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3"/>
  </p:notesMasterIdLst>
  <p:sldIdLst>
    <p:sldId id="256" r:id="rId3"/>
    <p:sldId id="280" r:id="rId4"/>
    <p:sldId id="305" r:id="rId5"/>
    <p:sldId id="318" r:id="rId6"/>
    <p:sldId id="294" r:id="rId7"/>
    <p:sldId id="314" r:id="rId8"/>
    <p:sldId id="295" r:id="rId9"/>
    <p:sldId id="296" r:id="rId10"/>
    <p:sldId id="319" r:id="rId11"/>
    <p:sldId id="299" r:id="rId12"/>
    <p:sldId id="286" r:id="rId13"/>
    <p:sldId id="317" r:id="rId14"/>
    <p:sldId id="300" r:id="rId15"/>
    <p:sldId id="301" r:id="rId16"/>
    <p:sldId id="302" r:id="rId17"/>
    <p:sldId id="303" r:id="rId18"/>
    <p:sldId id="315" r:id="rId19"/>
    <p:sldId id="320" r:id="rId20"/>
    <p:sldId id="322" r:id="rId21"/>
    <p:sldId id="292" r:id="rId22"/>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7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24"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BB6ED666-4CEF-4541-AA9B-4C4F159D14B0}" type="datetimeFigureOut">
              <a:rPr kumimoji="1" lang="ja-JP" altLang="en-US" smtClean="0"/>
              <a:t>2016/7/28</a:t>
            </a:fld>
            <a:endParaRPr kumimoji="1" lang="ja-JP" altLang="en-US"/>
          </a:p>
        </p:txBody>
      </p:sp>
      <p:sp>
        <p:nvSpPr>
          <p:cNvPr id="4" name="スライド イメージ プレースホルダー 3"/>
          <p:cNvSpPr>
            <a:spLocks noGrp="1" noRot="1" noChangeAspect="1"/>
          </p:cNvSpPr>
          <p:nvPr>
            <p:ph type="sldImg" idx="2"/>
          </p:nvPr>
        </p:nvSpPr>
        <p:spPr>
          <a:xfrm>
            <a:off x="1979613" y="739775"/>
            <a:ext cx="27765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5D413D5C-D8BA-4D01-9095-2F1481CDE354}" type="slidenum">
              <a:rPr kumimoji="1" lang="ja-JP" altLang="en-US" smtClean="0"/>
              <a:t>‹#›</a:t>
            </a:fld>
            <a:endParaRPr kumimoji="1" lang="ja-JP" altLang="en-US"/>
          </a:p>
        </p:txBody>
      </p:sp>
    </p:spTree>
    <p:extLst>
      <p:ext uri="{BB962C8B-B14F-4D97-AF65-F5344CB8AC3E}">
        <p14:creationId xmlns:p14="http://schemas.microsoft.com/office/powerpoint/2010/main" val="28558053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79613" y="739775"/>
            <a:ext cx="2776537"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67FA9B-3BA2-401A-9E18-98BF8E6C4D4E}" type="slidenum">
              <a:rPr kumimoji="1" lang="ja-JP" altLang="en-US" smtClean="0"/>
              <a:t>4</a:t>
            </a:fld>
            <a:endParaRPr kumimoji="1" lang="ja-JP" altLang="en-US"/>
          </a:p>
        </p:txBody>
      </p:sp>
    </p:spTree>
    <p:extLst>
      <p:ext uri="{BB962C8B-B14F-4D97-AF65-F5344CB8AC3E}">
        <p14:creationId xmlns:p14="http://schemas.microsoft.com/office/powerpoint/2010/main" val="348143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79613" y="739775"/>
            <a:ext cx="2776537"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67FA9B-3BA2-401A-9E18-98BF8E6C4D4E}" type="slidenum">
              <a:rPr kumimoji="1" lang="ja-JP" altLang="en-US" smtClean="0"/>
              <a:t>9</a:t>
            </a:fld>
            <a:endParaRPr kumimoji="1" lang="ja-JP" altLang="en-US"/>
          </a:p>
        </p:txBody>
      </p:sp>
    </p:spTree>
    <p:extLst>
      <p:ext uri="{BB962C8B-B14F-4D97-AF65-F5344CB8AC3E}">
        <p14:creationId xmlns:p14="http://schemas.microsoft.com/office/powerpoint/2010/main" val="348143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B4847F8-6AAD-4237-A38B-8E8FEE2FCF9B}" type="datetime1">
              <a:rPr kumimoji="1" lang="ja-JP" altLang="en-US" smtClean="0"/>
              <a:t>2016/7/28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47872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43DFBD-A55F-4786-914C-E2500E8298CE}" type="datetime1">
              <a:rPr kumimoji="1" lang="ja-JP" altLang="en-US" smtClean="0"/>
              <a:t>2016/7/28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304293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5DE977-01B3-4E9E-96CD-072399040D31}" type="datetime1">
              <a:rPr kumimoji="1" lang="ja-JP" altLang="en-US" smtClean="0"/>
              <a:t>2016/7/28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59324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158749" y="7138617"/>
            <a:ext cx="6542532" cy="177544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514350" y="2133600"/>
            <a:ext cx="5829300" cy="2373477"/>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028700" y="4741334"/>
            <a:ext cx="4800600" cy="1964267"/>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B4847F8-6AAD-4237-A38B-8E8FEE2FCF9B}" type="datetime1">
              <a:rPr kumimoji="1" lang="ja-JP" altLang="en-US" smtClean="0"/>
              <a:t>2016/7/28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D1C3AFE-A182-4EE5-838E-0F87BF93A3B6}" type="datetime1">
              <a:rPr kumimoji="1" lang="ja-JP" altLang="en-US" smtClean="0"/>
              <a:t>2016/7/28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171450" y="304800"/>
            <a:ext cx="6521958" cy="63154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4535579" y="5604789"/>
            <a:ext cx="2157322" cy="95203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1964490" y="5433720"/>
            <a:ext cx="4158386" cy="1133517"/>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121546" y="5450083"/>
            <a:ext cx="4100985" cy="103236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207117" y="5432233"/>
            <a:ext cx="2481000" cy="86873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158749" y="5411407"/>
            <a:ext cx="6542532" cy="177316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17524" y="3284747"/>
            <a:ext cx="5829300" cy="2032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5524" y="1916598"/>
            <a:ext cx="4813301" cy="1253068"/>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4D3759-ED99-47BC-80D2-8D8085CB8C79}" type="datetime1">
              <a:rPr kumimoji="1" lang="ja-JP" altLang="en-US" smtClean="0"/>
              <a:t>2016/7/28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3729A601-5CB7-4014-912B-BBD0634F808A}" type="datetime1">
              <a:rPr kumimoji="1" lang="ja-JP" altLang="en-US" smtClean="0"/>
              <a:t>2016/7/28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9" name="Content Placeholder 8"/>
          <p:cNvSpPr>
            <a:spLocks noGrp="1"/>
          </p:cNvSpPr>
          <p:nvPr>
            <p:ph sz="quarter" idx="13"/>
          </p:nvPr>
        </p:nvSpPr>
        <p:spPr>
          <a:xfrm>
            <a:off x="507491" y="3572256"/>
            <a:ext cx="2866644" cy="45963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3483864" y="3572256"/>
            <a:ext cx="2866644" cy="45963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507492" y="3570819"/>
            <a:ext cx="2866644" cy="853016"/>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08000" y="4572001"/>
            <a:ext cx="2865041"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86150" y="3570817"/>
            <a:ext cx="2866644" cy="853016"/>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83769" y="4572001"/>
            <a:ext cx="2866644"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F457733-4467-4BE9-A1CB-A8F278167458}" type="datetime1">
              <a:rPr kumimoji="1" lang="ja-JP" altLang="en-US" smtClean="0"/>
              <a:t>2016/7/28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6428740C-4BFD-4BA9-A2E2-EC7C1F8F10BA}" type="datetime1">
              <a:rPr kumimoji="1" lang="ja-JP" altLang="en-US" smtClean="0"/>
              <a:t>2016/7/28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158749" y="952255"/>
            <a:ext cx="6542532" cy="177316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1D1DAC8-BF32-4AD3-9B7B-E2FD7F74705A}" type="datetime1">
              <a:rPr kumimoji="1" lang="ja-JP" altLang="en-US" smtClean="0"/>
              <a:t>2016/7/28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F5D09D8-DAFA-4E9D-8D4D-9CF5C1D1D3D4}" type="datetime1">
              <a:rPr kumimoji="1" lang="ja-JP" altLang="en-US" smtClean="0"/>
              <a:t>2016/7/28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4" name="Text Placeholder 3"/>
          <p:cNvSpPr>
            <a:spLocks noGrp="1"/>
          </p:cNvSpPr>
          <p:nvPr>
            <p:ph type="body" sz="half" idx="2"/>
          </p:nvPr>
        </p:nvSpPr>
        <p:spPr>
          <a:xfrm>
            <a:off x="685800" y="4775201"/>
            <a:ext cx="2514600" cy="2540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158749" y="952255"/>
            <a:ext cx="6542532" cy="177544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685800" y="3048000"/>
            <a:ext cx="2514600" cy="1670304"/>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88972" y="2438400"/>
            <a:ext cx="2928057" cy="508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D1C3AFE-A182-4EE5-838E-0F87BF93A3B6}" type="datetime1">
              <a:rPr kumimoji="1" lang="ja-JP" altLang="en-US" smtClean="0"/>
              <a:t>2016/7/28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86412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158749" y="7138617"/>
            <a:ext cx="6542532" cy="177544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3655617" y="451556"/>
            <a:ext cx="2859484" cy="3239912"/>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3651250" y="3714044"/>
            <a:ext cx="2863850" cy="3228623"/>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052565-DC6A-40D2-8267-9956D7386678}" type="datetime1">
              <a:rPr kumimoji="1" lang="ja-JP" altLang="en-US" smtClean="0"/>
              <a:t>2016/7/28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3" name="Picture Placeholder 2"/>
          <p:cNvSpPr>
            <a:spLocks noGrp="1"/>
          </p:cNvSpPr>
          <p:nvPr>
            <p:ph type="pic" idx="1"/>
          </p:nvPr>
        </p:nvSpPr>
        <p:spPr>
          <a:xfrm>
            <a:off x="628650" y="1828800"/>
            <a:ext cx="2674620" cy="39014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743DFBD-A55F-4786-914C-E2500E8298CE}" type="datetime1">
              <a:rPr kumimoji="1" lang="ja-JP" altLang="en-US" smtClean="0"/>
              <a:t>2016/7/28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45DE977-01B3-4E9E-96CD-072399040D31}" type="datetime1">
              <a:rPr kumimoji="1" lang="ja-JP" altLang="en-US" smtClean="0"/>
              <a:t>2016/7/28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grpSp>
        <p:nvGrpSpPr>
          <p:cNvPr id="15" name="Group 14"/>
          <p:cNvGrpSpPr>
            <a:grpSpLocks noChangeAspect="1"/>
          </p:cNvGrpSpPr>
          <p:nvPr/>
        </p:nvGrpSpPr>
        <p:grpSpPr bwMode="hidden">
          <a:xfrm>
            <a:off x="158749" y="952255"/>
            <a:ext cx="6542532" cy="177544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4972050" y="1930401"/>
            <a:ext cx="1543050" cy="5983111"/>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342900" y="1930400"/>
            <a:ext cx="4514850" cy="598311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04D3759-ED99-47BC-80D2-8D8085CB8C79}" type="datetime1">
              <a:rPr kumimoji="1" lang="ja-JP" altLang="en-US" smtClean="0"/>
              <a:t>2016/7/28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126740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729A601-5CB7-4014-912B-BBD0634F808A}" type="datetime1">
              <a:rPr kumimoji="1" lang="ja-JP" altLang="en-US" smtClean="0"/>
              <a:t>2016/7/28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317643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F457733-4467-4BE9-A1CB-A8F278167458}" type="datetime1">
              <a:rPr kumimoji="1" lang="ja-JP" altLang="en-US" smtClean="0"/>
              <a:t>2016/7/28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201707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28740C-4BFD-4BA9-A2E2-EC7C1F8F10BA}" type="datetime1">
              <a:rPr kumimoji="1" lang="ja-JP" altLang="en-US" smtClean="0"/>
              <a:t>2016/7/28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26921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D1DAC8-BF32-4AD3-9B7B-E2FD7F74705A}" type="datetime1">
              <a:rPr kumimoji="1" lang="ja-JP" altLang="en-US" smtClean="0"/>
              <a:t>2016/7/28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187591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5D09D8-DAFA-4E9D-8D4D-9CF5C1D1D3D4}" type="datetime1">
              <a:rPr kumimoji="1" lang="ja-JP" altLang="en-US" smtClean="0"/>
              <a:t>2016/7/28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319293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052565-DC6A-40D2-8267-9956D7386678}" type="datetime1">
              <a:rPr kumimoji="1" lang="ja-JP" altLang="en-US" smtClean="0"/>
              <a:t>2016/7/28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27686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94BB27D-C153-4A64-B347-8653F8D11391}" type="datetime1">
              <a:rPr kumimoji="1" lang="ja-JP" altLang="en-US" smtClean="0"/>
              <a:t>2016/7/28</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344472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171450" y="304800"/>
            <a:ext cx="6521958" cy="329184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158749" y="2239239"/>
            <a:ext cx="6542532" cy="177316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342900" y="451104"/>
            <a:ext cx="6172200" cy="167030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3872754" y="8333553"/>
            <a:ext cx="2840018" cy="486833"/>
          </a:xfrm>
          <a:prstGeom prst="rect">
            <a:avLst/>
          </a:prstGeom>
        </p:spPr>
        <p:txBody>
          <a:bodyPr vert="horz" lIns="91440" tIns="45720" rIns="91440" bIns="45720" rtlCol="0" anchor="ctr"/>
          <a:lstStyle>
            <a:lvl1pPr algn="r">
              <a:defRPr sz="1000">
                <a:solidFill>
                  <a:schemeClr val="tx2"/>
                </a:solidFill>
              </a:defRPr>
            </a:lvl1pPr>
          </a:lstStyle>
          <a:p>
            <a:fld id="{E94BB27D-C153-4A64-B347-8653F8D11391}" type="datetime1">
              <a:rPr kumimoji="1" lang="ja-JP" altLang="en-US" smtClean="0"/>
              <a:t>2016/7/28</a:t>
            </a:fld>
            <a:endParaRPr kumimoji="1" lang="ja-JP" altLang="en-US"/>
          </a:p>
        </p:txBody>
      </p:sp>
      <p:sp>
        <p:nvSpPr>
          <p:cNvPr id="5" name="Footer Placeholder 4"/>
          <p:cNvSpPr>
            <a:spLocks noGrp="1"/>
          </p:cNvSpPr>
          <p:nvPr>
            <p:ph type="ftr" sz="quarter" idx="3"/>
          </p:nvPr>
        </p:nvSpPr>
        <p:spPr>
          <a:xfrm>
            <a:off x="145229" y="8333553"/>
            <a:ext cx="2840018" cy="486833"/>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2993316" y="8333552"/>
            <a:ext cx="871370" cy="486833"/>
          </a:xfrm>
          <a:prstGeom prst="rect">
            <a:avLst/>
          </a:prstGeom>
        </p:spPr>
        <p:txBody>
          <a:bodyPr vert="horz" lIns="91440" tIns="45720" rIns="91440" bIns="45720" rtlCol="0" anchor="ctr"/>
          <a:lstStyle>
            <a:lvl1pPr algn="ctr">
              <a:defRPr sz="1000">
                <a:solidFill>
                  <a:schemeClr val="tx2"/>
                </a:solidFill>
              </a:defRPr>
            </a:lvl1pPr>
          </a:lstStyle>
          <a:p>
            <a:fld id="{78DF7152-CFFE-42F1-929D-B4CFA162D2D2}" type="slidenum">
              <a:rPr kumimoji="1" lang="ja-JP" altLang="en-US" smtClean="0"/>
              <a:t>‹#›</a:t>
            </a:fld>
            <a:endParaRPr kumimoji="1" lang="ja-JP" altLang="en-US"/>
          </a:p>
        </p:txBody>
      </p:sp>
      <p:sp>
        <p:nvSpPr>
          <p:cNvPr id="3" name="Text Placeholder 2"/>
          <p:cNvSpPr>
            <a:spLocks noGrp="1"/>
          </p:cNvSpPr>
          <p:nvPr>
            <p:ph type="body" idx="1"/>
          </p:nvPr>
        </p:nvSpPr>
        <p:spPr>
          <a:xfrm>
            <a:off x="654051" y="3567289"/>
            <a:ext cx="5556250" cy="460092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3677" y="2771800"/>
            <a:ext cx="5955740" cy="2308324"/>
          </a:xfrm>
          <a:prstGeom prst="rect">
            <a:avLst/>
          </a:prstGeom>
          <a:noFill/>
          <a:ln w="19050" cmpd="thickThin">
            <a:noFill/>
            <a:prstDash val="sysDash"/>
          </a:ln>
        </p:spPr>
        <p:txBody>
          <a:bodyPr wrap="square" rtlCol="0">
            <a:spAutoFit/>
          </a:bodyPr>
          <a:lstStyle/>
          <a:p>
            <a:r>
              <a:rPr lang="ja-JP" altLang="en-US" sz="3600" b="1" dirty="0">
                <a:solidFill>
                  <a:srgbClr val="C00000"/>
                </a:solidFill>
                <a:latin typeface="HGS創英角ﾎﾟｯﾌﾟ体" panose="040B0A00000000000000" pitchFamily="50" charset="-128"/>
                <a:ea typeface="HGS創英角ﾎﾟｯﾌﾟ体" panose="040B0A00000000000000" pitchFamily="50" charset="-128"/>
                <a:cs typeface="Meiryo UI" panose="020B0604030504040204" pitchFamily="50" charset="-128"/>
              </a:rPr>
              <a:t>管理</a:t>
            </a:r>
            <a:r>
              <a:rPr lang="ja-JP" altLang="en-US" sz="3600" b="1" dirty="0" smtClean="0">
                <a:solidFill>
                  <a:srgbClr val="C00000"/>
                </a:solidFill>
                <a:latin typeface="HGS創英角ﾎﾟｯﾌﾟ体" panose="040B0A00000000000000" pitchFamily="50" charset="-128"/>
                <a:ea typeface="HGS創英角ﾎﾟｯﾌﾟ体" panose="040B0A00000000000000" pitchFamily="50" charset="-128"/>
                <a:cs typeface="Meiryo UI" panose="020B0604030504040204" pitchFamily="50" charset="-128"/>
              </a:rPr>
              <a:t>職用</a:t>
            </a:r>
            <a:endParaRPr lang="en-US" altLang="ja-JP" sz="3600" b="1" dirty="0" smtClean="0">
              <a:solidFill>
                <a:srgbClr val="C00000"/>
              </a:solidFill>
              <a:latin typeface="HGS創英角ﾎﾟｯﾌﾟ体" panose="040B0A00000000000000" pitchFamily="50" charset="-128"/>
              <a:ea typeface="HGS創英角ﾎﾟｯﾌﾟ体" panose="040B0A00000000000000" pitchFamily="50" charset="-128"/>
              <a:cs typeface="Meiryo UI" panose="020B0604030504040204" pitchFamily="50" charset="-128"/>
            </a:endParaRPr>
          </a:p>
          <a:p>
            <a:pPr algn="ctr"/>
            <a:r>
              <a:rPr lang="ja-JP" altLang="en-US" sz="3600" b="1" u="sng" dirty="0" smtClean="0">
                <a:solidFill>
                  <a:srgbClr val="C00000"/>
                </a:solidFill>
                <a:latin typeface="HGS創英角ﾎﾟｯﾌﾟ体" panose="040B0A00000000000000" pitchFamily="50" charset="-128"/>
                <a:ea typeface="HGS創英角ﾎﾟｯﾌﾟ体" panose="040B0A00000000000000" pitchFamily="50" charset="-128"/>
                <a:cs typeface="Meiryo UI" panose="020B0604030504040204" pitchFamily="50" charset="-128"/>
              </a:rPr>
              <a:t>仕事と</a:t>
            </a:r>
            <a:r>
              <a:rPr lang="ja-JP" altLang="en-US" sz="3600" b="1" u="sng" dirty="0" smtClean="0">
                <a:solidFill>
                  <a:schemeClr val="tx2">
                    <a:lumMod val="60000"/>
                    <a:lumOff val="40000"/>
                  </a:schemeClr>
                </a:solidFill>
                <a:latin typeface="HGS創英角ﾎﾟｯﾌﾟ体" panose="040B0A00000000000000" pitchFamily="50" charset="-128"/>
                <a:ea typeface="HGS創英角ﾎﾟｯﾌﾟ体" panose="040B0A00000000000000" pitchFamily="50" charset="-128"/>
                <a:cs typeface="Meiryo UI" panose="020B0604030504040204" pitchFamily="50" charset="-128"/>
              </a:rPr>
              <a:t>介護</a:t>
            </a:r>
            <a:r>
              <a:rPr lang="ja-JP" altLang="en-US" sz="3600" b="1" u="sng" dirty="0" smtClean="0">
                <a:solidFill>
                  <a:srgbClr val="C00000"/>
                </a:solidFill>
                <a:latin typeface="HGS創英角ﾎﾟｯﾌﾟ体" panose="040B0A00000000000000" pitchFamily="50" charset="-128"/>
                <a:ea typeface="HGS創英角ﾎﾟｯﾌﾟ体" panose="040B0A00000000000000" pitchFamily="50" charset="-128"/>
                <a:cs typeface="Meiryo UI" panose="020B0604030504040204" pitchFamily="50" charset="-128"/>
              </a:rPr>
              <a:t>の両立相談</a:t>
            </a:r>
            <a:endParaRPr lang="en-US" altLang="ja-JP" sz="3600" b="1" u="sng" dirty="0" smtClean="0">
              <a:solidFill>
                <a:srgbClr val="C00000"/>
              </a:solidFill>
              <a:latin typeface="HGS創英角ﾎﾟｯﾌﾟ体" panose="040B0A00000000000000" pitchFamily="50" charset="-128"/>
              <a:ea typeface="HGS創英角ﾎﾟｯﾌﾟ体" panose="040B0A00000000000000" pitchFamily="50" charset="-128"/>
              <a:cs typeface="Meiryo UI" panose="020B0604030504040204" pitchFamily="50" charset="-128"/>
            </a:endParaRPr>
          </a:p>
          <a:p>
            <a:pPr algn="ctr"/>
            <a:r>
              <a:rPr lang="ja-JP" altLang="en-US" sz="3600" b="1" u="sng" dirty="0" smtClean="0">
                <a:solidFill>
                  <a:srgbClr val="C00000"/>
                </a:solidFill>
                <a:latin typeface="HGS創英角ﾎﾟｯﾌﾟ体" panose="040B0A00000000000000" pitchFamily="50" charset="-128"/>
                <a:ea typeface="HGS創英角ﾎﾟｯﾌﾟ体" panose="040B0A00000000000000" pitchFamily="50" charset="-128"/>
                <a:cs typeface="Meiryo UI" panose="020B0604030504040204" pitchFamily="50" charset="-128"/>
              </a:rPr>
              <a:t>対応マニュアル</a:t>
            </a:r>
            <a:endParaRPr lang="en-US" altLang="ja-JP" sz="3600" b="1" u="sng" dirty="0" smtClean="0">
              <a:solidFill>
                <a:srgbClr val="C00000"/>
              </a:solidFill>
              <a:latin typeface="HGS創英角ﾎﾟｯﾌﾟ体" panose="040B0A00000000000000" pitchFamily="50" charset="-128"/>
              <a:ea typeface="HGS創英角ﾎﾟｯﾌﾟ体" panose="040B0A00000000000000" pitchFamily="50" charset="-128"/>
              <a:cs typeface="Meiryo UI" panose="020B0604030504040204" pitchFamily="50" charset="-128"/>
            </a:endParaRPr>
          </a:p>
          <a:p>
            <a:pPr algn="ctr"/>
            <a:endParaRPr kumimoji="1" lang="ja-JP" altLang="en-US" sz="3600" b="1" dirty="0">
              <a:solidFill>
                <a:srgbClr val="C00000"/>
              </a:solidFill>
              <a:latin typeface="HGS創英角ﾎﾟｯﾌﾟ体" panose="040B0A00000000000000" pitchFamily="50" charset="-128"/>
              <a:ea typeface="HGS創英角ﾎﾟｯﾌﾟ体" panose="040B0A00000000000000" pitchFamily="50" charset="-128"/>
              <a:cs typeface="Meiryo UI" panose="020B0604030504040204" pitchFamily="50" charset="-128"/>
            </a:endParaRPr>
          </a:p>
        </p:txBody>
      </p:sp>
      <p:sp>
        <p:nvSpPr>
          <p:cNvPr id="2" name="テキスト ボックス 1"/>
          <p:cNvSpPr txBox="1"/>
          <p:nvPr/>
        </p:nvSpPr>
        <p:spPr>
          <a:xfrm>
            <a:off x="4653138" y="464171"/>
            <a:ext cx="1656184" cy="369332"/>
          </a:xfrm>
          <a:prstGeom prst="rect">
            <a:avLst/>
          </a:prstGeom>
          <a:noFill/>
        </p:spPr>
        <p:txBody>
          <a:bodyPr wrap="square" rtlCol="0">
            <a:spAutoFit/>
          </a:bodyPr>
          <a:lstStyle/>
          <a:p>
            <a:r>
              <a:rPr kumimoji="1" lang="ja-JP" altLang="en-US" dirty="0" smtClean="0">
                <a:latin typeface="Meiryo UI" pitchFamily="50" charset="-128"/>
                <a:ea typeface="Meiryo UI" pitchFamily="50" charset="-128"/>
                <a:cs typeface="Meiryo UI" pitchFamily="50" charset="-128"/>
              </a:rPr>
              <a:t>平成</a:t>
            </a:r>
            <a:r>
              <a:rPr kumimoji="1" lang="en-US" altLang="ja-JP" dirty="0" smtClean="0">
                <a:latin typeface="Meiryo UI" pitchFamily="50" charset="-128"/>
                <a:ea typeface="Meiryo UI" pitchFamily="50" charset="-128"/>
                <a:cs typeface="Meiryo UI" pitchFamily="50" charset="-128"/>
              </a:rPr>
              <a:t>27</a:t>
            </a:r>
            <a:r>
              <a:rPr kumimoji="1" lang="ja-JP" altLang="en-US" dirty="0" smtClean="0">
                <a:latin typeface="Meiryo UI" pitchFamily="50" charset="-128"/>
                <a:ea typeface="Meiryo UI" pitchFamily="50" charset="-128"/>
                <a:cs typeface="Meiryo UI" pitchFamily="50" charset="-128"/>
              </a:rPr>
              <a:t>年度版</a:t>
            </a:r>
            <a:endParaRPr kumimoji="1" lang="ja-JP" altLang="en-US" dirty="0">
              <a:latin typeface="Meiryo UI" pitchFamily="50" charset="-128"/>
              <a:ea typeface="Meiryo UI" pitchFamily="50" charset="-128"/>
              <a:cs typeface="Meiryo UI" pitchFamily="50" charset="-128"/>
            </a:endParaRPr>
          </a:p>
        </p:txBody>
      </p:sp>
      <p:pic>
        <p:nvPicPr>
          <p:cNvPr id="5122" name="Picture 2" descr="\\ds.inte.co.jp\Div間共有\07雇用開発本部\100-雇用開発本部\000_公共事業部\201506_仕事と介護の両立推進事業\img\ilm01_ab03005-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798" y="5148064"/>
            <a:ext cx="2539393" cy="208823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3259236" y="8028384"/>
            <a:ext cx="2910515" cy="523220"/>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広島県仕事と介護の両立推進事業</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株式</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会社</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インテリジェンス</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260648" y="179512"/>
            <a:ext cx="6264696" cy="8640960"/>
          </a:xfrm>
          <a:prstGeom prst="roundRect">
            <a:avLst>
              <a:gd name="adj" fmla="val 95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1105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pPr>
              <a:defRPr/>
            </a:pPr>
            <a:fld id="{8EFED6E5-9B34-487F-B728-91283FA6912A}" type="slidenum">
              <a:rPr lang="ja-JP" altLang="en-US" smtClean="0">
                <a:solidFill>
                  <a:srgbClr val="FFFFFF"/>
                </a:solidFill>
              </a:rPr>
              <a:pPr>
                <a:defRPr/>
              </a:pPr>
              <a:t>10</a:t>
            </a:fld>
            <a:endParaRPr lang="en-US" altLang="ja-JP" dirty="0">
              <a:solidFill>
                <a:srgbClr val="FFFFFF"/>
              </a:solidFill>
            </a:endParaRPr>
          </a:p>
        </p:txBody>
      </p:sp>
      <p:sp>
        <p:nvSpPr>
          <p:cNvPr id="8" name="コンテンツ プレースホルダー 2"/>
          <p:cNvSpPr>
            <a:spLocks noGrp="1"/>
          </p:cNvSpPr>
          <p:nvPr>
            <p:ph idx="1"/>
          </p:nvPr>
        </p:nvSpPr>
        <p:spPr>
          <a:xfrm>
            <a:off x="1597488" y="1115616"/>
            <a:ext cx="4248472" cy="523220"/>
          </a:xfrm>
        </p:spPr>
        <p:txBody>
          <a:bodyPr>
            <a:normAutofit/>
          </a:bodyPr>
          <a:lstStyle/>
          <a:p>
            <a:pPr marL="0" indent="0">
              <a:buNone/>
            </a:pP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相談対応「３つの基本」</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271244" y="2616815"/>
            <a:ext cx="4900961" cy="7880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ただ聞くのではなく、傾聴する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443271" y="2334321"/>
            <a:ext cx="618893" cy="110025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z="3200" b="1" dirty="0" smtClean="0"/>
              <a:t>1</a:t>
            </a:r>
            <a:endParaRPr kumimoji="1" lang="ja-JP" altLang="en-US" sz="3200" b="1" dirty="0"/>
          </a:p>
        </p:txBody>
      </p:sp>
      <p:sp>
        <p:nvSpPr>
          <p:cNvPr id="9" name="角丸四角形 8"/>
          <p:cNvSpPr/>
          <p:nvPr/>
        </p:nvSpPr>
        <p:spPr>
          <a:xfrm>
            <a:off x="1271244" y="4725635"/>
            <a:ext cx="4900961" cy="7880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問題点を整理しながら一緒に考える</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443271" y="4413409"/>
            <a:ext cx="618893" cy="110025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p:nvPr/>
        </p:nvSpPr>
        <p:spPr>
          <a:xfrm>
            <a:off x="464180" y="6527168"/>
            <a:ext cx="618893" cy="110025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71244" y="6683275"/>
            <a:ext cx="4900961" cy="7880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相談記録を残し相談後もフォローする</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329784" y="3574625"/>
            <a:ext cx="5528216" cy="646331"/>
          </a:xfrm>
          <a:prstGeom prst="rect">
            <a:avLst/>
          </a:prstGeom>
          <a:noFill/>
        </p:spPr>
        <p:txBody>
          <a:bodyPr wrap="square" rtlCol="0">
            <a:spAutoFit/>
          </a:bodyPr>
          <a:lstStyle/>
          <a:p>
            <a:r>
              <a:rPr kumimoji="1" lang="ja-JP" altLang="en-US" sz="1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上司が聞きたいことをきくのではなく相談者が何に困っているか</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を受容的に聴く</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右矢印 13"/>
          <p:cNvSpPr/>
          <p:nvPr/>
        </p:nvSpPr>
        <p:spPr>
          <a:xfrm>
            <a:off x="518532" y="3542811"/>
            <a:ext cx="811252" cy="63933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400" dirty="0" smtClean="0"/>
              <a:t>POINT</a:t>
            </a:r>
            <a:endParaRPr kumimoji="1" lang="ja-JP" altLang="en-US" sz="1400" dirty="0"/>
          </a:p>
        </p:txBody>
      </p:sp>
      <p:sp>
        <p:nvSpPr>
          <p:cNvPr id="15" name="右矢印 14"/>
          <p:cNvSpPr/>
          <p:nvPr/>
        </p:nvSpPr>
        <p:spPr>
          <a:xfrm>
            <a:off x="518532" y="5520679"/>
            <a:ext cx="811252" cy="63933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400" dirty="0" smtClean="0"/>
              <a:t>POINT</a:t>
            </a:r>
            <a:endParaRPr kumimoji="1" lang="ja-JP" altLang="en-US" sz="1400" dirty="0"/>
          </a:p>
        </p:txBody>
      </p:sp>
      <p:sp>
        <p:nvSpPr>
          <p:cNvPr id="16" name="テキスト ボックス 15"/>
          <p:cNvSpPr txBox="1"/>
          <p:nvPr/>
        </p:nvSpPr>
        <p:spPr>
          <a:xfrm>
            <a:off x="1329784" y="5614645"/>
            <a:ext cx="5528216" cy="646331"/>
          </a:xfrm>
          <a:prstGeom prst="rect">
            <a:avLst/>
          </a:prstGeom>
          <a:noFill/>
        </p:spPr>
        <p:txBody>
          <a:bodyPr wrap="square" rtlCol="0">
            <a:spAutoFit/>
          </a:bodyPr>
          <a:lstStyle/>
          <a:p>
            <a:r>
              <a:rPr kumimoji="1" lang="ja-JP" altLang="en-US" sz="1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指示や説教をするのではなく</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置かれている立場を理解し</a:t>
            </a:r>
            <a:r>
              <a:rPr kumimoji="1" lang="ja-JP" altLang="en-US" sz="1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適切な情報提供</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をする</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右矢印 16"/>
          <p:cNvSpPr/>
          <p:nvPr/>
        </p:nvSpPr>
        <p:spPr>
          <a:xfrm>
            <a:off x="518532" y="7522920"/>
            <a:ext cx="811252" cy="63933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400" dirty="0" smtClean="0"/>
              <a:t>POINT</a:t>
            </a:r>
            <a:endParaRPr kumimoji="1" lang="ja-JP" altLang="en-US" sz="1400" dirty="0"/>
          </a:p>
        </p:txBody>
      </p:sp>
      <p:sp>
        <p:nvSpPr>
          <p:cNvPr id="18" name="テキスト ボックス 17"/>
          <p:cNvSpPr txBox="1"/>
          <p:nvPr/>
        </p:nvSpPr>
        <p:spPr>
          <a:xfrm>
            <a:off x="1329783" y="7596369"/>
            <a:ext cx="5528216" cy="646331"/>
          </a:xfrm>
          <a:prstGeom prst="rect">
            <a:avLst/>
          </a:prstGeom>
          <a:noFill/>
        </p:spPr>
        <p:txBody>
          <a:bodyPr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いつでも相談できる</a:t>
            </a:r>
            <a:r>
              <a:rPr kumimoji="1" lang="ja-JP" altLang="en-US" sz="1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信頼関係を築く</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こと。個人情報の扱いには注意し記録する。</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32656" y="170219"/>
            <a:ext cx="6264696" cy="369332"/>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ctr">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従業員から相談があったら、こう対応する◆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ds.inte.co.jp\支社\中国支社\公共\H26仕事と介護\04.運用\07.マニュアル作成\img\ilm2007_02_0277-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32" y="827584"/>
            <a:ext cx="969437" cy="1027342"/>
          </a:xfrm>
          <a:prstGeom prst="rect">
            <a:avLst/>
          </a:prstGeom>
          <a:noFill/>
          <a:extLst>
            <a:ext uri="{909E8E84-426E-40DD-AFC4-6F175D3DCCD1}">
              <a14:hiddenFill xmlns:a14="http://schemas.microsoft.com/office/drawing/2010/main">
                <a:solidFill>
                  <a:srgbClr val="FFFFFF"/>
                </a:solidFill>
              </a14:hiddenFill>
            </a:ext>
          </a:extLst>
        </p:spPr>
      </p:pic>
      <p:sp>
        <p:nvSpPr>
          <p:cNvPr id="20" name="スライド番号プレースホルダー 1"/>
          <p:cNvSpPr>
            <a:spLocks noGrp="1"/>
          </p:cNvSpPr>
          <p:nvPr>
            <p:ph type="sldNum" sz="quarter" idx="12"/>
          </p:nvPr>
        </p:nvSpPr>
        <p:spPr>
          <a:xfrm>
            <a:off x="4914900" y="8475134"/>
            <a:ext cx="1600200" cy="486833"/>
          </a:xfrm>
        </p:spPr>
        <p:txBody>
          <a:bodyPr/>
          <a:lstStyle/>
          <a:p>
            <a:fld id="{78DF7152-CFFE-42F1-929D-B4CFA162D2D2}" type="slidenum">
              <a:rPr kumimoji="1" lang="ja-JP" altLang="en-US" smtClean="0"/>
              <a:t>10</a:t>
            </a:fld>
            <a:endParaRPr kumimoji="1" lang="ja-JP" altLang="en-US" dirty="0"/>
          </a:p>
        </p:txBody>
      </p:sp>
    </p:spTree>
    <p:extLst>
      <p:ext uri="{BB962C8B-B14F-4D97-AF65-F5344CB8AC3E}">
        <p14:creationId xmlns:p14="http://schemas.microsoft.com/office/powerpoint/2010/main" val="546665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300">
                <a:solidFill>
                  <a:schemeClr val="tx1"/>
                </a:solidFill>
                <a:latin typeface="Arial" charset="0"/>
                <a:ea typeface="ＭＳ Ｐゴシック" pitchFamily="50" charset="-128"/>
              </a:defRPr>
            </a:lvl1pPr>
            <a:lvl2pPr marL="742950" indent="-285750" eaLnBrk="0" hangingPunct="0">
              <a:defRPr kumimoji="1" sz="1300">
                <a:solidFill>
                  <a:schemeClr val="tx1"/>
                </a:solidFill>
                <a:latin typeface="Arial" charset="0"/>
                <a:ea typeface="ＭＳ Ｐゴシック" pitchFamily="50" charset="-128"/>
              </a:defRPr>
            </a:lvl2pPr>
            <a:lvl3pPr marL="1143000" indent="-228600" eaLnBrk="0" hangingPunct="0">
              <a:defRPr kumimoji="1" sz="1300">
                <a:solidFill>
                  <a:schemeClr val="tx1"/>
                </a:solidFill>
                <a:latin typeface="Arial" charset="0"/>
                <a:ea typeface="ＭＳ Ｐゴシック" pitchFamily="50" charset="-128"/>
              </a:defRPr>
            </a:lvl3pPr>
            <a:lvl4pPr marL="1600200" indent="-228600" eaLnBrk="0" hangingPunct="0">
              <a:defRPr kumimoji="1" sz="1300">
                <a:solidFill>
                  <a:schemeClr val="tx1"/>
                </a:solidFill>
                <a:latin typeface="Arial" charset="0"/>
                <a:ea typeface="ＭＳ Ｐゴシック" pitchFamily="50" charset="-128"/>
              </a:defRPr>
            </a:lvl4pPr>
            <a:lvl5pPr marL="2057400" indent="-228600" eaLnBrk="0" hangingPunct="0">
              <a:defRPr kumimoji="1" sz="13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3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3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3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300">
                <a:solidFill>
                  <a:schemeClr val="tx1"/>
                </a:solidFill>
                <a:latin typeface="Arial" charset="0"/>
                <a:ea typeface="ＭＳ Ｐゴシック" pitchFamily="50" charset="-128"/>
              </a:defRPr>
            </a:lvl9pPr>
          </a:lstStyle>
          <a:p>
            <a:pPr eaLnBrk="1" hangingPunct="1"/>
            <a:fld id="{4B9D7EEE-1340-46BF-98E5-08F1E8A0CA7F}" type="slidenum">
              <a:rPr lang="ja-JP" altLang="en-US" sz="1000" smtClean="0">
                <a:solidFill>
                  <a:srgbClr val="FFFFFF"/>
                </a:solidFill>
                <a:latin typeface="Times" pitchFamily="18" charset="0"/>
                <a:ea typeface="ＭＳ ゴシック" pitchFamily="49" charset="-128"/>
              </a:rPr>
              <a:pPr eaLnBrk="1" hangingPunct="1"/>
              <a:t>11</a:t>
            </a:fld>
            <a:endParaRPr lang="en-US" altLang="ja-JP" sz="1000" smtClean="0">
              <a:solidFill>
                <a:srgbClr val="FFFFFF"/>
              </a:solidFill>
              <a:latin typeface="Times" pitchFamily="18" charset="0"/>
              <a:ea typeface="ＭＳ ゴシック" pitchFamily="49" charset="-12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14" y="1907704"/>
            <a:ext cx="6238700" cy="6108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1"/>
          <p:cNvSpPr>
            <a:spLocks noGrp="1"/>
          </p:cNvSpPr>
          <p:nvPr>
            <p:ph type="sldNum" sz="quarter" idx="12"/>
          </p:nvPr>
        </p:nvSpPr>
        <p:spPr>
          <a:xfrm>
            <a:off x="4914900" y="8475134"/>
            <a:ext cx="1600200" cy="486833"/>
          </a:xfrm>
        </p:spPr>
        <p:txBody>
          <a:bodyPr/>
          <a:lstStyle/>
          <a:p>
            <a:fld id="{78DF7152-CFFE-42F1-929D-B4CFA162D2D2}" type="slidenum">
              <a:rPr kumimoji="1" lang="ja-JP" altLang="en-US" smtClean="0"/>
              <a:t>11</a:t>
            </a:fld>
            <a:endParaRPr kumimoji="1" lang="ja-JP" altLang="en-US" dirty="0"/>
          </a:p>
        </p:txBody>
      </p:sp>
      <p:sp>
        <p:nvSpPr>
          <p:cNvPr id="9" name="コンテンツ プレースホルダー 2"/>
          <p:cNvSpPr txBox="1">
            <a:spLocks/>
          </p:cNvSpPr>
          <p:nvPr/>
        </p:nvSpPr>
        <p:spPr>
          <a:xfrm>
            <a:off x="332656" y="971600"/>
            <a:ext cx="6594377" cy="5232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相談窓口担当者と相談者との関わり方</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50295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300">
                <a:solidFill>
                  <a:schemeClr val="tx1"/>
                </a:solidFill>
                <a:latin typeface="Arial" charset="0"/>
                <a:ea typeface="ＭＳ Ｐゴシック" pitchFamily="50" charset="-128"/>
              </a:defRPr>
            </a:lvl1pPr>
            <a:lvl2pPr marL="742950" indent="-285750" eaLnBrk="0" hangingPunct="0">
              <a:defRPr kumimoji="1" sz="1300">
                <a:solidFill>
                  <a:schemeClr val="tx1"/>
                </a:solidFill>
                <a:latin typeface="Arial" charset="0"/>
                <a:ea typeface="ＭＳ Ｐゴシック" pitchFamily="50" charset="-128"/>
              </a:defRPr>
            </a:lvl2pPr>
            <a:lvl3pPr marL="1143000" indent="-228600" eaLnBrk="0" hangingPunct="0">
              <a:defRPr kumimoji="1" sz="1300">
                <a:solidFill>
                  <a:schemeClr val="tx1"/>
                </a:solidFill>
                <a:latin typeface="Arial" charset="0"/>
                <a:ea typeface="ＭＳ Ｐゴシック" pitchFamily="50" charset="-128"/>
              </a:defRPr>
            </a:lvl3pPr>
            <a:lvl4pPr marL="1600200" indent="-228600" eaLnBrk="0" hangingPunct="0">
              <a:defRPr kumimoji="1" sz="1300">
                <a:solidFill>
                  <a:schemeClr val="tx1"/>
                </a:solidFill>
                <a:latin typeface="Arial" charset="0"/>
                <a:ea typeface="ＭＳ Ｐゴシック" pitchFamily="50" charset="-128"/>
              </a:defRPr>
            </a:lvl4pPr>
            <a:lvl5pPr marL="2057400" indent="-228600" eaLnBrk="0" hangingPunct="0">
              <a:defRPr kumimoji="1" sz="13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3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3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3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300">
                <a:solidFill>
                  <a:schemeClr val="tx1"/>
                </a:solidFill>
                <a:latin typeface="Arial" charset="0"/>
                <a:ea typeface="ＭＳ Ｐゴシック" pitchFamily="50" charset="-128"/>
              </a:defRPr>
            </a:lvl9pPr>
          </a:lstStyle>
          <a:p>
            <a:pPr eaLnBrk="1" hangingPunct="1"/>
            <a:fld id="{4B9D7EEE-1340-46BF-98E5-08F1E8A0CA7F}" type="slidenum">
              <a:rPr lang="ja-JP" altLang="en-US" sz="1000" smtClean="0">
                <a:solidFill>
                  <a:srgbClr val="FFFFFF"/>
                </a:solidFill>
                <a:latin typeface="Times" pitchFamily="18" charset="0"/>
                <a:ea typeface="ＭＳ ゴシック" pitchFamily="49" charset="-128"/>
              </a:rPr>
              <a:pPr eaLnBrk="1" hangingPunct="1"/>
              <a:t>12</a:t>
            </a:fld>
            <a:endParaRPr lang="en-US" altLang="ja-JP" sz="1000" smtClean="0">
              <a:solidFill>
                <a:srgbClr val="FFFFFF"/>
              </a:solidFill>
              <a:latin typeface="Times" pitchFamily="18" charset="0"/>
              <a:ea typeface="ＭＳ ゴシック"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889348452"/>
              </p:ext>
            </p:extLst>
          </p:nvPr>
        </p:nvGraphicFramePr>
        <p:xfrm>
          <a:off x="188642" y="1475656"/>
          <a:ext cx="6408711" cy="6681007"/>
        </p:xfrm>
        <a:graphic>
          <a:graphicData uri="http://schemas.openxmlformats.org/drawingml/2006/table">
            <a:tbl>
              <a:tblPr/>
              <a:tblGrid>
                <a:gridCol w="891463"/>
                <a:gridCol w="1228394"/>
                <a:gridCol w="315873"/>
                <a:gridCol w="554533"/>
                <a:gridCol w="259718"/>
                <a:gridCol w="687900"/>
                <a:gridCol w="1663598"/>
                <a:gridCol w="105292"/>
                <a:gridCol w="140388"/>
                <a:gridCol w="140388"/>
                <a:gridCol w="140388"/>
                <a:gridCol w="140388"/>
                <a:gridCol w="140388"/>
              </a:tblGrid>
              <a:tr h="215871">
                <a:tc gridSpan="13">
                  <a:txBody>
                    <a:bodyPr/>
                    <a:lstStyle/>
                    <a:p>
                      <a:pPr algn="ctr" fontAlgn="ctr"/>
                      <a:r>
                        <a:rPr lang="ja-JP" altLang="en-US" sz="1200" b="1" i="0" u="none" strike="noStrike" dirty="0">
                          <a:effectLst/>
                          <a:latin typeface="HGP創英角ﾎﾟｯﾌﾟ体" panose="040B0A00000000000000" pitchFamily="50" charset="-128"/>
                          <a:ea typeface="HGP創英角ﾎﾟｯﾌﾟ体" panose="040B0A00000000000000" pitchFamily="50" charset="-128"/>
                        </a:rPr>
                        <a:t>ヒアリングシート</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7380">
                <a:tc>
                  <a:txBody>
                    <a:bodyPr/>
                    <a:lstStyle/>
                    <a:p>
                      <a:pPr algn="l" fontAlgn="ctr"/>
                      <a:endParaRPr lang="ja-JP" altLang="en-US" sz="500" b="0" i="0" u="none" strike="noStrike">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dirty="0">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dirty="0">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2">
                <a:tc>
                  <a:txBody>
                    <a:bodyPr/>
                    <a:lstStyle/>
                    <a:p>
                      <a:pPr algn="ctr" fontAlgn="ctr"/>
                      <a:r>
                        <a:rPr lang="ja-JP" altLang="en-US" sz="700" b="0" i="0" u="none" strike="noStrike">
                          <a:effectLst/>
                          <a:latin typeface="HG丸ｺﾞｼｯｸM-PRO"/>
                        </a:rPr>
                        <a:t>　</a:t>
                      </a:r>
                    </a:p>
                  </a:txBody>
                  <a:tcPr marL="5140" marR="5140" marT="5140" marB="0" anchor="ctr">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effectLst/>
                          <a:latin typeface="HG丸ｺﾞｼｯｸM-PRO"/>
                        </a:rPr>
                        <a:t>　</a:t>
                      </a:r>
                    </a:p>
                  </a:txBody>
                  <a:tcPr marL="5140" marR="5140" marT="514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受付年月日</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7">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　</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79892">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相談者氏名</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4">
                  <a:txBody>
                    <a:bodyPr/>
                    <a:lstStyle/>
                    <a:p>
                      <a:pPr algn="ctr" fontAlgn="ctr"/>
                      <a:r>
                        <a:rPr lang="ja-JP" altLang="en-US" sz="900" b="0" i="0" u="none" strike="noStrike" dirty="0">
                          <a:effectLst/>
                          <a:latin typeface="HG丸ｺﾞｼｯｸM-PRO"/>
                        </a:rPr>
                        <a:t>　</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窓口担当者</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7">
                  <a:txBody>
                    <a:bodyPr/>
                    <a:lstStyle/>
                    <a:p>
                      <a:pPr algn="ctr" fontAlgn="ctr"/>
                      <a:r>
                        <a:rPr lang="ja-JP" altLang="en-US" sz="900" b="0" i="0" u="none" strike="noStrike">
                          <a:effectLst/>
                          <a:latin typeface="HG丸ｺﾞｼｯｸM-PRO" panose="020F0600000000000000" pitchFamily="50" charset="-128"/>
                          <a:ea typeface="HG丸ｺﾞｼｯｸM-PRO" panose="020F0600000000000000" pitchFamily="50" charset="-128"/>
                        </a:rPr>
                        <a:t>　</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4473">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HG丸ｺﾞｼｯｸM-PRO"/>
                        </a:rPr>
                        <a:t>　</a:t>
                      </a: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193">
                <a:tc gridSpan="13">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➊介護を必要とする方はどなたですか？（あなたとの続柄）</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98107">
                <a:tc gridSpan="13">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　</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54193">
                <a:tc gridSpan="13">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➋介護を必要とする方はどんな状況ですか？（要支援・介護度、認知症の有無など）</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99008">
                <a:tc gridSpan="13">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　</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9053">
                <a:tc gridSpan="13">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➌介護が必要な方はどこに住んでいますか？（あなたの自宅との距離、所要時間）</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3337">
                <a:tc gridSpan="13">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　</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9053">
                <a:tc gridSpan="13">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➍地域包括支援センターや病院などに相談しましたか？</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858580">
                <a:tc gridSpan="13">
                  <a:txBody>
                    <a:bodyPr/>
                    <a:lstStyle/>
                    <a:p>
                      <a:pPr algn="l" fontAlgn="t"/>
                      <a:r>
                        <a:rPr lang="ja-JP" altLang="en-US" sz="900" b="0" i="0" u="none" strike="noStrike" dirty="0">
                          <a:effectLst/>
                          <a:latin typeface="HG丸ｺﾞｼｯｸM-PRO" panose="020F0600000000000000" pitchFamily="50" charset="-128"/>
                          <a:ea typeface="HG丸ｺﾞｼｯｸM-PRO" panose="020F0600000000000000" pitchFamily="50" charset="-128"/>
                        </a:rPr>
                        <a:t/>
                      </a:r>
                      <a:br>
                        <a:rPr lang="ja-JP" altLang="en-US" sz="900" b="0" i="0" u="none" strike="noStrike" dirty="0">
                          <a:effectLst/>
                          <a:latin typeface="HG丸ｺﾞｼｯｸM-PRO" panose="020F0600000000000000" pitchFamily="50" charset="-128"/>
                          <a:ea typeface="HG丸ｺﾞｼｯｸM-PRO" panose="020F0600000000000000" pitchFamily="50" charset="-128"/>
                        </a:rPr>
                      </a:br>
                      <a:r>
                        <a:rPr lang="ja-JP" altLang="en-US" sz="900" b="0" i="0" u="none" strike="noStrike" dirty="0" smtClean="0">
                          <a:effectLst/>
                          <a:latin typeface="HG丸ｺﾞｼｯｸM-PRO" panose="020F0600000000000000" pitchFamily="50" charset="-128"/>
                          <a:ea typeface="HG丸ｺﾞｼｯｸM-PRO" panose="020F0600000000000000" pitchFamily="50" charset="-128"/>
                        </a:rPr>
                        <a:t>　⇒</a:t>
                      </a:r>
                      <a:r>
                        <a:rPr lang="en-US" altLang="ja-JP" sz="900" b="0" i="0" u="none" strike="noStrike" dirty="0" smtClean="0">
                          <a:effectLst/>
                          <a:latin typeface="HG丸ｺﾞｼｯｸM-PRO" panose="020F0600000000000000" pitchFamily="50" charset="-128"/>
                          <a:ea typeface="HG丸ｺﾞｼｯｸM-PRO" panose="020F0600000000000000" pitchFamily="50" charset="-128"/>
                        </a:rPr>
                        <a:t>YES</a:t>
                      </a:r>
                      <a:r>
                        <a:rPr lang="ja-JP" altLang="en-US" sz="900" b="0" i="0" u="none" strike="noStrike" dirty="0">
                          <a:effectLst/>
                          <a:latin typeface="HG丸ｺﾞｼｯｸM-PRO" panose="020F0600000000000000" pitchFamily="50" charset="-128"/>
                          <a:ea typeface="HG丸ｺﾞｼｯｸM-PRO" panose="020F0600000000000000" pitchFamily="50" charset="-128"/>
                        </a:rPr>
                        <a:t>の</a:t>
                      </a:r>
                      <a:r>
                        <a:rPr lang="ja-JP" altLang="en-US" sz="900" b="0" i="0" u="none" strike="noStrike" dirty="0" smtClean="0">
                          <a:effectLst/>
                          <a:latin typeface="HG丸ｺﾞｼｯｸM-PRO" panose="020F0600000000000000" pitchFamily="50" charset="-128"/>
                          <a:ea typeface="HG丸ｺﾞｼｯｸM-PRO" panose="020F0600000000000000" pitchFamily="50" charset="-128"/>
                        </a:rPr>
                        <a:t>場合：　介護</a:t>
                      </a:r>
                      <a:r>
                        <a:rPr lang="ja-JP" altLang="en-US" sz="900" b="0" i="0" u="none" strike="noStrike" dirty="0">
                          <a:effectLst/>
                          <a:latin typeface="HG丸ｺﾞｼｯｸM-PRO" panose="020F0600000000000000" pitchFamily="50" charset="-128"/>
                          <a:ea typeface="HG丸ｺﾞｼｯｸM-PRO" panose="020F0600000000000000" pitchFamily="50" charset="-128"/>
                        </a:rPr>
                        <a:t>保険サービスを利用していますか？</a:t>
                      </a:r>
                      <a:br>
                        <a:rPr lang="ja-JP" altLang="en-US" sz="900" b="0" i="0" u="none" strike="noStrike" dirty="0">
                          <a:effectLst/>
                          <a:latin typeface="HG丸ｺﾞｼｯｸM-PRO" panose="020F0600000000000000" pitchFamily="50" charset="-128"/>
                          <a:ea typeface="HG丸ｺﾞｼｯｸM-PRO" panose="020F0600000000000000" pitchFamily="50" charset="-128"/>
                        </a:rPr>
                      </a:br>
                      <a:r>
                        <a:rPr lang="ja-JP" altLang="en-US" sz="900" b="0" i="0" u="none" strike="noStrike" dirty="0">
                          <a:effectLst/>
                          <a:latin typeface="HG丸ｺﾞｼｯｸM-PRO" panose="020F0600000000000000" pitchFamily="50" charset="-128"/>
                          <a:ea typeface="HG丸ｺﾞｼｯｸM-PRO" panose="020F0600000000000000" pitchFamily="50" charset="-128"/>
                        </a:rPr>
                        <a:t/>
                      </a:r>
                      <a:br>
                        <a:rPr lang="ja-JP" altLang="en-US" sz="900" b="0" i="0" u="none" strike="noStrike" dirty="0">
                          <a:effectLst/>
                          <a:latin typeface="HG丸ｺﾞｼｯｸM-PRO" panose="020F0600000000000000" pitchFamily="50" charset="-128"/>
                          <a:ea typeface="HG丸ｺﾞｼｯｸM-PRO" panose="020F0600000000000000" pitchFamily="50" charset="-128"/>
                        </a:rPr>
                      </a:br>
                      <a:r>
                        <a:rPr lang="ja-JP" altLang="en-US" sz="900" b="0" i="0" u="none" strike="noStrike" dirty="0">
                          <a:effectLst/>
                          <a:latin typeface="HG丸ｺﾞｼｯｸM-PRO" panose="020F0600000000000000" pitchFamily="50" charset="-128"/>
                          <a:ea typeface="HG丸ｺﾞｼｯｸM-PRO" panose="020F0600000000000000" pitchFamily="50" charset="-128"/>
                        </a:rPr>
                        <a:t/>
                      </a:r>
                      <a:br>
                        <a:rPr lang="ja-JP" altLang="en-US" sz="900" b="0" i="0" u="none" strike="noStrike" dirty="0">
                          <a:effectLst/>
                          <a:latin typeface="HG丸ｺﾞｼｯｸM-PRO" panose="020F0600000000000000" pitchFamily="50" charset="-128"/>
                          <a:ea typeface="HG丸ｺﾞｼｯｸM-PRO" panose="020F0600000000000000" pitchFamily="50" charset="-128"/>
                        </a:rPr>
                      </a:br>
                      <a:r>
                        <a:rPr lang="ja-JP" altLang="en-US" sz="900" b="0" i="0" u="none" strike="noStrike" dirty="0" smtClean="0">
                          <a:effectLst/>
                          <a:latin typeface="HG丸ｺﾞｼｯｸM-PRO" panose="020F0600000000000000" pitchFamily="50" charset="-128"/>
                          <a:ea typeface="HG丸ｺﾞｼｯｸM-PRO" panose="020F0600000000000000" pitchFamily="50" charset="-128"/>
                        </a:rPr>
                        <a:t>　⇒</a:t>
                      </a:r>
                      <a:r>
                        <a:rPr lang="en-US" altLang="ja-JP" sz="900" b="0" i="0" u="none" strike="noStrike" dirty="0" smtClean="0">
                          <a:effectLst/>
                          <a:latin typeface="HG丸ｺﾞｼｯｸM-PRO" panose="020F0600000000000000" pitchFamily="50" charset="-128"/>
                          <a:ea typeface="HG丸ｺﾞｼｯｸM-PRO" panose="020F0600000000000000" pitchFamily="50" charset="-128"/>
                        </a:rPr>
                        <a:t>NO</a:t>
                      </a:r>
                      <a:r>
                        <a:rPr lang="ja-JP" altLang="en-US" sz="900" b="0" i="0" u="none" strike="noStrike" dirty="0">
                          <a:effectLst/>
                          <a:latin typeface="HG丸ｺﾞｼｯｸM-PRO" panose="020F0600000000000000" pitchFamily="50" charset="-128"/>
                          <a:ea typeface="HG丸ｺﾞｼｯｸM-PRO" panose="020F0600000000000000" pitchFamily="50" charset="-128"/>
                        </a:rPr>
                        <a:t>の</a:t>
                      </a:r>
                      <a:r>
                        <a:rPr lang="ja-JP" altLang="en-US" sz="900" b="0" i="0" u="none" strike="noStrike" dirty="0" smtClean="0">
                          <a:effectLst/>
                          <a:latin typeface="HG丸ｺﾞｼｯｸM-PRO" panose="020F0600000000000000" pitchFamily="50" charset="-128"/>
                          <a:ea typeface="HG丸ｺﾞｼｯｸM-PRO" panose="020F0600000000000000" pitchFamily="50" charset="-128"/>
                        </a:rPr>
                        <a:t>場合：　　まず</a:t>
                      </a:r>
                      <a:r>
                        <a:rPr lang="ja-JP" altLang="en-US" sz="900" b="0" i="0" u="none" strike="noStrike" dirty="0">
                          <a:effectLst/>
                          <a:latin typeface="HG丸ｺﾞｼｯｸM-PRO" panose="020F0600000000000000" pitchFamily="50" charset="-128"/>
                          <a:ea typeface="HG丸ｺﾞｼｯｸM-PRO" panose="020F0600000000000000" pitchFamily="50" charset="-128"/>
                        </a:rPr>
                        <a:t>は地域包括支援センターへ相談してみて</a:t>
                      </a:r>
                      <a:r>
                        <a:rPr lang="ja-JP" altLang="en-US" sz="900" b="0" i="0" u="none" strike="noStrike" dirty="0" smtClean="0">
                          <a:effectLst/>
                          <a:latin typeface="HG丸ｺﾞｼｯｸM-PRO" panose="020F0600000000000000" pitchFamily="50" charset="-128"/>
                          <a:ea typeface="HG丸ｺﾞｼｯｸM-PRO" panose="020F0600000000000000" pitchFamily="50" charset="-128"/>
                        </a:rPr>
                        <a:t>ください</a:t>
                      </a:r>
                      <a:endParaRPr lang="en-US" altLang="ja-JP" sz="900" b="0" i="0" u="none" strike="noStrike" dirty="0" smtClean="0">
                        <a:effectLst/>
                        <a:latin typeface="HG丸ｺﾞｼｯｸM-PRO" panose="020F0600000000000000" pitchFamily="50" charset="-128"/>
                        <a:ea typeface="HG丸ｺﾞｼｯｸM-PRO" panose="020F0600000000000000" pitchFamily="50" charset="-128"/>
                      </a:endParaRPr>
                    </a:p>
                    <a:p>
                      <a:pPr algn="l" fontAlgn="t"/>
                      <a:endParaRPr lang="ja-JP" altLang="en-US" sz="900" b="0" i="0" u="none" strike="noStrike" dirty="0">
                        <a:effectLst/>
                        <a:latin typeface="HG丸ｺﾞｼｯｸM-PRO" panose="020F0600000000000000" pitchFamily="50" charset="-128"/>
                        <a:ea typeface="HG丸ｺﾞｼｯｸM-PRO" panose="020F0600000000000000" pitchFamily="50" charset="-128"/>
                      </a:endParaRPr>
                    </a:p>
                  </a:txBody>
                  <a:tcPr marL="5140" marR="5140" marT="51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54193">
                <a:tc gridSpan="13">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➎仕事と介護の両立について、現在困っていることや不安に思っていることはどんなことですか？</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3337">
                <a:tc gridSpan="13">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　</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7380">
                <a:tc gridSpan="13">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➏社内の介護休業規定はご存じですか？</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858580">
                <a:tc gridSpan="13">
                  <a:txBody>
                    <a:bodyPr/>
                    <a:lstStyle/>
                    <a:p>
                      <a:pPr algn="l" fontAlgn="t"/>
                      <a:r>
                        <a:rPr lang="ja-JP" altLang="en-US" sz="900" b="0" i="0" u="none" strike="noStrike" dirty="0">
                          <a:effectLst/>
                          <a:latin typeface="HG丸ｺﾞｼｯｸM-PRO" panose="020F0600000000000000" pitchFamily="50" charset="-128"/>
                          <a:ea typeface="HG丸ｺﾞｼｯｸM-PRO" panose="020F0600000000000000" pitchFamily="50" charset="-128"/>
                        </a:rPr>
                        <a:t/>
                      </a:r>
                      <a:br>
                        <a:rPr lang="ja-JP" altLang="en-US" sz="900" b="0" i="0" u="none" strike="noStrike" dirty="0">
                          <a:effectLst/>
                          <a:latin typeface="HG丸ｺﾞｼｯｸM-PRO" panose="020F0600000000000000" pitchFamily="50" charset="-128"/>
                          <a:ea typeface="HG丸ｺﾞｼｯｸM-PRO" panose="020F0600000000000000" pitchFamily="50" charset="-128"/>
                        </a:rPr>
                      </a:br>
                      <a:r>
                        <a:rPr lang="ja-JP" altLang="en-US" sz="900" b="0" i="0" u="none" strike="noStrike" dirty="0" smtClean="0">
                          <a:effectLst/>
                          <a:latin typeface="HG丸ｺﾞｼｯｸM-PRO" panose="020F0600000000000000" pitchFamily="50" charset="-128"/>
                          <a:ea typeface="HG丸ｺﾞｼｯｸM-PRO" panose="020F0600000000000000" pitchFamily="50" charset="-128"/>
                        </a:rPr>
                        <a:t>　⇒</a:t>
                      </a:r>
                      <a:r>
                        <a:rPr lang="en-US" altLang="ja-JP" sz="900" b="0" i="0" u="none" strike="noStrike" dirty="0">
                          <a:effectLst/>
                          <a:latin typeface="HG丸ｺﾞｼｯｸM-PRO" panose="020F0600000000000000" pitchFamily="50" charset="-128"/>
                          <a:ea typeface="HG丸ｺﾞｼｯｸM-PRO" panose="020F0600000000000000" pitchFamily="50" charset="-128"/>
                        </a:rPr>
                        <a:t>YES</a:t>
                      </a:r>
                      <a:r>
                        <a:rPr lang="ja-JP" altLang="en-US" sz="900" b="0" i="0" u="none" strike="noStrike" dirty="0">
                          <a:effectLst/>
                          <a:latin typeface="HG丸ｺﾞｼｯｸM-PRO" panose="020F0600000000000000" pitchFamily="50" charset="-128"/>
                          <a:ea typeface="HG丸ｺﾞｼｯｸM-PRO" panose="020F0600000000000000" pitchFamily="50" charset="-128"/>
                        </a:rPr>
                        <a:t>の</a:t>
                      </a:r>
                      <a:r>
                        <a:rPr lang="ja-JP" altLang="en-US" sz="900" b="0" i="0" u="none" strike="noStrike" dirty="0" smtClean="0">
                          <a:effectLst/>
                          <a:latin typeface="HG丸ｺﾞｼｯｸM-PRO" panose="020F0600000000000000" pitchFamily="50" charset="-128"/>
                          <a:ea typeface="HG丸ｺﾞｼｯｸM-PRO" panose="020F0600000000000000" pitchFamily="50" charset="-128"/>
                        </a:rPr>
                        <a:t>場合：　利用</a:t>
                      </a:r>
                      <a:r>
                        <a:rPr lang="ja-JP" altLang="en-US" sz="900" b="0" i="0" u="none" strike="noStrike" dirty="0">
                          <a:effectLst/>
                          <a:latin typeface="HG丸ｺﾞｼｯｸM-PRO" panose="020F0600000000000000" pitchFamily="50" charset="-128"/>
                          <a:ea typeface="HG丸ｺﾞｼｯｸM-PRO" panose="020F0600000000000000" pitchFamily="50" charset="-128"/>
                        </a:rPr>
                        <a:t>したい制度はありますか？</a:t>
                      </a:r>
                      <a:br>
                        <a:rPr lang="ja-JP" altLang="en-US" sz="900" b="0" i="0" u="none" strike="noStrike" dirty="0">
                          <a:effectLst/>
                          <a:latin typeface="HG丸ｺﾞｼｯｸM-PRO" panose="020F0600000000000000" pitchFamily="50" charset="-128"/>
                          <a:ea typeface="HG丸ｺﾞｼｯｸM-PRO" panose="020F0600000000000000" pitchFamily="50" charset="-128"/>
                        </a:rPr>
                      </a:br>
                      <a:r>
                        <a:rPr lang="ja-JP" altLang="en-US" sz="900" b="0" i="0" u="none" strike="noStrike" dirty="0">
                          <a:effectLst/>
                          <a:latin typeface="HG丸ｺﾞｼｯｸM-PRO" panose="020F0600000000000000" pitchFamily="50" charset="-128"/>
                          <a:ea typeface="HG丸ｺﾞｼｯｸM-PRO" panose="020F0600000000000000" pitchFamily="50" charset="-128"/>
                        </a:rPr>
                        <a:t/>
                      </a:r>
                      <a:br>
                        <a:rPr lang="ja-JP" altLang="en-US" sz="900" b="0" i="0" u="none" strike="noStrike" dirty="0">
                          <a:effectLst/>
                          <a:latin typeface="HG丸ｺﾞｼｯｸM-PRO" panose="020F0600000000000000" pitchFamily="50" charset="-128"/>
                          <a:ea typeface="HG丸ｺﾞｼｯｸM-PRO" panose="020F0600000000000000" pitchFamily="50" charset="-128"/>
                        </a:rPr>
                      </a:br>
                      <a:r>
                        <a:rPr lang="ja-JP" altLang="en-US" sz="900" b="0" i="0" u="none" strike="noStrike" dirty="0">
                          <a:effectLst/>
                          <a:latin typeface="HG丸ｺﾞｼｯｸM-PRO" panose="020F0600000000000000" pitchFamily="50" charset="-128"/>
                          <a:ea typeface="HG丸ｺﾞｼｯｸM-PRO" panose="020F0600000000000000" pitchFamily="50" charset="-128"/>
                        </a:rPr>
                        <a:t/>
                      </a:r>
                      <a:br>
                        <a:rPr lang="ja-JP" altLang="en-US" sz="900" b="0" i="0" u="none" strike="noStrike" dirty="0">
                          <a:effectLst/>
                          <a:latin typeface="HG丸ｺﾞｼｯｸM-PRO" panose="020F0600000000000000" pitchFamily="50" charset="-128"/>
                          <a:ea typeface="HG丸ｺﾞｼｯｸM-PRO" panose="020F0600000000000000" pitchFamily="50" charset="-128"/>
                        </a:rPr>
                      </a:br>
                      <a:r>
                        <a:rPr lang="ja-JP" altLang="en-US" sz="900" b="0" i="0" u="none" strike="noStrike" dirty="0" smtClean="0">
                          <a:effectLst/>
                          <a:latin typeface="HG丸ｺﾞｼｯｸM-PRO" panose="020F0600000000000000" pitchFamily="50" charset="-128"/>
                          <a:ea typeface="HG丸ｺﾞｼｯｸM-PRO" panose="020F0600000000000000" pitchFamily="50" charset="-128"/>
                        </a:rPr>
                        <a:t>　⇒</a:t>
                      </a:r>
                      <a:r>
                        <a:rPr lang="en-US" altLang="ja-JP" sz="900" b="0" i="0" u="none" strike="noStrike" dirty="0">
                          <a:effectLst/>
                          <a:latin typeface="HG丸ｺﾞｼｯｸM-PRO" panose="020F0600000000000000" pitchFamily="50" charset="-128"/>
                          <a:ea typeface="HG丸ｺﾞｼｯｸM-PRO" panose="020F0600000000000000" pitchFamily="50" charset="-128"/>
                        </a:rPr>
                        <a:t>NO</a:t>
                      </a:r>
                      <a:r>
                        <a:rPr lang="ja-JP" altLang="en-US" sz="900" b="0" i="0" u="none" strike="noStrike" dirty="0">
                          <a:effectLst/>
                          <a:latin typeface="HG丸ｺﾞｼｯｸM-PRO" panose="020F0600000000000000" pitchFamily="50" charset="-128"/>
                          <a:ea typeface="HG丸ｺﾞｼｯｸM-PRO" panose="020F0600000000000000" pitchFamily="50" charset="-128"/>
                        </a:rPr>
                        <a:t>の</a:t>
                      </a:r>
                      <a:r>
                        <a:rPr lang="ja-JP" altLang="en-US" sz="900" b="0" i="0" u="none" strike="noStrike" dirty="0" smtClean="0">
                          <a:effectLst/>
                          <a:latin typeface="HG丸ｺﾞｼｯｸM-PRO" panose="020F0600000000000000" pitchFamily="50" charset="-128"/>
                          <a:ea typeface="HG丸ｺﾞｼｯｸM-PRO" panose="020F0600000000000000" pitchFamily="50" charset="-128"/>
                        </a:rPr>
                        <a:t>場合：　まず</a:t>
                      </a:r>
                      <a:r>
                        <a:rPr lang="ja-JP" altLang="en-US" sz="900" b="0" i="0" u="none" strike="noStrike" dirty="0">
                          <a:effectLst/>
                          <a:latin typeface="HG丸ｺﾞｼｯｸM-PRO" panose="020F0600000000000000" pitchFamily="50" charset="-128"/>
                          <a:ea typeface="HG丸ｺﾞｼｯｸM-PRO" panose="020F0600000000000000" pitchFamily="50" charset="-128"/>
                        </a:rPr>
                        <a:t>は「仕事と介護の両立ハンドブック」を確認してみて</a:t>
                      </a:r>
                      <a:r>
                        <a:rPr lang="ja-JP" altLang="en-US" sz="900" b="0" i="0" u="none" strike="noStrike" dirty="0" smtClean="0">
                          <a:effectLst/>
                          <a:latin typeface="HG丸ｺﾞｼｯｸM-PRO" panose="020F0600000000000000" pitchFamily="50" charset="-128"/>
                          <a:ea typeface="HG丸ｺﾞｼｯｸM-PRO" panose="020F0600000000000000" pitchFamily="50" charset="-128"/>
                        </a:rPr>
                        <a:t>ください</a:t>
                      </a:r>
                      <a:endParaRPr lang="en-US" altLang="ja-JP" sz="900" b="0" i="0" u="none" strike="noStrike" dirty="0" smtClean="0">
                        <a:effectLst/>
                        <a:latin typeface="HG丸ｺﾞｼｯｸM-PRO" panose="020F0600000000000000" pitchFamily="50" charset="-128"/>
                        <a:ea typeface="HG丸ｺﾞｼｯｸM-PRO" panose="020F0600000000000000" pitchFamily="50" charset="-128"/>
                      </a:endParaRPr>
                    </a:p>
                    <a:p>
                      <a:pPr algn="l" fontAlgn="t"/>
                      <a:endParaRPr lang="ja-JP" altLang="en-US" sz="900" b="0" i="0" u="none" strike="noStrike" dirty="0">
                        <a:effectLst/>
                        <a:latin typeface="HG丸ｺﾞｼｯｸM-PRO" panose="020F0600000000000000" pitchFamily="50" charset="-128"/>
                        <a:ea typeface="HG丸ｺﾞｼｯｸM-PRO" panose="020F0600000000000000" pitchFamily="50" charset="-128"/>
                      </a:endParaRPr>
                    </a:p>
                  </a:txBody>
                  <a:tcPr marL="5140" marR="5140" marT="51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7380">
                <a:tc gridSpan="13">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➐現在の働き方に関する要望や希望はどんなことですか？</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3337">
                <a:tc gridSpan="13">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　</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7380">
                <a:tc>
                  <a:txBody>
                    <a:bodyPr/>
                    <a:lstStyle/>
                    <a:p>
                      <a:pPr algn="l" fontAlgn="ctr"/>
                      <a:endParaRPr lang="ja-JP" altLang="en-US" sz="900" b="0" i="0" u="none" strike="noStrike" dirty="0">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effectLst/>
                        <a:latin typeface="HG丸ｺﾞｼｯｸM-PRO" panose="020F0600000000000000" pitchFamily="50" charset="-128"/>
                        <a:ea typeface="HG丸ｺﾞｼｯｸM-PRO" panose="020F0600000000000000" pitchFamily="50" charset="-128"/>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effectLst/>
                        <a:latin typeface="HG丸ｺﾞｼｯｸM-PRO" panose="020F0600000000000000" pitchFamily="50" charset="-128"/>
                        <a:ea typeface="HG丸ｺﾞｼｯｸM-PRO" panose="020F0600000000000000" pitchFamily="50" charset="-128"/>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969696"/>
                        </a:solidFill>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969696"/>
                        </a:solidFill>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969696"/>
                        </a:solidFill>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969696"/>
                        </a:solidFill>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969696"/>
                        </a:solidFill>
                        <a:effectLst/>
                        <a:latin typeface="HG丸ｺﾞｼｯｸM-PRO"/>
                      </a:endParaRPr>
                    </a:p>
                  </a:txBody>
                  <a:tcPr marL="5140" marR="5140" marT="51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80">
                <a:tc gridSpan="13">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 備考および特記事項・ヒアリング担当者　所感</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99008">
                <a:tc gridSpan="13">
                  <a:txBody>
                    <a:bodyPr/>
                    <a:lstStyle/>
                    <a:p>
                      <a:pPr algn="l"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　</a:t>
                      </a:r>
                    </a:p>
                  </a:txBody>
                  <a:tcPr marL="5140" marR="5140" marT="5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6" name="スライド番号プレースホルダー 1"/>
          <p:cNvSpPr>
            <a:spLocks noGrp="1"/>
          </p:cNvSpPr>
          <p:nvPr>
            <p:ph type="sldNum" sz="quarter" idx="12"/>
          </p:nvPr>
        </p:nvSpPr>
        <p:spPr>
          <a:xfrm>
            <a:off x="4941168" y="8604448"/>
            <a:ext cx="1600200" cy="486833"/>
          </a:xfrm>
        </p:spPr>
        <p:txBody>
          <a:bodyPr/>
          <a:lstStyle/>
          <a:p>
            <a:fld id="{78DF7152-CFFE-42F1-929D-B4CFA162D2D2}" type="slidenum">
              <a:rPr kumimoji="1" lang="ja-JP" altLang="en-US" smtClean="0"/>
              <a:t>12</a:t>
            </a:fld>
            <a:endParaRPr kumimoji="1" lang="ja-JP" altLang="en-US" dirty="0"/>
          </a:p>
        </p:txBody>
      </p:sp>
      <p:sp>
        <p:nvSpPr>
          <p:cNvPr id="7" name="テキスト ボックス 6"/>
          <p:cNvSpPr txBox="1"/>
          <p:nvPr/>
        </p:nvSpPr>
        <p:spPr>
          <a:xfrm>
            <a:off x="188640" y="386244"/>
            <a:ext cx="6408712" cy="369332"/>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ctr">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◆相談窓口担当者用　ヒアリングシート（例）◆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016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300">
                <a:solidFill>
                  <a:schemeClr val="tx1"/>
                </a:solidFill>
                <a:latin typeface="Arial" charset="0"/>
                <a:ea typeface="ＭＳ Ｐゴシック" pitchFamily="50" charset="-128"/>
              </a:defRPr>
            </a:lvl1pPr>
            <a:lvl2pPr marL="742950" indent="-285750" eaLnBrk="0" hangingPunct="0">
              <a:defRPr kumimoji="1" sz="1300">
                <a:solidFill>
                  <a:schemeClr val="tx1"/>
                </a:solidFill>
                <a:latin typeface="Arial" charset="0"/>
                <a:ea typeface="ＭＳ Ｐゴシック" pitchFamily="50" charset="-128"/>
              </a:defRPr>
            </a:lvl2pPr>
            <a:lvl3pPr marL="1143000" indent="-228600" eaLnBrk="0" hangingPunct="0">
              <a:defRPr kumimoji="1" sz="1300">
                <a:solidFill>
                  <a:schemeClr val="tx1"/>
                </a:solidFill>
                <a:latin typeface="Arial" charset="0"/>
                <a:ea typeface="ＭＳ Ｐゴシック" pitchFamily="50" charset="-128"/>
              </a:defRPr>
            </a:lvl3pPr>
            <a:lvl4pPr marL="1600200" indent="-228600" eaLnBrk="0" hangingPunct="0">
              <a:defRPr kumimoji="1" sz="1300">
                <a:solidFill>
                  <a:schemeClr val="tx1"/>
                </a:solidFill>
                <a:latin typeface="Arial" charset="0"/>
                <a:ea typeface="ＭＳ Ｐゴシック" pitchFamily="50" charset="-128"/>
              </a:defRPr>
            </a:lvl4pPr>
            <a:lvl5pPr marL="2057400" indent="-228600" eaLnBrk="0" hangingPunct="0">
              <a:defRPr kumimoji="1" sz="13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3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3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3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300">
                <a:solidFill>
                  <a:schemeClr val="tx1"/>
                </a:solidFill>
                <a:latin typeface="Arial" charset="0"/>
                <a:ea typeface="ＭＳ Ｐゴシック" pitchFamily="50" charset="-128"/>
              </a:defRPr>
            </a:lvl9pPr>
          </a:lstStyle>
          <a:p>
            <a:pPr eaLnBrk="1" hangingPunct="1"/>
            <a:fld id="{4B9D7EEE-1340-46BF-98E5-08F1E8A0CA7F}" type="slidenum">
              <a:rPr lang="ja-JP" altLang="en-US" sz="1000" smtClean="0">
                <a:solidFill>
                  <a:srgbClr val="FFFFFF"/>
                </a:solidFill>
                <a:latin typeface="Times" pitchFamily="18" charset="0"/>
                <a:ea typeface="ＭＳ ゴシック" pitchFamily="49" charset="-128"/>
              </a:rPr>
              <a:pPr eaLnBrk="1" hangingPunct="1"/>
              <a:t>13</a:t>
            </a:fld>
            <a:endParaRPr lang="en-US" altLang="ja-JP" sz="1000" smtClean="0">
              <a:solidFill>
                <a:srgbClr val="FFFFFF"/>
              </a:solidFill>
              <a:latin typeface="Times" pitchFamily="18" charset="0"/>
              <a:ea typeface="ＭＳ ゴシック" pitchFamily="49" charset="-128"/>
            </a:endParaRPr>
          </a:p>
        </p:txBody>
      </p:sp>
      <p:sp>
        <p:nvSpPr>
          <p:cNvPr id="2" name="テキスト ボックス 1"/>
          <p:cNvSpPr txBox="1"/>
          <p:nvPr/>
        </p:nvSpPr>
        <p:spPr>
          <a:xfrm>
            <a:off x="275480" y="3131840"/>
            <a:ext cx="6315608"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仕事と介護の両立支援制度の利用に関する相談</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75479" y="3688110"/>
            <a:ext cx="1643990" cy="3600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よくある相談例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75479" y="4093012"/>
            <a:ext cx="6408712" cy="338554"/>
          </a:xfrm>
          <a:prstGeom prst="rect">
            <a:avLst/>
          </a:prstGeom>
          <a:noFill/>
        </p:spPr>
        <p:txBody>
          <a:bodyPr wrap="square" rtlCol="0">
            <a:spAutoFit/>
          </a:bodyPr>
          <a:lstStyle/>
          <a:p>
            <a:r>
              <a:rPr kumimoji="1"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介護を行いながら働き続けたいのですがそれを実現できる制度はありますか？</a:t>
            </a:r>
            <a:endPar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98747" y="6223967"/>
            <a:ext cx="1643990" cy="2922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対応例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2"/>
          <p:cNvSpPr txBox="1">
            <a:spLocks/>
          </p:cNvSpPr>
          <p:nvPr/>
        </p:nvSpPr>
        <p:spPr>
          <a:xfrm>
            <a:off x="192618" y="254836"/>
            <a:ext cx="6398469" cy="5232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「仕事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介護の両立」の相談は窓口担当者が対応する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36325" y="786368"/>
            <a:ext cx="6205043" cy="2246769"/>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アンケート調査やヒアリング調査によると仕事と介護の両立に関する相談内容としては「仕事と介護の両立支援制度の利用に関する相談」が最も多い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といわれています。</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介護を行う相手の「介護が必要な度合や従業員がどの程度介護を行っているかは個別性が高くまた従業員の働き方に関するニーズも多様であることから相談内容は千差万別でありそれへの対応方法もひとつではありません。</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ここでは代表的な相談内容ごとに「よくある相談例」「対応方針」「具体的対応例」を挙げています。あくまで「例」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「方針」であることを念頭に置きつつこれらを参考にしながら「よき相談相手」として対応することが望まれます。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36452" y="4439464"/>
            <a:ext cx="6347739" cy="1600438"/>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ケース１：親の介護が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必要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な状態になりました。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何か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両立支援制度を利用できますか？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ケース２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要介護者の通院に付き添うために休暇を取得する際には有給休暇で対応し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なければならないのですか。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ケース３：要介護者のデイサービス利用日には要介護者を送り出し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から出勤したいの</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ですが時差出勤は可能ですか？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25040" y="6536704"/>
            <a:ext cx="6133627" cy="2246769"/>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相談者の差支えない範囲内で、相談者が介護を行う相手（要介護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者）の介護が必要な度合はどの程度か現在働き方で困っている点はどこにあるのか、どのような働き方をしたいのかを正確に把握します。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た自社の仕事と介護の両立支援制度に関する書類（規定やパンフレット等）を用い両立支援制度の内容や利用条件について解説しながら、どの両立支援制度を利用するのが適切であるか相談者と一緒に考えてみましょう。</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ケースによっては介護を行いながら働き続けるための準備期間としての位置づけである介護休業制度の取得を選択肢のひとつとすることも視野に入れましょう。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a:spLocks noGrp="1"/>
          </p:cNvSpPr>
          <p:nvPr>
            <p:ph type="sldNum" sz="quarter" idx="12"/>
          </p:nvPr>
        </p:nvSpPr>
        <p:spPr>
          <a:xfrm>
            <a:off x="4914900" y="8475134"/>
            <a:ext cx="1600200" cy="486833"/>
          </a:xfrm>
        </p:spPr>
        <p:txBody>
          <a:bodyPr/>
          <a:lstStyle/>
          <a:p>
            <a:fld id="{78DF7152-CFFE-42F1-929D-B4CFA162D2D2}" type="slidenum">
              <a:rPr kumimoji="1" lang="ja-JP" altLang="en-US" smtClean="0"/>
              <a:t>13</a:t>
            </a:fld>
            <a:endParaRPr kumimoji="1" lang="ja-JP" altLang="en-US" dirty="0"/>
          </a:p>
        </p:txBody>
      </p:sp>
    </p:spTree>
    <p:extLst>
      <p:ext uri="{BB962C8B-B14F-4D97-AF65-F5344CB8AC3E}">
        <p14:creationId xmlns:p14="http://schemas.microsoft.com/office/powerpoint/2010/main" val="2804822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300">
                <a:solidFill>
                  <a:schemeClr val="tx1"/>
                </a:solidFill>
                <a:latin typeface="Arial" charset="0"/>
                <a:ea typeface="ＭＳ Ｐゴシック" pitchFamily="50" charset="-128"/>
              </a:defRPr>
            </a:lvl1pPr>
            <a:lvl2pPr marL="742950" indent="-285750" eaLnBrk="0" hangingPunct="0">
              <a:defRPr kumimoji="1" sz="1300">
                <a:solidFill>
                  <a:schemeClr val="tx1"/>
                </a:solidFill>
                <a:latin typeface="Arial" charset="0"/>
                <a:ea typeface="ＭＳ Ｐゴシック" pitchFamily="50" charset="-128"/>
              </a:defRPr>
            </a:lvl2pPr>
            <a:lvl3pPr marL="1143000" indent="-228600" eaLnBrk="0" hangingPunct="0">
              <a:defRPr kumimoji="1" sz="1300">
                <a:solidFill>
                  <a:schemeClr val="tx1"/>
                </a:solidFill>
                <a:latin typeface="Arial" charset="0"/>
                <a:ea typeface="ＭＳ Ｐゴシック" pitchFamily="50" charset="-128"/>
              </a:defRPr>
            </a:lvl3pPr>
            <a:lvl4pPr marL="1600200" indent="-228600" eaLnBrk="0" hangingPunct="0">
              <a:defRPr kumimoji="1" sz="1300">
                <a:solidFill>
                  <a:schemeClr val="tx1"/>
                </a:solidFill>
                <a:latin typeface="Arial" charset="0"/>
                <a:ea typeface="ＭＳ Ｐゴシック" pitchFamily="50" charset="-128"/>
              </a:defRPr>
            </a:lvl4pPr>
            <a:lvl5pPr marL="2057400" indent="-228600" eaLnBrk="0" hangingPunct="0">
              <a:defRPr kumimoji="1" sz="13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3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3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3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300">
                <a:solidFill>
                  <a:schemeClr val="tx1"/>
                </a:solidFill>
                <a:latin typeface="Arial" charset="0"/>
                <a:ea typeface="ＭＳ Ｐゴシック" pitchFamily="50" charset="-128"/>
              </a:defRPr>
            </a:lvl9pPr>
          </a:lstStyle>
          <a:p>
            <a:pPr eaLnBrk="1" hangingPunct="1"/>
            <a:fld id="{4B9D7EEE-1340-46BF-98E5-08F1E8A0CA7F}" type="slidenum">
              <a:rPr lang="ja-JP" altLang="en-US" sz="1000" smtClean="0">
                <a:solidFill>
                  <a:srgbClr val="FFFFFF"/>
                </a:solidFill>
                <a:latin typeface="Times" pitchFamily="18" charset="0"/>
                <a:ea typeface="ＭＳ ゴシック" pitchFamily="49" charset="-128"/>
              </a:rPr>
              <a:pPr eaLnBrk="1" hangingPunct="1"/>
              <a:t>14</a:t>
            </a:fld>
            <a:endParaRPr lang="en-US" altLang="ja-JP" sz="1000" smtClean="0">
              <a:solidFill>
                <a:srgbClr val="FFFFFF"/>
              </a:solidFill>
              <a:latin typeface="Times" pitchFamily="18" charset="0"/>
              <a:ea typeface="ＭＳ ゴシック" pitchFamily="49" charset="-128"/>
            </a:endParaRPr>
          </a:p>
        </p:txBody>
      </p:sp>
      <p:sp>
        <p:nvSpPr>
          <p:cNvPr id="2" name="テキスト ボックス 1"/>
          <p:cNvSpPr txBox="1"/>
          <p:nvPr/>
        </p:nvSpPr>
        <p:spPr>
          <a:xfrm>
            <a:off x="262580" y="251520"/>
            <a:ext cx="6262764"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介護休業取得に関する相談</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332656" y="899592"/>
            <a:ext cx="1643990" cy="3600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よくある相談例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7810" y="1331640"/>
            <a:ext cx="6408712" cy="338554"/>
          </a:xfrm>
          <a:prstGeom prst="rect">
            <a:avLst/>
          </a:prstGeom>
          <a:noFill/>
        </p:spPr>
        <p:txBody>
          <a:bodyPr wrap="square" rtlCol="0">
            <a:spAutoFit/>
          </a:bodyPr>
          <a:lstStyle/>
          <a:p>
            <a:r>
              <a:rPr kumimoji="1"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介護休業を取得したいのですがいろいろ不安です</a:t>
            </a:r>
            <a:endPar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57810" y="4427984"/>
            <a:ext cx="1643990" cy="3600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方針</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47697" y="1691660"/>
            <a:ext cx="6402213" cy="1600438"/>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いつまで介護が続くか分かりませんが介護休業期間は</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日と聞きました。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：他県に居住する親の介護が必要となったのですが、介護給料制度や利用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できますか。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ケース３：介護休業期間中は職場と離れることとなるので、孤立してしまわないか不安</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21801" y="4932040"/>
            <a:ext cx="6402213" cy="332398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仕事と介護の両立支援制度の中でもっとも誤解を招きやすい制度に「介護休業制度」があります。</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育児・介護休業法での介護休業は従業員本人が介護を行うことを目的としておらず、今後、仕事を介護を両立させるための準備期間です。</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介護休業に関する相談を受けた場合にはそれ以外の両立支援制度に関して相談を受けたときと同様に、まずは相談者の差支えのない範囲内での現状を把握した上で自社の仕事と介護の両立支援制度に関する書類（規定やパンフレット等）を用い、両立支援制度の内容や利用条件について解説します。</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そのとき、介護休業制度についてはそもそも目的が何であるかを必ず伝えましょう。</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介護休業期間中は例えば社内報の送付等により人事担当者や職場の上長からの定期的に連絡を取ることで相談者と職場のコネクションが途切れないようにする仕組みや介護休業から復帰にあたっては面談を行って相談者の働き方に対するニーズ等を把握する仕組みを設けていることを説明することで相談者の介護休業取得への不安も軽減され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descr="\\ds.inte.co.jp\支社\中国支社\公共\H26仕事と介護\04.運用\07.マニュアル作成\img\ilm2013_065-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192" y="3292098"/>
            <a:ext cx="2191473" cy="1246763"/>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1"/>
          <p:cNvSpPr>
            <a:spLocks noGrp="1"/>
          </p:cNvSpPr>
          <p:nvPr>
            <p:ph type="sldNum" sz="quarter" idx="12"/>
          </p:nvPr>
        </p:nvSpPr>
        <p:spPr>
          <a:xfrm>
            <a:off x="4914900" y="8475134"/>
            <a:ext cx="1600200" cy="486833"/>
          </a:xfrm>
        </p:spPr>
        <p:txBody>
          <a:bodyPr/>
          <a:lstStyle/>
          <a:p>
            <a:fld id="{78DF7152-CFFE-42F1-929D-B4CFA162D2D2}" type="slidenum">
              <a:rPr kumimoji="1" lang="ja-JP" altLang="en-US" smtClean="0"/>
              <a:t>14</a:t>
            </a:fld>
            <a:endParaRPr kumimoji="1" lang="ja-JP" altLang="en-US" dirty="0"/>
          </a:p>
        </p:txBody>
      </p:sp>
    </p:spTree>
    <p:extLst>
      <p:ext uri="{BB962C8B-B14F-4D97-AF65-F5344CB8AC3E}">
        <p14:creationId xmlns:p14="http://schemas.microsoft.com/office/powerpoint/2010/main" val="3603652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300">
                <a:solidFill>
                  <a:schemeClr val="tx1"/>
                </a:solidFill>
                <a:latin typeface="Arial" charset="0"/>
                <a:ea typeface="ＭＳ Ｐゴシック" pitchFamily="50" charset="-128"/>
              </a:defRPr>
            </a:lvl1pPr>
            <a:lvl2pPr marL="742950" indent="-285750" eaLnBrk="0" hangingPunct="0">
              <a:defRPr kumimoji="1" sz="1300">
                <a:solidFill>
                  <a:schemeClr val="tx1"/>
                </a:solidFill>
                <a:latin typeface="Arial" charset="0"/>
                <a:ea typeface="ＭＳ Ｐゴシック" pitchFamily="50" charset="-128"/>
              </a:defRPr>
            </a:lvl2pPr>
            <a:lvl3pPr marL="1143000" indent="-228600" eaLnBrk="0" hangingPunct="0">
              <a:defRPr kumimoji="1" sz="1300">
                <a:solidFill>
                  <a:schemeClr val="tx1"/>
                </a:solidFill>
                <a:latin typeface="Arial" charset="0"/>
                <a:ea typeface="ＭＳ Ｐゴシック" pitchFamily="50" charset="-128"/>
              </a:defRPr>
            </a:lvl3pPr>
            <a:lvl4pPr marL="1600200" indent="-228600" eaLnBrk="0" hangingPunct="0">
              <a:defRPr kumimoji="1" sz="1300">
                <a:solidFill>
                  <a:schemeClr val="tx1"/>
                </a:solidFill>
                <a:latin typeface="Arial" charset="0"/>
                <a:ea typeface="ＭＳ Ｐゴシック" pitchFamily="50" charset="-128"/>
              </a:defRPr>
            </a:lvl4pPr>
            <a:lvl5pPr marL="2057400" indent="-228600" eaLnBrk="0" hangingPunct="0">
              <a:defRPr kumimoji="1" sz="13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3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3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3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300">
                <a:solidFill>
                  <a:schemeClr val="tx1"/>
                </a:solidFill>
                <a:latin typeface="Arial" charset="0"/>
                <a:ea typeface="ＭＳ Ｐゴシック" pitchFamily="50" charset="-128"/>
              </a:defRPr>
            </a:lvl9pPr>
          </a:lstStyle>
          <a:p>
            <a:pPr eaLnBrk="1" hangingPunct="1"/>
            <a:fld id="{4B9D7EEE-1340-46BF-98E5-08F1E8A0CA7F}" type="slidenum">
              <a:rPr lang="ja-JP" altLang="en-US" sz="1000" smtClean="0">
                <a:solidFill>
                  <a:srgbClr val="FFFFFF"/>
                </a:solidFill>
                <a:latin typeface="Times" pitchFamily="18" charset="0"/>
                <a:ea typeface="ＭＳ ゴシック" pitchFamily="49" charset="-128"/>
              </a:rPr>
              <a:pPr eaLnBrk="1" hangingPunct="1"/>
              <a:t>15</a:t>
            </a:fld>
            <a:endParaRPr lang="en-US" altLang="ja-JP" sz="1000" smtClean="0">
              <a:solidFill>
                <a:srgbClr val="FFFFFF"/>
              </a:solidFill>
              <a:latin typeface="Times" pitchFamily="18" charset="0"/>
              <a:ea typeface="ＭＳ ゴシック" pitchFamily="49" charset="-128"/>
            </a:endParaRPr>
          </a:p>
        </p:txBody>
      </p:sp>
      <p:sp>
        <p:nvSpPr>
          <p:cNvPr id="2" name="テキスト ボックス 1"/>
          <p:cNvSpPr txBox="1"/>
          <p:nvPr/>
        </p:nvSpPr>
        <p:spPr>
          <a:xfrm>
            <a:off x="332656" y="488854"/>
            <a:ext cx="6192688"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雇用条件の変更に関する</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相談</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492747" y="1331643"/>
            <a:ext cx="1643990" cy="3271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よくある相談例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49288" y="1934126"/>
            <a:ext cx="6408712" cy="338554"/>
          </a:xfrm>
          <a:prstGeom prst="rect">
            <a:avLst/>
          </a:prstGeom>
          <a:noFill/>
        </p:spPr>
        <p:txBody>
          <a:bodyPr wrap="square" rtlCol="0">
            <a:spAutoFit/>
          </a:bodyPr>
          <a:lstStyle/>
          <a:p>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現在の雇用条件では仕事と介護の両立が困難です</a:t>
            </a:r>
            <a:endPar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32656" y="3940364"/>
            <a:ext cx="1643990" cy="32087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対応例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35531" y="2339752"/>
            <a:ext cx="6402213" cy="1169551"/>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親の介護のためにフルタイムでの勤務が難しくなりました。パートタイマーへと雇用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区分を変更することは可能ですか？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ケース２</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同居する親の介護を行わなければならないため転勤が出来ません。</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35532" y="4427985"/>
            <a:ext cx="6402213" cy="2462213"/>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まずは自社の仕事と介護の両立支援制度が利用できないかを検討していくこととなりますが、相談者と一緒に問題点を整理する中で、</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要介護者の介護を行うサポーターをなりえる方（兄弟姉妹、介護サービス事業者、地域の</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法人、等）は他にいないか、いる場合にはそのサポーター候補者に要介護者の介護の一部を実際に依頼できないか、また利用できる公的なサービスはないか、等を検討</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しましょう</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もしこれから見つかった場合には相談者の負担は軽減され、現在の雇用条件のままでも介護を行いながら働き続けることが可能になるかもしれません。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もちろん、これらが難しい場合もあるでしょう。その際には職場の上長も同席した話し合いなどにより雇用区分の変更も視野に入れどのようにすれば働き続けることができるか方向性を見出します。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descr="\\ds.inte.co.jp\支社\中国支社\公共\H26仕事と介護\04.運用\07.マニュアル作成\img\ilm14_bb03012-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6148" y="6914531"/>
            <a:ext cx="2255258" cy="1800200"/>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1"/>
          <p:cNvSpPr>
            <a:spLocks noGrp="1"/>
          </p:cNvSpPr>
          <p:nvPr>
            <p:ph type="sldNum" sz="quarter" idx="12"/>
          </p:nvPr>
        </p:nvSpPr>
        <p:spPr>
          <a:xfrm>
            <a:off x="4914900" y="8475134"/>
            <a:ext cx="1600200" cy="486833"/>
          </a:xfrm>
        </p:spPr>
        <p:txBody>
          <a:bodyPr/>
          <a:lstStyle/>
          <a:p>
            <a:fld id="{78DF7152-CFFE-42F1-929D-B4CFA162D2D2}" type="slidenum">
              <a:rPr kumimoji="1" lang="ja-JP" altLang="en-US" smtClean="0"/>
              <a:t>15</a:t>
            </a:fld>
            <a:endParaRPr kumimoji="1" lang="ja-JP" altLang="en-US" dirty="0"/>
          </a:p>
        </p:txBody>
      </p:sp>
    </p:spTree>
    <p:extLst>
      <p:ext uri="{BB962C8B-B14F-4D97-AF65-F5344CB8AC3E}">
        <p14:creationId xmlns:p14="http://schemas.microsoft.com/office/powerpoint/2010/main" val="127372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300">
                <a:solidFill>
                  <a:schemeClr val="tx1"/>
                </a:solidFill>
                <a:latin typeface="Arial" charset="0"/>
                <a:ea typeface="ＭＳ Ｐゴシック" pitchFamily="50" charset="-128"/>
              </a:defRPr>
            </a:lvl1pPr>
            <a:lvl2pPr marL="742950" indent="-285750" eaLnBrk="0" hangingPunct="0">
              <a:defRPr kumimoji="1" sz="1300">
                <a:solidFill>
                  <a:schemeClr val="tx1"/>
                </a:solidFill>
                <a:latin typeface="Arial" charset="0"/>
                <a:ea typeface="ＭＳ Ｐゴシック" pitchFamily="50" charset="-128"/>
              </a:defRPr>
            </a:lvl2pPr>
            <a:lvl3pPr marL="1143000" indent="-228600" eaLnBrk="0" hangingPunct="0">
              <a:defRPr kumimoji="1" sz="1300">
                <a:solidFill>
                  <a:schemeClr val="tx1"/>
                </a:solidFill>
                <a:latin typeface="Arial" charset="0"/>
                <a:ea typeface="ＭＳ Ｐゴシック" pitchFamily="50" charset="-128"/>
              </a:defRPr>
            </a:lvl3pPr>
            <a:lvl4pPr marL="1600200" indent="-228600" eaLnBrk="0" hangingPunct="0">
              <a:defRPr kumimoji="1" sz="1300">
                <a:solidFill>
                  <a:schemeClr val="tx1"/>
                </a:solidFill>
                <a:latin typeface="Arial" charset="0"/>
                <a:ea typeface="ＭＳ Ｐゴシック" pitchFamily="50" charset="-128"/>
              </a:defRPr>
            </a:lvl4pPr>
            <a:lvl5pPr marL="2057400" indent="-228600" eaLnBrk="0" hangingPunct="0">
              <a:defRPr kumimoji="1" sz="13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3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3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3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300">
                <a:solidFill>
                  <a:schemeClr val="tx1"/>
                </a:solidFill>
                <a:latin typeface="Arial" charset="0"/>
                <a:ea typeface="ＭＳ Ｐゴシック" pitchFamily="50" charset="-128"/>
              </a:defRPr>
            </a:lvl9pPr>
          </a:lstStyle>
          <a:p>
            <a:pPr eaLnBrk="1" hangingPunct="1"/>
            <a:fld id="{4B9D7EEE-1340-46BF-98E5-08F1E8A0CA7F}" type="slidenum">
              <a:rPr lang="ja-JP" altLang="en-US" sz="1000" smtClean="0">
                <a:solidFill>
                  <a:srgbClr val="FFFFFF"/>
                </a:solidFill>
                <a:latin typeface="Times" pitchFamily="18" charset="0"/>
                <a:ea typeface="ＭＳ ゴシック" pitchFamily="49" charset="-128"/>
              </a:rPr>
              <a:pPr eaLnBrk="1" hangingPunct="1"/>
              <a:t>16</a:t>
            </a:fld>
            <a:endParaRPr lang="en-US" altLang="ja-JP" sz="1000" smtClean="0">
              <a:solidFill>
                <a:srgbClr val="FFFFFF"/>
              </a:solidFill>
              <a:latin typeface="Times" pitchFamily="18" charset="0"/>
              <a:ea typeface="ＭＳ ゴシック" pitchFamily="49" charset="-128"/>
            </a:endParaRPr>
          </a:p>
        </p:txBody>
      </p:sp>
      <p:sp>
        <p:nvSpPr>
          <p:cNvPr id="2" name="テキスト ボックス 1"/>
          <p:cNvSpPr txBox="1"/>
          <p:nvPr/>
        </p:nvSpPr>
        <p:spPr>
          <a:xfrm>
            <a:off x="335743" y="323528"/>
            <a:ext cx="6189601"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退職</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希望に関する</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相談</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368485" y="961234"/>
            <a:ext cx="164399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よくある相談例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95944" y="1475656"/>
            <a:ext cx="6408712" cy="338554"/>
          </a:xfrm>
          <a:prstGeom prst="rect">
            <a:avLst/>
          </a:prstGeom>
          <a:noFill/>
        </p:spPr>
        <p:txBody>
          <a:bodyPr wrap="square" rtlCol="0">
            <a:spAutoFit/>
          </a:bodyPr>
          <a:lstStyle/>
          <a:p>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介護を行いながら働き続けることは負担が大きく、退職を考えています。</a:t>
            </a:r>
            <a:endPar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35743" y="2656111"/>
            <a:ext cx="164399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対応方針</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28378" y="1814210"/>
            <a:ext cx="6402213" cy="95410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ケース１：</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人暮らしの親が突然倒れ、自分が一日中付き添うことになりました。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ケース２</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別居している親が認知症になりました。心配なので実家に帰ろうと思います。</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85689" y="3275855"/>
            <a:ext cx="6402213" cy="2246769"/>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相談者は介護のことで頭がいっぱいで「退職するしか方法がない」と思い込んでいる可能性があります。あるいは自社の仕事と介護の両立支援制度に対する相談者の理解不足や思い違いがあるかもしれません。介護を行うに当たっては金銭的負担がともなうこと、また介護がひと段落してから再就職しようと思っても、容易に再就職できるかは未知数であること等を踏まえるとまずは相談者に冷静さを取り戻してもらう必要があり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その後、雇用条件に関する相談と同様に</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まずは自社の仕事と介護の両立支援制度の利用等、具体的な方策を検討していきます。その時に重要なことは働き続けられる方法を相談者とともに探すことです。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68485" y="5402940"/>
            <a:ext cx="164399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latin typeface="Meiryo UI" panose="020B0604030504040204" pitchFamily="50" charset="-128"/>
                <a:ea typeface="Meiryo UI" panose="020B0604030504040204" pitchFamily="50" charset="-128"/>
                <a:cs typeface="Meiryo UI" panose="020B0604030504040204" pitchFamily="50" charset="-128"/>
              </a:rPr>
              <a:t>対応例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06252" y="5990674"/>
            <a:ext cx="6408712" cy="338554"/>
          </a:xfrm>
          <a:prstGeom prst="rect">
            <a:avLst/>
          </a:prstGeom>
          <a:noFill/>
        </p:spPr>
        <p:txBody>
          <a:bodyPr wrap="square" rtlCol="0">
            <a:spAutoFit/>
          </a:bodyPr>
          <a:lstStyle/>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Q</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　介護を行いながらの勤務はとても無理です。退職させてください</a:t>
            </a:r>
            <a:endPar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52538" y="6444208"/>
            <a:ext cx="6191682" cy="2462213"/>
          </a:xfrm>
          <a:prstGeom prst="rect">
            <a:avLst/>
          </a:prstGeom>
          <a:noFill/>
        </p:spPr>
        <p:txBody>
          <a:bodyPr wrap="square" rtlCol="0">
            <a:spAutoFit/>
          </a:bodyPr>
          <a:lstStyle/>
          <a:p>
            <a:pPr marL="228600" indent="-228600">
              <a:buAutoNum type="alphaUcPeriod"/>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退職した場合にどのようなリスクが伴うかを説明しました。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退職は「収入源」がなくなるのみならず相談者自身の「職業キャリアが途切れる」というリスクがあることを知らせ、自社の仕事と介護の両立支援制度をどのように組み合わせて利用すれば働き続けることができるかを、何回かにわたって話し合い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この結果、まずは介護休業を取得し、介護体制の整備から始めることにしました。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また、相談者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の共通の悩みは現在の苦しい状況もさることながら、いつまでこの状況が続くのかと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いった将来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への不安です。「悩んでいるのは一人ではない」と納得させるためにも差支えのない範囲内で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の相談者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の状況を教えました。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a:spLocks noGrp="1"/>
          </p:cNvSpPr>
          <p:nvPr>
            <p:ph type="sldNum" sz="quarter" idx="12"/>
          </p:nvPr>
        </p:nvSpPr>
        <p:spPr>
          <a:xfrm>
            <a:off x="4914900" y="8475134"/>
            <a:ext cx="1600200" cy="486833"/>
          </a:xfrm>
        </p:spPr>
        <p:txBody>
          <a:bodyPr/>
          <a:lstStyle/>
          <a:p>
            <a:fld id="{78DF7152-CFFE-42F1-929D-B4CFA162D2D2}" type="slidenum">
              <a:rPr kumimoji="1" lang="ja-JP" altLang="en-US" smtClean="0"/>
              <a:t>16</a:t>
            </a:fld>
            <a:endParaRPr kumimoji="1" lang="ja-JP" altLang="en-US" dirty="0"/>
          </a:p>
        </p:txBody>
      </p:sp>
      <p:pic>
        <p:nvPicPr>
          <p:cNvPr id="5122" name="Picture 2" descr="\\ds.inte.co.jp\支社\中国支社\公共\H26仕事と介護\04.運用\07.マニュアル作成\img\ilm2013_035-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5395" y="5113667"/>
            <a:ext cx="1038824" cy="107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17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300">
                <a:solidFill>
                  <a:schemeClr val="tx1"/>
                </a:solidFill>
                <a:latin typeface="Arial" charset="0"/>
                <a:ea typeface="ＭＳ Ｐゴシック" pitchFamily="50" charset="-128"/>
              </a:defRPr>
            </a:lvl1pPr>
            <a:lvl2pPr marL="742950" indent="-285750" eaLnBrk="0" hangingPunct="0">
              <a:defRPr kumimoji="1" sz="1300">
                <a:solidFill>
                  <a:schemeClr val="tx1"/>
                </a:solidFill>
                <a:latin typeface="Arial" charset="0"/>
                <a:ea typeface="ＭＳ Ｐゴシック" pitchFamily="50" charset="-128"/>
              </a:defRPr>
            </a:lvl2pPr>
            <a:lvl3pPr marL="1143000" indent="-228600" eaLnBrk="0" hangingPunct="0">
              <a:defRPr kumimoji="1" sz="1300">
                <a:solidFill>
                  <a:schemeClr val="tx1"/>
                </a:solidFill>
                <a:latin typeface="Arial" charset="0"/>
                <a:ea typeface="ＭＳ Ｐゴシック" pitchFamily="50" charset="-128"/>
              </a:defRPr>
            </a:lvl3pPr>
            <a:lvl4pPr marL="1600200" indent="-228600" eaLnBrk="0" hangingPunct="0">
              <a:defRPr kumimoji="1" sz="1300">
                <a:solidFill>
                  <a:schemeClr val="tx1"/>
                </a:solidFill>
                <a:latin typeface="Arial" charset="0"/>
                <a:ea typeface="ＭＳ Ｐゴシック" pitchFamily="50" charset="-128"/>
              </a:defRPr>
            </a:lvl4pPr>
            <a:lvl5pPr marL="2057400" indent="-228600" eaLnBrk="0" hangingPunct="0">
              <a:defRPr kumimoji="1" sz="13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3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3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3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300">
                <a:solidFill>
                  <a:schemeClr val="tx1"/>
                </a:solidFill>
                <a:latin typeface="Arial" charset="0"/>
                <a:ea typeface="ＭＳ Ｐゴシック" pitchFamily="50" charset="-128"/>
              </a:defRPr>
            </a:lvl9pPr>
          </a:lstStyle>
          <a:p>
            <a:pPr eaLnBrk="1" hangingPunct="1"/>
            <a:fld id="{4B9D7EEE-1340-46BF-98E5-08F1E8A0CA7F}" type="slidenum">
              <a:rPr lang="ja-JP" altLang="en-US" sz="1000" smtClean="0">
                <a:solidFill>
                  <a:srgbClr val="FFFFFF"/>
                </a:solidFill>
                <a:latin typeface="Times" pitchFamily="18" charset="0"/>
                <a:ea typeface="ＭＳ ゴシック" pitchFamily="49" charset="-128"/>
              </a:rPr>
              <a:pPr eaLnBrk="1" hangingPunct="1"/>
              <a:t>17</a:t>
            </a:fld>
            <a:endParaRPr lang="en-US" altLang="ja-JP" sz="1000" smtClean="0">
              <a:solidFill>
                <a:srgbClr val="FFFFFF"/>
              </a:solidFill>
              <a:latin typeface="Times" pitchFamily="18" charset="0"/>
              <a:ea typeface="ＭＳ ゴシック" pitchFamily="49" charset="-128"/>
            </a:endParaRPr>
          </a:p>
        </p:txBody>
      </p:sp>
      <p:sp>
        <p:nvSpPr>
          <p:cNvPr id="2" name="テキスト ボックス 1"/>
          <p:cNvSpPr txBox="1"/>
          <p:nvPr/>
        </p:nvSpPr>
        <p:spPr>
          <a:xfrm>
            <a:off x="395204" y="854800"/>
            <a:ext cx="61301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介護サービス</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関する</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相談</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395204" y="5081090"/>
            <a:ext cx="1872208"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よくある相談例①</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25267" y="5682415"/>
            <a:ext cx="6408712" cy="338554"/>
          </a:xfrm>
          <a:prstGeom prst="rect">
            <a:avLst/>
          </a:prstGeom>
          <a:noFill/>
        </p:spPr>
        <p:txBody>
          <a:bodyPr wrap="square" rtlCol="0">
            <a:spAutoFit/>
          </a:bodyPr>
          <a:lstStyle/>
          <a:p>
            <a:r>
              <a:rPr kumimoji="1"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介護保険で利用できるサービスにはどのようなものがありますか？</a:t>
            </a:r>
            <a:endPar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95204" y="6824786"/>
            <a:ext cx="1872208"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よくある相談例②</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33770" y="7452320"/>
            <a:ext cx="6408712" cy="338554"/>
          </a:xfrm>
          <a:prstGeom prst="rect">
            <a:avLst/>
          </a:prstGeom>
          <a:noFill/>
        </p:spPr>
        <p:txBody>
          <a:bodyPr wrap="square" rtlCol="0">
            <a:spAutoFit/>
          </a:bodyPr>
          <a:lstStyle/>
          <a:p>
            <a:r>
              <a:rPr kumimoji="1"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介護保険サービスを利用したいのですがどうしたらよいですか？</a:t>
            </a:r>
            <a:endPar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コンテンツ プレースホルダー 2"/>
          <p:cNvSpPr txBox="1">
            <a:spLocks/>
          </p:cNvSpPr>
          <p:nvPr/>
        </p:nvSpPr>
        <p:spPr>
          <a:xfrm>
            <a:off x="270890" y="251522"/>
            <a:ext cx="6398469" cy="5232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「介護そのもの」の相談は専門家につなぐ</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19550" y="1475656"/>
            <a:ext cx="6003701" cy="332398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従業員から仕事と介護の両立に関する相談を受けていると、「働き方」のみならず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「介護そのもの」への悩みを抱えているケースもみられます。仕事と介護を両立させる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ために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は介護の専門家によるサービスを受けることが不可欠ですからそのような悩みは当然です。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しかしながら相談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窓口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担当者は介護の専門家ではありません。自治体等により介護保険料が異なったり介護サービス以外の「地域で提供される介護サービスの内容」等が異なる中従業員それぞれの居住地（相談者が要介護者と別居している場合は要介護者の居住地）の介護サービスの仕組みを全て把握し従業員からの相談に応じることは限界があります。「介護そのもの」に対する相談を受けた際には介護の専門家へ橋渡ししてくださ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ただ橋渡しをするためには相談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窓口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担当者の「介護そのもの」について基本的な事項を知っておく必要があります。ここでは人事担当者が知っておくべき介護サービスの基本的な「相談内容」と回答を提示していますので参考にしてください。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20688" y="6164272"/>
            <a:ext cx="6408712"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「仕事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と介護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の両立ハンドブック」</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を参照ください。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39713" y="7884368"/>
            <a:ext cx="5338052" cy="584775"/>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地域包括支援センターへご相談下さい。</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（「仕事と介護の両立ハンドブック」も参照下さい。）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a:spLocks noGrp="1"/>
          </p:cNvSpPr>
          <p:nvPr>
            <p:ph type="sldNum" sz="quarter" idx="12"/>
          </p:nvPr>
        </p:nvSpPr>
        <p:spPr>
          <a:xfrm>
            <a:off x="4914900" y="8475134"/>
            <a:ext cx="1600200" cy="486833"/>
          </a:xfrm>
        </p:spPr>
        <p:txBody>
          <a:bodyPr/>
          <a:lstStyle/>
          <a:p>
            <a:fld id="{78DF7152-CFFE-42F1-929D-B4CFA162D2D2}" type="slidenum">
              <a:rPr kumimoji="1" lang="ja-JP" altLang="en-US" smtClean="0"/>
              <a:t>17</a:t>
            </a:fld>
            <a:endParaRPr kumimoji="1" lang="ja-JP" altLang="en-US" dirty="0"/>
          </a:p>
        </p:txBody>
      </p:sp>
      <p:pic>
        <p:nvPicPr>
          <p:cNvPr id="6146" name="Picture 2" descr="\\ds.inte.co.jp\支社\中国支社\公共\H26仕事と介護\04.運用\07.マニュアル作成\img\ilm01_ab02006-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851" y="5860215"/>
            <a:ext cx="1914128" cy="145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772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7472" y="251520"/>
            <a:ext cx="6562446" cy="8208912"/>
          </a:xfrm>
          <a:prstGeom prst="roundRect">
            <a:avLst/>
          </a:prstGeom>
          <a:noFill/>
          <a:ln>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78DF7152-CFFE-42F1-929D-B4CFA162D2D2}" type="slidenum">
              <a:rPr kumimoji="1" lang="ja-JP" altLang="en-US" smtClean="0"/>
              <a:t>18</a:t>
            </a:fld>
            <a:endParaRPr kumimoji="1" lang="ja-JP" altLang="en-US" dirty="0"/>
          </a:p>
        </p:txBody>
      </p:sp>
      <p:sp>
        <p:nvSpPr>
          <p:cNvPr id="2" name="テキスト ボックス 1"/>
          <p:cNvSpPr txBox="1"/>
          <p:nvPr/>
        </p:nvSpPr>
        <p:spPr>
          <a:xfrm>
            <a:off x="3093828" y="458252"/>
            <a:ext cx="769734"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メモ</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636362774"/>
              </p:ext>
            </p:extLst>
          </p:nvPr>
        </p:nvGraphicFramePr>
        <p:xfrm>
          <a:off x="490363" y="971600"/>
          <a:ext cx="5976664" cy="6903767"/>
        </p:xfrm>
        <a:graphic>
          <a:graphicData uri="http://schemas.openxmlformats.org/drawingml/2006/table">
            <a:tbl>
              <a:tblPr firstRow="1" bandRow="1">
                <a:tableStyleId>{5940675A-B579-460E-94D1-54222C63F5DA}</a:tableStyleId>
              </a:tblPr>
              <a:tblGrid>
                <a:gridCol w="5976664"/>
              </a:tblGrid>
              <a:tr h="531059">
                <a:tc>
                  <a:txBody>
                    <a:bodyPr/>
                    <a:lstStyle/>
                    <a:p>
                      <a:endParaRPr kumimoji="1" lang="ja-JP" alt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059">
                <a:tc>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29331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9538" y="899592"/>
            <a:ext cx="6237726" cy="3539430"/>
          </a:xfrm>
          <a:prstGeom prst="rect">
            <a:avLst/>
          </a:prstGeom>
          <a:noFill/>
        </p:spPr>
        <p:txBody>
          <a:bodyPr wrap="square" rtlCol="0">
            <a:spAutoFit/>
          </a:bodyPr>
          <a:lstStyle/>
          <a:p>
            <a:endParaRPr lang="en-US" altLang="ja-JP" sz="1400" dirty="0" smtClean="0">
              <a:latin typeface="Meiryo UI" pitchFamily="50" charset="-128"/>
              <a:ea typeface="Meiryo UI" pitchFamily="50" charset="-128"/>
              <a:cs typeface="Meiryo UI" pitchFamily="50" charset="-128"/>
            </a:endParaRPr>
          </a:p>
          <a:p>
            <a:endParaRPr lang="en-US" altLang="ja-JP" sz="1400" dirty="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■厚生労働省　介護保険制度の仕組みと概要</a:t>
            </a:r>
            <a:endParaRPr lang="en-US" altLang="ja-JP" sz="1400" dirty="0" smtClean="0">
              <a:latin typeface="Meiryo UI" pitchFamily="50" charset="-128"/>
              <a:ea typeface="Meiryo UI" pitchFamily="50" charset="-128"/>
              <a:cs typeface="Meiryo UI" pitchFamily="50" charset="-128"/>
            </a:endParaRPr>
          </a:p>
          <a:p>
            <a:endParaRPr lang="en-US" altLang="ja-JP" sz="1400" dirty="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■広島県</a:t>
            </a:r>
            <a:r>
              <a:rPr lang="ja-JP" altLang="en-US" sz="1400" dirty="0">
                <a:latin typeface="Meiryo UI" pitchFamily="50" charset="-128"/>
                <a:ea typeface="Meiryo UI" pitchFamily="50" charset="-128"/>
                <a:cs typeface="Meiryo UI" pitchFamily="50" charset="-128"/>
              </a:rPr>
              <a:t>ホームページ</a:t>
            </a:r>
            <a:r>
              <a:rPr lang="ja-JP" altLang="en-US" sz="1400" dirty="0" smtClean="0">
                <a:latin typeface="Meiryo UI" pitchFamily="50" charset="-128"/>
                <a:ea typeface="Meiryo UI" pitchFamily="50" charset="-128"/>
                <a:cs typeface="Meiryo UI" pitchFamily="50" charset="-128"/>
              </a:rPr>
              <a:t>　地域包括支援センター設置状況</a:t>
            </a:r>
            <a:endParaRPr lang="en-US" altLang="ja-JP" sz="1400" dirty="0" smtClean="0">
              <a:latin typeface="Meiryo UI" pitchFamily="50" charset="-128"/>
              <a:ea typeface="Meiryo UI" pitchFamily="50" charset="-128"/>
              <a:cs typeface="Meiryo UI" pitchFamily="50" charset="-128"/>
            </a:endParaRPr>
          </a:p>
          <a:p>
            <a:endParaRPr lang="en-US" altLang="ja-JP" sz="1400" dirty="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■広島市ホームページ　介護予防・公的介護保険外サービス　</a:t>
            </a:r>
            <a:endParaRPr lang="en-US" altLang="ja-JP" sz="1400" dirty="0" smtClean="0">
              <a:latin typeface="Meiryo UI" pitchFamily="50" charset="-128"/>
              <a:ea typeface="Meiryo UI" pitchFamily="50" charset="-128"/>
              <a:cs typeface="Meiryo UI" pitchFamily="50" charset="-128"/>
            </a:endParaRPr>
          </a:p>
          <a:p>
            <a:endParaRPr lang="en-US" altLang="ja-JP" sz="1400" dirty="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■株式会社ワークライフバランス　</a:t>
            </a:r>
            <a:endParaRPr lang="en-US" altLang="ja-JP" sz="1400" dirty="0" smtClean="0">
              <a:latin typeface="Meiryo UI" pitchFamily="50" charset="-128"/>
              <a:ea typeface="Meiryo UI" pitchFamily="50" charset="-128"/>
              <a:cs typeface="Meiryo UI" pitchFamily="50" charset="-128"/>
            </a:endParaRPr>
          </a:p>
          <a:p>
            <a:endParaRPr lang="en-US" altLang="ja-JP" sz="1400" dirty="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■神奈川県　仕事と介護の両立相談　対応マニュアル</a:t>
            </a:r>
            <a:endParaRPr lang="en-US" altLang="ja-JP" sz="1400" dirty="0" smtClean="0">
              <a:latin typeface="Meiryo UI" pitchFamily="50" charset="-128"/>
              <a:ea typeface="Meiryo UI" pitchFamily="50" charset="-128"/>
              <a:cs typeface="Meiryo UI" pitchFamily="50" charset="-128"/>
            </a:endParaRPr>
          </a:p>
          <a:p>
            <a:endParaRPr lang="en-US" altLang="ja-JP" sz="1400" dirty="0" smtClean="0">
              <a:latin typeface="Meiryo UI" pitchFamily="50" charset="-128"/>
              <a:ea typeface="Meiryo UI" pitchFamily="50" charset="-128"/>
              <a:cs typeface="Meiryo UI" pitchFamily="50" charset="-128"/>
            </a:endParaRPr>
          </a:p>
          <a:p>
            <a:endParaRPr lang="en-US" altLang="ja-JP" sz="1400" dirty="0">
              <a:latin typeface="Meiryo UI" pitchFamily="50" charset="-128"/>
              <a:ea typeface="Meiryo UI" pitchFamily="50" charset="-128"/>
              <a:cs typeface="Meiryo UI" pitchFamily="50" charset="-128"/>
            </a:endParaRPr>
          </a:p>
          <a:p>
            <a:endParaRPr lang="en-US" altLang="ja-JP" sz="1400" dirty="0">
              <a:latin typeface="Meiryo UI" pitchFamily="50" charset="-128"/>
              <a:ea typeface="Meiryo UI" pitchFamily="50" charset="-128"/>
              <a:cs typeface="Meiryo UI" pitchFamily="50" charset="-128"/>
            </a:endParaRPr>
          </a:p>
          <a:p>
            <a:endParaRPr lang="en-US" altLang="ja-JP" sz="1400" dirty="0" smtClean="0">
              <a:latin typeface="Meiryo UI" pitchFamily="50" charset="-128"/>
              <a:ea typeface="Meiryo UI" pitchFamily="50" charset="-128"/>
              <a:cs typeface="Meiryo UI" pitchFamily="50" charset="-128"/>
            </a:endParaRPr>
          </a:p>
          <a:p>
            <a:endParaRPr lang="en-US" altLang="ja-JP" sz="1400"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379538" y="282878"/>
            <a:ext cx="6145806" cy="369332"/>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参考文献　</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8DF7152-CFFE-42F1-929D-B4CFA162D2D2}" type="slidenum">
              <a:rPr kumimoji="1" lang="ja-JP" altLang="en-US" smtClean="0"/>
              <a:t>19</a:t>
            </a:fld>
            <a:endParaRPr kumimoji="1" lang="ja-JP" altLang="en-US"/>
          </a:p>
        </p:txBody>
      </p:sp>
    </p:spTree>
    <p:extLst>
      <p:ext uri="{BB962C8B-B14F-4D97-AF65-F5344CB8AC3E}">
        <p14:creationId xmlns:p14="http://schemas.microsoft.com/office/powerpoint/2010/main" val="55060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メモ 4"/>
          <p:cNvSpPr/>
          <p:nvPr/>
        </p:nvSpPr>
        <p:spPr>
          <a:xfrm>
            <a:off x="116633" y="255389"/>
            <a:ext cx="6624736" cy="8280920"/>
          </a:xfrm>
          <a:prstGeom prst="foldedCorner">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Program Files\Microsoft Office\MEDIA\CAGCAT10\j033607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5145" y="7485203"/>
            <a:ext cx="710942" cy="72008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60650" y="395536"/>
            <a:ext cx="6294470" cy="369332"/>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本書の活用について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016732" y="1619672"/>
            <a:ext cx="4860540" cy="4708981"/>
          </a:xfrm>
          <a:prstGeom prst="rect">
            <a:avLst/>
          </a:prstGeom>
          <a:noFill/>
        </p:spPr>
        <p:txBody>
          <a:bodyPr wrap="square" rtlCol="0">
            <a:spAutoFit/>
          </a:bodyPr>
          <a:lstStyle/>
          <a:p>
            <a:pPr algn="ctr"/>
            <a:r>
              <a:rPr kumimoji="1" lang="ja-JP" altLang="en-US"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本書の活用について</a:t>
            </a:r>
            <a:endParaRPr kumimoji="1" lang="en-US" altLang="ja-JP"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本書は「これから仕事と介護の両立支援の取組を始めたい」、</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「仕事と介護の両立支援の取組として何をすればいいのか分か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らない」という企業の経営者・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職・相談窓口担当者</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を対象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に取り組みのアイデアとして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相談を受ける際のポイントや</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相談事例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をご紹介しています。</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仕事と介護の両立は先進的な企業でも、本格的に取り組みが</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始まったのは近年のことです。大企業・中小企業を問わず、まだ</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取組を始めていない企業が多い状況にあります。一方で多くの従</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業員が、ひそかにこの問題に悩んでいます。従業員のニーズが顕在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化していないと思っていると、従業員の離職や心身の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不調を招きかねません。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ぜひ本書を活用し、今から「仕事と介護の両立支援」の取組をスタ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ー</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トさせてください。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8DF7152-CFFE-42F1-929D-B4CFA162D2D2}" type="slidenum">
              <a:rPr kumimoji="1" lang="ja-JP" altLang="en-US" smtClean="0"/>
              <a:t>2</a:t>
            </a:fld>
            <a:endParaRPr kumimoji="1" lang="ja-JP" altLang="en-US"/>
          </a:p>
        </p:txBody>
      </p:sp>
    </p:spTree>
    <p:extLst>
      <p:ext uri="{BB962C8B-B14F-4D97-AF65-F5344CB8AC3E}">
        <p14:creationId xmlns:p14="http://schemas.microsoft.com/office/powerpoint/2010/main" val="1489357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24744" y="8604461"/>
            <a:ext cx="5256584" cy="307777"/>
          </a:xfrm>
          <a:prstGeom prst="rect">
            <a:avLst/>
          </a:prstGeom>
          <a:noFill/>
        </p:spPr>
        <p:txBody>
          <a:bodyPr wrap="square" rtlCol="0">
            <a:spAutoFit/>
          </a:bodyPr>
          <a:lstStyle/>
          <a:p>
            <a:pPr algn="r"/>
            <a:r>
              <a:rPr lang="ja-JP" altLang="en-US" sz="1400" dirty="0" smtClean="0">
                <a:latin typeface="Meiryo UI" pitchFamily="50" charset="-128"/>
                <a:ea typeface="Meiryo UI" pitchFamily="50" charset="-128"/>
                <a:cs typeface="Meiryo UI" pitchFamily="50" charset="-128"/>
              </a:rPr>
              <a:t>＊このガイドブックは平成</a:t>
            </a:r>
            <a:r>
              <a:rPr lang="en-US" altLang="ja-JP" sz="1400" dirty="0" smtClean="0">
                <a:latin typeface="Meiryo UI" pitchFamily="50" charset="-128"/>
                <a:ea typeface="Meiryo UI" pitchFamily="50" charset="-128"/>
                <a:cs typeface="Meiryo UI" pitchFamily="50" charset="-128"/>
              </a:rPr>
              <a:t>27</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8</a:t>
            </a:r>
            <a:r>
              <a:rPr lang="ja-JP" altLang="en-US" sz="1400" dirty="0" smtClean="0">
                <a:latin typeface="Meiryo UI" pitchFamily="50" charset="-128"/>
                <a:ea typeface="Meiryo UI" pitchFamily="50" charset="-128"/>
                <a:cs typeface="Meiryo UI" pitchFamily="50" charset="-128"/>
              </a:rPr>
              <a:t>月</a:t>
            </a:r>
            <a:r>
              <a:rPr lang="en-US" altLang="ja-JP" sz="1400" dirty="0" smtClean="0">
                <a:latin typeface="Meiryo UI" pitchFamily="50" charset="-128"/>
                <a:ea typeface="Meiryo UI" pitchFamily="50" charset="-128"/>
                <a:cs typeface="Meiryo UI" pitchFamily="50" charset="-128"/>
              </a:rPr>
              <a:t>1</a:t>
            </a:r>
            <a:r>
              <a:rPr lang="ja-JP" altLang="en-US" sz="1400" dirty="0" smtClean="0">
                <a:latin typeface="Meiryo UI" pitchFamily="50" charset="-128"/>
                <a:ea typeface="Meiryo UI" pitchFamily="50" charset="-128"/>
                <a:cs typeface="Meiryo UI" pitchFamily="50" charset="-128"/>
              </a:rPr>
              <a:t>日現在の内容で作成しています。</a:t>
            </a:r>
            <a:endParaRPr kumimoji="1" lang="ja-JP" altLang="en-US" sz="1400" dirty="0">
              <a:latin typeface="Meiryo UI" pitchFamily="50" charset="-128"/>
              <a:ea typeface="Meiryo UI" pitchFamily="50" charset="-128"/>
              <a:cs typeface="Meiryo UI" pitchFamily="50" charset="-128"/>
            </a:endParaRPr>
          </a:p>
        </p:txBody>
      </p:sp>
      <p:grpSp>
        <p:nvGrpSpPr>
          <p:cNvPr id="10" name="グループ化 9"/>
          <p:cNvGrpSpPr/>
          <p:nvPr/>
        </p:nvGrpSpPr>
        <p:grpSpPr>
          <a:xfrm>
            <a:off x="187306" y="5385347"/>
            <a:ext cx="6562446" cy="3100267"/>
            <a:chOff x="116632" y="5221561"/>
            <a:chExt cx="6562446" cy="3100267"/>
          </a:xfrm>
        </p:grpSpPr>
        <p:sp>
          <p:nvSpPr>
            <p:cNvPr id="11" name="角丸四角形 10"/>
            <p:cNvSpPr/>
            <p:nvPr/>
          </p:nvSpPr>
          <p:spPr>
            <a:xfrm>
              <a:off x="116632" y="5221561"/>
              <a:ext cx="6562446" cy="3100267"/>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descr="C:\Users\yuki.seguchi\AppData\Local\Microsoft\Windows\Temporary Internet Files\Content.IE5\LA6WU29E\interrogati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39" y="5885976"/>
              <a:ext cx="1493483" cy="1818851"/>
            </a:xfrm>
            <a:prstGeom prst="rect">
              <a:avLst/>
            </a:prstGeom>
            <a:noFill/>
            <a:extLst>
              <a:ext uri="{909E8E84-426E-40DD-AFC4-6F175D3DCCD1}">
                <a14:hiddenFill xmlns:a14="http://schemas.microsoft.com/office/drawing/2010/main">
                  <a:solidFill>
                    <a:srgbClr val="FFFFFF"/>
                  </a:solidFill>
                </a14:hiddenFill>
              </a:ext>
            </a:extLst>
          </p:spPr>
        </p:pic>
        <p:sp>
          <p:nvSpPr>
            <p:cNvPr id="13" name="円/楕円 12"/>
            <p:cNvSpPr/>
            <p:nvPr/>
          </p:nvSpPr>
          <p:spPr>
            <a:xfrm>
              <a:off x="1016732" y="5364088"/>
              <a:ext cx="518457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仕事と</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介護</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の両立</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相談窓口</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682123" y="6473681"/>
              <a:ext cx="4537838" cy="1477328"/>
            </a:xfrm>
            <a:prstGeom prst="rect">
              <a:avLst/>
            </a:prstGeom>
            <a:noFill/>
          </p:spPr>
          <p:txBody>
            <a:bodyPr wrap="square" rtlCol="0">
              <a:spAutoFit/>
            </a:bodyPr>
            <a:lstStyle/>
            <a:p>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株式会社○○</a:t>
              </a:r>
              <a:endParaRPr kumimoji="1" lang="en-US" altLang="ja-JP" sz="3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担当：総務部　部長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TEL</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082-000-0000</a:t>
              </a: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Mail</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０００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００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.co.jp</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325303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メモ 4"/>
          <p:cNvSpPr/>
          <p:nvPr/>
        </p:nvSpPr>
        <p:spPr>
          <a:xfrm>
            <a:off x="95517" y="253603"/>
            <a:ext cx="6624736" cy="8781107"/>
          </a:xfrm>
          <a:prstGeom prst="foldedCorner">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91142" y="1873449"/>
            <a:ext cx="6224881" cy="288032"/>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正方形/長方形 7"/>
          <p:cNvSpPr/>
          <p:nvPr/>
        </p:nvSpPr>
        <p:spPr>
          <a:xfrm>
            <a:off x="291142" y="3131840"/>
            <a:ext cx="6234203" cy="288032"/>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362432" y="1043608"/>
            <a:ext cx="6192688" cy="634019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はじめに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本書の活用について</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章　仕事と介護の両立支援にむけて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相談できる仕組みが必要</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相談を受ける前に準備する４つのポイント</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章　　従業員から相談があったら、こう対応する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10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相談対応「３つの基本」</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11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相談窓口担当者と相談者の関わり方</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12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相談窓口担当者用　ヒアリングシート（例）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13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仕事と介護の両立の相談は窓口担当者が対応する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よくある相談事例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p>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17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「介護そのもの」の相談は専門家につなぐ</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260650" y="395536"/>
            <a:ext cx="6294470" cy="369332"/>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目次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8DF7152-CFFE-42F1-929D-B4CFA162D2D2}" type="slidenum">
              <a:rPr kumimoji="1" lang="ja-JP" altLang="en-US" smtClean="0"/>
              <a:t>3</a:t>
            </a:fld>
            <a:endParaRPr kumimoji="1" lang="ja-JP" altLang="en-US" dirty="0"/>
          </a:p>
        </p:txBody>
      </p:sp>
    </p:spTree>
    <p:extLst>
      <p:ext uri="{BB962C8B-B14F-4D97-AF65-F5344CB8AC3E}">
        <p14:creationId xmlns:p14="http://schemas.microsoft.com/office/powerpoint/2010/main" val="1128640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9895" y="2771800"/>
            <a:ext cx="6552728" cy="2062103"/>
          </a:xfrm>
          <a:prstGeom prst="rect">
            <a:avLst/>
          </a:prstGeom>
          <a:noFill/>
        </p:spPr>
        <p:txBody>
          <a:bodyPr wrap="square" rtlCol="0">
            <a:spAutoFit/>
          </a:bodyPr>
          <a:lstStyle/>
          <a:p>
            <a:r>
              <a:rPr lang="ja-JP" altLang="en-US" sz="2800" dirty="0" smtClean="0">
                <a:latin typeface="HG創英角ﾎﾟｯﾌﾟ体" pitchFamily="49" charset="-128"/>
                <a:ea typeface="HG創英角ﾎﾟｯﾌﾟ体" pitchFamily="49" charset="-128"/>
                <a:cs typeface="Meiryo UI" pitchFamily="50" charset="-128"/>
              </a:rPr>
              <a:t>第一章</a:t>
            </a:r>
            <a:endParaRPr lang="en-US" altLang="ja-JP" sz="2800" dirty="0">
              <a:latin typeface="HG創英角ﾎﾟｯﾌﾟ体" pitchFamily="49" charset="-128"/>
              <a:ea typeface="HG創英角ﾎﾟｯﾌﾟ体" pitchFamily="49" charset="-128"/>
              <a:cs typeface="Meiryo UI" pitchFamily="50" charset="-128"/>
            </a:endParaRPr>
          </a:p>
          <a:p>
            <a:endParaRPr kumimoji="1" lang="en-US" altLang="ja-JP" sz="2800" dirty="0">
              <a:latin typeface="HG創英角ﾎﾟｯﾌﾟ体" pitchFamily="49" charset="-128"/>
              <a:ea typeface="HG創英角ﾎﾟｯﾌﾟ体" pitchFamily="49" charset="-128"/>
              <a:cs typeface="Meiryo UI" pitchFamily="50" charset="-128"/>
            </a:endParaRPr>
          </a:p>
          <a:p>
            <a:r>
              <a:rPr kumimoji="1" lang="ja-JP" altLang="en-US" sz="3600" dirty="0" smtClean="0">
                <a:latin typeface="HG創英角ﾎﾟｯﾌﾟ体" pitchFamily="49" charset="-128"/>
                <a:ea typeface="HG創英角ﾎﾟｯﾌﾟ体" pitchFamily="49" charset="-128"/>
                <a:cs typeface="Meiryo UI" pitchFamily="50" charset="-128"/>
              </a:rPr>
              <a:t>仕事と介護の</a:t>
            </a:r>
            <a:endParaRPr kumimoji="1" lang="en-US" altLang="ja-JP" sz="3600" dirty="0" smtClean="0">
              <a:latin typeface="HG創英角ﾎﾟｯﾌﾟ体" pitchFamily="49" charset="-128"/>
              <a:ea typeface="HG創英角ﾎﾟｯﾌﾟ体" pitchFamily="49" charset="-128"/>
              <a:cs typeface="Meiryo UI" pitchFamily="50" charset="-128"/>
            </a:endParaRPr>
          </a:p>
          <a:p>
            <a:r>
              <a:rPr kumimoji="1" lang="ja-JP" altLang="en-US" sz="3600" dirty="0" smtClean="0">
                <a:latin typeface="HG創英角ﾎﾟｯﾌﾟ体" pitchFamily="49" charset="-128"/>
                <a:ea typeface="HG創英角ﾎﾟｯﾌﾟ体" pitchFamily="49" charset="-128"/>
                <a:cs typeface="Meiryo UI" pitchFamily="50" charset="-128"/>
              </a:rPr>
              <a:t>両立支援に向けて</a:t>
            </a:r>
            <a:endParaRPr kumimoji="1" lang="en-US" altLang="ja-JP" sz="3600" dirty="0" smtClean="0">
              <a:latin typeface="HG創英角ﾎﾟｯﾌﾟ体" pitchFamily="49" charset="-128"/>
              <a:ea typeface="HG創英角ﾎﾟｯﾌﾟ体" pitchFamily="49" charset="-128"/>
              <a:cs typeface="Meiryo UI" pitchFamily="50" charset="-128"/>
            </a:endParaRPr>
          </a:p>
        </p:txBody>
      </p:sp>
      <p:pic>
        <p:nvPicPr>
          <p:cNvPr id="6146" name="Picture 2" descr="\\ds.inte.co.jp\Div間共有\07雇用開発本部\100-雇用開発本部\000_公共事業部\201506_仕事と介護の両立推進事業\img\ilm14_bl05003-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1088" y="6156179"/>
            <a:ext cx="1855110" cy="2276988"/>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a:xfrm>
            <a:off x="5890588" y="8468177"/>
            <a:ext cx="871370" cy="486833"/>
          </a:xfrm>
        </p:spPr>
        <p:txBody>
          <a:bodyPr/>
          <a:lstStyle/>
          <a:p>
            <a:fld id="{C5B5822A-56A7-401A-9913-2F270576D197}" type="slidenum">
              <a:rPr kumimoji="1" lang="ja-JP" altLang="en-US" smtClean="0"/>
              <a:pPr/>
              <a:t>4</a:t>
            </a:fld>
            <a:endParaRPr kumimoji="1" lang="ja-JP" altLang="en-US" dirty="0"/>
          </a:p>
        </p:txBody>
      </p:sp>
    </p:spTree>
    <p:extLst>
      <p:ext uri="{BB962C8B-B14F-4D97-AF65-F5344CB8AC3E}">
        <p14:creationId xmlns:p14="http://schemas.microsoft.com/office/powerpoint/2010/main" val="3951606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60649" y="755579"/>
            <a:ext cx="6479381" cy="374708"/>
          </a:xfrm>
        </p:spPr>
        <p:txBody>
          <a:bodyPr>
            <a:noAutofit/>
          </a:bodyPr>
          <a:lstStyle/>
          <a:p>
            <a:pPr algn="l"/>
            <a:r>
              <a:rPr lang="en-US" altLang="ja-JP" sz="2400" dirty="0" smtClean="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相談できる仕組みが必要</a:t>
            </a:r>
            <a:endParaRPr kumimoji="1" lang="ja-JP" altLang="en-US" sz="2400" dirty="0">
              <a:latin typeface="Meiryo UI" pitchFamily="50" charset="-128"/>
              <a:ea typeface="Meiryo UI" pitchFamily="50" charset="-128"/>
              <a:cs typeface="Meiryo UI" pitchFamily="50" charset="-128"/>
            </a:endParaRPr>
          </a:p>
        </p:txBody>
      </p:sp>
      <p:sp>
        <p:nvSpPr>
          <p:cNvPr id="5" name="スライド番号プレースホルダー 4"/>
          <p:cNvSpPr>
            <a:spLocks noGrp="1"/>
          </p:cNvSpPr>
          <p:nvPr>
            <p:ph type="sldNum" sz="quarter" idx="10"/>
          </p:nvPr>
        </p:nvSpPr>
        <p:spPr/>
        <p:txBody>
          <a:bodyPr/>
          <a:lstStyle/>
          <a:p>
            <a:pPr>
              <a:defRPr/>
            </a:pPr>
            <a:fld id="{8EFED6E5-9B34-487F-B728-91283FA6912A}" type="slidenum">
              <a:rPr lang="ja-JP" altLang="en-US" smtClean="0">
                <a:solidFill>
                  <a:srgbClr val="FFFFFF"/>
                </a:solidFill>
              </a:rPr>
              <a:pPr>
                <a:defRPr/>
              </a:pPr>
              <a:t>5</a:t>
            </a:fld>
            <a:endParaRPr lang="en-US" altLang="ja-JP" dirty="0">
              <a:solidFill>
                <a:srgbClr val="FFFFFF"/>
              </a:solidFill>
            </a:endParaRPr>
          </a:p>
        </p:txBody>
      </p:sp>
      <p:sp>
        <p:nvSpPr>
          <p:cNvPr id="9" name="テキスト ボックス 8"/>
          <p:cNvSpPr txBox="1"/>
          <p:nvPr/>
        </p:nvSpPr>
        <p:spPr>
          <a:xfrm>
            <a:off x="260649" y="170219"/>
            <a:ext cx="6336704" cy="369332"/>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ctr">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仕事と介護の両立支援にむけて◆</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04664" y="1331654"/>
            <a:ext cx="6192688"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仕事と介護の両立支援に取り組むにあたっては、まずは次の状況を理解しましょう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404669" y="1704864"/>
            <a:ext cx="6336703" cy="1368152"/>
          </a:xfrm>
          <a:prstGeom prst="roundRect">
            <a:avLst/>
          </a:prstGeom>
          <a:no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仕事と介護の両立支援は企業存続にとって必要不可欠であり緊急の課題</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取り組みが遅れると・・・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①介護を契機に従業員はこれまでどおりに働くことが困難になり場合によっては離職の道を選ばざるを得なくなる可能性があります。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②優秀な人材の流出は企業にとって大きな損失になるだけではなく他の従業員の将来の介護不安を増大させ活力ある企業づくりの妨げになります。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二等辺三角形 6"/>
          <p:cNvSpPr/>
          <p:nvPr/>
        </p:nvSpPr>
        <p:spPr>
          <a:xfrm rot="10800000">
            <a:off x="836713" y="3095839"/>
            <a:ext cx="5472608" cy="1044116"/>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pic>
        <p:nvPicPr>
          <p:cNvPr id="5122" name="Picture 2" descr="C:\Users\yuki.seguchi\AppData\Local\Microsoft\Windows\Temporary Internet Files\Content.IE5\21RP6FIR\lgi01a20131011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796" y="3118007"/>
            <a:ext cx="360040" cy="31855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989584" y="3102277"/>
            <a:ext cx="3167608"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しかしながら取り組みはそれほど進んでいない</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p:nvPr/>
        </p:nvSpPr>
        <p:spPr>
          <a:xfrm>
            <a:off x="2420888" y="3491894"/>
            <a:ext cx="2160240" cy="39295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その理由は？</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404669" y="4139953"/>
            <a:ext cx="6336703" cy="2143472"/>
          </a:xfrm>
          <a:prstGeom prst="roundRect">
            <a:avLst/>
          </a:prstGeom>
          <a:no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従業員が介護を行っていることを周囲に伝えず、企業が実態を把握しにくいから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仕事と介護の両立支援はワークライフバランスの実現に向けたその他の取り組み（例えば長時間労働の削減、仕事と育児の両立支援等）と比べるとまだ十分に進められていないのが実情です。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その理由として介護を行う従業員がそのことを上司や同僚、人事担当者に伝えていないケースが多く企業側が従業員の介護実際を十分に把握しきれていない点が挙げられます。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その背景として・・・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①育児にはおめでたいイメージがある一方介護は話題にしづらく、また話題にしたとしても周囲から気を遣われてしまいがちです。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②育児は成長に応じて予定を立てやすい一方介護は終わりが見えない不安があります。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10800000">
            <a:off x="836710" y="6283438"/>
            <a:ext cx="5472608" cy="624087"/>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5" name="円/楕円 14"/>
          <p:cNvSpPr/>
          <p:nvPr/>
        </p:nvSpPr>
        <p:spPr>
          <a:xfrm>
            <a:off x="2241426" y="6299662"/>
            <a:ext cx="2663924" cy="39295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では何が必要</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04669" y="6948277"/>
            <a:ext cx="6336703" cy="12241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介護を行う従業員が気軽に相談できる仕組みが必要</a:t>
            </a: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従業員の介護実態に沿った仕事と介護の両立支援を行うためには、人事担当者はまず「誰が介護を行っているのか」「介護を行う従業員は働き方についてどのように困っており、どのような働き方を希望しているか」等の実態を把握することが必要です。さらにその上で従業員が上司や同僚、人事担当者に介護について気軽に相談できる仕組みや環境をつくることが求められ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1"/>
          <p:cNvSpPr>
            <a:spLocks noGrp="1"/>
          </p:cNvSpPr>
          <p:nvPr>
            <p:ph type="sldNum" sz="quarter" idx="12"/>
          </p:nvPr>
        </p:nvSpPr>
        <p:spPr>
          <a:xfrm>
            <a:off x="4914900" y="8475134"/>
            <a:ext cx="1600200" cy="486833"/>
          </a:xfrm>
        </p:spPr>
        <p:txBody>
          <a:bodyPr/>
          <a:lstStyle/>
          <a:p>
            <a:fld id="{78DF7152-CFFE-42F1-929D-B4CFA162D2D2}" type="slidenum">
              <a:rPr kumimoji="1" lang="ja-JP" altLang="en-US" smtClean="0"/>
              <a:t>5</a:t>
            </a:fld>
            <a:endParaRPr kumimoji="1" lang="ja-JP" altLang="en-US" dirty="0"/>
          </a:p>
        </p:txBody>
      </p:sp>
    </p:spTree>
    <p:extLst>
      <p:ext uri="{BB962C8B-B14F-4D97-AF65-F5344CB8AC3E}">
        <p14:creationId xmlns:p14="http://schemas.microsoft.com/office/powerpoint/2010/main" val="60729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pPr>
              <a:defRPr/>
            </a:pPr>
            <a:fld id="{8EFED6E5-9B34-487F-B728-91283FA6912A}" type="slidenum">
              <a:rPr lang="ja-JP" altLang="en-US" smtClean="0">
                <a:solidFill>
                  <a:srgbClr val="FFFFFF"/>
                </a:solidFill>
              </a:rPr>
              <a:pPr>
                <a:defRPr/>
              </a:pPr>
              <a:t>6</a:t>
            </a:fld>
            <a:endParaRPr lang="en-US" altLang="ja-JP" dirty="0">
              <a:solidFill>
                <a:srgbClr val="FFFFFF"/>
              </a:solidFill>
            </a:endParaRPr>
          </a:p>
        </p:txBody>
      </p:sp>
      <p:sp>
        <p:nvSpPr>
          <p:cNvPr id="7" name="メモ 6"/>
          <p:cNvSpPr/>
          <p:nvPr/>
        </p:nvSpPr>
        <p:spPr>
          <a:xfrm>
            <a:off x="359626" y="1259640"/>
            <a:ext cx="6063476" cy="2125207"/>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Point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介護実態を把握する</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Point2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情報を提供する</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Point3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「相談できる仕組み」を２つ用意する</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Point4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気軽に相談出来る職場環境をつくる</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204864" y="3491894"/>
            <a:ext cx="4464496"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出典：神奈川県　労政福祉課　仕事と介護の両立相談マニュアル</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a:spLocks noGrp="1"/>
          </p:cNvSpPr>
          <p:nvPr>
            <p:ph type="title"/>
          </p:nvPr>
        </p:nvSpPr>
        <p:spPr>
          <a:xfrm>
            <a:off x="260649" y="323531"/>
            <a:ext cx="6479381" cy="374708"/>
          </a:xfrm>
        </p:spPr>
        <p:txBody>
          <a:bodyPr>
            <a:noAutofit/>
          </a:bodyPr>
          <a:lstStyle/>
          <a:p>
            <a:pPr algn="l"/>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相談を受ける前に準備する４つのポイント</a:t>
            </a:r>
            <a:endParaRPr kumimoji="1" lang="ja-JP" altLang="en-US" sz="2400" dirty="0">
              <a:latin typeface="Meiryo UI" pitchFamily="50" charset="-128"/>
              <a:ea typeface="Meiryo UI" pitchFamily="50" charset="-128"/>
              <a:cs typeface="Meiryo UI" pitchFamily="50" charset="-128"/>
            </a:endParaRPr>
          </a:p>
        </p:txBody>
      </p:sp>
      <p:grpSp>
        <p:nvGrpSpPr>
          <p:cNvPr id="8" name="グループ化 7"/>
          <p:cNvGrpSpPr/>
          <p:nvPr/>
        </p:nvGrpSpPr>
        <p:grpSpPr>
          <a:xfrm>
            <a:off x="374743" y="4139952"/>
            <a:ext cx="6063476" cy="3528392"/>
            <a:chOff x="359626" y="3563888"/>
            <a:chExt cx="6063476" cy="3528392"/>
          </a:xfrm>
        </p:grpSpPr>
        <p:sp>
          <p:nvSpPr>
            <p:cNvPr id="10" name="メモ 9"/>
            <p:cNvSpPr/>
            <p:nvPr/>
          </p:nvSpPr>
          <p:spPr>
            <a:xfrm>
              <a:off x="359626" y="3563888"/>
              <a:ext cx="6063476" cy="3528392"/>
            </a:xfrm>
            <a:prstGeom prst="foldedCorner">
              <a:avLst/>
            </a:prstGeom>
          </p:spPr>
          <p:style>
            <a:lnRef idx="2">
              <a:schemeClr val="accent3"/>
            </a:lnRef>
            <a:fillRef idx="1">
              <a:schemeClr val="lt1"/>
            </a:fillRef>
            <a:effectRef idx="0">
              <a:schemeClr val="accent3"/>
            </a:effectRef>
            <a:fontRef idx="minor">
              <a:schemeClr val="dk1"/>
            </a:fontRef>
          </p:style>
          <p:txBody>
            <a:bodyPr rtlCol="0" anchor="t"/>
            <a:lstStyle/>
            <a:p>
              <a:r>
                <a:rPr kumimoji="1" lang="en-US" altLang="ja-JP" sz="2800" dirty="0" smtClean="0">
                  <a:latin typeface="Meiryo UI" panose="020B0604030504040204" pitchFamily="50" charset="-128"/>
                  <a:ea typeface="Meiryo UI" panose="020B0604030504040204" pitchFamily="50" charset="-128"/>
                  <a:cs typeface="Meiryo UI" panose="020B0604030504040204" pitchFamily="50" charset="-128"/>
                </a:rPr>
                <a:t>Point</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　</a:t>
              </a:r>
              <a:r>
                <a:rPr kumimoji="1" lang="ja-JP" altLang="en-US"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介護実態を把握する</a:t>
              </a:r>
              <a:endParaRPr kumimoji="1" lang="en-US" altLang="ja-JP"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05625" y="4355976"/>
              <a:ext cx="5971477" cy="132343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★介護が必要な度合いは？</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★誰が主に介護を行っている？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★主に従業員本人が担っている場合、どのように働き方</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で</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困っており何を希望しているのかをヒアリング。</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下矢印 11"/>
            <p:cNvSpPr/>
            <p:nvPr/>
          </p:nvSpPr>
          <p:spPr>
            <a:xfrm>
              <a:off x="2812449" y="5679415"/>
              <a:ext cx="990561" cy="642373"/>
            </a:xfrm>
            <a:prstGeom prst="downArrow">
              <a:avLst>
                <a:gd name="adj1" fmla="val 46002"/>
                <a:gd name="adj2" fmla="val 48438"/>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677579" y="6516216"/>
              <a:ext cx="4979542"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個別性が高い</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介護の実態把握が重要</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スライド番号プレースホルダー 1"/>
          <p:cNvSpPr>
            <a:spLocks noGrp="1"/>
          </p:cNvSpPr>
          <p:nvPr>
            <p:ph type="sldNum" sz="quarter" idx="12"/>
          </p:nvPr>
        </p:nvSpPr>
        <p:spPr>
          <a:xfrm>
            <a:off x="4914900" y="8475134"/>
            <a:ext cx="1600200" cy="486833"/>
          </a:xfrm>
        </p:spPr>
        <p:txBody>
          <a:bodyPr/>
          <a:lstStyle/>
          <a:p>
            <a:fld id="{78DF7152-CFFE-42F1-929D-B4CFA162D2D2}" type="slidenum">
              <a:rPr kumimoji="1" lang="ja-JP" altLang="en-US" smtClean="0"/>
              <a:t>6</a:t>
            </a:fld>
            <a:endParaRPr kumimoji="1" lang="ja-JP" altLang="en-US" dirty="0"/>
          </a:p>
        </p:txBody>
      </p:sp>
      <p:pic>
        <p:nvPicPr>
          <p:cNvPr id="7170" name="Picture 2" descr="\\ds.inte.co.jp\支社\中国支社\公共\H26仕事と介護\04.運用\07.マニュアル作成\img\ilm17_ac01003-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080" y="7740352"/>
            <a:ext cx="1763472"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417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pPr>
              <a:defRPr/>
            </a:pPr>
            <a:fld id="{8EFED6E5-9B34-487F-B728-91283FA6912A}" type="slidenum">
              <a:rPr lang="ja-JP" altLang="en-US" smtClean="0">
                <a:solidFill>
                  <a:srgbClr val="FFFFFF"/>
                </a:solidFill>
              </a:rPr>
              <a:pPr>
                <a:defRPr/>
              </a:pPr>
              <a:t>7</a:t>
            </a:fld>
            <a:endParaRPr lang="en-US" altLang="ja-JP" dirty="0">
              <a:solidFill>
                <a:srgbClr val="FFFFFF"/>
              </a:solidFill>
            </a:endParaRPr>
          </a:p>
        </p:txBody>
      </p:sp>
      <p:grpSp>
        <p:nvGrpSpPr>
          <p:cNvPr id="10" name="グループ化 9"/>
          <p:cNvGrpSpPr/>
          <p:nvPr/>
        </p:nvGrpSpPr>
        <p:grpSpPr>
          <a:xfrm>
            <a:off x="307194" y="509666"/>
            <a:ext cx="6306017" cy="3888419"/>
            <a:chOff x="359626" y="4716016"/>
            <a:chExt cx="6210283" cy="3610227"/>
          </a:xfrm>
        </p:grpSpPr>
        <p:sp>
          <p:nvSpPr>
            <p:cNvPr id="15" name="メモ 14"/>
            <p:cNvSpPr/>
            <p:nvPr/>
          </p:nvSpPr>
          <p:spPr>
            <a:xfrm>
              <a:off x="359626" y="4716016"/>
              <a:ext cx="6210283" cy="3610227"/>
            </a:xfrm>
            <a:prstGeom prst="foldedCorner">
              <a:avLst/>
            </a:prstGeom>
          </p:spPr>
          <p:style>
            <a:lnRef idx="2">
              <a:schemeClr val="accent3"/>
            </a:lnRef>
            <a:fillRef idx="1">
              <a:schemeClr val="lt1"/>
            </a:fillRef>
            <a:effectRef idx="0">
              <a:schemeClr val="accent3"/>
            </a:effectRef>
            <a:fontRef idx="minor">
              <a:schemeClr val="dk1"/>
            </a:fontRef>
          </p:style>
          <p:txBody>
            <a:bodyPr rtlCol="0" anchor="t"/>
            <a:lstStyle/>
            <a:p>
              <a:r>
                <a:rPr kumimoji="1" lang="en-US" altLang="ja-JP" sz="2800" dirty="0" smtClean="0">
                  <a:latin typeface="Meiryo UI" panose="020B0604030504040204" pitchFamily="50" charset="-128"/>
                  <a:ea typeface="Meiryo UI" panose="020B0604030504040204" pitchFamily="50" charset="-128"/>
                  <a:cs typeface="Meiryo UI" panose="020B0604030504040204" pitchFamily="50" charset="-128"/>
                </a:rPr>
                <a:t>Point2</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情報を提供する</a:t>
              </a:r>
              <a:endParaRPr kumimoji="1" lang="en-US" altLang="ja-JP"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545703" y="5243856"/>
              <a:ext cx="5908518" cy="237178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介護は突然やってきます。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「そのとき」に備えた上司として必要な情報とは２つです。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介護保険制度の基礎知識</a:t>
              </a:r>
              <a:endPar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（介護保険サービスの利用条件や内容、相談先、等）</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自社の介護支援制度</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（介護休業制度、介護休暇制度、短時間勤務制度、等）</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p:cNvGrpSpPr/>
          <p:nvPr/>
        </p:nvGrpSpPr>
        <p:grpSpPr>
          <a:xfrm>
            <a:off x="307188" y="5220074"/>
            <a:ext cx="6306017" cy="3456381"/>
            <a:chOff x="281968" y="3786023"/>
            <a:chExt cx="6306017" cy="3168352"/>
          </a:xfrm>
        </p:grpSpPr>
        <p:sp>
          <p:nvSpPr>
            <p:cNvPr id="18" name="メモ 17"/>
            <p:cNvSpPr/>
            <p:nvPr/>
          </p:nvSpPr>
          <p:spPr>
            <a:xfrm>
              <a:off x="281968" y="3786023"/>
              <a:ext cx="6306017" cy="3168352"/>
            </a:xfrm>
            <a:prstGeom prst="foldedCorner">
              <a:avLst/>
            </a:prstGeom>
          </p:spPr>
          <p:style>
            <a:lnRef idx="2">
              <a:schemeClr val="accent3"/>
            </a:lnRef>
            <a:fillRef idx="1">
              <a:schemeClr val="lt1"/>
            </a:fillRef>
            <a:effectRef idx="0">
              <a:schemeClr val="accent3"/>
            </a:effectRef>
            <a:fontRef idx="minor">
              <a:schemeClr val="dk1"/>
            </a:fontRef>
          </p:style>
          <p:txBody>
            <a:bodyPr rtlCol="0" anchor="t"/>
            <a:lstStyle/>
            <a:p>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Point3</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「相談できる仕組み」を２つ用意する</a:t>
              </a:r>
              <a:endParaRPr kumimoji="1" lang="en-US" altLang="ja-JP"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92242" y="4312215"/>
              <a:ext cx="6156953" cy="211596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介護を一人で抱え込まないために・・・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「仕事と介護の両立」の相談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は上司が対応する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両立させるためにはどのような働き方をするかを話し合うこと！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「介護そのもの」の相談は専門家</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につなぐ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上司が多様な介護サービスの知識を全て把握するのは不可能。</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介護の専門家へ橋渡しする仕組みを用意しましょう</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介護に関する第一次相談施設は「地域包括支援センター」です</a:t>
              </a:r>
              <a:r>
                <a:rPr lang="ja-JP" altLang="en-US" sz="16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 name="スライド番号プレースホルダー 1"/>
          <p:cNvSpPr>
            <a:spLocks noGrp="1"/>
          </p:cNvSpPr>
          <p:nvPr>
            <p:ph type="sldNum" sz="quarter" idx="12"/>
          </p:nvPr>
        </p:nvSpPr>
        <p:spPr>
          <a:xfrm>
            <a:off x="4914900" y="8475134"/>
            <a:ext cx="1600200" cy="486833"/>
          </a:xfrm>
        </p:spPr>
        <p:txBody>
          <a:bodyPr/>
          <a:lstStyle/>
          <a:p>
            <a:fld id="{78DF7152-CFFE-42F1-929D-B4CFA162D2D2}" type="slidenum">
              <a:rPr kumimoji="1" lang="ja-JP" altLang="en-US" smtClean="0"/>
              <a:t>7</a:t>
            </a:fld>
            <a:endParaRPr kumimoji="1" lang="ja-JP" altLang="en-US" dirty="0"/>
          </a:p>
        </p:txBody>
      </p:sp>
      <p:pic>
        <p:nvPicPr>
          <p:cNvPr id="11" name="Picture 2" descr="\\ds.inte.co.jp\Div間共有\07雇用開発本部\100-雇用開発本部\000_公共事業部\201506_仕事と介護の両立推進事業\img\ilm01_ab03005-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1159" y="3598950"/>
            <a:ext cx="1872208" cy="153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881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pPr>
              <a:defRPr/>
            </a:pPr>
            <a:fld id="{8EFED6E5-9B34-487F-B728-91283FA6912A}" type="slidenum">
              <a:rPr lang="ja-JP" altLang="en-US" smtClean="0">
                <a:solidFill>
                  <a:srgbClr val="FFFFFF"/>
                </a:solidFill>
              </a:rPr>
              <a:pPr>
                <a:defRPr/>
              </a:pPr>
              <a:t>8</a:t>
            </a:fld>
            <a:endParaRPr lang="en-US" altLang="ja-JP" dirty="0">
              <a:solidFill>
                <a:srgbClr val="FFFFFF"/>
              </a:solidFill>
            </a:endParaRPr>
          </a:p>
        </p:txBody>
      </p:sp>
      <p:grpSp>
        <p:nvGrpSpPr>
          <p:cNvPr id="8" name="グループ化 7"/>
          <p:cNvGrpSpPr/>
          <p:nvPr/>
        </p:nvGrpSpPr>
        <p:grpSpPr>
          <a:xfrm>
            <a:off x="116632" y="513404"/>
            <a:ext cx="6611734" cy="2448272"/>
            <a:chOff x="234176" y="2483768"/>
            <a:chExt cx="6431466" cy="2448272"/>
          </a:xfrm>
        </p:grpSpPr>
        <p:sp>
          <p:nvSpPr>
            <p:cNvPr id="9" name="メモ 8"/>
            <p:cNvSpPr/>
            <p:nvPr/>
          </p:nvSpPr>
          <p:spPr>
            <a:xfrm>
              <a:off x="234176" y="2483768"/>
              <a:ext cx="6431466" cy="2448272"/>
            </a:xfrm>
            <a:prstGeom prst="foldedCorner">
              <a:avLst/>
            </a:prstGeom>
          </p:spPr>
          <p:style>
            <a:lnRef idx="2">
              <a:schemeClr val="accent3"/>
            </a:lnRef>
            <a:fillRef idx="1">
              <a:schemeClr val="lt1"/>
            </a:fillRef>
            <a:effectRef idx="0">
              <a:schemeClr val="accent3"/>
            </a:effectRef>
            <a:fontRef idx="minor">
              <a:schemeClr val="dk1"/>
            </a:fontRef>
          </p:style>
          <p:txBody>
            <a:bodyPr rtlCol="0" anchor="t"/>
            <a:lstStyle/>
            <a:p>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Point4</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気軽に相談できる職場環境をつくる</a:t>
              </a:r>
              <a:endParaRPr kumimoji="1" lang="en-US" altLang="ja-JP"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59625" y="3082172"/>
              <a:ext cx="5968441" cy="163121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仕事と介護の両立には職場の理解が何よりも大切です。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しかし</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相談できる職場は一朝一夕につくれるものではありません。</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実現のためにどんな日々の取り組みが必要となるでしょうか</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スライド番号プレースホルダー 1"/>
          <p:cNvSpPr>
            <a:spLocks noGrp="1"/>
          </p:cNvSpPr>
          <p:nvPr>
            <p:ph type="sldNum" sz="quarter" idx="12"/>
          </p:nvPr>
        </p:nvSpPr>
        <p:spPr>
          <a:xfrm>
            <a:off x="4914900" y="8475134"/>
            <a:ext cx="1600200" cy="486833"/>
          </a:xfrm>
        </p:spPr>
        <p:txBody>
          <a:bodyPr/>
          <a:lstStyle/>
          <a:p>
            <a:fld id="{78DF7152-CFFE-42F1-929D-B4CFA162D2D2}" type="slidenum">
              <a:rPr kumimoji="1" lang="ja-JP" altLang="en-US" smtClean="0"/>
              <a:t>8</a:t>
            </a:fld>
            <a:endParaRPr kumimoji="1" lang="ja-JP" altLang="en-US" dirty="0"/>
          </a:p>
        </p:txBody>
      </p:sp>
      <p:pic>
        <p:nvPicPr>
          <p:cNvPr id="1027" name="Picture 3" descr="\\ds.inte.co.jp\支社\中国支社\公共\H26仕事と介護\04.運用\07.マニュアル作成\img\ilm2013_065-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961" y="5652120"/>
            <a:ext cx="3096344" cy="176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04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9895" y="2771800"/>
            <a:ext cx="6552728" cy="2062103"/>
          </a:xfrm>
          <a:prstGeom prst="rect">
            <a:avLst/>
          </a:prstGeom>
          <a:noFill/>
        </p:spPr>
        <p:txBody>
          <a:bodyPr wrap="square" rtlCol="0">
            <a:spAutoFit/>
          </a:bodyPr>
          <a:lstStyle/>
          <a:p>
            <a:r>
              <a:rPr lang="ja-JP" altLang="en-US" sz="2800" dirty="0" smtClean="0">
                <a:latin typeface="HG創英角ﾎﾟｯﾌﾟ体" pitchFamily="49" charset="-128"/>
                <a:ea typeface="HG創英角ﾎﾟｯﾌﾟ体" pitchFamily="49" charset="-128"/>
                <a:cs typeface="Meiryo UI" pitchFamily="50" charset="-128"/>
              </a:rPr>
              <a:t>第二章</a:t>
            </a:r>
            <a:endParaRPr lang="en-US" altLang="ja-JP" sz="2800" dirty="0">
              <a:latin typeface="HG創英角ﾎﾟｯﾌﾟ体" pitchFamily="49" charset="-128"/>
              <a:ea typeface="HG創英角ﾎﾟｯﾌﾟ体" pitchFamily="49" charset="-128"/>
              <a:cs typeface="Meiryo UI" pitchFamily="50" charset="-128"/>
            </a:endParaRPr>
          </a:p>
          <a:p>
            <a:endParaRPr kumimoji="1" lang="en-US" altLang="ja-JP" sz="2800" dirty="0">
              <a:latin typeface="HG創英角ﾎﾟｯﾌﾟ体" pitchFamily="49" charset="-128"/>
              <a:ea typeface="HG創英角ﾎﾟｯﾌﾟ体" pitchFamily="49" charset="-128"/>
              <a:cs typeface="Meiryo UI" pitchFamily="50" charset="-128"/>
            </a:endParaRPr>
          </a:p>
          <a:p>
            <a:r>
              <a:rPr lang="ja-JP" altLang="en-US" sz="3600" dirty="0" smtClean="0">
                <a:latin typeface="HG創英角ﾎﾟｯﾌﾟ体" pitchFamily="49" charset="-128"/>
                <a:ea typeface="HG創英角ﾎﾟｯﾌﾟ体" pitchFamily="49" charset="-128"/>
                <a:cs typeface="Meiryo UI" pitchFamily="50" charset="-128"/>
              </a:rPr>
              <a:t>従業員から相談があったら</a:t>
            </a:r>
            <a:endParaRPr kumimoji="1" lang="en-US" altLang="ja-JP" sz="3600" dirty="0" smtClean="0">
              <a:latin typeface="HG創英角ﾎﾟｯﾌﾟ体" pitchFamily="49" charset="-128"/>
              <a:ea typeface="HG創英角ﾎﾟｯﾌﾟ体" pitchFamily="49" charset="-128"/>
              <a:cs typeface="Meiryo UI" pitchFamily="50" charset="-128"/>
            </a:endParaRPr>
          </a:p>
          <a:p>
            <a:r>
              <a:rPr lang="ja-JP" altLang="en-US" sz="3600" dirty="0" smtClean="0">
                <a:latin typeface="HG創英角ﾎﾟｯﾌﾟ体" pitchFamily="49" charset="-128"/>
                <a:ea typeface="HG創英角ﾎﾟｯﾌﾟ体" pitchFamily="49" charset="-128"/>
                <a:cs typeface="Meiryo UI" pitchFamily="50" charset="-128"/>
              </a:rPr>
              <a:t>こう対応する</a:t>
            </a:r>
            <a:endParaRPr kumimoji="1" lang="en-US" altLang="ja-JP" sz="3600" dirty="0" smtClean="0">
              <a:latin typeface="HG創英角ﾎﾟｯﾌﾟ体" pitchFamily="49" charset="-128"/>
              <a:ea typeface="HG創英角ﾎﾟｯﾌﾟ体" pitchFamily="49" charset="-128"/>
              <a:cs typeface="Meiryo UI" pitchFamily="50" charset="-128"/>
            </a:endParaRPr>
          </a:p>
        </p:txBody>
      </p:sp>
      <p:sp>
        <p:nvSpPr>
          <p:cNvPr id="3" name="スライド番号プレースホルダー 2"/>
          <p:cNvSpPr>
            <a:spLocks noGrp="1"/>
          </p:cNvSpPr>
          <p:nvPr>
            <p:ph type="sldNum" sz="quarter" idx="12"/>
          </p:nvPr>
        </p:nvSpPr>
        <p:spPr>
          <a:xfrm>
            <a:off x="5890588" y="8468177"/>
            <a:ext cx="871370" cy="486833"/>
          </a:xfrm>
        </p:spPr>
        <p:txBody>
          <a:bodyPr/>
          <a:lstStyle/>
          <a:p>
            <a:fld id="{C5B5822A-56A7-401A-9913-2F270576D197}" type="slidenum">
              <a:rPr kumimoji="1" lang="ja-JP" altLang="en-US" smtClean="0"/>
              <a:pPr/>
              <a:t>9</a:t>
            </a:fld>
            <a:endParaRPr kumimoji="1" lang="ja-JP" altLang="en-US" dirty="0"/>
          </a:p>
        </p:txBody>
      </p:sp>
      <p:pic>
        <p:nvPicPr>
          <p:cNvPr id="5" name="Picture 3" descr="\\ds.inte.co.jp\Div間共有\07雇用開発本部\100-雇用開発本部\000_公共事業部\201506_仕事と介護の両立推進事業\img\ilm01_ab04028-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3056" y="6156176"/>
            <a:ext cx="2410568" cy="186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0516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ウェーブ">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2520</TotalTime>
  <Words>2754</Words>
  <Application>Microsoft Office PowerPoint</Application>
  <PresentationFormat>画面に合わせる (4:3)</PresentationFormat>
  <Paragraphs>323</Paragraphs>
  <Slides>20</Slides>
  <Notes>2</Notes>
  <HiddenSlides>0</HiddenSlides>
  <MMClips>0</MMClips>
  <ScaleCrop>false</ScaleCrop>
  <HeadingPairs>
    <vt:vector size="4" baseType="variant">
      <vt:variant>
        <vt:lpstr>テーマ</vt:lpstr>
      </vt:variant>
      <vt:variant>
        <vt:i4>2</vt:i4>
      </vt:variant>
      <vt:variant>
        <vt:lpstr>スライド タイトル</vt:lpstr>
      </vt:variant>
      <vt:variant>
        <vt:i4>20</vt:i4>
      </vt:variant>
    </vt:vector>
  </HeadingPairs>
  <TitlesOfParts>
    <vt:vector size="22" baseType="lpstr">
      <vt:lpstr>Office ​​テーマ</vt:lpstr>
      <vt:lpstr>ウェーブ</vt:lpstr>
      <vt:lpstr>PowerPoint プレゼンテーション</vt:lpstr>
      <vt:lpstr>PowerPoint プレゼンテーション</vt:lpstr>
      <vt:lpstr>PowerPoint プレゼンテーション</vt:lpstr>
      <vt:lpstr>PowerPoint プレゼンテーション</vt:lpstr>
      <vt:lpstr>(1)相談できる仕組みが必要</vt:lpstr>
      <vt:lpstr>(2)相談を受ける前に準備する４つのポイント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瀬口 有紀</dc:creator>
  <cp:lastModifiedBy>広島県</cp:lastModifiedBy>
  <cp:revision>122</cp:revision>
  <cp:lastPrinted>2015-09-18T03:40:11Z</cp:lastPrinted>
  <dcterms:created xsi:type="dcterms:W3CDTF">2015-04-03T04:51:24Z</dcterms:created>
  <dcterms:modified xsi:type="dcterms:W3CDTF">2016-07-28T10:46:46Z</dcterms:modified>
</cp:coreProperties>
</file>