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708" r:id="rId2"/>
    <p:sldMasterId id="2147483960" r:id="rId3"/>
    <p:sldMasterId id="2147484045" r:id="rId4"/>
  </p:sldMasterIdLst>
  <p:notesMasterIdLst>
    <p:notesMasterId r:id="rId26"/>
  </p:notesMasterIdLst>
  <p:handoutMasterIdLst>
    <p:handoutMasterId r:id="rId27"/>
  </p:handoutMasterIdLst>
  <p:sldIdLst>
    <p:sldId id="832" r:id="rId5"/>
    <p:sldId id="881" r:id="rId6"/>
    <p:sldId id="876" r:id="rId7"/>
    <p:sldId id="891" r:id="rId8"/>
    <p:sldId id="877" r:id="rId9"/>
    <p:sldId id="880" r:id="rId10"/>
    <p:sldId id="741" r:id="rId11"/>
    <p:sldId id="742" r:id="rId12"/>
    <p:sldId id="743" r:id="rId13"/>
    <p:sldId id="744" r:id="rId14"/>
    <p:sldId id="879" r:id="rId15"/>
    <p:sldId id="878" r:id="rId16"/>
    <p:sldId id="882" r:id="rId17"/>
    <p:sldId id="745" r:id="rId18"/>
    <p:sldId id="749" r:id="rId19"/>
    <p:sldId id="894" r:id="rId20"/>
    <p:sldId id="895" r:id="rId21"/>
    <p:sldId id="885" r:id="rId22"/>
    <p:sldId id="883" r:id="rId23"/>
    <p:sldId id="886" r:id="rId24"/>
    <p:sldId id="884" r:id="rId25"/>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86686AA-3A85-4FB4-98C1-541EE2C22D37}">
          <p14:sldIdLst>
            <p14:sldId id="832"/>
            <p14:sldId id="881"/>
            <p14:sldId id="876"/>
            <p14:sldId id="891"/>
            <p14:sldId id="877"/>
            <p14:sldId id="880"/>
            <p14:sldId id="741"/>
            <p14:sldId id="742"/>
            <p14:sldId id="743"/>
            <p14:sldId id="744"/>
            <p14:sldId id="879"/>
            <p14:sldId id="878"/>
            <p14:sldId id="882"/>
            <p14:sldId id="745"/>
            <p14:sldId id="749"/>
            <p14:sldId id="894"/>
            <p14:sldId id="895"/>
            <p14:sldId id="885"/>
            <p14:sldId id="883"/>
            <p14:sldId id="886"/>
            <p14:sldId id="884"/>
          </p14:sldIdLst>
        </p14:section>
        <p14:section name="タイトルなしのセクション" id="{3908C8A1-BA0D-4952-A81E-F879774D2A18}">
          <p14:sldIdLst/>
        </p14:section>
      </p14:sectionLst>
    </p:ex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ECFF"/>
    <a:srgbClr val="FFFF99"/>
    <a:srgbClr val="97BAE5"/>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79" autoAdjust="0"/>
    <p:restoredTop sz="94298" autoAdjust="0"/>
  </p:normalViewPr>
  <p:slideViewPr>
    <p:cSldViewPr snapToGrid="0">
      <p:cViewPr>
        <p:scale>
          <a:sx n="95" d="100"/>
          <a:sy n="95" d="100"/>
        </p:scale>
        <p:origin x="-630" y="3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2532" y="366"/>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3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6247" cy="498328"/>
          </a:xfrm>
          <a:prstGeom prst="rect">
            <a:avLst/>
          </a:prstGeom>
        </p:spPr>
        <p:txBody>
          <a:bodyPr vert="horz" lIns="92073" tIns="46039" rIns="92073" bIns="4603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826" y="0"/>
            <a:ext cx="2946246" cy="498328"/>
          </a:xfrm>
          <a:prstGeom prst="rect">
            <a:avLst/>
          </a:prstGeom>
        </p:spPr>
        <p:txBody>
          <a:bodyPr vert="horz" lIns="92073" tIns="46039" rIns="92073" bIns="46039" rtlCol="0"/>
          <a:lstStyle>
            <a:lvl1pPr algn="r">
              <a:defRPr sz="1200"/>
            </a:lvl1pPr>
          </a:lstStyle>
          <a:p>
            <a:fld id="{7F9DA881-DAE5-481C-A5D5-6D02ADE87285}" type="datetimeFigureOut">
              <a:rPr kumimoji="1" lang="ja-JP" altLang="en-US" smtClean="0"/>
              <a:t>2018/10/17</a:t>
            </a:fld>
            <a:endParaRPr kumimoji="1" lang="ja-JP" altLang="en-US"/>
          </a:p>
        </p:txBody>
      </p:sp>
      <p:sp>
        <p:nvSpPr>
          <p:cNvPr id="4" name="フッター プレースホルダー 3"/>
          <p:cNvSpPr>
            <a:spLocks noGrp="1"/>
          </p:cNvSpPr>
          <p:nvPr>
            <p:ph type="ftr" sz="quarter" idx="2"/>
          </p:nvPr>
        </p:nvSpPr>
        <p:spPr>
          <a:xfrm>
            <a:off x="5" y="9428310"/>
            <a:ext cx="2946247" cy="498328"/>
          </a:xfrm>
          <a:prstGeom prst="rect">
            <a:avLst/>
          </a:prstGeom>
        </p:spPr>
        <p:txBody>
          <a:bodyPr vert="horz" lIns="92073" tIns="46039" rIns="92073" bIns="4603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826" y="9428310"/>
            <a:ext cx="2946246" cy="498328"/>
          </a:xfrm>
          <a:prstGeom prst="rect">
            <a:avLst/>
          </a:prstGeom>
        </p:spPr>
        <p:txBody>
          <a:bodyPr vert="horz" lIns="92073" tIns="46039" rIns="92073" bIns="46039" rtlCol="0" anchor="b"/>
          <a:lstStyle>
            <a:lvl1pPr algn="r">
              <a:defRPr sz="1200"/>
            </a:lvl1pPr>
          </a:lstStyle>
          <a:p>
            <a:fld id="{BC50689A-E985-475D-896D-613414D3F635}" type="slidenum">
              <a:rPr kumimoji="1" lang="ja-JP" altLang="en-US" smtClean="0"/>
              <a:t>‹#›</a:t>
            </a:fld>
            <a:endParaRPr kumimoji="1" lang="ja-JP" altLang="en-US"/>
          </a:p>
        </p:txBody>
      </p:sp>
    </p:spTree>
    <p:extLst>
      <p:ext uri="{BB962C8B-B14F-4D97-AF65-F5344CB8AC3E}">
        <p14:creationId xmlns:p14="http://schemas.microsoft.com/office/powerpoint/2010/main" val="663632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5660" cy="496332"/>
          </a:xfrm>
          <a:prstGeom prst="rect">
            <a:avLst/>
          </a:prstGeom>
        </p:spPr>
        <p:txBody>
          <a:bodyPr vert="horz" lIns="91272" tIns="45633" rIns="91272" bIns="45633"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8" y="0"/>
            <a:ext cx="2945660" cy="496332"/>
          </a:xfrm>
          <a:prstGeom prst="rect">
            <a:avLst/>
          </a:prstGeom>
        </p:spPr>
        <p:txBody>
          <a:bodyPr vert="horz" lIns="91272" tIns="45633" rIns="91272" bIns="45633" rtlCol="0"/>
          <a:lstStyle>
            <a:lvl1pPr algn="r">
              <a:defRPr sz="1200"/>
            </a:lvl1pPr>
          </a:lstStyle>
          <a:p>
            <a:fld id="{93ECEBC2-BC25-4C44-8E42-B8026FF39B42}" type="datetimeFigureOut">
              <a:rPr kumimoji="1" lang="ja-JP" altLang="en-US" smtClean="0"/>
              <a:t>2018/10/17</a:t>
            </a:fld>
            <a:endParaRPr kumimoji="1" lang="ja-JP" altLang="en-US" dirty="0"/>
          </a:p>
        </p:txBody>
      </p:sp>
      <p:sp>
        <p:nvSpPr>
          <p:cNvPr id="4" name="スライド イメージ プレースホルダー 3"/>
          <p:cNvSpPr>
            <a:spLocks noGrp="1" noRot="1" noChangeAspect="1"/>
          </p:cNvSpPr>
          <p:nvPr>
            <p:ph type="sldImg" idx="2"/>
          </p:nvPr>
        </p:nvSpPr>
        <p:spPr>
          <a:xfrm>
            <a:off x="712788" y="746125"/>
            <a:ext cx="5372100" cy="3719513"/>
          </a:xfrm>
          <a:prstGeom prst="rect">
            <a:avLst/>
          </a:prstGeom>
          <a:noFill/>
          <a:ln w="12700">
            <a:solidFill>
              <a:prstClr val="black"/>
            </a:solidFill>
          </a:ln>
        </p:spPr>
        <p:txBody>
          <a:bodyPr vert="horz" lIns="91272" tIns="45633" rIns="91272" bIns="45633" rtlCol="0" anchor="ctr"/>
          <a:lstStyle/>
          <a:p>
            <a:endParaRPr lang="ja-JP" altLang="en-US" dirty="0"/>
          </a:p>
        </p:txBody>
      </p:sp>
      <p:sp>
        <p:nvSpPr>
          <p:cNvPr id="5" name="ノート プレースホルダー 4"/>
          <p:cNvSpPr>
            <a:spLocks noGrp="1"/>
          </p:cNvSpPr>
          <p:nvPr>
            <p:ph type="body" sz="quarter" idx="3"/>
          </p:nvPr>
        </p:nvSpPr>
        <p:spPr>
          <a:xfrm>
            <a:off x="679768" y="4715159"/>
            <a:ext cx="5438140" cy="4466987"/>
          </a:xfrm>
          <a:prstGeom prst="rect">
            <a:avLst/>
          </a:prstGeom>
        </p:spPr>
        <p:txBody>
          <a:bodyPr vert="horz" lIns="91272" tIns="45633" rIns="91272" bIns="4563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28583"/>
            <a:ext cx="2945660" cy="496332"/>
          </a:xfrm>
          <a:prstGeom prst="rect">
            <a:avLst/>
          </a:prstGeom>
        </p:spPr>
        <p:txBody>
          <a:bodyPr vert="horz" lIns="91272" tIns="45633" rIns="91272" bIns="45633"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8" y="9428583"/>
            <a:ext cx="2945660" cy="496332"/>
          </a:xfrm>
          <a:prstGeom prst="rect">
            <a:avLst/>
          </a:prstGeom>
        </p:spPr>
        <p:txBody>
          <a:bodyPr vert="horz" lIns="91272" tIns="45633" rIns="91272" bIns="45633" rtlCol="0" anchor="b"/>
          <a:lstStyle>
            <a:lvl1pPr algn="r">
              <a:defRPr sz="1200"/>
            </a:lvl1pPr>
          </a:lstStyle>
          <a:p>
            <a:fld id="{992C2EC2-C664-4892-A094-6222FBABC6E5}" type="slidenum">
              <a:rPr kumimoji="1" lang="ja-JP" altLang="en-US" smtClean="0"/>
              <a:t>‹#›</a:t>
            </a:fld>
            <a:endParaRPr kumimoji="1" lang="ja-JP" altLang="en-US" dirty="0"/>
          </a:p>
        </p:txBody>
      </p:sp>
    </p:spTree>
    <p:extLst>
      <p:ext uri="{BB962C8B-B14F-4D97-AF65-F5344CB8AC3E}">
        <p14:creationId xmlns:p14="http://schemas.microsoft.com/office/powerpoint/2010/main" val="18778547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72100" cy="3719513"/>
          </a:xfrm>
        </p:spPr>
      </p:sp>
      <p:sp>
        <p:nvSpPr>
          <p:cNvPr id="4" name="スライド番号プレースホルダー 3"/>
          <p:cNvSpPr>
            <a:spLocks noGrp="1"/>
          </p:cNvSpPr>
          <p:nvPr>
            <p:ph type="sldNum" sz="quarter" idx="10"/>
          </p:nvPr>
        </p:nvSpPr>
        <p:spPr/>
        <p:txBody>
          <a:bodyPr/>
          <a:lstStyle/>
          <a:p>
            <a:fld id="{559BED5E-1E95-4069-A205-27CC20AD3043}" type="slidenum">
              <a:rPr kumimoji="1" lang="ja-JP" altLang="en-US" smtClean="0"/>
              <a:t>0</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043912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9</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7280222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10</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24887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11</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714580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72100" cy="3719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9BED5E-1E95-4069-A205-27CC20AD3043}" type="slidenum">
              <a:rPr kumimoji="1" lang="ja-JP" altLang="en-US" smtClean="0"/>
              <a:t>12</a:t>
            </a:fld>
            <a:endParaRPr kumimoji="1" lang="ja-JP" altLang="en-US"/>
          </a:p>
        </p:txBody>
      </p:sp>
    </p:spTree>
    <p:extLst>
      <p:ext uri="{BB962C8B-B14F-4D97-AF65-F5344CB8AC3E}">
        <p14:creationId xmlns:p14="http://schemas.microsoft.com/office/powerpoint/2010/main" val="1043912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13</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dirty="0"/>
          </a:p>
        </p:txBody>
      </p:sp>
    </p:spTree>
    <p:extLst>
      <p:ext uri="{BB962C8B-B14F-4D97-AF65-F5344CB8AC3E}">
        <p14:creationId xmlns:p14="http://schemas.microsoft.com/office/powerpoint/2010/main" val="3250539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14</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7145807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72100" cy="3719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9BED5E-1E95-4069-A205-27CC20AD3043}" type="slidenum">
              <a:rPr kumimoji="1" lang="ja-JP" altLang="en-US" smtClean="0"/>
              <a:t>15</a:t>
            </a:fld>
            <a:endParaRPr kumimoji="1" lang="ja-JP" altLang="en-US"/>
          </a:p>
        </p:txBody>
      </p:sp>
    </p:spTree>
    <p:extLst>
      <p:ext uri="{BB962C8B-B14F-4D97-AF65-F5344CB8AC3E}">
        <p14:creationId xmlns:p14="http://schemas.microsoft.com/office/powerpoint/2010/main" val="1043912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16</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759306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72100" cy="3719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9BED5E-1E95-4069-A205-27CC20AD3043}" type="slidenum">
              <a:rPr kumimoji="1" lang="ja-JP" altLang="en-US" smtClean="0"/>
              <a:t>17</a:t>
            </a:fld>
            <a:endParaRPr kumimoji="1" lang="ja-JP" altLang="en-US"/>
          </a:p>
        </p:txBody>
      </p:sp>
    </p:spTree>
    <p:extLst>
      <p:ext uri="{BB962C8B-B14F-4D97-AF65-F5344CB8AC3E}">
        <p14:creationId xmlns:p14="http://schemas.microsoft.com/office/powerpoint/2010/main" val="1043912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9768" y="4715159"/>
            <a:ext cx="5438140" cy="4826212"/>
          </a:xfrm>
        </p:spPr>
        <p:txBody>
          <a:bodyPr/>
          <a:lstStyle/>
          <a:p>
            <a:r>
              <a:rPr kumimoji="1" lang="ja-JP" altLang="en-US"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18</a:t>
            </a:fld>
            <a:endParaRPr kumimoji="1" lang="ja-JP" altLang="en-US" dirty="0"/>
          </a:p>
        </p:txBody>
      </p:sp>
    </p:spTree>
    <p:extLst>
      <p:ext uri="{BB962C8B-B14F-4D97-AF65-F5344CB8AC3E}">
        <p14:creationId xmlns:p14="http://schemas.microsoft.com/office/powerpoint/2010/main" val="2980319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72100" cy="3719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9BED5E-1E95-4069-A205-27CC20AD3043}" type="slidenum">
              <a:rPr kumimoji="1" lang="ja-JP" altLang="en-US" smtClean="0"/>
              <a:t>1</a:t>
            </a:fld>
            <a:endParaRPr kumimoji="1" lang="ja-JP" altLang="en-US"/>
          </a:p>
        </p:txBody>
      </p:sp>
    </p:spTree>
    <p:extLst>
      <p:ext uri="{BB962C8B-B14F-4D97-AF65-F5344CB8AC3E}">
        <p14:creationId xmlns:p14="http://schemas.microsoft.com/office/powerpoint/2010/main" val="10439120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72100" cy="3719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9BED5E-1E95-4069-A205-27CC20AD3043}" type="slidenum">
              <a:rPr kumimoji="1" lang="ja-JP" altLang="en-US" smtClean="0"/>
              <a:t>19</a:t>
            </a:fld>
            <a:endParaRPr kumimoji="1" lang="ja-JP" altLang="en-US"/>
          </a:p>
        </p:txBody>
      </p:sp>
    </p:spTree>
    <p:extLst>
      <p:ext uri="{BB962C8B-B14F-4D97-AF65-F5344CB8AC3E}">
        <p14:creationId xmlns:p14="http://schemas.microsoft.com/office/powerpoint/2010/main" val="1043912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20</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98031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2</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980319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3</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411195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4</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980319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72100" cy="37195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9BED5E-1E95-4069-A205-27CC20AD3043}" type="slidenum">
              <a:rPr kumimoji="1" lang="ja-JP" altLang="en-US" smtClean="0"/>
              <a:t>5</a:t>
            </a:fld>
            <a:endParaRPr kumimoji="1" lang="ja-JP" altLang="en-US"/>
          </a:p>
        </p:txBody>
      </p:sp>
    </p:spTree>
    <p:extLst>
      <p:ext uri="{BB962C8B-B14F-4D97-AF65-F5344CB8AC3E}">
        <p14:creationId xmlns:p14="http://schemas.microsoft.com/office/powerpoint/2010/main" val="1043912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6</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980319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7</a:t>
            </a:fld>
            <a:endParaRPr kumimoji="1" lang="ja-JP" altLang="en-US" dirty="0"/>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60179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992C2EC2-C664-4892-A094-6222FBABC6E5}" type="slidenum">
              <a:rPr kumimoji="1" lang="ja-JP" altLang="en-US" smtClean="0"/>
              <a:t>8</a:t>
            </a:fld>
            <a:endParaRPr kumimoji="1" lang="ja-JP" altLang="en-US" dirty="0"/>
          </a:p>
        </p:txBody>
      </p:sp>
    </p:spTree>
    <p:extLst>
      <p:ext uri="{BB962C8B-B14F-4D97-AF65-F5344CB8AC3E}">
        <p14:creationId xmlns:p14="http://schemas.microsoft.com/office/powerpoint/2010/main" val="302068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148CEC7-3AD6-4E03-A14B-5FAC3D68CB17}" type="datetime1">
              <a:rPr kumimoji="1" lang="ja-JP" altLang="en-US" smtClean="0"/>
              <a:t>2018/10/17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7612578" y="6525367"/>
            <a:ext cx="2311400" cy="365125"/>
          </a:xfrm>
        </p:spPr>
        <p:txBody>
          <a:bodyPr/>
          <a:lstStyle>
            <a:lvl1pPr>
              <a:defRPr sz="2000">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244620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183490E-07BA-45C6-A6E9-276D3C5B362D}" type="datetime1">
              <a:rPr kumimoji="1" lang="ja-JP" altLang="en-US" smtClean="0"/>
              <a:t>2018/10/17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358622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BD7F1A-3E46-4831-BEF5-AFCE090B7551}" type="datetime1">
              <a:rPr kumimoji="1" lang="ja-JP" altLang="en-US" smtClean="0"/>
              <a:t>2018/10/17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3450389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6BE892D-C32E-447A-B776-59018C80C894}"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52997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6567037-D9D7-4275-9CCD-967BF6404826}"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033077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A8C99C1-0172-4963-B6ED-AC5526D66F2B}"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249957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1"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24EBD46-7BEF-4C90-B29C-12A07335CFF0}"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575165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BA19078-8438-46D5-A7AC-11DC56BD25F9}"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715892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4DC0945-65DA-41A2-B5AE-0FB7B2B98200}"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154158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3FB54FD-79EE-498F-ABA3-82E81CB3FCF9}"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lvl1pPr>
              <a:defRPr sz="1600">
                <a:solidFill>
                  <a:schemeClr val="tx1"/>
                </a:solidFill>
              </a:defRPr>
            </a:lvl1p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4859294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FEDD75-22B3-45EE-9D12-FDFA5EFB46F4}"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40759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601C093-A5B9-41F2-A917-2A4F18DA9888}" type="datetime1">
              <a:rPr kumimoji="1" lang="ja-JP" altLang="en-US" smtClean="0"/>
              <a:t>2018/10/17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a:xfrm>
            <a:off x="7625268" y="6546765"/>
            <a:ext cx="2311400" cy="365125"/>
          </a:xfrm>
        </p:spPr>
        <p:txBody>
          <a:bodyPr/>
          <a:lstStyle>
            <a:lvl1pPr>
              <a:defRPr sz="2000">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13889891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29A4CBE-E43E-4C52-9566-7A30C44D1573}"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865817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93471D5-311D-4EEE-B5D4-A5DEB37B514B}"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928284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1"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5431E8-5F69-435F-9AA3-269957E2CF36}"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247957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967"/>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487848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14968861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442"/>
            <a:ext cx="8420100" cy="1362075"/>
          </a:xfrm>
        </p:spPr>
        <p:txBody>
          <a:bodyPr anchor="t"/>
          <a:lstStyle>
            <a:lvl1pPr algn="l">
              <a:defRPr sz="3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9543169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7"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23578129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6" y="1535113"/>
            <a:ext cx="4378591"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6" y="2174875"/>
            <a:ext cx="4378591"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9"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30588600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2688500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4"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121765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5687ED5-193C-4FB8-95C3-6F621F3F2F9F}" type="datetime1">
              <a:rPr kumimoji="1" lang="ja-JP" altLang="en-US" smtClean="0"/>
              <a:t>2018/10/17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8484328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006" cy="1162050"/>
          </a:xfrm>
        </p:spPr>
        <p:txBody>
          <a:bodyPr anchor="b"/>
          <a:lstStyle>
            <a:lvl1pPr algn="l">
              <a:defRPr sz="1500" b="1"/>
            </a:lvl1pPr>
          </a:lstStyle>
          <a:p>
            <a:r>
              <a:rPr lang="ja-JP" altLang="en-US"/>
              <a:t>マスター タイトルの書式設定</a:t>
            </a:r>
          </a:p>
        </p:txBody>
      </p:sp>
      <p:sp>
        <p:nvSpPr>
          <p:cNvPr id="3" name="コンテンツ プレースホルダー 2"/>
          <p:cNvSpPr>
            <a:spLocks noGrp="1"/>
          </p:cNvSpPr>
          <p:nvPr>
            <p:ph idx="1"/>
          </p:nvPr>
        </p:nvSpPr>
        <p:spPr>
          <a:xfrm>
            <a:off x="3872974" y="273108"/>
            <a:ext cx="5537729"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3" y="1435103"/>
            <a:ext cx="3259006"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7"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10386026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5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7"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17710309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27510247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94"/>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94"/>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r>
              <a:rPr lang="zh-CN" altLang="en-US">
                <a:solidFill>
                  <a:prstClr val="black"/>
                </a:solidFill>
              </a:rPr>
              <a:t>社団法人 日本医師会</a:t>
            </a:r>
            <a:endParaRPr lang="en-US" altLang="ja-JP">
              <a:solidFill>
                <a:prstClr val="black"/>
              </a:solidFill>
            </a:endParaRPr>
          </a:p>
        </p:txBody>
      </p:sp>
    </p:spTree>
    <p:extLst>
      <p:ext uri="{BB962C8B-B14F-4D97-AF65-F5344CB8AC3E}">
        <p14:creationId xmlns:p14="http://schemas.microsoft.com/office/powerpoint/2010/main" val="9534661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967"/>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BC2DFE5-48A2-45E5-A87D-3130F77DBAA9}" type="datetime1">
              <a:rPr lang="ja-JP" altLang="en-US" smtClean="0">
                <a:solidFill>
                  <a:prstClr val="black"/>
                </a:solidFill>
              </a:rPr>
              <a:pPr>
                <a:defRPr/>
              </a:pPr>
              <a:t>2018/10/17</a:t>
            </a:fld>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4686808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E67BA19-20B3-4FA5-9FE9-7AC1F8589455}" type="datetime1">
              <a:rPr lang="ja-JP" altLang="en-US" smtClean="0">
                <a:solidFill>
                  <a:prstClr val="black"/>
                </a:solidFill>
              </a:rPr>
              <a:pPr>
                <a:defRPr/>
              </a:pPr>
              <a:t>2018/10/17</a:t>
            </a:fld>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37994894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442"/>
            <a:ext cx="8420100" cy="1362075"/>
          </a:xfrm>
        </p:spPr>
        <p:txBody>
          <a:bodyPr anchor="t"/>
          <a:lstStyle>
            <a:lvl1pPr algn="l">
              <a:defRPr sz="3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8CD2AD8-67CA-4A12-A3D0-8AF364EA83E7}" type="datetime1">
              <a:rPr lang="ja-JP" altLang="en-US" smtClean="0">
                <a:solidFill>
                  <a:prstClr val="black"/>
                </a:solidFill>
              </a:rPr>
              <a:pPr>
                <a:defRPr/>
              </a:pPr>
              <a:t>2018/10/17</a:t>
            </a:fld>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37778305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6"/>
            <a:ext cx="437515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6"/>
            <a:ext cx="437515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5DACF321-D14A-4E90-8F6E-58B93422B47A}" type="datetime1">
              <a:rPr lang="ja-JP" altLang="en-US" smtClean="0">
                <a:solidFill>
                  <a:prstClr val="black"/>
                </a:solidFill>
              </a:rPr>
              <a:pPr>
                <a:defRPr/>
              </a:pPr>
              <a:t>2018/10/17</a:t>
            </a:fld>
            <a:endParaRPr lang="en-US" altLang="ja-JP">
              <a:solidFill>
                <a:prstClr val="black"/>
              </a:solidFill>
            </a:endParaRPr>
          </a:p>
        </p:txBody>
      </p:sp>
      <p:sp>
        <p:nvSpPr>
          <p:cNvPr id="7"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11777222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6" y="1535113"/>
            <a:ext cx="4378591"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6" y="2174875"/>
            <a:ext cx="4378591"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76271550-2069-413C-A252-3E6EA2CD8591}" type="datetime1">
              <a:rPr lang="ja-JP" altLang="en-US" smtClean="0">
                <a:solidFill>
                  <a:prstClr val="black"/>
                </a:solidFill>
              </a:rPr>
              <a:pPr>
                <a:defRPr/>
              </a:pPr>
              <a:t>2018/10/17</a:t>
            </a:fld>
            <a:endParaRPr lang="en-US" altLang="ja-JP">
              <a:solidFill>
                <a:prstClr val="black"/>
              </a:solidFill>
            </a:endParaRPr>
          </a:p>
        </p:txBody>
      </p:sp>
      <p:sp>
        <p:nvSpPr>
          <p:cNvPr id="9"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5508105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F566BD8F-5E48-4071-9B4B-EDACC9A8163D}" type="datetime1">
              <a:rPr lang="ja-JP" altLang="en-US" smtClean="0">
                <a:solidFill>
                  <a:prstClr val="black"/>
                </a:solidFill>
              </a:rPr>
              <a:pPr>
                <a:defRPr/>
              </a:pPr>
              <a:t>2018/10/17</a:t>
            </a:fld>
            <a:endParaRPr lang="en-US" altLang="ja-JP">
              <a:solidFill>
                <a:prstClr val="black"/>
              </a:solidFill>
            </a:endParaRPr>
          </a:p>
        </p:txBody>
      </p:sp>
      <p:sp>
        <p:nvSpPr>
          <p:cNvPr id="5"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1178220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593F2E5-E59A-4628-AF27-DDCCB77B1FA5}" type="datetime1">
              <a:rPr kumimoji="1" lang="ja-JP" altLang="en-US" smtClean="0"/>
              <a:t>2018/10/17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a:xfrm>
            <a:off x="7612578" y="6525367"/>
            <a:ext cx="2311400" cy="365125"/>
          </a:xfrm>
        </p:spPr>
        <p:txBody>
          <a:bodyPr/>
          <a:lstStyle>
            <a:lvl1pPr>
              <a:defRPr sz="2000">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41606630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CC500354-78C7-482F-848D-A8DFA0B6C9D0}" type="datetime1">
              <a:rPr lang="ja-JP" altLang="en-US" smtClean="0">
                <a:solidFill>
                  <a:prstClr val="black"/>
                </a:solidFill>
              </a:rPr>
              <a:pPr>
                <a:defRPr/>
              </a:pPr>
              <a:t>2018/10/17</a:t>
            </a:fld>
            <a:endParaRPr lang="en-US" altLang="ja-JP">
              <a:solidFill>
                <a:prstClr val="black"/>
              </a:solidFill>
            </a:endParaRPr>
          </a:p>
        </p:txBody>
      </p:sp>
      <p:sp>
        <p:nvSpPr>
          <p:cNvPr id="4"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10146424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006" cy="1162050"/>
          </a:xfrm>
        </p:spPr>
        <p:txBody>
          <a:bodyPr anchor="b"/>
          <a:lstStyle>
            <a:lvl1pPr algn="l">
              <a:defRPr sz="1500" b="1"/>
            </a:lvl1pPr>
          </a:lstStyle>
          <a:p>
            <a:r>
              <a:rPr lang="ja-JP" altLang="en-US"/>
              <a:t>マスター タイトルの書式設定</a:t>
            </a:r>
          </a:p>
        </p:txBody>
      </p:sp>
      <p:sp>
        <p:nvSpPr>
          <p:cNvPr id="3" name="コンテンツ プレースホルダー 2"/>
          <p:cNvSpPr>
            <a:spLocks noGrp="1"/>
          </p:cNvSpPr>
          <p:nvPr>
            <p:ph idx="1"/>
          </p:nvPr>
        </p:nvSpPr>
        <p:spPr>
          <a:xfrm>
            <a:off x="3872974" y="273109"/>
            <a:ext cx="5537729"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3" y="1435103"/>
            <a:ext cx="3259006"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D9AF510-392F-458E-AD44-F286B93C2854}" type="datetime1">
              <a:rPr lang="ja-JP" altLang="en-US" smtClean="0">
                <a:solidFill>
                  <a:prstClr val="black"/>
                </a:solidFill>
              </a:rPr>
              <a:pPr>
                <a:defRPr/>
              </a:pPr>
              <a:t>2018/10/17</a:t>
            </a:fld>
            <a:endParaRPr lang="en-US" altLang="ja-JP">
              <a:solidFill>
                <a:prstClr val="black"/>
              </a:solidFill>
            </a:endParaRPr>
          </a:p>
        </p:txBody>
      </p:sp>
      <p:sp>
        <p:nvSpPr>
          <p:cNvPr id="7"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281183995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15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7C13301-7497-4680-8D0A-DEBEAE814474}" type="datetime1">
              <a:rPr lang="ja-JP" altLang="en-US" smtClean="0">
                <a:solidFill>
                  <a:prstClr val="black"/>
                </a:solidFill>
              </a:rPr>
              <a:pPr>
                <a:defRPr/>
              </a:pPr>
              <a:t>2018/10/17</a:t>
            </a:fld>
            <a:endParaRPr lang="en-US" altLang="ja-JP">
              <a:solidFill>
                <a:prstClr val="black"/>
              </a:solidFill>
            </a:endParaRPr>
          </a:p>
        </p:txBody>
      </p:sp>
      <p:sp>
        <p:nvSpPr>
          <p:cNvPr id="7"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20526959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9921BE5F-165A-4C78-B3D6-507506BEE7B9}" type="datetime1">
              <a:rPr lang="ja-JP" altLang="en-US" smtClean="0">
                <a:solidFill>
                  <a:prstClr val="black"/>
                </a:solidFill>
              </a:rPr>
              <a:pPr>
                <a:defRPr/>
              </a:pPr>
              <a:t>2018/10/17</a:t>
            </a:fld>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4352690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95"/>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95"/>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A592A0A-C2DF-49B5-B321-C8EFAF4B2FD0}" type="datetime1">
              <a:rPr lang="ja-JP" altLang="en-US" smtClean="0">
                <a:solidFill>
                  <a:prstClr val="black"/>
                </a:solidFill>
              </a:rPr>
              <a:pPr>
                <a:defRPr/>
              </a:pPr>
              <a:t>2018/10/17</a:t>
            </a:fld>
            <a:endParaRPr lang="en-US" altLang="ja-JP">
              <a:solidFill>
                <a:prstClr val="black"/>
              </a:solidFill>
            </a:endParaRPr>
          </a:p>
        </p:txBody>
      </p:sp>
      <p:sp>
        <p:nvSpPr>
          <p:cNvPr id="6" name="Rectangle 7"/>
          <p:cNvSpPr>
            <a:spLocks noGrp="1" noChangeArrowheads="1"/>
          </p:cNvSpPr>
          <p:nvPr>
            <p:ph type="ftr" sz="quarter" idx="12"/>
          </p:nvPr>
        </p:nvSpPr>
        <p:spPr>
          <a:ln/>
        </p:spPr>
        <p:txBody>
          <a:bodyPr/>
          <a:lstStyle>
            <a:lvl1pPr>
              <a:defRPr/>
            </a:lvl1pPr>
          </a:lstStyle>
          <a:p>
            <a:endParaRPr lang="en-US" altLang="ja-JP">
              <a:solidFill>
                <a:prstClr val="black"/>
              </a:solidFill>
            </a:endParaRPr>
          </a:p>
        </p:txBody>
      </p:sp>
    </p:spTree>
    <p:extLst>
      <p:ext uri="{BB962C8B-B14F-4D97-AF65-F5344CB8AC3E}">
        <p14:creationId xmlns:p14="http://schemas.microsoft.com/office/powerpoint/2010/main" val="372711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C431500-F95B-4515-AE73-5DF83D567480}" type="datetime1">
              <a:rPr kumimoji="1" lang="ja-JP" altLang="en-US" smtClean="0"/>
              <a:t>2018/10/17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251582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79AC833-4FDC-4F92-A1DA-87BA6DCA5A44}" type="datetime1">
              <a:rPr kumimoji="1" lang="ja-JP" altLang="en-US" smtClean="0"/>
              <a:t>2018/10/17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a:xfrm>
            <a:off x="7652656" y="6579959"/>
            <a:ext cx="2311400" cy="365125"/>
          </a:xfrm>
        </p:spPr>
        <p:txBody>
          <a:bodyPr/>
          <a:lstStyle>
            <a:lvl1pPr>
              <a:defRPr sz="2000">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1712494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DFBC1C4-8406-4BA9-845D-633A93A1CAC8}" type="datetime1">
              <a:rPr kumimoji="1" lang="ja-JP" altLang="en-US" smtClean="0"/>
              <a:t>2018/10/17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a:xfrm>
            <a:off x="7627092" y="6546543"/>
            <a:ext cx="2311400" cy="365125"/>
          </a:xfrm>
        </p:spPr>
        <p:txBody>
          <a:bodyPr/>
          <a:lstStyle>
            <a:lvl1pPr>
              <a:defRPr sz="2000">
                <a:solidFill>
                  <a:schemeClr val="tx1"/>
                </a:solidFill>
              </a:defRPr>
            </a:lvl1pPr>
          </a:lstStyle>
          <a:p>
            <a:fld id="{01B2463D-409F-4C74-9F60-AE27E039E352}" type="slidenum">
              <a:rPr lang="ja-JP" altLang="en-US" smtClean="0"/>
              <a:pPr/>
              <a:t>‹#›</a:t>
            </a:fld>
            <a:endParaRPr lang="ja-JP" altLang="en-US" dirty="0"/>
          </a:p>
        </p:txBody>
      </p:sp>
    </p:spTree>
    <p:extLst>
      <p:ext uri="{BB962C8B-B14F-4D97-AF65-F5344CB8AC3E}">
        <p14:creationId xmlns:p14="http://schemas.microsoft.com/office/powerpoint/2010/main" val="92998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AA20B8D-A7F7-4DFC-9815-E094F0AD8558}" type="datetime1">
              <a:rPr kumimoji="1" lang="ja-JP" altLang="en-US" smtClean="0"/>
              <a:t>2018/10/17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2756375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C1F36EB-615C-4472-A2E0-342905355279}" type="datetime1">
              <a:rPr kumimoji="1" lang="ja-JP" altLang="en-US" smtClean="0"/>
              <a:t>2018/10/17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128133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B590F0-DCA3-4781-B07B-E61CB8E6A63D}" type="datetime1">
              <a:rPr kumimoji="1" lang="ja-JP" altLang="en-US" smtClean="0"/>
              <a:t>2018/10/17</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2463D-409F-4C74-9F60-AE27E039E352}" type="slidenum">
              <a:rPr kumimoji="1" lang="ja-JP" altLang="en-US" smtClean="0"/>
              <a:t>‹#›</a:t>
            </a:fld>
            <a:endParaRPr kumimoji="1" lang="ja-JP" altLang="en-US" dirty="0"/>
          </a:p>
        </p:txBody>
      </p:sp>
    </p:spTree>
    <p:extLst>
      <p:ext uri="{BB962C8B-B14F-4D97-AF65-F5344CB8AC3E}">
        <p14:creationId xmlns:p14="http://schemas.microsoft.com/office/powerpoint/2010/main" val="1728955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1"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DB140-4FBE-4F7D-8F39-C3C7F8E62533}" type="datetime1">
              <a:rPr lang="ja-JP" altLang="en-US" smtClean="0">
                <a:solidFill>
                  <a:prstClr val="black">
                    <a:tint val="75000"/>
                  </a:prstClr>
                </a:solidFill>
              </a:rPr>
              <a:pPr/>
              <a:t>2018/10/17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600">
                <a:solidFill>
                  <a:schemeClr val="tx1"/>
                </a:solidFill>
              </a:defRPr>
            </a:lvl1pPr>
          </a:lstStyle>
          <a:p>
            <a:fld id="{055D2E31-C7C7-4FF0-B264-42D0FCAA54B9}"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75770184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07339" y="6382292"/>
            <a:ext cx="2311400" cy="365125"/>
          </a:xfrm>
          <a:prstGeom prst="rect">
            <a:avLst/>
          </a:prstGeom>
        </p:spPr>
        <p:txBody>
          <a:bodyPr vert="horz" wrap="square" lIns="91440" tIns="45720" rIns="91440" bIns="45720" numCol="1" anchor="ctr" anchorCtr="0" compatLnSpc="1">
            <a:prstTxWarp prst="textNoShape">
              <a:avLst/>
            </a:prstTxWarp>
          </a:bodyPr>
          <a:lstStyle>
            <a:lvl1pPr>
              <a:defRPr sz="900">
                <a:latin typeface="Calibri" pitchFamily="34" charset="0"/>
              </a:defRPr>
            </a:lvl1pPr>
          </a:lstStyle>
          <a:p>
            <a:pPr defTabSz="685800" fontAlgn="base">
              <a:spcBef>
                <a:spcPct val="0"/>
              </a:spcBef>
              <a:spcAft>
                <a:spcPct val="0"/>
              </a:spcAft>
              <a:defRPr/>
            </a:pPr>
            <a:endParaRPr lang="en-US" altLang="ja-JP">
              <a:solidFill>
                <a:prstClr val="black"/>
              </a:solidFill>
            </a:endParaRPr>
          </a:p>
        </p:txBody>
      </p:sp>
      <p:sp>
        <p:nvSpPr>
          <p:cNvPr id="1031" name="Rectangle 7"/>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vl1pPr>
          </a:lstStyle>
          <a:p>
            <a:pPr defTabSz="685800" fontAlgn="base">
              <a:spcBef>
                <a:spcPct val="0"/>
              </a:spcBef>
              <a:spcAft>
                <a:spcPct val="0"/>
              </a:spcAft>
            </a:pPr>
            <a:r>
              <a:rPr lang="zh-CN" altLang="en-US">
                <a:solidFill>
                  <a:prstClr val="black"/>
                </a:solidFill>
                <a:latin typeface="Arial" charset="0"/>
                <a:ea typeface="ＭＳ Ｐゴシック" charset="-128"/>
              </a:rPr>
              <a:t>社団法人 日本医師会</a:t>
            </a:r>
            <a:endParaRPr lang="en-US" altLang="ja-JP">
              <a:solidFill>
                <a:prstClr val="black"/>
              </a:solidFill>
              <a:latin typeface="Arial" charset="0"/>
            </a:endParaRPr>
          </a:p>
        </p:txBody>
      </p:sp>
      <p:sp>
        <p:nvSpPr>
          <p:cNvPr id="7" name="スライド番号プレースホルダー 1"/>
          <p:cNvSpPr txBox="1">
            <a:spLocks/>
          </p:cNvSpPr>
          <p:nvPr userDrawn="1"/>
        </p:nvSpPr>
        <p:spPr bwMode="auto">
          <a:xfrm>
            <a:off x="7645040" y="6525344"/>
            <a:ext cx="2310182" cy="476250"/>
          </a:xfrm>
          <a:prstGeom prst="rect">
            <a:avLst/>
          </a:prstGeom>
          <a:noFill/>
          <a:ln>
            <a:miter lim="800000"/>
            <a:headEnd/>
            <a:tailEnd/>
          </a:ln>
        </p:spPr>
        <p:txBody>
          <a:bodyPr vert="horz" wrap="square" lIns="68571" tIns="34286" rIns="68571" bIns="3428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fontAlgn="base">
              <a:spcBef>
                <a:spcPct val="0"/>
              </a:spcBef>
              <a:spcAft>
                <a:spcPct val="0"/>
              </a:spcAft>
            </a:pPr>
            <a:fld id="{924C5B6B-29D1-4561-ACBA-F00534D3597F}" type="slidenum">
              <a:rPr lang="en-US" altLang="ja-JP" sz="1350" smtClean="0">
                <a:solidFill>
                  <a:srgbClr val="000000"/>
                </a:solidFill>
                <a:latin typeface="Arial" charset="0"/>
                <a:ea typeface="HG創英角ｺﾞｼｯｸUB" pitchFamily="49" charset="-128"/>
              </a:rPr>
              <a:pPr algn="r" fontAlgn="base">
                <a:spcBef>
                  <a:spcPct val="0"/>
                </a:spcBef>
                <a:spcAft>
                  <a:spcPct val="0"/>
                </a:spcAft>
              </a:pPr>
              <a:t>‹#›</a:t>
            </a:fld>
            <a:endParaRPr lang="en-US" altLang="ja-JP" sz="1350" dirty="0">
              <a:solidFill>
                <a:srgbClr val="000000"/>
              </a:solidFill>
              <a:latin typeface="Arial" charset="0"/>
              <a:ea typeface="HG創英角ｺﾞｼｯｸUB" pitchFamily="49" charset="-128"/>
            </a:endParaRPr>
          </a:p>
        </p:txBody>
      </p:sp>
    </p:spTree>
    <p:extLst>
      <p:ext uri="{BB962C8B-B14F-4D97-AF65-F5344CB8AC3E}">
        <p14:creationId xmlns:p14="http://schemas.microsoft.com/office/powerpoint/2010/main" val="2594511460"/>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ctr" rtl="0" eaLnBrk="0" fontAlgn="base" hangingPunct="0">
        <a:spcBef>
          <a:spcPct val="0"/>
        </a:spcBef>
        <a:spcAft>
          <a:spcPct val="0"/>
        </a:spcAft>
        <a:defRPr kumimoji="1" sz="3300" kern="1200">
          <a:solidFill>
            <a:schemeClr val="tx1"/>
          </a:solidFill>
          <a:latin typeface="+mj-lt"/>
          <a:ea typeface="+mj-ea"/>
          <a:cs typeface="+mj-cs"/>
        </a:defRPr>
      </a:lvl1pPr>
      <a:lvl2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5pPr>
      <a:lvl6pPr marL="342900" algn="ctr" rtl="0" fontAlgn="base">
        <a:spcBef>
          <a:spcPct val="0"/>
        </a:spcBef>
        <a:spcAft>
          <a:spcPct val="0"/>
        </a:spcAft>
        <a:defRPr kumimoji="1" sz="3300">
          <a:solidFill>
            <a:schemeClr val="tx1"/>
          </a:solidFill>
          <a:latin typeface="Calibri" pitchFamily="34" charset="0"/>
          <a:ea typeface="ＭＳ Ｐゴシック" charset="-128"/>
        </a:defRPr>
      </a:lvl6pPr>
      <a:lvl7pPr marL="685800" algn="ctr" rtl="0" fontAlgn="base">
        <a:spcBef>
          <a:spcPct val="0"/>
        </a:spcBef>
        <a:spcAft>
          <a:spcPct val="0"/>
        </a:spcAft>
        <a:defRPr kumimoji="1" sz="3300">
          <a:solidFill>
            <a:schemeClr val="tx1"/>
          </a:solidFill>
          <a:latin typeface="Calibri" pitchFamily="34" charset="0"/>
          <a:ea typeface="ＭＳ Ｐゴシック" charset="-128"/>
        </a:defRPr>
      </a:lvl7pPr>
      <a:lvl8pPr marL="1028700" algn="ctr" rtl="0" fontAlgn="base">
        <a:spcBef>
          <a:spcPct val="0"/>
        </a:spcBef>
        <a:spcAft>
          <a:spcPct val="0"/>
        </a:spcAft>
        <a:defRPr kumimoji="1" sz="3300">
          <a:solidFill>
            <a:schemeClr val="tx1"/>
          </a:solidFill>
          <a:latin typeface="Calibri" pitchFamily="34" charset="0"/>
          <a:ea typeface="ＭＳ Ｐゴシック" charset="-128"/>
        </a:defRPr>
      </a:lvl8pPr>
      <a:lvl9pPr marL="1371600" algn="ctr" rtl="0" fontAlgn="base">
        <a:spcBef>
          <a:spcPct val="0"/>
        </a:spcBef>
        <a:spcAft>
          <a:spcPct val="0"/>
        </a:spcAft>
        <a:defRPr kumimoji="1" sz="3300">
          <a:solidFill>
            <a:schemeClr val="tx1"/>
          </a:solidFill>
          <a:latin typeface="Calibri" pitchFamily="34" charset="0"/>
          <a:ea typeface="ＭＳ Ｐゴシック" charset="-128"/>
        </a:defRPr>
      </a:lvl9pPr>
    </p:titleStyle>
    <p:bodyStyle>
      <a:lvl1pPr marL="257175" indent="-257175"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kumimoji="1"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kumimoji="1"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07339" y="6382292"/>
            <a:ext cx="2311400" cy="365125"/>
          </a:xfrm>
          <a:prstGeom prst="rect">
            <a:avLst/>
          </a:prstGeom>
        </p:spPr>
        <p:txBody>
          <a:bodyPr vert="horz" wrap="square" lIns="91440" tIns="45720" rIns="91440" bIns="45720" numCol="1" anchor="ctr" anchorCtr="0" compatLnSpc="1">
            <a:prstTxWarp prst="textNoShape">
              <a:avLst/>
            </a:prstTxWarp>
          </a:bodyPr>
          <a:lstStyle>
            <a:lvl1pPr>
              <a:defRPr sz="900">
                <a:latin typeface="Calibri" pitchFamily="34" charset="0"/>
              </a:defRPr>
            </a:lvl1pPr>
          </a:lstStyle>
          <a:p>
            <a:pPr defTabSz="685800" fontAlgn="base">
              <a:spcBef>
                <a:spcPct val="0"/>
              </a:spcBef>
              <a:spcAft>
                <a:spcPct val="0"/>
              </a:spcAft>
              <a:defRPr/>
            </a:pPr>
            <a:fld id="{1496FDDA-3351-4C3A-B67C-F1FF430287B0}" type="datetime1">
              <a:rPr lang="ja-JP" altLang="en-US" smtClean="0">
                <a:solidFill>
                  <a:prstClr val="black"/>
                </a:solidFill>
              </a:rPr>
              <a:pPr defTabSz="685800" fontAlgn="base">
                <a:spcBef>
                  <a:spcPct val="0"/>
                </a:spcBef>
                <a:spcAft>
                  <a:spcPct val="0"/>
                </a:spcAft>
                <a:defRPr/>
              </a:pPr>
              <a:t>2018/10/17</a:t>
            </a:fld>
            <a:endParaRPr lang="en-US" altLang="ja-JP">
              <a:solidFill>
                <a:prstClr val="black"/>
              </a:solidFill>
            </a:endParaRPr>
          </a:p>
        </p:txBody>
      </p:sp>
      <p:sp>
        <p:nvSpPr>
          <p:cNvPr id="1031" name="Rectangle 7"/>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vl1pPr>
          </a:lstStyle>
          <a:p>
            <a:pPr defTabSz="685800" fontAlgn="base">
              <a:spcBef>
                <a:spcPct val="0"/>
              </a:spcBef>
              <a:spcAft>
                <a:spcPct val="0"/>
              </a:spcAft>
            </a:pPr>
            <a:endParaRPr lang="en-US" altLang="ja-JP">
              <a:solidFill>
                <a:prstClr val="black"/>
              </a:solidFill>
              <a:latin typeface="Arial" charset="0"/>
            </a:endParaRPr>
          </a:p>
        </p:txBody>
      </p:sp>
      <p:sp>
        <p:nvSpPr>
          <p:cNvPr id="7" name="スライド番号プレースホルダー 1"/>
          <p:cNvSpPr txBox="1">
            <a:spLocks/>
          </p:cNvSpPr>
          <p:nvPr userDrawn="1"/>
        </p:nvSpPr>
        <p:spPr bwMode="auto">
          <a:xfrm>
            <a:off x="7645040" y="6525344"/>
            <a:ext cx="2310182" cy="476250"/>
          </a:xfrm>
          <a:prstGeom prst="rect">
            <a:avLst/>
          </a:prstGeom>
          <a:noFill/>
          <a:ln>
            <a:miter lim="800000"/>
            <a:headEnd/>
            <a:tailEnd/>
          </a:ln>
        </p:spPr>
        <p:txBody>
          <a:bodyPr vert="horz" wrap="square" lIns="68571" tIns="34286" rIns="68571" bIns="34286"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fontAlgn="base">
              <a:spcBef>
                <a:spcPct val="0"/>
              </a:spcBef>
              <a:spcAft>
                <a:spcPct val="0"/>
              </a:spcAft>
            </a:pPr>
            <a:fld id="{924C5B6B-29D1-4561-ACBA-F00534D3597F}" type="slidenum">
              <a:rPr lang="en-US" altLang="ja-JP" sz="1350" smtClean="0">
                <a:solidFill>
                  <a:srgbClr val="000000"/>
                </a:solidFill>
                <a:latin typeface="Arial" charset="0"/>
                <a:ea typeface="HG創英角ｺﾞｼｯｸUB" pitchFamily="49" charset="-128"/>
              </a:rPr>
              <a:pPr algn="r" fontAlgn="base">
                <a:spcBef>
                  <a:spcPct val="0"/>
                </a:spcBef>
                <a:spcAft>
                  <a:spcPct val="0"/>
                </a:spcAft>
              </a:pPr>
              <a:t>‹#›</a:t>
            </a:fld>
            <a:endParaRPr lang="en-US" altLang="ja-JP" sz="1350" dirty="0">
              <a:solidFill>
                <a:srgbClr val="000000"/>
              </a:solidFill>
              <a:latin typeface="Arial" charset="0"/>
              <a:ea typeface="HG創英角ｺﾞｼｯｸUB" pitchFamily="49" charset="-128"/>
            </a:endParaRPr>
          </a:p>
        </p:txBody>
      </p:sp>
    </p:spTree>
    <p:extLst>
      <p:ext uri="{BB962C8B-B14F-4D97-AF65-F5344CB8AC3E}">
        <p14:creationId xmlns:p14="http://schemas.microsoft.com/office/powerpoint/2010/main" val="362093233"/>
      </p:ext>
    </p:extLst>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hf hdr="0" ftr="0" dt="0"/>
  <p:txStyles>
    <p:titleStyle>
      <a:lvl1pPr algn="ctr" rtl="0" eaLnBrk="0" fontAlgn="base" hangingPunct="0">
        <a:spcBef>
          <a:spcPct val="0"/>
        </a:spcBef>
        <a:spcAft>
          <a:spcPct val="0"/>
        </a:spcAft>
        <a:defRPr kumimoji="1" sz="3300" kern="1200">
          <a:solidFill>
            <a:schemeClr val="tx1"/>
          </a:solidFill>
          <a:latin typeface="+mj-lt"/>
          <a:ea typeface="+mj-ea"/>
          <a:cs typeface="+mj-cs"/>
        </a:defRPr>
      </a:lvl1pPr>
      <a:lvl2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3300">
          <a:solidFill>
            <a:schemeClr val="tx1"/>
          </a:solidFill>
          <a:latin typeface="Calibri" pitchFamily="34" charset="0"/>
          <a:ea typeface="ＭＳ Ｐゴシック" charset="-128"/>
        </a:defRPr>
      </a:lvl5pPr>
      <a:lvl6pPr marL="342900" algn="ctr" rtl="0" fontAlgn="base">
        <a:spcBef>
          <a:spcPct val="0"/>
        </a:spcBef>
        <a:spcAft>
          <a:spcPct val="0"/>
        </a:spcAft>
        <a:defRPr kumimoji="1" sz="3300">
          <a:solidFill>
            <a:schemeClr val="tx1"/>
          </a:solidFill>
          <a:latin typeface="Calibri" pitchFamily="34" charset="0"/>
          <a:ea typeface="ＭＳ Ｐゴシック" charset="-128"/>
        </a:defRPr>
      </a:lvl6pPr>
      <a:lvl7pPr marL="685800" algn="ctr" rtl="0" fontAlgn="base">
        <a:spcBef>
          <a:spcPct val="0"/>
        </a:spcBef>
        <a:spcAft>
          <a:spcPct val="0"/>
        </a:spcAft>
        <a:defRPr kumimoji="1" sz="3300">
          <a:solidFill>
            <a:schemeClr val="tx1"/>
          </a:solidFill>
          <a:latin typeface="Calibri" pitchFamily="34" charset="0"/>
          <a:ea typeface="ＭＳ Ｐゴシック" charset="-128"/>
        </a:defRPr>
      </a:lvl7pPr>
      <a:lvl8pPr marL="1028700" algn="ctr" rtl="0" fontAlgn="base">
        <a:spcBef>
          <a:spcPct val="0"/>
        </a:spcBef>
        <a:spcAft>
          <a:spcPct val="0"/>
        </a:spcAft>
        <a:defRPr kumimoji="1" sz="3300">
          <a:solidFill>
            <a:schemeClr val="tx1"/>
          </a:solidFill>
          <a:latin typeface="Calibri" pitchFamily="34" charset="0"/>
          <a:ea typeface="ＭＳ Ｐゴシック" charset="-128"/>
        </a:defRPr>
      </a:lvl8pPr>
      <a:lvl9pPr marL="1371600" algn="ctr" rtl="0" fontAlgn="base">
        <a:spcBef>
          <a:spcPct val="0"/>
        </a:spcBef>
        <a:spcAft>
          <a:spcPct val="0"/>
        </a:spcAft>
        <a:defRPr kumimoji="1" sz="3300">
          <a:solidFill>
            <a:schemeClr val="tx1"/>
          </a:solidFill>
          <a:latin typeface="Calibri" pitchFamily="34" charset="0"/>
          <a:ea typeface="ＭＳ Ｐゴシック" charset="-128"/>
        </a:defRPr>
      </a:lvl9pPr>
    </p:titleStyle>
    <p:bodyStyle>
      <a:lvl1pPr marL="257175" indent="-257175"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kumimoji="1"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kumimoji="1"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kumimoji="1"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22997" y="1839565"/>
            <a:ext cx="8751067" cy="1470025"/>
          </a:xfrm>
          <a:ln>
            <a:noFill/>
          </a:ln>
        </p:spPr>
        <p:txBody>
          <a:bodyPr/>
          <a:lstStyle/>
          <a:p>
            <a:r>
              <a:rPr kumimoji="1" lang="ja-JP" altLang="en-US" sz="4000" dirty="0" smtClean="0"/>
              <a:t>介護医療院の基準等について</a:t>
            </a:r>
            <a:endParaRPr kumimoji="1" lang="ja-JP" altLang="en-US" sz="4000" dirty="0"/>
          </a:p>
        </p:txBody>
      </p:sp>
      <p:sp>
        <p:nvSpPr>
          <p:cNvPr id="3" name="サブタイトル 2"/>
          <p:cNvSpPr>
            <a:spLocks noGrp="1"/>
          </p:cNvSpPr>
          <p:nvPr>
            <p:ph type="subTitle" idx="1"/>
          </p:nvPr>
        </p:nvSpPr>
        <p:spPr>
          <a:xfrm>
            <a:off x="1495948" y="4438860"/>
            <a:ext cx="6934200" cy="1752600"/>
          </a:xfrm>
        </p:spPr>
        <p:txBody>
          <a:bodyPr/>
          <a:lstStyle/>
          <a:p>
            <a:r>
              <a:rPr kumimoji="1" lang="ja-JP" altLang="en-US" dirty="0" smtClean="0"/>
              <a:t>平成３０年６月１８日</a:t>
            </a:r>
            <a:endParaRPr kumimoji="1" lang="en-US" altLang="ja-JP" dirty="0" smtClean="0"/>
          </a:p>
          <a:p>
            <a:r>
              <a:rPr lang="ja-JP" altLang="en-US" dirty="0" smtClean="0"/>
              <a:t>広島県健康福祉局地域福祉課</a:t>
            </a:r>
            <a:endParaRPr kumimoji="1" lang="ja-JP" altLang="en-US" dirty="0"/>
          </a:p>
        </p:txBody>
      </p:sp>
      <p:sp>
        <p:nvSpPr>
          <p:cNvPr id="5" name="正方形/長方形 4"/>
          <p:cNvSpPr/>
          <p:nvPr/>
        </p:nvSpPr>
        <p:spPr>
          <a:xfrm>
            <a:off x="9706708" y="6541477"/>
            <a:ext cx="199292" cy="24116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Rectangle 6"/>
          <p:cNvSpPr>
            <a:spLocks noChangeArrowheads="1"/>
          </p:cNvSpPr>
          <p:nvPr/>
        </p:nvSpPr>
        <p:spPr bwMode="auto">
          <a:xfrm>
            <a:off x="7666892" y="555538"/>
            <a:ext cx="1386673" cy="821085"/>
          </a:xfrm>
          <a:prstGeom prst="rect">
            <a:avLst/>
          </a:prstGeom>
          <a:solidFill>
            <a:srgbClr val="FFFFFF"/>
          </a:solidFill>
          <a:ln w="28575">
            <a:solidFill>
              <a:srgbClr val="008080"/>
            </a:solidFill>
            <a:miter lim="800000"/>
            <a:headEnd/>
            <a:tailEnd/>
          </a:ln>
        </p:spPr>
        <p:txBody>
          <a:bodyPr rot="0" vert="horz" wrap="square" lIns="91440" tIns="45720" rIns="91440" bIns="45720" anchor="t" anchorCtr="0" upright="1">
            <a:noAutofit/>
          </a:bodyPr>
          <a:lstStyle/>
          <a:p>
            <a:pPr algn="ctr">
              <a:lnSpc>
                <a:spcPts val="1940"/>
              </a:lnSpc>
              <a:spcAft>
                <a:spcPts val="0"/>
              </a:spcAft>
            </a:pPr>
            <a:endParaRPr lang="en-US" altLang="ja-JP" sz="2000" b="1" kern="100" dirty="0" smtClean="0">
              <a:effectLst/>
              <a:latin typeface="Times New Roman"/>
              <a:ea typeface="ＭＳ 明朝"/>
            </a:endParaRPr>
          </a:p>
          <a:p>
            <a:pPr algn="ctr">
              <a:lnSpc>
                <a:spcPts val="1940"/>
              </a:lnSpc>
              <a:spcAft>
                <a:spcPts val="0"/>
              </a:spcAft>
            </a:pPr>
            <a:r>
              <a:rPr lang="ja-JP" sz="1600" b="1" kern="100" dirty="0" smtClean="0">
                <a:effectLst/>
                <a:latin typeface="Times New Roman"/>
                <a:ea typeface="ＭＳ 明朝"/>
              </a:rPr>
              <a:t>参考</a:t>
            </a:r>
            <a:r>
              <a:rPr lang="ja-JP" sz="1600" b="1" kern="100" dirty="0">
                <a:effectLst/>
                <a:latin typeface="Times New Roman"/>
                <a:ea typeface="ＭＳ 明朝"/>
              </a:rPr>
              <a:t>資料２</a:t>
            </a:r>
            <a:endParaRPr lang="ja-JP" sz="1600" kern="100" dirty="0">
              <a:effectLst/>
              <a:latin typeface="Times New Roman"/>
              <a:ea typeface="ＭＳ 明朝"/>
            </a:endParaRPr>
          </a:p>
        </p:txBody>
      </p:sp>
    </p:spTree>
    <p:extLst>
      <p:ext uri="{BB962C8B-B14F-4D97-AF65-F5344CB8AC3E}">
        <p14:creationId xmlns:p14="http://schemas.microsoft.com/office/powerpoint/2010/main" val="3255661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3152" y="553062"/>
          <a:ext cx="9839696" cy="5970376"/>
        </p:xfrm>
        <a:graphic>
          <a:graphicData uri="http://schemas.openxmlformats.org/drawingml/2006/table">
            <a:tbl>
              <a:tblPr firstRow="1" bandRow="1">
                <a:tableStyleId>{5940675A-B579-460E-94D1-54222C63F5DA}</a:tableStyleId>
              </a:tblPr>
              <a:tblGrid>
                <a:gridCol w="262632"/>
                <a:gridCol w="866444"/>
                <a:gridCol w="2903540"/>
                <a:gridCol w="2903540"/>
                <a:gridCol w="2903540"/>
              </a:tblGrid>
              <a:tr h="138477">
                <a:tc rowSpan="2" gridSpan="2">
                  <a:txBody>
                    <a:bodyPr/>
                    <a:lstStyle/>
                    <a:p>
                      <a:endParaRPr kumimoji="1" lang="ja-JP" altLang="en-US" sz="1200" dirty="0">
                        <a:latin typeface="+mn-ea"/>
                        <a:ea typeface="+mn-ea"/>
                      </a:endParaRPr>
                    </a:p>
                  </a:txBody>
                  <a:tcPr>
                    <a:solidFill>
                      <a:schemeClr val="bg1">
                        <a:lumMod val="95000"/>
                      </a:schemeClr>
                    </a:solidFill>
                  </a:tcPr>
                </a:tc>
                <a:tc rowSpan="2" hMerge="1">
                  <a:txBody>
                    <a:bodyPr/>
                    <a:lstStyle/>
                    <a:p>
                      <a:endParaRPr kumimoji="1" lang="ja-JP" altLang="en-US"/>
                    </a:p>
                  </a:txBody>
                  <a:tcPr/>
                </a:tc>
                <a:tc>
                  <a:txBody>
                    <a:bodyPr/>
                    <a:lstStyle/>
                    <a:p>
                      <a:pPr algn="ctr"/>
                      <a:r>
                        <a:rPr kumimoji="1" lang="ja-JP" altLang="en-US" sz="1400" dirty="0" smtClean="0">
                          <a:solidFill>
                            <a:schemeClr val="tx1"/>
                          </a:solidFill>
                          <a:latin typeface="+mn-ea"/>
                          <a:ea typeface="+mn-ea"/>
                        </a:rPr>
                        <a:t>介護療養病床（病院）</a:t>
                      </a:r>
                      <a:endParaRPr kumimoji="1" lang="en-US" altLang="ja-JP" sz="1400" dirty="0" smtClean="0">
                        <a:solidFill>
                          <a:schemeClr val="tx1"/>
                        </a:solidFill>
                        <a:latin typeface="+mn-ea"/>
                        <a:ea typeface="+mn-ea"/>
                      </a:endParaRPr>
                    </a:p>
                    <a:p>
                      <a:pPr algn="ctr"/>
                      <a:r>
                        <a:rPr kumimoji="1" lang="en-US" altLang="ja-JP" sz="1400" dirty="0" smtClean="0">
                          <a:solidFill>
                            <a:schemeClr val="tx1"/>
                          </a:solidFill>
                          <a:latin typeface="+mn-ea"/>
                          <a:ea typeface="+mn-ea"/>
                        </a:rPr>
                        <a:t>【</a:t>
                      </a:r>
                      <a:r>
                        <a:rPr kumimoji="1" lang="ja-JP" altLang="en-US" sz="1400" dirty="0" smtClean="0">
                          <a:solidFill>
                            <a:schemeClr val="tx1"/>
                          </a:solidFill>
                          <a:latin typeface="+mn-ea"/>
                          <a:ea typeface="+mn-ea"/>
                        </a:rPr>
                        <a:t>療養機能強化型</a:t>
                      </a:r>
                      <a:r>
                        <a:rPr kumimoji="1" lang="en-US" altLang="ja-JP" sz="1400" dirty="0" smtClean="0">
                          <a:solidFill>
                            <a:schemeClr val="tx1"/>
                          </a:solidFill>
                          <a:latin typeface="+mn-ea"/>
                          <a:ea typeface="+mn-ea"/>
                        </a:rPr>
                        <a:t>】</a:t>
                      </a:r>
                      <a:endParaRPr kumimoji="1" lang="ja-JP" altLang="en-US" sz="1400" dirty="0">
                        <a:solidFill>
                          <a:schemeClr val="tx1"/>
                        </a:solidFill>
                        <a:latin typeface="+mn-ea"/>
                        <a:ea typeface="+mn-ea"/>
                      </a:endParaRPr>
                    </a:p>
                  </a:txBody>
                  <a:tcPr anchor="ctr">
                    <a:solidFill>
                      <a:schemeClr val="accent1">
                        <a:lumMod val="60000"/>
                        <a:lumOff val="40000"/>
                      </a:schemeClr>
                    </a:solidFill>
                  </a:tcPr>
                </a:tc>
                <a:tc>
                  <a:txBody>
                    <a:bodyPr/>
                    <a:lstStyle/>
                    <a:p>
                      <a:pPr algn="ctr"/>
                      <a:r>
                        <a:rPr kumimoji="1" lang="ja-JP" altLang="en-US" sz="1400" b="1" dirty="0" smtClean="0">
                          <a:solidFill>
                            <a:schemeClr val="tx1"/>
                          </a:solidFill>
                          <a:latin typeface="+mn-ea"/>
                          <a:ea typeface="+mn-ea"/>
                        </a:rPr>
                        <a:t>介護医療院</a:t>
                      </a:r>
                      <a:endParaRPr kumimoji="1" lang="ja-JP" altLang="en-US" sz="1400" b="1" dirty="0">
                        <a:solidFill>
                          <a:schemeClr val="tx1"/>
                        </a:solidFill>
                        <a:latin typeface="+mn-ea"/>
                        <a:ea typeface="+mn-ea"/>
                      </a:endParaRPr>
                    </a:p>
                  </a:txBody>
                  <a:tcPr anchor="ctr">
                    <a:solidFill>
                      <a:schemeClr val="accent6">
                        <a:lumMod val="60000"/>
                        <a:lumOff val="40000"/>
                      </a:schemeClr>
                    </a:solidFill>
                  </a:tcPr>
                </a:tc>
                <a:tc>
                  <a:txBody>
                    <a:bodyPr/>
                    <a:lstStyle/>
                    <a:p>
                      <a:pPr algn="ctr"/>
                      <a:r>
                        <a:rPr kumimoji="1" lang="ja-JP" altLang="en-US" sz="1400" dirty="0" smtClean="0">
                          <a:solidFill>
                            <a:schemeClr val="tx1"/>
                          </a:solidFill>
                          <a:latin typeface="+mn-ea"/>
                          <a:ea typeface="+mn-ea"/>
                        </a:rPr>
                        <a:t>介護老人保健施設</a:t>
                      </a:r>
                      <a:endParaRPr kumimoji="1" lang="ja-JP" altLang="en-US" sz="1400" dirty="0">
                        <a:solidFill>
                          <a:schemeClr val="tx1"/>
                        </a:solidFill>
                        <a:latin typeface="+mn-ea"/>
                        <a:ea typeface="+mn-ea"/>
                      </a:endParaRPr>
                    </a:p>
                  </a:txBody>
                  <a:tcPr anchor="ctr">
                    <a:solidFill>
                      <a:schemeClr val="accent2">
                        <a:lumMod val="60000"/>
                        <a:lumOff val="40000"/>
                      </a:schemeClr>
                    </a:solidFill>
                  </a:tcPr>
                </a:tc>
              </a:tr>
              <a:tr h="138477">
                <a:tc gridSpan="2" vMerge="1">
                  <a:txBody>
                    <a:bodyPr/>
                    <a:lstStyle/>
                    <a:p>
                      <a:pPr algn="ctr"/>
                      <a:endParaRPr kumimoji="1" lang="ja-JP" altLang="en-US" dirty="0">
                        <a:latin typeface="HGP創英角ﾎﾟｯﾌﾟ体" panose="040B0A00000000000000" pitchFamily="50" charset="-128"/>
                        <a:ea typeface="HGP創英角ﾎﾟｯﾌﾟ体" panose="040B0A00000000000000" pitchFamily="50" charset="-128"/>
                      </a:endParaRPr>
                    </a:p>
                  </a:txBody>
                  <a:tcPr anchor="ctr">
                    <a:lnR w="12700" cap="flat" cmpd="sng" algn="ctr">
                      <a:solidFill>
                        <a:schemeClr val="tx1"/>
                      </a:solidFill>
                      <a:prstDash val="solid"/>
                      <a:round/>
                      <a:headEnd type="none" w="med" len="med"/>
                      <a:tailEnd type="none" w="med" len="med"/>
                    </a:lnR>
                  </a:tcPr>
                </a:tc>
                <a:tc hMerge="1"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100" dirty="0" smtClean="0">
                          <a:latin typeface="+mn-ea"/>
                          <a:ea typeface="+mn-ea"/>
                        </a:rPr>
                        <a:t>指定基準</a:t>
                      </a:r>
                      <a:endParaRPr kumimoji="1" lang="ja-JP" altLang="en-US" sz="1100" dirty="0">
                        <a:latin typeface="+mn-ea"/>
                        <a:ea typeface="+mn-ea"/>
                      </a:endParaRPr>
                    </a:p>
                  </a:txBody>
                  <a:tcPr anchor="ctr">
                    <a:solidFill>
                      <a:schemeClr val="accent1">
                        <a:lumMod val="20000"/>
                        <a:lumOff val="80000"/>
                      </a:schemeClr>
                    </a:solidFill>
                  </a:tcPr>
                </a:tc>
                <a:tc>
                  <a:txBody>
                    <a:bodyPr/>
                    <a:lstStyle/>
                    <a:p>
                      <a:pPr algn="ctr"/>
                      <a:r>
                        <a:rPr kumimoji="1" lang="ja-JP" altLang="en-US" sz="1100" b="1" dirty="0" smtClean="0">
                          <a:latin typeface="+mn-ea"/>
                          <a:ea typeface="+mn-ea"/>
                        </a:rPr>
                        <a:t>指定基準</a:t>
                      </a:r>
                      <a:endParaRPr kumimoji="1" lang="ja-JP" altLang="en-US" sz="1100" b="1" dirty="0">
                        <a:latin typeface="+mn-ea"/>
                        <a:ea typeface="+mn-ea"/>
                      </a:endParaRPr>
                    </a:p>
                  </a:txBody>
                  <a:tcPr anchor="ctr">
                    <a:solidFill>
                      <a:schemeClr val="accent6">
                        <a:lumMod val="20000"/>
                        <a:lumOff val="80000"/>
                      </a:schemeClr>
                    </a:solidFill>
                  </a:tcPr>
                </a:tc>
                <a:tc>
                  <a:txBody>
                    <a:bodyPr/>
                    <a:lstStyle/>
                    <a:p>
                      <a:pPr algn="ctr"/>
                      <a:r>
                        <a:rPr kumimoji="1" lang="ja-JP" altLang="en-US" sz="1100" dirty="0" smtClean="0">
                          <a:latin typeface="+mn-ea"/>
                          <a:ea typeface="+mn-ea"/>
                        </a:rPr>
                        <a:t>指定基準</a:t>
                      </a:r>
                      <a:endParaRPr kumimoji="1" lang="ja-JP" altLang="en-US" sz="1100" dirty="0">
                        <a:latin typeface="+mn-ea"/>
                        <a:ea typeface="+mn-ea"/>
                      </a:endParaRPr>
                    </a:p>
                  </a:txBody>
                  <a:tcPr anchor="ctr">
                    <a:solidFill>
                      <a:schemeClr val="accent2">
                        <a:lumMod val="20000"/>
                        <a:lumOff val="80000"/>
                      </a:schemeClr>
                    </a:solidFill>
                  </a:tcPr>
                </a:tc>
              </a:tr>
              <a:tr h="272207">
                <a:tc rowSpan="9">
                  <a:txBody>
                    <a:bodyPr/>
                    <a:lstStyle/>
                    <a:p>
                      <a:pPr algn="ctr"/>
                      <a:r>
                        <a:rPr kumimoji="1" lang="ja-JP" altLang="en-US" sz="1000" dirty="0" smtClean="0">
                          <a:latin typeface="+mn-ea"/>
                          <a:ea typeface="+mn-ea"/>
                        </a:rPr>
                        <a:t>施設設備</a:t>
                      </a:r>
                      <a:endParaRPr kumimoji="1" lang="ja-JP" altLang="en-US" sz="1000" dirty="0">
                        <a:latin typeface="+mn-ea"/>
                        <a:ea typeface="+mn-ea"/>
                      </a:endParaRPr>
                    </a:p>
                  </a:txBody>
                  <a:tcPr vert="eaVert"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診察室</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ja-JP" altLang="en-US" sz="1100" dirty="0" smtClean="0">
                          <a:latin typeface="+mn-ea"/>
                          <a:ea typeface="+mn-ea"/>
                        </a:rPr>
                        <a:t>各科専門の診察室</a:t>
                      </a:r>
                      <a:endParaRPr lang="ja-JP" altLang="en-US" sz="1100" dirty="0">
                        <a:latin typeface="+mn-ea"/>
                        <a:ea typeface="+mn-ea"/>
                      </a:endParaRPr>
                    </a:p>
                  </a:txBody>
                  <a:tcPr anchor="ct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医師が診察を行うのに適切なもの</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医師が診察を行うのに適切なもの</a:t>
                      </a:r>
                    </a:p>
                  </a:txBody>
                  <a:tcPr>
                    <a:solidFill>
                      <a:schemeClr val="accent2">
                        <a:lumMod val="20000"/>
                        <a:lumOff val="80000"/>
                      </a:schemeClr>
                    </a:solidFill>
                  </a:tcPr>
                </a:tc>
              </a:tr>
              <a:tr h="272207">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病室・</a:t>
                      </a:r>
                      <a:endParaRPr kumimoji="1" lang="en-US" altLang="ja-JP" sz="12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療養室</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ja-JP" altLang="en-US" sz="1100" dirty="0" smtClean="0">
                          <a:latin typeface="+mn-ea"/>
                          <a:ea typeface="+mn-ea"/>
                        </a:rPr>
                        <a:t>定員４名以下、床面積６．４ｍ</a:t>
                      </a:r>
                      <a:r>
                        <a:rPr lang="ja-JP" altLang="en-US" sz="1100" baseline="30000" dirty="0" smtClean="0">
                          <a:latin typeface="+mn-ea"/>
                          <a:ea typeface="+mn-ea"/>
                        </a:rPr>
                        <a:t>２</a:t>
                      </a:r>
                      <a:r>
                        <a:rPr lang="en-US" altLang="ja-JP" sz="1100" dirty="0" smtClean="0">
                          <a:latin typeface="+mn-ea"/>
                          <a:ea typeface="+mn-ea"/>
                        </a:rPr>
                        <a:t>/</a:t>
                      </a:r>
                      <a:r>
                        <a:rPr lang="ja-JP" altLang="en-US" sz="1100" dirty="0" smtClean="0">
                          <a:latin typeface="+mn-ea"/>
                          <a:ea typeface="+mn-ea"/>
                        </a:rPr>
                        <a:t>人以上</a:t>
                      </a:r>
                      <a:endParaRPr lang="ja-JP" altLang="en-US" sz="1100" dirty="0">
                        <a:latin typeface="+mn-ea"/>
                        <a:ea typeface="+mn-ea"/>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定員４名以下、床面積８．０ｍ</a:t>
                      </a:r>
                      <a:r>
                        <a:rPr lang="ja-JP" altLang="en-US" sz="1100" b="1" baseline="30000" dirty="0" smtClean="0">
                          <a:latin typeface="+mn-ea"/>
                          <a:ea typeface="+mn-ea"/>
                        </a:rPr>
                        <a:t>２</a:t>
                      </a:r>
                      <a:r>
                        <a:rPr lang="en-US" altLang="ja-JP" sz="1100" b="1" dirty="0" smtClean="0">
                          <a:latin typeface="+mn-ea"/>
                          <a:ea typeface="+mn-ea"/>
                        </a:rPr>
                        <a:t>/</a:t>
                      </a:r>
                      <a:r>
                        <a:rPr lang="ja-JP" altLang="en-US" sz="1100" b="1" dirty="0" smtClean="0">
                          <a:latin typeface="+mn-ea"/>
                          <a:ea typeface="+mn-ea"/>
                        </a:rPr>
                        <a:t>人以上</a:t>
                      </a:r>
                      <a:endParaRPr lang="en-US" altLang="ja-JP" sz="1100" b="1"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100" b="1" dirty="0" smtClean="0">
                          <a:latin typeface="+mn-ea"/>
                          <a:ea typeface="+mn-ea"/>
                        </a:rPr>
                        <a:t>※</a:t>
                      </a:r>
                      <a:r>
                        <a:rPr lang="ja-JP" altLang="en-US" sz="1100" b="1" dirty="0" smtClean="0">
                          <a:latin typeface="+mn-ea"/>
                          <a:ea typeface="+mn-ea"/>
                        </a:rPr>
                        <a:t>転換の場合、大規模改修まで</a:t>
                      </a:r>
                      <a:endParaRPr lang="en-US" altLang="ja-JP" sz="1100" b="1"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６．４ｍ</a:t>
                      </a:r>
                      <a:r>
                        <a:rPr lang="ja-JP" altLang="en-US" sz="1100" b="1" baseline="30000" dirty="0" smtClean="0">
                          <a:latin typeface="+mn-ea"/>
                          <a:ea typeface="+mn-ea"/>
                        </a:rPr>
                        <a:t>２</a:t>
                      </a:r>
                      <a:r>
                        <a:rPr lang="en-US" altLang="ja-JP" sz="1100" b="1" dirty="0" smtClean="0">
                          <a:latin typeface="+mn-ea"/>
                          <a:ea typeface="+mn-ea"/>
                        </a:rPr>
                        <a:t>/</a:t>
                      </a:r>
                      <a:r>
                        <a:rPr lang="ja-JP" altLang="en-US" sz="1100" b="1" dirty="0" smtClean="0">
                          <a:latin typeface="+mn-ea"/>
                          <a:ea typeface="+mn-ea"/>
                        </a:rPr>
                        <a:t>人以上で可</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定員４名以下、床面積８．０ｍ</a:t>
                      </a:r>
                      <a:r>
                        <a:rPr lang="ja-JP" altLang="en-US" sz="1100" baseline="30000" dirty="0" smtClean="0">
                          <a:latin typeface="+mn-ea"/>
                          <a:ea typeface="+mn-ea"/>
                        </a:rPr>
                        <a:t>２</a:t>
                      </a:r>
                      <a:r>
                        <a:rPr lang="en-US" altLang="ja-JP" sz="1100" dirty="0" smtClean="0">
                          <a:latin typeface="+mn-ea"/>
                          <a:ea typeface="+mn-ea"/>
                        </a:rPr>
                        <a:t>/</a:t>
                      </a:r>
                      <a:r>
                        <a:rPr lang="ja-JP" altLang="en-US" sz="1100" dirty="0" smtClean="0">
                          <a:latin typeface="+mn-ea"/>
                          <a:ea typeface="+mn-ea"/>
                        </a:rPr>
                        <a:t>人以上</a:t>
                      </a:r>
                      <a:endParaRPr lang="en-US" altLang="ja-JP" sz="11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100" dirty="0" smtClean="0">
                          <a:latin typeface="+mn-ea"/>
                          <a:ea typeface="+mn-ea"/>
                        </a:rPr>
                        <a:t>※</a:t>
                      </a:r>
                      <a:r>
                        <a:rPr lang="ja-JP" altLang="en-US" sz="1100" dirty="0" smtClean="0">
                          <a:latin typeface="+mn-ea"/>
                          <a:ea typeface="+mn-ea"/>
                        </a:rPr>
                        <a:t>転換の場合、大規模改修まで</a:t>
                      </a:r>
                      <a:endParaRPr lang="en-US" altLang="ja-JP" sz="11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６．４ｍ</a:t>
                      </a:r>
                      <a:r>
                        <a:rPr lang="ja-JP" altLang="en-US" sz="1100" baseline="30000" dirty="0" smtClean="0">
                          <a:latin typeface="+mn-ea"/>
                          <a:ea typeface="+mn-ea"/>
                        </a:rPr>
                        <a:t>２</a:t>
                      </a:r>
                      <a:r>
                        <a:rPr lang="en-US" altLang="ja-JP" sz="1100" dirty="0" smtClean="0">
                          <a:latin typeface="+mn-ea"/>
                          <a:ea typeface="+mn-ea"/>
                        </a:rPr>
                        <a:t>/</a:t>
                      </a:r>
                      <a:r>
                        <a:rPr lang="ja-JP" altLang="en-US" sz="1100" dirty="0" smtClean="0">
                          <a:latin typeface="+mn-ea"/>
                          <a:ea typeface="+mn-ea"/>
                        </a:rPr>
                        <a:t>人以上で可</a:t>
                      </a:r>
                    </a:p>
                  </a:txBody>
                  <a:tcPr>
                    <a:solidFill>
                      <a:schemeClr val="accent2">
                        <a:lumMod val="20000"/>
                        <a:lumOff val="80000"/>
                      </a:schemeClr>
                    </a:solidFill>
                  </a:tcPr>
                </a:tc>
              </a:tr>
              <a:tr h="290111">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機能訓練室</a:t>
                      </a:r>
                      <a:endParaRPr kumimoji="1" lang="en-US" altLang="ja-JP" sz="1200" dirty="0" smtClean="0">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ja-JP" altLang="en-US" sz="1100" dirty="0" smtClean="0">
                          <a:latin typeface="+mn-ea"/>
                          <a:ea typeface="+mn-ea"/>
                        </a:rPr>
                        <a:t>４０ｍ</a:t>
                      </a:r>
                      <a:r>
                        <a:rPr lang="ja-JP" altLang="en-US" sz="1100" baseline="30000" dirty="0" smtClean="0">
                          <a:latin typeface="+mn-ea"/>
                          <a:ea typeface="+mn-ea"/>
                        </a:rPr>
                        <a:t>２</a:t>
                      </a:r>
                      <a:r>
                        <a:rPr lang="ja-JP" altLang="en-US" sz="1100" dirty="0" smtClean="0">
                          <a:latin typeface="+mn-ea"/>
                          <a:ea typeface="+mn-ea"/>
                        </a:rPr>
                        <a:t>以上</a:t>
                      </a:r>
                      <a:endParaRPr lang="ja-JP" altLang="en-US" sz="1100" dirty="0">
                        <a:latin typeface="+mn-ea"/>
                        <a:ea typeface="+mn-ea"/>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４０ｍ</a:t>
                      </a:r>
                      <a:r>
                        <a:rPr lang="ja-JP" altLang="en-US" sz="1100" b="1" baseline="30000" dirty="0" smtClean="0">
                          <a:latin typeface="+mn-ea"/>
                          <a:ea typeface="+mn-ea"/>
                        </a:rPr>
                        <a:t>２</a:t>
                      </a:r>
                      <a:r>
                        <a:rPr lang="ja-JP" altLang="en-US" sz="1100" b="1" dirty="0" smtClean="0">
                          <a:latin typeface="+mn-ea"/>
                          <a:ea typeface="+mn-ea"/>
                        </a:rPr>
                        <a:t>以上</a:t>
                      </a: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入所定員１人あたり１ｍ</a:t>
                      </a:r>
                      <a:r>
                        <a:rPr lang="ja-JP" altLang="en-US" sz="1100" baseline="30000" dirty="0" smtClean="0">
                          <a:latin typeface="+mn-ea"/>
                          <a:ea typeface="+mn-ea"/>
                        </a:rPr>
                        <a:t>２</a:t>
                      </a:r>
                      <a:r>
                        <a:rPr lang="ja-JP" altLang="en-US" sz="1100" dirty="0" smtClean="0">
                          <a:latin typeface="+mn-ea"/>
                          <a:ea typeface="+mn-ea"/>
                        </a:rPr>
                        <a:t>以上</a:t>
                      </a:r>
                      <a:endParaRPr lang="en-US" altLang="ja-JP" sz="11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100" dirty="0" smtClean="0">
                          <a:latin typeface="+mn-ea"/>
                          <a:ea typeface="+mn-ea"/>
                        </a:rPr>
                        <a:t>※</a:t>
                      </a:r>
                      <a:r>
                        <a:rPr lang="ja-JP" altLang="en-US" sz="1100" dirty="0" smtClean="0">
                          <a:latin typeface="+mn-ea"/>
                          <a:ea typeface="+mn-ea"/>
                        </a:rPr>
                        <a:t>転換の場合、大規模改修まで緩和</a:t>
                      </a:r>
                    </a:p>
                  </a:txBody>
                  <a:tcPr>
                    <a:solidFill>
                      <a:schemeClr val="accent2">
                        <a:lumMod val="20000"/>
                        <a:lumOff val="80000"/>
                      </a:schemeClr>
                    </a:solidFill>
                  </a:tcPr>
                </a:tc>
              </a:tr>
              <a:tr h="138477">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談話室</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ja-JP" altLang="en-US" sz="1100" dirty="0" smtClean="0">
                          <a:latin typeface="+mn-ea"/>
                          <a:ea typeface="+mn-ea"/>
                        </a:rPr>
                        <a:t>談話を楽しめる広さ</a:t>
                      </a:r>
                      <a:endParaRPr lang="ja-JP" altLang="en-US" sz="1100" dirty="0">
                        <a:latin typeface="+mn-ea"/>
                        <a:ea typeface="+mn-ea"/>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談話を楽しめる広さ</a:t>
                      </a: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談話を楽しめる広さ</a:t>
                      </a:r>
                    </a:p>
                  </a:txBody>
                  <a:tcPr>
                    <a:solidFill>
                      <a:schemeClr val="accent2">
                        <a:lumMod val="20000"/>
                        <a:lumOff val="80000"/>
                      </a:schemeClr>
                    </a:solidFill>
                  </a:tcPr>
                </a:tc>
              </a:tr>
              <a:tr h="138477">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食堂</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ja-JP" altLang="en-US" sz="1100" dirty="0" smtClean="0">
                          <a:latin typeface="+mn-ea"/>
                          <a:ea typeface="+mn-ea"/>
                        </a:rPr>
                        <a:t>入院患者１人あたり１ｍ</a:t>
                      </a:r>
                      <a:r>
                        <a:rPr lang="ja-JP" altLang="en-US" sz="1100" baseline="30000" dirty="0" smtClean="0">
                          <a:latin typeface="+mn-ea"/>
                          <a:ea typeface="+mn-ea"/>
                        </a:rPr>
                        <a:t>２</a:t>
                      </a:r>
                      <a:r>
                        <a:rPr lang="ja-JP" altLang="en-US" sz="1100" dirty="0" smtClean="0">
                          <a:latin typeface="+mn-ea"/>
                          <a:ea typeface="+mn-ea"/>
                        </a:rPr>
                        <a:t>以上</a:t>
                      </a:r>
                      <a:endParaRPr lang="ja-JP" altLang="en-US" sz="1100" dirty="0">
                        <a:latin typeface="+mn-ea"/>
                        <a:ea typeface="+mn-ea"/>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入所定員１人あたり１ｍ</a:t>
                      </a:r>
                      <a:r>
                        <a:rPr lang="ja-JP" altLang="en-US" sz="1100" b="1" baseline="30000" dirty="0" smtClean="0">
                          <a:latin typeface="+mn-ea"/>
                          <a:ea typeface="+mn-ea"/>
                        </a:rPr>
                        <a:t>２</a:t>
                      </a:r>
                      <a:r>
                        <a:rPr lang="ja-JP" altLang="en-US" sz="1100" b="1" dirty="0" smtClean="0">
                          <a:latin typeface="+mn-ea"/>
                          <a:ea typeface="+mn-ea"/>
                        </a:rPr>
                        <a:t>以上</a:t>
                      </a: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入所定員１人あたり２ｍ</a:t>
                      </a:r>
                      <a:r>
                        <a:rPr lang="ja-JP" altLang="en-US" sz="1100" baseline="30000" dirty="0" smtClean="0">
                          <a:latin typeface="+mn-ea"/>
                          <a:ea typeface="+mn-ea"/>
                        </a:rPr>
                        <a:t>２</a:t>
                      </a:r>
                      <a:r>
                        <a:rPr lang="ja-JP" altLang="en-US" sz="1100" dirty="0" smtClean="0">
                          <a:latin typeface="+mn-ea"/>
                          <a:ea typeface="+mn-ea"/>
                        </a:rPr>
                        <a:t>以上</a:t>
                      </a:r>
                    </a:p>
                  </a:txBody>
                  <a:tcPr>
                    <a:solidFill>
                      <a:schemeClr val="accent2">
                        <a:lumMod val="20000"/>
                        <a:lumOff val="80000"/>
                      </a:schemeClr>
                    </a:solidFill>
                  </a:tcPr>
                </a:tc>
              </a:tr>
              <a:tr h="194975">
                <a:tc vMerge="1">
                  <a:txBody>
                    <a:bodyPr/>
                    <a:lstStyle/>
                    <a:p>
                      <a:endParaRPr kumimoji="1" lang="ja-JP" altLang="en-US"/>
                    </a:p>
                  </a:txBody>
                  <a:tcPr/>
                </a:tc>
                <a:tc>
                  <a:txBody>
                    <a:bodyPr/>
                    <a:lstStyle/>
                    <a:p>
                      <a:r>
                        <a:rPr kumimoji="1" lang="ja-JP" altLang="en-US" sz="1200" dirty="0" smtClean="0">
                          <a:latin typeface="+mn-ea"/>
                          <a:ea typeface="+mn-ea"/>
                        </a:rPr>
                        <a:t>浴室</a:t>
                      </a:r>
                      <a:endParaRPr kumimoji="1" lang="ja-JP" altLang="en-US" sz="1200" dirty="0">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lang="ja-JP" altLang="en-US" sz="1100" dirty="0" smtClean="0">
                          <a:latin typeface="+mn-ea"/>
                          <a:ea typeface="+mn-ea"/>
                        </a:rPr>
                        <a:t>身体の不自由な者が入浴するのに適したもの</a:t>
                      </a:r>
                      <a:endParaRPr lang="ja-JP" altLang="en-US" sz="1100" dirty="0">
                        <a:latin typeface="+mn-ea"/>
                        <a:ea typeface="+mn-ea"/>
                      </a:endParaRPr>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身体の不自由な者が入浴するのに適したもの</a:t>
                      </a: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dirty="0" smtClean="0">
                          <a:latin typeface="+mn-ea"/>
                          <a:ea typeface="+mn-ea"/>
                        </a:rPr>
                        <a:t>身体の不自由な者が入浴するのに適したもの</a:t>
                      </a:r>
                    </a:p>
                  </a:txBody>
                  <a:tcPr anchor="ctr">
                    <a:solidFill>
                      <a:schemeClr val="accent2">
                        <a:lumMod val="20000"/>
                        <a:lumOff val="80000"/>
                      </a:schemeClr>
                    </a:solidFill>
                  </a:tcPr>
                </a:tc>
              </a:tr>
              <a:tr h="326184">
                <a:tc vMerge="1">
                  <a:txBody>
                    <a:bodyPr/>
                    <a:lstStyle/>
                    <a:p>
                      <a:endParaRPr kumimoji="1" lang="ja-JP" altLang="en-US"/>
                    </a:p>
                  </a:txBody>
                  <a:tcPr/>
                </a:tc>
                <a:tc>
                  <a:txBody>
                    <a:bodyPr/>
                    <a:lstStyle/>
                    <a:p>
                      <a:r>
                        <a:rPr kumimoji="1" lang="ja-JP" altLang="en-US" sz="1200" dirty="0" smtClean="0">
                          <a:latin typeface="+mn-ea"/>
                          <a:ea typeface="+mn-ea"/>
                        </a:rPr>
                        <a:t>ﾚｸﾘｴｰｼｮﾝﾙｰﾑ</a:t>
                      </a:r>
                      <a:endParaRPr kumimoji="1" lang="ja-JP" altLang="en-US" sz="1200" dirty="0">
                        <a:latin typeface="+mn-ea"/>
                        <a:ea typeface="+mn-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ja-JP" altLang="en-US" sz="1100" dirty="0">
                        <a:latin typeface="+mn-ea"/>
                        <a:ea typeface="+mn-ea"/>
                      </a:endParaRPr>
                    </a:p>
                  </a:txBody>
                  <a:tcPr>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十分な広さ</a:t>
                      </a:r>
                    </a:p>
                  </a:txBody>
                  <a:tcPr anchor="ct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a:r>
                        <a:rPr lang="ja-JP" altLang="en-US" sz="1100" dirty="0" smtClean="0">
                          <a:latin typeface="+mn-ea"/>
                          <a:ea typeface="+mn-ea"/>
                        </a:rPr>
                        <a:t>十分な広さ</a:t>
                      </a:r>
                      <a:endParaRPr lang="ja-JP" altLang="en-US" sz="1100" dirty="0">
                        <a:latin typeface="+mn-ea"/>
                        <a:ea typeface="+mn-ea"/>
                      </a:endParaRPr>
                    </a:p>
                  </a:txBody>
                  <a:tcPr anchor="ctr">
                    <a:solidFill>
                      <a:schemeClr val="accent2">
                        <a:lumMod val="20000"/>
                        <a:lumOff val="80000"/>
                      </a:schemeClr>
                    </a:solidFill>
                  </a:tcPr>
                </a:tc>
              </a:tr>
              <a:tr h="326184">
                <a:tc vMerge="1">
                  <a:txBody>
                    <a:bodyPr/>
                    <a:lstStyle/>
                    <a:p>
                      <a:endParaRPr kumimoji="1" lang="ja-JP" altLang="en-US"/>
                    </a:p>
                  </a:txBody>
                  <a:tcPr/>
                </a:tc>
                <a:tc>
                  <a:txBody>
                    <a:bodyPr/>
                    <a:lstStyle/>
                    <a:p>
                      <a:r>
                        <a:rPr kumimoji="1" lang="ja-JP" altLang="en-US" sz="1200" dirty="0" smtClean="0">
                          <a:latin typeface="+mn-ea"/>
                          <a:ea typeface="+mn-ea"/>
                        </a:rPr>
                        <a:t>その他</a:t>
                      </a:r>
                      <a:endParaRPr kumimoji="1" lang="en-US" altLang="ja-JP" sz="1200" dirty="0" smtClean="0">
                        <a:latin typeface="+mn-ea"/>
                        <a:ea typeface="+mn-ea"/>
                      </a:endParaRPr>
                    </a:p>
                    <a:p>
                      <a:r>
                        <a:rPr kumimoji="1" lang="ja-JP" altLang="en-US" sz="1200" dirty="0" smtClean="0">
                          <a:latin typeface="+mn-ea"/>
                          <a:ea typeface="+mn-ea"/>
                        </a:rPr>
                        <a:t>医療設備</a:t>
                      </a:r>
                      <a:endParaRPr kumimoji="1" lang="ja-JP" altLang="en-US" sz="1200" dirty="0">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l"/>
                      <a:r>
                        <a:rPr lang="ja-JP" altLang="en-US" sz="1100" dirty="0" smtClean="0">
                          <a:latin typeface="+mn-ea"/>
                          <a:ea typeface="+mn-ea"/>
                        </a:rPr>
                        <a:t>処置室、臨床検査施設、エックス線装置、調剤所</a:t>
                      </a:r>
                      <a:endParaRPr lang="ja-JP" altLang="en-US" sz="1100" dirty="0">
                        <a:latin typeface="+mn-ea"/>
                        <a:ea typeface="+mn-ea"/>
                      </a:endParaRPr>
                    </a:p>
                  </a:txBody>
                  <a:tcPr>
                    <a:lnT w="127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100" b="1" dirty="0" smtClean="0">
                          <a:latin typeface="+mn-ea"/>
                          <a:ea typeface="+mn-ea"/>
                        </a:rPr>
                        <a:t>処置室、臨床検査施設、エックス線装置、調剤所</a:t>
                      </a:r>
                    </a:p>
                  </a:txBody>
                  <a:tcP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ctr"/>
                      <a:r>
                        <a:rPr lang="ja-JP" altLang="en-US" sz="1100" dirty="0" smtClean="0">
                          <a:latin typeface="+mn-ea"/>
                          <a:ea typeface="+mn-ea"/>
                        </a:rPr>
                        <a:t>（薬剤師が調剤を行う場合：調剤所）</a:t>
                      </a:r>
                      <a:endParaRPr lang="ja-JP" altLang="en-US" sz="1100" dirty="0">
                        <a:latin typeface="+mn-ea"/>
                        <a:ea typeface="+mn-ea"/>
                      </a:endParaRPr>
                    </a:p>
                  </a:txBody>
                  <a:tcPr anchor="ct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tr>
              <a:tr h="326184">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200" dirty="0" smtClean="0">
                          <a:latin typeface="+mn-ea"/>
                          <a:ea typeface="+mn-ea"/>
                        </a:rPr>
                        <a:t>他設備</a:t>
                      </a:r>
                      <a:endParaRPr kumimoji="1" lang="ja-JP" altLang="en-US" sz="1200" dirty="0">
                        <a:latin typeface="+mn-ea"/>
                        <a:ea typeface="+mn-ea"/>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l"/>
                      <a:r>
                        <a:rPr lang="ja-JP" altLang="en-US" sz="1100" dirty="0" smtClean="0">
                          <a:latin typeface="+mn-ea"/>
                          <a:ea typeface="+mn-ea"/>
                        </a:rPr>
                        <a:t>給食施設、その他都道府県の条例で定める施設 </a:t>
                      </a:r>
                      <a:endParaRPr lang="ja-JP" altLang="en-US" sz="1100" dirty="0">
                        <a:latin typeface="+mn-ea"/>
                        <a:ea typeface="+mn-ea"/>
                      </a:endParaRPr>
                    </a:p>
                  </a:txBody>
                  <a:tcPr anchor="ctr">
                    <a:solidFill>
                      <a:schemeClr val="accent3">
                        <a:lumMod val="20000"/>
                        <a:lumOff val="80000"/>
                      </a:schemeClr>
                    </a:solidFill>
                  </a:tcPr>
                </a:tc>
                <a:tc>
                  <a:txBody>
                    <a:bodyPr/>
                    <a:lstStyle/>
                    <a:p>
                      <a:pPr algn="l"/>
                      <a:r>
                        <a:rPr lang="ja-JP" altLang="en-US" sz="1100" b="1" dirty="0" smtClean="0">
                          <a:latin typeface="+mn-ea"/>
                          <a:ea typeface="+mn-ea"/>
                        </a:rPr>
                        <a:t>洗面所、便所、サービスステーション、調理室、</a:t>
                      </a:r>
                      <a:endParaRPr lang="en-US" altLang="ja-JP" sz="1100" b="1" dirty="0" smtClean="0">
                        <a:latin typeface="+mn-ea"/>
                        <a:ea typeface="+mn-ea"/>
                      </a:endParaRPr>
                    </a:p>
                    <a:p>
                      <a:pPr algn="l"/>
                      <a:r>
                        <a:rPr lang="ja-JP" altLang="en-US" sz="1100" b="1" dirty="0" smtClean="0">
                          <a:latin typeface="+mn-ea"/>
                          <a:ea typeface="+mn-ea"/>
                        </a:rPr>
                        <a:t>洗濯室又は洗濯場、汚物処理室</a:t>
                      </a:r>
                    </a:p>
                  </a:txBody>
                  <a:tcPr anchor="ctr">
                    <a:solidFill>
                      <a:schemeClr val="accent6">
                        <a:lumMod val="20000"/>
                        <a:lumOff val="80000"/>
                      </a:schemeClr>
                    </a:solidFill>
                  </a:tcPr>
                </a:tc>
                <a:tc>
                  <a:txBody>
                    <a:bodyPr/>
                    <a:lstStyle/>
                    <a:p>
                      <a:pPr algn="l"/>
                      <a:r>
                        <a:rPr lang="ja-JP" altLang="en-US" sz="1100" dirty="0" smtClean="0">
                          <a:latin typeface="+mn-ea"/>
                          <a:ea typeface="+mn-ea"/>
                        </a:rPr>
                        <a:t>洗面所、便所、サービスステーション、調理室、</a:t>
                      </a:r>
                      <a:endParaRPr lang="en-US" altLang="ja-JP" sz="1100" dirty="0" smtClean="0">
                        <a:latin typeface="+mn-ea"/>
                        <a:ea typeface="+mn-ea"/>
                      </a:endParaRPr>
                    </a:p>
                    <a:p>
                      <a:pPr algn="l"/>
                      <a:r>
                        <a:rPr lang="ja-JP" altLang="en-US" sz="1100" dirty="0" smtClean="0">
                          <a:latin typeface="+mn-ea"/>
                          <a:ea typeface="+mn-ea"/>
                        </a:rPr>
                        <a:t>洗濯室又は洗濯場、汚物処理室</a:t>
                      </a:r>
                      <a:endParaRPr lang="ja-JP" altLang="en-US" sz="1100" dirty="0">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46503">
                <a:tc rowSpan="3">
                  <a:txBody>
                    <a:bodyPr/>
                    <a:lstStyle/>
                    <a:p>
                      <a:pPr algn="ctr"/>
                      <a:r>
                        <a:rPr kumimoji="1" lang="ja-JP" altLang="en-US" sz="1000" dirty="0" smtClean="0">
                          <a:latin typeface="+mn-ea"/>
                          <a:ea typeface="+mn-ea"/>
                        </a:rPr>
                        <a:t>構造設備</a:t>
                      </a:r>
                      <a:endParaRPr kumimoji="1" lang="en-US" altLang="ja-JP" sz="1000" dirty="0" smtClean="0">
                        <a:latin typeface="+mn-ea"/>
                        <a:ea typeface="+mn-ea"/>
                      </a:endParaRPr>
                    </a:p>
                  </a:txBody>
                  <a:tcPr vert="eaVert"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200" dirty="0" smtClean="0">
                          <a:latin typeface="+mn-ea"/>
                          <a:ea typeface="+mn-ea"/>
                        </a:rPr>
                        <a:t>医療の</a:t>
                      </a:r>
                      <a:endParaRPr kumimoji="1" lang="en-US" altLang="ja-JP" sz="1200" dirty="0" smtClean="0">
                        <a:latin typeface="+mn-ea"/>
                        <a:ea typeface="+mn-ea"/>
                      </a:endParaRPr>
                    </a:p>
                    <a:p>
                      <a:r>
                        <a:rPr kumimoji="1" lang="ja-JP" altLang="en-US" sz="1200" dirty="0" smtClean="0">
                          <a:latin typeface="+mn-ea"/>
                          <a:ea typeface="+mn-ea"/>
                        </a:rPr>
                        <a:t>構造設備</a:t>
                      </a:r>
                      <a:endParaRPr kumimoji="1" lang="en-US" altLang="ja-JP" sz="1200" dirty="0" smtClean="0">
                        <a:latin typeface="+mn-ea"/>
                        <a:ea typeface="+mn-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kumimoji="1" lang="ja-JP" altLang="en-US" sz="1050" dirty="0" smtClean="0">
                          <a:latin typeface="+mn-ea"/>
                          <a:ea typeface="+mn-ea"/>
                        </a:rPr>
                        <a:t>診療の用に供する電気、光線、熱、蒸気又はガスに関する構造設備、放射線に関する構造設備</a:t>
                      </a:r>
                      <a:endParaRPr kumimoji="1" lang="en-US" altLang="ja-JP" sz="1050" dirty="0" smtClean="0">
                        <a:latin typeface="+mn-ea"/>
                        <a:ea typeface="+mn-ea"/>
                      </a:endParaRPr>
                    </a:p>
                  </a:txBody>
                  <a:tcPr anchor="ctr">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latin typeface="+mn-ea"/>
                          <a:ea typeface="+mn-ea"/>
                        </a:rPr>
                        <a:t>診療の用に供する電気、光線、熱、蒸気又はガスに関する構造設備、放射線に関する構造設備</a:t>
                      </a:r>
                      <a:endParaRPr kumimoji="1" lang="en-US" altLang="ja-JP" sz="1050" b="1" dirty="0" smtClean="0">
                        <a:latin typeface="+mn-ea"/>
                        <a:ea typeface="+mn-ea"/>
                      </a:endParaRPr>
                    </a:p>
                  </a:txBody>
                  <a:tcPr anchor="ctr">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100" dirty="0">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accent2">
                        <a:lumMod val="20000"/>
                        <a:lumOff val="80000"/>
                      </a:schemeClr>
                    </a:solidFill>
                  </a:tcPr>
                </a:tc>
              </a:tr>
              <a:tr h="516593">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廊下</a:t>
                      </a:r>
                      <a:endParaRPr kumimoji="1" lang="en-US" altLang="ja-JP" sz="1200" dirty="0" smtClean="0">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r>
                        <a:rPr kumimoji="1" lang="ja-JP" altLang="en-US" sz="1100" dirty="0" smtClean="0">
                          <a:latin typeface="+mn-ea"/>
                          <a:ea typeface="+mn-ea"/>
                        </a:rPr>
                        <a:t>廊下幅：　</a:t>
                      </a:r>
                      <a:r>
                        <a:rPr kumimoji="1" lang="en-US" altLang="ja-JP" sz="1100" dirty="0" smtClean="0">
                          <a:latin typeface="+mn-ea"/>
                          <a:ea typeface="+mn-ea"/>
                        </a:rPr>
                        <a:t>1.8</a:t>
                      </a:r>
                      <a:r>
                        <a:rPr kumimoji="1" lang="ja-JP" altLang="en-US" sz="1100" dirty="0" err="1" smtClean="0">
                          <a:latin typeface="+mn-ea"/>
                          <a:ea typeface="+mn-ea"/>
                        </a:rPr>
                        <a:t>ｍ</a:t>
                      </a:r>
                      <a:r>
                        <a:rPr kumimoji="1" lang="ja-JP" altLang="en-US" sz="1100" dirty="0" smtClean="0">
                          <a:latin typeface="+mn-ea"/>
                          <a:ea typeface="+mn-ea"/>
                        </a:rPr>
                        <a:t>、中廊下は</a:t>
                      </a:r>
                      <a:r>
                        <a:rPr kumimoji="1" lang="en-US" altLang="ja-JP" sz="1100" dirty="0" smtClean="0">
                          <a:latin typeface="+mn-ea"/>
                          <a:ea typeface="+mn-ea"/>
                        </a:rPr>
                        <a:t>2.7</a:t>
                      </a:r>
                      <a:r>
                        <a:rPr kumimoji="1" lang="ja-JP" altLang="en-US" sz="1100" dirty="0" err="1" smtClean="0">
                          <a:latin typeface="+mn-ea"/>
                          <a:ea typeface="+mn-ea"/>
                        </a:rPr>
                        <a:t>ｍ</a:t>
                      </a:r>
                      <a:endParaRPr kumimoji="1" lang="en-US" altLang="ja-JP" sz="1100" dirty="0" smtClean="0">
                        <a:latin typeface="+mn-ea"/>
                        <a:ea typeface="+mn-ea"/>
                      </a:endParaRPr>
                    </a:p>
                    <a:p>
                      <a:pPr algn="l"/>
                      <a:r>
                        <a:rPr kumimoji="1" lang="en-US" altLang="ja-JP" sz="1100" dirty="0" smtClean="0">
                          <a:latin typeface="+mn-ea"/>
                          <a:ea typeface="+mn-ea"/>
                        </a:rPr>
                        <a:t>※</a:t>
                      </a:r>
                      <a:r>
                        <a:rPr kumimoji="1" lang="ja-JP" altLang="en-US" sz="1100" dirty="0" smtClean="0">
                          <a:latin typeface="+mn-ea"/>
                          <a:ea typeface="+mn-ea"/>
                        </a:rPr>
                        <a:t>経過措置　廊下幅：　</a:t>
                      </a:r>
                      <a:r>
                        <a:rPr kumimoji="1" lang="en-US" altLang="ja-JP" sz="1100" dirty="0" smtClean="0">
                          <a:latin typeface="+mn-ea"/>
                          <a:ea typeface="+mn-ea"/>
                        </a:rPr>
                        <a:t>1.2</a:t>
                      </a:r>
                      <a:r>
                        <a:rPr kumimoji="1" lang="ja-JP" altLang="en-US" sz="1100" dirty="0" err="1" smtClean="0">
                          <a:latin typeface="+mn-ea"/>
                          <a:ea typeface="+mn-ea"/>
                        </a:rPr>
                        <a:t>ｍ</a:t>
                      </a:r>
                      <a:r>
                        <a:rPr kumimoji="1" lang="ja-JP" altLang="en-US" sz="1100" dirty="0" smtClean="0">
                          <a:latin typeface="+mn-ea"/>
                          <a:ea typeface="+mn-ea"/>
                        </a:rPr>
                        <a:t>、中廊下</a:t>
                      </a:r>
                      <a:r>
                        <a:rPr kumimoji="1" lang="en-US" altLang="ja-JP" sz="1100" dirty="0" smtClean="0">
                          <a:latin typeface="+mn-ea"/>
                          <a:ea typeface="+mn-ea"/>
                        </a:rPr>
                        <a:t>1.6</a:t>
                      </a:r>
                      <a:r>
                        <a:rPr kumimoji="1" lang="ja-JP" altLang="en-US" sz="1100" dirty="0" err="1" smtClean="0">
                          <a:latin typeface="+mn-ea"/>
                          <a:ea typeface="+mn-ea"/>
                        </a:rPr>
                        <a:t>ｍ</a:t>
                      </a:r>
                      <a:endParaRPr kumimoji="1" lang="en-US" altLang="ja-JP" sz="1100" dirty="0" smtClean="0">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n-ea"/>
                          <a:ea typeface="+mn-ea"/>
                        </a:rPr>
                        <a:t>廊下幅：　</a:t>
                      </a:r>
                      <a:r>
                        <a:rPr kumimoji="1" lang="en-US" altLang="ja-JP" sz="1100" b="1" dirty="0" smtClean="0">
                          <a:latin typeface="+mn-ea"/>
                          <a:ea typeface="+mn-ea"/>
                        </a:rPr>
                        <a:t>1.8</a:t>
                      </a:r>
                      <a:r>
                        <a:rPr kumimoji="1" lang="ja-JP" altLang="en-US" sz="1100" b="1" dirty="0" err="1" smtClean="0">
                          <a:latin typeface="+mn-ea"/>
                          <a:ea typeface="+mn-ea"/>
                        </a:rPr>
                        <a:t>ｍ</a:t>
                      </a:r>
                      <a:r>
                        <a:rPr kumimoji="1" lang="ja-JP" altLang="en-US" sz="1100" b="1" dirty="0" smtClean="0">
                          <a:latin typeface="+mn-ea"/>
                          <a:ea typeface="+mn-ea"/>
                        </a:rPr>
                        <a:t>、中廊下の場合は</a:t>
                      </a:r>
                      <a:r>
                        <a:rPr kumimoji="1" lang="en-US" altLang="ja-JP" sz="1100" b="1" dirty="0" smtClean="0">
                          <a:latin typeface="+mn-ea"/>
                          <a:ea typeface="+mn-ea"/>
                        </a:rPr>
                        <a:t>2.7</a:t>
                      </a:r>
                      <a:r>
                        <a:rPr kumimoji="1" lang="ja-JP" altLang="en-US" sz="1100" b="1" dirty="0" err="1" smtClean="0">
                          <a:latin typeface="+mn-ea"/>
                          <a:ea typeface="+mn-ea"/>
                        </a:rPr>
                        <a:t>ｍ</a:t>
                      </a:r>
                      <a:endParaRPr kumimoji="1" lang="en-US" altLang="ja-JP" sz="1100" b="1"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latin typeface="+mn-ea"/>
                          <a:ea typeface="+mn-ea"/>
                        </a:rPr>
                        <a:t>※</a:t>
                      </a:r>
                      <a:r>
                        <a:rPr kumimoji="1" lang="ja-JP" altLang="en-US" sz="1100" b="1" dirty="0" smtClean="0">
                          <a:latin typeface="+mn-ea"/>
                          <a:ea typeface="+mn-ea"/>
                        </a:rPr>
                        <a:t>転換の場合　廊下幅：</a:t>
                      </a:r>
                      <a:r>
                        <a:rPr kumimoji="1" lang="en-US" altLang="ja-JP" sz="1100" b="1" dirty="0" smtClean="0">
                          <a:latin typeface="+mn-ea"/>
                          <a:ea typeface="+mn-ea"/>
                        </a:rPr>
                        <a:t>1.2</a:t>
                      </a:r>
                      <a:r>
                        <a:rPr kumimoji="1" lang="ja-JP" altLang="en-US" sz="1100" b="1" dirty="0" err="1" smtClean="0">
                          <a:latin typeface="+mn-ea"/>
                          <a:ea typeface="+mn-ea"/>
                        </a:rPr>
                        <a:t>ｍ</a:t>
                      </a:r>
                      <a:r>
                        <a:rPr kumimoji="1" lang="ja-JP" altLang="en-US" sz="1100" b="1" dirty="0" smtClean="0">
                          <a:latin typeface="+mn-ea"/>
                          <a:ea typeface="+mn-ea"/>
                        </a:rPr>
                        <a:t>、中廊下</a:t>
                      </a:r>
                      <a:r>
                        <a:rPr kumimoji="1" lang="en-US" altLang="ja-JP" sz="1100" b="1" dirty="0" smtClean="0">
                          <a:latin typeface="+mn-ea"/>
                          <a:ea typeface="+mn-ea"/>
                        </a:rPr>
                        <a:t>1.6</a:t>
                      </a:r>
                      <a:r>
                        <a:rPr kumimoji="1" lang="ja-JP" altLang="en-US" sz="1100" b="1" dirty="0" err="1" smtClean="0">
                          <a:latin typeface="+mn-ea"/>
                          <a:ea typeface="+mn-ea"/>
                        </a:rPr>
                        <a:t>ｍ</a:t>
                      </a:r>
                      <a:endParaRPr kumimoji="1" lang="en-US" altLang="ja-JP" sz="1100" b="1" dirty="0" smtClean="0">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廊下幅：　</a:t>
                      </a:r>
                      <a:r>
                        <a:rPr kumimoji="1" lang="en-US" altLang="ja-JP" sz="1100" dirty="0" smtClean="0">
                          <a:latin typeface="+mn-ea"/>
                          <a:ea typeface="+mn-ea"/>
                        </a:rPr>
                        <a:t>1.8</a:t>
                      </a:r>
                      <a:r>
                        <a:rPr kumimoji="1" lang="ja-JP" altLang="en-US" sz="1100" dirty="0" err="1" smtClean="0">
                          <a:latin typeface="+mn-ea"/>
                          <a:ea typeface="+mn-ea"/>
                        </a:rPr>
                        <a:t>ｍ</a:t>
                      </a:r>
                      <a:r>
                        <a:rPr kumimoji="1" lang="ja-JP" altLang="en-US" sz="1100" dirty="0" smtClean="0">
                          <a:latin typeface="+mn-ea"/>
                          <a:ea typeface="+mn-ea"/>
                        </a:rPr>
                        <a:t>、中廊下の場合は</a:t>
                      </a:r>
                      <a:r>
                        <a:rPr kumimoji="1" lang="en-US" altLang="ja-JP" sz="1100" dirty="0" smtClean="0">
                          <a:latin typeface="+mn-ea"/>
                          <a:ea typeface="+mn-ea"/>
                        </a:rPr>
                        <a:t>2.7</a:t>
                      </a:r>
                      <a:r>
                        <a:rPr kumimoji="1" lang="ja-JP" altLang="en-US" sz="1100" dirty="0" err="1" smtClean="0">
                          <a:latin typeface="+mn-ea"/>
                          <a:ea typeface="+mn-ea"/>
                        </a:rPr>
                        <a:t>ｍ</a:t>
                      </a:r>
                      <a:endParaRPr kumimoji="1" lang="en-US" altLang="ja-JP" sz="11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n-ea"/>
                          <a:ea typeface="+mn-ea"/>
                        </a:rPr>
                        <a:t>※</a:t>
                      </a:r>
                      <a:r>
                        <a:rPr kumimoji="1" lang="ja-JP" altLang="en-US" sz="1100" dirty="0" smtClean="0">
                          <a:latin typeface="+mn-ea"/>
                          <a:ea typeface="+mn-ea"/>
                        </a:rPr>
                        <a:t>転換の場合</a:t>
                      </a:r>
                      <a:r>
                        <a:rPr kumimoji="1" lang="ja-JP" altLang="en-US" sz="1100" baseline="0" dirty="0" smtClean="0">
                          <a:latin typeface="+mn-ea"/>
                          <a:ea typeface="+mn-ea"/>
                        </a:rPr>
                        <a:t>　</a:t>
                      </a:r>
                      <a:r>
                        <a:rPr kumimoji="1" lang="ja-JP" altLang="en-US" sz="1100" dirty="0" smtClean="0">
                          <a:latin typeface="+mn-ea"/>
                          <a:ea typeface="+mn-ea"/>
                        </a:rPr>
                        <a:t>廊下幅：　</a:t>
                      </a:r>
                      <a:r>
                        <a:rPr kumimoji="1" lang="en-US" altLang="ja-JP" sz="1100" dirty="0" smtClean="0">
                          <a:latin typeface="+mn-ea"/>
                          <a:ea typeface="+mn-ea"/>
                        </a:rPr>
                        <a:t>1.2</a:t>
                      </a:r>
                      <a:r>
                        <a:rPr kumimoji="1" lang="ja-JP" altLang="en-US" sz="1100" dirty="0" err="1" smtClean="0">
                          <a:latin typeface="+mn-ea"/>
                          <a:ea typeface="+mn-ea"/>
                        </a:rPr>
                        <a:t>ｍ</a:t>
                      </a:r>
                      <a:r>
                        <a:rPr kumimoji="1" lang="ja-JP" altLang="en-US" sz="1100" dirty="0" smtClean="0">
                          <a:latin typeface="+mn-ea"/>
                          <a:ea typeface="+mn-ea"/>
                        </a:rPr>
                        <a:t>、中廊下</a:t>
                      </a:r>
                      <a:r>
                        <a:rPr kumimoji="1" lang="en-US" altLang="ja-JP" sz="1100" dirty="0" smtClean="0">
                          <a:latin typeface="+mn-ea"/>
                          <a:ea typeface="+mn-ea"/>
                        </a:rPr>
                        <a:t>1.6</a:t>
                      </a:r>
                      <a:r>
                        <a:rPr kumimoji="1" lang="ja-JP" altLang="en-US" sz="1100" dirty="0" err="1" smtClean="0">
                          <a:latin typeface="+mn-ea"/>
                          <a:ea typeface="+mn-ea"/>
                        </a:rPr>
                        <a:t>ｍ</a:t>
                      </a:r>
                      <a:endParaRPr kumimoji="1" lang="en-US" altLang="ja-JP" sz="1100" dirty="0" smtClean="0">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82887">
                <a:tc vMerge="1">
                  <a:txBody>
                    <a:bodyPr/>
                    <a:lstStyle/>
                    <a:p>
                      <a:endParaRPr kumimoji="1" lang="ja-JP" altLang="en-US"/>
                    </a:p>
                  </a:txBody>
                  <a:tcPr/>
                </a:tc>
                <a:tc>
                  <a:txBody>
                    <a:bodyPr/>
                    <a:lstStyle/>
                    <a:p>
                      <a:pPr marL="0" indent="0"/>
                      <a:r>
                        <a:rPr kumimoji="1" lang="ja-JP" altLang="en-US" sz="1200" dirty="0" smtClean="0">
                          <a:latin typeface="+mn-ea"/>
                          <a:ea typeface="+mn-ea"/>
                        </a:rPr>
                        <a:t>耐火構造</a:t>
                      </a:r>
                      <a:endParaRPr kumimoji="1" lang="en-US" altLang="ja-JP" sz="1200" dirty="0" smtClean="0">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（３階以上に病室がある場合）</a:t>
                      </a:r>
                      <a:endParaRPr kumimoji="1" lang="en-US" altLang="ja-JP" sz="11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建築基準法に基づく主要構造部：耐火建築物</a:t>
                      </a:r>
                      <a:endParaRPr kumimoji="1" lang="en-US" altLang="ja-JP" sz="1100" dirty="0" smtClean="0">
                        <a:latin typeface="+mn-ea"/>
                        <a:ea typeface="+mn-ea"/>
                      </a:endParaRPr>
                    </a:p>
                  </a:txBody>
                  <a:tcPr anchor="ctr">
                    <a:lnT w="127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n-ea"/>
                          <a:ea typeface="+mn-ea"/>
                          <a:cs typeface="+mn-cs"/>
                        </a:rPr>
                        <a:t>原則、耐火建築物（２階建て又は平屋建てのうち特別な場合は準耐火建築物）</a:t>
                      </a:r>
                      <a:endParaRPr kumimoji="1" lang="en-US" altLang="ja-JP" sz="1100" b="1"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err="1" smtClean="0">
                          <a:ln>
                            <a:noFill/>
                          </a:ln>
                          <a:solidFill>
                            <a:prstClr val="black"/>
                          </a:solidFill>
                          <a:effectLst/>
                          <a:uLnTx/>
                          <a:uFillTx/>
                          <a:latin typeface="+mn-ea"/>
                          <a:ea typeface="+mn-ea"/>
                          <a:cs typeface="+mn-cs"/>
                        </a:rPr>
                        <a:t>※</a:t>
                      </a:r>
                      <a:r>
                        <a:rPr kumimoji="1" lang="ja-JP" altLang="en-US" sz="1100" b="1" dirty="0" smtClean="0">
                          <a:latin typeface="+mn-ea"/>
                          <a:ea typeface="+mn-ea"/>
                        </a:rPr>
                        <a:t>転換の場合</a:t>
                      </a:r>
                      <a:r>
                        <a:rPr kumimoji="1" lang="ja-JP" altLang="en-US" sz="1100" b="1" baseline="0" dirty="0" smtClean="0">
                          <a:latin typeface="+mn-ea"/>
                          <a:ea typeface="+mn-ea"/>
                        </a:rPr>
                        <a:t>、特例あり</a:t>
                      </a:r>
                      <a:endParaRPr kumimoji="1" lang="en-US" altLang="ja-JP" sz="400" b="1" i="0" u="none" strike="noStrike" kern="1200" cap="none" spc="0" normalizeH="0" baseline="0" noProof="0" dirty="0" smtClean="0">
                        <a:ln>
                          <a:noFill/>
                        </a:ln>
                        <a:solidFill>
                          <a:prstClr val="black"/>
                        </a:solidFill>
                        <a:effectLst/>
                        <a:uLnTx/>
                        <a:uFillTx/>
                        <a:latin typeface="+mn-ea"/>
                        <a:ea typeface="+mn-ea"/>
                        <a:cs typeface="+mn-cs"/>
                      </a:endParaRPr>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n-ea"/>
                          <a:ea typeface="+mn-ea"/>
                          <a:cs typeface="+mn-cs"/>
                        </a:rPr>
                        <a:t>原則、耐火建築物（２階建て又は平屋建てのうち特別な場合は準耐火建築物）</a:t>
                      </a:r>
                      <a:endParaRPr kumimoji="1" lang="en-US" altLang="ja-JP" sz="11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smtClean="0">
                          <a:ln>
                            <a:noFill/>
                          </a:ln>
                          <a:solidFill>
                            <a:prstClr val="black"/>
                          </a:solidFill>
                          <a:effectLst/>
                          <a:uLnTx/>
                          <a:uFillTx/>
                          <a:latin typeface="+mn-ea"/>
                          <a:ea typeface="+mn-ea"/>
                          <a:cs typeface="+mn-cs"/>
                        </a:rPr>
                        <a:t>※</a:t>
                      </a:r>
                      <a:r>
                        <a:rPr kumimoji="1" lang="ja-JP" altLang="en-US" sz="1100" dirty="0" smtClean="0">
                          <a:latin typeface="+mn-ea"/>
                          <a:ea typeface="+mn-ea"/>
                        </a:rPr>
                        <a:t>転換の場合</a:t>
                      </a:r>
                      <a:r>
                        <a:rPr kumimoji="1" lang="ja-JP" altLang="en-US" sz="1100" baseline="0" dirty="0" smtClean="0">
                          <a:latin typeface="+mn-ea"/>
                          <a:ea typeface="+mn-ea"/>
                        </a:rPr>
                        <a:t>、特例あり</a:t>
                      </a:r>
                      <a:endParaRPr kumimoji="1" lang="en-US" altLang="ja-JP" sz="400" b="0" i="0" u="none" strike="noStrike" kern="1200" cap="none" spc="0" normalizeH="0" baseline="0" noProof="0" dirty="0" smtClean="0">
                        <a:ln>
                          <a:noFill/>
                        </a:ln>
                        <a:solidFill>
                          <a:prstClr val="black"/>
                        </a:solidFill>
                        <a:effectLst/>
                        <a:uLnTx/>
                        <a:uFillTx/>
                        <a:latin typeface="+mn-ea"/>
                        <a:ea typeface="+mn-ea"/>
                        <a:cs typeface="+mn-cs"/>
                      </a:endParaRPr>
                    </a:p>
                  </a:txBody>
                  <a:tcPr anchor="ctr">
                    <a:lnT w="12700" cap="flat" cmpd="sng" algn="ctr">
                      <a:solidFill>
                        <a:schemeClr val="tx1"/>
                      </a:solidFill>
                      <a:prstDash val="solid"/>
                      <a:round/>
                      <a:headEnd type="none" w="med" len="med"/>
                      <a:tailEnd type="none" w="med" len="med"/>
                    </a:lnT>
                    <a:solidFill>
                      <a:schemeClr val="accent2">
                        <a:lumMod val="20000"/>
                        <a:lumOff val="80000"/>
                      </a:schemeClr>
                    </a:solidFill>
                  </a:tcPr>
                </a:tc>
              </a:tr>
            </a:tbl>
          </a:graphicData>
        </a:graphic>
      </p:graphicFrame>
      <p:sp>
        <p:nvSpPr>
          <p:cNvPr id="6" name="テキスト ボックス 5"/>
          <p:cNvSpPr txBox="1"/>
          <p:nvPr/>
        </p:nvSpPr>
        <p:spPr>
          <a:xfrm>
            <a:off x="169478" y="6549311"/>
            <a:ext cx="4586512" cy="246221"/>
          </a:xfrm>
          <a:prstGeom prst="rect">
            <a:avLst/>
          </a:prstGeom>
          <a:noFill/>
        </p:spPr>
        <p:txBody>
          <a:bodyPr wrap="none" rtlCol="0">
            <a:spAutoFit/>
          </a:bodyPr>
          <a:lstStyle/>
          <a:p>
            <a:r>
              <a:rPr lang="ja-JP" altLang="en-US" sz="1000" dirty="0" smtClean="0">
                <a:solidFill>
                  <a:prstClr val="black"/>
                </a:solidFill>
                <a:latin typeface="ＭＳ Ｐゴシック" panose="020B0600070205080204" pitchFamily="50" charset="-128"/>
              </a:rPr>
              <a:t>注</a:t>
            </a:r>
            <a:r>
              <a:rPr lang="ja-JP" altLang="en-US" sz="1000" dirty="0">
                <a:solidFill>
                  <a:prstClr val="black"/>
                </a:solidFill>
                <a:latin typeface="ＭＳ Ｐゴシック" panose="020B0600070205080204" pitchFamily="50" charset="-128"/>
              </a:rPr>
              <a:t>　</a:t>
            </a:r>
            <a:r>
              <a:rPr lang="ja-JP" altLang="en-US" sz="1000" dirty="0" smtClean="0">
                <a:solidFill>
                  <a:prstClr val="black"/>
                </a:solidFill>
                <a:latin typeface="ＭＳ Ｐゴシック" panose="020B0600070205080204" pitchFamily="50" charset="-128"/>
              </a:rPr>
              <a:t>介護療養病床の基準において、緑で示されているものは、病院としての基準</a:t>
            </a:r>
            <a:endParaRPr lang="ja-JP" altLang="en-US" sz="1000" dirty="0">
              <a:solidFill>
                <a:prstClr val="black"/>
              </a:solidFill>
              <a:latin typeface="ＭＳ Ｐゴシック" panose="020B0600070205080204" pitchFamily="50" charset="-128"/>
            </a:endParaRPr>
          </a:p>
        </p:txBody>
      </p:sp>
      <p:sp>
        <p:nvSpPr>
          <p:cNvPr id="7" name="スライド番号プレースホルダー 3"/>
          <p:cNvSpPr>
            <a:spLocks noGrp="1"/>
          </p:cNvSpPr>
          <p:nvPr>
            <p:ph type="sldNum" sz="quarter" idx="12"/>
          </p:nvPr>
        </p:nvSpPr>
        <p:spPr>
          <a:xfrm>
            <a:off x="7625268" y="6546765"/>
            <a:ext cx="1880473" cy="365125"/>
          </a:xfrm>
        </p:spPr>
        <p:txBody>
          <a:bodyPr/>
          <a:lstStyle/>
          <a:p>
            <a:fld id="{01B2463D-409F-4C74-9F60-AE27E039E352}" type="slidenum">
              <a:rPr lang="ja-JP" altLang="en-US" sz="1800" smtClean="0">
                <a:solidFill>
                  <a:prstClr val="black"/>
                </a:solidFill>
              </a:rPr>
              <a:pPr/>
              <a:t>9</a:t>
            </a:fld>
            <a:endParaRPr lang="ja-JP" altLang="en-US" sz="1800" dirty="0">
              <a:solidFill>
                <a:prstClr val="black"/>
              </a:solidFill>
            </a:endParaRPr>
          </a:p>
        </p:txBody>
      </p:sp>
      <p:sp>
        <p:nvSpPr>
          <p:cNvPr id="9" name="正方形/長方形 8"/>
          <p:cNvSpPr/>
          <p:nvPr/>
        </p:nvSpPr>
        <p:spPr>
          <a:xfrm>
            <a:off x="3997" y="18310"/>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介護</a:t>
            </a:r>
            <a:r>
              <a:rPr lang="ja-JP" altLang="en-US" sz="2800" dirty="0">
                <a:solidFill>
                  <a:prstClr val="black"/>
                </a:solidFill>
                <a:latin typeface="ＤＨＰ特太ゴシック体" panose="020B0500000000000000" pitchFamily="50" charset="-128"/>
                <a:ea typeface="ＤＨＰ特太ゴシック体" panose="020B0500000000000000" pitchFamily="50" charset="-128"/>
              </a:rPr>
              <a:t>医療院の基準（施設基準）</a:t>
            </a:r>
          </a:p>
        </p:txBody>
      </p:sp>
      <p:sp>
        <p:nvSpPr>
          <p:cNvPr id="10" name="正方形/長方形 9"/>
          <p:cNvSpPr/>
          <p:nvPr/>
        </p:nvSpPr>
        <p:spPr>
          <a:xfrm>
            <a:off x="4038600" y="546099"/>
            <a:ext cx="2933700" cy="5990511"/>
          </a:xfrm>
          <a:prstGeom prst="rect">
            <a:avLst/>
          </a:prstGeom>
          <a:noFill/>
          <a:ln w="571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720292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08455" y="6492875"/>
            <a:ext cx="1877189" cy="365125"/>
          </a:xfrm>
        </p:spPr>
        <p:txBody>
          <a:bodyPr/>
          <a:lstStyle/>
          <a:p>
            <a:fld id="{01B2463D-409F-4C74-9F60-AE27E039E352}" type="slidenum">
              <a:rPr lang="ja-JP" altLang="en-US" sz="1800" smtClean="0">
                <a:solidFill>
                  <a:prstClr val="black"/>
                </a:solidFill>
              </a:rPr>
              <a:pPr/>
              <a:t>10</a:t>
            </a:fld>
            <a:endParaRPr lang="ja-JP" altLang="en-US" sz="1800" dirty="0">
              <a:solidFill>
                <a:prstClr val="black"/>
              </a:solidFill>
            </a:endParaRPr>
          </a:p>
        </p:txBody>
      </p:sp>
      <p:sp>
        <p:nvSpPr>
          <p:cNvPr id="13" name="正方形/長方形 12"/>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身体的</a:t>
            </a:r>
            <a:r>
              <a:rPr lang="ja-JP" altLang="en-US" sz="2800" dirty="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拘束等の適正化</a:t>
            </a:r>
            <a:endParaRPr lang="en-US" altLang="ja-JP" sz="28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12" name="テキスト ボックス 11"/>
          <p:cNvSpPr txBox="1"/>
          <p:nvPr/>
        </p:nvSpPr>
        <p:spPr>
          <a:xfrm>
            <a:off x="250872" y="1300727"/>
            <a:ext cx="9416354" cy="4093428"/>
          </a:xfrm>
          <a:prstGeom prst="rect">
            <a:avLst/>
          </a:prstGeom>
          <a:noFill/>
          <a:ln>
            <a:solidFill>
              <a:schemeClr val="tx1"/>
            </a:solidFill>
          </a:ln>
        </p:spPr>
        <p:txBody>
          <a:bodyPr wrap="square" rtlCol="0">
            <a:spAutoFit/>
          </a:bodyPr>
          <a:lstStyle/>
          <a:p>
            <a:pPr marL="215900" indent="-215900" algn="just"/>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身体的拘束等の適正化を図るため、以下の措置を講じなければ</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ならない</a:t>
            </a:r>
            <a:endParaRPr lang="en-US" altLang="ja-JP"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15900" indent="-215900" algn="just"/>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こと</a:t>
            </a: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とする</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215900" indent="-215900" algn="just"/>
            <a:endParaRPr lang="en-US" altLang="ja-JP"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0363" indent="-360363" algn="just"/>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・身体的拘束等を行う場合には、その態様及び時間、その際</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の入所者の</a:t>
            </a:r>
            <a:endParaRPr lang="en-US" altLang="ja-JP"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0363" indent="-360363" algn="just"/>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心身</a:t>
            </a: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の</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状況並び</a:t>
            </a: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に緊急やむを得ない理由を記録すること。</a:t>
            </a:r>
            <a:endParaRPr lang="en-US" altLang="ja-JP"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0363" indent="-360363" algn="just">
              <a:spcBef>
                <a:spcPts val="600"/>
              </a:spcBef>
            </a:pP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・身体的拘束等の適正化のための対策を検討する委員会を３月に１回</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以上</a:t>
            </a:r>
            <a:endParaRPr lang="en-US" altLang="ja-JP"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0363" indent="-360363" algn="just"/>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開催するととも</a:t>
            </a: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に、その結果について、介護職員その他従業者に周知</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徹底</a:t>
            </a:r>
            <a:endParaRPr lang="en-US" altLang="ja-JP"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0363" indent="-360363" algn="just"/>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を</a:t>
            </a: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図ること。</a:t>
            </a:r>
            <a:endParaRPr lang="en-US" altLang="ja-JP"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0363" indent="-360363" algn="just">
              <a:spcBef>
                <a:spcPts val="600"/>
              </a:spcBef>
            </a:pP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・身体的拘束等の適正化のための指針を整備すること。</a:t>
            </a:r>
            <a:endParaRPr lang="en-US" altLang="ja-JP"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0363" indent="-360363" algn="just">
              <a:spcBef>
                <a:spcPts val="600"/>
              </a:spcBef>
            </a:pP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・介護職員その他の従業者に対し、身体的拘束等の適正化のための研修</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を</a:t>
            </a:r>
            <a:endParaRPr lang="en-US" altLang="ja-JP"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360363" indent="-360363" algn="just"/>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定期的に実施</a:t>
            </a:r>
            <a:r>
              <a:rPr lang="ja-JP" altLang="en-US"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すること。</a:t>
            </a:r>
            <a:endParaRPr lang="en-US" altLang="ja-JP" sz="20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80000" indent="-180000"/>
            <a:endParaRPr lang="ja-JP" altLang="ja-JP" sz="2000" dirty="0">
              <a:solidFill>
                <a:prstClr val="black"/>
              </a:solidFill>
              <a:latin typeface="ＭＳ ゴシック" panose="020B0609070205080204" pitchFamily="49" charset="-128"/>
              <a:ea typeface="ＭＳ ゴシック" panose="020B0609070205080204" pitchFamily="49" charset="-128"/>
            </a:endParaRPr>
          </a:p>
        </p:txBody>
      </p:sp>
      <p:sp>
        <p:nvSpPr>
          <p:cNvPr id="14" name="コンテンツ プレースホルダー 2"/>
          <p:cNvSpPr txBox="1">
            <a:spLocks/>
          </p:cNvSpPr>
          <p:nvPr/>
        </p:nvSpPr>
        <p:spPr>
          <a:xfrm>
            <a:off x="250872" y="931395"/>
            <a:ext cx="1137460" cy="369332"/>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800" b="1" dirty="0" smtClean="0">
                <a:solidFill>
                  <a:prstClr val="black"/>
                </a:solidFill>
                <a:latin typeface="ＭＳ ゴシック" panose="020B0609070205080204" pitchFamily="49" charset="-128"/>
                <a:ea typeface="ＭＳ ゴシック" panose="020B0609070205080204" pitchFamily="49" charset="-128"/>
              </a:rPr>
              <a:t>概　要</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02411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63388" y="5208238"/>
            <a:ext cx="9783219" cy="1534206"/>
          </a:xfrm>
          <a:prstGeom prst="rect">
            <a:avLst/>
          </a:prstGeom>
          <a:solidFill>
            <a:schemeClr val="accent1">
              <a:alpha val="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正方形/長方形 15"/>
          <p:cNvSpPr/>
          <p:nvPr/>
        </p:nvSpPr>
        <p:spPr>
          <a:xfrm>
            <a:off x="51070" y="917909"/>
            <a:ext cx="9783219" cy="3694284"/>
          </a:xfrm>
          <a:prstGeom prst="rect">
            <a:avLst/>
          </a:prstGeom>
          <a:solidFill>
            <a:schemeClr val="accent1">
              <a:alpha val="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6" name="テキスト ボックス 5"/>
          <p:cNvSpPr txBox="1"/>
          <p:nvPr/>
        </p:nvSpPr>
        <p:spPr>
          <a:xfrm>
            <a:off x="51071" y="917909"/>
            <a:ext cx="9770849" cy="3901068"/>
          </a:xfrm>
          <a:prstGeom prst="rect">
            <a:avLst/>
          </a:prstGeom>
          <a:noFill/>
          <a:ln>
            <a:noFill/>
          </a:ln>
        </p:spPr>
        <p:txBody>
          <a:bodyPr wrap="square" rtlCol="0">
            <a:spAutoFit/>
          </a:bodyPr>
          <a:lstStyle/>
          <a:p>
            <a:pPr marL="4763" indent="-47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ア　基準の緩和等</a:t>
            </a:r>
            <a:endParaRPr lang="en-US" altLang="ja-JP"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　介護療養型医療施設又は医療療養病床から介護医療院に転換する場合について</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療養室</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の床面積や廊下幅等</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の</a:t>
            </a:r>
            <a:r>
              <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基</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準緩和等</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、現行</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の介護療養型医療施設又</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は</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医療療養病床</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が転換するにあたり配慮が必要な事項については、基準の緩和等</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を</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行う</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こととする</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基準緩和等：平成</a:t>
            </a:r>
            <a:r>
              <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rPr>
              <a:t>36</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年</a:t>
            </a:r>
            <a:r>
              <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rPr>
              <a:t>3</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月までに転換した場合，新築，増築または全面的な改築が</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終了するまでの間</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endPar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4763" algn="just"/>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イ</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介護療養型老人保健施設の取扱い</a:t>
            </a:r>
            <a:endParaRPr lang="en-US" altLang="ja-JP"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000"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　介護療養型老人保健施設についても、上記と同様の転換支援策を用意するとともに</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000"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転換前</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の介護療養型医療施設又は医療療養病床では有していた</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が</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000"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転換</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の際</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に一部</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撤去している可能性がある設備等については</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000"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サービス</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に支障の無い範囲</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で配慮</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を行うこととする</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000" algn="just"/>
            <a:endParaRPr lang="ja-JP" altLang="en-US" sz="1350" kern="100" dirty="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4" name="スライド番号プレースホルダー 3"/>
          <p:cNvSpPr>
            <a:spLocks noGrp="1"/>
          </p:cNvSpPr>
          <p:nvPr>
            <p:ph type="sldNum" sz="quarter" idx="12"/>
          </p:nvPr>
        </p:nvSpPr>
        <p:spPr>
          <a:xfrm>
            <a:off x="7608455" y="6492875"/>
            <a:ext cx="1937479" cy="365125"/>
          </a:xfrm>
        </p:spPr>
        <p:txBody>
          <a:bodyPr/>
          <a:lstStyle/>
          <a:p>
            <a:fld id="{01B2463D-409F-4C74-9F60-AE27E039E352}" type="slidenum">
              <a:rPr lang="ja-JP" altLang="en-US" sz="1800" smtClean="0">
                <a:solidFill>
                  <a:prstClr val="black"/>
                </a:solidFill>
              </a:rPr>
              <a:pPr/>
              <a:t>11</a:t>
            </a:fld>
            <a:endParaRPr lang="ja-JP" altLang="en-US" sz="1800" dirty="0">
              <a:solidFill>
                <a:prstClr val="black"/>
              </a:solidFill>
            </a:endParaRPr>
          </a:p>
        </p:txBody>
      </p:sp>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介護</a:t>
            </a:r>
            <a:r>
              <a:rPr lang="ja-JP" altLang="en-US" sz="2800" dirty="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医療院への</a:t>
            </a: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転換基準の緩和</a:t>
            </a:r>
            <a:endParaRPr lang="ja-JP" altLang="en-US" sz="28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7" name="コンテンツ プレースホルダー 2"/>
          <p:cNvSpPr txBox="1">
            <a:spLocks/>
          </p:cNvSpPr>
          <p:nvPr/>
        </p:nvSpPr>
        <p:spPr>
          <a:xfrm>
            <a:off x="51070" y="548577"/>
            <a:ext cx="1137460" cy="369332"/>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800" b="1" dirty="0" smtClean="0">
                <a:solidFill>
                  <a:prstClr val="black"/>
                </a:solidFill>
                <a:latin typeface="ＭＳ ゴシック" panose="020B0609070205080204" pitchFamily="49" charset="-128"/>
                <a:ea typeface="ＭＳ ゴシック" panose="020B0609070205080204" pitchFamily="49" charset="-128"/>
              </a:rPr>
              <a:t>概　要</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51071" y="5294750"/>
            <a:ext cx="9783219" cy="1477328"/>
          </a:xfrm>
          <a:prstGeom prst="rect">
            <a:avLst/>
          </a:prstGeom>
          <a:noFill/>
          <a:ln>
            <a:noFill/>
          </a:ln>
        </p:spPr>
        <p:txBody>
          <a:bodyPr wrap="square" rtlCol="0">
            <a:spAutoFit/>
          </a:bodyPr>
          <a:lstStyle/>
          <a:p>
            <a:pPr marL="1608138" indent="-1608138"/>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（例）療養室の</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床面積</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：大規模</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改修するまでの間、床面積</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を</a:t>
            </a:r>
            <a:r>
              <a:rPr lang="en-US" altLang="ja-JP"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6.4</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en-US" altLang="ja-JP"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人 以上で可とする</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720725" indent="-720725"/>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廊下幅</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（中廊下）</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：大規模</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改修</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するまで</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の間、廊下幅（中廊下）を</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720725" indent="-720725"/>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en-US" altLang="ja-JP"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1.2</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en-US" altLang="ja-JP"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1.6</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dirty="0" err="1">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ｍ</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以上（内法）で可とする。</a:t>
            </a:r>
          </a:p>
          <a:p>
            <a:pPr marL="720725" indent="-720725"/>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直通</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階段・</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エレベーター設置</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基準</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：大規模</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改修するまでの間、屋内の</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直通階段を</a:t>
            </a:r>
            <a:endParaRPr lang="en-US" altLang="ja-JP"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720725" indent="-720725"/>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２</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以上で転換可能とする</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9" name="コンテンツ プレースホルダー 2"/>
          <p:cNvSpPr txBox="1">
            <a:spLocks/>
          </p:cNvSpPr>
          <p:nvPr/>
        </p:nvSpPr>
        <p:spPr>
          <a:xfrm>
            <a:off x="56456" y="4869160"/>
            <a:ext cx="1397824" cy="369332"/>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800" b="1" dirty="0" smtClean="0">
                <a:solidFill>
                  <a:prstClr val="black"/>
                </a:solidFill>
                <a:latin typeface="ＭＳ ゴシック" panose="020B0609070205080204" pitchFamily="49" charset="-128"/>
                <a:ea typeface="ＭＳ ゴシック" panose="020B0609070205080204" pitchFamily="49" charset="-128"/>
              </a:rPr>
              <a:t>基　準</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296905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2852" y="2080725"/>
            <a:ext cx="9043517" cy="1470025"/>
          </a:xfrm>
          <a:ln>
            <a:noFill/>
          </a:ln>
        </p:spPr>
        <p:txBody>
          <a:bodyPr>
            <a:noAutofit/>
          </a:bodyPr>
          <a:lstStyle/>
          <a:p>
            <a:r>
              <a:rPr kumimoji="1" lang="ja-JP" altLang="en-US" sz="3200" dirty="0" smtClean="0"/>
              <a:t>介護医療院の基本報酬及び転換後の加算</a:t>
            </a:r>
            <a:endParaRPr kumimoji="1" lang="ja-JP" altLang="en-US" sz="3200" dirty="0"/>
          </a:p>
        </p:txBody>
      </p:sp>
      <p:sp>
        <p:nvSpPr>
          <p:cNvPr id="4" name="サブタイトル 3"/>
          <p:cNvSpPr>
            <a:spLocks noGrp="1"/>
          </p:cNvSpPr>
          <p:nvPr>
            <p:ph type="subTitle" idx="1"/>
          </p:nvPr>
        </p:nvSpPr>
        <p:spPr/>
        <p:txBody>
          <a:bodyPr/>
          <a:lstStyle/>
          <a:p>
            <a:endParaRPr kumimoji="1" lang="ja-JP" altLang="en-US"/>
          </a:p>
        </p:txBody>
      </p:sp>
      <p:sp>
        <p:nvSpPr>
          <p:cNvPr id="5" name="テキスト ボックス 4"/>
          <p:cNvSpPr txBox="1"/>
          <p:nvPr/>
        </p:nvSpPr>
        <p:spPr>
          <a:xfrm>
            <a:off x="8350180" y="6384499"/>
            <a:ext cx="1205802" cy="369332"/>
          </a:xfrm>
          <a:prstGeom prst="rect">
            <a:avLst/>
          </a:prstGeom>
          <a:noFill/>
        </p:spPr>
        <p:txBody>
          <a:bodyPr wrap="square" rtlCol="0">
            <a:spAutoFit/>
          </a:bodyPr>
          <a:lstStyle/>
          <a:p>
            <a:pPr algn="r"/>
            <a:r>
              <a:rPr kumimoji="1" lang="en-US" altLang="ja-JP" dirty="0" smtClean="0"/>
              <a:t>12</a:t>
            </a:r>
            <a:endParaRPr kumimoji="1" lang="ja-JP" altLang="en-US" dirty="0"/>
          </a:p>
        </p:txBody>
      </p:sp>
    </p:spTree>
    <p:extLst>
      <p:ext uri="{BB962C8B-B14F-4D97-AF65-F5344CB8AC3E}">
        <p14:creationId xmlns:p14="http://schemas.microsoft.com/office/powerpoint/2010/main" val="4259312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介護</a:t>
            </a:r>
            <a:r>
              <a:rPr lang="ja-JP" altLang="en-US" sz="2800" dirty="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医療院の基本報酬等</a:t>
            </a:r>
            <a:endParaRPr lang="ja-JP" altLang="en-US" sz="28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6" name="テキスト ボックス 5"/>
          <p:cNvSpPr txBox="1"/>
          <p:nvPr/>
        </p:nvSpPr>
        <p:spPr>
          <a:xfrm>
            <a:off x="95853" y="775492"/>
            <a:ext cx="9719662" cy="2462213"/>
          </a:xfrm>
          <a:prstGeom prst="rect">
            <a:avLst/>
          </a:prstGeom>
          <a:noFill/>
          <a:ln>
            <a:solidFill>
              <a:schemeClr val="tx1"/>
            </a:solidFill>
          </a:ln>
        </p:spPr>
        <p:txBody>
          <a:bodyPr wrap="square" rtlCol="0">
            <a:spAutoFit/>
          </a:bodyPr>
          <a:lstStyle/>
          <a:p>
            <a:pPr marL="4763" indent="152400" algn="just"/>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介護</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医療院の基本報酬及び加算等については、介護療養病床と同水準の医療提供が求められることや介護療養病床よりも充実した療養環境が求められること等を踏まえ、以下のとおりとする</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04800" indent="-304800" algn="just"/>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ア</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基本</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報酬の基準</a:t>
            </a:r>
          </a:p>
          <a:p>
            <a:pPr algn="just"/>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　介護</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医療院の基本報酬に求められる基準については</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algn="just"/>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rPr>
              <a:t>Ⅰ</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型では現行の介護療養病床（療養機能強化型）を参考とし</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rPr>
              <a:t>Ⅱ</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型では介護老人保健施設の基準を参考としつつ、</a:t>
            </a:r>
            <a:r>
              <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rPr>
              <a:t>24</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時間の看護職員の配置が可能となることに考慮し設定することとする</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p>
          <a:p>
            <a:pPr marL="179388" indent="-179388" algn="just"/>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　その</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上で、介護医療院の基本報酬については、</a:t>
            </a:r>
            <a:r>
              <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rPr>
              <a:t>Ⅰ</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型、</a:t>
            </a:r>
            <a:r>
              <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rPr>
              <a:t>Ⅱ</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型に求められる機能を踏まえ、それぞれに設定される基準に応じた評価を行い、一定の医療処置や重度者要件等を設けメリハリをつけた評価とするとともに、介護療養病床よりも療養室の環境を充実させていることも合わせて評価することとする</a:t>
            </a:r>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7" name="コンテンツ プレースホルダー 2"/>
          <p:cNvSpPr txBox="1">
            <a:spLocks/>
          </p:cNvSpPr>
          <p:nvPr/>
        </p:nvSpPr>
        <p:spPr>
          <a:xfrm>
            <a:off x="95853" y="465575"/>
            <a:ext cx="1137460" cy="324000"/>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400" b="1" dirty="0" smtClean="0">
                <a:solidFill>
                  <a:prstClr val="black"/>
                </a:solidFill>
                <a:latin typeface="ＭＳ ゴシック" panose="020B0609070205080204" pitchFamily="49" charset="-128"/>
                <a:ea typeface="ＭＳ ゴシック" panose="020B0609070205080204" pitchFamily="49" charset="-128"/>
              </a:rPr>
              <a:t>概要</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16" name="コンテンツ プレースホルダー 2"/>
          <p:cNvSpPr txBox="1">
            <a:spLocks/>
          </p:cNvSpPr>
          <p:nvPr/>
        </p:nvSpPr>
        <p:spPr>
          <a:xfrm>
            <a:off x="95853" y="3301750"/>
            <a:ext cx="1397824" cy="324000"/>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400" b="1" dirty="0" smtClean="0">
                <a:solidFill>
                  <a:prstClr val="black"/>
                </a:solidFill>
                <a:latin typeface="ＭＳ ゴシック" panose="020B0609070205080204" pitchFamily="49" charset="-128"/>
                <a:ea typeface="ＭＳ ゴシック" panose="020B0609070205080204" pitchFamily="49" charset="-128"/>
              </a:rPr>
              <a:t>単位数</a:t>
            </a:r>
            <a:endParaRPr lang="en-US" altLang="ja-JP" sz="1400" b="1" dirty="0">
              <a:solidFill>
                <a:prstClr val="black"/>
              </a:solidFill>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95853" y="3625927"/>
            <a:ext cx="9719662" cy="3168000"/>
          </a:xfrm>
          <a:prstGeom prst="rect">
            <a:avLst/>
          </a:prstGeom>
          <a:noFill/>
          <a:ln>
            <a:solidFill>
              <a:schemeClr val="tx1"/>
            </a:solidFill>
          </a:ln>
        </p:spPr>
        <p:txBody>
          <a:bodyPr wrap="square" rtlCol="0">
            <a:spAutoFit/>
          </a:bodyPr>
          <a:lstStyle/>
          <a:p>
            <a:pPr marL="4763" indent="-4763" algn="just"/>
            <a:r>
              <a:rPr lang="ja-JP" altLang="en-US" sz="1400" kern="100" dirty="0" smtClean="0">
                <a:solidFill>
                  <a:prstClr val="black"/>
                </a:solidFill>
                <a:latin typeface="ＭＳ ゴシック" panose="020B0609070205080204" pitchFamily="49" charset="-128"/>
                <a:ea typeface="ＭＳ ゴシック" panose="020B0609070205080204" pitchFamily="49" charset="-128"/>
                <a:cs typeface="Times New Roman"/>
              </a:rPr>
              <a:t>○　基本報酬（多床室の場合）</a:t>
            </a:r>
            <a:r>
              <a:rPr lang="ja-JP" altLang="en-US" sz="1400" dirty="0" smtClean="0">
                <a:solidFill>
                  <a:prstClr val="black"/>
                </a:solidFill>
              </a:rPr>
              <a:t>（</a:t>
            </a:r>
            <a:r>
              <a:rPr lang="ja-JP" altLang="en-US" sz="1400" dirty="0">
                <a:solidFill>
                  <a:prstClr val="black"/>
                </a:solidFill>
              </a:rPr>
              <a:t>単位／日</a:t>
            </a:r>
            <a:r>
              <a:rPr lang="ja-JP" altLang="en-US" sz="1400" dirty="0" smtClean="0">
                <a:solidFill>
                  <a:prstClr val="black"/>
                </a:solidFill>
              </a:rPr>
              <a:t>）</a:t>
            </a:r>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4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graphicFrame>
        <p:nvGraphicFramePr>
          <p:cNvPr id="18" name="表 17"/>
          <p:cNvGraphicFramePr>
            <a:graphicFrameLocks noGrp="1"/>
          </p:cNvGraphicFramePr>
          <p:nvPr>
            <p:extLst/>
          </p:nvPr>
        </p:nvGraphicFramePr>
        <p:xfrm>
          <a:off x="-67240" y="3963666"/>
          <a:ext cx="9681140" cy="2540160"/>
        </p:xfrm>
        <a:graphic>
          <a:graphicData uri="http://schemas.openxmlformats.org/drawingml/2006/table">
            <a:tbl>
              <a:tblPr firstRow="1" bandRow="1">
                <a:tableStyleId>{5940675A-B579-460E-94D1-54222C63F5DA}</a:tableStyleId>
              </a:tblPr>
              <a:tblGrid>
                <a:gridCol w="330893"/>
                <a:gridCol w="815847"/>
                <a:gridCol w="1422400"/>
                <a:gridCol w="1422400"/>
                <a:gridCol w="1422400"/>
                <a:gridCol w="1422400"/>
                <a:gridCol w="1422400"/>
                <a:gridCol w="1422400"/>
              </a:tblGrid>
              <a:tr h="272160">
                <a:tc>
                  <a:txBody>
                    <a:bodyPr/>
                    <a:lstStyle/>
                    <a:p>
                      <a:pPr algn="ctr">
                        <a:lnSpc>
                          <a:spcPct val="100000"/>
                        </a:lnSpc>
                      </a:pPr>
                      <a:endParaRPr kumimoji="1" lang="ja-JP" altLang="en-US" sz="1200" b="1" dirty="0">
                        <a:latin typeface="ＤＦ特太ゴシック体" panose="020B0509000000000000" pitchFamily="49" charset="-128"/>
                        <a:ea typeface="ＤＦ特太ゴシック体" panose="020B0509000000000000" pitchFamily="49"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00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algn="ctr">
                        <a:lnSpc>
                          <a:spcPct val="100000"/>
                        </a:lnSpc>
                      </a:pPr>
                      <a:r>
                        <a:rPr kumimoji="1" lang="ja-JP" altLang="en-US" sz="1200" dirty="0" smtClean="0"/>
                        <a:t>（新設）</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272160">
                <a:tc rowSpan="7">
                  <a:txBody>
                    <a:bodyPr/>
                    <a:lstStyle/>
                    <a:p>
                      <a:pPr algn="ctr">
                        <a:lnSpc>
                          <a:spcPct val="100000"/>
                        </a:lnSpc>
                      </a:pPr>
                      <a:endParaRPr kumimoji="1" lang="ja-JP" altLang="en-US" sz="1200" b="1" dirty="0">
                        <a:latin typeface="ＤＦ特太ゴシック体" panose="020B0509000000000000" pitchFamily="49" charset="-128"/>
                        <a:ea typeface="ＤＦ特太ゴシック体" panose="020B0509000000000000" pitchFamily="49"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rowSpan="2">
                  <a:txBody>
                    <a:bodyPr/>
                    <a:lstStyle/>
                    <a:p>
                      <a:pPr algn="ctr">
                        <a:lnSpc>
                          <a:spcPct val="100000"/>
                        </a:lnSpc>
                      </a:pPr>
                      <a:endParaRPr kumimoji="1" lang="ja-JP" alt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lnSpc>
                          <a:spcPct val="100000"/>
                        </a:lnSpc>
                      </a:pPr>
                      <a:r>
                        <a:rPr kumimoji="1" lang="en-US" altLang="ja-JP" sz="1200" dirty="0" smtClean="0"/>
                        <a:t>Ⅰ</a:t>
                      </a:r>
                      <a:r>
                        <a:rPr kumimoji="1" lang="ja-JP" altLang="en-US" sz="1200" dirty="0" smtClean="0"/>
                        <a:t>型療養床</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0000"/>
                        </a:lnSpc>
                      </a:pP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Ⅱ</a:t>
                      </a:r>
                      <a:r>
                        <a:rPr kumimoji="1" lang="ja-JP" altLang="en-US" sz="1200" dirty="0" smtClean="0"/>
                        <a:t>型療養床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0000"/>
                        </a:lnSpc>
                      </a:pP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lnSpc>
                          <a:spcPct val="100000"/>
                        </a:lnSpc>
                      </a:pP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240">
                <a:tc vMerge="1">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nchor="ctr"/>
                </a:tc>
                <a:tc vMerge="1">
                  <a:txBody>
                    <a:bodyPr/>
                    <a:lstStyle/>
                    <a:p>
                      <a:pPr algn="ct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kumimoji="1" lang="en-US" altLang="ja-JP" sz="1100" dirty="0" smtClean="0"/>
                        <a:t>Ⅰ</a:t>
                      </a:r>
                      <a:r>
                        <a:rPr kumimoji="1" lang="ja-JP" altLang="en-US" sz="1100" dirty="0" smtClean="0"/>
                        <a:t>型介護医療院</a:t>
                      </a:r>
                      <a:endParaRPr kumimoji="1" lang="en-US" altLang="ja-JP" sz="1100" dirty="0" smtClean="0"/>
                    </a:p>
                    <a:p>
                      <a:pPr algn="ctr">
                        <a:lnSpc>
                          <a:spcPct val="100000"/>
                        </a:lnSpc>
                      </a:pPr>
                      <a:r>
                        <a:rPr kumimoji="1" lang="ja-JP" altLang="en-US" sz="1100" dirty="0" smtClean="0"/>
                        <a:t>サービス費（</a:t>
                      </a:r>
                      <a:r>
                        <a:rPr kumimoji="1" lang="en-US" altLang="ja-JP" sz="1100" dirty="0" smtClean="0"/>
                        <a:t>Ⅰ</a:t>
                      </a:r>
                      <a:r>
                        <a:rPr kumimoji="1" lang="ja-JP" altLang="en-US" sz="1100" dirty="0" smtClean="0"/>
                        <a:t>）</a:t>
                      </a:r>
                      <a:endParaRPr kumimoji="1" lang="en-US" altLang="ja-JP" sz="1100" dirty="0" smtClean="0"/>
                    </a:p>
                    <a:p>
                      <a:pPr algn="ctr">
                        <a:lnSpc>
                          <a:spcPct val="100000"/>
                        </a:lnSpc>
                        <a:spcAft>
                          <a:spcPts val="0"/>
                        </a:spcAft>
                      </a:pPr>
                      <a:r>
                        <a:rPr kumimoji="1" lang="ja-JP" altLang="en-US" sz="900" dirty="0" smtClean="0"/>
                        <a:t>（</a:t>
                      </a:r>
                      <a:r>
                        <a:rPr lang="ja-JP" altLang="ja-JP" sz="900" b="0" kern="100" dirty="0" smtClean="0">
                          <a:solidFill>
                            <a:sysClr val="windowText" lastClr="000000"/>
                          </a:solidFill>
                          <a:effectLst/>
                        </a:rPr>
                        <a:t>療養機能強化型Ａ相当</a:t>
                      </a:r>
                      <a:r>
                        <a:rPr kumimoji="1" lang="ja-JP" altLang="en-US" sz="900" dirty="0" smtClean="0"/>
                        <a:t>）</a:t>
                      </a:r>
                      <a:endParaRPr kumimoji="1" lang="en-US" altLang="ja-JP" sz="900" dirty="0" smtClean="0"/>
                    </a:p>
                    <a:p>
                      <a:pPr algn="ctr">
                        <a:lnSpc>
                          <a:spcPct val="100000"/>
                        </a:lnSpc>
                        <a:spcAft>
                          <a:spcPts val="0"/>
                        </a:spcAft>
                      </a:pPr>
                      <a:r>
                        <a:rPr lang="ja-JP" altLang="ja-JP" sz="1000" kern="100" dirty="0" smtClean="0">
                          <a:solidFill>
                            <a:sysClr val="windowText" lastClr="000000"/>
                          </a:solidFill>
                        </a:rPr>
                        <a:t>（看護６：１ 介護４：１）</a:t>
                      </a:r>
                      <a:endParaRPr lang="en-US" altLang="ja-JP" sz="1000" kern="1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kumimoji="1" lang="en-US" altLang="ja-JP" sz="1100" dirty="0" smtClean="0"/>
                        <a:t>Ⅰ</a:t>
                      </a:r>
                      <a:r>
                        <a:rPr kumimoji="1" lang="ja-JP" altLang="en-US" sz="1100" dirty="0" smtClean="0"/>
                        <a:t>型介護医療院</a:t>
                      </a:r>
                      <a:endParaRPr kumimoji="1" lang="en-US" altLang="ja-JP" sz="1100" dirty="0" smtClean="0"/>
                    </a:p>
                    <a:p>
                      <a:pPr algn="ctr">
                        <a:lnSpc>
                          <a:spcPct val="100000"/>
                        </a:lnSpc>
                      </a:pPr>
                      <a:r>
                        <a:rPr kumimoji="1" lang="ja-JP" altLang="en-US" sz="1100" dirty="0" smtClean="0"/>
                        <a:t>サービス費（</a:t>
                      </a:r>
                      <a:r>
                        <a:rPr kumimoji="1" lang="en-US" altLang="ja-JP" sz="1100" dirty="0" smtClean="0"/>
                        <a:t>Ⅱ</a:t>
                      </a:r>
                      <a:r>
                        <a:rPr kumimoji="1" lang="ja-JP" altLang="en-US" sz="1100" dirty="0" smtClean="0"/>
                        <a:t>）</a:t>
                      </a:r>
                      <a:endParaRPr kumimoji="1" lang="en-US" altLang="ja-JP" sz="1100" dirty="0" smtClean="0"/>
                    </a:p>
                    <a:p>
                      <a:pPr algn="ctr">
                        <a:lnSpc>
                          <a:spcPct val="100000"/>
                        </a:lnSpc>
                        <a:spcAft>
                          <a:spcPts val="0"/>
                        </a:spcAft>
                      </a:pPr>
                      <a:r>
                        <a:rPr kumimoji="1" lang="ja-JP" altLang="en-US" sz="900" dirty="0" smtClean="0"/>
                        <a:t>（</a:t>
                      </a:r>
                      <a:r>
                        <a:rPr lang="ja-JP" altLang="ja-JP" sz="900" b="0" kern="100" dirty="0" smtClean="0">
                          <a:solidFill>
                            <a:sysClr val="windowText" lastClr="000000"/>
                          </a:solidFill>
                          <a:effectLst/>
                        </a:rPr>
                        <a:t>療養機能強化型</a:t>
                      </a:r>
                      <a:r>
                        <a:rPr lang="ja-JP" altLang="en-US" sz="900" b="0" kern="100" dirty="0" smtClean="0">
                          <a:solidFill>
                            <a:sysClr val="windowText" lastClr="000000"/>
                          </a:solidFill>
                          <a:effectLst/>
                        </a:rPr>
                        <a:t>Ｂ</a:t>
                      </a:r>
                      <a:r>
                        <a:rPr lang="ja-JP" altLang="ja-JP" sz="900" b="0" kern="100" dirty="0" smtClean="0">
                          <a:solidFill>
                            <a:sysClr val="windowText" lastClr="000000"/>
                          </a:solidFill>
                          <a:effectLst/>
                        </a:rPr>
                        <a:t>相当</a:t>
                      </a:r>
                      <a:r>
                        <a:rPr kumimoji="1" lang="ja-JP" altLang="en-US" sz="900" dirty="0" smtClean="0"/>
                        <a:t>）</a:t>
                      </a:r>
                      <a:endParaRPr kumimoji="1" lang="en-US" altLang="ja-JP" sz="900" dirty="0" smtClean="0"/>
                    </a:p>
                    <a:p>
                      <a:pPr algn="ctr">
                        <a:lnSpc>
                          <a:spcPct val="100000"/>
                        </a:lnSpc>
                        <a:spcAft>
                          <a:spcPts val="0"/>
                        </a:spcAft>
                      </a:pPr>
                      <a:r>
                        <a:rPr lang="ja-JP" altLang="ja-JP" sz="1000" kern="100" dirty="0" smtClean="0">
                          <a:solidFill>
                            <a:sysClr val="windowText" lastClr="000000"/>
                          </a:solidFill>
                        </a:rPr>
                        <a:t>（看護６：１ 介護４：１）</a:t>
                      </a:r>
                      <a:endParaRPr lang="en-US" altLang="ja-JP" sz="1000" kern="1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kumimoji="1" lang="en-US" altLang="ja-JP" sz="1100" dirty="0" smtClean="0"/>
                        <a:t>Ⅰ</a:t>
                      </a:r>
                      <a:r>
                        <a:rPr kumimoji="1" lang="ja-JP" altLang="en-US" sz="1100" dirty="0" smtClean="0"/>
                        <a:t>型介護医療院</a:t>
                      </a:r>
                      <a:endParaRPr kumimoji="1" lang="en-US" altLang="ja-JP" sz="1100" dirty="0" smtClean="0"/>
                    </a:p>
                    <a:p>
                      <a:pPr algn="ctr">
                        <a:lnSpc>
                          <a:spcPct val="100000"/>
                        </a:lnSpc>
                      </a:pPr>
                      <a:r>
                        <a:rPr kumimoji="1" lang="ja-JP" altLang="en-US" sz="1100" dirty="0" smtClean="0"/>
                        <a:t>サービス費（</a:t>
                      </a:r>
                      <a:r>
                        <a:rPr kumimoji="1" lang="en-US" altLang="ja-JP" sz="1100" dirty="0" smtClean="0"/>
                        <a:t>Ⅲ</a:t>
                      </a:r>
                      <a:r>
                        <a:rPr kumimoji="1" lang="ja-JP" altLang="en-US" sz="1100" dirty="0" smtClean="0"/>
                        <a:t>）</a:t>
                      </a:r>
                      <a:endParaRPr kumimoji="1" lang="en-US" altLang="ja-JP" sz="1100" dirty="0" smtClean="0"/>
                    </a:p>
                    <a:p>
                      <a:pPr algn="ctr">
                        <a:lnSpc>
                          <a:spcPct val="100000"/>
                        </a:lnSpc>
                        <a:spcAft>
                          <a:spcPts val="0"/>
                        </a:spcAft>
                      </a:pPr>
                      <a:r>
                        <a:rPr kumimoji="1" lang="ja-JP" altLang="en-US" sz="900" dirty="0" smtClean="0"/>
                        <a:t>（</a:t>
                      </a:r>
                      <a:r>
                        <a:rPr lang="ja-JP" altLang="ja-JP" sz="900" b="0" kern="100" dirty="0" smtClean="0">
                          <a:solidFill>
                            <a:sysClr val="windowText" lastClr="000000"/>
                          </a:solidFill>
                          <a:effectLst/>
                        </a:rPr>
                        <a:t>療養機能強化型</a:t>
                      </a:r>
                      <a:r>
                        <a:rPr lang="ja-JP" altLang="en-US" sz="900" b="0" kern="100" dirty="0" smtClean="0">
                          <a:solidFill>
                            <a:sysClr val="windowText" lastClr="000000"/>
                          </a:solidFill>
                          <a:effectLst/>
                        </a:rPr>
                        <a:t>Ｂ</a:t>
                      </a:r>
                      <a:r>
                        <a:rPr lang="ja-JP" altLang="ja-JP" sz="900" b="0" kern="100" dirty="0" smtClean="0">
                          <a:solidFill>
                            <a:sysClr val="windowText" lastClr="000000"/>
                          </a:solidFill>
                          <a:effectLst/>
                        </a:rPr>
                        <a:t>相当</a:t>
                      </a:r>
                      <a:r>
                        <a:rPr kumimoji="1" lang="ja-JP" altLang="en-US" sz="900" dirty="0" smtClean="0"/>
                        <a:t>）</a:t>
                      </a:r>
                      <a:endParaRPr kumimoji="1" lang="en-US" altLang="ja-JP" sz="900" dirty="0" smtClean="0"/>
                    </a:p>
                    <a:p>
                      <a:pPr algn="ctr">
                        <a:lnSpc>
                          <a:spcPct val="100000"/>
                        </a:lnSpc>
                        <a:spcAft>
                          <a:spcPts val="0"/>
                        </a:spcAft>
                      </a:pPr>
                      <a:r>
                        <a:rPr lang="ja-JP" altLang="ja-JP" sz="1000" kern="100" dirty="0" smtClean="0">
                          <a:solidFill>
                            <a:sysClr val="windowText" lastClr="000000"/>
                          </a:solidFill>
                        </a:rPr>
                        <a:t>（看護６：１ 介護</a:t>
                      </a:r>
                      <a:r>
                        <a:rPr lang="ja-JP" altLang="en-US" sz="1000" kern="100" dirty="0" smtClean="0">
                          <a:solidFill>
                            <a:sysClr val="windowText" lastClr="000000"/>
                          </a:solidFill>
                        </a:rPr>
                        <a:t>５</a:t>
                      </a:r>
                      <a:r>
                        <a:rPr lang="ja-JP" altLang="ja-JP" sz="1000" kern="100" dirty="0" smtClean="0">
                          <a:solidFill>
                            <a:sysClr val="windowText" lastClr="000000"/>
                          </a:solidFill>
                        </a:rPr>
                        <a:t>：１）</a:t>
                      </a:r>
                      <a:endParaRPr lang="en-US" altLang="ja-JP" sz="1000" kern="1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kumimoji="1" lang="en-US" altLang="ja-JP" sz="1100" dirty="0" smtClean="0"/>
                        <a:t>Ⅱ</a:t>
                      </a:r>
                      <a:r>
                        <a:rPr kumimoji="1" lang="ja-JP" altLang="en-US" sz="1100" dirty="0" smtClean="0"/>
                        <a:t>型介護医療院サービス費（</a:t>
                      </a:r>
                      <a:r>
                        <a:rPr kumimoji="1" lang="en-US" altLang="ja-JP" sz="1100" dirty="0" smtClean="0"/>
                        <a:t>Ⅰ</a:t>
                      </a:r>
                      <a:r>
                        <a:rPr kumimoji="1" lang="ja-JP" altLang="en-US" sz="1100" dirty="0" smtClean="0"/>
                        <a:t>）</a:t>
                      </a:r>
                      <a:endParaRPr kumimoji="1" lang="en-US" altLang="ja-JP" sz="1100" dirty="0" smtClean="0"/>
                    </a:p>
                    <a:p>
                      <a:pPr algn="ctr">
                        <a:lnSpc>
                          <a:spcPct val="100000"/>
                        </a:lnSpc>
                        <a:spcAft>
                          <a:spcPts val="0"/>
                        </a:spcAft>
                      </a:pPr>
                      <a:r>
                        <a:rPr kumimoji="1" lang="ja-JP" altLang="en-US" sz="1000" dirty="0" smtClean="0"/>
                        <a:t>（</a:t>
                      </a:r>
                      <a:r>
                        <a:rPr lang="ja-JP" altLang="ja-JP" sz="1000" b="0" kern="100" dirty="0" smtClean="0">
                          <a:solidFill>
                            <a:sysClr val="windowText" lastClr="000000"/>
                          </a:solidFill>
                          <a:effectLst/>
                        </a:rPr>
                        <a:t>転換老健相当</a:t>
                      </a:r>
                      <a:r>
                        <a:rPr kumimoji="1" lang="ja-JP" altLang="en-US" sz="1000" dirty="0" smtClean="0"/>
                        <a:t>）</a:t>
                      </a:r>
                      <a:endParaRPr kumimoji="1" lang="en-US" altLang="ja-JP" sz="1000" dirty="0" smtClean="0"/>
                    </a:p>
                    <a:p>
                      <a:pPr algn="ctr">
                        <a:lnSpc>
                          <a:spcPct val="100000"/>
                        </a:lnSpc>
                        <a:spcAft>
                          <a:spcPts val="0"/>
                        </a:spcAft>
                      </a:pPr>
                      <a:r>
                        <a:rPr lang="ja-JP" altLang="ja-JP" sz="1000" kern="100" dirty="0" smtClean="0">
                          <a:solidFill>
                            <a:sysClr val="windowText" lastClr="000000"/>
                          </a:solidFill>
                        </a:rPr>
                        <a:t>（看護６：１ 介護</a:t>
                      </a:r>
                      <a:r>
                        <a:rPr lang="ja-JP" altLang="en-US" sz="1000" kern="100" dirty="0" smtClean="0">
                          <a:solidFill>
                            <a:sysClr val="windowText" lastClr="000000"/>
                          </a:solidFill>
                        </a:rPr>
                        <a:t>４</a:t>
                      </a:r>
                      <a:r>
                        <a:rPr lang="ja-JP" altLang="ja-JP" sz="1000" kern="100" dirty="0" smtClean="0">
                          <a:solidFill>
                            <a:sysClr val="windowText" lastClr="000000"/>
                          </a:solidFill>
                        </a:rPr>
                        <a:t>：１）</a:t>
                      </a:r>
                      <a:endParaRPr lang="en-US" altLang="ja-JP" sz="1000" kern="1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kumimoji="1" lang="en-US" altLang="ja-JP" sz="1100" dirty="0" smtClean="0"/>
                        <a:t>Ⅱ</a:t>
                      </a:r>
                      <a:r>
                        <a:rPr kumimoji="1" lang="ja-JP" altLang="en-US" sz="1100" dirty="0" smtClean="0"/>
                        <a:t>型介護医療院サービス費（</a:t>
                      </a:r>
                      <a:r>
                        <a:rPr kumimoji="1" lang="en-US" altLang="ja-JP" sz="1100" dirty="0" smtClean="0"/>
                        <a:t>Ⅱ</a:t>
                      </a:r>
                      <a:r>
                        <a:rPr kumimoji="1" lang="ja-JP" altLang="en-US" sz="1100" dirty="0" smtClean="0"/>
                        <a:t>）</a:t>
                      </a:r>
                      <a:endParaRPr kumimoji="1" lang="en-US" altLang="ja-JP" sz="1100" dirty="0" smtClean="0"/>
                    </a:p>
                    <a:p>
                      <a:pPr algn="ctr">
                        <a:lnSpc>
                          <a:spcPct val="100000"/>
                        </a:lnSpc>
                        <a:spcAft>
                          <a:spcPts val="0"/>
                        </a:spcAft>
                      </a:pPr>
                      <a:r>
                        <a:rPr kumimoji="1" lang="ja-JP" altLang="en-US" sz="1000" dirty="0" smtClean="0"/>
                        <a:t>（</a:t>
                      </a:r>
                      <a:r>
                        <a:rPr lang="ja-JP" altLang="ja-JP" sz="1000" b="0" kern="100" dirty="0" smtClean="0">
                          <a:solidFill>
                            <a:sysClr val="windowText" lastClr="000000"/>
                          </a:solidFill>
                          <a:effectLst/>
                        </a:rPr>
                        <a:t>転換老健相当</a:t>
                      </a:r>
                      <a:r>
                        <a:rPr kumimoji="1" lang="ja-JP" altLang="en-US" sz="1000" dirty="0" smtClean="0"/>
                        <a:t>）</a:t>
                      </a:r>
                      <a:endParaRPr kumimoji="1" lang="en-US" altLang="ja-JP" sz="1000" dirty="0" smtClean="0"/>
                    </a:p>
                    <a:p>
                      <a:pPr algn="ctr">
                        <a:lnSpc>
                          <a:spcPct val="100000"/>
                        </a:lnSpc>
                        <a:spcAft>
                          <a:spcPts val="0"/>
                        </a:spcAft>
                      </a:pPr>
                      <a:r>
                        <a:rPr lang="ja-JP" altLang="ja-JP" sz="1000" kern="100" dirty="0" smtClean="0">
                          <a:solidFill>
                            <a:sysClr val="windowText" lastClr="000000"/>
                          </a:solidFill>
                        </a:rPr>
                        <a:t>（看護６：１ 介護</a:t>
                      </a:r>
                      <a:r>
                        <a:rPr lang="ja-JP" altLang="en-US" sz="1000" kern="100" dirty="0" smtClean="0">
                          <a:solidFill>
                            <a:sysClr val="windowText" lastClr="000000"/>
                          </a:solidFill>
                        </a:rPr>
                        <a:t>５</a:t>
                      </a:r>
                      <a:r>
                        <a:rPr lang="ja-JP" altLang="ja-JP" sz="1000" kern="100" dirty="0" smtClean="0">
                          <a:solidFill>
                            <a:sysClr val="windowText" lastClr="000000"/>
                          </a:solidFill>
                        </a:rPr>
                        <a:t>：１）</a:t>
                      </a:r>
                      <a:endParaRPr lang="en-US" altLang="ja-JP" sz="1000" kern="1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pPr>
                      <a:r>
                        <a:rPr kumimoji="1" lang="en-US" altLang="ja-JP" sz="1100" dirty="0" smtClean="0"/>
                        <a:t>Ⅱ</a:t>
                      </a:r>
                      <a:r>
                        <a:rPr kumimoji="1" lang="ja-JP" altLang="en-US" sz="1100" dirty="0" smtClean="0"/>
                        <a:t>型介護医療院サービス費（</a:t>
                      </a:r>
                      <a:r>
                        <a:rPr kumimoji="1" lang="en-US" altLang="ja-JP" sz="1100" dirty="0" smtClean="0"/>
                        <a:t>Ⅲ</a:t>
                      </a:r>
                      <a:r>
                        <a:rPr kumimoji="1" lang="ja-JP" altLang="en-US" sz="1100" dirty="0" smtClean="0"/>
                        <a:t>）</a:t>
                      </a:r>
                      <a:endParaRPr kumimoji="1" lang="en-US" altLang="ja-JP" sz="1100" dirty="0" smtClean="0"/>
                    </a:p>
                    <a:p>
                      <a:pPr algn="ctr">
                        <a:lnSpc>
                          <a:spcPct val="100000"/>
                        </a:lnSpc>
                        <a:spcAft>
                          <a:spcPts val="0"/>
                        </a:spcAft>
                      </a:pPr>
                      <a:r>
                        <a:rPr kumimoji="1" lang="ja-JP" altLang="en-US" sz="1000" dirty="0" smtClean="0"/>
                        <a:t>（</a:t>
                      </a:r>
                      <a:r>
                        <a:rPr lang="ja-JP" altLang="ja-JP" sz="1000" b="0" kern="100" dirty="0" smtClean="0">
                          <a:solidFill>
                            <a:sysClr val="windowText" lastClr="000000"/>
                          </a:solidFill>
                          <a:effectLst/>
                        </a:rPr>
                        <a:t>転換老健相当</a:t>
                      </a:r>
                      <a:r>
                        <a:rPr kumimoji="1" lang="ja-JP" altLang="en-US" sz="1000" dirty="0" smtClean="0"/>
                        <a:t>）</a:t>
                      </a:r>
                      <a:endParaRPr kumimoji="1" lang="en-US" altLang="ja-JP" sz="1000" dirty="0" smtClean="0"/>
                    </a:p>
                    <a:p>
                      <a:pPr algn="ctr">
                        <a:lnSpc>
                          <a:spcPct val="100000"/>
                        </a:lnSpc>
                        <a:spcAft>
                          <a:spcPts val="0"/>
                        </a:spcAft>
                      </a:pPr>
                      <a:r>
                        <a:rPr lang="ja-JP" altLang="ja-JP" sz="1000" kern="100" dirty="0" smtClean="0">
                          <a:solidFill>
                            <a:sysClr val="windowText" lastClr="000000"/>
                          </a:solidFill>
                        </a:rPr>
                        <a:t>（看護６：１ 介護６：１）</a:t>
                      </a:r>
                      <a:endParaRPr lang="en-US" altLang="ja-JP" sz="1000" kern="100" dirty="0" smtClean="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vMerge="1">
                  <a:txBody>
                    <a:bodyPr/>
                    <a:lstStyle/>
                    <a:p>
                      <a:pPr algn="r"/>
                      <a:endParaRPr kumimoji="1"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1000"/>
                        </a:lnSpc>
                      </a:pPr>
                      <a:r>
                        <a:rPr lang="ja-JP" altLang="en-US" sz="1100" b="0" dirty="0" smtClean="0">
                          <a:solidFill>
                            <a:srgbClr val="000000"/>
                          </a:solidFill>
                          <a:latin typeface="ＭＳ ゴシック" panose="020B0609070205080204" pitchFamily="49" charset="-128"/>
                          <a:ea typeface="ＭＳ ゴシック" panose="020B0609070205080204" pitchFamily="49" charset="-128"/>
                        </a:rPr>
                        <a:t>要介護１</a:t>
                      </a:r>
                      <a:endParaRPr kumimoji="1" lang="ja-JP" altLang="en-US" sz="1100" b="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８０３</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７９１</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７７５</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７５８</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７４２</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７３１</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vMerge="1">
                  <a:txBody>
                    <a:bodyPr/>
                    <a:lstStyle/>
                    <a:p>
                      <a:pPr algn="r"/>
                      <a:endParaRPr kumimoji="1"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1000"/>
                        </a:lnSpc>
                      </a:pPr>
                      <a:r>
                        <a:rPr lang="ja-JP" altLang="en-US" sz="1100" b="0" dirty="0" smtClean="0">
                          <a:solidFill>
                            <a:srgbClr val="000000"/>
                          </a:solidFill>
                          <a:latin typeface="ＭＳ ゴシック" panose="020B0609070205080204" pitchFamily="49" charset="-128"/>
                          <a:ea typeface="ＭＳ ゴシック" panose="020B0609070205080204" pitchFamily="49" charset="-128"/>
                        </a:rPr>
                        <a:t>要介護２</a:t>
                      </a:r>
                      <a:endParaRPr kumimoji="1" lang="ja-JP" altLang="en-US" sz="1100" b="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９１１</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８９８</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８８２</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８５２</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８３６</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８２５</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vMerge="1">
                  <a:txBody>
                    <a:bodyPr/>
                    <a:lstStyle/>
                    <a:p>
                      <a:pPr algn="r"/>
                      <a:endParaRPr kumimoji="1"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1000"/>
                        </a:lnSpc>
                      </a:pPr>
                      <a:r>
                        <a:rPr lang="ja-JP" altLang="en-US" sz="1100" b="0" dirty="0" smtClean="0">
                          <a:solidFill>
                            <a:srgbClr val="000000"/>
                          </a:solidFill>
                          <a:latin typeface="ＭＳ ゴシック" panose="020B0609070205080204" pitchFamily="49" charset="-128"/>
                          <a:ea typeface="ＭＳ ゴシック" panose="020B0609070205080204" pitchFamily="49" charset="-128"/>
                        </a:rPr>
                        <a:t>要介護３</a:t>
                      </a:r>
                      <a:endParaRPr kumimoji="1" lang="ja-JP" altLang="en-US" sz="1100" b="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１，１４４</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１，１２７</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１，１１１</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１，０５６</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１，０４０</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１，０２９</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vMerge="1">
                  <a:txBody>
                    <a:bodyPr/>
                    <a:lstStyle/>
                    <a:p>
                      <a:pPr algn="r"/>
                      <a:endParaRPr kumimoji="1"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1000"/>
                        </a:lnSpc>
                      </a:pPr>
                      <a:r>
                        <a:rPr lang="ja-JP" altLang="en-US" sz="1100" b="0" dirty="0" smtClean="0">
                          <a:solidFill>
                            <a:srgbClr val="000000"/>
                          </a:solidFill>
                          <a:latin typeface="ＭＳ ゴシック" panose="020B0609070205080204" pitchFamily="49" charset="-128"/>
                          <a:ea typeface="ＭＳ ゴシック" panose="020B0609070205080204" pitchFamily="49" charset="-128"/>
                        </a:rPr>
                        <a:t>要介護４</a:t>
                      </a:r>
                      <a:endParaRPr kumimoji="1" lang="ja-JP" altLang="en-US" sz="1100" b="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１，２４３</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１，２２４</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１，２０８</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１，１４３</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１，１２７</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１，１１６</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2000">
                <a:tc vMerge="1">
                  <a:txBody>
                    <a:bodyPr/>
                    <a:lstStyle/>
                    <a:p>
                      <a:pPr algn="r"/>
                      <a:endParaRPr kumimoji="1" lang="ja-JP" altLang="en-US" sz="140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1000"/>
                        </a:lnSpc>
                      </a:pPr>
                      <a:r>
                        <a:rPr lang="ja-JP" altLang="en-US" sz="1100" b="0" dirty="0" smtClean="0">
                          <a:solidFill>
                            <a:srgbClr val="000000"/>
                          </a:solidFill>
                          <a:latin typeface="ＭＳ ゴシック" panose="020B0609070205080204" pitchFamily="49" charset="-128"/>
                          <a:ea typeface="ＭＳ ゴシック" panose="020B0609070205080204" pitchFamily="49" charset="-128"/>
                        </a:rPr>
                        <a:t>要介護５</a:t>
                      </a:r>
                      <a:endParaRPr kumimoji="1" lang="ja-JP" altLang="en-US" sz="1100" b="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１，３３２</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１，３１２</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１，２９６</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１，２２１</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１，２０５</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lnSpc>
                          <a:spcPts val="1000"/>
                        </a:lnSpc>
                      </a:pPr>
                      <a:r>
                        <a:rPr kumimoji="1" lang="ja-JP" altLang="en-US" sz="1100" dirty="0" smtClean="0">
                          <a:latin typeface="ＭＳ ゴシック" panose="020B0609070205080204" pitchFamily="49" charset="-128"/>
                          <a:ea typeface="ＭＳ ゴシック" panose="020B0609070205080204" pitchFamily="49" charset="-128"/>
                        </a:rPr>
                        <a:t>１，１９４</a:t>
                      </a:r>
                      <a:endParaRPr kumimoji="1" lang="ja-JP" altLang="en-US" sz="11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テキスト ボックス 9"/>
          <p:cNvSpPr txBox="1"/>
          <p:nvPr/>
        </p:nvSpPr>
        <p:spPr>
          <a:xfrm>
            <a:off x="4744076" y="6520675"/>
            <a:ext cx="5435529" cy="261610"/>
          </a:xfrm>
          <a:prstGeom prst="rect">
            <a:avLst/>
          </a:prstGeom>
          <a:noFill/>
          <a:ln>
            <a:noFill/>
          </a:ln>
        </p:spPr>
        <p:txBody>
          <a:bodyPr wrap="square" rtlCol="0">
            <a:spAutoFit/>
          </a:bodyPr>
          <a:lstStyle/>
          <a:p>
            <a:pPr marL="4763" indent="-4763"/>
            <a:r>
              <a:rPr lang="en-US" altLang="ja-JP" sz="11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100" kern="100" dirty="0" smtClean="0">
                <a:solidFill>
                  <a:prstClr val="black"/>
                </a:solidFill>
                <a:latin typeface="ＭＳ ゴシック" panose="020B0609070205080204" pitchFamily="49" charset="-128"/>
                <a:ea typeface="ＭＳ ゴシック" panose="020B0609070205080204" pitchFamily="49" charset="-128"/>
                <a:cs typeface="Times New Roman"/>
              </a:rPr>
              <a:t>療養室等の療養</a:t>
            </a:r>
            <a:r>
              <a:rPr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a:rPr>
              <a:t>環境の</a:t>
            </a:r>
            <a:r>
              <a:rPr lang="ja-JP" altLang="en-US" sz="1100" kern="100" dirty="0" smtClean="0">
                <a:solidFill>
                  <a:prstClr val="black"/>
                </a:solidFill>
                <a:latin typeface="ＭＳ ゴシック" panose="020B0609070205080204" pitchFamily="49" charset="-128"/>
                <a:ea typeface="ＭＳ ゴシック" panose="020B0609070205080204" pitchFamily="49" charset="-128"/>
                <a:cs typeface="Times New Roman"/>
              </a:rPr>
              <a:t>基準を</a:t>
            </a:r>
            <a:r>
              <a:rPr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a:rPr>
              <a:t>満たさない</a:t>
            </a:r>
            <a:r>
              <a:rPr lang="ja-JP" altLang="en-US" sz="1100" kern="100" dirty="0" smtClean="0">
                <a:solidFill>
                  <a:prstClr val="black"/>
                </a:solidFill>
                <a:latin typeface="ＭＳ ゴシック" panose="020B0609070205080204" pitchFamily="49" charset="-128"/>
                <a:ea typeface="ＭＳ ゴシック" panose="020B0609070205080204" pitchFamily="49" charset="-128"/>
                <a:cs typeface="Times New Roman"/>
              </a:rPr>
              <a:t>場合には</a:t>
            </a:r>
            <a:r>
              <a:rPr lang="en-US" altLang="ja-JP" sz="1100" kern="100" dirty="0" smtClean="0">
                <a:solidFill>
                  <a:prstClr val="black"/>
                </a:solidFill>
                <a:latin typeface="ＭＳ ゴシック" panose="020B0609070205080204" pitchFamily="49" charset="-128"/>
                <a:ea typeface="ＭＳ ゴシック" panose="020B0609070205080204" pitchFamily="49" charset="-128"/>
                <a:cs typeface="Times New Roman"/>
              </a:rPr>
              <a:t>25</a:t>
            </a:r>
            <a:r>
              <a:rPr lang="ja-JP" altLang="en-US" sz="1100" kern="100" dirty="0" smtClean="0">
                <a:solidFill>
                  <a:prstClr val="black"/>
                </a:solidFill>
                <a:latin typeface="ＭＳ ゴシック" panose="020B0609070205080204" pitchFamily="49" charset="-128"/>
                <a:ea typeface="ＭＳ ゴシック" panose="020B0609070205080204" pitchFamily="49" charset="-128"/>
                <a:cs typeface="Times New Roman"/>
              </a:rPr>
              <a:t>単位を減算する。</a:t>
            </a:r>
            <a:endParaRPr lang="en-US" altLang="ja-JP" sz="11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3" name="テキスト ボックス 2"/>
          <p:cNvSpPr txBox="1"/>
          <p:nvPr/>
        </p:nvSpPr>
        <p:spPr>
          <a:xfrm>
            <a:off x="9264579" y="6613008"/>
            <a:ext cx="641419" cy="338554"/>
          </a:xfrm>
          <a:prstGeom prst="rect">
            <a:avLst/>
          </a:prstGeom>
          <a:noFill/>
        </p:spPr>
        <p:txBody>
          <a:bodyPr wrap="square" rtlCol="0">
            <a:spAutoFit/>
          </a:bodyPr>
          <a:lstStyle/>
          <a:p>
            <a:r>
              <a:rPr kumimoji="1" lang="en-US" altLang="ja-JP" sz="1600" dirty="0" smtClean="0"/>
              <a:t>13</a:t>
            </a:r>
            <a:endParaRPr kumimoji="1" lang="ja-JP" altLang="en-US" sz="1600" dirty="0"/>
          </a:p>
        </p:txBody>
      </p:sp>
    </p:spTree>
    <p:extLst>
      <p:ext uri="{BB962C8B-B14F-4D97-AF65-F5344CB8AC3E}">
        <p14:creationId xmlns:p14="http://schemas.microsoft.com/office/powerpoint/2010/main" val="564808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30540" y="1026946"/>
            <a:ext cx="9783219" cy="2098092"/>
          </a:xfrm>
          <a:prstGeom prst="rect">
            <a:avLst/>
          </a:prstGeom>
          <a:solidFill>
            <a:schemeClr val="accent1">
              <a:alpha val="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8" name="正方形/長方形 17"/>
          <p:cNvSpPr/>
          <p:nvPr/>
        </p:nvSpPr>
        <p:spPr>
          <a:xfrm>
            <a:off x="67435" y="5180384"/>
            <a:ext cx="9783219" cy="1481673"/>
          </a:xfrm>
          <a:prstGeom prst="rect">
            <a:avLst/>
          </a:prstGeom>
          <a:solidFill>
            <a:schemeClr val="accent1">
              <a:alpha val="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6" name="テキスト ボックス 5"/>
          <p:cNvSpPr txBox="1"/>
          <p:nvPr/>
        </p:nvSpPr>
        <p:spPr>
          <a:xfrm>
            <a:off x="456696" y="1067138"/>
            <a:ext cx="9770849" cy="2308324"/>
          </a:xfrm>
          <a:prstGeom prst="rect">
            <a:avLst/>
          </a:prstGeom>
          <a:noFill/>
          <a:ln>
            <a:noFill/>
          </a:ln>
        </p:spPr>
        <p:txBody>
          <a:bodyPr wrap="square" rtlCol="0">
            <a:spAutoFit/>
          </a:bodyPr>
          <a:lstStyle/>
          <a:p>
            <a:pPr marL="4763" indent="-4763" algn="just"/>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転換後の加算</a:t>
            </a:r>
            <a:endParaRPr lang="en-US" altLang="ja-JP"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　介護療養型医療施設又は医療療養病床から介護医療院への転換後</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転換</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前後におけるサービスの変更内容を利用者及びその家族や地域住民等</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に</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丁寧</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に説明する等の取組みについて、最初に転換した時期を起算日として</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rPr>
              <a:t>1</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年間に限り算定可能な加算を創設する</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ただし</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、当該加算については介護医療院の認知度が高まると</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考えられる</a:t>
            </a:r>
            <a:endParaRPr lang="en-US" altLang="ja-JP"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kern="100" dirty="0" smtClean="0">
                <a:solidFill>
                  <a:prstClr val="black"/>
                </a:solidFill>
                <a:latin typeface="ＭＳ ゴシック" panose="020B0609070205080204" pitchFamily="49" charset="-128"/>
                <a:ea typeface="ＭＳ ゴシック" panose="020B0609070205080204" pitchFamily="49" charset="-128"/>
                <a:cs typeface="Times New Roman"/>
              </a:rPr>
              <a:t>　平成</a:t>
            </a:r>
            <a:r>
              <a:rPr lang="en-US" altLang="ja-JP" kern="100" dirty="0">
                <a:solidFill>
                  <a:prstClr val="black"/>
                </a:solidFill>
                <a:latin typeface="ＭＳ ゴシック" panose="020B0609070205080204" pitchFamily="49" charset="-128"/>
                <a:ea typeface="ＭＳ ゴシック" panose="020B0609070205080204" pitchFamily="49" charset="-128"/>
                <a:cs typeface="Times New Roman"/>
              </a:rPr>
              <a:t>33</a:t>
            </a:r>
            <a:r>
              <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rPr>
              <a:t>年３月末までの期限を設ける。</a:t>
            </a:r>
            <a:endParaRPr lang="en-US" altLang="ja-JP"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000" algn="just"/>
            <a:endParaRPr lang="ja-JP" altLang="en-US" kern="100" dirty="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2" name="正方形/長方形 1"/>
          <p:cNvSpPr/>
          <p:nvPr/>
        </p:nvSpPr>
        <p:spPr>
          <a:xfrm>
            <a:off x="65595" y="3755213"/>
            <a:ext cx="9783219" cy="769557"/>
          </a:xfrm>
          <a:prstGeom prst="rect">
            <a:avLst/>
          </a:prstGeom>
          <a:solidFill>
            <a:schemeClr val="accent1">
              <a:alpha val="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介護</a:t>
            </a:r>
            <a:r>
              <a:rPr lang="ja-JP" altLang="en-US" sz="2800" dirty="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医療院への</a:t>
            </a: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転換後の加算</a:t>
            </a:r>
            <a:endParaRPr lang="ja-JP" altLang="en-US" sz="28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7" name="コンテンツ プレースホルダー 2"/>
          <p:cNvSpPr txBox="1">
            <a:spLocks/>
          </p:cNvSpPr>
          <p:nvPr/>
        </p:nvSpPr>
        <p:spPr>
          <a:xfrm>
            <a:off x="40930" y="657613"/>
            <a:ext cx="1137460" cy="369332"/>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800" b="1" dirty="0" smtClean="0">
                <a:solidFill>
                  <a:prstClr val="black"/>
                </a:solidFill>
                <a:latin typeface="ＭＳ ゴシック" panose="020B0609070205080204" pitchFamily="49" charset="-128"/>
                <a:ea typeface="ＭＳ ゴシック" panose="020B0609070205080204" pitchFamily="49" charset="-128"/>
              </a:rPr>
              <a:t>概　要</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p:txBody>
      </p:sp>
      <p:sp>
        <p:nvSpPr>
          <p:cNvPr id="10" name="コンテンツ プレースホルダー 2"/>
          <p:cNvSpPr txBox="1">
            <a:spLocks/>
          </p:cNvSpPr>
          <p:nvPr/>
        </p:nvSpPr>
        <p:spPr>
          <a:xfrm>
            <a:off x="65595" y="3385881"/>
            <a:ext cx="1397824" cy="369332"/>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800" b="1" dirty="0" smtClean="0">
                <a:solidFill>
                  <a:prstClr val="black"/>
                </a:solidFill>
                <a:latin typeface="ＭＳ ゴシック" panose="020B0609070205080204" pitchFamily="49" charset="-128"/>
                <a:ea typeface="ＭＳ ゴシック" panose="020B0609070205080204" pitchFamily="49" charset="-128"/>
              </a:rPr>
              <a:t>単位数</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22782" y="5184729"/>
            <a:ext cx="9783218" cy="1477328"/>
          </a:xfrm>
          <a:prstGeom prst="rect">
            <a:avLst/>
          </a:prstGeom>
          <a:noFill/>
          <a:ln>
            <a:noFill/>
          </a:ln>
        </p:spPr>
        <p:txBody>
          <a:bodyPr wrap="square" rtlCol="0">
            <a:spAutoFit/>
          </a:bodyPr>
          <a:lstStyle/>
          <a:p>
            <a:pPr marL="216000" indent="-216000" algn="just"/>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介護療養型医療施設から転換した</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介護</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医療院である場合</a:t>
            </a:r>
          </a:p>
          <a:p>
            <a:pPr marL="179388" indent="-179388" algn="just"/>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転換</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を行って介護医療院を開設した等の旨を地域の住民に周知するとともに</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9388" indent="-179388" algn="just"/>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当該</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介護医療院の入所者やその家族等への説明に取り組んでいること。</a:t>
            </a:r>
          </a:p>
          <a:p>
            <a:pPr marL="216000" indent="-216000" algn="just"/>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入所者及びその家族等と地域</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住民等との</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交流が可能となるよう、地域</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の行事や活動等に積極的</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に関与して</a:t>
            </a:r>
            <a:r>
              <a:rPr lang="ja-JP" altLang="en-US"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いること</a:t>
            </a:r>
            <a:r>
              <a:rPr lang="ja-JP" altLang="en-US"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dirty="0" smtClean="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2" name="コンテンツ プレースホルダー 2"/>
          <p:cNvSpPr txBox="1">
            <a:spLocks/>
          </p:cNvSpPr>
          <p:nvPr/>
        </p:nvSpPr>
        <p:spPr>
          <a:xfrm>
            <a:off x="67435" y="4811052"/>
            <a:ext cx="1397824" cy="369332"/>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800" b="1" dirty="0" smtClean="0">
                <a:solidFill>
                  <a:prstClr val="black"/>
                </a:solidFill>
                <a:latin typeface="ＭＳ ゴシック" panose="020B0609070205080204" pitchFamily="49" charset="-128"/>
                <a:ea typeface="ＭＳ ゴシック" panose="020B0609070205080204" pitchFamily="49" charset="-128"/>
              </a:rPr>
              <a:t>算定要件等</a:t>
            </a:r>
            <a:endParaRPr lang="en-US" altLang="ja-JP" sz="1800" b="1" dirty="0">
              <a:solidFill>
                <a:prstClr val="black"/>
              </a:solidFill>
              <a:latin typeface="ＭＳ ゴシック" panose="020B0609070205080204" pitchFamily="49" charset="-128"/>
              <a:ea typeface="ＭＳ ゴシック" panose="020B0609070205080204" pitchFamily="49"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953787556"/>
              </p:ext>
            </p:extLst>
          </p:nvPr>
        </p:nvGraphicFramePr>
        <p:xfrm>
          <a:off x="363203" y="3819951"/>
          <a:ext cx="8458932" cy="640080"/>
        </p:xfrm>
        <a:graphic>
          <a:graphicData uri="http://schemas.openxmlformats.org/drawingml/2006/table">
            <a:tbl>
              <a:tblPr firstRow="1" bandRow="1">
                <a:tableStyleId>{5940675A-B579-460E-94D1-54222C63F5DA}</a:tableStyleId>
              </a:tblPr>
              <a:tblGrid>
                <a:gridCol w="1710868"/>
                <a:gridCol w="735591"/>
                <a:gridCol w="6012473"/>
              </a:tblGrid>
              <a:tr h="370840">
                <a:tc>
                  <a:txBody>
                    <a:bodyPr/>
                    <a:lstStyle/>
                    <a:p>
                      <a:r>
                        <a:rPr kumimoji="1" lang="ja-JP" altLang="en-US" sz="1800" dirty="0" smtClean="0">
                          <a:latin typeface="ＭＳ ゴシック" panose="020B0609070205080204" pitchFamily="49" charset="-128"/>
                          <a:ea typeface="ＭＳ ゴシック" panose="020B0609070205080204" pitchFamily="49" charset="-128"/>
                        </a:rPr>
                        <a:t>　　＜現行＞</a:t>
                      </a:r>
                      <a:endParaRPr kumimoji="1" lang="en-US" altLang="ja-JP" sz="1800" dirty="0" smtClean="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tab pos="177800" algn="l"/>
                        </a:tabLst>
                        <a:defRPr/>
                      </a:pPr>
                      <a:r>
                        <a:rPr kumimoji="1" lang="ja-JP" altLang="en-US" sz="1800" dirty="0" smtClean="0">
                          <a:latin typeface="ＭＳ ゴシック" panose="020B0609070205080204" pitchFamily="49" charset="-128"/>
                          <a:ea typeface="ＭＳ ゴシック" panose="020B0609070205080204" pitchFamily="49" charset="-128"/>
                        </a:rPr>
                        <a:t>　　　なし</a:t>
                      </a:r>
                      <a:endParaRPr kumimoji="1" lang="en-US" altLang="ja-JP" sz="1800" dirty="0" smtClean="0">
                        <a:latin typeface="ＭＳ ゴシック" panose="020B0609070205080204" pitchFamily="49" charset="-128"/>
                        <a:ea typeface="ＭＳ ゴシック" panose="020B0609070205080204" pitchFamily="49"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latin typeface="ＭＳ ゴシック" panose="020B0609070205080204" pitchFamily="49" charset="-128"/>
                          <a:ea typeface="ＭＳ ゴシック" panose="020B0609070205080204" pitchFamily="49" charset="-128"/>
                        </a:rPr>
                        <a:t>⇒</a:t>
                      </a:r>
                      <a:endParaRPr kumimoji="1" lang="en-US" altLang="ja-JP" sz="1800" dirty="0" smtClean="0">
                        <a:latin typeface="ＭＳ ゴシック" panose="020B0609070205080204" pitchFamily="49" charset="-128"/>
                        <a:ea typeface="ＭＳ ゴシック" panose="020B0609070205080204" pitchFamily="49"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kumimoji="1" lang="ja-JP" altLang="en-US" sz="1800" dirty="0" smtClean="0">
                          <a:latin typeface="ＭＳ ゴシック" panose="020B0609070205080204" pitchFamily="49" charset="-128"/>
                          <a:ea typeface="ＭＳ ゴシック" panose="020B0609070205080204" pitchFamily="49" charset="-128"/>
                        </a:rPr>
                        <a:t>＜改定後＞</a:t>
                      </a:r>
                    </a:p>
                    <a:p>
                      <a:r>
                        <a:rPr kumimoji="1" lang="ja-JP" altLang="en-US" sz="1800" dirty="0" smtClean="0">
                          <a:latin typeface="ＭＳ ゴシック" panose="020B0609070205080204" pitchFamily="49" charset="-128"/>
                          <a:ea typeface="ＭＳ ゴシック" panose="020B0609070205080204" pitchFamily="49" charset="-128"/>
                        </a:rPr>
                        <a:t>　</a:t>
                      </a:r>
                      <a:r>
                        <a:rPr kumimoji="1" lang="ja-JP" altLang="en-US" sz="1800" dirty="0" smtClean="0">
                          <a:solidFill>
                            <a:schemeClr val="tx1"/>
                          </a:solidFill>
                          <a:latin typeface="ＭＳ ゴシック" panose="020B0609070205080204" pitchFamily="49" charset="-128"/>
                          <a:ea typeface="ＭＳ ゴシック" panose="020B0609070205080204" pitchFamily="49" charset="-128"/>
                        </a:rPr>
                        <a:t>移行定着支援加算　</a:t>
                      </a:r>
                      <a:r>
                        <a:rPr kumimoji="1" lang="en-US" altLang="ja-JP" sz="1800" dirty="0" smtClean="0">
                          <a:solidFill>
                            <a:schemeClr val="tx1"/>
                          </a:solidFill>
                          <a:latin typeface="ＭＳ ゴシック" panose="020B0609070205080204" pitchFamily="49" charset="-128"/>
                          <a:ea typeface="ＭＳ ゴシック" panose="020B0609070205080204" pitchFamily="49" charset="-128"/>
                        </a:rPr>
                        <a:t>93</a:t>
                      </a:r>
                      <a:r>
                        <a:rPr kumimoji="1" lang="ja-JP" altLang="en-US" sz="1800" dirty="0" smtClean="0">
                          <a:solidFill>
                            <a:schemeClr val="tx1"/>
                          </a:solidFill>
                          <a:latin typeface="ＭＳ ゴシック" panose="020B0609070205080204" pitchFamily="49" charset="-128"/>
                          <a:ea typeface="ＭＳ ゴシック" panose="020B0609070205080204" pitchFamily="49" charset="-128"/>
                        </a:rPr>
                        <a:t>単位／日（新設）</a:t>
                      </a:r>
                      <a:endParaRPr kumimoji="1" lang="ja-JP" altLang="en-US" sz="1800" dirty="0">
                        <a:solidFill>
                          <a:schemeClr val="tx1"/>
                        </a:solidFill>
                        <a:latin typeface="ＭＳ ゴシック" panose="020B0609070205080204" pitchFamily="49" charset="-128"/>
                        <a:ea typeface="ＭＳ ゴシック" panose="020B0609070205080204" pitchFamily="49" charset="-128"/>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3" name="テキスト ボックス 2"/>
          <p:cNvSpPr txBox="1"/>
          <p:nvPr/>
        </p:nvSpPr>
        <p:spPr>
          <a:xfrm>
            <a:off x="9314822" y="6481187"/>
            <a:ext cx="498937" cy="369332"/>
          </a:xfrm>
          <a:prstGeom prst="rect">
            <a:avLst/>
          </a:prstGeom>
          <a:noFill/>
        </p:spPr>
        <p:txBody>
          <a:bodyPr wrap="square" rtlCol="0">
            <a:spAutoFit/>
          </a:bodyPr>
          <a:lstStyle/>
          <a:p>
            <a:r>
              <a:rPr kumimoji="1" lang="en-US" altLang="ja-JP" dirty="0" smtClean="0"/>
              <a:t>14</a:t>
            </a:r>
            <a:endParaRPr kumimoji="1" lang="ja-JP" altLang="en-US" dirty="0"/>
          </a:p>
        </p:txBody>
      </p:sp>
    </p:spTree>
    <p:extLst>
      <p:ext uri="{BB962C8B-B14F-4D97-AF65-F5344CB8AC3E}">
        <p14:creationId xmlns:p14="http://schemas.microsoft.com/office/powerpoint/2010/main" val="374245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2852" y="2080725"/>
            <a:ext cx="9043517" cy="1470025"/>
          </a:xfrm>
          <a:ln>
            <a:noFill/>
          </a:ln>
        </p:spPr>
        <p:txBody>
          <a:bodyPr>
            <a:noAutofit/>
          </a:bodyPr>
          <a:lstStyle/>
          <a:p>
            <a:r>
              <a:rPr kumimoji="1" lang="ja-JP" altLang="en-US" sz="3200" dirty="0" smtClean="0"/>
              <a:t>介護医療院の開設許可等の届出</a:t>
            </a:r>
            <a:endParaRPr kumimoji="1" lang="ja-JP" altLang="en-US" sz="3200" dirty="0"/>
          </a:p>
        </p:txBody>
      </p:sp>
      <p:sp>
        <p:nvSpPr>
          <p:cNvPr id="4" name="サブタイトル 3"/>
          <p:cNvSpPr>
            <a:spLocks noGrp="1"/>
          </p:cNvSpPr>
          <p:nvPr>
            <p:ph type="subTitle" idx="1"/>
          </p:nvPr>
        </p:nvSpPr>
        <p:spPr/>
        <p:txBody>
          <a:bodyPr/>
          <a:lstStyle/>
          <a:p>
            <a:endParaRPr kumimoji="1" lang="ja-JP" altLang="en-US"/>
          </a:p>
        </p:txBody>
      </p:sp>
      <p:sp>
        <p:nvSpPr>
          <p:cNvPr id="5" name="テキスト ボックス 4"/>
          <p:cNvSpPr txBox="1"/>
          <p:nvPr/>
        </p:nvSpPr>
        <p:spPr>
          <a:xfrm>
            <a:off x="9194242" y="6376908"/>
            <a:ext cx="711758" cy="369332"/>
          </a:xfrm>
          <a:prstGeom prst="rect">
            <a:avLst/>
          </a:prstGeom>
          <a:solidFill>
            <a:schemeClr val="bg1"/>
          </a:solidFill>
        </p:spPr>
        <p:txBody>
          <a:bodyPr wrap="square" rtlCol="0">
            <a:spAutoFit/>
          </a:bodyPr>
          <a:lstStyle/>
          <a:p>
            <a:r>
              <a:rPr kumimoji="1" lang="en-US" altLang="ja-JP" smtClean="0"/>
              <a:t>15</a:t>
            </a:r>
            <a:endParaRPr kumimoji="1" lang="ja-JP" altLang="en-US" dirty="0"/>
          </a:p>
        </p:txBody>
      </p:sp>
    </p:spTree>
    <p:extLst>
      <p:ext uri="{BB962C8B-B14F-4D97-AF65-F5344CB8AC3E}">
        <p14:creationId xmlns:p14="http://schemas.microsoft.com/office/powerpoint/2010/main" val="14553112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74" y="361741"/>
            <a:ext cx="9826625" cy="6199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p:cNvSpPr txBox="1"/>
          <p:nvPr/>
        </p:nvSpPr>
        <p:spPr>
          <a:xfrm>
            <a:off x="9344968" y="6438428"/>
            <a:ext cx="561032" cy="369332"/>
          </a:xfrm>
          <a:prstGeom prst="rect">
            <a:avLst/>
          </a:prstGeom>
          <a:solidFill>
            <a:schemeClr val="bg1"/>
          </a:solidFill>
          <a:ln>
            <a:noFill/>
          </a:ln>
        </p:spPr>
        <p:txBody>
          <a:bodyPr wrap="square" rtlCol="0">
            <a:spAutoFit/>
          </a:bodyPr>
          <a:lstStyle/>
          <a:p>
            <a:r>
              <a:rPr kumimoji="1" lang="en-US" altLang="ja-JP" dirty="0" smtClean="0"/>
              <a:t>16</a:t>
            </a:r>
            <a:endParaRPr kumimoji="1" lang="ja-JP" altLang="en-US" dirty="0"/>
          </a:p>
        </p:txBody>
      </p:sp>
    </p:spTree>
    <p:extLst>
      <p:ext uri="{BB962C8B-B14F-4D97-AF65-F5344CB8AC3E}">
        <p14:creationId xmlns:p14="http://schemas.microsoft.com/office/powerpoint/2010/main" val="1737711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2852" y="2080725"/>
            <a:ext cx="9043517" cy="1470025"/>
          </a:xfrm>
          <a:ln>
            <a:noFill/>
          </a:ln>
        </p:spPr>
        <p:txBody>
          <a:bodyPr>
            <a:noAutofit/>
          </a:bodyPr>
          <a:lstStyle/>
          <a:p>
            <a:r>
              <a:rPr kumimoji="1" lang="ja-JP" altLang="en-US" sz="3200" dirty="0" smtClean="0"/>
              <a:t>医療</a:t>
            </a:r>
            <a:r>
              <a:rPr lang="ja-JP" altLang="en-US" sz="3200" dirty="0"/>
              <a:t>施設の</a:t>
            </a:r>
            <a:r>
              <a:rPr kumimoji="1" lang="ja-JP" altLang="en-US" sz="3200" dirty="0" smtClean="0"/>
              <a:t>病床転換に係る補助制度</a:t>
            </a:r>
            <a:endParaRPr kumimoji="1" lang="ja-JP" altLang="en-US" sz="3200" dirty="0"/>
          </a:p>
        </p:txBody>
      </p:sp>
      <p:sp>
        <p:nvSpPr>
          <p:cNvPr id="4" name="サブタイトル 3"/>
          <p:cNvSpPr>
            <a:spLocks noGrp="1"/>
          </p:cNvSpPr>
          <p:nvPr>
            <p:ph type="subTitle" idx="1"/>
          </p:nvPr>
        </p:nvSpPr>
        <p:spPr/>
        <p:txBody>
          <a:bodyPr/>
          <a:lstStyle/>
          <a:p>
            <a:endParaRPr kumimoji="1" lang="ja-JP" altLang="en-US"/>
          </a:p>
        </p:txBody>
      </p:sp>
      <p:sp>
        <p:nvSpPr>
          <p:cNvPr id="5" name="テキスト ボックス 4"/>
          <p:cNvSpPr txBox="1"/>
          <p:nvPr/>
        </p:nvSpPr>
        <p:spPr>
          <a:xfrm>
            <a:off x="9344968" y="6438428"/>
            <a:ext cx="561032" cy="369332"/>
          </a:xfrm>
          <a:prstGeom prst="rect">
            <a:avLst/>
          </a:prstGeom>
          <a:solidFill>
            <a:schemeClr val="bg1"/>
          </a:solidFill>
          <a:ln>
            <a:noFill/>
          </a:ln>
        </p:spPr>
        <p:txBody>
          <a:bodyPr wrap="square" rtlCol="0">
            <a:spAutoFit/>
          </a:bodyPr>
          <a:lstStyle/>
          <a:p>
            <a:r>
              <a:rPr kumimoji="1" lang="en-US" altLang="ja-JP" dirty="0" smtClean="0"/>
              <a:t>17</a:t>
            </a:r>
            <a:endParaRPr kumimoji="1" lang="ja-JP" altLang="en-US" dirty="0"/>
          </a:p>
        </p:txBody>
      </p:sp>
    </p:spTree>
    <p:extLst>
      <p:ext uri="{BB962C8B-B14F-4D97-AF65-F5344CB8AC3E}">
        <p14:creationId xmlns:p14="http://schemas.microsoft.com/office/powerpoint/2010/main" val="2667311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医療施設の病床転換に係る補助制度</a:t>
            </a:r>
            <a:endParaRPr lang="ja-JP" altLang="en-US" sz="2800" dirty="0">
              <a:solidFill>
                <a:prstClr val="black"/>
              </a:solidFill>
              <a:latin typeface="ＤＨＰ特太ゴシック体" panose="020B0500000000000000" pitchFamily="50" charset="-128"/>
              <a:ea typeface="ＤＨＰ特太ゴシック体" panose="020B05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234253180"/>
              </p:ext>
            </p:extLst>
          </p:nvPr>
        </p:nvGraphicFramePr>
        <p:xfrm>
          <a:off x="101646" y="512960"/>
          <a:ext cx="9706704" cy="6208456"/>
        </p:xfrm>
        <a:graphic>
          <a:graphicData uri="http://schemas.openxmlformats.org/drawingml/2006/table">
            <a:tbl>
              <a:tblPr/>
              <a:tblGrid>
                <a:gridCol w="1106086"/>
                <a:gridCol w="733947"/>
                <a:gridCol w="2507014"/>
                <a:gridCol w="746670"/>
                <a:gridCol w="777355"/>
                <a:gridCol w="613701"/>
                <a:gridCol w="460276"/>
                <a:gridCol w="1593133"/>
                <a:gridCol w="696251"/>
                <a:gridCol w="472271"/>
              </a:tblGrid>
              <a:tr h="254855">
                <a:tc rowSpan="2">
                  <a:txBody>
                    <a:bodyPr/>
                    <a:lstStyle/>
                    <a:p>
                      <a:pPr algn="ctr" fontAlgn="ctr"/>
                      <a:r>
                        <a:rPr lang="ja-JP" altLang="en-US" sz="1200" b="0" i="0" u="none" strike="noStrike" dirty="0">
                          <a:solidFill>
                            <a:srgbClr val="000000"/>
                          </a:solidFill>
                          <a:effectLst/>
                          <a:latin typeface="ＭＳ ゴシック"/>
                        </a:rPr>
                        <a:t>病床転換区分</a:t>
                      </a:r>
                    </a:p>
                  </a:txBody>
                  <a:tcPr marL="5619" marR="5619" marT="561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ctr" fontAlgn="ctr"/>
                      <a:r>
                        <a:rPr lang="ja-JP" altLang="en-US" sz="1200" b="0" i="0" u="none" strike="noStrike">
                          <a:solidFill>
                            <a:srgbClr val="000000"/>
                          </a:solidFill>
                          <a:effectLst/>
                          <a:latin typeface="ＭＳ ゴシック"/>
                        </a:rPr>
                        <a:t>補助（助成）の内容</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200" b="0" i="0" u="none" strike="noStrike">
                          <a:solidFill>
                            <a:srgbClr val="000000"/>
                          </a:solidFill>
                          <a:effectLst/>
                          <a:latin typeface="ＭＳ ゴシック"/>
                        </a:rPr>
                        <a:t>根拠</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a:solidFill>
                            <a:srgbClr val="000000"/>
                          </a:solidFill>
                          <a:effectLst/>
                          <a:latin typeface="ＭＳ ゴシック"/>
                        </a:rPr>
                        <a:t>補助</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事業者</a:t>
                      </a:r>
                    </a:p>
                  </a:txBody>
                  <a:tcPr marL="5619" marR="5619" marT="561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9756">
                <a:tc v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ＭＳ ゴシック"/>
                        </a:rPr>
                        <a:t>対象者</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200" b="0" i="0" u="none" strike="noStrike">
                          <a:solidFill>
                            <a:srgbClr val="000000"/>
                          </a:solidFill>
                          <a:effectLst/>
                          <a:latin typeface="ＭＳ ゴシック"/>
                        </a:rPr>
                        <a:t>対象事業</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ＭＳ ゴシック"/>
                        </a:rPr>
                        <a:t>単価（</a:t>
                      </a:r>
                      <a:r>
                        <a:rPr lang="en-US" sz="1200" b="0" i="0" u="none" strike="noStrike" dirty="0">
                          <a:solidFill>
                            <a:srgbClr val="000000"/>
                          </a:solidFill>
                          <a:effectLst/>
                          <a:latin typeface="ＭＳ ゴシック"/>
                        </a:rPr>
                        <a:t>Ａ）</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200" b="0" i="0" u="none" strike="noStrike">
                          <a:solidFill>
                            <a:srgbClr val="000000"/>
                          </a:solidFill>
                          <a:effectLst/>
                          <a:latin typeface="ＭＳ ゴシック"/>
                        </a:rPr>
                        <a:t>基本額（Ｂ）</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a:rPr>
                        <a:t>率</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a:rPr>
                        <a:t>法律等</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a:rPr>
                        <a:t>県要綱</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r>
              <a:tr h="654523">
                <a:tc rowSpan="4">
                  <a:txBody>
                    <a:bodyPr/>
                    <a:lstStyle/>
                    <a:p>
                      <a:pPr algn="ctr" fontAlgn="ctr"/>
                      <a:r>
                        <a:rPr lang="zh-TW" altLang="en-US" sz="1200" b="0" i="0" u="none" strike="noStrike" dirty="0">
                          <a:solidFill>
                            <a:srgbClr val="000000"/>
                          </a:solidFill>
                          <a:effectLst/>
                          <a:latin typeface="ＭＳ ゴシック"/>
                        </a:rPr>
                        <a:t>介護療養病床</a:t>
                      </a:r>
                      <a:br>
                        <a:rPr lang="zh-TW" altLang="en-US" sz="1200" b="0" i="0" u="none" strike="noStrike" dirty="0">
                          <a:solidFill>
                            <a:srgbClr val="000000"/>
                          </a:solidFill>
                          <a:effectLst/>
                          <a:latin typeface="ＭＳ ゴシック"/>
                        </a:rPr>
                      </a:br>
                      <a:r>
                        <a:rPr lang="zh-TW" altLang="en-US" sz="1200" b="0" i="0" u="none" strike="noStrike" dirty="0">
                          <a:solidFill>
                            <a:srgbClr val="000000"/>
                          </a:solidFill>
                          <a:effectLst/>
                          <a:latin typeface="ＭＳ ゴシック"/>
                        </a:rPr>
                        <a:t/>
                      </a:r>
                      <a:br>
                        <a:rPr lang="zh-TW" altLang="en-US" sz="1200" b="0" i="0" u="none" strike="noStrike" dirty="0">
                          <a:solidFill>
                            <a:srgbClr val="000000"/>
                          </a:solidFill>
                          <a:effectLst/>
                          <a:latin typeface="ＭＳ ゴシック"/>
                        </a:rPr>
                      </a:br>
                      <a:r>
                        <a:rPr lang="zh-TW" altLang="en-US" sz="1200" b="0" i="0" u="none" strike="noStrike" dirty="0">
                          <a:solidFill>
                            <a:srgbClr val="000000"/>
                          </a:solidFill>
                          <a:effectLst/>
                          <a:latin typeface="ＭＳ ゴシック"/>
                        </a:rPr>
                        <a:t>→　介護</a:t>
                      </a:r>
                      <a:r>
                        <a:rPr lang="zh-TW" altLang="en-US" sz="1200" b="0" i="0" u="none" strike="noStrike" dirty="0" smtClean="0">
                          <a:solidFill>
                            <a:srgbClr val="000000"/>
                          </a:solidFill>
                          <a:effectLst/>
                          <a:latin typeface="ＭＳ ゴシック"/>
                        </a:rPr>
                        <a:t>医療院</a:t>
                      </a:r>
                      <a:r>
                        <a:rPr lang="zh-TW" altLang="en-US" sz="1200" b="0" i="0" u="none" strike="noStrike" dirty="0">
                          <a:solidFill>
                            <a:srgbClr val="000000"/>
                          </a:solidFill>
                          <a:effectLst/>
                          <a:latin typeface="ＭＳ ゴシック"/>
                        </a:rPr>
                        <a:t/>
                      </a:r>
                      <a:br>
                        <a:rPr lang="zh-TW" altLang="en-US" sz="1200" b="0" i="0" u="none" strike="noStrike" dirty="0">
                          <a:solidFill>
                            <a:srgbClr val="000000"/>
                          </a:solidFill>
                          <a:effectLst/>
                          <a:latin typeface="ＭＳ ゴシック"/>
                        </a:rPr>
                      </a:br>
                      <a:endParaRPr lang="zh-TW" altLang="en-US" sz="1200" b="0" i="0" u="none" strike="noStrike" dirty="0">
                        <a:solidFill>
                          <a:srgbClr val="000000"/>
                        </a:solidFill>
                        <a:effectLst/>
                        <a:latin typeface="ＭＳ ゴシック"/>
                      </a:endParaRPr>
                    </a:p>
                  </a:txBody>
                  <a:tcPr marL="5619" marR="5619" marT="561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rowSpan="3">
                  <a:txBody>
                    <a:bodyPr/>
                    <a:lstStyle/>
                    <a:p>
                      <a:pPr algn="ctr" fontAlgn="ctr"/>
                      <a:r>
                        <a:rPr lang="ja-JP" altLang="en-US" sz="1200" b="0" i="0" u="none" strike="noStrike" dirty="0">
                          <a:solidFill>
                            <a:srgbClr val="000000"/>
                          </a:solidFill>
                          <a:effectLst/>
                          <a:latin typeface="ＭＳ ゴシック"/>
                        </a:rPr>
                        <a:t>市町</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ja-JP" altLang="en-US" sz="1200" b="0" i="0" u="none" strike="noStrike" dirty="0">
                          <a:solidFill>
                            <a:srgbClr val="000000"/>
                          </a:solidFill>
                          <a:effectLst/>
                          <a:latin typeface="ＭＳ ゴシック"/>
                        </a:rPr>
                        <a:t>施設整備</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（創設・改築・改修）</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endParaRPr lang="ja-JP" altLang="en-US" sz="1200" b="0" i="0" u="none" strike="noStrike" dirty="0">
                        <a:solidFill>
                          <a:srgbClr val="000000"/>
                        </a:solidFill>
                        <a:effectLst/>
                        <a:latin typeface="ＭＳ ゴシック"/>
                      </a:endParaRP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a:rPr>
                        <a:t>創設</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ゴシック"/>
                        </a:rPr>
                        <a:t>転換</a:t>
                      </a:r>
                      <a:r>
                        <a:rPr lang="en-US" altLang="ja-JP" sz="1200" b="0" i="0" u="none" strike="noStrike" dirty="0">
                          <a:solidFill>
                            <a:srgbClr val="000000"/>
                          </a:solidFill>
                          <a:effectLst/>
                          <a:latin typeface="ＭＳ ゴシック"/>
                        </a:rPr>
                        <a:t>1</a:t>
                      </a:r>
                      <a:r>
                        <a:rPr lang="ja-JP" altLang="en-US" sz="1200" b="0" i="0" u="none" strike="noStrike" dirty="0">
                          <a:solidFill>
                            <a:srgbClr val="000000"/>
                          </a:solidFill>
                          <a:effectLst/>
                          <a:latin typeface="ＭＳ ゴシック"/>
                        </a:rPr>
                        <a:t>病床当たり</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en-US" altLang="ja-JP" sz="1200" b="0" i="0" u="none" strike="noStrike" dirty="0">
                          <a:solidFill>
                            <a:srgbClr val="000000"/>
                          </a:solidFill>
                          <a:effectLst/>
                          <a:latin typeface="ＭＳ ゴシック"/>
                        </a:rPr>
                        <a:t>1,930</a:t>
                      </a:r>
                      <a:r>
                        <a:rPr lang="ja-JP" altLang="en-US" sz="1200" b="0" i="0" u="none" strike="noStrike" dirty="0">
                          <a:solidFill>
                            <a:srgbClr val="000000"/>
                          </a:solidFill>
                          <a:effectLst/>
                          <a:latin typeface="ＭＳ ゴシック"/>
                        </a:rPr>
                        <a:t>千円</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ja-JP" altLang="en-US" sz="1200" b="0" i="0" u="none" strike="noStrike">
                          <a:solidFill>
                            <a:srgbClr val="000000"/>
                          </a:solidFill>
                          <a:effectLst/>
                          <a:latin typeface="ＭＳ ゴシック"/>
                        </a:rPr>
                        <a:t>（Ａ）と事業費のうち低い額</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US" altLang="ja-JP" sz="1200" b="0" i="0" u="none" strike="noStrike">
                          <a:solidFill>
                            <a:srgbClr val="000000"/>
                          </a:solidFill>
                          <a:effectLst/>
                          <a:latin typeface="ＭＳ ゴシック"/>
                        </a:rPr>
                        <a:t>10/10</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ja-JP" altLang="en-US" sz="1200" b="0" i="0" u="none" strike="noStrike">
                          <a:solidFill>
                            <a:srgbClr val="000000"/>
                          </a:solidFill>
                          <a:effectLst/>
                          <a:latin typeface="ＭＳ ゴシック"/>
                        </a:rPr>
                        <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地域における医療及び介護の総合的な確保の促進に関する法律</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医療介護提供体制改革推進交付金交付要綱</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地域医療介護総合確保基金管理運営要領</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財源：地域医療介護総合確保基金</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zh-TW" altLang="en-US" sz="1200" b="0" i="0" u="none" strike="noStrike">
                          <a:solidFill>
                            <a:srgbClr val="000000"/>
                          </a:solidFill>
                          <a:effectLst/>
                          <a:latin typeface="ＭＳ ゴシック"/>
                        </a:rPr>
                        <a:t>広島県地域医療介護総合確保事業実施要綱</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ja-JP" altLang="en-US" sz="1200" b="0" i="0" u="none" strike="noStrike">
                          <a:solidFill>
                            <a:srgbClr val="000000"/>
                          </a:solidFill>
                          <a:effectLst/>
                          <a:latin typeface="ＭＳ ゴシック"/>
                        </a:rPr>
                        <a:t>県</a:t>
                      </a:r>
                    </a:p>
                  </a:txBody>
                  <a:tcPr marL="5619" marR="5619" marT="561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545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ゴシック"/>
                        </a:rPr>
                        <a:t>改築</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a:rPr>
                        <a:t>転換</a:t>
                      </a:r>
                      <a:r>
                        <a:rPr lang="en-US" altLang="ja-JP" sz="1200" b="0" i="0" u="none" strike="noStrike">
                          <a:solidFill>
                            <a:srgbClr val="000000"/>
                          </a:solidFill>
                          <a:effectLst/>
                          <a:latin typeface="ＭＳ ゴシック"/>
                        </a:rPr>
                        <a:t>1</a:t>
                      </a:r>
                      <a:r>
                        <a:rPr lang="ja-JP" altLang="en-US" sz="1200" b="0" i="0" u="none" strike="noStrike">
                          <a:solidFill>
                            <a:srgbClr val="000000"/>
                          </a:solidFill>
                          <a:effectLst/>
                          <a:latin typeface="ＭＳ ゴシック"/>
                        </a:rPr>
                        <a:t>病床当たり</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
                      </a:r>
                      <a:br>
                        <a:rPr lang="ja-JP" altLang="en-US" sz="1200" b="0" i="0" u="none" strike="noStrike">
                          <a:solidFill>
                            <a:srgbClr val="000000"/>
                          </a:solidFill>
                          <a:effectLst/>
                          <a:latin typeface="ＭＳ ゴシック"/>
                        </a:rPr>
                      </a:br>
                      <a:r>
                        <a:rPr lang="en-US" altLang="ja-JP" sz="1200" b="0" i="0" u="none" strike="noStrike">
                          <a:solidFill>
                            <a:srgbClr val="000000"/>
                          </a:solidFill>
                          <a:effectLst/>
                          <a:latin typeface="ＭＳ ゴシック"/>
                        </a:rPr>
                        <a:t>2,390</a:t>
                      </a:r>
                      <a:r>
                        <a:rPr lang="ja-JP" altLang="en-US" sz="1200" b="0" i="0" u="none" strike="noStrike">
                          <a:solidFill>
                            <a:srgbClr val="000000"/>
                          </a:solidFill>
                          <a:effectLst/>
                          <a:latin typeface="ＭＳ ゴシック"/>
                        </a:rPr>
                        <a:t>千円</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545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200" b="0" i="0" u="none" strike="noStrike" dirty="0">
                          <a:solidFill>
                            <a:srgbClr val="000000"/>
                          </a:solidFill>
                          <a:effectLst/>
                          <a:latin typeface="ＭＳ ゴシック"/>
                        </a:rPr>
                        <a:t>改修</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ゴシック"/>
                        </a:rPr>
                        <a:t>転換</a:t>
                      </a:r>
                      <a:r>
                        <a:rPr lang="en-US" altLang="ja-JP" sz="1200" b="0" i="0" u="none" strike="noStrike" dirty="0">
                          <a:solidFill>
                            <a:srgbClr val="000000"/>
                          </a:solidFill>
                          <a:effectLst/>
                          <a:latin typeface="ＭＳ ゴシック"/>
                        </a:rPr>
                        <a:t>1</a:t>
                      </a:r>
                      <a:r>
                        <a:rPr lang="ja-JP" altLang="en-US" sz="1200" b="0" i="0" u="none" strike="noStrike" dirty="0">
                          <a:solidFill>
                            <a:srgbClr val="000000"/>
                          </a:solidFill>
                          <a:effectLst/>
                          <a:latin typeface="ＭＳ ゴシック"/>
                        </a:rPr>
                        <a:t>病床当たり</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en-US" altLang="ja-JP" sz="1200" b="0" i="0" u="none" strike="noStrike" dirty="0">
                          <a:solidFill>
                            <a:srgbClr val="000000"/>
                          </a:solidFill>
                          <a:effectLst/>
                          <a:latin typeface="ＭＳ ゴシック"/>
                        </a:rPr>
                        <a:t>964</a:t>
                      </a:r>
                      <a:r>
                        <a:rPr lang="ja-JP" altLang="en-US" sz="1200" b="0" i="0" u="none" strike="noStrike" dirty="0">
                          <a:solidFill>
                            <a:srgbClr val="000000"/>
                          </a:solidFill>
                          <a:effectLst/>
                          <a:latin typeface="ＭＳ ゴシック"/>
                        </a:rPr>
                        <a:t>千円</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829632">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ゴシック"/>
                        </a:rPr>
                        <a:t>市町</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ゴシック"/>
                        </a:rPr>
                        <a:t>初度経費</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（設備整備，職員募集経費，普及啓発経費等</a:t>
                      </a:r>
                      <a:r>
                        <a:rPr lang="ja-JP" altLang="en-US" sz="1200" b="0" i="0" u="none" strike="noStrike" dirty="0" smtClean="0">
                          <a:solidFill>
                            <a:srgbClr val="000000"/>
                          </a:solidFill>
                          <a:effectLst/>
                          <a:latin typeface="ＭＳ ゴシック"/>
                        </a:rPr>
                        <a:t>）</a:t>
                      </a:r>
                      <a:endParaRPr lang="ja-JP" altLang="en-US" sz="1200" b="0" i="0" u="none" strike="noStrike" dirty="0">
                        <a:solidFill>
                          <a:srgbClr val="000000"/>
                        </a:solidFill>
                        <a:effectLst/>
                        <a:latin typeface="ＭＳ ゴシック"/>
                      </a:endParaRP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a:solidFill>
                            <a:srgbClr val="000000"/>
                          </a:solidFill>
                          <a:effectLst/>
                          <a:latin typeface="ＭＳ ゴシック"/>
                        </a:rPr>
                        <a:t>―</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ゴシック"/>
                        </a:rPr>
                        <a:t>転換</a:t>
                      </a:r>
                      <a:r>
                        <a:rPr lang="en-US" altLang="ja-JP" sz="1200" b="0" i="0" u="none" strike="noStrike" dirty="0">
                          <a:solidFill>
                            <a:srgbClr val="000000"/>
                          </a:solidFill>
                          <a:effectLst/>
                          <a:latin typeface="ＭＳ ゴシック"/>
                        </a:rPr>
                        <a:t>1</a:t>
                      </a:r>
                      <a:r>
                        <a:rPr lang="ja-JP" altLang="en-US" sz="1200" b="0" i="0" u="none" strike="noStrike" dirty="0">
                          <a:solidFill>
                            <a:srgbClr val="000000"/>
                          </a:solidFill>
                          <a:effectLst/>
                          <a:latin typeface="ＭＳ ゴシック"/>
                        </a:rPr>
                        <a:t>病床当たり</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en-US" altLang="ja-JP" sz="1200" b="0" i="0" u="none" strike="noStrike" dirty="0">
                          <a:solidFill>
                            <a:srgbClr val="000000"/>
                          </a:solidFill>
                          <a:effectLst/>
                          <a:latin typeface="ＭＳ ゴシック"/>
                        </a:rPr>
                        <a:t>200</a:t>
                      </a:r>
                      <a:r>
                        <a:rPr lang="ja-JP" altLang="en-US" sz="1200" b="0" i="0" u="none" strike="noStrike" dirty="0">
                          <a:solidFill>
                            <a:srgbClr val="000000"/>
                          </a:solidFill>
                          <a:effectLst/>
                          <a:latin typeface="ＭＳ ゴシック"/>
                        </a:rPr>
                        <a:t>千円</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ゴシック"/>
                        </a:rPr>
                        <a:t>（Ａ）と事業費のうち低い額</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200" b="0" i="0" u="none" strike="noStrike" dirty="0">
                          <a:solidFill>
                            <a:srgbClr val="000000"/>
                          </a:solidFill>
                          <a:effectLst/>
                          <a:latin typeface="ＭＳ ゴシック"/>
                        </a:rPr>
                        <a:t>10/10</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54523">
                <a:tc rowSpan="3">
                  <a:txBody>
                    <a:bodyPr/>
                    <a:lstStyle/>
                    <a:p>
                      <a:pPr algn="ctr" fontAlgn="ctr"/>
                      <a:r>
                        <a:rPr lang="zh-TW" altLang="en-US" sz="1200" b="0" i="0" u="none" strike="noStrike" dirty="0">
                          <a:solidFill>
                            <a:srgbClr val="000000"/>
                          </a:solidFill>
                          <a:effectLst/>
                          <a:latin typeface="ＭＳ ゴシック"/>
                        </a:rPr>
                        <a:t>医療療養病床</a:t>
                      </a:r>
                      <a:br>
                        <a:rPr lang="zh-TW" altLang="en-US" sz="1200" b="0" i="0" u="none" strike="noStrike" dirty="0">
                          <a:solidFill>
                            <a:srgbClr val="000000"/>
                          </a:solidFill>
                          <a:effectLst/>
                          <a:latin typeface="ＭＳ ゴシック"/>
                        </a:rPr>
                      </a:br>
                      <a:r>
                        <a:rPr lang="zh-TW" altLang="en-US" sz="1200" b="0" i="0" u="none" strike="noStrike" dirty="0">
                          <a:solidFill>
                            <a:srgbClr val="000000"/>
                          </a:solidFill>
                          <a:effectLst/>
                          <a:latin typeface="ＭＳ ゴシック"/>
                        </a:rPr>
                        <a:t/>
                      </a:r>
                      <a:br>
                        <a:rPr lang="zh-TW" altLang="en-US" sz="1200" b="0" i="0" u="none" strike="noStrike" dirty="0">
                          <a:solidFill>
                            <a:srgbClr val="000000"/>
                          </a:solidFill>
                          <a:effectLst/>
                          <a:latin typeface="ＭＳ ゴシック"/>
                        </a:rPr>
                      </a:br>
                      <a:r>
                        <a:rPr lang="zh-TW" altLang="en-US" sz="1200" b="0" i="0" u="none" strike="noStrike" dirty="0">
                          <a:solidFill>
                            <a:srgbClr val="000000"/>
                          </a:solidFill>
                          <a:effectLst/>
                          <a:latin typeface="ＭＳ ゴシック"/>
                        </a:rPr>
                        <a:t>→　介護</a:t>
                      </a:r>
                      <a:r>
                        <a:rPr lang="zh-TW" altLang="en-US" sz="1200" b="0" i="0" u="none" strike="noStrike" dirty="0" smtClean="0">
                          <a:solidFill>
                            <a:srgbClr val="000000"/>
                          </a:solidFill>
                          <a:effectLst/>
                          <a:latin typeface="ＭＳ ゴシック"/>
                        </a:rPr>
                        <a:t>医療院</a:t>
                      </a:r>
                      <a:endParaRPr lang="zh-TW" altLang="en-US" sz="1200" b="0" i="0" u="none" strike="noStrike" dirty="0">
                        <a:solidFill>
                          <a:srgbClr val="000000"/>
                        </a:solidFill>
                        <a:effectLst/>
                        <a:latin typeface="ＭＳ ゴシック"/>
                      </a:endParaRPr>
                    </a:p>
                  </a:txBody>
                  <a:tcPr marL="5619" marR="5619" marT="561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3">
                  <a:txBody>
                    <a:bodyPr/>
                    <a:lstStyle/>
                    <a:p>
                      <a:pPr algn="l" fontAlgn="ctr"/>
                      <a:r>
                        <a:rPr lang="ja-JP" altLang="en-US" sz="1200" b="0" i="0" u="none" strike="noStrike">
                          <a:solidFill>
                            <a:srgbClr val="000000"/>
                          </a:solidFill>
                          <a:effectLst/>
                          <a:latin typeface="ＭＳ ゴシック"/>
                        </a:rPr>
                        <a:t>・医療法人</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・病院又は診療所の開設者</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ja-JP" altLang="en-US" sz="1200" b="0" i="0" u="none" strike="noStrike" dirty="0">
                          <a:solidFill>
                            <a:srgbClr val="000000"/>
                          </a:solidFill>
                          <a:effectLst/>
                          <a:latin typeface="ＭＳ ゴシック"/>
                        </a:rPr>
                        <a:t>施設整備</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（創設・改築・改修）</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en-US" altLang="ja-JP" sz="1200" b="0" i="0" u="none" strike="noStrike" dirty="0">
                          <a:solidFill>
                            <a:srgbClr val="000000"/>
                          </a:solidFill>
                          <a:effectLst/>
                          <a:latin typeface="ＭＳ ゴシック"/>
                        </a:rPr>
                        <a:t>※</a:t>
                      </a:r>
                      <a:r>
                        <a:rPr lang="ja-JP" altLang="en-US" sz="1200" b="0" i="0" u="none" strike="noStrike" dirty="0">
                          <a:solidFill>
                            <a:srgbClr val="000000"/>
                          </a:solidFill>
                          <a:effectLst/>
                          <a:latin typeface="ＭＳ ゴシック"/>
                        </a:rPr>
                        <a:t>経過措置：平成</a:t>
                      </a:r>
                      <a:r>
                        <a:rPr lang="en-US" altLang="ja-JP" sz="1200" b="0" i="0" u="none" strike="noStrike" dirty="0">
                          <a:solidFill>
                            <a:srgbClr val="000000"/>
                          </a:solidFill>
                          <a:effectLst/>
                          <a:latin typeface="ＭＳ ゴシック"/>
                        </a:rPr>
                        <a:t>35</a:t>
                      </a:r>
                      <a:r>
                        <a:rPr lang="ja-JP" altLang="en-US" sz="1200" b="0" i="0" u="none" strike="noStrike" dirty="0">
                          <a:solidFill>
                            <a:srgbClr val="000000"/>
                          </a:solidFill>
                          <a:effectLst/>
                          <a:latin typeface="ＭＳ ゴシック"/>
                        </a:rPr>
                        <a:t>年度末までに</a:t>
                      </a:r>
                      <a:r>
                        <a:rPr lang="en-US" altLang="ja-JP" sz="1200" b="0" i="0" u="none" strike="noStrike" dirty="0">
                          <a:solidFill>
                            <a:srgbClr val="000000"/>
                          </a:solidFill>
                          <a:effectLst/>
                          <a:latin typeface="ＭＳ ゴシック"/>
                        </a:rPr>
                        <a:t>6.4㎡</a:t>
                      </a:r>
                      <a:r>
                        <a:rPr lang="ja-JP" altLang="en-US" sz="1200" b="0" i="0" u="none" strike="noStrike" dirty="0">
                          <a:solidFill>
                            <a:srgbClr val="000000"/>
                          </a:solidFill>
                          <a:effectLst/>
                          <a:latin typeface="ＭＳ ゴシック"/>
                        </a:rPr>
                        <a:t>から</a:t>
                      </a:r>
                      <a:r>
                        <a:rPr lang="en-US" altLang="ja-JP" sz="1200" b="0" i="0" u="none" strike="noStrike" dirty="0">
                          <a:solidFill>
                            <a:srgbClr val="000000"/>
                          </a:solidFill>
                          <a:effectLst/>
                          <a:latin typeface="ＭＳ ゴシック"/>
                        </a:rPr>
                        <a:t>8.0㎡</a:t>
                      </a:r>
                      <a:r>
                        <a:rPr lang="ja-JP" altLang="en-US" sz="1200" b="0" i="0" u="none" strike="noStrike" dirty="0">
                          <a:solidFill>
                            <a:srgbClr val="000000"/>
                          </a:solidFill>
                          <a:effectLst/>
                          <a:latin typeface="ＭＳ ゴシック"/>
                        </a:rPr>
                        <a:t>に改築，改修する場合は転換後も対象</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a:rPr>
                        <a:t>創設</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a:solidFill>
                            <a:srgbClr val="000000"/>
                          </a:solidFill>
                          <a:effectLst/>
                          <a:latin typeface="ＭＳ ゴシック"/>
                        </a:rPr>
                        <a:t>転換</a:t>
                      </a:r>
                      <a:r>
                        <a:rPr lang="en-US" altLang="ja-JP" sz="1200" b="0" i="0" u="none" strike="noStrike">
                          <a:solidFill>
                            <a:srgbClr val="000000"/>
                          </a:solidFill>
                          <a:effectLst/>
                          <a:latin typeface="ＭＳ ゴシック"/>
                        </a:rPr>
                        <a:t>1</a:t>
                      </a:r>
                      <a:r>
                        <a:rPr lang="ja-JP" altLang="en-US" sz="1200" b="0" i="0" u="none" strike="noStrike">
                          <a:solidFill>
                            <a:srgbClr val="000000"/>
                          </a:solidFill>
                          <a:effectLst/>
                          <a:latin typeface="ＭＳ ゴシック"/>
                        </a:rPr>
                        <a:t>病床当たり</a:t>
                      </a:r>
                      <a:br>
                        <a:rPr lang="ja-JP" altLang="en-US" sz="1200" b="0" i="0" u="none" strike="noStrike">
                          <a:solidFill>
                            <a:srgbClr val="000000"/>
                          </a:solidFill>
                          <a:effectLst/>
                          <a:latin typeface="ＭＳ ゴシック"/>
                        </a:rPr>
                      </a:br>
                      <a:r>
                        <a:rPr lang="ja-JP" altLang="en-US" sz="1200" b="0" i="0" u="none" strike="noStrike">
                          <a:solidFill>
                            <a:srgbClr val="000000"/>
                          </a:solidFill>
                          <a:effectLst/>
                          <a:latin typeface="ＭＳ ゴシック"/>
                        </a:rPr>
                        <a:t/>
                      </a:r>
                      <a:br>
                        <a:rPr lang="ja-JP" altLang="en-US" sz="1200" b="0" i="0" u="none" strike="noStrike">
                          <a:solidFill>
                            <a:srgbClr val="000000"/>
                          </a:solidFill>
                          <a:effectLst/>
                          <a:latin typeface="ＭＳ ゴシック"/>
                        </a:rPr>
                      </a:br>
                      <a:r>
                        <a:rPr lang="en-US" altLang="ja-JP" sz="1200" b="0" i="0" u="none" strike="noStrike">
                          <a:solidFill>
                            <a:srgbClr val="000000"/>
                          </a:solidFill>
                          <a:effectLst/>
                          <a:latin typeface="ＭＳ ゴシック"/>
                        </a:rPr>
                        <a:t>1,000</a:t>
                      </a:r>
                      <a:r>
                        <a:rPr lang="ja-JP" altLang="en-US" sz="1200" b="0" i="0" u="none" strike="noStrike">
                          <a:solidFill>
                            <a:srgbClr val="000000"/>
                          </a:solidFill>
                          <a:effectLst/>
                          <a:latin typeface="ＭＳ ゴシック"/>
                        </a:rPr>
                        <a:t>千円</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ja-JP" altLang="en-US" sz="1200" b="0" i="0" u="none" strike="noStrike">
                          <a:solidFill>
                            <a:srgbClr val="000000"/>
                          </a:solidFill>
                          <a:effectLst/>
                          <a:latin typeface="ＭＳ ゴシック"/>
                        </a:rPr>
                        <a:t>（Ａ）と事業費のうち低い額</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n-US" altLang="ja-JP" sz="1200" b="0" i="0" u="none" strike="noStrike" dirty="0">
                          <a:solidFill>
                            <a:srgbClr val="000000"/>
                          </a:solidFill>
                          <a:effectLst/>
                          <a:latin typeface="ＭＳ ゴシック"/>
                        </a:rPr>
                        <a:t>10/10</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ja-JP" altLang="en-US" sz="1200" b="0" i="0" u="none" strike="noStrike" dirty="0">
                          <a:solidFill>
                            <a:srgbClr val="000000"/>
                          </a:solidFill>
                          <a:effectLst/>
                          <a:latin typeface="ＭＳ ゴシック"/>
                        </a:rPr>
                        <a:t>高齢者の医療の確保に関する法律附則</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病床転換助成事業交付金交付要綱</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病床転換助成事業交付金実施要綱</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財源：病床転換助成事業交付金</a:t>
                      </a:r>
                      <a:br>
                        <a:rPr lang="ja-JP" altLang="en-US" sz="1200" b="0" i="0" u="none" strike="noStrike" dirty="0">
                          <a:solidFill>
                            <a:srgbClr val="000000"/>
                          </a:solidFill>
                          <a:effectLst/>
                          <a:latin typeface="ＭＳ ゴシック"/>
                        </a:rPr>
                      </a:br>
                      <a:endParaRPr lang="ja-JP" altLang="en-US" sz="1200" b="0" i="0" u="none" strike="noStrike" dirty="0">
                        <a:solidFill>
                          <a:srgbClr val="000000"/>
                        </a:solidFill>
                        <a:effectLst/>
                        <a:latin typeface="ＭＳ ゴシック"/>
                      </a:endParaRP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ctr"/>
                      <a:r>
                        <a:rPr lang="zh-TW" altLang="en-US" sz="1200" b="0" i="0" u="none" strike="noStrike" dirty="0">
                          <a:solidFill>
                            <a:srgbClr val="000000"/>
                          </a:solidFill>
                          <a:effectLst/>
                          <a:latin typeface="ＭＳ ゴシック"/>
                        </a:rPr>
                        <a:t>広島県病床転換助成事業補助金交付要綱</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ja-JP" altLang="en-US" sz="1200" b="0" i="0" u="none" strike="noStrike">
                          <a:solidFill>
                            <a:srgbClr val="000000"/>
                          </a:solidFill>
                          <a:effectLst/>
                          <a:latin typeface="ＭＳ ゴシック"/>
                        </a:rPr>
                        <a:t>県</a:t>
                      </a:r>
                    </a:p>
                  </a:txBody>
                  <a:tcPr marL="5619" marR="5619" marT="561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52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ゴシック"/>
                        </a:rPr>
                        <a:t>改築</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ゴシック"/>
                        </a:rPr>
                        <a:t>転換</a:t>
                      </a:r>
                      <a:r>
                        <a:rPr lang="en-US" altLang="ja-JP" sz="1200" b="0" i="0" u="none" strike="noStrike" dirty="0">
                          <a:solidFill>
                            <a:srgbClr val="000000"/>
                          </a:solidFill>
                          <a:effectLst/>
                          <a:latin typeface="ＭＳ ゴシック"/>
                        </a:rPr>
                        <a:t>1</a:t>
                      </a:r>
                      <a:r>
                        <a:rPr lang="ja-JP" altLang="en-US" sz="1200" b="0" i="0" u="none" strike="noStrike" dirty="0">
                          <a:solidFill>
                            <a:srgbClr val="000000"/>
                          </a:solidFill>
                          <a:effectLst/>
                          <a:latin typeface="ＭＳ ゴシック"/>
                        </a:rPr>
                        <a:t>病床当たり</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en-US" altLang="ja-JP" sz="1200" b="0" i="0" u="none" strike="noStrike" dirty="0">
                          <a:solidFill>
                            <a:srgbClr val="000000"/>
                          </a:solidFill>
                          <a:effectLst/>
                          <a:latin typeface="ＭＳ ゴシック"/>
                        </a:rPr>
                        <a:t>1,200</a:t>
                      </a:r>
                      <a:r>
                        <a:rPr lang="ja-JP" altLang="en-US" sz="1200" b="0" i="0" u="none" strike="noStrike" dirty="0">
                          <a:solidFill>
                            <a:srgbClr val="000000"/>
                          </a:solidFill>
                          <a:effectLst/>
                          <a:latin typeface="ＭＳ ゴシック"/>
                        </a:rPr>
                        <a:t>千円</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65388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200" b="0" i="0" u="none" strike="noStrike">
                          <a:solidFill>
                            <a:srgbClr val="000000"/>
                          </a:solidFill>
                          <a:effectLst/>
                          <a:latin typeface="ＭＳ ゴシック"/>
                        </a:rPr>
                        <a:t>改修</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solidFill>
                            <a:srgbClr val="000000"/>
                          </a:solidFill>
                          <a:effectLst/>
                          <a:latin typeface="ＭＳ ゴシック"/>
                        </a:rPr>
                        <a:t>転換</a:t>
                      </a:r>
                      <a:r>
                        <a:rPr lang="en-US" altLang="ja-JP" sz="1200" b="0" i="0" u="none" strike="noStrike" dirty="0">
                          <a:solidFill>
                            <a:srgbClr val="000000"/>
                          </a:solidFill>
                          <a:effectLst/>
                          <a:latin typeface="ＭＳ ゴシック"/>
                        </a:rPr>
                        <a:t>1</a:t>
                      </a:r>
                      <a:r>
                        <a:rPr lang="ja-JP" altLang="en-US" sz="1200" b="0" i="0" u="none" strike="noStrike" dirty="0">
                          <a:solidFill>
                            <a:srgbClr val="000000"/>
                          </a:solidFill>
                          <a:effectLst/>
                          <a:latin typeface="ＭＳ ゴシック"/>
                        </a:rPr>
                        <a:t>病床当たり</a:t>
                      </a:r>
                      <a:br>
                        <a:rPr lang="ja-JP" altLang="en-US" sz="1200" b="0" i="0" u="none" strike="noStrike" dirty="0">
                          <a:solidFill>
                            <a:srgbClr val="000000"/>
                          </a:solidFill>
                          <a:effectLst/>
                          <a:latin typeface="ＭＳ ゴシック"/>
                        </a:rPr>
                      </a:br>
                      <a:r>
                        <a:rPr lang="ja-JP" altLang="en-US" sz="1200" b="0" i="0" u="none" strike="noStrike" dirty="0">
                          <a:solidFill>
                            <a:srgbClr val="000000"/>
                          </a:solidFill>
                          <a:effectLst/>
                          <a:latin typeface="ＭＳ ゴシック"/>
                        </a:rPr>
                        <a:t/>
                      </a:r>
                      <a:br>
                        <a:rPr lang="ja-JP" altLang="en-US" sz="1200" b="0" i="0" u="none" strike="noStrike" dirty="0">
                          <a:solidFill>
                            <a:srgbClr val="000000"/>
                          </a:solidFill>
                          <a:effectLst/>
                          <a:latin typeface="ＭＳ ゴシック"/>
                        </a:rPr>
                      </a:br>
                      <a:r>
                        <a:rPr lang="en-US" altLang="ja-JP" sz="1200" b="0" i="0" u="none" strike="noStrike" dirty="0">
                          <a:solidFill>
                            <a:srgbClr val="000000"/>
                          </a:solidFill>
                          <a:effectLst/>
                          <a:latin typeface="ＭＳ ゴシック"/>
                        </a:rPr>
                        <a:t>500</a:t>
                      </a:r>
                      <a:r>
                        <a:rPr lang="ja-JP" altLang="en-US" sz="1200" b="0" i="0" u="none" strike="noStrike" dirty="0">
                          <a:solidFill>
                            <a:srgbClr val="000000"/>
                          </a:solidFill>
                          <a:effectLst/>
                          <a:latin typeface="ＭＳ ゴシック"/>
                        </a:rPr>
                        <a:t>千円</a:t>
                      </a:r>
                    </a:p>
                  </a:txBody>
                  <a:tcPr marL="5619" marR="5619" marT="56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29756">
                <a:tc gridSpan="9">
                  <a:txBody>
                    <a:bodyPr/>
                    <a:lstStyle/>
                    <a:p>
                      <a:pPr algn="l" fontAlgn="ctr"/>
                      <a:r>
                        <a:rPr lang="ja-JP" altLang="en-US" sz="1200" b="0" i="0" u="none" strike="noStrike" dirty="0" smtClean="0">
                          <a:solidFill>
                            <a:srgbClr val="000000"/>
                          </a:solidFill>
                          <a:effectLst/>
                          <a:latin typeface="ＭＳ Ｐゴシック"/>
                        </a:rPr>
                        <a:t>　　</a:t>
                      </a:r>
                      <a:r>
                        <a:rPr lang="ja-JP" altLang="en-US" sz="1050" b="0" i="0" u="none" strike="noStrike" dirty="0" smtClean="0">
                          <a:solidFill>
                            <a:srgbClr val="000000"/>
                          </a:solidFill>
                          <a:effectLst/>
                          <a:latin typeface="ＭＳ Ｐゴシック"/>
                        </a:rPr>
                        <a:t>（</a:t>
                      </a:r>
                      <a:r>
                        <a:rPr lang="ja-JP" altLang="en-US" sz="1050" b="0" i="0" u="none" strike="noStrike" dirty="0">
                          <a:solidFill>
                            <a:srgbClr val="000000"/>
                          </a:solidFill>
                          <a:effectLst/>
                          <a:latin typeface="ＭＳ Ｐゴシック"/>
                        </a:rPr>
                        <a:t>注）現在，「介護療養病床→介護</a:t>
                      </a:r>
                      <a:r>
                        <a:rPr lang="ja-JP" altLang="en-US" sz="1050" b="0" i="0" u="none" strike="noStrike" dirty="0" smtClean="0">
                          <a:solidFill>
                            <a:srgbClr val="000000"/>
                          </a:solidFill>
                          <a:effectLst/>
                          <a:latin typeface="ＭＳ Ｐゴシック"/>
                        </a:rPr>
                        <a:t>医療院」</a:t>
                      </a:r>
                      <a:r>
                        <a:rPr lang="ja-JP" altLang="en-US" sz="1050" b="0" i="0" u="none" strike="noStrike" dirty="0">
                          <a:solidFill>
                            <a:srgbClr val="000000"/>
                          </a:solidFill>
                          <a:effectLst/>
                          <a:latin typeface="ＭＳ Ｐゴシック"/>
                        </a:rPr>
                        <a:t>については，国から平成</a:t>
                      </a:r>
                      <a:r>
                        <a:rPr lang="en-US" altLang="ja-JP" sz="1050" b="0" i="0" u="none" strike="noStrike" dirty="0">
                          <a:solidFill>
                            <a:srgbClr val="000000"/>
                          </a:solidFill>
                          <a:effectLst/>
                          <a:latin typeface="ＭＳ Ｐゴシック"/>
                        </a:rPr>
                        <a:t>30</a:t>
                      </a:r>
                      <a:r>
                        <a:rPr lang="ja-JP" altLang="en-US" sz="1050" b="0" i="0" u="none" strike="noStrike" dirty="0">
                          <a:solidFill>
                            <a:srgbClr val="000000"/>
                          </a:solidFill>
                          <a:effectLst/>
                          <a:latin typeface="ＭＳ Ｐゴシック"/>
                        </a:rPr>
                        <a:t>年度の交付要綱・管理運営要領が発信されていないため，想定している内容を記載。</a:t>
                      </a:r>
                    </a:p>
                  </a:txBody>
                  <a:tcPr marL="5619" marR="5619" marT="5619"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200" b="0" i="0" u="none" strike="noStrike" dirty="0">
                        <a:solidFill>
                          <a:srgbClr val="000000"/>
                        </a:solidFill>
                        <a:effectLst/>
                        <a:latin typeface="ＭＳ Ｐゴシック"/>
                      </a:endParaRPr>
                    </a:p>
                  </a:txBody>
                  <a:tcPr marL="5619" marR="5619" marT="5619"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200" b="0" i="0" u="none" strike="noStrike" dirty="0">
                        <a:solidFill>
                          <a:srgbClr val="000000"/>
                        </a:solidFill>
                        <a:effectLst/>
                        <a:latin typeface="ＭＳ Ｐゴシック"/>
                      </a:endParaRPr>
                    </a:p>
                  </a:txBody>
                  <a:tcPr marL="5619" marR="5619" marT="5619"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200" b="0" i="0" u="none" strike="noStrike" dirty="0">
                        <a:solidFill>
                          <a:srgbClr val="000000"/>
                        </a:solidFill>
                        <a:effectLst/>
                        <a:latin typeface="ＭＳ Ｐゴシック"/>
                      </a:endParaRPr>
                    </a:p>
                  </a:txBody>
                  <a:tcPr marL="5619" marR="5619" marT="5619"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4" name="テキスト ボックス 3"/>
          <p:cNvSpPr txBox="1"/>
          <p:nvPr/>
        </p:nvSpPr>
        <p:spPr>
          <a:xfrm>
            <a:off x="9344968" y="6438428"/>
            <a:ext cx="561032" cy="369332"/>
          </a:xfrm>
          <a:prstGeom prst="rect">
            <a:avLst/>
          </a:prstGeom>
          <a:solidFill>
            <a:schemeClr val="bg1"/>
          </a:solidFill>
          <a:ln>
            <a:noFill/>
          </a:ln>
        </p:spPr>
        <p:txBody>
          <a:bodyPr wrap="square" rtlCol="0">
            <a:spAutoFit/>
          </a:bodyPr>
          <a:lstStyle/>
          <a:p>
            <a:r>
              <a:rPr kumimoji="1" lang="en-US" altLang="ja-JP" dirty="0" smtClean="0"/>
              <a:t>18</a:t>
            </a:r>
            <a:endParaRPr kumimoji="1" lang="ja-JP" altLang="en-US" dirty="0"/>
          </a:p>
        </p:txBody>
      </p:sp>
    </p:spTree>
    <p:extLst>
      <p:ext uri="{BB962C8B-B14F-4D97-AF65-F5344CB8AC3E}">
        <p14:creationId xmlns:p14="http://schemas.microsoft.com/office/powerpoint/2010/main" val="3603138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2852" y="2080725"/>
            <a:ext cx="9043517" cy="1470025"/>
          </a:xfrm>
          <a:ln>
            <a:noFill/>
          </a:ln>
        </p:spPr>
        <p:txBody>
          <a:bodyPr>
            <a:noAutofit/>
          </a:bodyPr>
          <a:lstStyle/>
          <a:p>
            <a:r>
              <a:rPr kumimoji="1" lang="ja-JP" altLang="en-US" sz="4000" dirty="0" smtClean="0"/>
              <a:t>介護医療院とは？</a:t>
            </a:r>
            <a:endParaRPr kumimoji="1" lang="ja-JP" altLang="en-US" sz="4000" dirty="0"/>
          </a:p>
        </p:txBody>
      </p:sp>
      <p:sp>
        <p:nvSpPr>
          <p:cNvPr id="4" name="サブタイトル 3"/>
          <p:cNvSpPr>
            <a:spLocks noGrp="1"/>
          </p:cNvSpPr>
          <p:nvPr>
            <p:ph type="subTitle" idx="1"/>
          </p:nvPr>
        </p:nvSpPr>
        <p:spPr/>
        <p:txBody>
          <a:bodyPr/>
          <a:lstStyle/>
          <a:p>
            <a:endParaRPr kumimoji="1" lang="ja-JP" altLang="en-US" dirty="0"/>
          </a:p>
        </p:txBody>
      </p:sp>
      <p:sp>
        <p:nvSpPr>
          <p:cNvPr id="3" name="正方形/長方形 2"/>
          <p:cNvSpPr/>
          <p:nvPr/>
        </p:nvSpPr>
        <p:spPr>
          <a:xfrm>
            <a:off x="9756949" y="6521380"/>
            <a:ext cx="149051" cy="221064"/>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8601389" y="6380703"/>
            <a:ext cx="1065125" cy="369332"/>
          </a:xfrm>
          <a:prstGeom prst="rect">
            <a:avLst/>
          </a:prstGeom>
          <a:noFill/>
        </p:spPr>
        <p:txBody>
          <a:bodyPr wrap="square" rtlCol="0">
            <a:spAutoFit/>
          </a:bodyPr>
          <a:lstStyle/>
          <a:p>
            <a:pPr algn="r"/>
            <a:r>
              <a:rPr kumimoji="1" lang="ja-JP" altLang="en-US" dirty="0" smtClean="0"/>
              <a:t>１</a:t>
            </a:r>
            <a:endParaRPr kumimoji="1" lang="ja-JP" altLang="en-US" dirty="0"/>
          </a:p>
        </p:txBody>
      </p:sp>
    </p:spTree>
    <p:extLst>
      <p:ext uri="{BB962C8B-B14F-4D97-AF65-F5344CB8AC3E}">
        <p14:creationId xmlns:p14="http://schemas.microsoft.com/office/powerpoint/2010/main" val="25738535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2852" y="2080725"/>
            <a:ext cx="9043517" cy="1470025"/>
          </a:xfrm>
          <a:ln>
            <a:noFill/>
          </a:ln>
        </p:spPr>
        <p:txBody>
          <a:bodyPr>
            <a:noAutofit/>
          </a:bodyPr>
          <a:lstStyle/>
          <a:p>
            <a:r>
              <a:rPr kumimoji="1" lang="ja-JP" altLang="en-US" sz="3200" dirty="0" smtClean="0"/>
              <a:t>介護医療院の開設見込み等</a:t>
            </a:r>
            <a:endParaRPr kumimoji="1" lang="ja-JP" altLang="en-US" sz="3200" dirty="0"/>
          </a:p>
        </p:txBody>
      </p:sp>
      <p:sp>
        <p:nvSpPr>
          <p:cNvPr id="4" name="サブタイトル 3"/>
          <p:cNvSpPr>
            <a:spLocks noGrp="1"/>
          </p:cNvSpPr>
          <p:nvPr>
            <p:ph type="subTitle" idx="1"/>
          </p:nvPr>
        </p:nvSpPr>
        <p:spPr/>
        <p:txBody>
          <a:bodyPr/>
          <a:lstStyle/>
          <a:p>
            <a:endParaRPr kumimoji="1" lang="ja-JP" altLang="en-US"/>
          </a:p>
        </p:txBody>
      </p:sp>
      <p:sp>
        <p:nvSpPr>
          <p:cNvPr id="5" name="テキスト ボックス 4"/>
          <p:cNvSpPr txBox="1"/>
          <p:nvPr/>
        </p:nvSpPr>
        <p:spPr>
          <a:xfrm>
            <a:off x="9344968" y="6438428"/>
            <a:ext cx="561032" cy="369332"/>
          </a:xfrm>
          <a:prstGeom prst="rect">
            <a:avLst/>
          </a:prstGeom>
          <a:solidFill>
            <a:schemeClr val="bg1"/>
          </a:solidFill>
          <a:ln>
            <a:noFill/>
          </a:ln>
        </p:spPr>
        <p:txBody>
          <a:bodyPr wrap="square" rtlCol="0">
            <a:spAutoFit/>
          </a:bodyPr>
          <a:lstStyle/>
          <a:p>
            <a:r>
              <a:rPr kumimoji="1" lang="en-US" altLang="ja-JP" dirty="0" smtClean="0"/>
              <a:t>19</a:t>
            </a:r>
            <a:endParaRPr kumimoji="1" lang="ja-JP" altLang="en-US" dirty="0"/>
          </a:p>
        </p:txBody>
      </p:sp>
    </p:spTree>
    <p:extLst>
      <p:ext uri="{BB962C8B-B14F-4D97-AF65-F5344CB8AC3E}">
        <p14:creationId xmlns:p14="http://schemas.microsoft.com/office/powerpoint/2010/main" val="1632727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zh-TW" altLang="en-US" sz="2800" dirty="0" smtClean="0">
                <a:solidFill>
                  <a:prstClr val="black"/>
                </a:solidFill>
                <a:latin typeface="ＤＨＰ特太ゴシック体" panose="020B0500000000000000" pitchFamily="50" charset="-128"/>
                <a:ea typeface="ＤＨＰ特太ゴシック体" panose="020B0500000000000000" pitchFamily="50" charset="-128"/>
              </a:rPr>
              <a:t>介護医療院</a:t>
            </a: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の開設見込み等（Ｈ</a:t>
            </a:r>
            <a:r>
              <a:rPr lang="en-US" altLang="ja-JP" sz="2800" dirty="0" smtClean="0">
                <a:solidFill>
                  <a:prstClr val="black"/>
                </a:solidFill>
                <a:latin typeface="ＤＨＰ特太ゴシック体" panose="020B0500000000000000" pitchFamily="50" charset="-128"/>
                <a:ea typeface="ＤＨＰ特太ゴシック体" panose="020B0500000000000000" pitchFamily="50" charset="-128"/>
              </a:rPr>
              <a:t>30.6.18</a:t>
            </a: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現在）</a:t>
            </a:r>
            <a:endParaRPr lang="ja-JP" altLang="en-US" sz="2800" dirty="0">
              <a:solidFill>
                <a:prstClr val="black"/>
              </a:solidFill>
              <a:latin typeface="ＤＨＰ特太ゴシック体" panose="020B0500000000000000" pitchFamily="50" charset="-128"/>
              <a:ea typeface="ＤＨＰ特太ゴシック体" panose="020B05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382453114"/>
              </p:ext>
            </p:extLst>
          </p:nvPr>
        </p:nvGraphicFramePr>
        <p:xfrm>
          <a:off x="121741" y="1207219"/>
          <a:ext cx="9666514" cy="4640919"/>
        </p:xfrm>
        <a:graphic>
          <a:graphicData uri="http://schemas.openxmlformats.org/drawingml/2006/table">
            <a:tbl>
              <a:tblPr/>
              <a:tblGrid>
                <a:gridCol w="1122072"/>
                <a:gridCol w="1616412"/>
                <a:gridCol w="1621644"/>
                <a:gridCol w="121436"/>
                <a:gridCol w="1500208"/>
                <a:gridCol w="137673"/>
                <a:gridCol w="1483971"/>
                <a:gridCol w="274491"/>
                <a:gridCol w="1788607"/>
              </a:tblGrid>
              <a:tr h="581854">
                <a:tc gridSpan="2">
                  <a:txBody>
                    <a:bodyPr/>
                    <a:lstStyle/>
                    <a:p>
                      <a:pPr algn="ctr" fontAlgn="ctr"/>
                      <a:r>
                        <a:rPr lang="ja-JP" altLang="en-US" sz="1400" b="0" i="0" u="none" strike="noStrike" dirty="0">
                          <a:solidFill>
                            <a:srgbClr val="000000"/>
                          </a:solidFill>
                          <a:effectLst/>
                          <a:latin typeface="ＭＳ ゴシック"/>
                        </a:rPr>
                        <a:t>区　　　分</a:t>
                      </a:r>
                    </a:p>
                  </a:txBody>
                  <a:tcPr marL="7581" marR="7581" marT="75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gridSpan="2">
                  <a:txBody>
                    <a:bodyPr/>
                    <a:lstStyle/>
                    <a:p>
                      <a:pPr algn="ctr" fontAlgn="ctr"/>
                      <a:r>
                        <a:rPr lang="ja-JP" altLang="en-US" sz="1400" b="0" i="0" u="none" strike="noStrike" dirty="0">
                          <a:solidFill>
                            <a:srgbClr val="000000"/>
                          </a:solidFill>
                          <a:effectLst/>
                          <a:latin typeface="ＭＳ ゴシック"/>
                        </a:rPr>
                        <a:t>病院等数</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pPr algn="ctr" fontAlgn="ctr"/>
                      <a:endParaRPr lang="ja-JP" altLang="en-US" sz="1400" b="0" i="0" u="none" strike="noStrike" dirty="0">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2">
                  <a:txBody>
                    <a:bodyPr/>
                    <a:lstStyle/>
                    <a:p>
                      <a:pPr algn="ctr" fontAlgn="ctr"/>
                      <a:r>
                        <a:rPr lang="ja-JP" altLang="en-US" sz="1400" b="0" i="0" u="none" strike="noStrike" dirty="0">
                          <a:solidFill>
                            <a:srgbClr val="000000"/>
                          </a:solidFill>
                          <a:effectLst/>
                          <a:latin typeface="ＭＳ ゴシック"/>
                        </a:rPr>
                        <a:t>相談病院等数</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pPr algn="ctr" fontAlgn="ctr"/>
                      <a:endParaRPr lang="zh-TW"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gridSpan="2">
                  <a:txBody>
                    <a:bodyPr/>
                    <a:lstStyle/>
                    <a:p>
                      <a:pPr algn="ctr" fontAlgn="ctr"/>
                      <a:r>
                        <a:rPr lang="zh-TW" altLang="en-US" sz="1400" b="0" i="0" u="none" strike="noStrike">
                          <a:solidFill>
                            <a:srgbClr val="000000"/>
                          </a:solidFill>
                          <a:effectLst/>
                          <a:latin typeface="ＭＳ ゴシック"/>
                        </a:rPr>
                        <a:t>既許可施設数</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pPr algn="ctr" fontAlgn="ctr"/>
                      <a:endParaRPr lang="zh-TW"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zh-TW" altLang="en-US" sz="1400" b="0" i="0" u="none" strike="noStrike" dirty="0">
                          <a:solidFill>
                            <a:srgbClr val="000000"/>
                          </a:solidFill>
                          <a:effectLst/>
                          <a:latin typeface="ＭＳ ゴシック"/>
                        </a:rPr>
                        <a:t>今年度開設</a:t>
                      </a:r>
                      <a:r>
                        <a:rPr lang="zh-TW" altLang="en-US" sz="1400" b="0" i="0" u="none" strike="noStrike" dirty="0" smtClean="0">
                          <a:solidFill>
                            <a:srgbClr val="000000"/>
                          </a:solidFill>
                          <a:effectLst/>
                          <a:latin typeface="ＭＳ ゴシック"/>
                        </a:rPr>
                        <a:t>見込</a:t>
                      </a:r>
                      <a:endParaRPr lang="en-US" altLang="zh-TW" sz="1400" b="0" i="0" u="none" strike="noStrike" dirty="0" smtClean="0">
                        <a:solidFill>
                          <a:srgbClr val="000000"/>
                        </a:solidFill>
                        <a:effectLst/>
                        <a:latin typeface="ＭＳ ゴシック"/>
                      </a:endParaRPr>
                    </a:p>
                    <a:p>
                      <a:pPr algn="ctr" fontAlgn="ctr"/>
                      <a:r>
                        <a:rPr lang="zh-TW" altLang="en-US" sz="1400" b="0" i="0" u="none" strike="noStrike" dirty="0" smtClean="0">
                          <a:solidFill>
                            <a:srgbClr val="000000"/>
                          </a:solidFill>
                          <a:effectLst/>
                          <a:latin typeface="ＭＳ ゴシック"/>
                        </a:rPr>
                        <a:t>施設数</a:t>
                      </a:r>
                      <a:endParaRPr lang="zh-TW" altLang="en-US" sz="1400" b="0" i="0" u="none" strike="noStrike" dirty="0">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486533">
                <a:tc rowSpan="2">
                  <a:txBody>
                    <a:bodyPr/>
                    <a:lstStyle/>
                    <a:p>
                      <a:pPr algn="ctr" fontAlgn="ctr"/>
                      <a:r>
                        <a:rPr lang="ja-JP" altLang="en-US" sz="1400" b="0" i="0" u="none" strike="noStrike">
                          <a:solidFill>
                            <a:srgbClr val="000000"/>
                          </a:solidFill>
                          <a:effectLst/>
                          <a:latin typeface="ＭＳ ゴシック"/>
                        </a:rPr>
                        <a:t>療養病床</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ＭＳ ゴシック"/>
                        </a:rPr>
                        <a:t>病  院</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a:solidFill>
                            <a:srgbClr val="000000"/>
                          </a:solidFill>
                          <a:effectLst/>
                          <a:latin typeface="ＭＳ ゴシック"/>
                        </a:rPr>
                        <a:t>１２３</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dirty="0">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ＭＳ ゴシック"/>
                        </a:rPr>
                        <a:t>１４</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dirty="0">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dirty="0">
                          <a:solidFill>
                            <a:srgbClr val="000000"/>
                          </a:solidFill>
                          <a:effectLst/>
                          <a:latin typeface="ＭＳ ゴシック"/>
                        </a:rPr>
                        <a:t>１</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ＭＳ ゴシック"/>
                        </a:rPr>
                        <a:t>７</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33">
                <a:tc vMerge="1">
                  <a:txBody>
                    <a:bodyPr/>
                    <a:lstStyle/>
                    <a:p>
                      <a:endParaRPr kumimoji="1" lang="ja-JP" altLang="en-US"/>
                    </a:p>
                  </a:txBody>
                  <a:tcPr/>
                </a:tc>
                <a:tc>
                  <a:txBody>
                    <a:bodyPr/>
                    <a:lstStyle/>
                    <a:p>
                      <a:pPr algn="ctr" fontAlgn="ctr"/>
                      <a:r>
                        <a:rPr lang="ja-JP" altLang="en-US" sz="1400" b="0" i="0" u="none" strike="noStrike">
                          <a:solidFill>
                            <a:srgbClr val="000000"/>
                          </a:solidFill>
                          <a:effectLst/>
                          <a:latin typeface="ＭＳ ゴシック"/>
                        </a:rPr>
                        <a:t>診療所</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a:solidFill>
                            <a:srgbClr val="000000"/>
                          </a:solidFill>
                          <a:effectLst/>
                          <a:latin typeface="ＭＳ ゴシック"/>
                        </a:rPr>
                        <a:t>  ４５</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a:solidFill>
                            <a:srgbClr val="000000"/>
                          </a:solidFill>
                          <a:effectLst/>
                          <a:latin typeface="ＭＳ ゴシック"/>
                        </a:rPr>
                        <a:t>　２</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a:solidFill>
                            <a:srgbClr val="000000"/>
                          </a:solidFill>
                          <a:effectLst/>
                          <a:latin typeface="ＭＳ ゴシック"/>
                        </a:rPr>
                        <a:t>０</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ＭＳ ゴシック"/>
                        </a:rPr>
                        <a:t>－</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6533">
                <a:tc gridSpan="2">
                  <a:txBody>
                    <a:bodyPr/>
                    <a:lstStyle/>
                    <a:p>
                      <a:pPr algn="ctr" fontAlgn="ctr"/>
                      <a:r>
                        <a:rPr lang="zh-TW" altLang="en-US" sz="1400" b="0" i="0" u="none" strike="noStrike">
                          <a:solidFill>
                            <a:srgbClr val="000000"/>
                          </a:solidFill>
                          <a:effectLst/>
                          <a:latin typeface="ＭＳ ゴシック"/>
                        </a:rPr>
                        <a:t>介護療養型老人保健施設</a:t>
                      </a:r>
                    </a:p>
                  </a:txBody>
                  <a:tcPr marL="7581" marR="7581" marT="758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1400" b="0" i="0" u="none" strike="noStrike">
                          <a:solidFill>
                            <a:srgbClr val="000000"/>
                          </a:solidFill>
                          <a:effectLst/>
                          <a:latin typeface="ＭＳ ゴシック"/>
                        </a:rPr>
                        <a:t>    ８</a:t>
                      </a:r>
                    </a:p>
                  </a:txBody>
                  <a:tcPr marL="7581" marR="7581" marT="75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a:solidFill>
                            <a:srgbClr val="000000"/>
                          </a:solidFill>
                          <a:effectLst/>
                          <a:latin typeface="ＭＳ ゴシック"/>
                        </a:rPr>
                        <a:t>　１</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400" b="0" i="0" u="none" strike="noStrike">
                          <a:solidFill>
                            <a:srgbClr val="000000"/>
                          </a:solidFill>
                          <a:effectLst/>
                          <a:latin typeface="ＭＳ ゴシック"/>
                        </a:rPr>
                        <a:t>０</a:t>
                      </a:r>
                    </a:p>
                  </a:txBody>
                  <a:tcPr marL="7581" marR="7581" marT="75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400" b="0" i="0" u="none" strike="noStrike">
                        <a:solidFill>
                          <a:srgbClr val="000000"/>
                        </a:solidFill>
                        <a:effectLst/>
                        <a:latin typeface="ＭＳ ゴシック"/>
                      </a:endParaRP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ＭＳ ゴシック"/>
                        </a:rPr>
                        <a:t>－</a:t>
                      </a:r>
                    </a:p>
                  </a:txBody>
                  <a:tcPr marL="7581" marR="7581" marT="75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4126">
                <a:tc gridSpan="9">
                  <a:txBody>
                    <a:bodyPr/>
                    <a:lstStyle/>
                    <a:p>
                      <a:pPr algn="l" fontAlgn="ctr"/>
                      <a:r>
                        <a:rPr lang="en-US" altLang="ja-JP" sz="900" b="0" i="0" u="none" strike="noStrike" dirty="0">
                          <a:solidFill>
                            <a:srgbClr val="000000"/>
                          </a:solidFill>
                          <a:effectLst/>
                          <a:latin typeface="ＭＳ Ｐゴシック"/>
                        </a:rPr>
                        <a:t>※</a:t>
                      </a:r>
                      <a:r>
                        <a:rPr lang="ja-JP" altLang="en-US" sz="900" b="0" i="0" u="none" strike="noStrike" dirty="0">
                          <a:solidFill>
                            <a:srgbClr val="000000"/>
                          </a:solidFill>
                          <a:effectLst/>
                          <a:latin typeface="ＭＳ Ｐゴシック"/>
                        </a:rPr>
                        <a:t>病院等数は，</a:t>
                      </a:r>
                      <a:r>
                        <a:rPr lang="en-US" altLang="ja-JP" sz="900" b="0" i="0" u="none" strike="noStrike" dirty="0">
                          <a:solidFill>
                            <a:srgbClr val="000000"/>
                          </a:solidFill>
                          <a:effectLst/>
                          <a:latin typeface="ＭＳ Ｐゴシック"/>
                        </a:rPr>
                        <a:t>H30.4.30</a:t>
                      </a:r>
                      <a:r>
                        <a:rPr lang="ja-JP" altLang="en-US" sz="900" b="0" i="0" u="none" strike="noStrike" dirty="0">
                          <a:solidFill>
                            <a:srgbClr val="000000"/>
                          </a:solidFill>
                          <a:effectLst/>
                          <a:latin typeface="ＭＳ Ｐゴシック"/>
                        </a:rPr>
                        <a:t>現在のもの。</a:t>
                      </a:r>
                      <a:br>
                        <a:rPr lang="ja-JP" altLang="en-US" sz="900" b="0" i="0" u="none" strike="noStrike" dirty="0">
                          <a:solidFill>
                            <a:srgbClr val="000000"/>
                          </a:solidFill>
                          <a:effectLst/>
                          <a:latin typeface="ＭＳ Ｐゴシック"/>
                        </a:rPr>
                      </a:br>
                      <a:r>
                        <a:rPr lang="en-US" altLang="ja-JP" sz="900" b="0" i="0" u="none" strike="noStrike" dirty="0">
                          <a:solidFill>
                            <a:srgbClr val="000000"/>
                          </a:solidFill>
                          <a:effectLst/>
                          <a:latin typeface="ＭＳ Ｐゴシック"/>
                        </a:rPr>
                        <a:t>※</a:t>
                      </a:r>
                      <a:r>
                        <a:rPr lang="ja-JP" altLang="en-US" sz="900" b="0" i="0" u="none" strike="noStrike" dirty="0">
                          <a:solidFill>
                            <a:srgbClr val="000000"/>
                          </a:solidFill>
                          <a:effectLst/>
                          <a:latin typeface="ＭＳ Ｐゴシック"/>
                        </a:rPr>
                        <a:t>既許可施設は，医療法人たかまさ会の山﨑病院介護医療院が，平成</a:t>
                      </a:r>
                      <a:r>
                        <a:rPr lang="en-US" altLang="ja-JP" sz="900" b="0" i="0" u="none" strike="noStrike" dirty="0">
                          <a:solidFill>
                            <a:srgbClr val="000000"/>
                          </a:solidFill>
                          <a:effectLst/>
                          <a:latin typeface="ＭＳ Ｐゴシック"/>
                        </a:rPr>
                        <a:t>30</a:t>
                      </a:r>
                      <a:r>
                        <a:rPr lang="ja-JP" altLang="en-US" sz="900" b="0" i="0" u="none" strike="noStrike" dirty="0">
                          <a:solidFill>
                            <a:srgbClr val="000000"/>
                          </a:solidFill>
                          <a:effectLst/>
                          <a:latin typeface="ＭＳ Ｐゴシック"/>
                        </a:rPr>
                        <a:t>年５月１日付けで広島市により介護医療院（介護療養型医療施設の転換）の開設について許可されてたもの。</a:t>
                      </a:r>
                      <a:br>
                        <a:rPr lang="ja-JP" altLang="en-US" sz="900" b="0" i="0" u="none" strike="noStrike" dirty="0">
                          <a:solidFill>
                            <a:srgbClr val="000000"/>
                          </a:solidFill>
                          <a:effectLst/>
                          <a:latin typeface="ＭＳ Ｐゴシック"/>
                        </a:rPr>
                      </a:br>
                      <a:r>
                        <a:rPr lang="en-US" altLang="ja-JP" sz="900" b="0" i="0" u="none" strike="noStrike" dirty="0">
                          <a:solidFill>
                            <a:srgbClr val="000000"/>
                          </a:solidFill>
                          <a:effectLst/>
                          <a:latin typeface="ＭＳ Ｐゴシック"/>
                        </a:rPr>
                        <a:t>※</a:t>
                      </a:r>
                      <a:r>
                        <a:rPr lang="ja-JP" altLang="en-US" sz="900" b="0" i="0" u="none" strike="noStrike" dirty="0">
                          <a:solidFill>
                            <a:srgbClr val="000000"/>
                          </a:solidFill>
                          <a:effectLst/>
                          <a:latin typeface="ＭＳ Ｐゴシック"/>
                        </a:rPr>
                        <a:t>現時点の開設申請見込施設は，いずれも介護療養型医療施設を有している。</a:t>
                      </a:r>
                      <a:br>
                        <a:rPr lang="ja-JP" altLang="en-US" sz="900" b="0" i="0" u="none" strike="noStrike" dirty="0">
                          <a:solidFill>
                            <a:srgbClr val="000000"/>
                          </a:solidFill>
                          <a:effectLst/>
                          <a:latin typeface="ＭＳ Ｐゴシック"/>
                        </a:rPr>
                      </a:br>
                      <a:endParaRPr lang="ja-JP" altLang="en-US" sz="900" b="0" i="0" u="none" strike="noStrike" dirty="0">
                        <a:solidFill>
                          <a:srgbClr val="000000"/>
                        </a:solidFill>
                        <a:effectLst/>
                        <a:latin typeface="ＭＳ Ｐゴシック"/>
                      </a:endParaRPr>
                    </a:p>
                  </a:txBody>
                  <a:tcPr marL="7581" marR="7581" marT="7581"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5890">
                <a:tc gridSpan="2">
                  <a:txBody>
                    <a:bodyPr/>
                    <a:lstStyle/>
                    <a:p>
                      <a:pPr algn="l" fontAlgn="ctr"/>
                      <a:r>
                        <a:rPr lang="en-US" altLang="ja-JP" sz="1400" b="0" i="0" u="none" strike="noStrike">
                          <a:solidFill>
                            <a:srgbClr val="000000"/>
                          </a:solidFill>
                          <a:effectLst/>
                          <a:latin typeface="ＭＳ ゴシック"/>
                        </a:rPr>
                        <a:t>【</a:t>
                      </a:r>
                      <a:r>
                        <a:rPr lang="ja-JP" altLang="en-US" sz="1400" b="0" i="0" u="none" strike="noStrike">
                          <a:solidFill>
                            <a:srgbClr val="000000"/>
                          </a:solidFill>
                          <a:effectLst/>
                          <a:latin typeface="ＭＳ ゴシック"/>
                        </a:rPr>
                        <a:t>主な相談内容</a:t>
                      </a:r>
                      <a:r>
                        <a:rPr lang="en-US" altLang="ja-JP" sz="1400" b="0" i="0" u="none" strike="noStrike">
                          <a:solidFill>
                            <a:srgbClr val="000000"/>
                          </a:solidFill>
                          <a:effectLst/>
                          <a:latin typeface="ＭＳ ゴシック"/>
                        </a:rPr>
                        <a:t>】</a:t>
                      </a:r>
                    </a:p>
                  </a:txBody>
                  <a:tcPr marL="7581" marR="7581" marT="7581"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1400" b="0" i="0" u="none" strike="noStrike">
                        <a:solidFill>
                          <a:srgbClr val="000000"/>
                        </a:solidFill>
                        <a:effectLst/>
                        <a:latin typeface="ＭＳ ゴシック"/>
                      </a:endParaRPr>
                    </a:p>
                  </a:txBody>
                  <a:tcPr marL="7581" marR="7581" marT="7581" marB="0" anchor="ctr">
                    <a:lnL>
                      <a:noFill/>
                    </a:lnL>
                    <a:lnR>
                      <a:noFill/>
                    </a:lnR>
                    <a:lnT>
                      <a:noFill/>
                    </a:lnT>
                    <a:lnB>
                      <a:noFill/>
                    </a:lnB>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r>
              <a:tr h="295890">
                <a:tc gridSpan="3">
                  <a:txBody>
                    <a:bodyPr/>
                    <a:lstStyle/>
                    <a:p>
                      <a:pPr algn="l" fontAlgn="ctr"/>
                      <a:r>
                        <a:rPr lang="ja-JP" altLang="en-US" sz="1400" b="0" i="0" u="none" strike="noStrike">
                          <a:solidFill>
                            <a:srgbClr val="000000"/>
                          </a:solidFill>
                          <a:effectLst/>
                          <a:latin typeface="ＭＳ ゴシック"/>
                        </a:rPr>
                        <a:t>・転換に係る経過措置期間及び内容</a:t>
                      </a:r>
                    </a:p>
                  </a:txBody>
                  <a:tcPr marL="7581" marR="7581" marT="758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r>
              <a:tr h="295890">
                <a:tc gridSpan="3">
                  <a:txBody>
                    <a:bodyPr/>
                    <a:lstStyle/>
                    <a:p>
                      <a:pPr algn="l" fontAlgn="ctr"/>
                      <a:r>
                        <a:rPr lang="ja-JP" altLang="en-US" sz="1400" b="0" i="0" u="none" strike="noStrike">
                          <a:solidFill>
                            <a:srgbClr val="000000"/>
                          </a:solidFill>
                          <a:effectLst/>
                          <a:latin typeface="ＭＳ ゴシック"/>
                        </a:rPr>
                        <a:t>・医師の配置基準（併設型の場合等）</a:t>
                      </a:r>
                    </a:p>
                  </a:txBody>
                  <a:tcPr marL="7581" marR="7581" marT="758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r>
              <a:tr h="295890">
                <a:tc gridSpan="5">
                  <a:txBody>
                    <a:bodyPr/>
                    <a:lstStyle/>
                    <a:p>
                      <a:pPr algn="l" fontAlgn="ctr"/>
                      <a:r>
                        <a:rPr lang="ja-JP" altLang="en-US" sz="1400" b="0" i="0" u="none" strike="noStrike">
                          <a:solidFill>
                            <a:srgbClr val="000000"/>
                          </a:solidFill>
                          <a:effectLst/>
                          <a:latin typeface="ＭＳ ゴシック"/>
                        </a:rPr>
                        <a:t>・病院設備の共用（診察室，処置室，エックス線装置等）</a:t>
                      </a:r>
                    </a:p>
                  </a:txBody>
                  <a:tcPr marL="7581" marR="7581" marT="758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r>
              <a:tr h="295890">
                <a:tc gridSpan="3">
                  <a:txBody>
                    <a:bodyPr/>
                    <a:lstStyle/>
                    <a:p>
                      <a:pPr algn="l" fontAlgn="ctr"/>
                      <a:r>
                        <a:rPr lang="ja-JP" altLang="en-US" sz="1400" b="0" i="0" u="none" strike="noStrike">
                          <a:solidFill>
                            <a:srgbClr val="000000"/>
                          </a:solidFill>
                          <a:effectLst/>
                          <a:latin typeface="ＭＳ ゴシック"/>
                        </a:rPr>
                        <a:t>・スプリンクラーの整備（消防法）</a:t>
                      </a:r>
                    </a:p>
                  </a:txBody>
                  <a:tcPr marL="7581" marR="7581" marT="758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r>
              <a:tr h="295890">
                <a:tc gridSpan="3">
                  <a:txBody>
                    <a:bodyPr/>
                    <a:lstStyle/>
                    <a:p>
                      <a:pPr algn="l" fontAlgn="ctr"/>
                      <a:r>
                        <a:rPr lang="ja-JP" altLang="en-US" sz="1400" b="0" i="0" u="none" strike="noStrike">
                          <a:solidFill>
                            <a:srgbClr val="000000"/>
                          </a:solidFill>
                          <a:effectLst/>
                          <a:latin typeface="ＭＳ ゴシック"/>
                        </a:rPr>
                        <a:t>・プライバシーの確保に配慮した療養床の確保</a:t>
                      </a:r>
                    </a:p>
                  </a:txBody>
                  <a:tcPr marL="7581" marR="7581" marT="758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c gridSpan="2">
                  <a:txBody>
                    <a:bodyPr/>
                    <a:lstStyle/>
                    <a:p>
                      <a:pPr algn="l" fontAlgn="ctr"/>
                      <a:endParaRPr lang="ja-JP" altLang="en-US" sz="900" b="0" i="0" u="none" strike="noStrike" dirty="0">
                        <a:solidFill>
                          <a:srgbClr val="000000"/>
                        </a:solidFill>
                        <a:effectLst/>
                        <a:latin typeface="ＭＳ Ｐゴシック"/>
                      </a:endParaRPr>
                    </a:p>
                  </a:txBody>
                  <a:tcPr marL="7581" marR="7581" marT="7581" marB="0" anchor="ctr">
                    <a:lnL>
                      <a:noFill/>
                    </a:lnL>
                    <a:lnR>
                      <a:noFill/>
                    </a:lnR>
                    <a:lnT>
                      <a:noFill/>
                    </a:lnT>
                    <a:lnB>
                      <a:noFill/>
                    </a:lnB>
                  </a:tcPr>
                </a:tc>
                <a:tc hMerge="1">
                  <a:txBody>
                    <a:bodyPr/>
                    <a:lstStyle/>
                    <a:p>
                      <a:endParaRPr kumimoji="1" lang="ja-JP" altLang="en-US"/>
                    </a:p>
                  </a:txBody>
                  <a:tcPr/>
                </a:tc>
              </a:tr>
            </a:tbl>
          </a:graphicData>
        </a:graphic>
      </p:graphicFrame>
      <p:sp>
        <p:nvSpPr>
          <p:cNvPr id="4" name="テキスト ボックス 3"/>
          <p:cNvSpPr txBox="1"/>
          <p:nvPr/>
        </p:nvSpPr>
        <p:spPr>
          <a:xfrm>
            <a:off x="9344968" y="6438428"/>
            <a:ext cx="561032" cy="369332"/>
          </a:xfrm>
          <a:prstGeom prst="rect">
            <a:avLst/>
          </a:prstGeom>
          <a:solidFill>
            <a:schemeClr val="bg1"/>
          </a:solidFill>
          <a:ln>
            <a:noFill/>
          </a:ln>
        </p:spPr>
        <p:txBody>
          <a:bodyPr wrap="square" rtlCol="0">
            <a:spAutoFit/>
          </a:bodyPr>
          <a:lstStyle/>
          <a:p>
            <a:r>
              <a:rPr kumimoji="1" lang="en-US" altLang="ja-JP" dirty="0" smtClean="0"/>
              <a:t>20</a:t>
            </a:r>
            <a:endParaRPr kumimoji="1" lang="ja-JP" altLang="en-US" dirty="0"/>
          </a:p>
        </p:txBody>
      </p:sp>
    </p:spTree>
    <p:extLst>
      <p:ext uri="{BB962C8B-B14F-4D97-AF65-F5344CB8AC3E}">
        <p14:creationId xmlns:p14="http://schemas.microsoft.com/office/powerpoint/2010/main" val="631167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08455" y="6492875"/>
            <a:ext cx="2088204" cy="365125"/>
          </a:xfrm>
        </p:spPr>
        <p:txBody>
          <a:bodyPr/>
          <a:lstStyle/>
          <a:p>
            <a:pPr algn="r"/>
            <a:fld id="{01B2463D-409F-4C74-9F60-AE27E039E352}" type="slidenum">
              <a:rPr lang="ja-JP" altLang="en-US" sz="1800" smtClean="0">
                <a:solidFill>
                  <a:prstClr val="black"/>
                </a:solidFill>
              </a:rPr>
              <a:pPr algn="r"/>
              <a:t>2</a:t>
            </a:fld>
            <a:endParaRPr lang="ja-JP" altLang="en-US" sz="1800" dirty="0">
              <a:solidFill>
                <a:prstClr val="black"/>
              </a:solidFill>
            </a:endParaRPr>
          </a:p>
        </p:txBody>
      </p:sp>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zh-TW" altLang="en-US" sz="2800" dirty="0" smtClean="0">
                <a:solidFill>
                  <a:prstClr val="black"/>
                </a:solidFill>
                <a:latin typeface="ＤＨＰ特太ゴシック体" panose="020B0500000000000000" pitchFamily="50" charset="-128"/>
                <a:ea typeface="ＤＨＰ特太ゴシック体" panose="020B0500000000000000" pitchFamily="50" charset="-128"/>
              </a:rPr>
              <a:t>介護医療院</a:t>
            </a: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の設立経緯</a:t>
            </a:r>
            <a:endParaRPr lang="ja-JP" altLang="en-US" sz="28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6" name="テキスト ボックス 5"/>
          <p:cNvSpPr txBox="1"/>
          <p:nvPr/>
        </p:nvSpPr>
        <p:spPr>
          <a:xfrm>
            <a:off x="233960" y="1631160"/>
            <a:ext cx="9462699" cy="4360168"/>
          </a:xfrm>
          <a:prstGeom prst="rect">
            <a:avLst/>
          </a:prstGeom>
          <a:noFill/>
          <a:ln>
            <a:solidFill>
              <a:schemeClr val="tx1"/>
            </a:solidFill>
          </a:ln>
        </p:spPr>
        <p:txBody>
          <a:bodyPr wrap="square" rtlCol="0">
            <a:spAutoFit/>
          </a:bodyPr>
          <a:lstStyle/>
          <a:p>
            <a:endParaRPr lang="ja-JP" altLang="ja-JP" sz="2400" dirty="0"/>
          </a:p>
          <a:p>
            <a:r>
              <a:rPr lang="ja-JP" altLang="en-US" sz="2400" dirty="0" smtClean="0"/>
              <a:t>〇　</a:t>
            </a:r>
            <a:r>
              <a:rPr lang="ja-JP" altLang="ja-JP" sz="2400" dirty="0" smtClean="0"/>
              <a:t>地域</a:t>
            </a:r>
            <a:r>
              <a:rPr lang="ja-JP" altLang="ja-JP" sz="2400" dirty="0"/>
              <a:t>包括ケアシステムの強化のための介護保険法等</a:t>
            </a:r>
            <a:r>
              <a:rPr lang="ja-JP" altLang="ja-JP" sz="2400" dirty="0" smtClean="0"/>
              <a:t>の一部</a:t>
            </a:r>
            <a:r>
              <a:rPr lang="ja-JP" altLang="ja-JP" sz="2400" dirty="0"/>
              <a:t>を</a:t>
            </a:r>
            <a:r>
              <a:rPr lang="ja-JP" altLang="ja-JP" sz="2400" dirty="0" smtClean="0"/>
              <a:t>改正</a:t>
            </a:r>
            <a:endParaRPr lang="en-US" altLang="ja-JP" sz="2400" dirty="0" smtClean="0"/>
          </a:p>
          <a:p>
            <a:r>
              <a:rPr lang="ja-JP" altLang="en-US" sz="2400" dirty="0"/>
              <a:t>　</a:t>
            </a:r>
            <a:r>
              <a:rPr lang="ja-JP" altLang="ja-JP" sz="2400" dirty="0" smtClean="0"/>
              <a:t>する</a:t>
            </a:r>
            <a:r>
              <a:rPr lang="ja-JP" altLang="ja-JP" sz="2400" dirty="0"/>
              <a:t>法律（平成</a:t>
            </a:r>
            <a:r>
              <a:rPr lang="en-US" altLang="ja-JP" sz="2400" dirty="0"/>
              <a:t>29</a:t>
            </a:r>
            <a:r>
              <a:rPr lang="ja-JP" altLang="ja-JP" sz="2400" dirty="0"/>
              <a:t>年法律第</a:t>
            </a:r>
            <a:r>
              <a:rPr lang="en-US" altLang="ja-JP" sz="2400" dirty="0"/>
              <a:t>52</a:t>
            </a:r>
            <a:r>
              <a:rPr lang="ja-JP" altLang="ja-JP" sz="2400" dirty="0"/>
              <a:t>号）が</a:t>
            </a:r>
            <a:r>
              <a:rPr lang="ja-JP" altLang="ja-JP" sz="2400" dirty="0" smtClean="0"/>
              <a:t>，</a:t>
            </a:r>
            <a:endParaRPr lang="en-US" altLang="ja-JP" sz="2400" dirty="0" smtClean="0"/>
          </a:p>
          <a:p>
            <a:r>
              <a:rPr lang="ja-JP" altLang="en-US" sz="2400" dirty="0"/>
              <a:t>　</a:t>
            </a:r>
            <a:r>
              <a:rPr lang="ja-JP" altLang="ja-JP" sz="2400" dirty="0" smtClean="0"/>
              <a:t>地域</a:t>
            </a:r>
            <a:r>
              <a:rPr lang="ja-JP" altLang="ja-JP" sz="2400" dirty="0"/>
              <a:t>別に異なる高齢者のニーズ</a:t>
            </a:r>
            <a:r>
              <a:rPr lang="ja-JP" altLang="ja-JP" sz="2400" dirty="0" smtClean="0"/>
              <a:t>と医療</a:t>
            </a:r>
            <a:r>
              <a:rPr lang="ja-JP" altLang="ja-JP" sz="2400" dirty="0"/>
              <a:t>・介護の実情を正確</a:t>
            </a:r>
            <a:r>
              <a:rPr lang="ja-JP" altLang="ja-JP" sz="2400" dirty="0" smtClean="0"/>
              <a:t>に把握</a:t>
            </a:r>
            <a:r>
              <a:rPr lang="ja-JP" altLang="ja-JP" sz="2400" dirty="0"/>
              <a:t>し</a:t>
            </a:r>
            <a:r>
              <a:rPr lang="ja-JP" altLang="ja-JP" sz="2400" dirty="0" smtClean="0"/>
              <a:t>，</a:t>
            </a:r>
            <a:r>
              <a:rPr lang="ja-JP" altLang="en-US" sz="2400" dirty="0" smtClean="0"/>
              <a:t>　</a:t>
            </a:r>
            <a:endParaRPr lang="en-US" altLang="ja-JP" sz="2400" dirty="0" smtClean="0"/>
          </a:p>
          <a:p>
            <a:r>
              <a:rPr lang="ja-JP" altLang="en-US" sz="2400" dirty="0"/>
              <a:t>　</a:t>
            </a:r>
            <a:r>
              <a:rPr lang="ja-JP" altLang="ja-JP" sz="2400" dirty="0" smtClean="0"/>
              <a:t>地域</a:t>
            </a:r>
            <a:r>
              <a:rPr lang="ja-JP" altLang="ja-JP" sz="2400" dirty="0"/>
              <a:t>の多様な主体を活用して</a:t>
            </a:r>
            <a:r>
              <a:rPr lang="ja-JP" altLang="ja-JP" sz="2400" dirty="0" smtClean="0"/>
              <a:t>高齢者を</a:t>
            </a:r>
            <a:r>
              <a:rPr lang="ja-JP" altLang="ja-JP" sz="2400" dirty="0"/>
              <a:t>支援する</a:t>
            </a:r>
            <a:r>
              <a:rPr lang="ja-JP" altLang="ja-JP" sz="2400" dirty="0" smtClean="0"/>
              <a:t>ための</a:t>
            </a:r>
            <a:endParaRPr lang="en-US" altLang="ja-JP" sz="2400" dirty="0" smtClean="0"/>
          </a:p>
          <a:p>
            <a:r>
              <a:rPr lang="ja-JP" altLang="en-US" sz="2400" dirty="0"/>
              <a:t>　</a:t>
            </a:r>
            <a:r>
              <a:rPr lang="ja-JP" altLang="ja-JP" sz="2400" dirty="0" smtClean="0"/>
              <a:t>地域</a:t>
            </a:r>
            <a:r>
              <a:rPr lang="ja-JP" altLang="ja-JP" sz="2400" dirty="0"/>
              <a:t>包括</a:t>
            </a:r>
            <a:r>
              <a:rPr lang="ja-JP" altLang="ja-JP" sz="2400" dirty="0" smtClean="0"/>
              <a:t>ケアシステム</a:t>
            </a:r>
            <a:r>
              <a:rPr lang="ja-JP" altLang="en-US" sz="2400" dirty="0" smtClean="0"/>
              <a:t>の</a:t>
            </a:r>
            <a:r>
              <a:rPr lang="ja-JP" altLang="ja-JP" sz="2400" dirty="0" smtClean="0"/>
              <a:t>構築</a:t>
            </a:r>
            <a:r>
              <a:rPr lang="ja-JP" altLang="ja-JP" sz="2400" dirty="0"/>
              <a:t>を目指し，公布された</a:t>
            </a:r>
            <a:r>
              <a:rPr lang="ja-JP" altLang="ja-JP" sz="2400" dirty="0" smtClean="0"/>
              <a:t>。</a:t>
            </a:r>
            <a:endParaRPr lang="en-US" altLang="ja-JP" sz="2400" dirty="0" smtClean="0"/>
          </a:p>
          <a:p>
            <a:endParaRPr lang="en-US" altLang="ja-JP" sz="2400" dirty="0"/>
          </a:p>
          <a:p>
            <a:r>
              <a:rPr lang="ja-JP" altLang="en-US" sz="2400" dirty="0" smtClean="0"/>
              <a:t>〇　</a:t>
            </a:r>
            <a:r>
              <a:rPr lang="ja-JP" altLang="ja-JP" sz="2400" dirty="0" smtClean="0"/>
              <a:t>その</a:t>
            </a:r>
            <a:r>
              <a:rPr lang="ja-JP" altLang="ja-JP" sz="2400" dirty="0"/>
              <a:t>中で，住まい・医療・介護・生活支援の４要素を満たし</a:t>
            </a:r>
            <a:r>
              <a:rPr lang="ja-JP" altLang="ja-JP" sz="2400" dirty="0" smtClean="0"/>
              <a:t>，</a:t>
            </a:r>
            <a:endParaRPr lang="en-US" altLang="ja-JP" sz="2400" dirty="0" smtClean="0"/>
          </a:p>
          <a:p>
            <a:r>
              <a:rPr lang="ja-JP" altLang="en-US" sz="2400" dirty="0"/>
              <a:t>　</a:t>
            </a:r>
            <a:r>
              <a:rPr lang="ja-JP" altLang="ja-JP" sz="2400" dirty="0" smtClean="0"/>
              <a:t>医学的</a:t>
            </a:r>
            <a:r>
              <a:rPr lang="ja-JP" altLang="ja-JP" sz="2400" dirty="0"/>
              <a:t>な管理が必要となった後も，高齢者が住み慣れた</a:t>
            </a:r>
            <a:r>
              <a:rPr lang="ja-JP" altLang="ja-JP" sz="2400" dirty="0" smtClean="0"/>
              <a:t>地域で</a:t>
            </a:r>
            <a:endParaRPr lang="en-US" altLang="ja-JP" sz="2400" dirty="0" smtClean="0"/>
          </a:p>
          <a:p>
            <a:r>
              <a:rPr lang="ja-JP" altLang="en-US" sz="2400" dirty="0"/>
              <a:t>　</a:t>
            </a:r>
            <a:r>
              <a:rPr lang="ja-JP" altLang="ja-JP" sz="2400" dirty="0" smtClean="0"/>
              <a:t>暮らせる</a:t>
            </a:r>
            <a:r>
              <a:rPr lang="ja-JP" altLang="ja-JP" sz="2400" dirty="0"/>
              <a:t>よう支援する施設として介護医療院が創設された</a:t>
            </a:r>
            <a:r>
              <a:rPr lang="ja-JP" altLang="ja-JP" sz="2400" dirty="0" smtClean="0"/>
              <a:t>。</a:t>
            </a:r>
            <a:endParaRPr lang="en-US" altLang="ja-JP" sz="2400" dirty="0" smtClean="0"/>
          </a:p>
          <a:p>
            <a:endParaRPr lang="ja-JP" altLang="ja-JP" sz="2400" dirty="0"/>
          </a:p>
          <a:p>
            <a:pPr marL="173038" indent="152400" algn="just">
              <a:lnSpc>
                <a:spcPts val="1600"/>
              </a:lnSpc>
            </a:pPr>
            <a:endParaRPr lang="en-US" altLang="ja-JP" sz="2400" kern="100" dirty="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7" name="コンテンツ プレースホルダー 2"/>
          <p:cNvSpPr txBox="1">
            <a:spLocks/>
          </p:cNvSpPr>
          <p:nvPr/>
        </p:nvSpPr>
        <p:spPr>
          <a:xfrm>
            <a:off x="233960" y="1169495"/>
            <a:ext cx="1795174" cy="461665"/>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2400" b="1" dirty="0" smtClean="0">
                <a:solidFill>
                  <a:prstClr val="black"/>
                </a:solidFill>
                <a:latin typeface="ＭＳ ゴシック" panose="020B0609070205080204" pitchFamily="49" charset="-128"/>
                <a:ea typeface="ＭＳ ゴシック" panose="020B0609070205080204" pitchFamily="49" charset="-128"/>
              </a:rPr>
              <a:t>概　要</a:t>
            </a:r>
            <a:endParaRPr lang="en-US" altLang="ja-JP" sz="2400" b="1" dirty="0">
              <a:solidFill>
                <a:prstClr val="black"/>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9696659" y="6461091"/>
            <a:ext cx="209341" cy="39691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782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055D2E31-C7C7-4FF0-B264-42D0FCAA54B9}" type="slidenum">
              <a:rPr lang="ja-JP" altLang="en-US" smtClean="0">
                <a:solidFill>
                  <a:prstClr val="black"/>
                </a:solidFill>
              </a:rPr>
              <a:pPr/>
              <a:t>3</a:t>
            </a:fld>
            <a:endParaRPr lang="ja-JP" altLang="en-US">
              <a:solidFill>
                <a:prstClr val="black"/>
              </a:solidFill>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919" y="221064"/>
            <a:ext cx="9566030" cy="6219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正方形/長方形 3"/>
          <p:cNvSpPr/>
          <p:nvPr/>
        </p:nvSpPr>
        <p:spPr>
          <a:xfrm>
            <a:off x="9475596" y="6209880"/>
            <a:ext cx="281353" cy="231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475596" y="6209879"/>
            <a:ext cx="281353" cy="23111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98378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08455" y="6492875"/>
            <a:ext cx="1937479" cy="365125"/>
          </a:xfrm>
        </p:spPr>
        <p:txBody>
          <a:bodyPr/>
          <a:lstStyle/>
          <a:p>
            <a:fld id="{01B2463D-409F-4C74-9F60-AE27E039E352}" type="slidenum">
              <a:rPr lang="ja-JP" altLang="en-US" sz="1800" smtClean="0">
                <a:solidFill>
                  <a:prstClr val="black"/>
                </a:solidFill>
              </a:rPr>
              <a:pPr/>
              <a:t>4</a:t>
            </a:fld>
            <a:endParaRPr lang="ja-JP" altLang="en-US" sz="1800" dirty="0">
              <a:solidFill>
                <a:prstClr val="black"/>
              </a:solidFill>
            </a:endParaRPr>
          </a:p>
        </p:txBody>
      </p:sp>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zh-TW" altLang="en-US" sz="2800" dirty="0" smtClean="0">
                <a:solidFill>
                  <a:prstClr val="black"/>
                </a:solidFill>
                <a:latin typeface="ＤＨＰ特太ゴシック体" panose="020B0500000000000000" pitchFamily="50" charset="-128"/>
                <a:ea typeface="ＤＨＰ特太ゴシック体" panose="020B0500000000000000" pitchFamily="50" charset="-128"/>
              </a:rPr>
              <a:t>介護医療院</a:t>
            </a: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の位置付け</a:t>
            </a:r>
            <a:endParaRPr lang="ja-JP" altLang="en-US" sz="28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6" name="テキスト ボックス 5"/>
          <p:cNvSpPr txBox="1"/>
          <p:nvPr/>
        </p:nvSpPr>
        <p:spPr>
          <a:xfrm>
            <a:off x="233960" y="1058404"/>
            <a:ext cx="9462699" cy="5606663"/>
          </a:xfrm>
          <a:prstGeom prst="rect">
            <a:avLst/>
          </a:prstGeom>
          <a:noFill/>
          <a:ln>
            <a:solidFill>
              <a:schemeClr val="tx1"/>
            </a:solidFill>
          </a:ln>
        </p:spPr>
        <p:txBody>
          <a:bodyPr wrap="square" rtlCol="0">
            <a:spAutoFit/>
          </a:bodyPr>
          <a:lstStyle/>
          <a:p>
            <a:endParaRPr lang="ja-JP" altLang="ja-JP" sz="2000" dirty="0"/>
          </a:p>
          <a:p>
            <a:r>
              <a:rPr lang="ja-JP" altLang="en-US" sz="2000" dirty="0" smtClean="0"/>
              <a:t>〇　</a:t>
            </a:r>
            <a:r>
              <a:rPr lang="ja-JP" altLang="ja-JP" sz="2000" dirty="0"/>
              <a:t>現状では，介護と医療のサービスを提供する必要がある要介護者を入所させ</a:t>
            </a:r>
            <a:r>
              <a:rPr lang="ja-JP" altLang="ja-JP" sz="2000" dirty="0" smtClean="0"/>
              <a:t>，</a:t>
            </a:r>
            <a:endParaRPr lang="en-US" altLang="ja-JP" sz="2000" dirty="0" smtClean="0"/>
          </a:p>
          <a:p>
            <a:r>
              <a:rPr lang="ja-JP" altLang="en-US" sz="2000" dirty="0"/>
              <a:t>　</a:t>
            </a:r>
            <a:r>
              <a:rPr lang="ja-JP" altLang="ja-JP" sz="2000" dirty="0" smtClean="0"/>
              <a:t>医学的</a:t>
            </a:r>
            <a:r>
              <a:rPr lang="ja-JP" altLang="ja-JP" sz="2000" dirty="0"/>
              <a:t>な管理のもとで介護サービスを提供する施設として，次の２施設が</a:t>
            </a:r>
            <a:r>
              <a:rPr lang="ja-JP" altLang="ja-JP" sz="2000" dirty="0" smtClean="0"/>
              <a:t>ある</a:t>
            </a:r>
            <a:r>
              <a:rPr lang="ja-JP" altLang="en-US" sz="2000" dirty="0" smtClean="0"/>
              <a:t>。</a:t>
            </a:r>
            <a:endParaRPr lang="en-US" altLang="ja-JP" sz="2000" dirty="0" smtClean="0"/>
          </a:p>
          <a:p>
            <a:endParaRPr lang="en-US" altLang="ja-JP" sz="2000" dirty="0" smtClean="0"/>
          </a:p>
          <a:p>
            <a:r>
              <a:rPr lang="ja-JP" altLang="en-US" sz="2000" dirty="0" smtClean="0"/>
              <a:t>　</a:t>
            </a:r>
            <a:r>
              <a:rPr lang="ja-JP" altLang="ja-JP" sz="2000" dirty="0" smtClean="0"/>
              <a:t>①</a:t>
            </a:r>
            <a:r>
              <a:rPr lang="ja-JP" altLang="ja-JP" sz="2000" dirty="0"/>
              <a:t>　介護療養型医療施設（以下「介護療養病床」という。）</a:t>
            </a:r>
          </a:p>
          <a:p>
            <a:r>
              <a:rPr lang="ja-JP" altLang="en-US" sz="2000" dirty="0" smtClean="0"/>
              <a:t>　　　 </a:t>
            </a:r>
            <a:r>
              <a:rPr lang="ja-JP" altLang="ja-JP" sz="2000" dirty="0" smtClean="0"/>
              <a:t>病院</a:t>
            </a:r>
            <a:r>
              <a:rPr lang="ja-JP" altLang="ja-JP" sz="2000" dirty="0"/>
              <a:t>や診療所の病室・療養病床のうち，法の指定を受け</a:t>
            </a:r>
            <a:r>
              <a:rPr lang="en-US" altLang="ja-JP" sz="2000" dirty="0"/>
              <a:t>65</a:t>
            </a:r>
            <a:r>
              <a:rPr lang="ja-JP" altLang="ja-JP" sz="2000" dirty="0"/>
              <a:t>歳以上の要介護者</a:t>
            </a:r>
            <a:r>
              <a:rPr lang="ja-JP" altLang="ja-JP" sz="2000" dirty="0" smtClean="0"/>
              <a:t>を</a:t>
            </a:r>
            <a:endParaRPr lang="en-US" altLang="ja-JP" sz="2000" dirty="0" smtClean="0"/>
          </a:p>
          <a:p>
            <a:r>
              <a:rPr lang="en-US" altLang="ja-JP" sz="2000" dirty="0"/>
              <a:t> </a:t>
            </a:r>
            <a:r>
              <a:rPr lang="en-US" altLang="ja-JP" sz="2000" dirty="0" smtClean="0"/>
              <a:t>     </a:t>
            </a:r>
            <a:r>
              <a:rPr lang="ja-JP" altLang="ja-JP" sz="2000" dirty="0" smtClean="0"/>
              <a:t>比較的</a:t>
            </a:r>
            <a:r>
              <a:rPr lang="ja-JP" altLang="ja-JP" sz="2000" dirty="0"/>
              <a:t>長期に入院させる施設</a:t>
            </a:r>
            <a:r>
              <a:rPr lang="ja-JP" altLang="ja-JP" sz="2000" dirty="0" smtClean="0"/>
              <a:t>。</a:t>
            </a:r>
            <a:endParaRPr lang="en-US" altLang="ja-JP" sz="2000" dirty="0" smtClean="0"/>
          </a:p>
          <a:p>
            <a:r>
              <a:rPr lang="en-US" altLang="ja-JP" sz="2000" dirty="0"/>
              <a:t> </a:t>
            </a:r>
            <a:r>
              <a:rPr lang="en-US" altLang="ja-JP" sz="2000" dirty="0" smtClean="0"/>
              <a:t>         </a:t>
            </a:r>
            <a:r>
              <a:rPr lang="ja-JP" altLang="ja-JP" sz="2000" dirty="0" smtClean="0"/>
              <a:t>医</a:t>
            </a:r>
            <a:r>
              <a:rPr lang="ja-JP" altLang="ja-JP" sz="2000" dirty="0"/>
              <a:t>療法の許可を前提とするため，治療の必要がなくなった患者</a:t>
            </a:r>
            <a:r>
              <a:rPr lang="ja-JP" altLang="ja-JP" sz="2000" dirty="0" smtClean="0"/>
              <a:t>は</a:t>
            </a:r>
            <a:endParaRPr lang="en-US" altLang="ja-JP" sz="2000" dirty="0" smtClean="0"/>
          </a:p>
          <a:p>
            <a:r>
              <a:rPr lang="en-US" altLang="ja-JP" sz="2000" dirty="0"/>
              <a:t> </a:t>
            </a:r>
            <a:r>
              <a:rPr lang="en-US" altLang="ja-JP" sz="2000" dirty="0" smtClean="0"/>
              <a:t>     </a:t>
            </a:r>
            <a:r>
              <a:rPr lang="ja-JP" altLang="ja-JP" sz="2000" dirty="0" smtClean="0"/>
              <a:t>退院させなければ</a:t>
            </a:r>
            <a:r>
              <a:rPr lang="ja-JP" altLang="ja-JP" sz="2000" dirty="0"/>
              <a:t>ならないため，慢性期の疾患を抱える患者への対応が困難。</a:t>
            </a:r>
          </a:p>
          <a:p>
            <a:pPr>
              <a:spcBef>
                <a:spcPts val="600"/>
              </a:spcBef>
            </a:pPr>
            <a:r>
              <a:rPr lang="en-US" altLang="ja-JP" sz="2000" dirty="0" smtClean="0"/>
              <a:t>   </a:t>
            </a:r>
            <a:r>
              <a:rPr lang="ja-JP" altLang="ja-JP" sz="2000" dirty="0" smtClean="0"/>
              <a:t>②</a:t>
            </a:r>
            <a:r>
              <a:rPr lang="ja-JP" altLang="ja-JP" sz="2000" dirty="0"/>
              <a:t>　介護老人保健施設（以下「老健」という。）</a:t>
            </a:r>
          </a:p>
          <a:p>
            <a:r>
              <a:rPr lang="ja-JP" altLang="ja-JP" sz="2000" dirty="0"/>
              <a:t>　　</a:t>
            </a:r>
            <a:r>
              <a:rPr lang="ja-JP" altLang="en-US" sz="2000" dirty="0"/>
              <a:t> </a:t>
            </a:r>
            <a:r>
              <a:rPr lang="ja-JP" altLang="ja-JP" sz="2000" dirty="0"/>
              <a:t>　病院（介護療養病床）等を退院した要介護者が在宅復帰できるよう</a:t>
            </a:r>
            <a:r>
              <a:rPr lang="ja-JP" altLang="ja-JP" sz="2000" dirty="0" smtClean="0"/>
              <a:t>，</a:t>
            </a:r>
            <a:endParaRPr lang="en-US" altLang="ja-JP" sz="2000" dirty="0" smtClean="0"/>
          </a:p>
          <a:p>
            <a:r>
              <a:rPr lang="ja-JP" altLang="en-US" sz="2000" dirty="0"/>
              <a:t>　</a:t>
            </a:r>
            <a:r>
              <a:rPr lang="ja-JP" altLang="en-US" sz="2000" dirty="0" smtClean="0"/>
              <a:t>　</a:t>
            </a:r>
            <a:r>
              <a:rPr lang="ja-JP" altLang="ja-JP" sz="2000" dirty="0" smtClean="0"/>
              <a:t>短期間</a:t>
            </a:r>
            <a:r>
              <a:rPr lang="ja-JP" altLang="ja-JP" sz="2000" dirty="0"/>
              <a:t>（原則として</a:t>
            </a:r>
            <a:r>
              <a:rPr lang="ja-JP" altLang="ja-JP" sz="2000" dirty="0" smtClean="0"/>
              <a:t>３か月間</a:t>
            </a:r>
            <a:r>
              <a:rPr lang="ja-JP" altLang="ja-JP" sz="2000" dirty="0"/>
              <a:t>）で，在宅復帰を目指し，主としてリハビリテーション</a:t>
            </a:r>
            <a:r>
              <a:rPr lang="ja-JP" altLang="ja-JP" sz="2000" dirty="0" smtClean="0"/>
              <a:t>の</a:t>
            </a:r>
            <a:endParaRPr lang="en-US" altLang="ja-JP" sz="2000" dirty="0" smtClean="0"/>
          </a:p>
          <a:p>
            <a:r>
              <a:rPr lang="ja-JP" altLang="en-US" sz="2000" dirty="0"/>
              <a:t>　</a:t>
            </a:r>
            <a:r>
              <a:rPr lang="ja-JP" altLang="en-US" sz="2000" dirty="0" smtClean="0"/>
              <a:t>　</a:t>
            </a:r>
            <a:r>
              <a:rPr lang="ja-JP" altLang="ja-JP" sz="2000" dirty="0" smtClean="0"/>
              <a:t>提供</a:t>
            </a:r>
            <a:r>
              <a:rPr lang="ja-JP" altLang="ja-JP" sz="2000" dirty="0"/>
              <a:t>を行う施設。</a:t>
            </a:r>
          </a:p>
          <a:p>
            <a:endParaRPr lang="en-US" altLang="ja-JP" sz="2000" dirty="0"/>
          </a:p>
          <a:p>
            <a:r>
              <a:rPr lang="ja-JP" altLang="en-US" sz="2000" dirty="0" smtClean="0"/>
              <a:t>〇　</a:t>
            </a:r>
            <a:r>
              <a:rPr lang="ja-JP" altLang="ja-JP" sz="2000" dirty="0" smtClean="0"/>
              <a:t>介護</a:t>
            </a:r>
            <a:r>
              <a:rPr lang="ja-JP" altLang="ja-JP" sz="2000" dirty="0"/>
              <a:t>医療院は</a:t>
            </a:r>
            <a:r>
              <a:rPr lang="ja-JP" altLang="ja-JP" sz="2000" dirty="0" smtClean="0"/>
              <a:t>，</a:t>
            </a:r>
            <a:r>
              <a:rPr lang="ja-JP" altLang="en-US" sz="2000" dirty="0" smtClean="0"/>
              <a:t>これらの施設</a:t>
            </a:r>
            <a:r>
              <a:rPr lang="ja-JP" altLang="ja-JP" sz="2000" dirty="0" smtClean="0"/>
              <a:t>が</a:t>
            </a:r>
            <a:r>
              <a:rPr lang="ja-JP" altLang="ja-JP" sz="2000" dirty="0"/>
              <a:t>有する機能を統合し</a:t>
            </a:r>
            <a:r>
              <a:rPr lang="ja-JP" altLang="ja-JP" sz="2000" dirty="0" smtClean="0"/>
              <a:t>，</a:t>
            </a:r>
            <a:endParaRPr lang="en-US" altLang="ja-JP" sz="2000" dirty="0" smtClean="0"/>
          </a:p>
          <a:p>
            <a:r>
              <a:rPr lang="ja-JP" altLang="en-US" sz="2000" dirty="0"/>
              <a:t>　</a:t>
            </a:r>
            <a:r>
              <a:rPr lang="ja-JP" altLang="ja-JP" sz="2000" dirty="0" smtClean="0"/>
              <a:t>住まい</a:t>
            </a:r>
            <a:r>
              <a:rPr lang="ja-JP" altLang="ja-JP" sz="2000" dirty="0"/>
              <a:t>としての機能</a:t>
            </a:r>
            <a:r>
              <a:rPr lang="ja-JP" altLang="ja-JP" sz="2000" dirty="0" smtClean="0"/>
              <a:t>を充実</a:t>
            </a:r>
            <a:r>
              <a:rPr lang="ja-JP" altLang="ja-JP" sz="2000" dirty="0"/>
              <a:t>させ，在宅復帰を目指す要介護者から長期療養を</a:t>
            </a:r>
            <a:r>
              <a:rPr lang="ja-JP" altLang="ja-JP" sz="2000" dirty="0" smtClean="0"/>
              <a:t>要する</a:t>
            </a:r>
            <a:endParaRPr lang="en-US" altLang="ja-JP" sz="2000" dirty="0" smtClean="0"/>
          </a:p>
          <a:p>
            <a:r>
              <a:rPr lang="ja-JP" altLang="en-US" sz="2000" dirty="0"/>
              <a:t>　</a:t>
            </a:r>
            <a:r>
              <a:rPr lang="ja-JP" altLang="ja-JP" sz="2000" dirty="0" smtClean="0"/>
              <a:t>要介護者</a:t>
            </a:r>
            <a:r>
              <a:rPr lang="ja-JP" altLang="ja-JP" sz="2000" dirty="0"/>
              <a:t>まで</a:t>
            </a:r>
            <a:r>
              <a:rPr lang="ja-JP" altLang="ja-JP" sz="2000" dirty="0" smtClean="0"/>
              <a:t>，総合的</a:t>
            </a:r>
            <a:r>
              <a:rPr lang="ja-JP" altLang="ja-JP" sz="2000" dirty="0"/>
              <a:t>なニーズに対応できる施設として設立された。</a:t>
            </a:r>
          </a:p>
          <a:p>
            <a:pPr marL="173038" indent="152400" algn="just">
              <a:lnSpc>
                <a:spcPts val="1600"/>
              </a:lnSpc>
            </a:pPr>
            <a:endParaRPr lang="en-US" altLang="ja-JP" sz="2000" kern="100" dirty="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7" name="コンテンツ プレースホルダー 2"/>
          <p:cNvSpPr txBox="1">
            <a:spLocks/>
          </p:cNvSpPr>
          <p:nvPr/>
        </p:nvSpPr>
        <p:spPr>
          <a:xfrm>
            <a:off x="233960" y="596739"/>
            <a:ext cx="1795174" cy="461665"/>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2400" b="1" dirty="0" smtClean="0">
                <a:solidFill>
                  <a:prstClr val="black"/>
                </a:solidFill>
                <a:latin typeface="ＭＳ ゴシック" panose="020B0609070205080204" pitchFamily="49" charset="-128"/>
                <a:ea typeface="ＭＳ ゴシック" panose="020B0609070205080204" pitchFamily="49" charset="-128"/>
              </a:rPr>
              <a:t>概　要</a:t>
            </a:r>
            <a:endParaRPr lang="en-US" altLang="ja-JP" sz="2400" b="1"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18624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92852" y="2080725"/>
            <a:ext cx="9043517" cy="1470025"/>
          </a:xfrm>
          <a:ln>
            <a:noFill/>
          </a:ln>
        </p:spPr>
        <p:txBody>
          <a:bodyPr>
            <a:noAutofit/>
          </a:bodyPr>
          <a:lstStyle/>
          <a:p>
            <a:pPr algn="l"/>
            <a:r>
              <a:rPr kumimoji="1" lang="ja-JP" altLang="en-US" sz="3200" dirty="0" smtClean="0"/>
              <a:t>介護保険法に基づく介護医療院の人員，施設及び設備並びに運営に関する基準を定める条例の概要</a:t>
            </a:r>
            <a:endParaRPr kumimoji="1" lang="ja-JP" altLang="en-US" sz="3200" dirty="0"/>
          </a:p>
        </p:txBody>
      </p:sp>
      <p:sp>
        <p:nvSpPr>
          <p:cNvPr id="4" name="サブタイトル 3"/>
          <p:cNvSpPr>
            <a:spLocks noGrp="1"/>
          </p:cNvSpPr>
          <p:nvPr>
            <p:ph type="subTitle" idx="1"/>
          </p:nvPr>
        </p:nvSpPr>
        <p:spPr/>
        <p:txBody>
          <a:bodyPr/>
          <a:lstStyle/>
          <a:p>
            <a:endParaRPr kumimoji="1" lang="ja-JP" altLang="en-US"/>
          </a:p>
        </p:txBody>
      </p:sp>
      <p:sp>
        <p:nvSpPr>
          <p:cNvPr id="3" name="テキスト ボックス 2"/>
          <p:cNvSpPr txBox="1"/>
          <p:nvPr/>
        </p:nvSpPr>
        <p:spPr>
          <a:xfrm>
            <a:off x="8470760" y="6430945"/>
            <a:ext cx="1185706" cy="369332"/>
          </a:xfrm>
          <a:prstGeom prst="rect">
            <a:avLst/>
          </a:prstGeom>
          <a:noFill/>
        </p:spPr>
        <p:txBody>
          <a:bodyPr wrap="square" rtlCol="0">
            <a:spAutoFit/>
          </a:bodyPr>
          <a:lstStyle/>
          <a:p>
            <a:pPr algn="r"/>
            <a:r>
              <a:rPr kumimoji="1" lang="en-US" altLang="ja-JP" dirty="0" smtClean="0"/>
              <a:t>5</a:t>
            </a:r>
            <a:endParaRPr kumimoji="1" lang="ja-JP" altLang="en-US" dirty="0"/>
          </a:p>
        </p:txBody>
      </p:sp>
    </p:spTree>
    <p:extLst>
      <p:ext uri="{BB962C8B-B14F-4D97-AF65-F5344CB8AC3E}">
        <p14:creationId xmlns:p14="http://schemas.microsoft.com/office/powerpoint/2010/main" val="4102518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08455" y="6492875"/>
            <a:ext cx="1826947" cy="365125"/>
          </a:xfrm>
        </p:spPr>
        <p:txBody>
          <a:bodyPr/>
          <a:lstStyle/>
          <a:p>
            <a:fld id="{01B2463D-409F-4C74-9F60-AE27E039E352}" type="slidenum">
              <a:rPr lang="ja-JP" altLang="en-US" sz="1800" smtClean="0">
                <a:solidFill>
                  <a:prstClr val="black"/>
                </a:solidFill>
              </a:rPr>
              <a:pPr/>
              <a:t>6</a:t>
            </a:fld>
            <a:endParaRPr lang="ja-JP" altLang="en-US" sz="1800" dirty="0">
              <a:solidFill>
                <a:prstClr val="black"/>
              </a:solidFill>
            </a:endParaRPr>
          </a:p>
        </p:txBody>
      </p:sp>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zh-TW" altLang="en-US" sz="2800" dirty="0" smtClean="0">
                <a:solidFill>
                  <a:prstClr val="black"/>
                </a:solidFill>
                <a:latin typeface="ＤＨＰ特太ゴシック体" panose="020B0500000000000000" pitchFamily="50" charset="-128"/>
                <a:ea typeface="ＤＨＰ特太ゴシック体" panose="020B0500000000000000" pitchFamily="50" charset="-128"/>
              </a:rPr>
              <a:t>介護医療院</a:t>
            </a: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の</a:t>
            </a:r>
            <a:r>
              <a:rPr lang="ja-JP" altLang="en-US" sz="2800" dirty="0">
                <a:solidFill>
                  <a:prstClr val="black"/>
                </a:solidFill>
                <a:latin typeface="ＤＨＰ特太ゴシック体" panose="020B0500000000000000" pitchFamily="50" charset="-128"/>
                <a:ea typeface="ＤＨＰ特太ゴシック体" panose="020B0500000000000000" pitchFamily="50" charset="-128"/>
              </a:rPr>
              <a:t>基準</a:t>
            </a:r>
          </a:p>
        </p:txBody>
      </p:sp>
      <p:sp>
        <p:nvSpPr>
          <p:cNvPr id="6" name="テキスト ボックス 5"/>
          <p:cNvSpPr txBox="1"/>
          <p:nvPr/>
        </p:nvSpPr>
        <p:spPr>
          <a:xfrm>
            <a:off x="69573" y="861166"/>
            <a:ext cx="9770849" cy="5822107"/>
          </a:xfrm>
          <a:prstGeom prst="rect">
            <a:avLst/>
          </a:prstGeom>
          <a:noFill/>
          <a:ln>
            <a:solidFill>
              <a:schemeClr val="tx1"/>
            </a:solidFill>
          </a:ln>
        </p:spPr>
        <p:txBody>
          <a:bodyPr wrap="square" rtlCol="0">
            <a:spAutoFit/>
          </a:bodyPr>
          <a:lstStyle/>
          <a:p>
            <a:pPr marL="179388" indent="-179388" algn="just"/>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介護</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医療院については</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、介護</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療養病床（療養機能強化型）相当のサービス（Ⅰ型）と</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179388" indent="-179388" algn="just"/>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老人</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保健施設相当以上のサービス（Ⅱ型）の２つのサービスが提供されることとされて</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いる</a:t>
            </a: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179388" indent="-179388" algn="just"/>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この</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人員・設備・運営基準等については以下のとおりとする。</a:t>
            </a: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304800" indent="-304800" algn="just">
              <a:lnSpc>
                <a:spcPts val="1600"/>
              </a:lnSpc>
            </a:pP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ア　サービス提供単位</a:t>
            </a:r>
          </a:p>
          <a:p>
            <a:pPr marL="179388" indent="-179388"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介護医療院のⅠ型とⅡ型のサービスについては、介護療養病床において病棟単位でサービスが提供されていることに鑑み、療養棟単位で提供できることとする</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179388" indent="-179388" algn="just">
              <a:lnSpc>
                <a:spcPts val="1600"/>
              </a:lnSpc>
              <a:spcBef>
                <a:spcPts val="600"/>
              </a:spcBef>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ただし</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、規模が小さい場合については、これまでの介護療養病床での取扱いと同様に、療養室単位でのサービス提供を可能とする。</a:t>
            </a: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173038" indent="152400" algn="just">
              <a:lnSpc>
                <a:spcPts val="1600"/>
              </a:lnSpc>
            </a:pPr>
            <a:endPar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イ　人員配置</a:t>
            </a: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179388" indent="-179388"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開設に伴う人員基準については、日中・夜間を通じ長期療養を主目的としたサービスを提供する観点から、介護療養病床と介護療養型老人保健施設の基準を参考に、 </a:t>
            </a:r>
          </a:p>
          <a:p>
            <a:pPr algn="just">
              <a:lnSpc>
                <a:spcPts val="1600"/>
              </a:lnSpc>
              <a:spcBef>
                <a:spcPts val="600"/>
              </a:spcBef>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ⅰ</a:t>
            </a: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医師、薬剤師、看護職員、介護職員は、Ⅰ型とⅡ型に求められる医療・介護ニーズを勘案</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して</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設定</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し、</a:t>
            </a:r>
          </a:p>
          <a:p>
            <a:pPr marL="360363" indent="-360363"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ⅱ</a:t>
            </a: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リハビリテーション専門職、栄養士、放射線技師、その他の従業者は施設全体として配置</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を</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360363" indent="-360363"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する</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ことを念頭に設定することとする。</a:t>
            </a: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268288" indent="-174625" algn="just">
              <a:lnSpc>
                <a:spcPts val="1600"/>
              </a:lnSpc>
            </a:pPr>
            <a:endPar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ウ　設備</a:t>
            </a:r>
          </a:p>
          <a:p>
            <a:pPr marL="179388" indent="-179388"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療養室については、定員４名以下、１人あたり床面積を</a:t>
            </a:r>
            <a:r>
              <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8.0</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a:t>
            </a:r>
            <a:r>
              <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人以上とし、療養環境をより充実する観点から、４名以下の多床室であってもプライバシーに配慮した環境になるよう努めることとする。</a:t>
            </a:r>
          </a:p>
          <a:p>
            <a:pPr marL="173038" indent="152400" algn="just">
              <a:lnSpc>
                <a:spcPts val="1600"/>
              </a:lnSpc>
              <a:spcBef>
                <a:spcPts val="600"/>
              </a:spcBef>
            </a:pP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また、療養室以外の設備基準については、介護療養型医療施設で提供される医療水準を提供する観点から、診察室、処置室、機能訓練室、臨床検査設備、エックス線装置等を求めることとする。その際、医療設備については、医療法等において求められている衛生面での基準との整合性を図ることとする。</a:t>
            </a: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173038" indent="152400" algn="just">
              <a:lnSpc>
                <a:spcPts val="1600"/>
              </a:lnSpc>
            </a:pPr>
            <a:endPar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en-US" altLang="ja-JP" sz="1400" kern="100" dirty="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　次ページに続く</a:t>
            </a:r>
            <a:endParaRPr lang="ja-JP" altLang="ja-JP" sz="1400" kern="100" dirty="0">
              <a:solidFill>
                <a:prstClr val="black"/>
              </a:solidFill>
              <a:latin typeface="ＭＳ ゴシック" panose="020B0609070205080204" pitchFamily="49" charset="-128"/>
              <a:ea typeface="ＭＳ ゴシック" panose="020B0609070205080204" pitchFamily="49" charset="-128"/>
              <a:cs typeface="Times New Roman"/>
            </a:endParaRPr>
          </a:p>
        </p:txBody>
      </p:sp>
      <p:sp>
        <p:nvSpPr>
          <p:cNvPr id="7" name="コンテンツ プレースホルダー 2"/>
          <p:cNvSpPr txBox="1">
            <a:spLocks/>
          </p:cNvSpPr>
          <p:nvPr/>
        </p:nvSpPr>
        <p:spPr>
          <a:xfrm>
            <a:off x="69573" y="547889"/>
            <a:ext cx="1137460" cy="338554"/>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600" b="1" dirty="0" smtClean="0">
                <a:solidFill>
                  <a:prstClr val="black"/>
                </a:solidFill>
                <a:latin typeface="ＭＳ ゴシック" panose="020B0609070205080204" pitchFamily="49" charset="-128"/>
                <a:ea typeface="ＭＳ ゴシック" panose="020B0609070205080204" pitchFamily="49" charset="-128"/>
              </a:rPr>
              <a:t>概　要</a:t>
            </a:r>
            <a:endParaRPr lang="en-US" altLang="ja-JP" sz="1600" b="1"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33447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608455" y="6492875"/>
            <a:ext cx="1887237" cy="365125"/>
          </a:xfrm>
        </p:spPr>
        <p:txBody>
          <a:bodyPr/>
          <a:lstStyle/>
          <a:p>
            <a:fld id="{01B2463D-409F-4C74-9F60-AE27E039E352}" type="slidenum">
              <a:rPr lang="ja-JP" altLang="en-US" sz="1800" smtClean="0">
                <a:solidFill>
                  <a:prstClr val="black"/>
                </a:solidFill>
              </a:rPr>
              <a:pPr/>
              <a:t>7</a:t>
            </a:fld>
            <a:endParaRPr lang="ja-JP" altLang="en-US" sz="1800" dirty="0">
              <a:solidFill>
                <a:prstClr val="black"/>
              </a:solidFill>
            </a:endParaRPr>
          </a:p>
        </p:txBody>
      </p:sp>
      <p:sp>
        <p:nvSpPr>
          <p:cNvPr id="5" name="正方形/長方形 4"/>
          <p:cNvSpPr/>
          <p:nvPr/>
        </p:nvSpPr>
        <p:spPr>
          <a:xfrm>
            <a:off x="3997" y="326"/>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介護</a:t>
            </a:r>
            <a:r>
              <a:rPr lang="ja-JP" altLang="en-US" sz="2800" dirty="0">
                <a:solidFill>
                  <a:prstClr val="black"/>
                </a:solidFill>
                <a:latin typeface="ＤＨＰ特太ゴシック体" panose="020B0500000000000000" pitchFamily="50" charset="-128"/>
                <a:ea typeface="ＤＨＰ特太ゴシック体" panose="020B0500000000000000" pitchFamily="50" charset="-128"/>
              </a:rPr>
              <a:t>医療院の基準（続き）</a:t>
            </a:r>
          </a:p>
        </p:txBody>
      </p:sp>
      <p:sp>
        <p:nvSpPr>
          <p:cNvPr id="6" name="テキスト ボックス 5"/>
          <p:cNvSpPr txBox="1"/>
          <p:nvPr/>
        </p:nvSpPr>
        <p:spPr>
          <a:xfrm>
            <a:off x="69573" y="1136976"/>
            <a:ext cx="9770849" cy="3867725"/>
          </a:xfrm>
          <a:prstGeom prst="rect">
            <a:avLst/>
          </a:prstGeom>
          <a:noFill/>
          <a:ln>
            <a:solidFill>
              <a:schemeClr val="tx1"/>
            </a:solidFill>
          </a:ln>
        </p:spPr>
        <p:txBody>
          <a:bodyPr wrap="square" rtlCol="0">
            <a:spAutoFit/>
          </a:bodyPr>
          <a:lstStyle/>
          <a:p>
            <a:pPr marL="4763" indent="-4763" algn="just"/>
            <a:r>
              <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介護医療院の人員・設備・運営基準等の続き</a:t>
            </a: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marL="4763" indent="152400" algn="just"/>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エ　運営</a:t>
            </a:r>
          </a:p>
          <a:p>
            <a:pPr marL="179388" indent="-179388"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運営基準については、介護療養型医療施設の基準と同様としつつ、他の介護保険施設との整合性や長期療養を支えるサービスという観点も鑑みて設定することとする。なお、これまで病院として求めていた医師の宿直については引き続き求めることとするが、一定の条件を満たす場合等に一定の配慮を行うこととする。</a:t>
            </a:r>
          </a:p>
          <a:p>
            <a:pPr algn="just">
              <a:lnSpc>
                <a:spcPts val="1600"/>
              </a:lnSpc>
            </a:pP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オ　医療機関との併設の場合の取扱い</a:t>
            </a:r>
          </a:p>
          <a:p>
            <a:pPr marL="179388" indent="-179388"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医療機関と併設する場合については、医療資源の有効活用の観点から</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179388" indent="-179388"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宿直</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の</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医師</a:t>
            </a: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の</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兼任</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179388" indent="-179388" algn="just">
              <a:lnSpc>
                <a:spcPts val="1600"/>
              </a:lnSpc>
            </a:pPr>
            <a:r>
              <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・診察室，処置室，エックス線装置</a:t>
            </a: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等の共用　等</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marL="179388" indent="-179388" algn="just">
              <a:lnSpc>
                <a:spcPts val="1600"/>
              </a:lnSpc>
            </a:pPr>
            <a:r>
              <a:rPr lang="ja-JP" altLang="en-US" sz="1600" kern="100" dirty="0" smtClean="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を</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可能とする。</a:t>
            </a:r>
          </a:p>
          <a:p>
            <a:pPr algn="just">
              <a:lnSpc>
                <a:spcPts val="1600"/>
              </a:lnSpc>
            </a:pP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カ　ユニットケア</a:t>
            </a:r>
            <a:endParaRPr lang="en-US" altLang="ja-JP" sz="16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他の介護保険施設でユニット型を設定していることから、介護医療院でもユニット型を設定</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する</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r>
              <a:rPr lang="ja-JP" altLang="en-US" sz="16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こと</a:t>
            </a:r>
            <a:r>
              <a:rPr lang="ja-JP" altLang="ja-JP" sz="1600" kern="100" dirty="0">
                <a:solidFill>
                  <a:prstClr val="black"/>
                </a:solidFill>
                <a:latin typeface="ＭＳ ゴシック" panose="020B0609070205080204" pitchFamily="49" charset="-128"/>
                <a:ea typeface="ＭＳ ゴシック" panose="020B0609070205080204" pitchFamily="49" charset="-128"/>
                <a:cs typeface="Times New Roman"/>
              </a:rPr>
              <a:t>とする</a:t>
            </a:r>
            <a:r>
              <a:rPr lang="ja-JP"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lang="en-US" altLang="ja-JP" sz="1600" kern="100" dirty="0" smtClean="0">
              <a:solidFill>
                <a:prstClr val="black"/>
              </a:solidFill>
              <a:latin typeface="ＭＳ ゴシック" panose="020B0609070205080204" pitchFamily="49" charset="-128"/>
              <a:ea typeface="ＭＳ ゴシック" panose="020B0609070205080204" pitchFamily="49" charset="-128"/>
              <a:cs typeface="Times New Roman"/>
            </a:endParaRPr>
          </a:p>
          <a:p>
            <a:pPr algn="just">
              <a:lnSpc>
                <a:spcPts val="1600"/>
              </a:lnSpc>
            </a:pPr>
            <a:endParaRPr lang="en-US" altLang="ja-JP" sz="1600" dirty="0">
              <a:solidFill>
                <a:prstClr val="black"/>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7" name="コンテンツ プレースホルダー 2"/>
          <p:cNvSpPr txBox="1">
            <a:spLocks/>
          </p:cNvSpPr>
          <p:nvPr/>
        </p:nvSpPr>
        <p:spPr>
          <a:xfrm>
            <a:off x="63771" y="849647"/>
            <a:ext cx="1137460" cy="288000"/>
          </a:xfrm>
          <a:prstGeom prst="rect">
            <a:avLst/>
          </a:prstGeom>
          <a:solidFill>
            <a:schemeClr val="accent1">
              <a:lumMod val="20000"/>
              <a:lumOff val="80000"/>
            </a:schemeClr>
          </a:solidFill>
          <a:ln w="22225">
            <a:solidFill>
              <a:schemeClr val="tx1"/>
            </a:solidFill>
          </a:ln>
        </p:spPr>
        <p:txBody>
          <a:bodyPr vert="horz" wrap="square" lIns="91440" tIns="45720" rIns="91440" bIns="45720" rtlCol="0" anchor="ctr" anchorCtr="0">
            <a:sp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spcBef>
                <a:spcPts val="0"/>
              </a:spcBef>
            </a:pPr>
            <a:r>
              <a:rPr lang="ja-JP" altLang="en-US" sz="1600" b="1" dirty="0">
                <a:solidFill>
                  <a:prstClr val="black"/>
                </a:solidFill>
                <a:latin typeface="ＭＳ ゴシック" panose="020B0609070205080204" pitchFamily="49" charset="-128"/>
                <a:ea typeface="ＭＳ ゴシック" panose="020B0609070205080204" pitchFamily="49" charset="-128"/>
              </a:rPr>
              <a:t>概要</a:t>
            </a:r>
            <a:endParaRPr lang="en-US" altLang="ja-JP" sz="1600" b="1" dirty="0">
              <a:solidFill>
                <a:prstClr val="black"/>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15290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8102" y="815386"/>
          <a:ext cx="9791698" cy="5339147"/>
        </p:xfrm>
        <a:graphic>
          <a:graphicData uri="http://schemas.openxmlformats.org/drawingml/2006/table">
            <a:tbl>
              <a:tblPr firstRow="1" bandRow="1">
                <a:tableStyleId>{5940675A-B579-460E-94D1-54222C63F5DA}</a:tableStyleId>
              </a:tblPr>
              <a:tblGrid>
                <a:gridCol w="254216"/>
                <a:gridCol w="932071"/>
                <a:gridCol w="1021725"/>
                <a:gridCol w="1063184"/>
                <a:gridCol w="1053696"/>
                <a:gridCol w="126369"/>
                <a:gridCol w="879471"/>
                <a:gridCol w="1097280"/>
                <a:gridCol w="1018903"/>
                <a:gridCol w="1045029"/>
                <a:gridCol w="1299754"/>
              </a:tblGrid>
              <a:tr h="216024">
                <a:tc rowSpan="3" gridSpan="2">
                  <a:txBody>
                    <a:bodyPr/>
                    <a:lstStyle/>
                    <a:p>
                      <a:endParaRPr kumimoji="1" lang="ja-JP" altLang="en-US" sz="1100" dirty="0">
                        <a:latin typeface="+mn-ea"/>
                        <a:ea typeface="+mn-ea"/>
                      </a:endParaRPr>
                    </a:p>
                  </a:txBody>
                  <a:tcPr>
                    <a:solidFill>
                      <a:schemeClr val="bg1">
                        <a:lumMod val="95000"/>
                      </a:schemeClr>
                    </a:solidFill>
                  </a:tcPr>
                </a:tc>
                <a:tc rowSpan="3" hMerge="1">
                  <a:txBody>
                    <a:bodyPr/>
                    <a:lstStyle/>
                    <a:p>
                      <a:endParaRPr kumimoji="1" lang="ja-JP" altLang="en-US"/>
                    </a:p>
                  </a:txBody>
                  <a:tcPr/>
                </a:tc>
                <a:tc rowSpan="2" gridSpan="2">
                  <a:txBody>
                    <a:bodyPr/>
                    <a:lstStyle/>
                    <a:p>
                      <a:pPr algn="ctr"/>
                      <a:r>
                        <a:rPr kumimoji="1" lang="ja-JP" altLang="en-US" sz="1200" dirty="0" smtClean="0">
                          <a:solidFill>
                            <a:schemeClr val="tx1"/>
                          </a:solidFill>
                          <a:latin typeface="+mn-ea"/>
                          <a:ea typeface="+mn-ea"/>
                        </a:rPr>
                        <a:t>介護療養病床（病院）</a:t>
                      </a:r>
                      <a:endParaRPr kumimoji="1" lang="en-US" altLang="ja-JP" sz="1200" dirty="0" smtClean="0">
                        <a:solidFill>
                          <a:schemeClr val="tx1"/>
                        </a:solidFill>
                        <a:latin typeface="+mn-ea"/>
                        <a:ea typeface="+mn-ea"/>
                      </a:endParaRPr>
                    </a:p>
                    <a:p>
                      <a:pPr algn="ctr"/>
                      <a:r>
                        <a:rPr kumimoji="1" lang="en-US" altLang="ja-JP" sz="1200" dirty="0" smtClean="0">
                          <a:solidFill>
                            <a:schemeClr val="tx1"/>
                          </a:solidFill>
                          <a:latin typeface="+mn-ea"/>
                          <a:ea typeface="+mn-ea"/>
                        </a:rPr>
                        <a:t>【</a:t>
                      </a:r>
                      <a:r>
                        <a:rPr kumimoji="1" lang="ja-JP" altLang="en-US" sz="1200" dirty="0" smtClean="0">
                          <a:solidFill>
                            <a:schemeClr val="tx1"/>
                          </a:solidFill>
                          <a:latin typeface="+mn-ea"/>
                          <a:ea typeface="+mn-ea"/>
                        </a:rPr>
                        <a:t>療養機能強化型</a:t>
                      </a:r>
                      <a:r>
                        <a:rPr kumimoji="1" lang="en-US" altLang="ja-JP" sz="1200" dirty="0" smtClean="0">
                          <a:solidFill>
                            <a:schemeClr val="tx1"/>
                          </a:solidFill>
                          <a:latin typeface="+mn-ea"/>
                          <a:ea typeface="+mn-ea"/>
                        </a:rPr>
                        <a:t>】</a:t>
                      </a:r>
                      <a:endParaRPr kumimoji="1" lang="ja-JP" altLang="en-US" sz="1200" dirty="0">
                        <a:solidFill>
                          <a:schemeClr val="tx1"/>
                        </a:solidFill>
                        <a:latin typeface="+mn-ea"/>
                        <a:ea typeface="+mn-ea"/>
                      </a:endParaRPr>
                    </a:p>
                  </a:txBody>
                  <a:tcPr anchor="ctr">
                    <a:solidFill>
                      <a:schemeClr val="accent1">
                        <a:lumMod val="60000"/>
                        <a:lumOff val="40000"/>
                      </a:schemeClr>
                    </a:solidFill>
                  </a:tcPr>
                </a:tc>
                <a:tc rowSpan="2" hMerge="1">
                  <a:txBody>
                    <a:bodyPr/>
                    <a:lstStyle/>
                    <a:p>
                      <a:endParaRPr kumimoji="1" lang="ja-JP" altLang="en-US"/>
                    </a:p>
                  </a:txBody>
                  <a:tcPr/>
                </a:tc>
                <a:tc gridSpan="5">
                  <a:txBody>
                    <a:bodyPr/>
                    <a:lstStyle/>
                    <a:p>
                      <a:pPr algn="ctr"/>
                      <a:r>
                        <a:rPr kumimoji="1" lang="ja-JP" altLang="en-US" sz="1200" b="1" dirty="0" smtClean="0">
                          <a:solidFill>
                            <a:schemeClr val="tx1"/>
                          </a:solidFill>
                          <a:latin typeface="+mn-ea"/>
                          <a:ea typeface="+mn-ea"/>
                        </a:rPr>
                        <a:t>介護医療院</a:t>
                      </a:r>
                      <a:endParaRPr kumimoji="1" lang="ja-JP" altLang="en-US" sz="1200" b="1" dirty="0">
                        <a:solidFill>
                          <a:schemeClr val="tx1"/>
                        </a:solidFill>
                        <a:latin typeface="+mn-ea"/>
                        <a:ea typeface="+mn-ea"/>
                      </a:endParaRPr>
                    </a:p>
                  </a:txBody>
                  <a:tcPr>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endParaRPr>
                    </a:p>
                  </a:txBody>
                  <a:tcPr>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endParaRPr>
                    </a:p>
                  </a:txBody>
                  <a:tcPr>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endParaRPr>
                    </a:p>
                  </a:txBody>
                  <a:tcPr>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gridSpan="2">
                  <a:txBody>
                    <a:bodyPr/>
                    <a:lstStyle/>
                    <a:p>
                      <a:pPr algn="ctr"/>
                      <a:r>
                        <a:rPr kumimoji="1" lang="ja-JP" altLang="en-US" sz="1200" dirty="0" smtClean="0">
                          <a:solidFill>
                            <a:schemeClr val="tx1"/>
                          </a:solidFill>
                          <a:latin typeface="+mn-ea"/>
                          <a:ea typeface="+mn-ea"/>
                        </a:rPr>
                        <a:t>介護老人保健施設</a:t>
                      </a:r>
                      <a:endParaRPr kumimoji="1" lang="ja-JP" altLang="en-US" sz="1200" dirty="0">
                        <a:solidFill>
                          <a:schemeClr val="tx1"/>
                        </a:solidFill>
                        <a:latin typeface="+mn-ea"/>
                        <a:ea typeface="+mn-ea"/>
                      </a:endParaRPr>
                    </a:p>
                  </a:txBody>
                  <a:tcPr anchor="ctr">
                    <a:solidFill>
                      <a:schemeClr val="accent2">
                        <a:lumMod val="60000"/>
                        <a:lumOff val="40000"/>
                      </a:schemeClr>
                    </a:solidFill>
                  </a:tcPr>
                </a:tc>
                <a:tc rowSpan="2" hMerge="1">
                  <a:txBody>
                    <a:bodyPr/>
                    <a:lstStyle/>
                    <a:p>
                      <a:endParaRPr kumimoji="1" lang="ja-JP" altLang="en-US"/>
                    </a:p>
                  </a:txBody>
                  <a:tcPr/>
                </a:tc>
              </a:tr>
              <a:tr h="175439">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3">
                  <a:txBody>
                    <a:bodyPr/>
                    <a:lstStyle/>
                    <a:p>
                      <a:pPr algn="ctr"/>
                      <a:r>
                        <a:rPr kumimoji="1" lang="ja-JP" altLang="en-US" sz="1200" b="1" dirty="0" smtClean="0">
                          <a:solidFill>
                            <a:schemeClr val="tx1"/>
                          </a:solidFill>
                          <a:latin typeface="+mn-ea"/>
                          <a:ea typeface="+mn-ea"/>
                        </a:rPr>
                        <a:t>指定基準</a:t>
                      </a:r>
                      <a:endParaRPr kumimoji="1" lang="ja-JP" altLang="en-US" sz="1200" b="1" dirty="0">
                        <a:solidFill>
                          <a:schemeClr val="tx1"/>
                        </a:solidFill>
                        <a:latin typeface="+mn-ea"/>
                        <a:ea typeface="+mn-ea"/>
                      </a:endParaRPr>
                    </a:p>
                  </a:txBody>
                  <a:tcPr>
                    <a:lnT w="12700" cap="flat" cmpd="sng" algn="ctr">
                      <a:solidFill>
                        <a:schemeClr val="tx1"/>
                      </a:solidFill>
                      <a:prstDash val="solid"/>
                      <a:round/>
                      <a:headEnd type="none" w="med" len="med"/>
                      <a:tailEnd type="none" w="med" len="med"/>
                    </a:lnT>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endParaRPr>
                    </a:p>
                  </a:txBody>
                  <a:tcPr>
                    <a:lnT w="12700" cap="flat" cmpd="sng" algn="ctr">
                      <a:solidFill>
                        <a:schemeClr val="tx1"/>
                      </a:solidFill>
                      <a:prstDash val="solid"/>
                      <a:round/>
                      <a:headEnd type="none" w="med" len="med"/>
                      <a:tailEnd type="none" w="med" len="med"/>
                    </a:lnT>
                    <a:solidFill>
                      <a:schemeClr val="accent6">
                        <a:lumMod val="60000"/>
                        <a:lumOff val="40000"/>
                      </a:schemeClr>
                    </a:solidFill>
                  </a:tcPr>
                </a:tc>
                <a:tc gridSpan="2">
                  <a:txBody>
                    <a:bodyPr/>
                    <a:lstStyle/>
                    <a:p>
                      <a:pPr algn="ctr"/>
                      <a:r>
                        <a:rPr kumimoji="1" lang="ja-JP" altLang="en-US" sz="1200" b="1" dirty="0" smtClean="0">
                          <a:solidFill>
                            <a:schemeClr val="tx1"/>
                          </a:solidFill>
                          <a:latin typeface="+mn-ea"/>
                          <a:ea typeface="+mn-ea"/>
                        </a:rPr>
                        <a:t>報酬上の基準</a:t>
                      </a:r>
                      <a:endParaRPr kumimoji="1" lang="ja-JP" altLang="en-US" sz="1200" b="1" dirty="0">
                        <a:solidFill>
                          <a:schemeClr val="tx1"/>
                        </a:solidFill>
                        <a:latin typeface="+mn-ea"/>
                        <a:ea typeface="+mn-ea"/>
                      </a:endParaRPr>
                    </a:p>
                  </a:txBody>
                  <a:tcPr>
                    <a:lnT w="12700" cap="flat" cmpd="sng" algn="ctr">
                      <a:solidFill>
                        <a:schemeClr val="tx1"/>
                      </a:solidFill>
                      <a:prstDash val="solid"/>
                      <a:round/>
                      <a:headEnd type="none" w="med" len="med"/>
                      <a:tailEnd type="none" w="med" len="med"/>
                    </a:lnT>
                    <a:solidFill>
                      <a:schemeClr val="accent6">
                        <a:lumMod val="60000"/>
                        <a:lumOff val="40000"/>
                      </a:schemeClr>
                    </a:solidFill>
                  </a:tcPr>
                </a:tc>
                <a:tc hMerge="1">
                  <a:txBody>
                    <a:bodyPr/>
                    <a:lstStyle/>
                    <a:p>
                      <a:pPr algn="ctr"/>
                      <a:endPar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endParaRPr>
                    </a:p>
                  </a:txBody>
                  <a:tcPr>
                    <a:lnT w="12700" cap="flat" cmpd="sng" algn="ctr">
                      <a:solidFill>
                        <a:schemeClr val="tx1"/>
                      </a:solidFill>
                      <a:prstDash val="solid"/>
                      <a:round/>
                      <a:headEnd type="none" w="med" len="med"/>
                      <a:tailEnd type="none" w="med" len="med"/>
                    </a:lnT>
                    <a:solidFill>
                      <a:schemeClr val="accent6">
                        <a:lumMod val="60000"/>
                        <a:lumOff val="40000"/>
                      </a:schemeClr>
                    </a:solidFill>
                  </a:tcPr>
                </a:tc>
                <a:tc gridSpan="2" vMerge="1">
                  <a:txBody>
                    <a:bodyPr/>
                    <a:lstStyle/>
                    <a:p>
                      <a:endParaRPr kumimoji="1" lang="ja-JP" altLang="en-US"/>
                    </a:p>
                  </a:txBody>
                  <a:tcPr/>
                </a:tc>
                <a:tc hMerge="1" vMerge="1">
                  <a:txBody>
                    <a:bodyPr/>
                    <a:lstStyle/>
                    <a:p>
                      <a:endParaRPr kumimoji="1" lang="ja-JP" altLang="en-US"/>
                    </a:p>
                  </a:txBody>
                  <a:tcPr/>
                </a:tc>
              </a:tr>
              <a:tr h="138477">
                <a:tc gridSpan="2" vMerge="1">
                  <a:txBody>
                    <a:bodyPr/>
                    <a:lstStyle/>
                    <a:p>
                      <a:pPr algn="ctr"/>
                      <a:endParaRPr kumimoji="1" lang="ja-JP" altLang="en-US" dirty="0">
                        <a:latin typeface="HGP創英角ﾎﾟｯﾌﾟ体" panose="040B0A00000000000000" pitchFamily="50" charset="-128"/>
                        <a:ea typeface="HGP創英角ﾎﾟｯﾌﾟ体" panose="040B0A00000000000000" pitchFamily="50" charset="-128"/>
                      </a:endParaRPr>
                    </a:p>
                  </a:txBody>
                  <a:tcPr anchor="ctr">
                    <a:lnR w="12700" cap="flat" cmpd="sng" algn="ctr">
                      <a:solidFill>
                        <a:schemeClr val="tx1"/>
                      </a:solidFill>
                      <a:prstDash val="solid"/>
                      <a:round/>
                      <a:headEnd type="none" w="med" len="med"/>
                      <a:tailEnd type="none" w="med" len="med"/>
                    </a:lnR>
                  </a:tcPr>
                </a:tc>
                <a:tc hMerge="1"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100" dirty="0" smtClean="0">
                          <a:latin typeface="+mn-ea"/>
                          <a:ea typeface="+mn-ea"/>
                        </a:rPr>
                        <a:t>指定基準</a:t>
                      </a:r>
                      <a:endParaRPr kumimoji="1" lang="ja-JP" altLang="en-US" sz="1100" dirty="0">
                        <a:latin typeface="+mn-ea"/>
                        <a:ea typeface="+mn-ea"/>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100" dirty="0" smtClean="0">
                          <a:latin typeface="+mn-ea"/>
                          <a:ea typeface="+mn-ea"/>
                        </a:rPr>
                        <a:t>報酬上の基準</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n-ea"/>
                          <a:ea typeface="+mn-ea"/>
                        </a:rPr>
                        <a:t>類型（</a:t>
                      </a:r>
                      <a:r>
                        <a:rPr kumimoji="1" lang="en-US" altLang="ja-JP" sz="1100" b="1" dirty="0" smtClean="0">
                          <a:latin typeface="+mn-ea"/>
                          <a:ea typeface="+mn-ea"/>
                        </a:rPr>
                        <a:t>Ⅰ</a:t>
                      </a:r>
                      <a:r>
                        <a:rPr kumimoji="1" lang="ja-JP" altLang="en-US" sz="1100" b="1" dirty="0" smtClean="0">
                          <a:latin typeface="+mn-ea"/>
                          <a:ea typeface="+mn-ea"/>
                        </a:rPr>
                        <a:t>）</a:t>
                      </a:r>
                    </a:p>
                  </a:txBody>
                  <a:tcPr anchor="ctr">
                    <a:solidFill>
                      <a:schemeClr val="accent6">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n-ea"/>
                          <a:ea typeface="+mn-ea"/>
                        </a:rPr>
                        <a:t>類型（</a:t>
                      </a:r>
                      <a:r>
                        <a:rPr kumimoji="1" lang="en-US" altLang="ja-JP" sz="1100" b="1" dirty="0" smtClean="0">
                          <a:latin typeface="+mn-ea"/>
                          <a:ea typeface="+mn-ea"/>
                        </a:rPr>
                        <a:t>Ⅱ</a:t>
                      </a:r>
                      <a:r>
                        <a:rPr kumimoji="1" lang="ja-JP" altLang="en-US" sz="1100" b="1" dirty="0" smtClean="0">
                          <a:latin typeface="+mn-ea"/>
                          <a:ea typeface="+mn-ea"/>
                        </a:rPr>
                        <a:t>）</a:t>
                      </a:r>
                    </a:p>
                  </a:txBody>
                  <a:tcPr anchor="ctr">
                    <a:solidFill>
                      <a:schemeClr val="accent6">
                        <a:lumMod val="20000"/>
                        <a:lumOff val="8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HGP創英角ﾎﾟｯﾌﾟ体" panose="040B0A00000000000000" pitchFamily="50" charset="-128"/>
                        <a:ea typeface="HGP創英角ﾎﾟｯﾌﾟ体" panose="040B0A00000000000000" pitchFamily="50" charset="-128"/>
                      </a:endParaRPr>
                    </a:p>
                  </a:txBody>
                  <a:tcPr anchor="ct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n-ea"/>
                          <a:ea typeface="+mn-ea"/>
                        </a:rPr>
                        <a:t>類型（</a:t>
                      </a:r>
                      <a:r>
                        <a:rPr kumimoji="1" lang="en-US" altLang="ja-JP" sz="1100" b="1" dirty="0" smtClean="0">
                          <a:latin typeface="+mn-ea"/>
                          <a:ea typeface="+mn-ea"/>
                        </a:rPr>
                        <a:t>Ⅰ</a:t>
                      </a:r>
                      <a:r>
                        <a:rPr kumimoji="1" lang="ja-JP" altLang="en-US" sz="1100" b="1" dirty="0" smtClean="0">
                          <a:latin typeface="+mn-ea"/>
                          <a:ea typeface="+mn-ea"/>
                        </a:rPr>
                        <a:t>）</a:t>
                      </a: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latin typeface="+mn-ea"/>
                          <a:ea typeface="+mn-ea"/>
                        </a:rPr>
                        <a:t>類型（</a:t>
                      </a:r>
                      <a:r>
                        <a:rPr kumimoji="1" lang="en-US" altLang="ja-JP" sz="1100" b="1" dirty="0" smtClean="0">
                          <a:latin typeface="+mn-ea"/>
                          <a:ea typeface="+mn-ea"/>
                        </a:rPr>
                        <a:t>Ⅱ</a:t>
                      </a:r>
                      <a:r>
                        <a:rPr kumimoji="1" lang="ja-JP" altLang="en-US" sz="1100" b="1" dirty="0" smtClean="0">
                          <a:latin typeface="+mn-ea"/>
                          <a:ea typeface="+mn-ea"/>
                        </a:rPr>
                        <a:t>）</a:t>
                      </a:r>
                    </a:p>
                  </a:txBody>
                  <a:tcPr anchor="ctr">
                    <a:solidFill>
                      <a:schemeClr val="accent6">
                        <a:lumMod val="40000"/>
                        <a:lumOff val="60000"/>
                      </a:schemeClr>
                    </a:solidFill>
                  </a:tcPr>
                </a:tc>
                <a:tc>
                  <a:txBody>
                    <a:bodyPr/>
                    <a:lstStyle/>
                    <a:p>
                      <a:pPr algn="ctr"/>
                      <a:r>
                        <a:rPr kumimoji="1" lang="ja-JP" altLang="en-US" sz="1100" dirty="0" smtClean="0">
                          <a:latin typeface="+mn-ea"/>
                          <a:ea typeface="+mn-ea"/>
                        </a:rPr>
                        <a:t>指定基準</a:t>
                      </a:r>
                      <a:endParaRPr kumimoji="1" lang="ja-JP" altLang="en-US" sz="1100" dirty="0">
                        <a:latin typeface="+mn-ea"/>
                        <a:ea typeface="+mn-ea"/>
                      </a:endParaRPr>
                    </a:p>
                  </a:txBody>
                  <a:tcPr anchor="ct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kumimoji="1" lang="ja-JP" altLang="en-US" sz="1100" dirty="0" smtClean="0">
                          <a:latin typeface="+mn-ea"/>
                          <a:ea typeface="+mn-ea"/>
                        </a:rPr>
                        <a:t>報酬上の基準</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solidFill>
                      <a:schemeClr val="accent2">
                        <a:lumMod val="40000"/>
                        <a:lumOff val="60000"/>
                      </a:schemeClr>
                    </a:solidFill>
                  </a:tcPr>
                </a:tc>
              </a:tr>
              <a:tr h="138477">
                <a:tc rowSpan="10">
                  <a:txBody>
                    <a:bodyPr/>
                    <a:lstStyle/>
                    <a:p>
                      <a:pPr algn="ctr"/>
                      <a:r>
                        <a:rPr kumimoji="1" lang="ja-JP" altLang="en-US" sz="900" dirty="0" smtClean="0">
                          <a:latin typeface="+mn-ea"/>
                          <a:ea typeface="+mn-ea"/>
                        </a:rPr>
                        <a:t>人員基準　（雇用人員）</a:t>
                      </a:r>
                      <a:endParaRPr kumimoji="1" lang="ja-JP" altLang="en-US" sz="900" dirty="0">
                        <a:latin typeface="+mn-ea"/>
                        <a:ea typeface="+mn-ea"/>
                      </a:endParaRPr>
                    </a:p>
                  </a:txBody>
                  <a:tcPr vert="eaVert" anchor="ctr">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r>
                        <a:rPr kumimoji="1" lang="ja-JP" altLang="en-US" sz="1050" dirty="0" smtClean="0">
                          <a:latin typeface="+mn-ea"/>
                          <a:ea typeface="+mn-ea"/>
                        </a:rPr>
                        <a:t>医師</a:t>
                      </a: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100" u="sng" dirty="0" smtClean="0">
                          <a:solidFill>
                            <a:schemeClr val="tx1"/>
                          </a:solidFill>
                          <a:latin typeface="+mn-ea"/>
                          <a:ea typeface="+mn-ea"/>
                        </a:rPr>
                        <a:t>４８：１</a:t>
                      </a:r>
                      <a:endParaRPr kumimoji="1" lang="en-US" altLang="ja-JP" sz="1100" u="sng" dirty="0" smtClean="0">
                        <a:solidFill>
                          <a:schemeClr val="tx1"/>
                        </a:solidFill>
                        <a:latin typeface="+mn-ea"/>
                        <a:ea typeface="+mn-ea"/>
                      </a:endParaRPr>
                    </a:p>
                    <a:p>
                      <a:pPr algn="ctr"/>
                      <a:r>
                        <a:rPr kumimoji="1" lang="en-US" altLang="ja-JP" sz="900" u="sng" dirty="0" smtClean="0">
                          <a:solidFill>
                            <a:schemeClr val="tx1"/>
                          </a:solidFill>
                          <a:latin typeface="+mn-ea"/>
                          <a:ea typeface="+mn-ea"/>
                        </a:rPr>
                        <a:t>(</a:t>
                      </a:r>
                      <a:r>
                        <a:rPr kumimoji="1" lang="ja-JP" altLang="en-US" sz="900" u="sng" dirty="0" smtClean="0">
                          <a:solidFill>
                            <a:schemeClr val="tx1"/>
                          </a:solidFill>
                          <a:latin typeface="+mn-ea"/>
                          <a:ea typeface="+mn-ea"/>
                        </a:rPr>
                        <a:t>病院で３以上</a:t>
                      </a:r>
                      <a:r>
                        <a:rPr kumimoji="1" lang="en-US" altLang="ja-JP" sz="900" u="sng" dirty="0" smtClean="0">
                          <a:solidFill>
                            <a:schemeClr val="tx1"/>
                          </a:solidFill>
                          <a:latin typeface="+mn-ea"/>
                          <a:ea typeface="+mn-ea"/>
                        </a:rPr>
                        <a:t>)</a:t>
                      </a:r>
                      <a:endParaRPr kumimoji="1" lang="ja-JP" altLang="en-US" sz="900" u="sng" dirty="0">
                        <a:solidFill>
                          <a:schemeClr val="tx1"/>
                        </a:solidFill>
                        <a:latin typeface="+mn-ea"/>
                        <a:ea typeface="+mn-ea"/>
                      </a:endParaRPr>
                    </a:p>
                  </a:txBody>
                  <a:tcP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r>
                        <a:rPr kumimoji="1" lang="ja-JP" altLang="en-US" sz="1100" b="1" u="none" dirty="0" smtClean="0">
                          <a:solidFill>
                            <a:schemeClr val="tx1"/>
                          </a:solidFill>
                          <a:latin typeface="+mn-ea"/>
                          <a:ea typeface="+mn-ea"/>
                        </a:rPr>
                        <a:t>４８：１</a:t>
                      </a:r>
                      <a:endParaRPr kumimoji="1" lang="en-US" altLang="ja-JP" sz="1100" b="1" u="none" dirty="0" smtClean="0">
                        <a:solidFill>
                          <a:schemeClr val="tx1"/>
                        </a:solidFill>
                        <a:latin typeface="+mn-ea"/>
                        <a:ea typeface="+mn-ea"/>
                      </a:endParaRPr>
                    </a:p>
                    <a:p>
                      <a:pPr algn="ctr"/>
                      <a:r>
                        <a:rPr kumimoji="1" lang="en-US" altLang="ja-JP" sz="900" b="1" i="0" u="none" strike="noStrike" kern="1200" cap="none" spc="0" normalizeH="0" baseline="0" noProof="0" dirty="0" smtClean="0">
                          <a:ln>
                            <a:noFill/>
                          </a:ln>
                          <a:solidFill>
                            <a:prstClr val="black"/>
                          </a:solidFill>
                          <a:effectLst/>
                          <a:uLnTx/>
                          <a:uFillTx/>
                          <a:latin typeface="+mn-ea"/>
                          <a:ea typeface="+mn-ea"/>
                          <a:cs typeface="+mn-cs"/>
                        </a:rPr>
                        <a:t>(</a:t>
                      </a:r>
                      <a:r>
                        <a:rPr kumimoji="1" lang="ja-JP" altLang="en-US" sz="900" b="1" i="0" u="none" strike="noStrike" kern="1200" cap="none" spc="0" normalizeH="0" baseline="0" noProof="0" dirty="0" smtClean="0">
                          <a:ln>
                            <a:noFill/>
                          </a:ln>
                          <a:solidFill>
                            <a:prstClr val="black"/>
                          </a:solidFill>
                          <a:effectLst/>
                          <a:uLnTx/>
                          <a:uFillTx/>
                          <a:latin typeface="+mn-ea"/>
                          <a:ea typeface="+mn-ea"/>
                          <a:cs typeface="+mn-cs"/>
                        </a:rPr>
                        <a:t>施設で３以上</a:t>
                      </a:r>
                      <a:r>
                        <a:rPr kumimoji="1" lang="en-US" altLang="ja-JP" sz="900" b="1" i="0" u="none" strike="noStrike" kern="1200" cap="none" spc="0" normalizeH="0" baseline="0" noProof="0" dirty="0" smtClean="0">
                          <a:ln>
                            <a:noFill/>
                          </a:ln>
                          <a:solidFill>
                            <a:prstClr val="black"/>
                          </a:solidFill>
                          <a:effectLst/>
                          <a:uLnTx/>
                          <a:uFillTx/>
                          <a:latin typeface="+mn-ea"/>
                          <a:ea typeface="+mn-ea"/>
                          <a:cs typeface="+mn-cs"/>
                        </a:rPr>
                        <a:t>)</a:t>
                      </a:r>
                      <a:endParaRPr kumimoji="1" lang="ja-JP" altLang="en-US" sz="1100" b="1" u="none" dirty="0">
                        <a:solidFill>
                          <a:schemeClr val="tx1"/>
                        </a:solidFill>
                        <a:latin typeface="+mn-ea"/>
                        <a:ea typeface="+mn-ea"/>
                      </a:endParaRPr>
                    </a:p>
                  </a:txBody>
                  <a:tcPr anchor="ctr">
                    <a:solidFill>
                      <a:schemeClr val="accent6">
                        <a:lumMod val="20000"/>
                        <a:lumOff val="80000"/>
                      </a:schemeClr>
                    </a:solidFill>
                  </a:tcPr>
                </a:tc>
                <a:tc gridSpan="2">
                  <a:txBody>
                    <a:bodyPr/>
                    <a:lstStyle/>
                    <a:p>
                      <a:pPr algn="ctr"/>
                      <a:r>
                        <a:rPr kumimoji="1" lang="ja-JP" altLang="en-US" sz="1100" b="1" dirty="0" smtClean="0">
                          <a:latin typeface="+mn-ea"/>
                          <a:ea typeface="+mn-ea"/>
                        </a:rPr>
                        <a:t>１００：１</a:t>
                      </a:r>
                      <a:endParaRPr kumimoji="1" lang="en-US" altLang="ja-JP" sz="1100" b="1" dirty="0" smtClean="0">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smtClean="0">
                          <a:ln>
                            <a:noFill/>
                          </a:ln>
                          <a:solidFill>
                            <a:prstClr val="black"/>
                          </a:solidFill>
                          <a:effectLst/>
                          <a:uLnTx/>
                          <a:uFillTx/>
                          <a:latin typeface="+mn-ea"/>
                          <a:ea typeface="+mn-ea"/>
                          <a:cs typeface="+mn-cs"/>
                        </a:rPr>
                        <a:t>(</a:t>
                      </a:r>
                      <a:r>
                        <a:rPr kumimoji="1" lang="ja-JP" altLang="en-US" sz="900" b="1" i="0" u="none" strike="noStrike" kern="1200" cap="none" spc="0" normalizeH="0" baseline="0" noProof="0" dirty="0" smtClean="0">
                          <a:ln>
                            <a:noFill/>
                          </a:ln>
                          <a:solidFill>
                            <a:prstClr val="black"/>
                          </a:solidFill>
                          <a:effectLst/>
                          <a:uLnTx/>
                          <a:uFillTx/>
                          <a:latin typeface="+mn-ea"/>
                          <a:ea typeface="+mn-ea"/>
                          <a:cs typeface="+mn-cs"/>
                        </a:rPr>
                        <a:t>施設で１以上</a:t>
                      </a:r>
                      <a:r>
                        <a:rPr kumimoji="1" lang="en-US" altLang="ja-JP" sz="900" b="1" i="0" u="none" strike="noStrike" kern="1200" cap="none" spc="0" normalizeH="0" baseline="0" noProof="0" dirty="0" smtClean="0">
                          <a:ln>
                            <a:noFill/>
                          </a:ln>
                          <a:solidFill>
                            <a:prstClr val="black"/>
                          </a:solidFill>
                          <a:effectLst/>
                          <a:uLnTx/>
                          <a:uFillTx/>
                          <a:latin typeface="+mn-ea"/>
                          <a:ea typeface="+mn-ea"/>
                          <a:cs typeface="+mn-cs"/>
                        </a:rPr>
                        <a:t>)</a:t>
                      </a:r>
                      <a:endParaRPr kumimoji="1" lang="ja-JP" altLang="en-US" sz="900" b="1" i="0" u="none" strike="noStrike" kern="1200" cap="none" spc="0" normalizeH="0" baseline="0" noProof="0" dirty="0" smtClean="0">
                        <a:ln>
                          <a:noFill/>
                        </a:ln>
                        <a:solidFill>
                          <a:prstClr val="black"/>
                        </a:solidFill>
                        <a:effectLst/>
                        <a:uLnTx/>
                        <a:uFillTx/>
                        <a:latin typeface="+mn-ea"/>
                        <a:ea typeface="+mn-ea"/>
                        <a:cs typeface="+mn-cs"/>
                      </a:endParaRPr>
                    </a:p>
                  </a:txBody>
                  <a:tcPr anchor="ctr">
                    <a:solidFill>
                      <a:schemeClr val="accent6">
                        <a:lumMod val="20000"/>
                        <a:lumOff val="80000"/>
                      </a:schemeClr>
                    </a:solidFill>
                  </a:tcPr>
                </a:tc>
                <a:tc hMerge="1">
                  <a:txBody>
                    <a:bodyPr/>
                    <a:lstStyle/>
                    <a:p>
                      <a:pPr algn="ctr"/>
                      <a:endParaRPr kumimoji="1" lang="ja-JP" altLang="en-US" sz="900" b="0" i="0" u="sng" strike="noStrike" kern="1200" cap="none" spc="0" normalizeH="0" baseline="0" noProof="0" dirty="0" smtClean="0">
                        <a:ln>
                          <a:noFill/>
                        </a:ln>
                        <a:solidFill>
                          <a:prstClr val="black"/>
                        </a:solidFill>
                        <a:effectLst/>
                        <a:uLnTx/>
                        <a:uFillTx/>
                        <a:latin typeface="HGP創英角ﾎﾟｯﾌﾟ体" panose="040B0A00000000000000" pitchFamily="50" charset="-128"/>
                        <a:ea typeface="HGP創英角ﾎﾟｯﾌﾟ体" panose="040B0A00000000000000" pitchFamily="50" charset="-128"/>
                        <a:cs typeface="+mn-cs"/>
                      </a:endParaRPr>
                    </a:p>
                  </a:txBody>
                  <a:tcPr anchor="ctr">
                    <a:solidFill>
                      <a:schemeClr val="accent6">
                        <a:lumMod val="20000"/>
                        <a:lumOff val="8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nchor="ctr">
                    <a:solidFill>
                      <a:schemeClr val="accent6">
                        <a:lumMod val="40000"/>
                        <a:lumOff val="60000"/>
                      </a:schemeClr>
                    </a:solidFill>
                  </a:tcPr>
                </a:tc>
                <a:tc>
                  <a:txBody>
                    <a:bodyPr/>
                    <a:lstStyle/>
                    <a:p>
                      <a:pPr algn="ctr"/>
                      <a:r>
                        <a:rPr kumimoji="1" lang="ja-JP" altLang="en-US" sz="1100" b="1" dirty="0" smtClean="0">
                          <a:latin typeface="+mn-ea"/>
                          <a:ea typeface="+mn-ea"/>
                        </a:rPr>
                        <a:t>－</a:t>
                      </a:r>
                      <a:endParaRPr kumimoji="1" lang="en-US" altLang="ja-JP" sz="1100" b="1" dirty="0" smtClean="0">
                        <a:latin typeface="+mn-ea"/>
                        <a:ea typeface="+mn-ea"/>
                      </a:endParaRP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１００：１</a:t>
                      </a:r>
                      <a:endParaRPr kumimoji="1" lang="en-US" altLang="ja-JP" sz="1100" dirty="0" smtClean="0">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prstClr val="black"/>
                          </a:solidFill>
                          <a:effectLst/>
                          <a:uLnTx/>
                          <a:uFillTx/>
                          <a:latin typeface="+mn-ea"/>
                          <a:ea typeface="+mn-ea"/>
                          <a:cs typeface="+mn-cs"/>
                        </a:rPr>
                        <a:t>(</a:t>
                      </a:r>
                      <a:r>
                        <a:rPr kumimoji="1" lang="ja-JP" altLang="en-US" sz="900" b="0" i="0" u="none" strike="noStrike" kern="1200" cap="none" spc="0" normalizeH="0" baseline="0" noProof="0" dirty="0" smtClean="0">
                          <a:ln>
                            <a:noFill/>
                          </a:ln>
                          <a:solidFill>
                            <a:prstClr val="black"/>
                          </a:solidFill>
                          <a:effectLst/>
                          <a:uLnTx/>
                          <a:uFillTx/>
                          <a:latin typeface="+mn-ea"/>
                          <a:ea typeface="+mn-ea"/>
                          <a:cs typeface="+mn-cs"/>
                        </a:rPr>
                        <a:t>施設で１以上</a:t>
                      </a:r>
                      <a:r>
                        <a:rPr kumimoji="1" lang="en-US" altLang="ja-JP" sz="900" b="0" i="0" u="none" strike="noStrike" kern="1200" cap="none" spc="0" normalizeH="0" baseline="0" noProof="0" dirty="0" smtClean="0">
                          <a:ln>
                            <a:noFill/>
                          </a:ln>
                          <a:solidFill>
                            <a:prstClr val="black"/>
                          </a:solidFill>
                          <a:effectLst/>
                          <a:uLnTx/>
                          <a:uFillTx/>
                          <a:latin typeface="+mn-ea"/>
                          <a:ea typeface="+mn-ea"/>
                          <a:cs typeface="+mn-cs"/>
                        </a:rPr>
                        <a:t>)</a:t>
                      </a:r>
                      <a:endParaRPr kumimoji="1" lang="ja-JP" altLang="en-US" sz="900" b="0" i="0" u="none" strike="noStrike" kern="1200" cap="none" spc="0" normalizeH="0" baseline="0" noProof="0" dirty="0" smtClean="0">
                        <a:ln>
                          <a:noFill/>
                        </a:ln>
                        <a:solidFill>
                          <a:prstClr val="black"/>
                        </a:solidFill>
                        <a:effectLst/>
                        <a:uLnTx/>
                        <a:uFillTx/>
                        <a:latin typeface="+mn-ea"/>
                        <a:ea typeface="+mn-ea"/>
                        <a:cs typeface="+mn-cs"/>
                      </a:endParaRPr>
                    </a:p>
                  </a:txBody>
                  <a:tcPr anchor="ct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kumimoji="1" lang="ja-JP" altLang="en-US" sz="1100" dirty="0" smtClean="0">
                          <a:latin typeface="+mn-ea"/>
                          <a:ea typeface="+mn-ea"/>
                        </a:rPr>
                        <a:t>－</a:t>
                      </a:r>
                      <a:endParaRPr kumimoji="1" lang="en-US" altLang="ja-JP" sz="1100" dirty="0" smtClean="0">
                        <a:latin typeface="+mn-ea"/>
                        <a:ea typeface="+mn-ea"/>
                      </a:endParaRPr>
                    </a:p>
                  </a:txBody>
                  <a:tcPr anchor="ctr">
                    <a:lnL w="12700" cap="flat" cmpd="sng" algn="ctr">
                      <a:solidFill>
                        <a:schemeClr val="tx1"/>
                      </a:solidFill>
                      <a:prstDash val="solid"/>
                      <a:round/>
                      <a:headEnd type="none" w="med" len="med"/>
                      <a:tailEnd type="none" w="med" len="med"/>
                    </a:lnL>
                    <a:solidFill>
                      <a:schemeClr val="accent2">
                        <a:lumMod val="40000"/>
                        <a:lumOff val="60000"/>
                      </a:schemeClr>
                    </a:solidFill>
                  </a:tcPr>
                </a:tc>
              </a:tr>
              <a:tr h="138477">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lnT w="12700" cmpd="sng">
                      <a:noFill/>
                    </a:lnT>
                  </a:tcPr>
                </a:tc>
                <a:tc>
                  <a:txBody>
                    <a:bodyPr/>
                    <a:lstStyle/>
                    <a:p>
                      <a:r>
                        <a:rPr kumimoji="1" lang="ja-JP" altLang="en-US" sz="1050" dirty="0" smtClean="0">
                          <a:latin typeface="+mn-ea"/>
                          <a:ea typeface="+mn-ea"/>
                        </a:rPr>
                        <a:t>薬剤師</a:t>
                      </a: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r>
                        <a:rPr kumimoji="1" lang="ja-JP" altLang="en-US" sz="1100" u="sng" dirty="0" smtClean="0">
                          <a:solidFill>
                            <a:schemeClr val="tx1"/>
                          </a:solidFill>
                          <a:latin typeface="+mn-ea"/>
                          <a:ea typeface="+mn-ea"/>
                        </a:rPr>
                        <a:t>１５０：１</a:t>
                      </a:r>
                      <a:endParaRPr kumimoji="1" lang="ja-JP" altLang="en-US" sz="1100" u="sng" dirty="0">
                        <a:solidFill>
                          <a:schemeClr val="tx1"/>
                        </a:solidFill>
                        <a:latin typeface="+mn-ea"/>
                        <a:ea typeface="+mn-ea"/>
                      </a:endParaRPr>
                    </a:p>
                  </a:txBody>
                  <a:tcP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r>
                        <a:rPr kumimoji="1" lang="ja-JP" altLang="en-US" sz="1100" b="1" u="none" dirty="0" smtClean="0">
                          <a:solidFill>
                            <a:schemeClr val="tx1"/>
                          </a:solidFill>
                          <a:latin typeface="+mn-ea"/>
                          <a:ea typeface="+mn-ea"/>
                        </a:rPr>
                        <a:t>１５０：１</a:t>
                      </a:r>
                      <a:endParaRPr kumimoji="1" lang="ja-JP" altLang="en-US" sz="1100" b="1" u="none" dirty="0">
                        <a:solidFill>
                          <a:schemeClr val="tx1"/>
                        </a:solidFill>
                        <a:latin typeface="+mn-ea"/>
                        <a:ea typeface="+mn-ea"/>
                      </a:endParaRPr>
                    </a:p>
                  </a:txBody>
                  <a:tcPr>
                    <a:solidFill>
                      <a:schemeClr val="accent6">
                        <a:lumMod val="20000"/>
                        <a:lumOff val="80000"/>
                      </a:schemeClr>
                    </a:solidFill>
                  </a:tcPr>
                </a:tc>
                <a:tc gridSpan="2">
                  <a:txBody>
                    <a:bodyPr/>
                    <a:lstStyle/>
                    <a:p>
                      <a:pPr algn="ctr"/>
                      <a:r>
                        <a:rPr kumimoji="1" lang="ja-JP" altLang="en-US" sz="1100" b="1" dirty="0" smtClean="0">
                          <a:latin typeface="+mn-ea"/>
                          <a:ea typeface="+mn-ea"/>
                        </a:rPr>
                        <a:t>３００：１</a:t>
                      </a:r>
                      <a:endParaRPr kumimoji="1" lang="ja-JP" altLang="en-US" sz="1100" b="1" dirty="0">
                        <a:latin typeface="+mn-ea"/>
                        <a:ea typeface="+mn-ea"/>
                      </a:endParaRPr>
                    </a:p>
                  </a:txBody>
                  <a:tcPr>
                    <a:solidFill>
                      <a:schemeClr val="accent6">
                        <a:lumMod val="20000"/>
                        <a:lumOff val="80000"/>
                      </a:schemeClr>
                    </a:solidFill>
                  </a:tcPr>
                </a:tc>
                <a:tc hMerge="1">
                  <a:txBody>
                    <a:bodyPr/>
                    <a:lstStyle/>
                    <a:p>
                      <a:pPr algn="ctr"/>
                      <a:endParaRPr kumimoji="1" lang="ja-JP" altLang="en-US" sz="1100" dirty="0">
                        <a:latin typeface="HGP創英角ﾎﾟｯﾌﾟ体" panose="040B0A00000000000000" pitchFamily="50" charset="-128"/>
                        <a:ea typeface="HGP創英角ﾎﾟｯﾌﾟ体" panose="040B0A00000000000000" pitchFamily="50" charset="-128"/>
                      </a:endParaRPr>
                    </a:p>
                  </a:txBody>
                  <a:tcPr>
                    <a:solidFill>
                      <a:schemeClr val="accent6">
                        <a:lumMod val="20000"/>
                        <a:lumOff val="8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dirty="0" smtClean="0">
                          <a:latin typeface="+mn-ea"/>
                          <a:ea typeface="+mn-ea"/>
                        </a:rPr>
                        <a:t>３００：１</a:t>
                      </a:r>
                      <a:endParaRPr kumimoji="1" lang="ja-JP" altLang="en-US" sz="1100" dirty="0">
                        <a:latin typeface="+mn-ea"/>
                        <a:ea typeface="+mn-ea"/>
                      </a:endParaRP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2">
                        <a:lumMod val="40000"/>
                        <a:lumOff val="60000"/>
                      </a:schemeClr>
                    </a:solidFill>
                  </a:tcPr>
                </a:tc>
              </a:tr>
              <a:tr h="416595">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050" dirty="0" smtClean="0">
                          <a:latin typeface="+mn-ea"/>
                          <a:ea typeface="+mn-ea"/>
                        </a:rPr>
                        <a:t>看護職員</a:t>
                      </a: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ja-JP" altLang="en-US" sz="1100" dirty="0" smtClean="0">
                          <a:solidFill>
                            <a:schemeClr val="tx1"/>
                          </a:solidFill>
                          <a:latin typeface="+mn-ea"/>
                          <a:ea typeface="+mn-ea"/>
                        </a:rPr>
                        <a:t>６：１</a:t>
                      </a:r>
                      <a:endParaRPr kumimoji="1" lang="ja-JP" altLang="en-US" sz="1100" dirty="0">
                        <a:solidFill>
                          <a:schemeClr val="tx1"/>
                        </a:solidFill>
                        <a:latin typeface="+mn-ea"/>
                        <a:ea typeface="+mn-ea"/>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n-ea"/>
                          <a:ea typeface="+mn-ea"/>
                        </a:rPr>
                        <a:t>６：１</a:t>
                      </a:r>
                    </a:p>
                    <a:p>
                      <a:pPr algn="ctr"/>
                      <a:r>
                        <a:rPr kumimoji="1" lang="ja-JP" altLang="en-US" sz="900" dirty="0" smtClean="0">
                          <a:latin typeface="+mn-ea"/>
                          <a:ea typeface="+mn-ea"/>
                        </a:rPr>
                        <a:t>うち看護師</a:t>
                      </a:r>
                      <a:endParaRPr kumimoji="1" lang="en-US" altLang="ja-JP" sz="900" dirty="0" smtClean="0">
                        <a:latin typeface="+mn-ea"/>
                        <a:ea typeface="+mn-ea"/>
                      </a:endParaRPr>
                    </a:p>
                    <a:p>
                      <a:pPr algn="ctr"/>
                      <a:r>
                        <a:rPr kumimoji="1" lang="ja-JP" altLang="en-US" sz="900" dirty="0" smtClean="0">
                          <a:latin typeface="+mn-ea"/>
                          <a:ea typeface="+mn-ea"/>
                        </a:rPr>
                        <a:t>２割以上</a:t>
                      </a:r>
                      <a:endParaRPr kumimoji="1" lang="ja-JP" altLang="en-US" sz="900" dirty="0">
                        <a:latin typeface="+mn-ea"/>
                        <a:ea typeface="+mn-ea"/>
                      </a:endParaRPr>
                    </a:p>
                  </a:txBody>
                  <a:tcPr anchor="ctr">
                    <a:lnL w="1270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r>
                        <a:rPr kumimoji="1" lang="ja-JP" altLang="en-US" sz="1100" b="1" dirty="0" smtClean="0">
                          <a:solidFill>
                            <a:schemeClr val="tx1"/>
                          </a:solidFill>
                          <a:latin typeface="+mn-ea"/>
                          <a:ea typeface="+mn-ea"/>
                        </a:rPr>
                        <a:t>６：１</a:t>
                      </a:r>
                      <a:endParaRPr kumimoji="1" lang="ja-JP" altLang="en-US" sz="1100" b="1" dirty="0">
                        <a:solidFill>
                          <a:schemeClr val="tx1"/>
                        </a:solidFill>
                        <a:latin typeface="+mn-ea"/>
                        <a:ea typeface="+mn-ea"/>
                      </a:endParaRPr>
                    </a:p>
                  </a:txBody>
                  <a:tcPr anchor="ctr">
                    <a:solidFill>
                      <a:schemeClr val="accent6">
                        <a:lumMod val="20000"/>
                        <a:lumOff val="80000"/>
                      </a:schemeClr>
                    </a:solidFill>
                  </a:tcPr>
                </a:tc>
                <a:tc gridSpan="2">
                  <a:txBody>
                    <a:bodyPr/>
                    <a:lstStyle/>
                    <a:p>
                      <a:pPr algn="ctr"/>
                      <a:r>
                        <a:rPr kumimoji="1" lang="ja-JP" altLang="en-US" sz="1100" b="1" dirty="0" smtClean="0">
                          <a:solidFill>
                            <a:schemeClr val="tx1"/>
                          </a:solidFill>
                          <a:latin typeface="+mn-ea"/>
                          <a:ea typeface="+mn-ea"/>
                        </a:rPr>
                        <a:t>６：１</a:t>
                      </a:r>
                      <a:endParaRPr kumimoji="1" lang="ja-JP" altLang="en-US" sz="1100" b="1" dirty="0">
                        <a:solidFill>
                          <a:schemeClr val="tx1"/>
                        </a:solidFill>
                        <a:latin typeface="+mn-ea"/>
                        <a:ea typeface="+mn-ea"/>
                      </a:endParaRPr>
                    </a:p>
                  </a:txBody>
                  <a:tcPr anchor="ctr">
                    <a:solidFill>
                      <a:schemeClr val="accent6">
                        <a:lumMod val="20000"/>
                        <a:lumOff val="80000"/>
                      </a:schemeClr>
                    </a:solidFill>
                  </a:tcPr>
                </a:tc>
                <a:tc hMerge="1">
                  <a:txBody>
                    <a:bodyPr/>
                    <a:lstStyle/>
                    <a:p>
                      <a:pPr algn="ctr"/>
                      <a:endParaRPr kumimoji="1" lang="ja-JP" altLang="en-US" sz="1100" dirty="0">
                        <a:solidFill>
                          <a:schemeClr val="tx1"/>
                        </a:solidFill>
                        <a:latin typeface="HGP創英角ﾎﾟｯﾌﾟ体" panose="040B0A00000000000000" pitchFamily="50" charset="-128"/>
                        <a:ea typeface="HGP創英角ﾎﾟｯﾌﾟ体" panose="040B0A00000000000000" pitchFamily="50" charset="-128"/>
                      </a:endParaRPr>
                    </a:p>
                  </a:txBody>
                  <a:tcPr anchor="ctr">
                    <a:solidFill>
                      <a:schemeClr val="accent6">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n-ea"/>
                          <a:ea typeface="+mn-ea"/>
                          <a:cs typeface="+mn-cs"/>
                        </a:rPr>
                        <a:t>６：１</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prstClr val="black"/>
                          </a:solidFill>
                          <a:effectLst/>
                          <a:uLnTx/>
                          <a:uFillTx/>
                          <a:latin typeface="+mn-ea"/>
                          <a:ea typeface="+mn-ea"/>
                          <a:cs typeface="+mn-cs"/>
                        </a:rPr>
                        <a:t>うち看護師</a:t>
                      </a:r>
                      <a:endParaRPr kumimoji="1" lang="en-US" altLang="ja-JP" sz="900" b="1"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smtClean="0">
                          <a:ln>
                            <a:noFill/>
                          </a:ln>
                          <a:solidFill>
                            <a:prstClr val="black"/>
                          </a:solidFill>
                          <a:effectLst/>
                          <a:uLnTx/>
                          <a:uFillTx/>
                          <a:latin typeface="+mn-ea"/>
                          <a:ea typeface="+mn-ea"/>
                          <a:cs typeface="+mn-cs"/>
                        </a:rPr>
                        <a:t>２割以上</a:t>
                      </a:r>
                      <a:endParaRPr kumimoji="1" lang="ja-JP" altLang="en-US" sz="900" b="1" i="0" u="none" strike="noStrike" kern="1200" cap="none" spc="0" normalizeH="0" baseline="0" noProof="0" dirty="0">
                        <a:ln>
                          <a:noFill/>
                        </a:ln>
                        <a:solidFill>
                          <a:prstClr val="black"/>
                        </a:solidFill>
                        <a:effectLst/>
                        <a:uLnTx/>
                        <a:uFillTx/>
                        <a:latin typeface="+mn-ea"/>
                        <a:ea typeface="+mn-ea"/>
                        <a:cs typeface="+mn-cs"/>
                      </a:endParaRPr>
                    </a:p>
                  </a:txBody>
                  <a:tcPr anchor="ctr">
                    <a:solidFill>
                      <a:schemeClr val="accent6">
                        <a:lumMod val="40000"/>
                        <a:lumOff val="60000"/>
                      </a:schemeClr>
                    </a:solidFill>
                  </a:tcPr>
                </a:tc>
                <a:tc>
                  <a:txBody>
                    <a:bodyPr/>
                    <a:lstStyle/>
                    <a:p>
                      <a:pPr algn="ctr"/>
                      <a:r>
                        <a:rPr kumimoji="1" lang="ja-JP" altLang="en-US" sz="1100" b="1" dirty="0" smtClean="0">
                          <a:solidFill>
                            <a:schemeClr val="tx1"/>
                          </a:solidFill>
                          <a:latin typeface="+mn-ea"/>
                          <a:ea typeface="+mn-ea"/>
                        </a:rPr>
                        <a:t>６：１</a:t>
                      </a:r>
                      <a:endParaRPr kumimoji="1" lang="ja-JP" altLang="en-US" sz="1100" b="1" dirty="0">
                        <a:solidFill>
                          <a:schemeClr val="tx1"/>
                        </a:solidFill>
                        <a:latin typeface="+mn-ea"/>
                        <a:ea typeface="+mn-ea"/>
                      </a:endParaRPr>
                    </a:p>
                  </a:txBody>
                  <a:tcPr anchor="ctr">
                    <a:solidFill>
                      <a:schemeClr val="accent6">
                        <a:lumMod val="40000"/>
                        <a:lumOff val="60000"/>
                      </a:schemeClr>
                    </a:solidFill>
                  </a:tcPr>
                </a:tc>
                <a:tc rowSpan="2">
                  <a:txBody>
                    <a:bodyPr/>
                    <a:lstStyle/>
                    <a:p>
                      <a:pPr algn="ctr"/>
                      <a:r>
                        <a:rPr kumimoji="1" lang="ja-JP" altLang="en-US" sz="1100" dirty="0" smtClean="0">
                          <a:latin typeface="+mn-ea"/>
                          <a:ea typeface="+mn-ea"/>
                        </a:rPr>
                        <a:t>３：１</a:t>
                      </a:r>
                    </a:p>
                    <a:p>
                      <a:pPr algn="ctr"/>
                      <a:r>
                        <a:rPr kumimoji="1" lang="ja-JP" altLang="en-US" sz="1100" dirty="0" smtClean="0">
                          <a:latin typeface="+mn-ea"/>
                          <a:ea typeface="+mn-ea"/>
                        </a:rPr>
                        <a:t>（看護</a:t>
                      </a:r>
                      <a:r>
                        <a:rPr kumimoji="1" lang="en-US" altLang="ja-JP" sz="1100" dirty="0" smtClean="0">
                          <a:latin typeface="+mn-ea"/>
                          <a:ea typeface="+mn-ea"/>
                        </a:rPr>
                        <a:t>2/7</a:t>
                      </a:r>
                      <a:r>
                        <a:rPr kumimoji="1" lang="ja-JP" altLang="en-US" sz="1100" dirty="0" smtClean="0">
                          <a:latin typeface="+mn-ea"/>
                          <a:ea typeface="+mn-ea"/>
                        </a:rPr>
                        <a:t>）</a:t>
                      </a:r>
                      <a:endParaRPr kumimoji="1" lang="en-US" altLang="ja-JP" sz="1100" dirty="0" smtClean="0">
                        <a:latin typeface="+mn-ea"/>
                        <a:ea typeface="+mn-ea"/>
                      </a:endParaRPr>
                    </a:p>
                  </a:txBody>
                  <a:tcPr anchor="ctr">
                    <a:lnR w="12700" cap="flat" cmpd="sng" algn="ctr">
                      <a:solidFill>
                        <a:schemeClr val="tx1"/>
                      </a:solidFill>
                      <a:prstDash val="solid"/>
                      <a:round/>
                      <a:headEnd type="none" w="med" len="med"/>
                      <a:tailEnd type="none" w="med" len="med"/>
                    </a:lnR>
                    <a:solidFill>
                      <a:schemeClr val="accent2">
                        <a:lumMod val="20000"/>
                        <a:lumOff val="80000"/>
                      </a:schemeClr>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n-ea"/>
                          <a:ea typeface="+mn-ea"/>
                          <a:cs typeface="+mn-cs"/>
                        </a:rPr>
                        <a:t>【</a:t>
                      </a:r>
                      <a:r>
                        <a:rPr kumimoji="1" lang="ja-JP" altLang="en-US" sz="1000" b="0" i="0" u="none" strike="noStrike" kern="1200" cap="none" spc="0" normalizeH="0" baseline="0" noProof="0" dirty="0" smtClean="0">
                          <a:ln>
                            <a:noFill/>
                          </a:ln>
                          <a:solidFill>
                            <a:prstClr val="black"/>
                          </a:solidFill>
                          <a:effectLst/>
                          <a:uLnTx/>
                          <a:uFillTx/>
                          <a:latin typeface="+mn-ea"/>
                          <a:ea typeface="+mn-ea"/>
                          <a:cs typeface="+mn-cs"/>
                        </a:rPr>
                        <a:t>従来型・強化型</a:t>
                      </a:r>
                      <a:r>
                        <a:rPr kumimoji="1" lang="en-US" altLang="ja-JP" sz="1000" b="0" i="0" u="none" strike="noStrike" kern="1200" cap="none" spc="0" normalizeH="0" baseline="0" noProof="0" dirty="0" smtClean="0">
                          <a:ln>
                            <a:noFill/>
                          </a:ln>
                          <a:solidFill>
                            <a:prstClr val="black"/>
                          </a:solidFill>
                          <a:effectLst/>
                          <a:uLnTx/>
                          <a:uFillTx/>
                          <a:latin typeface="+mn-ea"/>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n-ea"/>
                          <a:ea typeface="+mn-ea"/>
                          <a:cs typeface="+mn-cs"/>
                        </a:rPr>
                        <a:t>看護・介護３：１</a:t>
                      </a:r>
                      <a:endParaRPr kumimoji="1" lang="en-US" altLang="ja-JP" sz="10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n-ea"/>
                          <a:ea typeface="+mn-ea"/>
                          <a:cs typeface="+mn-cs"/>
                        </a:rPr>
                        <a:t> 【</a:t>
                      </a:r>
                      <a:r>
                        <a:rPr kumimoji="1" lang="ja-JP" altLang="en-US" sz="1000" b="0" i="0" u="none" strike="noStrike" kern="1200" cap="none" spc="0" normalizeH="0" baseline="0" noProof="0" dirty="0" smtClean="0">
                          <a:ln>
                            <a:noFill/>
                          </a:ln>
                          <a:solidFill>
                            <a:prstClr val="black"/>
                          </a:solidFill>
                          <a:effectLst/>
                          <a:uLnTx/>
                          <a:uFillTx/>
                          <a:latin typeface="+mn-ea"/>
                          <a:ea typeface="+mn-ea"/>
                          <a:cs typeface="+mn-cs"/>
                        </a:rPr>
                        <a:t>介護療養型</a:t>
                      </a:r>
                      <a:r>
                        <a:rPr kumimoji="1" lang="en-US" altLang="ja-JP" sz="1000" b="0" i="0" u="none" strike="noStrike" kern="1200" cap="none" spc="0" normalizeH="0" baseline="0" noProof="0" dirty="0" smtClean="0">
                          <a:ln>
                            <a:noFill/>
                          </a:ln>
                          <a:solidFill>
                            <a:prstClr val="black"/>
                          </a:solidFill>
                          <a:effectLst/>
                          <a:uLnTx/>
                          <a:uFillTx/>
                          <a:latin typeface="+mn-ea"/>
                          <a:ea typeface="+mn-ea"/>
                          <a:cs typeface="+mn-cs"/>
                        </a:rPr>
                        <a:t>】</a:t>
                      </a:r>
                      <a:r>
                        <a:rPr kumimoji="1" lang="ja-JP" altLang="en-US" sz="600" b="0" i="0" u="none" strike="noStrike" kern="1200" cap="none" spc="0" normalizeH="0" baseline="0" noProof="0" dirty="0" smtClean="0">
                          <a:ln>
                            <a:noFill/>
                          </a:ln>
                          <a:solidFill>
                            <a:prstClr val="black"/>
                          </a:solidFill>
                          <a:effectLst/>
                          <a:uLnTx/>
                          <a:uFillTx/>
                          <a:latin typeface="+mn-ea"/>
                          <a:ea typeface="+mn-ea"/>
                          <a:cs typeface="+mn-cs"/>
                        </a:rPr>
                        <a:t>（注３）</a:t>
                      </a:r>
                      <a:endParaRPr kumimoji="1" lang="en-US" altLang="ja-JP" sz="6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smtClean="0">
                          <a:ln>
                            <a:noFill/>
                          </a:ln>
                          <a:solidFill>
                            <a:prstClr val="black"/>
                          </a:solidFill>
                          <a:effectLst/>
                          <a:uLnTx/>
                          <a:uFillTx/>
                          <a:latin typeface="+mn-ea"/>
                          <a:ea typeface="+mn-ea"/>
                          <a:cs typeface="+mn-cs"/>
                        </a:rPr>
                        <a:t>  </a:t>
                      </a:r>
                      <a:r>
                        <a:rPr kumimoji="1" lang="ja-JP" altLang="en-US" sz="1000" b="0" i="0" u="none" strike="noStrike" kern="1200" cap="none" spc="0" normalizeH="0" baseline="0" noProof="0" dirty="0" smtClean="0">
                          <a:ln>
                            <a:noFill/>
                          </a:ln>
                          <a:solidFill>
                            <a:prstClr val="black"/>
                          </a:solidFill>
                          <a:effectLst/>
                          <a:uLnTx/>
                          <a:uFillTx/>
                          <a:latin typeface="+mn-ea"/>
                          <a:ea typeface="+mn-ea"/>
                          <a:cs typeface="+mn-cs"/>
                        </a:rPr>
                        <a:t>看護６：１、</a:t>
                      </a:r>
                      <a:endParaRPr kumimoji="1" lang="en-US" altLang="ja-JP" sz="1000" b="0" i="0" u="none" strike="noStrike" kern="1200" cap="none" spc="0" normalizeH="0" baseline="0" noProof="0" dirty="0" smtClean="0">
                        <a:ln>
                          <a:noFill/>
                        </a:ln>
                        <a:solidFill>
                          <a:prstClr val="black"/>
                        </a:solidFill>
                        <a:effectLst/>
                        <a:uLnTx/>
                        <a:uFillTx/>
                        <a:latin typeface="+mn-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n-ea"/>
                          <a:ea typeface="+mn-ea"/>
                          <a:cs typeface="+mn-cs"/>
                        </a:rPr>
                        <a:t>介護６：１～４：１</a:t>
                      </a:r>
                      <a:endParaRPr kumimoji="1" lang="en-US" altLang="ja-JP" sz="1000" b="0" i="0" u="none" strike="noStrike" kern="1200" cap="none" spc="0" normalizeH="0" baseline="0" noProof="0" dirty="0" smtClean="0">
                        <a:ln>
                          <a:noFill/>
                        </a:ln>
                        <a:solidFill>
                          <a:prstClr val="black"/>
                        </a:solidFill>
                        <a:effectLst/>
                        <a:uLnTx/>
                        <a:uFillTx/>
                        <a:latin typeface="+mn-ea"/>
                        <a:ea typeface="+mn-ea"/>
                        <a:cs typeface="+mn-cs"/>
                      </a:endParaRPr>
                    </a:p>
                  </a:txBody>
                  <a:tcPr anchor="ctr">
                    <a:lnL w="12700" cap="flat" cmpd="sng" algn="ctr">
                      <a:solidFill>
                        <a:schemeClr val="tx1"/>
                      </a:solidFill>
                      <a:prstDash val="solid"/>
                      <a:round/>
                      <a:headEnd type="none" w="med" len="med"/>
                      <a:tailEnd type="none" w="med" len="med"/>
                    </a:lnL>
                    <a:solidFill>
                      <a:schemeClr val="accent2">
                        <a:lumMod val="40000"/>
                        <a:lumOff val="60000"/>
                      </a:schemeClr>
                    </a:solidFill>
                  </a:tcPr>
                </a:tc>
              </a:tr>
              <a:tr h="421923">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050" dirty="0" smtClean="0">
                          <a:latin typeface="+mn-ea"/>
                          <a:ea typeface="+mn-ea"/>
                        </a:rPr>
                        <a:t>介護職員</a:t>
                      </a: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ja-JP" altLang="en-US" sz="1100" dirty="0" smtClean="0">
                          <a:solidFill>
                            <a:schemeClr val="tx1"/>
                          </a:solidFill>
                          <a:latin typeface="+mn-ea"/>
                          <a:ea typeface="+mn-ea"/>
                        </a:rPr>
                        <a:t>６：１</a:t>
                      </a:r>
                      <a:endParaRPr kumimoji="1" lang="ja-JP" altLang="en-US" sz="1100" dirty="0">
                        <a:solidFill>
                          <a:schemeClr val="tx1"/>
                        </a:solidFill>
                        <a:latin typeface="+mn-ea"/>
                        <a:ea typeface="+mn-ea"/>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100" dirty="0" smtClean="0">
                          <a:latin typeface="+mn-ea"/>
                          <a:ea typeface="+mn-ea"/>
                        </a:rPr>
                        <a:t>５：１～４：１</a:t>
                      </a:r>
                      <a:endParaRPr kumimoji="1" lang="ja-JP" altLang="en-US" sz="1100" dirty="0">
                        <a:latin typeface="+mn-ea"/>
                        <a:ea typeface="+mn-ea"/>
                      </a:endParaRPr>
                    </a:p>
                  </a:txBody>
                  <a:tcPr anchor="ctr">
                    <a:lnL w="12700" cap="flat" cmpd="sng" algn="ctr">
                      <a:solidFill>
                        <a:schemeClr val="tx1"/>
                      </a:solidFill>
                      <a:prstDash val="solid"/>
                      <a:round/>
                      <a:headEnd type="none" w="med" len="med"/>
                      <a:tailEnd type="none" w="med" len="med"/>
                    </a:lnL>
                    <a:solidFill>
                      <a:schemeClr val="accent1">
                        <a:lumMod val="40000"/>
                        <a:lumOff val="60000"/>
                      </a:schemeClr>
                    </a:solidFill>
                  </a:tcPr>
                </a:tc>
                <a:tc>
                  <a:txBody>
                    <a:bodyPr/>
                    <a:lstStyle/>
                    <a:p>
                      <a:pPr algn="ctr"/>
                      <a:r>
                        <a:rPr kumimoji="1" lang="ja-JP" altLang="en-US" sz="1100" b="1" dirty="0" smtClean="0">
                          <a:solidFill>
                            <a:schemeClr val="tx1"/>
                          </a:solidFill>
                          <a:latin typeface="+mn-ea"/>
                          <a:ea typeface="+mn-ea"/>
                        </a:rPr>
                        <a:t>５：１</a:t>
                      </a:r>
                      <a:endParaRPr kumimoji="1" lang="ja-JP" altLang="en-US" sz="1100" b="1" dirty="0">
                        <a:solidFill>
                          <a:schemeClr val="tx1"/>
                        </a:solidFill>
                        <a:latin typeface="+mn-ea"/>
                        <a:ea typeface="+mn-ea"/>
                      </a:endParaRPr>
                    </a:p>
                  </a:txBody>
                  <a:tcPr anchor="ctr">
                    <a:solidFill>
                      <a:schemeClr val="accent6">
                        <a:lumMod val="20000"/>
                        <a:lumOff val="80000"/>
                      </a:schemeClr>
                    </a:solidFill>
                  </a:tcPr>
                </a:tc>
                <a:tc gridSpan="2">
                  <a:txBody>
                    <a:bodyPr/>
                    <a:lstStyle/>
                    <a:p>
                      <a:pPr algn="ctr"/>
                      <a:r>
                        <a:rPr kumimoji="1" lang="ja-JP" altLang="en-US" sz="1100" b="1" dirty="0" smtClean="0">
                          <a:solidFill>
                            <a:schemeClr val="tx1"/>
                          </a:solidFill>
                          <a:latin typeface="+mn-ea"/>
                          <a:ea typeface="+mn-ea"/>
                        </a:rPr>
                        <a:t>６：１</a:t>
                      </a:r>
                      <a:endParaRPr kumimoji="1" lang="ja-JP" altLang="en-US" sz="1100" b="1" dirty="0">
                        <a:solidFill>
                          <a:schemeClr val="tx1"/>
                        </a:solidFill>
                        <a:latin typeface="+mn-ea"/>
                        <a:ea typeface="+mn-ea"/>
                      </a:endParaRPr>
                    </a:p>
                  </a:txBody>
                  <a:tcPr anchor="ctr">
                    <a:solidFill>
                      <a:schemeClr val="accent6">
                        <a:lumMod val="20000"/>
                        <a:lumOff val="80000"/>
                      </a:schemeClr>
                    </a:solidFill>
                  </a:tcPr>
                </a:tc>
                <a:tc hMerge="1">
                  <a:txBody>
                    <a:bodyPr/>
                    <a:lstStyle/>
                    <a:p>
                      <a:pPr algn="ctr"/>
                      <a:endParaRPr kumimoji="1" lang="ja-JP" altLang="en-US" sz="1100" dirty="0">
                        <a:solidFill>
                          <a:schemeClr val="tx1"/>
                        </a:solidFill>
                        <a:latin typeface="HGP創英角ﾎﾟｯﾌﾟ体" panose="040B0A00000000000000" pitchFamily="50" charset="-128"/>
                        <a:ea typeface="HGP創英角ﾎﾟｯﾌﾟ体" panose="040B0A00000000000000" pitchFamily="50" charset="-128"/>
                      </a:endParaRPr>
                    </a:p>
                  </a:txBody>
                  <a:tcPr anchor="ctr">
                    <a:solidFill>
                      <a:schemeClr val="accent6">
                        <a:lumMod val="20000"/>
                        <a:lumOff val="80000"/>
                      </a:schemeClr>
                    </a:solidFill>
                  </a:tcPr>
                </a:tc>
                <a:tc>
                  <a:txBody>
                    <a:bodyPr/>
                    <a:lstStyle/>
                    <a:p>
                      <a:pPr algn="ctr"/>
                      <a:r>
                        <a:rPr kumimoji="1" lang="ja-JP" altLang="en-US" sz="1100" b="1" dirty="0" smtClean="0">
                          <a:latin typeface="+mn-ea"/>
                          <a:ea typeface="+mn-ea"/>
                        </a:rPr>
                        <a:t>５：１～４：１</a:t>
                      </a:r>
                      <a:endParaRPr kumimoji="1" lang="ja-JP" altLang="en-US" sz="1100" b="1" dirty="0">
                        <a:latin typeface="+mn-ea"/>
                        <a:ea typeface="+mn-ea"/>
                      </a:endParaRP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n-ea"/>
                          <a:ea typeface="+mn-ea"/>
                        </a:rPr>
                        <a:t>６：１～</a:t>
                      </a:r>
                      <a:r>
                        <a:rPr kumimoji="1" lang="ja-JP" altLang="en-US" sz="1100" b="1" dirty="0" smtClean="0">
                          <a:latin typeface="+mn-ea"/>
                          <a:ea typeface="+mn-ea"/>
                        </a:rPr>
                        <a:t>４：１</a:t>
                      </a:r>
                    </a:p>
                  </a:txBody>
                  <a:tcPr anchor="ctr">
                    <a:solidFill>
                      <a:schemeClr val="accent6">
                        <a:lumMod val="40000"/>
                        <a:lumOff val="60000"/>
                      </a:schemeClr>
                    </a:solidFill>
                  </a:tcPr>
                </a:tc>
                <a:tc vMerge="1">
                  <a:txBody>
                    <a:bodyPr/>
                    <a:lstStyle/>
                    <a:p>
                      <a:pPr algn="ctr"/>
                      <a:endParaRPr kumimoji="1" lang="ja-JP" altLang="en-US" sz="1600"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vMerge="1">
                  <a:txBody>
                    <a:bodyPr/>
                    <a:lstStyle/>
                    <a:p>
                      <a:pPr algn="ctr"/>
                      <a:endParaRPr kumimoji="1" lang="ja-JP" altLang="en-US" sz="1600" dirty="0">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tcPr>
                </a:tc>
              </a:tr>
              <a:tr h="138477">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050" dirty="0" smtClean="0">
                          <a:latin typeface="+mn-ea"/>
                          <a:ea typeface="+mn-ea"/>
                        </a:rPr>
                        <a:t>支援相談員</a:t>
                      </a: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endParaRPr kumimoji="1" lang="ja-JP" altLang="en-US" sz="1100" dirty="0">
                        <a:solidFill>
                          <a:schemeClr val="tx1"/>
                        </a:solidFill>
                        <a:latin typeface="+mn-ea"/>
                        <a:ea typeface="+mn-ea"/>
                      </a:endParaRPr>
                    </a:p>
                  </a:txBody>
                  <a:tcPr>
                    <a:lnR w="12700" cap="flat" cmpd="sng" algn="ctr">
                      <a:solidFill>
                        <a:schemeClr val="tx1"/>
                      </a:solidFill>
                      <a:prstDash val="solid"/>
                      <a:round/>
                      <a:headEnd type="none" w="med" len="med"/>
                      <a:tailEnd type="none" w="med" len="med"/>
                    </a:lnR>
                    <a:lnBlToTr w="12700" cap="flat" cmpd="sng" algn="ctr">
                      <a:solidFill>
                        <a:schemeClr val="tx1"/>
                      </a:solidFill>
                      <a:prstDash val="solid"/>
                      <a:round/>
                      <a:headEnd type="none" w="med" len="med"/>
                      <a:tailEnd type="none" w="med" len="med"/>
                    </a:lnBlToTr>
                    <a:solidFill>
                      <a:schemeClr val="accent1">
                        <a:lumMod val="20000"/>
                        <a:lumOff val="80000"/>
                      </a:schemeClr>
                    </a:solidFill>
                  </a:tcPr>
                </a:tc>
                <a:tc>
                  <a:txBody>
                    <a:bodyPr/>
                    <a:lstStyle/>
                    <a:p>
                      <a:pPr algn="ct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lnBlToTr w="12700" cap="flat" cmpd="sng" algn="ctr">
                      <a:solidFill>
                        <a:schemeClr val="tx1"/>
                      </a:solidFill>
                      <a:prstDash val="solid"/>
                      <a:round/>
                      <a:headEnd type="none" w="med" len="med"/>
                      <a:tailEnd type="none" w="med" len="med"/>
                    </a:lnBlToTr>
                    <a:solidFill>
                      <a:schemeClr val="accent1">
                        <a:lumMod val="40000"/>
                        <a:lumOff val="60000"/>
                      </a:schemeClr>
                    </a:solidFill>
                  </a:tcPr>
                </a:tc>
                <a:tc>
                  <a:txBody>
                    <a:bodyPr/>
                    <a:lstStyle/>
                    <a:p>
                      <a:pPr algn="ctr"/>
                      <a:endParaRPr kumimoji="1" lang="ja-JP" altLang="en-US" sz="1100" b="1" dirty="0">
                        <a:latin typeface="+mn-ea"/>
                        <a:ea typeface="+mn-ea"/>
                      </a:endParaRPr>
                    </a:p>
                  </a:txBody>
                  <a:tcPr>
                    <a:lnBlToTr w="12700" cap="flat" cmpd="sng" algn="ctr">
                      <a:solidFill>
                        <a:schemeClr val="tx1"/>
                      </a:solidFill>
                      <a:prstDash val="solid"/>
                      <a:round/>
                      <a:headEnd type="none" w="med" len="med"/>
                      <a:tailEnd type="none" w="med" len="med"/>
                    </a:lnBlToTr>
                    <a:solidFill>
                      <a:schemeClr val="accent6">
                        <a:lumMod val="20000"/>
                        <a:lumOff val="80000"/>
                      </a:schemeClr>
                    </a:solidFill>
                  </a:tcPr>
                </a:tc>
                <a:tc gridSpan="2">
                  <a:txBody>
                    <a:bodyPr/>
                    <a:lstStyle/>
                    <a:p>
                      <a:endParaRPr kumimoji="1" lang="ja-JP" altLang="en-US" b="1">
                        <a:latin typeface="+mn-ea"/>
                        <a:ea typeface="+mn-ea"/>
                      </a:endParaRPr>
                    </a:p>
                  </a:txBody>
                  <a:tcPr>
                    <a:lnBlToTr w="12700" cap="flat" cmpd="sng" algn="ctr">
                      <a:solidFill>
                        <a:schemeClr val="tx1"/>
                      </a:solidFill>
                      <a:prstDash val="solid"/>
                      <a:round/>
                      <a:headEnd type="none" w="med" len="med"/>
                      <a:tailEnd type="none" w="med" len="med"/>
                    </a:lnBlToTr>
                    <a:solidFill>
                      <a:schemeClr val="accent6">
                        <a:lumMod val="20000"/>
                        <a:lumOff val="80000"/>
                      </a:schemeClr>
                    </a:solidFill>
                  </a:tcPr>
                </a:tc>
                <a:tc hMerge="1">
                  <a:txBody>
                    <a:bodyPr/>
                    <a:lstStyle/>
                    <a:p>
                      <a:pPr algn="ctr"/>
                      <a:endParaRPr kumimoji="1" lang="ja-JP" altLang="en-US" sz="1100" dirty="0">
                        <a:latin typeface="HGP創英角ﾎﾟｯﾌﾟ体" panose="040B0A00000000000000" pitchFamily="50" charset="-128"/>
                        <a:ea typeface="HGP創英角ﾎﾟｯﾌﾟ体" panose="040B0A00000000000000" pitchFamily="50" charset="-128"/>
                      </a:endParaRPr>
                    </a:p>
                  </a:txBody>
                  <a:tcPr>
                    <a:lnBlToTr w="12700" cap="flat" cmpd="sng" algn="ctr">
                      <a:solidFill>
                        <a:schemeClr val="tx1"/>
                      </a:solidFill>
                      <a:prstDash val="solid"/>
                      <a:round/>
                      <a:headEnd type="none" w="med" len="med"/>
                      <a:tailEnd type="none" w="med" len="med"/>
                    </a:lnBlToTr>
                    <a:solidFill>
                      <a:schemeClr val="accent6">
                        <a:lumMod val="20000"/>
                        <a:lumOff val="80000"/>
                      </a:schemeClr>
                    </a:solidFill>
                  </a:tcPr>
                </a:tc>
                <a:tc>
                  <a:txBody>
                    <a:bodyPr/>
                    <a:lstStyle/>
                    <a:p>
                      <a:pPr algn="ctr"/>
                      <a:endParaRPr kumimoji="1" lang="ja-JP" altLang="en-US" sz="1100" b="1" dirty="0">
                        <a:latin typeface="+mn-ea"/>
                        <a:ea typeface="+mn-ea"/>
                      </a:endParaRPr>
                    </a:p>
                  </a:txBody>
                  <a:tcPr>
                    <a:lnBlToTr w="12700" cap="flat" cmpd="sng" algn="ctr">
                      <a:solidFill>
                        <a:schemeClr val="tx1"/>
                      </a:solidFill>
                      <a:prstDash val="solid"/>
                      <a:round/>
                      <a:headEnd type="none" w="med" len="med"/>
                      <a:tailEnd type="none" w="med" len="med"/>
                    </a:lnBlToTr>
                    <a:solidFill>
                      <a:schemeClr val="accent6">
                        <a:lumMod val="40000"/>
                        <a:lumOff val="60000"/>
                      </a:schemeClr>
                    </a:solidFill>
                  </a:tcPr>
                </a:tc>
                <a:tc>
                  <a:txBody>
                    <a:bodyPr/>
                    <a:lstStyle/>
                    <a:p>
                      <a:pPr algn="ctr"/>
                      <a:endParaRPr kumimoji="1" lang="ja-JP" altLang="en-US" sz="1100" b="1" dirty="0">
                        <a:latin typeface="+mn-ea"/>
                        <a:ea typeface="+mn-ea"/>
                      </a:endParaRPr>
                    </a:p>
                  </a:txBody>
                  <a:tcPr>
                    <a:lnBlToTr w="12700" cap="flat" cmpd="sng" algn="ctr">
                      <a:solidFill>
                        <a:schemeClr val="tx1"/>
                      </a:solidFill>
                      <a:prstDash val="solid"/>
                      <a:round/>
                      <a:headEnd type="none" w="med" len="med"/>
                      <a:tailEnd type="none" w="med" len="med"/>
                    </a:lnBlToTr>
                    <a:solidFill>
                      <a:schemeClr val="accent6">
                        <a:lumMod val="40000"/>
                        <a:lumOff val="60000"/>
                      </a:schemeClr>
                    </a:solidFill>
                  </a:tcPr>
                </a:tc>
                <a:tc>
                  <a:txBody>
                    <a:bodyPr/>
                    <a:lstStyle/>
                    <a:p>
                      <a:pPr algn="ctr"/>
                      <a:r>
                        <a:rPr kumimoji="1" lang="ja-JP" altLang="en-US" sz="1100" dirty="0" smtClean="0">
                          <a:latin typeface="+mn-ea"/>
                          <a:ea typeface="+mn-ea"/>
                        </a:rPr>
                        <a:t>１００：１</a:t>
                      </a:r>
                      <a:endParaRPr kumimoji="1" lang="en-US" altLang="ja-JP" sz="1100" dirty="0" smtClean="0">
                        <a:latin typeface="+mn-ea"/>
                        <a:ea typeface="+mn-ea"/>
                      </a:endParaRPr>
                    </a:p>
                    <a:p>
                      <a:pPr algn="ctr"/>
                      <a:r>
                        <a:rPr kumimoji="1" lang="ja-JP" altLang="en-US" sz="1100" dirty="0" smtClean="0">
                          <a:latin typeface="+mn-ea"/>
                          <a:ea typeface="+mn-ea"/>
                        </a:rPr>
                        <a:t>（１名以上）</a:t>
                      </a:r>
                      <a:endParaRPr kumimoji="1" lang="ja-JP" altLang="en-US" sz="1100" dirty="0">
                        <a:latin typeface="+mn-ea"/>
                        <a:ea typeface="+mn-ea"/>
                      </a:endParaRP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2">
                        <a:lumMod val="40000"/>
                        <a:lumOff val="60000"/>
                      </a:schemeClr>
                    </a:solidFill>
                  </a:tcPr>
                </a:tc>
              </a:tr>
              <a:tr h="138477">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050" dirty="0" smtClean="0">
                          <a:latin typeface="+mn-ea"/>
                          <a:ea typeface="+mn-ea"/>
                        </a:rPr>
                        <a:t>リハビリ専門職</a:t>
                      </a: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en-US" altLang="ja-JP" sz="1100" dirty="0" smtClean="0">
                          <a:solidFill>
                            <a:schemeClr val="tx1"/>
                          </a:solidFill>
                          <a:latin typeface="+mn-ea"/>
                          <a:ea typeface="+mn-ea"/>
                        </a:rPr>
                        <a:t>PT/OT</a:t>
                      </a:r>
                      <a:r>
                        <a:rPr kumimoji="1" lang="ja-JP" altLang="en-US" sz="1100" dirty="0" smtClean="0">
                          <a:solidFill>
                            <a:schemeClr val="tx1"/>
                          </a:solidFill>
                          <a:latin typeface="+mn-ea"/>
                          <a:ea typeface="+mn-ea"/>
                        </a:rPr>
                        <a:t>：</a:t>
                      </a:r>
                      <a:endParaRPr kumimoji="1" lang="en-US" altLang="ja-JP" sz="1100" dirty="0" smtClean="0">
                        <a:solidFill>
                          <a:schemeClr val="tx1"/>
                        </a:solidFill>
                        <a:latin typeface="+mn-ea"/>
                        <a:ea typeface="+mn-ea"/>
                      </a:endParaRPr>
                    </a:p>
                    <a:p>
                      <a:pPr algn="ctr"/>
                      <a:r>
                        <a:rPr kumimoji="1" lang="ja-JP" altLang="en-US" sz="1100" dirty="0" smtClean="0">
                          <a:solidFill>
                            <a:schemeClr val="tx1"/>
                          </a:solidFill>
                          <a:latin typeface="+mn-ea"/>
                          <a:ea typeface="+mn-ea"/>
                        </a:rPr>
                        <a:t>適当数</a:t>
                      </a:r>
                      <a:endParaRPr kumimoji="1" lang="ja-JP" altLang="en-US" sz="1100" dirty="0">
                        <a:solidFill>
                          <a:schemeClr val="tx1"/>
                        </a:solidFill>
                        <a:latin typeface="+mn-ea"/>
                        <a:ea typeface="+mn-ea"/>
                      </a:endParaRPr>
                    </a:p>
                  </a:txBody>
                  <a:tcP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1">
                        <a:lumMod val="40000"/>
                        <a:lumOff val="60000"/>
                      </a:schemeClr>
                    </a:solidFill>
                  </a:tcPr>
                </a:tc>
                <a:tc gridSpan="3">
                  <a:txBody>
                    <a:bodyPr/>
                    <a:lstStyle/>
                    <a:p>
                      <a:pPr algn="ctr"/>
                      <a:r>
                        <a:rPr kumimoji="1" lang="en-US" altLang="ja-JP" sz="1100" b="1" dirty="0" smtClean="0">
                          <a:solidFill>
                            <a:schemeClr val="tx1"/>
                          </a:solidFill>
                          <a:latin typeface="+mn-ea"/>
                          <a:ea typeface="+mn-ea"/>
                        </a:rPr>
                        <a:t>PT/OT/ST</a:t>
                      </a:r>
                      <a:r>
                        <a:rPr kumimoji="1" lang="ja-JP" altLang="en-US" sz="1100" b="1" dirty="0" smtClean="0">
                          <a:solidFill>
                            <a:schemeClr val="tx1"/>
                          </a:solidFill>
                          <a:latin typeface="+mn-ea"/>
                          <a:ea typeface="+mn-ea"/>
                        </a:rPr>
                        <a:t>：適当数</a:t>
                      </a:r>
                      <a:endParaRPr kumimoji="1" lang="ja-JP" altLang="en-US" sz="1100" b="1" dirty="0">
                        <a:latin typeface="+mn-ea"/>
                        <a:ea typeface="+mn-ea"/>
                      </a:endParaRPr>
                    </a:p>
                  </a:txBody>
                  <a:tcPr anchor="ctr">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100" dirty="0">
                        <a:latin typeface="HGP創英角ﾎﾟｯﾌﾟ体" panose="040B0A00000000000000" pitchFamily="50" charset="-128"/>
                        <a:ea typeface="HGP創英角ﾎﾟｯﾌﾟ体" panose="040B0A00000000000000" pitchFamily="50" charset="-128"/>
                      </a:endParaRPr>
                    </a:p>
                  </a:txBody>
                  <a:tcPr anchor="ctr">
                    <a:solidFill>
                      <a:schemeClr val="accent6">
                        <a:lumMod val="20000"/>
                        <a:lumOff val="8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en-US" altLang="ja-JP" sz="1100" dirty="0" smtClean="0">
                          <a:solidFill>
                            <a:schemeClr val="tx1"/>
                          </a:solidFill>
                          <a:latin typeface="+mn-ea"/>
                          <a:ea typeface="+mn-ea"/>
                        </a:rPr>
                        <a:t>PT/OT/ST</a:t>
                      </a:r>
                      <a:r>
                        <a:rPr kumimoji="1" lang="ja-JP" altLang="en-US" sz="1100" dirty="0" smtClean="0">
                          <a:solidFill>
                            <a:schemeClr val="tx1"/>
                          </a:solidFill>
                          <a:latin typeface="+mn-ea"/>
                          <a:ea typeface="+mn-ea"/>
                        </a:rPr>
                        <a:t>：</a:t>
                      </a:r>
                      <a:endParaRPr kumimoji="1" lang="en-US" altLang="ja-JP" sz="1100" dirty="0" smtClean="0">
                        <a:solidFill>
                          <a:schemeClr val="tx1"/>
                        </a:solidFill>
                        <a:latin typeface="+mn-ea"/>
                        <a:ea typeface="+mn-ea"/>
                      </a:endParaRPr>
                    </a:p>
                    <a:p>
                      <a:pPr algn="ctr"/>
                      <a:r>
                        <a:rPr kumimoji="1" lang="ja-JP" altLang="en-US" sz="1100" dirty="0" smtClean="0">
                          <a:latin typeface="+mn-ea"/>
                          <a:ea typeface="+mn-ea"/>
                        </a:rPr>
                        <a:t>１００：１</a:t>
                      </a:r>
                      <a:endParaRPr kumimoji="1" lang="ja-JP" altLang="en-US" sz="1100" dirty="0">
                        <a:latin typeface="+mn-ea"/>
                        <a:ea typeface="+mn-ea"/>
                      </a:endParaRP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2">
                        <a:lumMod val="40000"/>
                        <a:lumOff val="60000"/>
                      </a:schemeClr>
                    </a:solidFill>
                  </a:tcPr>
                </a:tc>
              </a:tr>
              <a:tr h="138477">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050" dirty="0" smtClean="0">
                          <a:latin typeface="+mn-ea"/>
                          <a:ea typeface="+mn-ea"/>
                        </a:rPr>
                        <a:t>栄養士</a:t>
                      </a: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ja-JP" altLang="en-US" sz="1100" u="sng" dirty="0" smtClean="0">
                          <a:solidFill>
                            <a:schemeClr val="tx1"/>
                          </a:solidFill>
                          <a:latin typeface="+mn-ea"/>
                          <a:ea typeface="+mn-ea"/>
                        </a:rPr>
                        <a:t>定員</a:t>
                      </a:r>
                      <a:r>
                        <a:rPr kumimoji="1" lang="en-US" altLang="ja-JP" sz="1100" u="sng" dirty="0" smtClean="0">
                          <a:solidFill>
                            <a:schemeClr val="tx1"/>
                          </a:solidFill>
                          <a:latin typeface="+mn-ea"/>
                          <a:ea typeface="+mn-ea"/>
                        </a:rPr>
                        <a:t>100</a:t>
                      </a:r>
                      <a:r>
                        <a:rPr kumimoji="1" lang="ja-JP" altLang="en-US" sz="1100" u="sng" dirty="0" smtClean="0">
                          <a:solidFill>
                            <a:schemeClr val="tx1"/>
                          </a:solidFill>
                          <a:latin typeface="+mn-ea"/>
                          <a:ea typeface="+mn-ea"/>
                        </a:rPr>
                        <a:t>以上で１以上</a:t>
                      </a:r>
                      <a:endParaRPr kumimoji="1" lang="ja-JP" altLang="en-US" sz="1100" u="sng" dirty="0">
                        <a:solidFill>
                          <a:schemeClr val="tx1"/>
                        </a:solidFill>
                        <a:latin typeface="+mn-ea"/>
                        <a:ea typeface="+mn-ea"/>
                      </a:endParaRPr>
                    </a:p>
                  </a:txBody>
                  <a:tcP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1">
                        <a:lumMod val="40000"/>
                        <a:lumOff val="60000"/>
                      </a:schemeClr>
                    </a:solidFill>
                  </a:tcPr>
                </a:tc>
                <a:tc gridSpan="3">
                  <a:txBody>
                    <a:bodyPr/>
                    <a:lstStyle/>
                    <a:p>
                      <a:pPr algn="ctr"/>
                      <a:r>
                        <a:rPr kumimoji="1" lang="ja-JP" altLang="en-US" sz="1100" b="1" u="none" dirty="0" smtClean="0">
                          <a:solidFill>
                            <a:schemeClr val="tx1"/>
                          </a:solidFill>
                          <a:latin typeface="+mn-ea"/>
                          <a:ea typeface="+mn-ea"/>
                        </a:rPr>
                        <a:t>定員</a:t>
                      </a:r>
                      <a:r>
                        <a:rPr kumimoji="1" lang="en-US" altLang="ja-JP" sz="1100" b="1" u="none" dirty="0" smtClean="0">
                          <a:solidFill>
                            <a:schemeClr val="tx1"/>
                          </a:solidFill>
                          <a:latin typeface="+mn-ea"/>
                          <a:ea typeface="+mn-ea"/>
                        </a:rPr>
                        <a:t>100</a:t>
                      </a:r>
                      <a:r>
                        <a:rPr kumimoji="1" lang="ja-JP" altLang="en-US" sz="1100" b="1" u="none" dirty="0" smtClean="0">
                          <a:solidFill>
                            <a:schemeClr val="tx1"/>
                          </a:solidFill>
                          <a:latin typeface="+mn-ea"/>
                          <a:ea typeface="+mn-ea"/>
                        </a:rPr>
                        <a:t>以上で１以上</a:t>
                      </a:r>
                      <a:endParaRPr kumimoji="1" lang="ja-JP" altLang="en-US" sz="1100" b="1" u="none" dirty="0">
                        <a:solidFill>
                          <a:schemeClr val="tx1"/>
                        </a:solidFill>
                        <a:latin typeface="+mn-ea"/>
                        <a:ea typeface="+mn-ea"/>
                      </a:endParaRPr>
                    </a:p>
                  </a:txBody>
                  <a:tcPr anchor="ctr">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100" u="none" dirty="0">
                        <a:solidFill>
                          <a:schemeClr val="tx1"/>
                        </a:solidFill>
                        <a:latin typeface="HGP創英角ﾎﾟｯﾌﾟ体" panose="040B0A00000000000000" pitchFamily="50" charset="-128"/>
                        <a:ea typeface="HGP創英角ﾎﾟｯﾌﾟ体" panose="040B0A00000000000000" pitchFamily="50" charset="-128"/>
                      </a:endParaRPr>
                    </a:p>
                  </a:txBody>
                  <a:tcPr>
                    <a:solidFill>
                      <a:schemeClr val="accent6">
                        <a:lumMod val="20000"/>
                        <a:lumOff val="8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定員</a:t>
                      </a:r>
                      <a:r>
                        <a:rPr kumimoji="1" lang="en-US" altLang="ja-JP" sz="1100" dirty="0" smtClean="0">
                          <a:latin typeface="+mn-ea"/>
                          <a:ea typeface="+mn-ea"/>
                        </a:rPr>
                        <a:t>100</a:t>
                      </a:r>
                      <a:r>
                        <a:rPr kumimoji="1" lang="ja-JP" altLang="en-US" sz="1100" dirty="0" smtClean="0">
                          <a:latin typeface="+mn-ea"/>
                          <a:ea typeface="+mn-ea"/>
                        </a:rPr>
                        <a:t>以上で１以上</a:t>
                      </a: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2">
                        <a:lumMod val="40000"/>
                        <a:lumOff val="60000"/>
                      </a:schemeClr>
                    </a:solidFill>
                  </a:tcPr>
                </a:tc>
              </a:tr>
              <a:tr h="138477">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050" dirty="0" smtClean="0">
                          <a:latin typeface="+mn-ea"/>
                          <a:ea typeface="+mn-ea"/>
                        </a:rPr>
                        <a:t>介護支援専門員</a:t>
                      </a:r>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ja-JP" altLang="en-US" sz="1100" dirty="0" smtClean="0">
                          <a:solidFill>
                            <a:schemeClr val="tx1"/>
                          </a:solidFill>
                          <a:latin typeface="+mn-ea"/>
                          <a:ea typeface="+mn-ea"/>
                        </a:rPr>
                        <a:t>１００：１</a:t>
                      </a:r>
                      <a:endParaRPr kumimoji="1" lang="en-US" altLang="ja-JP" sz="1100" dirty="0" smtClean="0">
                        <a:solidFill>
                          <a:schemeClr val="tx1"/>
                        </a:solidFill>
                        <a:latin typeface="+mn-ea"/>
                        <a:ea typeface="+mn-ea"/>
                      </a:endParaRPr>
                    </a:p>
                    <a:p>
                      <a:pPr algn="ctr"/>
                      <a:r>
                        <a:rPr kumimoji="1" lang="ja-JP" altLang="en-US" sz="1100" dirty="0" smtClean="0">
                          <a:solidFill>
                            <a:schemeClr val="tx1"/>
                          </a:solidFill>
                          <a:latin typeface="+mn-ea"/>
                          <a:ea typeface="+mn-ea"/>
                        </a:rPr>
                        <a:t>　（１名以上）</a:t>
                      </a:r>
                      <a:endParaRPr kumimoji="1" lang="ja-JP" altLang="en-US" sz="1100" dirty="0">
                        <a:solidFill>
                          <a:schemeClr val="tx1"/>
                        </a:solidFill>
                        <a:latin typeface="+mn-ea"/>
                        <a:ea typeface="+mn-ea"/>
                      </a:endParaRPr>
                    </a:p>
                  </a:txBody>
                  <a:tcPr>
                    <a:lnR w="1270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1">
                        <a:lumMod val="40000"/>
                        <a:lumOff val="60000"/>
                      </a:schemeClr>
                    </a:solidFill>
                  </a:tcPr>
                </a:tc>
                <a:tc gridSpan="3">
                  <a:txBody>
                    <a:bodyPr/>
                    <a:lstStyle/>
                    <a:p>
                      <a:pPr algn="ctr"/>
                      <a:r>
                        <a:rPr kumimoji="1" lang="ja-JP" altLang="en-US" sz="1100" b="1" dirty="0" smtClean="0">
                          <a:solidFill>
                            <a:schemeClr val="tx1"/>
                          </a:solidFill>
                          <a:latin typeface="+mn-ea"/>
                          <a:ea typeface="+mn-ea"/>
                        </a:rPr>
                        <a:t>１００：１　（１名以上）</a:t>
                      </a:r>
                      <a:endParaRPr kumimoji="1" lang="ja-JP" altLang="en-US" sz="1100" b="1" dirty="0">
                        <a:solidFill>
                          <a:schemeClr val="tx1"/>
                        </a:solidFill>
                        <a:latin typeface="+mn-ea"/>
                        <a:ea typeface="+mn-ea"/>
                      </a:endParaRPr>
                    </a:p>
                  </a:txBody>
                  <a:tcPr anchor="ctr">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100" dirty="0">
                        <a:solidFill>
                          <a:schemeClr val="tx1"/>
                        </a:solidFill>
                        <a:latin typeface="HGP創英角ﾎﾟｯﾌﾟ体" panose="040B0A00000000000000" pitchFamily="50" charset="-128"/>
                        <a:ea typeface="HGP創英角ﾎﾟｯﾌﾟ体" panose="040B0A00000000000000" pitchFamily="50" charset="-128"/>
                      </a:endParaRPr>
                    </a:p>
                  </a:txBody>
                  <a:tcPr>
                    <a:solidFill>
                      <a:schemeClr val="accent6">
                        <a:lumMod val="20000"/>
                        <a:lumOff val="8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dirty="0" smtClean="0">
                          <a:latin typeface="+mn-ea"/>
                          <a:ea typeface="+mn-ea"/>
                        </a:rPr>
                        <a:t>１００：１</a:t>
                      </a:r>
                      <a:endParaRPr kumimoji="1" lang="en-US" altLang="ja-JP" sz="1100" dirty="0" smtClean="0">
                        <a:latin typeface="+mn-ea"/>
                        <a:ea typeface="+mn-ea"/>
                      </a:endParaRPr>
                    </a:p>
                    <a:p>
                      <a:pPr algn="ctr"/>
                      <a:r>
                        <a:rPr kumimoji="1" lang="ja-JP" altLang="en-US" sz="1100" dirty="0" smtClean="0">
                          <a:latin typeface="+mn-ea"/>
                          <a:ea typeface="+mn-ea"/>
                        </a:rPr>
                        <a:t>　（１名以上）</a:t>
                      </a:r>
                      <a:endParaRPr kumimoji="1" lang="ja-JP" altLang="en-US" sz="1100" dirty="0">
                        <a:latin typeface="+mn-ea"/>
                        <a:ea typeface="+mn-ea"/>
                      </a:endParaRPr>
                    </a:p>
                  </a:txBody>
                  <a:tcP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2">
                        <a:lumMod val="40000"/>
                        <a:lumOff val="60000"/>
                      </a:schemeClr>
                    </a:solidFill>
                  </a:tcPr>
                </a:tc>
              </a:tr>
              <a:tr h="138477">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050" dirty="0" smtClean="0">
                          <a:latin typeface="+mn-ea"/>
                          <a:ea typeface="+mn-ea"/>
                        </a:rPr>
                        <a:t>放射線技師</a:t>
                      </a:r>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ja-JP" altLang="en-US" sz="1100" u="none" dirty="0" smtClean="0">
                          <a:solidFill>
                            <a:schemeClr val="tx1"/>
                          </a:solidFill>
                          <a:latin typeface="+mn-ea"/>
                          <a:ea typeface="+mn-ea"/>
                        </a:rPr>
                        <a:t>適当数</a:t>
                      </a:r>
                      <a:endParaRPr kumimoji="1" lang="ja-JP" altLang="en-US" sz="1100" u="none" dirty="0">
                        <a:solidFill>
                          <a:schemeClr val="tx1"/>
                        </a:solidFill>
                        <a:latin typeface="+mn-ea"/>
                        <a:ea typeface="+mn-ea"/>
                      </a:endParaRPr>
                    </a:p>
                  </a:txBody>
                  <a:tcPr>
                    <a:lnR w="12700" cap="flat" cmpd="sng" algn="ctr">
                      <a:solidFill>
                        <a:schemeClr val="tx1"/>
                      </a:solidFill>
                      <a:prstDash val="solid"/>
                      <a:round/>
                      <a:headEnd type="none" w="med" len="med"/>
                      <a:tailEnd type="none" w="med" len="med"/>
                    </a:lnR>
                    <a:solidFill>
                      <a:schemeClr val="accent3">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1">
                        <a:lumMod val="40000"/>
                        <a:lumOff val="60000"/>
                      </a:schemeClr>
                    </a:solidFill>
                  </a:tcPr>
                </a:tc>
                <a:tc gridSpan="3">
                  <a:txBody>
                    <a:bodyPr/>
                    <a:lstStyle/>
                    <a:p>
                      <a:pPr algn="ctr"/>
                      <a:r>
                        <a:rPr kumimoji="1" lang="ja-JP" altLang="en-US" sz="1100" b="1" u="none" dirty="0" smtClean="0">
                          <a:solidFill>
                            <a:schemeClr val="tx1"/>
                          </a:solidFill>
                          <a:latin typeface="+mn-ea"/>
                          <a:ea typeface="+mn-ea"/>
                        </a:rPr>
                        <a:t>適当数</a:t>
                      </a:r>
                      <a:endParaRPr kumimoji="1" lang="ja-JP" altLang="en-US" sz="1100" b="1" u="none" dirty="0">
                        <a:solidFill>
                          <a:schemeClr val="tx1"/>
                        </a:solidFill>
                        <a:latin typeface="+mn-ea"/>
                        <a:ea typeface="+mn-ea"/>
                      </a:endParaRPr>
                    </a:p>
                  </a:txBody>
                  <a:tcPr>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100" u="none" dirty="0">
                        <a:solidFill>
                          <a:schemeClr val="tx1"/>
                        </a:solidFill>
                        <a:latin typeface="HGP創英角ﾎﾟｯﾌﾟ体" panose="040B0A00000000000000" pitchFamily="50" charset="-128"/>
                        <a:ea typeface="HGP創英角ﾎﾟｯﾌﾟ体" panose="040B0A00000000000000" pitchFamily="50" charset="-128"/>
                      </a:endParaRPr>
                    </a:p>
                  </a:txBody>
                  <a:tcPr>
                    <a:solidFill>
                      <a:schemeClr val="accent6">
                        <a:lumMod val="20000"/>
                        <a:lumOff val="8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endParaRPr kumimoji="1" lang="ja-JP" altLang="en-US" sz="1100" dirty="0">
                        <a:latin typeface="+mn-ea"/>
                        <a:ea typeface="+mn-ea"/>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accent2">
                        <a:lumMod val="20000"/>
                        <a:lumOff val="80000"/>
                      </a:schemeClr>
                    </a:solidFill>
                  </a:tcPr>
                </a:tc>
                <a:tc>
                  <a:txBody>
                    <a:bodyPr/>
                    <a:lstStyle/>
                    <a:p>
                      <a:pPr algn="ct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accent2">
                        <a:lumMod val="40000"/>
                        <a:lumOff val="60000"/>
                      </a:schemeClr>
                    </a:solidFill>
                  </a:tcPr>
                </a:tc>
              </a:tr>
              <a:tr h="138477">
                <a:tc vMerge="1">
                  <a:txBody>
                    <a:bodyPr/>
                    <a:lstStyle/>
                    <a:p>
                      <a:endParaRPr kumimoji="1" lang="ja-JP" altLang="en-US" dirty="0">
                        <a:latin typeface="HGP創英角ﾎﾟｯﾌﾟ体" panose="040B0A00000000000000" pitchFamily="50" charset="-128"/>
                        <a:ea typeface="HGP創英角ﾎﾟｯﾌﾟ体" panose="040B0A00000000000000" pitchFamily="50" charset="-128"/>
                      </a:endParaRPr>
                    </a:p>
                  </a:txBody>
                  <a:tcPr>
                    <a:lnR w="12700" cap="flat" cmpd="sng" algn="ctr">
                      <a:solidFill>
                        <a:schemeClr val="tx1"/>
                      </a:solidFill>
                      <a:prstDash val="solid"/>
                      <a:round/>
                      <a:headEnd type="none" w="med" len="med"/>
                      <a:tailEnd type="none" w="med" len="med"/>
                    </a:lnR>
                  </a:tcPr>
                </a:tc>
                <a:tc>
                  <a:txBody>
                    <a:bodyPr/>
                    <a:lstStyle/>
                    <a:p>
                      <a:r>
                        <a:rPr kumimoji="1" lang="ja-JP" altLang="en-US" sz="1050" dirty="0" smtClean="0">
                          <a:latin typeface="+mn-ea"/>
                          <a:ea typeface="+mn-ea"/>
                        </a:rPr>
                        <a:t>他の従業者</a:t>
                      </a:r>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kumimoji="1" lang="ja-JP" altLang="en-US" sz="1100" i="0" u="none" dirty="0" smtClean="0">
                          <a:solidFill>
                            <a:schemeClr val="tx1"/>
                          </a:solidFill>
                          <a:latin typeface="+mn-ea"/>
                          <a:ea typeface="+mn-ea"/>
                        </a:rPr>
                        <a:t>適当数</a:t>
                      </a:r>
                      <a:endParaRPr kumimoji="1" lang="ja-JP" altLang="en-US" sz="1100" i="0" u="none" dirty="0">
                        <a:solidFill>
                          <a:schemeClr val="tx1"/>
                        </a:solidFill>
                        <a:latin typeface="+mn-ea"/>
                        <a:ea typeface="+mn-ea"/>
                      </a:endParaRPr>
                    </a:p>
                  </a:txBody>
                  <a:tcPr>
                    <a:lnR w="12700" cap="flat" cmpd="sng" algn="ctr">
                      <a:solidFill>
                        <a:schemeClr val="tx1"/>
                      </a:solidFill>
                      <a:prstDash val="solid"/>
                      <a:round/>
                      <a:headEnd type="none" w="med" len="med"/>
                      <a:tailEnd type="none" w="med" len="med"/>
                    </a:lnR>
                    <a:solidFill>
                      <a:schemeClr val="accent3">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solidFill>
                      <a:schemeClr val="accent1">
                        <a:lumMod val="40000"/>
                        <a:lumOff val="60000"/>
                      </a:schemeClr>
                    </a:solidFill>
                  </a:tcPr>
                </a:tc>
                <a:tc gridSpan="3">
                  <a:txBody>
                    <a:bodyPr/>
                    <a:lstStyle/>
                    <a:p>
                      <a:pPr algn="ctr"/>
                      <a:r>
                        <a:rPr kumimoji="1" lang="ja-JP" altLang="en-US" sz="1100" b="1" i="0" u="none" dirty="0" smtClean="0">
                          <a:solidFill>
                            <a:schemeClr val="tx1"/>
                          </a:solidFill>
                          <a:latin typeface="+mn-ea"/>
                          <a:ea typeface="+mn-ea"/>
                        </a:rPr>
                        <a:t>適当数</a:t>
                      </a:r>
                      <a:endParaRPr kumimoji="1" lang="ja-JP" altLang="en-US" sz="1100" b="1" i="0" u="none" dirty="0">
                        <a:solidFill>
                          <a:schemeClr val="tx1"/>
                        </a:solidFill>
                        <a:latin typeface="+mn-ea"/>
                        <a:ea typeface="+mn-ea"/>
                      </a:endParaRPr>
                    </a:p>
                  </a:txBody>
                  <a:tcPr>
                    <a:solidFill>
                      <a:schemeClr val="accent6">
                        <a:lumMod val="20000"/>
                        <a:lumOff val="80000"/>
                      </a:schemeClr>
                    </a:solidFill>
                  </a:tcPr>
                </a:tc>
                <a:tc hMerge="1">
                  <a:txBody>
                    <a:bodyPr/>
                    <a:lstStyle/>
                    <a:p>
                      <a:endParaRPr kumimoji="1" lang="ja-JP" altLang="en-US"/>
                    </a:p>
                  </a:txBody>
                  <a:tcPr/>
                </a:tc>
                <a:tc hMerge="1">
                  <a:txBody>
                    <a:bodyPr/>
                    <a:lstStyle/>
                    <a:p>
                      <a:pPr algn="ctr"/>
                      <a:endParaRPr kumimoji="1" lang="ja-JP" altLang="en-US" sz="1100" i="0" u="none" dirty="0">
                        <a:solidFill>
                          <a:schemeClr val="tx1"/>
                        </a:solidFill>
                        <a:latin typeface="HGP創英角ﾎﾟｯﾌﾟ体" panose="040B0A00000000000000" pitchFamily="50" charset="-128"/>
                        <a:ea typeface="HGP創英角ﾎﾟｯﾌﾟ体" panose="040B0A00000000000000" pitchFamily="50" charset="-128"/>
                      </a:endParaRPr>
                    </a:p>
                  </a:txBody>
                  <a:tcPr>
                    <a:solidFill>
                      <a:schemeClr val="accent6">
                        <a:lumMod val="20000"/>
                        <a:lumOff val="8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b="1" dirty="0" smtClean="0">
                          <a:latin typeface="+mn-ea"/>
                          <a:ea typeface="+mn-ea"/>
                        </a:rPr>
                        <a:t>－</a:t>
                      </a:r>
                      <a:endParaRPr kumimoji="1" lang="ja-JP" altLang="en-US" sz="1100" b="1" dirty="0">
                        <a:latin typeface="+mn-ea"/>
                        <a:ea typeface="+mn-ea"/>
                      </a:endParaRPr>
                    </a:p>
                  </a:txBody>
                  <a:tcPr>
                    <a:solidFill>
                      <a:schemeClr val="accent6">
                        <a:lumMod val="40000"/>
                        <a:lumOff val="60000"/>
                      </a:schemeClr>
                    </a:solidFill>
                  </a:tcPr>
                </a:tc>
                <a:tc>
                  <a:txBody>
                    <a:bodyPr/>
                    <a:lstStyle/>
                    <a:p>
                      <a:pPr algn="ctr"/>
                      <a:r>
                        <a:rPr kumimoji="1" lang="ja-JP" altLang="en-US" sz="1100" dirty="0" smtClean="0">
                          <a:latin typeface="+mn-ea"/>
                          <a:ea typeface="+mn-ea"/>
                        </a:rPr>
                        <a:t>適当数</a:t>
                      </a:r>
                      <a:endParaRPr kumimoji="1" lang="ja-JP" altLang="en-US" sz="1100" dirty="0">
                        <a:latin typeface="+mn-ea"/>
                        <a:ea typeface="+mn-ea"/>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ctr"/>
                      <a:r>
                        <a:rPr kumimoji="1" lang="ja-JP" altLang="en-US" sz="1100" dirty="0" smtClean="0">
                          <a:latin typeface="+mn-ea"/>
                          <a:ea typeface="+mn-ea"/>
                        </a:rPr>
                        <a:t>－</a:t>
                      </a:r>
                      <a:endParaRPr kumimoji="1" lang="ja-JP" altLang="en-US" sz="1100" dirty="0">
                        <a:latin typeface="+mn-ea"/>
                        <a:ea typeface="+mn-ea"/>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40000"/>
                        <a:lumOff val="60000"/>
                      </a:schemeClr>
                    </a:solidFill>
                  </a:tcPr>
                </a:tc>
              </a:tr>
              <a:tr h="695744">
                <a:tc gridSpan="2">
                  <a:txBody>
                    <a:bodyPr/>
                    <a:lstStyle/>
                    <a:p>
                      <a:r>
                        <a:rPr kumimoji="1" lang="ja-JP" altLang="en-US" sz="1200" dirty="0" smtClean="0">
                          <a:latin typeface="+mn-ea"/>
                          <a:ea typeface="+mn-ea"/>
                        </a:rPr>
                        <a:t>医師の宿直</a:t>
                      </a:r>
                      <a:endParaRPr kumimoji="1" lang="en-US" altLang="ja-JP" sz="1200" dirty="0" smtClean="0">
                        <a:latin typeface="+mn-ea"/>
                        <a:ea typeface="+mn-ea"/>
                      </a:endParaRPr>
                    </a:p>
                  </a:txBody>
                  <a:tcPr anchor="ctr">
                    <a:solidFill>
                      <a:schemeClr val="bg1">
                        <a:lumMod val="95000"/>
                      </a:schemeClr>
                    </a:solidFill>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医師：宿直</a:t>
                      </a:r>
                      <a:endParaRPr kumimoji="1" lang="en-US" altLang="ja-JP" sz="1100" dirty="0" smtClean="0">
                        <a:latin typeface="+mn-ea"/>
                        <a:ea typeface="+mn-ea"/>
                      </a:endParaRPr>
                    </a:p>
                  </a:txBody>
                  <a:tcPr anchor="ctr">
                    <a:lnR w="12700" cap="flat" cmpd="sng" algn="ctr">
                      <a:solidFill>
                        <a:schemeClr val="tx1"/>
                      </a:solidFill>
                      <a:prstDash val="solid"/>
                      <a:round/>
                      <a:headEnd type="none" w="med" len="med"/>
                      <a:tailEnd type="none" w="med" len="med"/>
                    </a:lnR>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anchor="ctr">
                    <a:lnL w="12700" cap="flat" cmpd="sng" algn="ctr">
                      <a:solidFill>
                        <a:schemeClr val="tx1"/>
                      </a:solidFill>
                      <a:prstDash val="solid"/>
                      <a:round/>
                      <a:headEnd type="none" w="med" len="med"/>
                      <a:tailEnd type="none" w="med" len="med"/>
                    </a:lnL>
                    <a:solidFill>
                      <a:schemeClr val="accent1">
                        <a:lumMod val="40000"/>
                        <a:lumOff val="6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latin typeface="+mn-ea"/>
                          <a:ea typeface="+mn-ea"/>
                        </a:rPr>
                        <a:t>医師：宿直</a:t>
                      </a:r>
                      <a:endParaRPr kumimoji="1" lang="en-US" altLang="ja-JP" sz="1050" b="1" dirty="0" smtClean="0">
                        <a:latin typeface="+mn-ea"/>
                        <a:ea typeface="+mn-ea"/>
                      </a:endParaRPr>
                    </a:p>
                  </a:txBody>
                  <a:tcPr anchor="ctr">
                    <a:solidFill>
                      <a:schemeClr val="accent6">
                        <a:lumMod val="20000"/>
                        <a:lumOff val="80000"/>
                      </a:schemeClr>
                    </a:solidFill>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latin typeface="+mn-ea"/>
                          <a:ea typeface="+mn-ea"/>
                        </a:rPr>
                        <a:t>－</a:t>
                      </a:r>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n-ea"/>
                          <a:ea typeface="+mn-ea"/>
                        </a:rPr>
                        <a:t>－</a:t>
                      </a:r>
                    </a:p>
                  </a:txBody>
                  <a:tcPr anchor="c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smtClean="0">
                          <a:latin typeface="+mn-ea"/>
                          <a:ea typeface="+mn-ea"/>
                        </a:rPr>
                        <a:t>－</a:t>
                      </a: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a:t>
                      </a:r>
                    </a:p>
                  </a:txBody>
                  <a:tcPr anchor="ctr">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latin typeface="+mn-ea"/>
                          <a:ea typeface="+mn-ea"/>
                        </a:rPr>
                        <a:t>－</a:t>
                      </a:r>
                    </a:p>
                  </a:txBody>
                  <a:tcPr anchor="ctr">
                    <a:lnL w="12700" cap="flat" cmpd="sng" algn="ctr">
                      <a:solidFill>
                        <a:schemeClr val="tx1"/>
                      </a:solidFill>
                      <a:prstDash val="solid"/>
                      <a:round/>
                      <a:headEnd type="none" w="med" len="med"/>
                      <a:tailEnd type="none" w="med" len="med"/>
                    </a:lnL>
                    <a:solidFill>
                      <a:schemeClr val="accent2">
                        <a:lumMod val="40000"/>
                        <a:lumOff val="60000"/>
                      </a:schemeClr>
                    </a:solidFill>
                  </a:tcPr>
                </a:tc>
              </a:tr>
            </a:tbl>
          </a:graphicData>
        </a:graphic>
      </p:graphicFrame>
      <p:sp>
        <p:nvSpPr>
          <p:cNvPr id="6" name="テキスト ボックス 5"/>
          <p:cNvSpPr txBox="1"/>
          <p:nvPr/>
        </p:nvSpPr>
        <p:spPr>
          <a:xfrm>
            <a:off x="13612" y="6188794"/>
            <a:ext cx="9879136" cy="216000"/>
          </a:xfrm>
          <a:prstGeom prst="rect">
            <a:avLst/>
          </a:prstGeom>
          <a:noFill/>
        </p:spPr>
        <p:txBody>
          <a:bodyPr wrap="square" rtlCol="0">
            <a:spAutoFit/>
          </a:bodyPr>
          <a:lstStyle/>
          <a:p>
            <a:r>
              <a:rPr lang="ja-JP" altLang="en-US" sz="800" dirty="0" smtClean="0">
                <a:solidFill>
                  <a:prstClr val="black"/>
                </a:solidFill>
                <a:latin typeface="ＭＳ Ｐゴシック" panose="020B0600070205080204" pitchFamily="50" charset="-128"/>
              </a:rPr>
              <a:t>注１：数字に下線があるものは、医療法施行規則における基準を準用</a:t>
            </a:r>
            <a:r>
              <a:rPr lang="ja-JP" altLang="en-US" sz="800" dirty="0">
                <a:solidFill>
                  <a:prstClr val="black"/>
                </a:solidFill>
                <a:latin typeface="ＭＳ Ｐゴシック" panose="020B0600070205080204" pitchFamily="50" charset="-128"/>
              </a:rPr>
              <a:t>　</a:t>
            </a:r>
            <a:r>
              <a:rPr lang="ja-JP" altLang="en-US" sz="800" dirty="0" smtClean="0">
                <a:solidFill>
                  <a:prstClr val="black"/>
                </a:solidFill>
                <a:latin typeface="ＭＳ Ｐゴシック" panose="020B0600070205080204" pitchFamily="50" charset="-128"/>
              </a:rPr>
              <a:t>　注２：背景が緑で示されているものは、病院としての基準　　注３：基準</a:t>
            </a:r>
            <a:r>
              <a:rPr lang="ja-JP" altLang="en-US" sz="800" dirty="0">
                <a:solidFill>
                  <a:prstClr val="black"/>
                </a:solidFill>
                <a:latin typeface="ＭＳ Ｐゴシック" panose="020B0600070205080204" pitchFamily="50" charset="-128"/>
              </a:rPr>
              <a:t>はないが、想定している報酬上の</a:t>
            </a:r>
            <a:r>
              <a:rPr lang="ja-JP" altLang="en-US" sz="800" dirty="0" smtClean="0">
                <a:solidFill>
                  <a:prstClr val="black"/>
                </a:solidFill>
                <a:latin typeface="ＭＳ Ｐゴシック" panose="020B0600070205080204" pitchFamily="50" charset="-128"/>
              </a:rPr>
              <a:t>配置。療養体制維持特別加算で介護４：１となる。</a:t>
            </a:r>
            <a:endParaRPr lang="en-US" altLang="ja-JP" sz="800" dirty="0">
              <a:solidFill>
                <a:prstClr val="black"/>
              </a:solidFill>
              <a:latin typeface="ＭＳ Ｐゴシック" panose="020B0600070205080204" pitchFamily="50" charset="-128"/>
            </a:endParaRPr>
          </a:p>
        </p:txBody>
      </p:sp>
      <p:sp>
        <p:nvSpPr>
          <p:cNvPr id="7" name="スライド番号プレースホルダー 3"/>
          <p:cNvSpPr>
            <a:spLocks noGrp="1"/>
          </p:cNvSpPr>
          <p:nvPr>
            <p:ph type="sldNum" sz="quarter" idx="12"/>
          </p:nvPr>
        </p:nvSpPr>
        <p:spPr>
          <a:xfrm>
            <a:off x="7625268" y="6505200"/>
            <a:ext cx="1991005" cy="365125"/>
          </a:xfrm>
        </p:spPr>
        <p:txBody>
          <a:bodyPr/>
          <a:lstStyle/>
          <a:p>
            <a:fld id="{01B2463D-409F-4C74-9F60-AE27E039E352}" type="slidenum">
              <a:rPr lang="ja-JP" altLang="en-US" sz="1800" smtClean="0">
                <a:solidFill>
                  <a:prstClr val="black"/>
                </a:solidFill>
              </a:rPr>
              <a:pPr/>
              <a:t>8</a:t>
            </a:fld>
            <a:endParaRPr lang="ja-JP" altLang="en-US" sz="1800" dirty="0">
              <a:solidFill>
                <a:prstClr val="black"/>
              </a:solidFill>
            </a:endParaRPr>
          </a:p>
        </p:txBody>
      </p:sp>
      <p:sp>
        <p:nvSpPr>
          <p:cNvPr id="9" name="正方形/長方形 8"/>
          <p:cNvSpPr/>
          <p:nvPr/>
        </p:nvSpPr>
        <p:spPr>
          <a:xfrm>
            <a:off x="3997" y="8418"/>
            <a:ext cx="9902003" cy="432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634" tIns="41317" rIns="82634" bIns="41317" rtlCol="0" anchor="ctr"/>
          <a:lstStyle/>
          <a:p>
            <a:pPr algn="ct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介護</a:t>
            </a:r>
            <a:r>
              <a:rPr lang="ja-JP" altLang="en-US" sz="2800" dirty="0">
                <a:solidFill>
                  <a:prstClr val="black"/>
                </a:solidFill>
                <a:latin typeface="ＤＨＰ特太ゴシック体" panose="020B0500000000000000" pitchFamily="50" charset="-128"/>
                <a:ea typeface="ＤＨＰ特太ゴシック体" panose="020B0500000000000000" pitchFamily="50" charset="-128"/>
              </a:rPr>
              <a:t>医療院の基準（</a:t>
            </a:r>
            <a:r>
              <a:rPr lang="ja-JP" altLang="en-US" sz="2800" dirty="0" smtClean="0">
                <a:solidFill>
                  <a:prstClr val="black"/>
                </a:solidFill>
                <a:latin typeface="ＤＨＰ特太ゴシック体" panose="020B0500000000000000" pitchFamily="50" charset="-128"/>
                <a:ea typeface="ＤＨＰ特太ゴシック体" panose="020B0500000000000000" pitchFamily="50" charset="-128"/>
              </a:rPr>
              <a:t>人員基準）</a:t>
            </a:r>
            <a:endParaRPr lang="ja-JP" altLang="en-US" sz="2800" dirty="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2" name="正方形/長方形 1"/>
          <p:cNvSpPr/>
          <p:nvPr/>
        </p:nvSpPr>
        <p:spPr>
          <a:xfrm>
            <a:off x="3327400" y="800100"/>
            <a:ext cx="4152900" cy="5363294"/>
          </a:xfrm>
          <a:prstGeom prst="rect">
            <a:avLst/>
          </a:prstGeom>
          <a:noFill/>
          <a:ln w="57150">
            <a:solidFill>
              <a:schemeClr val="accent6">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5496116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21137</TotalTime>
  <Words>1425</Words>
  <Application>Microsoft Office PowerPoint</Application>
  <PresentationFormat>A4 210 x 297 mm</PresentationFormat>
  <Paragraphs>532</Paragraphs>
  <Slides>21</Slides>
  <Notes>21</Notes>
  <HiddenSlides>0</HiddenSlides>
  <MMClips>0</MMClips>
  <ScaleCrop>false</ScaleCrop>
  <HeadingPairs>
    <vt:vector size="4" baseType="variant">
      <vt:variant>
        <vt:lpstr>テーマ</vt:lpstr>
      </vt:variant>
      <vt:variant>
        <vt:i4>4</vt:i4>
      </vt:variant>
      <vt:variant>
        <vt:lpstr>スライド タイトル</vt:lpstr>
      </vt:variant>
      <vt:variant>
        <vt:i4>21</vt:i4>
      </vt:variant>
    </vt:vector>
  </HeadingPairs>
  <TitlesOfParts>
    <vt:vector size="25" baseType="lpstr">
      <vt:lpstr>Office ​​テーマ</vt:lpstr>
      <vt:lpstr>5_Office ​​テーマ</vt:lpstr>
      <vt:lpstr>29_Office ​​テーマ</vt:lpstr>
      <vt:lpstr>22_Office ​​テーマ</vt:lpstr>
      <vt:lpstr>介護医療院の基準等について</vt:lpstr>
      <vt:lpstr>介護医療院とは？</vt:lpstr>
      <vt:lpstr>PowerPoint プレゼンテーション</vt:lpstr>
      <vt:lpstr>PowerPoint プレゼンテーション</vt:lpstr>
      <vt:lpstr>PowerPoint プレゼンテーション</vt:lpstr>
      <vt:lpstr>介護保険法に基づく介護医療院の人員，施設及び設備並びに運営に関する基準を定める条例の概要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介護医療院の基本報酬及び転換後の加算</vt:lpstr>
      <vt:lpstr>PowerPoint プレゼンテーション</vt:lpstr>
      <vt:lpstr>PowerPoint プレゼンテーション</vt:lpstr>
      <vt:lpstr>介護医療院の開設許可等の届出</vt:lpstr>
      <vt:lpstr>PowerPoint プレゼンテーション</vt:lpstr>
      <vt:lpstr>医療施設の病床転換に係る補助制度</vt:lpstr>
      <vt:lpstr>PowerPoint プレゼンテーション</vt:lpstr>
      <vt:lpstr>介護医療院の開設見込み等</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広島県</cp:lastModifiedBy>
  <cp:revision>1209</cp:revision>
  <cp:lastPrinted>2018-09-12T01:22:01Z</cp:lastPrinted>
  <dcterms:created xsi:type="dcterms:W3CDTF">2016-03-18T06:42:30Z</dcterms:created>
  <dcterms:modified xsi:type="dcterms:W3CDTF">2018-10-16T20:03:38Z</dcterms:modified>
</cp:coreProperties>
</file>