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 id="2147483708" r:id="rId2"/>
    <p:sldMasterId id="2147483960" r:id="rId3"/>
    <p:sldMasterId id="2147484045" r:id="rId4"/>
  </p:sldMasterIdLst>
  <p:notesMasterIdLst>
    <p:notesMasterId r:id="rId26"/>
  </p:notesMasterIdLst>
  <p:handoutMasterIdLst>
    <p:handoutMasterId r:id="rId27"/>
  </p:handoutMasterIdLst>
  <p:sldIdLst>
    <p:sldId id="832" r:id="rId5"/>
    <p:sldId id="881" r:id="rId6"/>
    <p:sldId id="876" r:id="rId7"/>
    <p:sldId id="891" r:id="rId8"/>
    <p:sldId id="877" r:id="rId9"/>
    <p:sldId id="880" r:id="rId10"/>
    <p:sldId id="741" r:id="rId11"/>
    <p:sldId id="742" r:id="rId12"/>
    <p:sldId id="743" r:id="rId13"/>
    <p:sldId id="744" r:id="rId14"/>
    <p:sldId id="879" r:id="rId15"/>
    <p:sldId id="878" r:id="rId16"/>
    <p:sldId id="882" r:id="rId17"/>
    <p:sldId id="745" r:id="rId18"/>
    <p:sldId id="749" r:id="rId19"/>
    <p:sldId id="894" r:id="rId20"/>
    <p:sldId id="895" r:id="rId21"/>
    <p:sldId id="885" r:id="rId22"/>
    <p:sldId id="883" r:id="rId23"/>
    <p:sldId id="886" r:id="rId24"/>
    <p:sldId id="884" r:id="rId25"/>
  </p:sldIdLst>
  <p:sldSz cx="9906000" cy="6858000" type="A4"/>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B86686AA-3A85-4FB4-98C1-541EE2C22D37}">
          <p14:sldIdLst>
            <p14:sldId id="832"/>
            <p14:sldId id="881"/>
            <p14:sldId id="876"/>
            <p14:sldId id="891"/>
            <p14:sldId id="877"/>
            <p14:sldId id="880"/>
            <p14:sldId id="741"/>
            <p14:sldId id="742"/>
            <p14:sldId id="743"/>
            <p14:sldId id="744"/>
            <p14:sldId id="879"/>
            <p14:sldId id="878"/>
            <p14:sldId id="882"/>
            <p14:sldId id="745"/>
            <p14:sldId id="749"/>
            <p14:sldId id="894"/>
            <p14:sldId id="895"/>
            <p14:sldId id="885"/>
            <p14:sldId id="883"/>
            <p14:sldId id="886"/>
            <p14:sldId id="884"/>
          </p14:sldIdLst>
        </p14:section>
        <p14:section name="タイトルなしのセクション" id="{3908C8A1-BA0D-4952-A81E-F879774D2A18}">
          <p14:sldIdLst/>
        </p14:section>
      </p14:sectionLst>
    </p:ext>
    <p:ext uri="{EFAFB233-063F-42B5-8137-9DF3F51BA10A}">
      <p15:sldGuideLst xmlns=""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a:srgbClr val="CCECFF"/>
    <a:srgbClr val="FFFF99"/>
    <a:srgbClr val="97BAE5"/>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79" autoAdjust="0"/>
    <p:restoredTop sz="94298" autoAdjust="0"/>
  </p:normalViewPr>
  <p:slideViewPr>
    <p:cSldViewPr snapToGrid="0">
      <p:cViewPr>
        <p:scale>
          <a:sx n="95" d="100"/>
          <a:sy n="95" d="100"/>
        </p:scale>
        <p:origin x="-630" y="372"/>
      </p:cViewPr>
      <p:guideLst>
        <p:guide orient="horz" pos="2160"/>
        <p:guide pos="312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p:scale>
          <a:sx n="100" d="100"/>
          <a:sy n="100" d="100"/>
        </p:scale>
        <p:origin x="-2532" y="366"/>
      </p:cViewPr>
      <p:guideLst>
        <p:guide orient="horz" pos="3126"/>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30"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46247" cy="498328"/>
          </a:xfrm>
          <a:prstGeom prst="rect">
            <a:avLst/>
          </a:prstGeom>
        </p:spPr>
        <p:txBody>
          <a:bodyPr vert="horz" lIns="92073" tIns="46039" rIns="92073" bIns="46039"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49826" y="0"/>
            <a:ext cx="2946246" cy="498328"/>
          </a:xfrm>
          <a:prstGeom prst="rect">
            <a:avLst/>
          </a:prstGeom>
        </p:spPr>
        <p:txBody>
          <a:bodyPr vert="horz" lIns="92073" tIns="46039" rIns="92073" bIns="46039" rtlCol="0"/>
          <a:lstStyle>
            <a:lvl1pPr algn="r">
              <a:defRPr sz="1200"/>
            </a:lvl1pPr>
          </a:lstStyle>
          <a:p>
            <a:fld id="{7F9DA881-DAE5-481C-A5D5-6D02ADE87285}" type="datetimeFigureOut">
              <a:rPr kumimoji="1" lang="ja-JP" altLang="en-US" smtClean="0"/>
              <a:t>2018/10/17</a:t>
            </a:fld>
            <a:endParaRPr kumimoji="1" lang="ja-JP" altLang="en-US"/>
          </a:p>
        </p:txBody>
      </p:sp>
      <p:sp>
        <p:nvSpPr>
          <p:cNvPr id="4" name="フッター プレースホルダー 3"/>
          <p:cNvSpPr>
            <a:spLocks noGrp="1"/>
          </p:cNvSpPr>
          <p:nvPr>
            <p:ph type="ftr" sz="quarter" idx="2"/>
          </p:nvPr>
        </p:nvSpPr>
        <p:spPr>
          <a:xfrm>
            <a:off x="5" y="9428310"/>
            <a:ext cx="2946247" cy="498328"/>
          </a:xfrm>
          <a:prstGeom prst="rect">
            <a:avLst/>
          </a:prstGeom>
        </p:spPr>
        <p:txBody>
          <a:bodyPr vert="horz" lIns="92073" tIns="46039" rIns="92073" bIns="46039"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9826" y="9428310"/>
            <a:ext cx="2946246" cy="498328"/>
          </a:xfrm>
          <a:prstGeom prst="rect">
            <a:avLst/>
          </a:prstGeom>
        </p:spPr>
        <p:txBody>
          <a:bodyPr vert="horz" lIns="92073" tIns="46039" rIns="92073" bIns="46039" rtlCol="0" anchor="b"/>
          <a:lstStyle>
            <a:lvl1pPr algn="r">
              <a:defRPr sz="1200"/>
            </a:lvl1pPr>
          </a:lstStyle>
          <a:p>
            <a:fld id="{BC50689A-E985-475D-896D-613414D3F635}" type="slidenum">
              <a:rPr kumimoji="1" lang="ja-JP" altLang="en-US" smtClean="0"/>
              <a:t>‹#›</a:t>
            </a:fld>
            <a:endParaRPr kumimoji="1" lang="ja-JP" altLang="en-US"/>
          </a:p>
        </p:txBody>
      </p:sp>
    </p:spTree>
    <p:extLst>
      <p:ext uri="{BB962C8B-B14F-4D97-AF65-F5344CB8AC3E}">
        <p14:creationId xmlns:p14="http://schemas.microsoft.com/office/powerpoint/2010/main" val="6636320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45660" cy="496332"/>
          </a:xfrm>
          <a:prstGeom prst="rect">
            <a:avLst/>
          </a:prstGeom>
        </p:spPr>
        <p:txBody>
          <a:bodyPr vert="horz" lIns="91272" tIns="45633" rIns="91272" bIns="45633"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0448" y="0"/>
            <a:ext cx="2945660" cy="496332"/>
          </a:xfrm>
          <a:prstGeom prst="rect">
            <a:avLst/>
          </a:prstGeom>
        </p:spPr>
        <p:txBody>
          <a:bodyPr vert="horz" lIns="91272" tIns="45633" rIns="91272" bIns="45633" rtlCol="0"/>
          <a:lstStyle>
            <a:lvl1pPr algn="r">
              <a:defRPr sz="1200"/>
            </a:lvl1pPr>
          </a:lstStyle>
          <a:p>
            <a:fld id="{93ECEBC2-BC25-4C44-8E42-B8026FF39B42}" type="datetimeFigureOut">
              <a:rPr kumimoji="1" lang="ja-JP" altLang="en-US" smtClean="0"/>
              <a:t>2018/10/17</a:t>
            </a:fld>
            <a:endParaRPr kumimoji="1" lang="ja-JP" altLang="en-US" dirty="0"/>
          </a:p>
        </p:txBody>
      </p:sp>
      <p:sp>
        <p:nvSpPr>
          <p:cNvPr id="4" name="スライド イメージ プレースホルダー 3"/>
          <p:cNvSpPr>
            <a:spLocks noGrp="1" noRot="1" noChangeAspect="1"/>
          </p:cNvSpPr>
          <p:nvPr>
            <p:ph type="sldImg" idx="2"/>
          </p:nvPr>
        </p:nvSpPr>
        <p:spPr>
          <a:xfrm>
            <a:off x="712788" y="746125"/>
            <a:ext cx="5372100" cy="3719513"/>
          </a:xfrm>
          <a:prstGeom prst="rect">
            <a:avLst/>
          </a:prstGeom>
          <a:noFill/>
          <a:ln w="12700">
            <a:solidFill>
              <a:prstClr val="black"/>
            </a:solidFill>
          </a:ln>
        </p:spPr>
        <p:txBody>
          <a:bodyPr vert="horz" lIns="91272" tIns="45633" rIns="91272" bIns="45633" rtlCol="0" anchor="ctr"/>
          <a:lstStyle/>
          <a:p>
            <a:endParaRPr lang="ja-JP" altLang="en-US" dirty="0"/>
          </a:p>
        </p:txBody>
      </p:sp>
      <p:sp>
        <p:nvSpPr>
          <p:cNvPr id="5" name="ノート プレースホルダー 4"/>
          <p:cNvSpPr>
            <a:spLocks noGrp="1"/>
          </p:cNvSpPr>
          <p:nvPr>
            <p:ph type="body" sz="quarter" idx="3"/>
          </p:nvPr>
        </p:nvSpPr>
        <p:spPr>
          <a:xfrm>
            <a:off x="679768" y="4715159"/>
            <a:ext cx="5438140" cy="4466987"/>
          </a:xfrm>
          <a:prstGeom prst="rect">
            <a:avLst/>
          </a:prstGeom>
        </p:spPr>
        <p:txBody>
          <a:bodyPr vert="horz" lIns="91272" tIns="45633" rIns="91272" bIns="4563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28583"/>
            <a:ext cx="2945660" cy="496332"/>
          </a:xfrm>
          <a:prstGeom prst="rect">
            <a:avLst/>
          </a:prstGeom>
        </p:spPr>
        <p:txBody>
          <a:bodyPr vert="horz" lIns="91272" tIns="45633" rIns="91272" bIns="45633"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0448" y="9428583"/>
            <a:ext cx="2945660" cy="496332"/>
          </a:xfrm>
          <a:prstGeom prst="rect">
            <a:avLst/>
          </a:prstGeom>
        </p:spPr>
        <p:txBody>
          <a:bodyPr vert="horz" lIns="91272" tIns="45633" rIns="91272" bIns="45633" rtlCol="0" anchor="b"/>
          <a:lstStyle>
            <a:lvl1pPr algn="r">
              <a:defRPr sz="1200"/>
            </a:lvl1pPr>
          </a:lstStyle>
          <a:p>
            <a:fld id="{992C2EC2-C664-4892-A094-6222FBABC6E5}" type="slidenum">
              <a:rPr kumimoji="1" lang="ja-JP" altLang="en-US" smtClean="0"/>
              <a:t>‹#›</a:t>
            </a:fld>
            <a:endParaRPr kumimoji="1" lang="ja-JP" altLang="en-US" dirty="0"/>
          </a:p>
        </p:txBody>
      </p:sp>
    </p:spTree>
    <p:extLst>
      <p:ext uri="{BB962C8B-B14F-4D97-AF65-F5344CB8AC3E}">
        <p14:creationId xmlns:p14="http://schemas.microsoft.com/office/powerpoint/2010/main" val="187785474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72100" cy="3719513"/>
          </a:xfrm>
        </p:spPr>
      </p:sp>
      <p:sp>
        <p:nvSpPr>
          <p:cNvPr id="4" name="スライド番号プレースホルダー 3"/>
          <p:cNvSpPr>
            <a:spLocks noGrp="1"/>
          </p:cNvSpPr>
          <p:nvPr>
            <p:ph type="sldNum" sz="quarter" idx="10"/>
          </p:nvPr>
        </p:nvSpPr>
        <p:spPr/>
        <p:txBody>
          <a:bodyPr/>
          <a:lstStyle/>
          <a:p>
            <a:fld id="{559BED5E-1E95-4069-A205-27CC20AD3043}" type="slidenum">
              <a:rPr kumimoji="1" lang="ja-JP" altLang="en-US" smtClean="0"/>
              <a:t>0</a:t>
            </a:fld>
            <a:endParaRPr kumimoji="1" lang="ja-JP" altLang="en-US"/>
          </a:p>
        </p:txBody>
      </p:sp>
      <p:sp>
        <p:nvSpPr>
          <p:cNvPr id="5" name="ノート プレースホルダー 4"/>
          <p:cNvSpPr>
            <a:spLocks noGrp="1"/>
          </p:cNvSpPr>
          <p:nvPr>
            <p:ph type="body" sz="quarter" idx="11"/>
          </p:nvPr>
        </p:nvSpPr>
        <p:spPr/>
        <p:txBody>
          <a:bodyPr/>
          <a:lstStyle/>
          <a:p>
            <a:endParaRPr kumimoji="1" lang="ja-JP" altLang="en-US"/>
          </a:p>
        </p:txBody>
      </p:sp>
    </p:spTree>
    <p:extLst>
      <p:ext uri="{BB962C8B-B14F-4D97-AF65-F5344CB8AC3E}">
        <p14:creationId xmlns:p14="http://schemas.microsoft.com/office/powerpoint/2010/main" val="10439120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992C2EC2-C664-4892-A094-6222FBABC6E5}" type="slidenum">
              <a:rPr kumimoji="1" lang="ja-JP" altLang="en-US" smtClean="0"/>
              <a:t>9</a:t>
            </a:fld>
            <a:endParaRPr kumimoji="1" lang="ja-JP" altLang="en-US" dirty="0"/>
          </a:p>
        </p:txBody>
      </p:sp>
      <p:sp>
        <p:nvSpPr>
          <p:cNvPr id="5" name="ノート プレースホルダー 4"/>
          <p:cNvSpPr>
            <a:spLocks noGrp="1"/>
          </p:cNvSpPr>
          <p:nvPr>
            <p:ph type="body" sz="quarter" idx="11"/>
          </p:nvPr>
        </p:nvSpPr>
        <p:spPr/>
        <p:txBody>
          <a:bodyPr/>
          <a:lstStyle/>
          <a:p>
            <a:endParaRPr kumimoji="1" lang="ja-JP" altLang="en-US"/>
          </a:p>
        </p:txBody>
      </p:sp>
    </p:spTree>
    <p:extLst>
      <p:ext uri="{BB962C8B-B14F-4D97-AF65-F5344CB8AC3E}">
        <p14:creationId xmlns:p14="http://schemas.microsoft.com/office/powerpoint/2010/main" val="17280222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992C2EC2-C664-4892-A094-6222FBABC6E5}" type="slidenum">
              <a:rPr kumimoji="1" lang="ja-JP" altLang="en-US" smtClean="0"/>
              <a:t>10</a:t>
            </a:fld>
            <a:endParaRPr kumimoji="1" lang="ja-JP" altLang="en-US" dirty="0"/>
          </a:p>
        </p:txBody>
      </p:sp>
      <p:sp>
        <p:nvSpPr>
          <p:cNvPr id="5" name="ノート プレースホルダー 4"/>
          <p:cNvSpPr>
            <a:spLocks noGrp="1"/>
          </p:cNvSpPr>
          <p:nvPr>
            <p:ph type="body" sz="quarter" idx="11"/>
          </p:nvPr>
        </p:nvSpPr>
        <p:spPr/>
        <p:txBody>
          <a:bodyPr/>
          <a:lstStyle/>
          <a:p>
            <a:endParaRPr kumimoji="1" lang="ja-JP" altLang="en-US"/>
          </a:p>
        </p:txBody>
      </p:sp>
    </p:spTree>
    <p:extLst>
      <p:ext uri="{BB962C8B-B14F-4D97-AF65-F5344CB8AC3E}">
        <p14:creationId xmlns:p14="http://schemas.microsoft.com/office/powerpoint/2010/main" val="1248871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992C2EC2-C664-4892-A094-6222FBABC6E5}" type="slidenum">
              <a:rPr kumimoji="1" lang="ja-JP" altLang="en-US" smtClean="0"/>
              <a:t>11</a:t>
            </a:fld>
            <a:endParaRPr kumimoji="1" lang="ja-JP" altLang="en-US" dirty="0"/>
          </a:p>
        </p:txBody>
      </p:sp>
      <p:sp>
        <p:nvSpPr>
          <p:cNvPr id="5" name="ノート プレースホルダー 4"/>
          <p:cNvSpPr>
            <a:spLocks noGrp="1"/>
          </p:cNvSpPr>
          <p:nvPr>
            <p:ph type="body" sz="quarter" idx="11"/>
          </p:nvPr>
        </p:nvSpPr>
        <p:spPr/>
        <p:txBody>
          <a:bodyPr/>
          <a:lstStyle/>
          <a:p>
            <a:endParaRPr kumimoji="1" lang="ja-JP" altLang="en-US"/>
          </a:p>
        </p:txBody>
      </p:sp>
    </p:spTree>
    <p:extLst>
      <p:ext uri="{BB962C8B-B14F-4D97-AF65-F5344CB8AC3E}">
        <p14:creationId xmlns:p14="http://schemas.microsoft.com/office/powerpoint/2010/main" val="7145807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72100" cy="371951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59BED5E-1E95-4069-A205-27CC20AD3043}" type="slidenum">
              <a:rPr kumimoji="1" lang="ja-JP" altLang="en-US" smtClean="0"/>
              <a:t>12</a:t>
            </a:fld>
            <a:endParaRPr kumimoji="1" lang="ja-JP" altLang="en-US"/>
          </a:p>
        </p:txBody>
      </p:sp>
    </p:spTree>
    <p:extLst>
      <p:ext uri="{BB962C8B-B14F-4D97-AF65-F5344CB8AC3E}">
        <p14:creationId xmlns:p14="http://schemas.microsoft.com/office/powerpoint/2010/main" val="10439120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992C2EC2-C664-4892-A094-6222FBABC6E5}" type="slidenum">
              <a:rPr kumimoji="1" lang="ja-JP" altLang="en-US" smtClean="0"/>
              <a:t>13</a:t>
            </a:fld>
            <a:endParaRPr kumimoji="1" lang="ja-JP" altLang="en-US" dirty="0"/>
          </a:p>
        </p:txBody>
      </p:sp>
      <p:sp>
        <p:nvSpPr>
          <p:cNvPr id="5" name="ノート プレースホルダー 4"/>
          <p:cNvSpPr>
            <a:spLocks noGrp="1"/>
          </p:cNvSpPr>
          <p:nvPr>
            <p:ph type="body" sz="quarter" idx="11"/>
          </p:nvPr>
        </p:nvSpPr>
        <p:spPr/>
        <p:txBody>
          <a:bodyPr/>
          <a:lstStyle/>
          <a:p>
            <a:endParaRPr kumimoji="1" lang="ja-JP" altLang="en-US" dirty="0"/>
          </a:p>
        </p:txBody>
      </p:sp>
    </p:spTree>
    <p:extLst>
      <p:ext uri="{BB962C8B-B14F-4D97-AF65-F5344CB8AC3E}">
        <p14:creationId xmlns:p14="http://schemas.microsoft.com/office/powerpoint/2010/main" val="32505393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992C2EC2-C664-4892-A094-6222FBABC6E5}" type="slidenum">
              <a:rPr kumimoji="1" lang="ja-JP" altLang="en-US" smtClean="0"/>
              <a:t>14</a:t>
            </a:fld>
            <a:endParaRPr kumimoji="1" lang="ja-JP" altLang="en-US" dirty="0"/>
          </a:p>
        </p:txBody>
      </p:sp>
      <p:sp>
        <p:nvSpPr>
          <p:cNvPr id="5" name="ノート プレースホルダー 4"/>
          <p:cNvSpPr>
            <a:spLocks noGrp="1"/>
          </p:cNvSpPr>
          <p:nvPr>
            <p:ph type="body" sz="quarter" idx="11"/>
          </p:nvPr>
        </p:nvSpPr>
        <p:spPr/>
        <p:txBody>
          <a:bodyPr/>
          <a:lstStyle/>
          <a:p>
            <a:endParaRPr kumimoji="1" lang="ja-JP" altLang="en-US"/>
          </a:p>
        </p:txBody>
      </p:sp>
    </p:spTree>
    <p:extLst>
      <p:ext uri="{BB962C8B-B14F-4D97-AF65-F5344CB8AC3E}">
        <p14:creationId xmlns:p14="http://schemas.microsoft.com/office/powerpoint/2010/main" val="7145807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72100" cy="371951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59BED5E-1E95-4069-A205-27CC20AD3043}" type="slidenum">
              <a:rPr kumimoji="1" lang="ja-JP" altLang="en-US" smtClean="0"/>
              <a:t>15</a:t>
            </a:fld>
            <a:endParaRPr kumimoji="1" lang="ja-JP" altLang="en-US"/>
          </a:p>
        </p:txBody>
      </p:sp>
    </p:spTree>
    <p:extLst>
      <p:ext uri="{BB962C8B-B14F-4D97-AF65-F5344CB8AC3E}">
        <p14:creationId xmlns:p14="http://schemas.microsoft.com/office/powerpoint/2010/main" val="10439120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992C2EC2-C664-4892-A094-6222FBABC6E5}" type="slidenum">
              <a:rPr kumimoji="1" lang="ja-JP" altLang="en-US" smtClean="0"/>
              <a:t>16</a:t>
            </a:fld>
            <a:endParaRPr kumimoji="1" lang="ja-JP" altLang="en-US" dirty="0"/>
          </a:p>
        </p:txBody>
      </p:sp>
      <p:sp>
        <p:nvSpPr>
          <p:cNvPr id="5" name="ノート プレースホルダー 4"/>
          <p:cNvSpPr>
            <a:spLocks noGrp="1"/>
          </p:cNvSpPr>
          <p:nvPr>
            <p:ph type="body" sz="quarter" idx="11"/>
          </p:nvPr>
        </p:nvSpPr>
        <p:spPr/>
        <p:txBody>
          <a:bodyPr/>
          <a:lstStyle/>
          <a:p>
            <a:endParaRPr kumimoji="1" lang="ja-JP" altLang="en-US"/>
          </a:p>
        </p:txBody>
      </p:sp>
    </p:spTree>
    <p:extLst>
      <p:ext uri="{BB962C8B-B14F-4D97-AF65-F5344CB8AC3E}">
        <p14:creationId xmlns:p14="http://schemas.microsoft.com/office/powerpoint/2010/main" val="27593065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72100" cy="371951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59BED5E-1E95-4069-A205-27CC20AD3043}" type="slidenum">
              <a:rPr kumimoji="1" lang="ja-JP" altLang="en-US" smtClean="0"/>
              <a:t>17</a:t>
            </a:fld>
            <a:endParaRPr kumimoji="1" lang="ja-JP" altLang="en-US"/>
          </a:p>
        </p:txBody>
      </p:sp>
    </p:spTree>
    <p:extLst>
      <p:ext uri="{BB962C8B-B14F-4D97-AF65-F5344CB8AC3E}">
        <p14:creationId xmlns:p14="http://schemas.microsoft.com/office/powerpoint/2010/main" val="10439120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79768" y="4715159"/>
            <a:ext cx="5438140" cy="4826212"/>
          </a:xfrm>
        </p:spPr>
        <p:txBody>
          <a:bodyPr/>
          <a:lstStyle/>
          <a:p>
            <a:r>
              <a:rPr kumimoji="1" lang="ja-JP" altLang="en-US" dirty="0" smtClean="0"/>
              <a:t>　</a:t>
            </a:r>
            <a:endParaRPr kumimoji="1" lang="ja-JP" altLang="en-US" dirty="0"/>
          </a:p>
        </p:txBody>
      </p:sp>
      <p:sp>
        <p:nvSpPr>
          <p:cNvPr id="4" name="スライド番号プレースホルダー 3"/>
          <p:cNvSpPr>
            <a:spLocks noGrp="1"/>
          </p:cNvSpPr>
          <p:nvPr>
            <p:ph type="sldNum" sz="quarter" idx="10"/>
          </p:nvPr>
        </p:nvSpPr>
        <p:spPr/>
        <p:txBody>
          <a:bodyPr/>
          <a:lstStyle/>
          <a:p>
            <a:fld id="{992C2EC2-C664-4892-A094-6222FBABC6E5}" type="slidenum">
              <a:rPr kumimoji="1" lang="ja-JP" altLang="en-US" smtClean="0"/>
              <a:t>18</a:t>
            </a:fld>
            <a:endParaRPr kumimoji="1" lang="ja-JP" altLang="en-US" dirty="0"/>
          </a:p>
        </p:txBody>
      </p:sp>
    </p:spTree>
    <p:extLst>
      <p:ext uri="{BB962C8B-B14F-4D97-AF65-F5344CB8AC3E}">
        <p14:creationId xmlns:p14="http://schemas.microsoft.com/office/powerpoint/2010/main" val="29803195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72100" cy="371951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59BED5E-1E95-4069-A205-27CC20AD3043}" type="slidenum">
              <a:rPr kumimoji="1" lang="ja-JP" altLang="en-US" smtClean="0"/>
              <a:t>1</a:t>
            </a:fld>
            <a:endParaRPr kumimoji="1" lang="ja-JP" altLang="en-US"/>
          </a:p>
        </p:txBody>
      </p:sp>
    </p:spTree>
    <p:extLst>
      <p:ext uri="{BB962C8B-B14F-4D97-AF65-F5344CB8AC3E}">
        <p14:creationId xmlns:p14="http://schemas.microsoft.com/office/powerpoint/2010/main" val="10439120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72100" cy="371951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59BED5E-1E95-4069-A205-27CC20AD3043}" type="slidenum">
              <a:rPr kumimoji="1" lang="ja-JP" altLang="en-US" smtClean="0"/>
              <a:t>19</a:t>
            </a:fld>
            <a:endParaRPr kumimoji="1" lang="ja-JP" altLang="en-US"/>
          </a:p>
        </p:txBody>
      </p:sp>
    </p:spTree>
    <p:extLst>
      <p:ext uri="{BB962C8B-B14F-4D97-AF65-F5344CB8AC3E}">
        <p14:creationId xmlns:p14="http://schemas.microsoft.com/office/powerpoint/2010/main" val="10439120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992C2EC2-C664-4892-A094-6222FBABC6E5}" type="slidenum">
              <a:rPr kumimoji="1" lang="ja-JP" altLang="en-US" smtClean="0"/>
              <a:t>20</a:t>
            </a:fld>
            <a:endParaRPr kumimoji="1" lang="ja-JP" altLang="en-US" dirty="0"/>
          </a:p>
        </p:txBody>
      </p:sp>
      <p:sp>
        <p:nvSpPr>
          <p:cNvPr id="5" name="ノート プレースホルダー 4"/>
          <p:cNvSpPr>
            <a:spLocks noGrp="1"/>
          </p:cNvSpPr>
          <p:nvPr>
            <p:ph type="body" sz="quarter" idx="11"/>
          </p:nvPr>
        </p:nvSpPr>
        <p:spPr/>
        <p:txBody>
          <a:bodyPr/>
          <a:lstStyle/>
          <a:p>
            <a:endParaRPr kumimoji="1" lang="ja-JP" altLang="en-US"/>
          </a:p>
        </p:txBody>
      </p:sp>
    </p:spTree>
    <p:extLst>
      <p:ext uri="{BB962C8B-B14F-4D97-AF65-F5344CB8AC3E}">
        <p14:creationId xmlns:p14="http://schemas.microsoft.com/office/powerpoint/2010/main" val="29803195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992C2EC2-C664-4892-A094-6222FBABC6E5}" type="slidenum">
              <a:rPr kumimoji="1" lang="ja-JP" altLang="en-US" smtClean="0"/>
              <a:t>2</a:t>
            </a:fld>
            <a:endParaRPr kumimoji="1" lang="ja-JP" altLang="en-US" dirty="0"/>
          </a:p>
        </p:txBody>
      </p:sp>
      <p:sp>
        <p:nvSpPr>
          <p:cNvPr id="5" name="ノート プレースホルダー 4"/>
          <p:cNvSpPr>
            <a:spLocks noGrp="1"/>
          </p:cNvSpPr>
          <p:nvPr>
            <p:ph type="body" sz="quarter" idx="11"/>
          </p:nvPr>
        </p:nvSpPr>
        <p:spPr/>
        <p:txBody>
          <a:bodyPr/>
          <a:lstStyle/>
          <a:p>
            <a:endParaRPr kumimoji="1" lang="ja-JP" altLang="en-US"/>
          </a:p>
        </p:txBody>
      </p:sp>
    </p:spTree>
    <p:extLst>
      <p:ext uri="{BB962C8B-B14F-4D97-AF65-F5344CB8AC3E}">
        <p14:creationId xmlns:p14="http://schemas.microsoft.com/office/powerpoint/2010/main" val="29803195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992C2EC2-C664-4892-A094-6222FBABC6E5}" type="slidenum">
              <a:rPr kumimoji="1" lang="ja-JP" altLang="en-US" smtClean="0"/>
              <a:t>3</a:t>
            </a:fld>
            <a:endParaRPr kumimoji="1" lang="ja-JP" altLang="en-US" dirty="0"/>
          </a:p>
        </p:txBody>
      </p:sp>
      <p:sp>
        <p:nvSpPr>
          <p:cNvPr id="5" name="ノート プレースホルダー 4"/>
          <p:cNvSpPr>
            <a:spLocks noGrp="1"/>
          </p:cNvSpPr>
          <p:nvPr>
            <p:ph type="body" sz="quarter" idx="11"/>
          </p:nvPr>
        </p:nvSpPr>
        <p:spPr/>
        <p:txBody>
          <a:bodyPr/>
          <a:lstStyle/>
          <a:p>
            <a:endParaRPr kumimoji="1" lang="ja-JP" altLang="en-US"/>
          </a:p>
        </p:txBody>
      </p:sp>
    </p:spTree>
    <p:extLst>
      <p:ext uri="{BB962C8B-B14F-4D97-AF65-F5344CB8AC3E}">
        <p14:creationId xmlns:p14="http://schemas.microsoft.com/office/powerpoint/2010/main" val="24111952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992C2EC2-C664-4892-A094-6222FBABC6E5}" type="slidenum">
              <a:rPr kumimoji="1" lang="ja-JP" altLang="en-US" smtClean="0"/>
              <a:t>4</a:t>
            </a:fld>
            <a:endParaRPr kumimoji="1" lang="ja-JP" altLang="en-US" dirty="0"/>
          </a:p>
        </p:txBody>
      </p:sp>
      <p:sp>
        <p:nvSpPr>
          <p:cNvPr id="5" name="ノート プレースホルダー 4"/>
          <p:cNvSpPr>
            <a:spLocks noGrp="1"/>
          </p:cNvSpPr>
          <p:nvPr>
            <p:ph type="body" sz="quarter" idx="11"/>
          </p:nvPr>
        </p:nvSpPr>
        <p:spPr/>
        <p:txBody>
          <a:bodyPr/>
          <a:lstStyle/>
          <a:p>
            <a:endParaRPr kumimoji="1" lang="ja-JP" altLang="en-US"/>
          </a:p>
        </p:txBody>
      </p:sp>
    </p:spTree>
    <p:extLst>
      <p:ext uri="{BB962C8B-B14F-4D97-AF65-F5344CB8AC3E}">
        <p14:creationId xmlns:p14="http://schemas.microsoft.com/office/powerpoint/2010/main" val="29803195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72100" cy="371951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59BED5E-1E95-4069-A205-27CC20AD3043}" type="slidenum">
              <a:rPr kumimoji="1" lang="ja-JP" altLang="en-US" smtClean="0"/>
              <a:t>5</a:t>
            </a:fld>
            <a:endParaRPr kumimoji="1" lang="ja-JP" altLang="en-US"/>
          </a:p>
        </p:txBody>
      </p:sp>
    </p:spTree>
    <p:extLst>
      <p:ext uri="{BB962C8B-B14F-4D97-AF65-F5344CB8AC3E}">
        <p14:creationId xmlns:p14="http://schemas.microsoft.com/office/powerpoint/2010/main" val="10439120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992C2EC2-C664-4892-A094-6222FBABC6E5}" type="slidenum">
              <a:rPr kumimoji="1" lang="ja-JP" altLang="en-US" smtClean="0"/>
              <a:t>6</a:t>
            </a:fld>
            <a:endParaRPr kumimoji="1" lang="ja-JP" altLang="en-US" dirty="0"/>
          </a:p>
        </p:txBody>
      </p:sp>
      <p:sp>
        <p:nvSpPr>
          <p:cNvPr id="5" name="ノート プレースホルダー 4"/>
          <p:cNvSpPr>
            <a:spLocks noGrp="1"/>
          </p:cNvSpPr>
          <p:nvPr>
            <p:ph type="body" sz="quarter" idx="11"/>
          </p:nvPr>
        </p:nvSpPr>
        <p:spPr/>
        <p:txBody>
          <a:bodyPr/>
          <a:lstStyle/>
          <a:p>
            <a:endParaRPr kumimoji="1" lang="ja-JP" altLang="en-US"/>
          </a:p>
        </p:txBody>
      </p:sp>
    </p:spTree>
    <p:extLst>
      <p:ext uri="{BB962C8B-B14F-4D97-AF65-F5344CB8AC3E}">
        <p14:creationId xmlns:p14="http://schemas.microsoft.com/office/powerpoint/2010/main" val="29803195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992C2EC2-C664-4892-A094-6222FBABC6E5}" type="slidenum">
              <a:rPr kumimoji="1" lang="ja-JP" altLang="en-US" smtClean="0"/>
              <a:t>7</a:t>
            </a:fld>
            <a:endParaRPr kumimoji="1" lang="ja-JP" altLang="en-US" dirty="0"/>
          </a:p>
        </p:txBody>
      </p:sp>
      <p:sp>
        <p:nvSpPr>
          <p:cNvPr id="5" name="ノート プレースホルダー 4"/>
          <p:cNvSpPr>
            <a:spLocks noGrp="1"/>
          </p:cNvSpPr>
          <p:nvPr>
            <p:ph type="body" sz="quarter" idx="11"/>
          </p:nvPr>
        </p:nvSpPr>
        <p:spPr/>
        <p:txBody>
          <a:bodyPr/>
          <a:lstStyle/>
          <a:p>
            <a:endParaRPr kumimoji="1" lang="ja-JP" altLang="en-US"/>
          </a:p>
        </p:txBody>
      </p:sp>
    </p:spTree>
    <p:extLst>
      <p:ext uri="{BB962C8B-B14F-4D97-AF65-F5344CB8AC3E}">
        <p14:creationId xmlns:p14="http://schemas.microsoft.com/office/powerpoint/2010/main" val="26017909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992C2EC2-C664-4892-A094-6222FBABC6E5}" type="slidenum">
              <a:rPr kumimoji="1" lang="ja-JP" altLang="en-US" smtClean="0"/>
              <a:t>8</a:t>
            </a:fld>
            <a:endParaRPr kumimoji="1" lang="ja-JP" altLang="en-US" dirty="0"/>
          </a:p>
        </p:txBody>
      </p:sp>
    </p:spTree>
    <p:extLst>
      <p:ext uri="{BB962C8B-B14F-4D97-AF65-F5344CB8AC3E}">
        <p14:creationId xmlns:p14="http://schemas.microsoft.com/office/powerpoint/2010/main" val="30206881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148CEC7-3AD6-4E03-A14B-5FAC3D68CB17}" type="datetime1">
              <a:rPr kumimoji="1" lang="ja-JP" altLang="en-US" smtClean="0"/>
              <a:t>2018/10/17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a:xfrm>
            <a:off x="7612578" y="6525367"/>
            <a:ext cx="2311400" cy="365125"/>
          </a:xfrm>
        </p:spPr>
        <p:txBody>
          <a:bodyPr/>
          <a:lstStyle>
            <a:lvl1pPr>
              <a:defRPr sz="2000">
                <a:solidFill>
                  <a:schemeClr val="tx1"/>
                </a:solidFill>
              </a:defRPr>
            </a:lvl1pPr>
          </a:lstStyle>
          <a:p>
            <a:fld id="{01B2463D-409F-4C74-9F60-AE27E039E352}" type="slidenum">
              <a:rPr lang="ja-JP" altLang="en-US" smtClean="0"/>
              <a:pPr/>
              <a:t>‹#›</a:t>
            </a:fld>
            <a:endParaRPr lang="ja-JP" altLang="en-US" dirty="0"/>
          </a:p>
        </p:txBody>
      </p:sp>
    </p:spTree>
    <p:extLst>
      <p:ext uri="{BB962C8B-B14F-4D97-AF65-F5344CB8AC3E}">
        <p14:creationId xmlns:p14="http://schemas.microsoft.com/office/powerpoint/2010/main" val="2446203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183490E-07BA-45C6-A6E9-276D3C5B362D}" type="datetime1">
              <a:rPr kumimoji="1" lang="ja-JP" altLang="en-US" smtClean="0"/>
              <a:t>2018/10/17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01B2463D-409F-4C74-9F60-AE27E039E352}" type="slidenum">
              <a:rPr kumimoji="1" lang="ja-JP" altLang="en-US" smtClean="0"/>
              <a:t>‹#›</a:t>
            </a:fld>
            <a:endParaRPr kumimoji="1" lang="ja-JP" altLang="en-US" dirty="0"/>
          </a:p>
        </p:txBody>
      </p:sp>
    </p:spTree>
    <p:extLst>
      <p:ext uri="{BB962C8B-B14F-4D97-AF65-F5344CB8AC3E}">
        <p14:creationId xmlns:p14="http://schemas.microsoft.com/office/powerpoint/2010/main" val="3586225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EBD7F1A-3E46-4831-BEF5-AFCE090B7551}" type="datetime1">
              <a:rPr kumimoji="1" lang="ja-JP" altLang="en-US" smtClean="0"/>
              <a:t>2018/10/17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01B2463D-409F-4C74-9F60-AE27E039E352}" type="slidenum">
              <a:rPr kumimoji="1" lang="ja-JP" altLang="en-US" smtClean="0"/>
              <a:t>‹#›</a:t>
            </a:fld>
            <a:endParaRPr kumimoji="1" lang="ja-JP" altLang="en-US" dirty="0"/>
          </a:p>
        </p:txBody>
      </p:sp>
    </p:spTree>
    <p:extLst>
      <p:ext uri="{BB962C8B-B14F-4D97-AF65-F5344CB8AC3E}">
        <p14:creationId xmlns:p14="http://schemas.microsoft.com/office/powerpoint/2010/main" val="34503895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7"/>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1"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6BE892D-C32E-447A-B776-59018C80C894}" type="datetime1">
              <a:rPr lang="ja-JP" altLang="en-US" smtClean="0">
                <a:solidFill>
                  <a:prstClr val="black">
                    <a:tint val="75000"/>
                  </a:prstClr>
                </a:solidFill>
              </a:rPr>
              <a:pPr/>
              <a:t>2018/10/17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55D2E31-C7C7-4FF0-B264-42D0FCAA54B9}"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15299784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6567037-D9D7-4275-9CCD-967BF6404826}" type="datetime1">
              <a:rPr lang="ja-JP" altLang="en-US" smtClean="0">
                <a:solidFill>
                  <a:prstClr val="black">
                    <a:tint val="75000"/>
                  </a:prstClr>
                </a:solidFill>
              </a:rPr>
              <a:pPr/>
              <a:t>2018/10/17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55D2E31-C7C7-4FF0-B264-42D0FCAA54B9}"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20330771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2"/>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A8C99C1-0172-4963-B6ED-AC5526D66F2B}" type="datetime1">
              <a:rPr lang="ja-JP" altLang="en-US" smtClean="0">
                <a:solidFill>
                  <a:prstClr val="black">
                    <a:tint val="75000"/>
                  </a:prstClr>
                </a:solidFill>
              </a:rPr>
              <a:pPr/>
              <a:t>2018/10/17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55D2E31-C7C7-4FF0-B264-42D0FCAA54B9}"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12499570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1" y="1600202"/>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2"/>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24EBD46-7BEF-4C90-B29C-12A07335CFF0}" type="datetime1">
              <a:rPr lang="ja-JP" altLang="en-US" smtClean="0">
                <a:solidFill>
                  <a:prstClr val="black">
                    <a:tint val="75000"/>
                  </a:prstClr>
                </a:solidFill>
              </a:rPr>
              <a:pPr/>
              <a:t>2018/10/17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055D2E31-C7C7-4FF0-B264-42D0FCAA54B9}"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25751656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BA19078-8438-46D5-A7AC-11DC56BD25F9}" type="datetime1">
              <a:rPr lang="ja-JP" altLang="en-US" smtClean="0">
                <a:solidFill>
                  <a:prstClr val="black">
                    <a:tint val="75000"/>
                  </a:prstClr>
                </a:solidFill>
              </a:rPr>
              <a:pPr/>
              <a:t>2018/10/17</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055D2E31-C7C7-4FF0-B264-42D0FCAA54B9}"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17158925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D4DC0945-65DA-41A2-B5AE-0FB7B2B98200}" type="datetime1">
              <a:rPr lang="ja-JP" altLang="en-US" smtClean="0">
                <a:solidFill>
                  <a:prstClr val="black">
                    <a:tint val="75000"/>
                  </a:prstClr>
                </a:solidFill>
              </a:rPr>
              <a:pPr/>
              <a:t>2018/10/17</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055D2E31-C7C7-4FF0-B264-42D0FCAA54B9}"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41541584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3FB54FD-79EE-498F-ABA3-82E81CB3FCF9}" type="datetime1">
              <a:rPr lang="ja-JP" altLang="en-US" smtClean="0">
                <a:solidFill>
                  <a:prstClr val="black">
                    <a:tint val="75000"/>
                  </a:prstClr>
                </a:solidFill>
              </a:rPr>
              <a:pPr/>
              <a:t>2018/10/17</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lvl1pPr>
              <a:defRPr sz="1600">
                <a:solidFill>
                  <a:schemeClr val="tx1"/>
                </a:solidFill>
              </a:defRPr>
            </a:lvl1pPr>
          </a:lstStyle>
          <a:p>
            <a:fld id="{055D2E31-C7C7-4FF0-B264-42D0FCAA54B9}"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24859294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2"/>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9FEDD75-22B3-45EE-9D12-FDFA5EFB46F4}" type="datetime1">
              <a:rPr lang="ja-JP" altLang="en-US" smtClean="0">
                <a:solidFill>
                  <a:prstClr val="black">
                    <a:tint val="75000"/>
                  </a:prstClr>
                </a:solidFill>
              </a:rPr>
              <a:pPr/>
              <a:t>2018/10/17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055D2E31-C7C7-4FF0-B264-42D0FCAA54B9}"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1407598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601C093-A5B9-41F2-A917-2A4F18DA9888}" type="datetime1">
              <a:rPr kumimoji="1" lang="ja-JP" altLang="en-US" smtClean="0"/>
              <a:t>2018/10/17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a:xfrm>
            <a:off x="7625268" y="6546765"/>
            <a:ext cx="2311400" cy="365125"/>
          </a:xfrm>
        </p:spPr>
        <p:txBody>
          <a:bodyPr/>
          <a:lstStyle>
            <a:lvl1pPr>
              <a:defRPr sz="2000">
                <a:solidFill>
                  <a:schemeClr val="tx1"/>
                </a:solidFill>
              </a:defRPr>
            </a:lvl1pPr>
          </a:lstStyle>
          <a:p>
            <a:fld id="{01B2463D-409F-4C74-9F60-AE27E039E352}" type="slidenum">
              <a:rPr lang="ja-JP" altLang="en-US" smtClean="0"/>
              <a:pPr/>
              <a:t>‹#›</a:t>
            </a:fld>
            <a:endParaRPr lang="ja-JP" altLang="en-US" dirty="0"/>
          </a:p>
        </p:txBody>
      </p:sp>
    </p:spTree>
    <p:extLst>
      <p:ext uri="{BB962C8B-B14F-4D97-AF65-F5344CB8AC3E}">
        <p14:creationId xmlns:p14="http://schemas.microsoft.com/office/powerpoint/2010/main" val="138898913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6"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6"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6"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29A4CBE-E43E-4C52-9566-7A30C44D1573}" type="datetime1">
              <a:rPr lang="ja-JP" altLang="en-US" smtClean="0">
                <a:solidFill>
                  <a:prstClr val="black">
                    <a:tint val="75000"/>
                  </a:prstClr>
                </a:solidFill>
              </a:rPr>
              <a:pPr/>
              <a:t>2018/10/17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055D2E31-C7C7-4FF0-B264-42D0FCAA54B9}"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28658174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93471D5-311D-4EEE-B5D4-A5DEB37B514B}" type="datetime1">
              <a:rPr lang="ja-JP" altLang="en-US" smtClean="0">
                <a:solidFill>
                  <a:prstClr val="black">
                    <a:tint val="75000"/>
                  </a:prstClr>
                </a:solidFill>
              </a:rPr>
              <a:pPr/>
              <a:t>2018/10/17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55D2E31-C7C7-4FF0-B264-42D0FCAA54B9}"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19282844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1"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E5431E8-5F69-435F-9AA3-269957E2CF36}" type="datetime1">
              <a:rPr lang="ja-JP" altLang="en-US" smtClean="0">
                <a:solidFill>
                  <a:prstClr val="black">
                    <a:tint val="75000"/>
                  </a:prstClr>
                </a:solidFill>
              </a:rPr>
              <a:pPr/>
              <a:t>2018/10/17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55D2E31-C7C7-4FF0-B264-42D0FCAA54B9}"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1247957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967"/>
            <a:ext cx="84201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a:solidFill>
                <a:prstClr val="black"/>
              </a:solidFill>
            </a:endParaRPr>
          </a:p>
        </p:txBody>
      </p:sp>
      <p:sp>
        <p:nvSpPr>
          <p:cNvPr id="6" name="Rectangle 7"/>
          <p:cNvSpPr>
            <a:spLocks noGrp="1" noChangeArrowheads="1"/>
          </p:cNvSpPr>
          <p:nvPr>
            <p:ph type="ftr" sz="quarter" idx="12"/>
          </p:nvPr>
        </p:nvSpPr>
        <p:spPr>
          <a:ln/>
        </p:spPr>
        <p:txBody>
          <a:bodyPr/>
          <a:lstStyle>
            <a:lvl1pPr>
              <a:defRPr/>
            </a:lvl1pPr>
          </a:lstStyle>
          <a:p>
            <a:r>
              <a:rPr lang="zh-CN" altLang="en-US">
                <a:solidFill>
                  <a:prstClr val="black"/>
                </a:solidFill>
              </a:rPr>
              <a:t>社団法人 日本医師会</a:t>
            </a:r>
            <a:endParaRPr lang="en-US" altLang="ja-JP">
              <a:solidFill>
                <a:prstClr val="black"/>
              </a:solidFill>
            </a:endParaRPr>
          </a:p>
        </p:txBody>
      </p:sp>
    </p:spTree>
    <p:extLst>
      <p:ext uri="{BB962C8B-B14F-4D97-AF65-F5344CB8AC3E}">
        <p14:creationId xmlns:p14="http://schemas.microsoft.com/office/powerpoint/2010/main" val="48784816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a:solidFill>
                <a:prstClr val="black"/>
              </a:solidFill>
            </a:endParaRPr>
          </a:p>
        </p:txBody>
      </p:sp>
      <p:sp>
        <p:nvSpPr>
          <p:cNvPr id="6" name="Rectangle 7"/>
          <p:cNvSpPr>
            <a:spLocks noGrp="1" noChangeArrowheads="1"/>
          </p:cNvSpPr>
          <p:nvPr>
            <p:ph type="ftr" sz="quarter" idx="12"/>
          </p:nvPr>
        </p:nvSpPr>
        <p:spPr>
          <a:ln/>
        </p:spPr>
        <p:txBody>
          <a:bodyPr/>
          <a:lstStyle>
            <a:lvl1pPr>
              <a:defRPr/>
            </a:lvl1pPr>
          </a:lstStyle>
          <a:p>
            <a:r>
              <a:rPr lang="zh-CN" altLang="en-US">
                <a:solidFill>
                  <a:prstClr val="black"/>
                </a:solidFill>
              </a:rPr>
              <a:t>社団法人 日本医師会</a:t>
            </a:r>
            <a:endParaRPr lang="en-US" altLang="ja-JP">
              <a:solidFill>
                <a:prstClr val="black"/>
              </a:solidFill>
            </a:endParaRPr>
          </a:p>
        </p:txBody>
      </p:sp>
    </p:spTree>
    <p:extLst>
      <p:ext uri="{BB962C8B-B14F-4D97-AF65-F5344CB8AC3E}">
        <p14:creationId xmlns:p14="http://schemas.microsoft.com/office/powerpoint/2010/main" val="149688618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7442"/>
            <a:ext cx="8420100" cy="1362075"/>
          </a:xfrm>
        </p:spPr>
        <p:txBody>
          <a:bodyPr anchor="t"/>
          <a:lstStyle>
            <a:lvl1pPr algn="l">
              <a:defRPr sz="3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a:solidFill>
                <a:prstClr val="black"/>
              </a:solidFill>
            </a:endParaRPr>
          </a:p>
        </p:txBody>
      </p:sp>
      <p:sp>
        <p:nvSpPr>
          <p:cNvPr id="6" name="Rectangle 7"/>
          <p:cNvSpPr>
            <a:spLocks noGrp="1" noChangeArrowheads="1"/>
          </p:cNvSpPr>
          <p:nvPr>
            <p:ph type="ftr" sz="quarter" idx="12"/>
          </p:nvPr>
        </p:nvSpPr>
        <p:spPr>
          <a:ln/>
        </p:spPr>
        <p:txBody>
          <a:bodyPr/>
          <a:lstStyle>
            <a:lvl1pPr>
              <a:defRPr/>
            </a:lvl1pPr>
          </a:lstStyle>
          <a:p>
            <a:r>
              <a:rPr lang="zh-CN" altLang="en-US">
                <a:solidFill>
                  <a:prstClr val="black"/>
                </a:solidFill>
              </a:rPr>
              <a:t>社団法人 日本医師会</a:t>
            </a:r>
            <a:endParaRPr lang="en-US" altLang="ja-JP">
              <a:solidFill>
                <a:prstClr val="black"/>
              </a:solidFill>
            </a:endParaRPr>
          </a:p>
        </p:txBody>
      </p:sp>
    </p:spTree>
    <p:extLst>
      <p:ext uri="{BB962C8B-B14F-4D97-AF65-F5344CB8AC3E}">
        <p14:creationId xmlns:p14="http://schemas.microsoft.com/office/powerpoint/2010/main" val="95431698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300" y="1600206"/>
            <a:ext cx="437515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35550" y="1600206"/>
            <a:ext cx="437515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a:solidFill>
                <a:prstClr val="black"/>
              </a:solidFill>
            </a:endParaRPr>
          </a:p>
        </p:txBody>
      </p:sp>
      <p:sp>
        <p:nvSpPr>
          <p:cNvPr id="7" name="Rectangle 7"/>
          <p:cNvSpPr>
            <a:spLocks noGrp="1" noChangeArrowheads="1"/>
          </p:cNvSpPr>
          <p:nvPr>
            <p:ph type="ftr" sz="quarter" idx="12"/>
          </p:nvPr>
        </p:nvSpPr>
        <p:spPr>
          <a:ln/>
        </p:spPr>
        <p:txBody>
          <a:bodyPr/>
          <a:lstStyle>
            <a:lvl1pPr>
              <a:defRPr/>
            </a:lvl1pPr>
          </a:lstStyle>
          <a:p>
            <a:r>
              <a:rPr lang="zh-CN" altLang="en-US">
                <a:solidFill>
                  <a:prstClr val="black"/>
                </a:solidFill>
              </a:rPr>
              <a:t>社団法人 日本医師会</a:t>
            </a:r>
            <a:endParaRPr lang="en-US" altLang="ja-JP">
              <a:solidFill>
                <a:prstClr val="black"/>
              </a:solidFill>
            </a:endParaRPr>
          </a:p>
        </p:txBody>
      </p:sp>
    </p:spTree>
    <p:extLst>
      <p:ext uri="{BB962C8B-B14F-4D97-AF65-F5344CB8AC3E}">
        <p14:creationId xmlns:p14="http://schemas.microsoft.com/office/powerpoint/2010/main" val="235781294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2116" y="1535113"/>
            <a:ext cx="4378591"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116" y="2174875"/>
            <a:ext cx="4378591"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endParaRPr lang="en-US" altLang="ja-JP">
              <a:solidFill>
                <a:prstClr val="black"/>
              </a:solidFill>
            </a:endParaRPr>
          </a:p>
        </p:txBody>
      </p:sp>
      <p:sp>
        <p:nvSpPr>
          <p:cNvPr id="9" name="Rectangle 7"/>
          <p:cNvSpPr>
            <a:spLocks noGrp="1" noChangeArrowheads="1"/>
          </p:cNvSpPr>
          <p:nvPr>
            <p:ph type="ftr" sz="quarter" idx="12"/>
          </p:nvPr>
        </p:nvSpPr>
        <p:spPr>
          <a:ln/>
        </p:spPr>
        <p:txBody>
          <a:bodyPr/>
          <a:lstStyle>
            <a:lvl1pPr>
              <a:defRPr/>
            </a:lvl1pPr>
          </a:lstStyle>
          <a:p>
            <a:r>
              <a:rPr lang="zh-CN" altLang="en-US">
                <a:solidFill>
                  <a:prstClr val="black"/>
                </a:solidFill>
              </a:rPr>
              <a:t>社団法人 日本医師会</a:t>
            </a:r>
            <a:endParaRPr lang="en-US" altLang="ja-JP">
              <a:solidFill>
                <a:prstClr val="black"/>
              </a:solidFill>
            </a:endParaRPr>
          </a:p>
        </p:txBody>
      </p:sp>
    </p:spTree>
    <p:extLst>
      <p:ext uri="{BB962C8B-B14F-4D97-AF65-F5344CB8AC3E}">
        <p14:creationId xmlns:p14="http://schemas.microsoft.com/office/powerpoint/2010/main" val="305886003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endParaRPr lang="en-US" altLang="ja-JP">
              <a:solidFill>
                <a:prstClr val="black"/>
              </a:solidFill>
            </a:endParaRPr>
          </a:p>
        </p:txBody>
      </p:sp>
      <p:sp>
        <p:nvSpPr>
          <p:cNvPr id="5" name="Rectangle 7"/>
          <p:cNvSpPr>
            <a:spLocks noGrp="1" noChangeArrowheads="1"/>
          </p:cNvSpPr>
          <p:nvPr>
            <p:ph type="ftr" sz="quarter" idx="12"/>
          </p:nvPr>
        </p:nvSpPr>
        <p:spPr>
          <a:ln/>
        </p:spPr>
        <p:txBody>
          <a:bodyPr/>
          <a:lstStyle>
            <a:lvl1pPr>
              <a:defRPr/>
            </a:lvl1pPr>
          </a:lstStyle>
          <a:p>
            <a:r>
              <a:rPr lang="zh-CN" altLang="en-US">
                <a:solidFill>
                  <a:prstClr val="black"/>
                </a:solidFill>
              </a:rPr>
              <a:t>社団法人 日本医師会</a:t>
            </a:r>
            <a:endParaRPr lang="en-US" altLang="ja-JP">
              <a:solidFill>
                <a:prstClr val="black"/>
              </a:solidFill>
            </a:endParaRPr>
          </a:p>
        </p:txBody>
      </p:sp>
    </p:spTree>
    <p:extLst>
      <p:ext uri="{BB962C8B-B14F-4D97-AF65-F5344CB8AC3E}">
        <p14:creationId xmlns:p14="http://schemas.microsoft.com/office/powerpoint/2010/main" val="26885004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endParaRPr lang="en-US" altLang="ja-JP">
              <a:solidFill>
                <a:prstClr val="black"/>
              </a:solidFill>
            </a:endParaRPr>
          </a:p>
        </p:txBody>
      </p:sp>
      <p:sp>
        <p:nvSpPr>
          <p:cNvPr id="4" name="Rectangle 7"/>
          <p:cNvSpPr>
            <a:spLocks noGrp="1" noChangeArrowheads="1"/>
          </p:cNvSpPr>
          <p:nvPr>
            <p:ph type="ftr" sz="quarter" idx="12"/>
          </p:nvPr>
        </p:nvSpPr>
        <p:spPr>
          <a:ln/>
        </p:spPr>
        <p:txBody>
          <a:bodyPr/>
          <a:lstStyle>
            <a:lvl1pPr>
              <a:defRPr/>
            </a:lvl1pPr>
          </a:lstStyle>
          <a:p>
            <a:r>
              <a:rPr lang="zh-CN" altLang="en-US">
                <a:solidFill>
                  <a:prstClr val="black"/>
                </a:solidFill>
              </a:rPr>
              <a:t>社団法人 日本医師会</a:t>
            </a:r>
            <a:endParaRPr lang="en-US" altLang="ja-JP">
              <a:solidFill>
                <a:prstClr val="black"/>
              </a:solidFill>
            </a:endParaRPr>
          </a:p>
        </p:txBody>
      </p:sp>
    </p:spTree>
    <p:extLst>
      <p:ext uri="{BB962C8B-B14F-4D97-AF65-F5344CB8AC3E}">
        <p14:creationId xmlns:p14="http://schemas.microsoft.com/office/powerpoint/2010/main" val="1217653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5687ED5-193C-4FB8-95C3-6F621F3F2F9F}" type="datetime1">
              <a:rPr kumimoji="1" lang="ja-JP" altLang="en-US" smtClean="0"/>
              <a:t>2018/10/17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01B2463D-409F-4C74-9F60-AE27E039E352}" type="slidenum">
              <a:rPr kumimoji="1" lang="ja-JP" altLang="en-US" smtClean="0"/>
              <a:t>‹#›</a:t>
            </a:fld>
            <a:endParaRPr kumimoji="1" lang="ja-JP" altLang="en-US" dirty="0"/>
          </a:p>
        </p:txBody>
      </p:sp>
    </p:spTree>
    <p:extLst>
      <p:ext uri="{BB962C8B-B14F-4D97-AF65-F5344CB8AC3E}">
        <p14:creationId xmlns:p14="http://schemas.microsoft.com/office/powerpoint/2010/main" val="84843281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3" y="273050"/>
            <a:ext cx="3259006" cy="1162050"/>
          </a:xfrm>
        </p:spPr>
        <p:txBody>
          <a:bodyPr anchor="b"/>
          <a:lstStyle>
            <a:lvl1pPr algn="l">
              <a:defRPr sz="1500" b="1"/>
            </a:lvl1pPr>
          </a:lstStyle>
          <a:p>
            <a:r>
              <a:rPr lang="ja-JP" altLang="en-US"/>
              <a:t>マスター タイトルの書式設定</a:t>
            </a:r>
          </a:p>
        </p:txBody>
      </p:sp>
      <p:sp>
        <p:nvSpPr>
          <p:cNvPr id="3" name="コンテンツ プレースホルダー 2"/>
          <p:cNvSpPr>
            <a:spLocks noGrp="1"/>
          </p:cNvSpPr>
          <p:nvPr>
            <p:ph idx="1"/>
          </p:nvPr>
        </p:nvSpPr>
        <p:spPr>
          <a:xfrm>
            <a:off x="3872974" y="273108"/>
            <a:ext cx="5537729"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303" y="1435103"/>
            <a:ext cx="3259006"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a:solidFill>
                <a:prstClr val="black"/>
              </a:solidFill>
            </a:endParaRPr>
          </a:p>
        </p:txBody>
      </p:sp>
      <p:sp>
        <p:nvSpPr>
          <p:cNvPr id="7" name="Rectangle 7"/>
          <p:cNvSpPr>
            <a:spLocks noGrp="1" noChangeArrowheads="1"/>
          </p:cNvSpPr>
          <p:nvPr>
            <p:ph type="ftr" sz="quarter" idx="12"/>
          </p:nvPr>
        </p:nvSpPr>
        <p:spPr>
          <a:ln/>
        </p:spPr>
        <p:txBody>
          <a:bodyPr/>
          <a:lstStyle>
            <a:lvl1pPr>
              <a:defRPr/>
            </a:lvl1pPr>
          </a:lstStyle>
          <a:p>
            <a:r>
              <a:rPr lang="zh-CN" altLang="en-US">
                <a:solidFill>
                  <a:prstClr val="black"/>
                </a:solidFill>
              </a:rPr>
              <a:t>社団法人 日本医師会</a:t>
            </a:r>
            <a:endParaRPr lang="en-US" altLang="ja-JP">
              <a:solidFill>
                <a:prstClr val="black"/>
              </a:solidFill>
            </a:endParaRPr>
          </a:p>
        </p:txBody>
      </p:sp>
    </p:spTree>
    <p:extLst>
      <p:ext uri="{BB962C8B-B14F-4D97-AF65-F5344CB8AC3E}">
        <p14:creationId xmlns:p14="http://schemas.microsoft.com/office/powerpoint/2010/main" val="103860267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1500" b="1"/>
            </a:lvl1pPr>
          </a:lstStyle>
          <a:p>
            <a:r>
              <a:rPr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ja-JP" altLang="en-US" noProof="0"/>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a:solidFill>
                <a:prstClr val="black"/>
              </a:solidFill>
            </a:endParaRPr>
          </a:p>
        </p:txBody>
      </p:sp>
      <p:sp>
        <p:nvSpPr>
          <p:cNvPr id="7" name="Rectangle 7"/>
          <p:cNvSpPr>
            <a:spLocks noGrp="1" noChangeArrowheads="1"/>
          </p:cNvSpPr>
          <p:nvPr>
            <p:ph type="ftr" sz="quarter" idx="12"/>
          </p:nvPr>
        </p:nvSpPr>
        <p:spPr>
          <a:ln/>
        </p:spPr>
        <p:txBody>
          <a:bodyPr/>
          <a:lstStyle>
            <a:lvl1pPr>
              <a:defRPr/>
            </a:lvl1pPr>
          </a:lstStyle>
          <a:p>
            <a:r>
              <a:rPr lang="zh-CN" altLang="en-US">
                <a:solidFill>
                  <a:prstClr val="black"/>
                </a:solidFill>
              </a:rPr>
              <a:t>社団法人 日本医師会</a:t>
            </a:r>
            <a:endParaRPr lang="en-US" altLang="ja-JP">
              <a:solidFill>
                <a:prstClr val="black"/>
              </a:solidFill>
            </a:endParaRPr>
          </a:p>
        </p:txBody>
      </p:sp>
    </p:spTree>
    <p:extLst>
      <p:ext uri="{BB962C8B-B14F-4D97-AF65-F5344CB8AC3E}">
        <p14:creationId xmlns:p14="http://schemas.microsoft.com/office/powerpoint/2010/main" val="177103098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a:solidFill>
                <a:prstClr val="black"/>
              </a:solidFill>
            </a:endParaRPr>
          </a:p>
        </p:txBody>
      </p:sp>
      <p:sp>
        <p:nvSpPr>
          <p:cNvPr id="6" name="Rectangle 7"/>
          <p:cNvSpPr>
            <a:spLocks noGrp="1" noChangeArrowheads="1"/>
          </p:cNvSpPr>
          <p:nvPr>
            <p:ph type="ftr" sz="quarter" idx="12"/>
          </p:nvPr>
        </p:nvSpPr>
        <p:spPr>
          <a:ln/>
        </p:spPr>
        <p:txBody>
          <a:bodyPr/>
          <a:lstStyle>
            <a:lvl1pPr>
              <a:defRPr/>
            </a:lvl1pPr>
          </a:lstStyle>
          <a:p>
            <a:r>
              <a:rPr lang="zh-CN" altLang="en-US">
                <a:solidFill>
                  <a:prstClr val="black"/>
                </a:solidFill>
              </a:rPr>
              <a:t>社団法人 日本医師会</a:t>
            </a:r>
            <a:endParaRPr lang="en-US" altLang="ja-JP">
              <a:solidFill>
                <a:prstClr val="black"/>
              </a:solidFill>
            </a:endParaRPr>
          </a:p>
        </p:txBody>
      </p:sp>
    </p:spTree>
    <p:extLst>
      <p:ext uri="{BB962C8B-B14F-4D97-AF65-F5344CB8AC3E}">
        <p14:creationId xmlns:p14="http://schemas.microsoft.com/office/powerpoint/2010/main" val="275102475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94"/>
            <a:ext cx="222885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95300" y="274694"/>
            <a:ext cx="652145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a:solidFill>
                <a:prstClr val="black"/>
              </a:solidFill>
            </a:endParaRPr>
          </a:p>
        </p:txBody>
      </p:sp>
      <p:sp>
        <p:nvSpPr>
          <p:cNvPr id="6" name="Rectangle 7"/>
          <p:cNvSpPr>
            <a:spLocks noGrp="1" noChangeArrowheads="1"/>
          </p:cNvSpPr>
          <p:nvPr>
            <p:ph type="ftr" sz="quarter" idx="12"/>
          </p:nvPr>
        </p:nvSpPr>
        <p:spPr>
          <a:ln/>
        </p:spPr>
        <p:txBody>
          <a:bodyPr/>
          <a:lstStyle>
            <a:lvl1pPr>
              <a:defRPr/>
            </a:lvl1pPr>
          </a:lstStyle>
          <a:p>
            <a:r>
              <a:rPr lang="zh-CN" altLang="en-US">
                <a:solidFill>
                  <a:prstClr val="black"/>
                </a:solidFill>
              </a:rPr>
              <a:t>社団法人 日本医師会</a:t>
            </a:r>
            <a:endParaRPr lang="en-US" altLang="ja-JP">
              <a:solidFill>
                <a:prstClr val="black"/>
              </a:solidFill>
            </a:endParaRPr>
          </a:p>
        </p:txBody>
      </p:sp>
    </p:spTree>
    <p:extLst>
      <p:ext uri="{BB962C8B-B14F-4D97-AF65-F5344CB8AC3E}">
        <p14:creationId xmlns:p14="http://schemas.microsoft.com/office/powerpoint/2010/main" val="95346610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967"/>
            <a:ext cx="84201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BBC2DFE5-48A2-45E5-A87D-3130F77DBAA9}" type="datetime1">
              <a:rPr lang="ja-JP" altLang="en-US" smtClean="0">
                <a:solidFill>
                  <a:prstClr val="black"/>
                </a:solidFill>
              </a:rPr>
              <a:pPr>
                <a:defRPr/>
              </a:pPr>
              <a:t>2018/10/17</a:t>
            </a:fld>
            <a:endParaRPr lang="en-US" altLang="ja-JP">
              <a:solidFill>
                <a:prstClr val="black"/>
              </a:solidFill>
            </a:endParaRPr>
          </a:p>
        </p:txBody>
      </p:sp>
      <p:sp>
        <p:nvSpPr>
          <p:cNvPr id="6" name="Rectangle 7"/>
          <p:cNvSpPr>
            <a:spLocks noGrp="1" noChangeArrowheads="1"/>
          </p:cNvSpPr>
          <p:nvPr>
            <p:ph type="ftr" sz="quarter" idx="12"/>
          </p:nvPr>
        </p:nvSpPr>
        <p:spPr>
          <a:ln/>
        </p:spPr>
        <p:txBody>
          <a:bodyPr/>
          <a:lstStyle>
            <a:lvl1pPr>
              <a:defRPr/>
            </a:lvl1pPr>
          </a:lstStyle>
          <a:p>
            <a:endParaRPr lang="en-US" altLang="ja-JP">
              <a:solidFill>
                <a:prstClr val="black"/>
              </a:solidFill>
            </a:endParaRPr>
          </a:p>
        </p:txBody>
      </p:sp>
    </p:spTree>
    <p:extLst>
      <p:ext uri="{BB962C8B-B14F-4D97-AF65-F5344CB8AC3E}">
        <p14:creationId xmlns:p14="http://schemas.microsoft.com/office/powerpoint/2010/main" val="46868085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3E67BA19-20B3-4FA5-9FE9-7AC1F8589455}" type="datetime1">
              <a:rPr lang="ja-JP" altLang="en-US" smtClean="0">
                <a:solidFill>
                  <a:prstClr val="black"/>
                </a:solidFill>
              </a:rPr>
              <a:pPr>
                <a:defRPr/>
              </a:pPr>
              <a:t>2018/10/17</a:t>
            </a:fld>
            <a:endParaRPr lang="en-US" altLang="ja-JP">
              <a:solidFill>
                <a:prstClr val="black"/>
              </a:solidFill>
            </a:endParaRPr>
          </a:p>
        </p:txBody>
      </p:sp>
      <p:sp>
        <p:nvSpPr>
          <p:cNvPr id="6" name="Rectangle 7"/>
          <p:cNvSpPr>
            <a:spLocks noGrp="1" noChangeArrowheads="1"/>
          </p:cNvSpPr>
          <p:nvPr>
            <p:ph type="ftr" sz="quarter" idx="12"/>
          </p:nvPr>
        </p:nvSpPr>
        <p:spPr>
          <a:ln/>
        </p:spPr>
        <p:txBody>
          <a:bodyPr/>
          <a:lstStyle>
            <a:lvl1pPr>
              <a:defRPr/>
            </a:lvl1pPr>
          </a:lstStyle>
          <a:p>
            <a:endParaRPr lang="en-US" altLang="ja-JP">
              <a:solidFill>
                <a:prstClr val="black"/>
              </a:solidFill>
            </a:endParaRPr>
          </a:p>
        </p:txBody>
      </p:sp>
    </p:spTree>
    <p:extLst>
      <p:ext uri="{BB962C8B-B14F-4D97-AF65-F5344CB8AC3E}">
        <p14:creationId xmlns:p14="http://schemas.microsoft.com/office/powerpoint/2010/main" val="379948943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7442"/>
            <a:ext cx="8420100" cy="1362075"/>
          </a:xfrm>
        </p:spPr>
        <p:txBody>
          <a:bodyPr anchor="t"/>
          <a:lstStyle>
            <a:lvl1pPr algn="l">
              <a:defRPr sz="3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98CD2AD8-67CA-4A12-A3D0-8AF364EA83E7}" type="datetime1">
              <a:rPr lang="ja-JP" altLang="en-US" smtClean="0">
                <a:solidFill>
                  <a:prstClr val="black"/>
                </a:solidFill>
              </a:rPr>
              <a:pPr>
                <a:defRPr/>
              </a:pPr>
              <a:t>2018/10/17</a:t>
            </a:fld>
            <a:endParaRPr lang="en-US" altLang="ja-JP">
              <a:solidFill>
                <a:prstClr val="black"/>
              </a:solidFill>
            </a:endParaRPr>
          </a:p>
        </p:txBody>
      </p:sp>
      <p:sp>
        <p:nvSpPr>
          <p:cNvPr id="6" name="Rectangle 7"/>
          <p:cNvSpPr>
            <a:spLocks noGrp="1" noChangeArrowheads="1"/>
          </p:cNvSpPr>
          <p:nvPr>
            <p:ph type="ftr" sz="quarter" idx="12"/>
          </p:nvPr>
        </p:nvSpPr>
        <p:spPr>
          <a:ln/>
        </p:spPr>
        <p:txBody>
          <a:bodyPr/>
          <a:lstStyle>
            <a:lvl1pPr>
              <a:defRPr/>
            </a:lvl1pPr>
          </a:lstStyle>
          <a:p>
            <a:endParaRPr lang="en-US" altLang="ja-JP">
              <a:solidFill>
                <a:prstClr val="black"/>
              </a:solidFill>
            </a:endParaRPr>
          </a:p>
        </p:txBody>
      </p:sp>
    </p:spTree>
    <p:extLst>
      <p:ext uri="{BB962C8B-B14F-4D97-AF65-F5344CB8AC3E}">
        <p14:creationId xmlns:p14="http://schemas.microsoft.com/office/powerpoint/2010/main" val="377783050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300" y="1600206"/>
            <a:ext cx="437515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35550" y="1600206"/>
            <a:ext cx="437515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5DACF321-D14A-4E90-8F6E-58B93422B47A}" type="datetime1">
              <a:rPr lang="ja-JP" altLang="en-US" smtClean="0">
                <a:solidFill>
                  <a:prstClr val="black"/>
                </a:solidFill>
              </a:rPr>
              <a:pPr>
                <a:defRPr/>
              </a:pPr>
              <a:t>2018/10/17</a:t>
            </a:fld>
            <a:endParaRPr lang="en-US" altLang="ja-JP">
              <a:solidFill>
                <a:prstClr val="black"/>
              </a:solidFill>
            </a:endParaRPr>
          </a:p>
        </p:txBody>
      </p:sp>
      <p:sp>
        <p:nvSpPr>
          <p:cNvPr id="7" name="Rectangle 7"/>
          <p:cNvSpPr>
            <a:spLocks noGrp="1" noChangeArrowheads="1"/>
          </p:cNvSpPr>
          <p:nvPr>
            <p:ph type="ftr" sz="quarter" idx="12"/>
          </p:nvPr>
        </p:nvSpPr>
        <p:spPr>
          <a:ln/>
        </p:spPr>
        <p:txBody>
          <a:bodyPr/>
          <a:lstStyle>
            <a:lvl1pPr>
              <a:defRPr/>
            </a:lvl1pPr>
          </a:lstStyle>
          <a:p>
            <a:endParaRPr lang="en-US" altLang="ja-JP">
              <a:solidFill>
                <a:prstClr val="black"/>
              </a:solidFill>
            </a:endParaRPr>
          </a:p>
        </p:txBody>
      </p:sp>
    </p:spTree>
    <p:extLst>
      <p:ext uri="{BB962C8B-B14F-4D97-AF65-F5344CB8AC3E}">
        <p14:creationId xmlns:p14="http://schemas.microsoft.com/office/powerpoint/2010/main" val="117772222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2116" y="1535113"/>
            <a:ext cx="4378591"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116" y="2174875"/>
            <a:ext cx="4378591"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76271550-2069-413C-A252-3E6EA2CD8591}" type="datetime1">
              <a:rPr lang="ja-JP" altLang="en-US" smtClean="0">
                <a:solidFill>
                  <a:prstClr val="black"/>
                </a:solidFill>
              </a:rPr>
              <a:pPr>
                <a:defRPr/>
              </a:pPr>
              <a:t>2018/10/17</a:t>
            </a:fld>
            <a:endParaRPr lang="en-US" altLang="ja-JP">
              <a:solidFill>
                <a:prstClr val="black"/>
              </a:solidFill>
            </a:endParaRPr>
          </a:p>
        </p:txBody>
      </p:sp>
      <p:sp>
        <p:nvSpPr>
          <p:cNvPr id="9" name="Rectangle 7"/>
          <p:cNvSpPr>
            <a:spLocks noGrp="1" noChangeArrowheads="1"/>
          </p:cNvSpPr>
          <p:nvPr>
            <p:ph type="ftr" sz="quarter" idx="12"/>
          </p:nvPr>
        </p:nvSpPr>
        <p:spPr>
          <a:ln/>
        </p:spPr>
        <p:txBody>
          <a:bodyPr/>
          <a:lstStyle>
            <a:lvl1pPr>
              <a:defRPr/>
            </a:lvl1pPr>
          </a:lstStyle>
          <a:p>
            <a:endParaRPr lang="en-US" altLang="ja-JP">
              <a:solidFill>
                <a:prstClr val="black"/>
              </a:solidFill>
            </a:endParaRPr>
          </a:p>
        </p:txBody>
      </p:sp>
    </p:spTree>
    <p:extLst>
      <p:ext uri="{BB962C8B-B14F-4D97-AF65-F5344CB8AC3E}">
        <p14:creationId xmlns:p14="http://schemas.microsoft.com/office/powerpoint/2010/main" val="55081052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F566BD8F-5E48-4071-9B4B-EDACC9A8163D}" type="datetime1">
              <a:rPr lang="ja-JP" altLang="en-US" smtClean="0">
                <a:solidFill>
                  <a:prstClr val="black"/>
                </a:solidFill>
              </a:rPr>
              <a:pPr>
                <a:defRPr/>
              </a:pPr>
              <a:t>2018/10/17</a:t>
            </a:fld>
            <a:endParaRPr lang="en-US" altLang="ja-JP">
              <a:solidFill>
                <a:prstClr val="black"/>
              </a:solidFill>
            </a:endParaRPr>
          </a:p>
        </p:txBody>
      </p:sp>
      <p:sp>
        <p:nvSpPr>
          <p:cNvPr id="5" name="Rectangle 7"/>
          <p:cNvSpPr>
            <a:spLocks noGrp="1" noChangeArrowheads="1"/>
          </p:cNvSpPr>
          <p:nvPr>
            <p:ph type="ftr" sz="quarter" idx="12"/>
          </p:nvPr>
        </p:nvSpPr>
        <p:spPr>
          <a:ln/>
        </p:spPr>
        <p:txBody>
          <a:bodyPr/>
          <a:lstStyle>
            <a:lvl1pPr>
              <a:defRPr/>
            </a:lvl1pPr>
          </a:lstStyle>
          <a:p>
            <a:endParaRPr lang="en-US" altLang="ja-JP">
              <a:solidFill>
                <a:prstClr val="black"/>
              </a:solidFill>
            </a:endParaRPr>
          </a:p>
        </p:txBody>
      </p:sp>
    </p:spTree>
    <p:extLst>
      <p:ext uri="{BB962C8B-B14F-4D97-AF65-F5344CB8AC3E}">
        <p14:creationId xmlns:p14="http://schemas.microsoft.com/office/powerpoint/2010/main" val="1178220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593F2E5-E59A-4628-AF27-DDCCB77B1FA5}" type="datetime1">
              <a:rPr kumimoji="1" lang="ja-JP" altLang="en-US" smtClean="0"/>
              <a:t>2018/10/17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a:xfrm>
            <a:off x="7612578" y="6525367"/>
            <a:ext cx="2311400" cy="365125"/>
          </a:xfrm>
        </p:spPr>
        <p:txBody>
          <a:bodyPr/>
          <a:lstStyle>
            <a:lvl1pPr>
              <a:defRPr sz="2000">
                <a:solidFill>
                  <a:schemeClr val="tx1"/>
                </a:solidFill>
              </a:defRPr>
            </a:lvl1pPr>
          </a:lstStyle>
          <a:p>
            <a:fld id="{01B2463D-409F-4C74-9F60-AE27E039E352}" type="slidenum">
              <a:rPr lang="ja-JP" altLang="en-US" smtClean="0"/>
              <a:pPr/>
              <a:t>‹#›</a:t>
            </a:fld>
            <a:endParaRPr lang="ja-JP" altLang="en-US" dirty="0"/>
          </a:p>
        </p:txBody>
      </p:sp>
    </p:spTree>
    <p:extLst>
      <p:ext uri="{BB962C8B-B14F-4D97-AF65-F5344CB8AC3E}">
        <p14:creationId xmlns:p14="http://schemas.microsoft.com/office/powerpoint/2010/main" val="416066309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CC500354-78C7-482F-848D-A8DFA0B6C9D0}" type="datetime1">
              <a:rPr lang="ja-JP" altLang="en-US" smtClean="0">
                <a:solidFill>
                  <a:prstClr val="black"/>
                </a:solidFill>
              </a:rPr>
              <a:pPr>
                <a:defRPr/>
              </a:pPr>
              <a:t>2018/10/17</a:t>
            </a:fld>
            <a:endParaRPr lang="en-US" altLang="ja-JP">
              <a:solidFill>
                <a:prstClr val="black"/>
              </a:solidFill>
            </a:endParaRPr>
          </a:p>
        </p:txBody>
      </p:sp>
      <p:sp>
        <p:nvSpPr>
          <p:cNvPr id="4" name="Rectangle 7"/>
          <p:cNvSpPr>
            <a:spLocks noGrp="1" noChangeArrowheads="1"/>
          </p:cNvSpPr>
          <p:nvPr>
            <p:ph type="ftr" sz="quarter" idx="12"/>
          </p:nvPr>
        </p:nvSpPr>
        <p:spPr>
          <a:ln/>
        </p:spPr>
        <p:txBody>
          <a:bodyPr/>
          <a:lstStyle>
            <a:lvl1pPr>
              <a:defRPr/>
            </a:lvl1pPr>
          </a:lstStyle>
          <a:p>
            <a:endParaRPr lang="en-US" altLang="ja-JP">
              <a:solidFill>
                <a:prstClr val="black"/>
              </a:solidFill>
            </a:endParaRPr>
          </a:p>
        </p:txBody>
      </p:sp>
    </p:spTree>
    <p:extLst>
      <p:ext uri="{BB962C8B-B14F-4D97-AF65-F5344CB8AC3E}">
        <p14:creationId xmlns:p14="http://schemas.microsoft.com/office/powerpoint/2010/main" val="101464243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3" y="273050"/>
            <a:ext cx="3259006" cy="1162050"/>
          </a:xfrm>
        </p:spPr>
        <p:txBody>
          <a:bodyPr anchor="b"/>
          <a:lstStyle>
            <a:lvl1pPr algn="l">
              <a:defRPr sz="1500" b="1"/>
            </a:lvl1pPr>
          </a:lstStyle>
          <a:p>
            <a:r>
              <a:rPr lang="ja-JP" altLang="en-US"/>
              <a:t>マスター タイトルの書式設定</a:t>
            </a:r>
          </a:p>
        </p:txBody>
      </p:sp>
      <p:sp>
        <p:nvSpPr>
          <p:cNvPr id="3" name="コンテンツ プレースホルダー 2"/>
          <p:cNvSpPr>
            <a:spLocks noGrp="1"/>
          </p:cNvSpPr>
          <p:nvPr>
            <p:ph idx="1"/>
          </p:nvPr>
        </p:nvSpPr>
        <p:spPr>
          <a:xfrm>
            <a:off x="3872974" y="273109"/>
            <a:ext cx="5537729"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303" y="1435103"/>
            <a:ext cx="3259006"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4D9AF510-392F-458E-AD44-F286B93C2854}" type="datetime1">
              <a:rPr lang="ja-JP" altLang="en-US" smtClean="0">
                <a:solidFill>
                  <a:prstClr val="black"/>
                </a:solidFill>
              </a:rPr>
              <a:pPr>
                <a:defRPr/>
              </a:pPr>
              <a:t>2018/10/17</a:t>
            </a:fld>
            <a:endParaRPr lang="en-US" altLang="ja-JP">
              <a:solidFill>
                <a:prstClr val="black"/>
              </a:solidFill>
            </a:endParaRPr>
          </a:p>
        </p:txBody>
      </p:sp>
      <p:sp>
        <p:nvSpPr>
          <p:cNvPr id="7" name="Rectangle 7"/>
          <p:cNvSpPr>
            <a:spLocks noGrp="1" noChangeArrowheads="1"/>
          </p:cNvSpPr>
          <p:nvPr>
            <p:ph type="ftr" sz="quarter" idx="12"/>
          </p:nvPr>
        </p:nvSpPr>
        <p:spPr>
          <a:ln/>
        </p:spPr>
        <p:txBody>
          <a:bodyPr/>
          <a:lstStyle>
            <a:lvl1pPr>
              <a:defRPr/>
            </a:lvl1pPr>
          </a:lstStyle>
          <a:p>
            <a:endParaRPr lang="en-US" altLang="ja-JP">
              <a:solidFill>
                <a:prstClr val="black"/>
              </a:solidFill>
            </a:endParaRPr>
          </a:p>
        </p:txBody>
      </p:sp>
    </p:spTree>
    <p:extLst>
      <p:ext uri="{BB962C8B-B14F-4D97-AF65-F5344CB8AC3E}">
        <p14:creationId xmlns:p14="http://schemas.microsoft.com/office/powerpoint/2010/main" val="281183995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1500" b="1"/>
            </a:lvl1pPr>
          </a:lstStyle>
          <a:p>
            <a:r>
              <a:rPr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ja-JP" altLang="en-US" noProof="0"/>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87C13301-7497-4680-8D0A-DEBEAE814474}" type="datetime1">
              <a:rPr lang="ja-JP" altLang="en-US" smtClean="0">
                <a:solidFill>
                  <a:prstClr val="black"/>
                </a:solidFill>
              </a:rPr>
              <a:pPr>
                <a:defRPr/>
              </a:pPr>
              <a:t>2018/10/17</a:t>
            </a:fld>
            <a:endParaRPr lang="en-US" altLang="ja-JP">
              <a:solidFill>
                <a:prstClr val="black"/>
              </a:solidFill>
            </a:endParaRPr>
          </a:p>
        </p:txBody>
      </p:sp>
      <p:sp>
        <p:nvSpPr>
          <p:cNvPr id="7" name="Rectangle 7"/>
          <p:cNvSpPr>
            <a:spLocks noGrp="1" noChangeArrowheads="1"/>
          </p:cNvSpPr>
          <p:nvPr>
            <p:ph type="ftr" sz="quarter" idx="12"/>
          </p:nvPr>
        </p:nvSpPr>
        <p:spPr>
          <a:ln/>
        </p:spPr>
        <p:txBody>
          <a:bodyPr/>
          <a:lstStyle>
            <a:lvl1pPr>
              <a:defRPr/>
            </a:lvl1pPr>
          </a:lstStyle>
          <a:p>
            <a:endParaRPr lang="en-US" altLang="ja-JP">
              <a:solidFill>
                <a:prstClr val="black"/>
              </a:solidFill>
            </a:endParaRPr>
          </a:p>
        </p:txBody>
      </p:sp>
    </p:spTree>
    <p:extLst>
      <p:ext uri="{BB962C8B-B14F-4D97-AF65-F5344CB8AC3E}">
        <p14:creationId xmlns:p14="http://schemas.microsoft.com/office/powerpoint/2010/main" val="205269593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9921BE5F-165A-4C78-B3D6-507506BEE7B9}" type="datetime1">
              <a:rPr lang="ja-JP" altLang="en-US" smtClean="0">
                <a:solidFill>
                  <a:prstClr val="black"/>
                </a:solidFill>
              </a:rPr>
              <a:pPr>
                <a:defRPr/>
              </a:pPr>
              <a:t>2018/10/17</a:t>
            </a:fld>
            <a:endParaRPr lang="en-US" altLang="ja-JP">
              <a:solidFill>
                <a:prstClr val="black"/>
              </a:solidFill>
            </a:endParaRPr>
          </a:p>
        </p:txBody>
      </p:sp>
      <p:sp>
        <p:nvSpPr>
          <p:cNvPr id="6" name="Rectangle 7"/>
          <p:cNvSpPr>
            <a:spLocks noGrp="1" noChangeArrowheads="1"/>
          </p:cNvSpPr>
          <p:nvPr>
            <p:ph type="ftr" sz="quarter" idx="12"/>
          </p:nvPr>
        </p:nvSpPr>
        <p:spPr>
          <a:ln/>
        </p:spPr>
        <p:txBody>
          <a:bodyPr/>
          <a:lstStyle>
            <a:lvl1pPr>
              <a:defRPr/>
            </a:lvl1pPr>
          </a:lstStyle>
          <a:p>
            <a:endParaRPr lang="en-US" altLang="ja-JP">
              <a:solidFill>
                <a:prstClr val="black"/>
              </a:solidFill>
            </a:endParaRPr>
          </a:p>
        </p:txBody>
      </p:sp>
    </p:spTree>
    <p:extLst>
      <p:ext uri="{BB962C8B-B14F-4D97-AF65-F5344CB8AC3E}">
        <p14:creationId xmlns:p14="http://schemas.microsoft.com/office/powerpoint/2010/main" val="43526902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95"/>
            <a:ext cx="222885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95300" y="274695"/>
            <a:ext cx="652145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8A592A0A-C2DF-49B5-B321-C8EFAF4B2FD0}" type="datetime1">
              <a:rPr lang="ja-JP" altLang="en-US" smtClean="0">
                <a:solidFill>
                  <a:prstClr val="black"/>
                </a:solidFill>
              </a:rPr>
              <a:pPr>
                <a:defRPr/>
              </a:pPr>
              <a:t>2018/10/17</a:t>
            </a:fld>
            <a:endParaRPr lang="en-US" altLang="ja-JP">
              <a:solidFill>
                <a:prstClr val="black"/>
              </a:solidFill>
            </a:endParaRPr>
          </a:p>
        </p:txBody>
      </p:sp>
      <p:sp>
        <p:nvSpPr>
          <p:cNvPr id="6" name="Rectangle 7"/>
          <p:cNvSpPr>
            <a:spLocks noGrp="1" noChangeArrowheads="1"/>
          </p:cNvSpPr>
          <p:nvPr>
            <p:ph type="ftr" sz="quarter" idx="12"/>
          </p:nvPr>
        </p:nvSpPr>
        <p:spPr>
          <a:ln/>
        </p:spPr>
        <p:txBody>
          <a:bodyPr/>
          <a:lstStyle>
            <a:lvl1pPr>
              <a:defRPr/>
            </a:lvl1pPr>
          </a:lstStyle>
          <a:p>
            <a:endParaRPr lang="en-US" altLang="ja-JP">
              <a:solidFill>
                <a:prstClr val="black"/>
              </a:solidFill>
            </a:endParaRPr>
          </a:p>
        </p:txBody>
      </p:sp>
    </p:spTree>
    <p:extLst>
      <p:ext uri="{BB962C8B-B14F-4D97-AF65-F5344CB8AC3E}">
        <p14:creationId xmlns:p14="http://schemas.microsoft.com/office/powerpoint/2010/main" val="3727112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C431500-F95B-4515-AE73-5DF83D567480}" type="datetime1">
              <a:rPr kumimoji="1" lang="ja-JP" altLang="en-US" smtClean="0"/>
              <a:t>2018/10/17</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01B2463D-409F-4C74-9F60-AE27E039E352}" type="slidenum">
              <a:rPr kumimoji="1" lang="ja-JP" altLang="en-US" smtClean="0"/>
              <a:t>‹#›</a:t>
            </a:fld>
            <a:endParaRPr kumimoji="1" lang="ja-JP" altLang="en-US" dirty="0"/>
          </a:p>
        </p:txBody>
      </p:sp>
    </p:spTree>
    <p:extLst>
      <p:ext uri="{BB962C8B-B14F-4D97-AF65-F5344CB8AC3E}">
        <p14:creationId xmlns:p14="http://schemas.microsoft.com/office/powerpoint/2010/main" val="2515822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279AC833-4FDC-4F92-A1DA-87BA6DCA5A44}" type="datetime1">
              <a:rPr kumimoji="1" lang="ja-JP" altLang="en-US" smtClean="0"/>
              <a:t>2018/10/17</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a:xfrm>
            <a:off x="7652656" y="6579959"/>
            <a:ext cx="2311400" cy="365125"/>
          </a:xfrm>
        </p:spPr>
        <p:txBody>
          <a:bodyPr/>
          <a:lstStyle>
            <a:lvl1pPr>
              <a:defRPr sz="2000">
                <a:solidFill>
                  <a:schemeClr val="tx1"/>
                </a:solidFill>
              </a:defRPr>
            </a:lvl1pPr>
          </a:lstStyle>
          <a:p>
            <a:fld id="{01B2463D-409F-4C74-9F60-AE27E039E352}" type="slidenum">
              <a:rPr lang="ja-JP" altLang="en-US" smtClean="0"/>
              <a:pPr/>
              <a:t>‹#›</a:t>
            </a:fld>
            <a:endParaRPr lang="ja-JP" altLang="en-US" dirty="0"/>
          </a:p>
        </p:txBody>
      </p:sp>
    </p:spTree>
    <p:extLst>
      <p:ext uri="{BB962C8B-B14F-4D97-AF65-F5344CB8AC3E}">
        <p14:creationId xmlns:p14="http://schemas.microsoft.com/office/powerpoint/2010/main" val="17124948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DFBC1C4-8406-4BA9-845D-633A93A1CAC8}" type="datetime1">
              <a:rPr kumimoji="1" lang="ja-JP" altLang="en-US" smtClean="0"/>
              <a:t>2018/10/17</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a:xfrm>
            <a:off x="7627092" y="6546543"/>
            <a:ext cx="2311400" cy="365125"/>
          </a:xfrm>
        </p:spPr>
        <p:txBody>
          <a:bodyPr/>
          <a:lstStyle>
            <a:lvl1pPr>
              <a:defRPr sz="2000">
                <a:solidFill>
                  <a:schemeClr val="tx1"/>
                </a:solidFill>
              </a:defRPr>
            </a:lvl1pPr>
          </a:lstStyle>
          <a:p>
            <a:fld id="{01B2463D-409F-4C74-9F60-AE27E039E352}" type="slidenum">
              <a:rPr lang="ja-JP" altLang="en-US" smtClean="0"/>
              <a:pPr/>
              <a:t>‹#›</a:t>
            </a:fld>
            <a:endParaRPr lang="ja-JP" altLang="en-US" dirty="0"/>
          </a:p>
        </p:txBody>
      </p:sp>
    </p:spTree>
    <p:extLst>
      <p:ext uri="{BB962C8B-B14F-4D97-AF65-F5344CB8AC3E}">
        <p14:creationId xmlns:p14="http://schemas.microsoft.com/office/powerpoint/2010/main" val="929980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AA20B8D-A7F7-4DFC-9815-E094F0AD8558}" type="datetime1">
              <a:rPr kumimoji="1" lang="ja-JP" altLang="en-US" smtClean="0"/>
              <a:t>2018/10/17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01B2463D-409F-4C74-9F60-AE27E039E352}" type="slidenum">
              <a:rPr kumimoji="1" lang="ja-JP" altLang="en-US" smtClean="0"/>
              <a:t>‹#›</a:t>
            </a:fld>
            <a:endParaRPr kumimoji="1" lang="ja-JP" altLang="en-US" dirty="0"/>
          </a:p>
        </p:txBody>
      </p:sp>
    </p:spTree>
    <p:extLst>
      <p:ext uri="{BB962C8B-B14F-4D97-AF65-F5344CB8AC3E}">
        <p14:creationId xmlns:p14="http://schemas.microsoft.com/office/powerpoint/2010/main" val="2756375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C1F36EB-615C-4472-A2E0-342905355279}" type="datetime1">
              <a:rPr kumimoji="1" lang="ja-JP" altLang="en-US" smtClean="0"/>
              <a:t>2018/10/17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01B2463D-409F-4C74-9F60-AE27E039E352}" type="slidenum">
              <a:rPr kumimoji="1" lang="ja-JP" altLang="en-US" smtClean="0"/>
              <a:t>‹#›</a:t>
            </a:fld>
            <a:endParaRPr kumimoji="1" lang="ja-JP" altLang="en-US" dirty="0"/>
          </a:p>
        </p:txBody>
      </p:sp>
    </p:spTree>
    <p:extLst>
      <p:ext uri="{BB962C8B-B14F-4D97-AF65-F5344CB8AC3E}">
        <p14:creationId xmlns:p14="http://schemas.microsoft.com/office/powerpoint/2010/main" val="1281339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B590F0-DCA3-4781-B07B-E61CB8E6A63D}" type="datetime1">
              <a:rPr kumimoji="1" lang="ja-JP" altLang="en-US" smtClean="0"/>
              <a:t>2018/10/17</a:t>
            </a:fld>
            <a:endParaRPr kumimoji="1" lang="ja-JP" altLang="en-US" dirty="0"/>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B2463D-409F-4C74-9F60-AE27E039E352}" type="slidenum">
              <a:rPr kumimoji="1" lang="ja-JP" altLang="en-US" smtClean="0"/>
              <a:t>‹#›</a:t>
            </a:fld>
            <a:endParaRPr kumimoji="1" lang="ja-JP" altLang="en-US" dirty="0"/>
          </a:p>
        </p:txBody>
      </p:sp>
    </p:spTree>
    <p:extLst>
      <p:ext uri="{BB962C8B-B14F-4D97-AF65-F5344CB8AC3E}">
        <p14:creationId xmlns:p14="http://schemas.microsoft.com/office/powerpoint/2010/main" val="17289559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2"/>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1" y="6356352"/>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6DB140-4FBE-4F7D-8F39-C3C7F8E62533}" type="datetime1">
              <a:rPr lang="ja-JP" altLang="en-US" smtClean="0">
                <a:solidFill>
                  <a:prstClr val="black">
                    <a:tint val="75000"/>
                  </a:prstClr>
                </a:solidFill>
              </a:rPr>
              <a:pPr/>
              <a:t>2018/10/17</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384550" y="6356352"/>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099300" y="6356352"/>
            <a:ext cx="2311400" cy="365125"/>
          </a:xfrm>
          <a:prstGeom prst="rect">
            <a:avLst/>
          </a:prstGeom>
        </p:spPr>
        <p:txBody>
          <a:bodyPr vert="horz" lIns="91440" tIns="45720" rIns="91440" bIns="45720" rtlCol="0" anchor="ctr"/>
          <a:lstStyle>
            <a:lvl1pPr algn="r">
              <a:defRPr sz="1600">
                <a:solidFill>
                  <a:schemeClr val="tx1"/>
                </a:solidFill>
              </a:defRPr>
            </a:lvl1pPr>
          </a:lstStyle>
          <a:p>
            <a:fld id="{055D2E31-C7C7-4FF0-B264-42D0FCAA54B9}"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375770184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95300" y="274638"/>
            <a:ext cx="8915400" cy="1143000"/>
          </a:xfrm>
          <a:prstGeom prst="rect">
            <a:avLst/>
          </a:prstGeom>
          <a:no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495300" y="1600206"/>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507339" y="6382292"/>
            <a:ext cx="2311400" cy="365125"/>
          </a:xfrm>
          <a:prstGeom prst="rect">
            <a:avLst/>
          </a:prstGeom>
        </p:spPr>
        <p:txBody>
          <a:bodyPr vert="horz" wrap="square" lIns="91440" tIns="45720" rIns="91440" bIns="45720" numCol="1" anchor="ctr" anchorCtr="0" compatLnSpc="1">
            <a:prstTxWarp prst="textNoShape">
              <a:avLst/>
            </a:prstTxWarp>
          </a:bodyPr>
          <a:lstStyle>
            <a:lvl1pPr>
              <a:defRPr sz="900">
                <a:latin typeface="Calibri" pitchFamily="34" charset="0"/>
              </a:defRPr>
            </a:lvl1pPr>
          </a:lstStyle>
          <a:p>
            <a:pPr defTabSz="685800" fontAlgn="base">
              <a:spcBef>
                <a:spcPct val="0"/>
              </a:spcBef>
              <a:spcAft>
                <a:spcPct val="0"/>
              </a:spcAft>
              <a:defRPr/>
            </a:pPr>
            <a:endParaRPr lang="en-US" altLang="ja-JP">
              <a:solidFill>
                <a:prstClr val="black"/>
              </a:solidFill>
            </a:endParaRPr>
          </a:p>
        </p:txBody>
      </p:sp>
      <p:sp>
        <p:nvSpPr>
          <p:cNvPr id="1031" name="Rectangle 7"/>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50"/>
            </a:lvl1pPr>
          </a:lstStyle>
          <a:p>
            <a:pPr defTabSz="685800" fontAlgn="base">
              <a:spcBef>
                <a:spcPct val="0"/>
              </a:spcBef>
              <a:spcAft>
                <a:spcPct val="0"/>
              </a:spcAft>
            </a:pPr>
            <a:r>
              <a:rPr lang="zh-CN" altLang="en-US">
                <a:solidFill>
                  <a:prstClr val="black"/>
                </a:solidFill>
                <a:latin typeface="Arial" charset="0"/>
                <a:ea typeface="ＭＳ Ｐゴシック" charset="-128"/>
              </a:rPr>
              <a:t>社団法人 日本医師会</a:t>
            </a:r>
            <a:endParaRPr lang="en-US" altLang="ja-JP">
              <a:solidFill>
                <a:prstClr val="black"/>
              </a:solidFill>
              <a:latin typeface="Arial" charset="0"/>
            </a:endParaRPr>
          </a:p>
        </p:txBody>
      </p:sp>
      <p:sp>
        <p:nvSpPr>
          <p:cNvPr id="7" name="スライド番号プレースホルダー 1"/>
          <p:cNvSpPr txBox="1">
            <a:spLocks/>
          </p:cNvSpPr>
          <p:nvPr userDrawn="1"/>
        </p:nvSpPr>
        <p:spPr bwMode="auto">
          <a:xfrm>
            <a:off x="7645040" y="6525344"/>
            <a:ext cx="2310182" cy="476250"/>
          </a:xfrm>
          <a:prstGeom prst="rect">
            <a:avLst/>
          </a:prstGeom>
          <a:noFill/>
          <a:ln>
            <a:miter lim="800000"/>
            <a:headEnd/>
            <a:tailEnd/>
          </a:ln>
        </p:spPr>
        <p:txBody>
          <a:bodyPr vert="horz" wrap="square" lIns="68571" tIns="34286" rIns="68571" bIns="34286" numCol="1" anchor="t" anchorCtr="0" compatLnSpc="1">
            <a:prstTxWarp prst="textNoShape">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fontAlgn="base">
              <a:spcBef>
                <a:spcPct val="0"/>
              </a:spcBef>
              <a:spcAft>
                <a:spcPct val="0"/>
              </a:spcAft>
            </a:pPr>
            <a:fld id="{924C5B6B-29D1-4561-ACBA-F00534D3597F}" type="slidenum">
              <a:rPr lang="en-US" altLang="ja-JP" sz="1350" smtClean="0">
                <a:solidFill>
                  <a:srgbClr val="000000"/>
                </a:solidFill>
                <a:latin typeface="Arial" charset="0"/>
                <a:ea typeface="HG創英角ｺﾞｼｯｸUB" pitchFamily="49" charset="-128"/>
              </a:rPr>
              <a:pPr algn="r" fontAlgn="base">
                <a:spcBef>
                  <a:spcPct val="0"/>
                </a:spcBef>
                <a:spcAft>
                  <a:spcPct val="0"/>
                </a:spcAft>
              </a:pPr>
              <a:t>‹#›</a:t>
            </a:fld>
            <a:endParaRPr lang="en-US" altLang="ja-JP" sz="1350" dirty="0">
              <a:solidFill>
                <a:srgbClr val="000000"/>
              </a:solidFill>
              <a:latin typeface="Arial" charset="0"/>
              <a:ea typeface="HG創英角ｺﾞｼｯｸUB" pitchFamily="49" charset="-128"/>
            </a:endParaRPr>
          </a:p>
        </p:txBody>
      </p:sp>
    </p:spTree>
    <p:extLst>
      <p:ext uri="{BB962C8B-B14F-4D97-AF65-F5344CB8AC3E}">
        <p14:creationId xmlns:p14="http://schemas.microsoft.com/office/powerpoint/2010/main" val="2594511460"/>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hdr="0" ftr="0" dt="0"/>
  <p:txStyles>
    <p:titleStyle>
      <a:lvl1pPr algn="ctr" rtl="0" eaLnBrk="0" fontAlgn="base" hangingPunct="0">
        <a:spcBef>
          <a:spcPct val="0"/>
        </a:spcBef>
        <a:spcAft>
          <a:spcPct val="0"/>
        </a:spcAft>
        <a:defRPr kumimoji="1" sz="3300" kern="1200">
          <a:solidFill>
            <a:schemeClr val="tx1"/>
          </a:solidFill>
          <a:latin typeface="+mj-lt"/>
          <a:ea typeface="+mj-ea"/>
          <a:cs typeface="+mj-cs"/>
        </a:defRPr>
      </a:lvl1pPr>
      <a:lvl2pPr algn="ctr" rtl="0" eaLnBrk="0" fontAlgn="base" hangingPunct="0">
        <a:spcBef>
          <a:spcPct val="0"/>
        </a:spcBef>
        <a:spcAft>
          <a:spcPct val="0"/>
        </a:spcAft>
        <a:defRPr kumimoji="1" sz="33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33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33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3300">
          <a:solidFill>
            <a:schemeClr val="tx1"/>
          </a:solidFill>
          <a:latin typeface="Calibri" pitchFamily="34" charset="0"/>
          <a:ea typeface="ＭＳ Ｐゴシック" charset="-128"/>
        </a:defRPr>
      </a:lvl5pPr>
      <a:lvl6pPr marL="342900" algn="ctr" rtl="0" fontAlgn="base">
        <a:spcBef>
          <a:spcPct val="0"/>
        </a:spcBef>
        <a:spcAft>
          <a:spcPct val="0"/>
        </a:spcAft>
        <a:defRPr kumimoji="1" sz="3300">
          <a:solidFill>
            <a:schemeClr val="tx1"/>
          </a:solidFill>
          <a:latin typeface="Calibri" pitchFamily="34" charset="0"/>
          <a:ea typeface="ＭＳ Ｐゴシック" charset="-128"/>
        </a:defRPr>
      </a:lvl6pPr>
      <a:lvl7pPr marL="685800" algn="ctr" rtl="0" fontAlgn="base">
        <a:spcBef>
          <a:spcPct val="0"/>
        </a:spcBef>
        <a:spcAft>
          <a:spcPct val="0"/>
        </a:spcAft>
        <a:defRPr kumimoji="1" sz="3300">
          <a:solidFill>
            <a:schemeClr val="tx1"/>
          </a:solidFill>
          <a:latin typeface="Calibri" pitchFamily="34" charset="0"/>
          <a:ea typeface="ＭＳ Ｐゴシック" charset="-128"/>
        </a:defRPr>
      </a:lvl7pPr>
      <a:lvl8pPr marL="1028700" algn="ctr" rtl="0" fontAlgn="base">
        <a:spcBef>
          <a:spcPct val="0"/>
        </a:spcBef>
        <a:spcAft>
          <a:spcPct val="0"/>
        </a:spcAft>
        <a:defRPr kumimoji="1" sz="3300">
          <a:solidFill>
            <a:schemeClr val="tx1"/>
          </a:solidFill>
          <a:latin typeface="Calibri" pitchFamily="34" charset="0"/>
          <a:ea typeface="ＭＳ Ｐゴシック" charset="-128"/>
        </a:defRPr>
      </a:lvl8pPr>
      <a:lvl9pPr marL="1371600" algn="ctr" rtl="0" fontAlgn="base">
        <a:spcBef>
          <a:spcPct val="0"/>
        </a:spcBef>
        <a:spcAft>
          <a:spcPct val="0"/>
        </a:spcAft>
        <a:defRPr kumimoji="1" sz="3300">
          <a:solidFill>
            <a:schemeClr val="tx1"/>
          </a:solidFill>
          <a:latin typeface="Calibri" pitchFamily="34" charset="0"/>
          <a:ea typeface="ＭＳ Ｐゴシック" charset="-128"/>
        </a:defRPr>
      </a:lvl9pPr>
    </p:titleStyle>
    <p:bodyStyle>
      <a:lvl1pPr marL="257175" indent="-257175"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1pPr>
      <a:lvl2pPr marL="557213" indent="-214313" algn="l" rtl="0" eaLnBrk="0" fontAlgn="base" hangingPunct="0">
        <a:spcBef>
          <a:spcPct val="20000"/>
        </a:spcBef>
        <a:spcAft>
          <a:spcPct val="0"/>
        </a:spcAft>
        <a:buFont typeface="Arial" charset="0"/>
        <a:buChar char="–"/>
        <a:defRPr kumimoji="1" sz="2100" kern="1200">
          <a:solidFill>
            <a:schemeClr val="tx1"/>
          </a:solidFill>
          <a:latin typeface="+mn-lt"/>
          <a:ea typeface="+mn-ea"/>
          <a:cs typeface="+mn-cs"/>
        </a:defRPr>
      </a:lvl2pPr>
      <a:lvl3pPr marL="857250" indent="-171450" algn="l" rtl="0" eaLnBrk="0" fontAlgn="base" hangingPunct="0">
        <a:spcBef>
          <a:spcPct val="20000"/>
        </a:spcBef>
        <a:spcAft>
          <a:spcPct val="0"/>
        </a:spcAft>
        <a:buFont typeface="Arial" charset="0"/>
        <a:buChar char="•"/>
        <a:defRPr kumimoji="1" sz="1800" kern="1200">
          <a:solidFill>
            <a:schemeClr val="tx1"/>
          </a:solidFill>
          <a:latin typeface="+mn-lt"/>
          <a:ea typeface="+mn-ea"/>
          <a:cs typeface="+mn-cs"/>
        </a:defRPr>
      </a:lvl3pPr>
      <a:lvl4pPr marL="1200150" indent="-171450" algn="l" rtl="0" eaLnBrk="0" fontAlgn="base" hangingPunct="0">
        <a:spcBef>
          <a:spcPct val="20000"/>
        </a:spcBef>
        <a:spcAft>
          <a:spcPct val="0"/>
        </a:spcAft>
        <a:buFont typeface="Arial" charset="0"/>
        <a:buChar char="–"/>
        <a:defRPr kumimoji="1" sz="1500" kern="1200">
          <a:solidFill>
            <a:schemeClr val="tx1"/>
          </a:solidFill>
          <a:latin typeface="+mn-lt"/>
          <a:ea typeface="+mn-ea"/>
          <a:cs typeface="+mn-cs"/>
        </a:defRPr>
      </a:lvl4pPr>
      <a:lvl5pPr marL="1543050" indent="-171450" algn="l" rtl="0" eaLnBrk="0" fontAlgn="base" hangingPunct="0">
        <a:spcBef>
          <a:spcPct val="20000"/>
        </a:spcBef>
        <a:spcAft>
          <a:spcPct val="0"/>
        </a:spcAft>
        <a:buFont typeface="Arial" charset="0"/>
        <a:buChar char="»"/>
        <a:defRPr kumimoji="1"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95300" y="274638"/>
            <a:ext cx="8915400" cy="1143000"/>
          </a:xfrm>
          <a:prstGeom prst="rect">
            <a:avLst/>
          </a:prstGeom>
          <a:no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495300" y="1600206"/>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507339" y="6382292"/>
            <a:ext cx="2311400" cy="365125"/>
          </a:xfrm>
          <a:prstGeom prst="rect">
            <a:avLst/>
          </a:prstGeom>
        </p:spPr>
        <p:txBody>
          <a:bodyPr vert="horz" wrap="square" lIns="91440" tIns="45720" rIns="91440" bIns="45720" numCol="1" anchor="ctr" anchorCtr="0" compatLnSpc="1">
            <a:prstTxWarp prst="textNoShape">
              <a:avLst/>
            </a:prstTxWarp>
          </a:bodyPr>
          <a:lstStyle>
            <a:lvl1pPr>
              <a:defRPr sz="900">
                <a:latin typeface="Calibri" pitchFamily="34" charset="0"/>
              </a:defRPr>
            </a:lvl1pPr>
          </a:lstStyle>
          <a:p>
            <a:pPr defTabSz="685800" fontAlgn="base">
              <a:spcBef>
                <a:spcPct val="0"/>
              </a:spcBef>
              <a:spcAft>
                <a:spcPct val="0"/>
              </a:spcAft>
              <a:defRPr/>
            </a:pPr>
            <a:fld id="{1496FDDA-3351-4C3A-B67C-F1FF430287B0}" type="datetime1">
              <a:rPr lang="ja-JP" altLang="en-US" smtClean="0">
                <a:solidFill>
                  <a:prstClr val="black"/>
                </a:solidFill>
              </a:rPr>
              <a:pPr defTabSz="685800" fontAlgn="base">
                <a:spcBef>
                  <a:spcPct val="0"/>
                </a:spcBef>
                <a:spcAft>
                  <a:spcPct val="0"/>
                </a:spcAft>
                <a:defRPr/>
              </a:pPr>
              <a:t>2018/10/17</a:t>
            </a:fld>
            <a:endParaRPr lang="en-US" altLang="ja-JP">
              <a:solidFill>
                <a:prstClr val="black"/>
              </a:solidFill>
            </a:endParaRPr>
          </a:p>
        </p:txBody>
      </p:sp>
      <p:sp>
        <p:nvSpPr>
          <p:cNvPr id="1031" name="Rectangle 7"/>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50"/>
            </a:lvl1pPr>
          </a:lstStyle>
          <a:p>
            <a:pPr defTabSz="685800" fontAlgn="base">
              <a:spcBef>
                <a:spcPct val="0"/>
              </a:spcBef>
              <a:spcAft>
                <a:spcPct val="0"/>
              </a:spcAft>
            </a:pPr>
            <a:endParaRPr lang="en-US" altLang="ja-JP">
              <a:solidFill>
                <a:prstClr val="black"/>
              </a:solidFill>
              <a:latin typeface="Arial" charset="0"/>
            </a:endParaRPr>
          </a:p>
        </p:txBody>
      </p:sp>
      <p:sp>
        <p:nvSpPr>
          <p:cNvPr id="7" name="スライド番号プレースホルダー 1"/>
          <p:cNvSpPr txBox="1">
            <a:spLocks/>
          </p:cNvSpPr>
          <p:nvPr userDrawn="1"/>
        </p:nvSpPr>
        <p:spPr bwMode="auto">
          <a:xfrm>
            <a:off x="7645040" y="6525344"/>
            <a:ext cx="2310182" cy="476250"/>
          </a:xfrm>
          <a:prstGeom prst="rect">
            <a:avLst/>
          </a:prstGeom>
          <a:noFill/>
          <a:ln>
            <a:miter lim="800000"/>
            <a:headEnd/>
            <a:tailEnd/>
          </a:ln>
        </p:spPr>
        <p:txBody>
          <a:bodyPr vert="horz" wrap="square" lIns="68571" tIns="34286" rIns="68571" bIns="34286" numCol="1" anchor="t" anchorCtr="0" compatLnSpc="1">
            <a:prstTxWarp prst="textNoShape">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fontAlgn="base">
              <a:spcBef>
                <a:spcPct val="0"/>
              </a:spcBef>
              <a:spcAft>
                <a:spcPct val="0"/>
              </a:spcAft>
            </a:pPr>
            <a:fld id="{924C5B6B-29D1-4561-ACBA-F00534D3597F}" type="slidenum">
              <a:rPr lang="en-US" altLang="ja-JP" sz="1350" smtClean="0">
                <a:solidFill>
                  <a:srgbClr val="000000"/>
                </a:solidFill>
                <a:latin typeface="Arial" charset="0"/>
                <a:ea typeface="HG創英角ｺﾞｼｯｸUB" pitchFamily="49" charset="-128"/>
              </a:rPr>
              <a:pPr algn="r" fontAlgn="base">
                <a:spcBef>
                  <a:spcPct val="0"/>
                </a:spcBef>
                <a:spcAft>
                  <a:spcPct val="0"/>
                </a:spcAft>
              </a:pPr>
              <a:t>‹#›</a:t>
            </a:fld>
            <a:endParaRPr lang="en-US" altLang="ja-JP" sz="1350" dirty="0">
              <a:solidFill>
                <a:srgbClr val="000000"/>
              </a:solidFill>
              <a:latin typeface="Arial" charset="0"/>
              <a:ea typeface="HG創英角ｺﾞｼｯｸUB" pitchFamily="49" charset="-128"/>
            </a:endParaRPr>
          </a:p>
        </p:txBody>
      </p:sp>
    </p:spTree>
    <p:extLst>
      <p:ext uri="{BB962C8B-B14F-4D97-AF65-F5344CB8AC3E}">
        <p14:creationId xmlns:p14="http://schemas.microsoft.com/office/powerpoint/2010/main" val="362093233"/>
      </p:ext>
    </p:extLst>
  </p:cSld>
  <p:clrMap bg1="lt1" tx1="dk1" bg2="lt2" tx2="dk2" accent1="accent1" accent2="accent2" accent3="accent3" accent4="accent4" accent5="accent5" accent6="accent6" hlink="hlink" folHlink="folHlink"/>
  <p:sldLayoutIdLst>
    <p:sldLayoutId id="2147484046" r:id="rId1"/>
    <p:sldLayoutId id="2147484047" r:id="rId2"/>
    <p:sldLayoutId id="2147484048" r:id="rId3"/>
    <p:sldLayoutId id="2147484049" r:id="rId4"/>
    <p:sldLayoutId id="2147484050" r:id="rId5"/>
    <p:sldLayoutId id="2147484051" r:id="rId6"/>
    <p:sldLayoutId id="2147484052" r:id="rId7"/>
    <p:sldLayoutId id="2147484053" r:id="rId8"/>
    <p:sldLayoutId id="2147484054" r:id="rId9"/>
    <p:sldLayoutId id="2147484055" r:id="rId10"/>
    <p:sldLayoutId id="2147484056" r:id="rId11"/>
  </p:sldLayoutIdLst>
  <p:hf hdr="0" ftr="0" dt="0"/>
  <p:txStyles>
    <p:titleStyle>
      <a:lvl1pPr algn="ctr" rtl="0" eaLnBrk="0" fontAlgn="base" hangingPunct="0">
        <a:spcBef>
          <a:spcPct val="0"/>
        </a:spcBef>
        <a:spcAft>
          <a:spcPct val="0"/>
        </a:spcAft>
        <a:defRPr kumimoji="1" sz="3300" kern="1200">
          <a:solidFill>
            <a:schemeClr val="tx1"/>
          </a:solidFill>
          <a:latin typeface="+mj-lt"/>
          <a:ea typeface="+mj-ea"/>
          <a:cs typeface="+mj-cs"/>
        </a:defRPr>
      </a:lvl1pPr>
      <a:lvl2pPr algn="ctr" rtl="0" eaLnBrk="0" fontAlgn="base" hangingPunct="0">
        <a:spcBef>
          <a:spcPct val="0"/>
        </a:spcBef>
        <a:spcAft>
          <a:spcPct val="0"/>
        </a:spcAft>
        <a:defRPr kumimoji="1" sz="33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33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33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3300">
          <a:solidFill>
            <a:schemeClr val="tx1"/>
          </a:solidFill>
          <a:latin typeface="Calibri" pitchFamily="34" charset="0"/>
          <a:ea typeface="ＭＳ Ｐゴシック" charset="-128"/>
        </a:defRPr>
      </a:lvl5pPr>
      <a:lvl6pPr marL="342900" algn="ctr" rtl="0" fontAlgn="base">
        <a:spcBef>
          <a:spcPct val="0"/>
        </a:spcBef>
        <a:spcAft>
          <a:spcPct val="0"/>
        </a:spcAft>
        <a:defRPr kumimoji="1" sz="3300">
          <a:solidFill>
            <a:schemeClr val="tx1"/>
          </a:solidFill>
          <a:latin typeface="Calibri" pitchFamily="34" charset="0"/>
          <a:ea typeface="ＭＳ Ｐゴシック" charset="-128"/>
        </a:defRPr>
      </a:lvl6pPr>
      <a:lvl7pPr marL="685800" algn="ctr" rtl="0" fontAlgn="base">
        <a:spcBef>
          <a:spcPct val="0"/>
        </a:spcBef>
        <a:spcAft>
          <a:spcPct val="0"/>
        </a:spcAft>
        <a:defRPr kumimoji="1" sz="3300">
          <a:solidFill>
            <a:schemeClr val="tx1"/>
          </a:solidFill>
          <a:latin typeface="Calibri" pitchFamily="34" charset="0"/>
          <a:ea typeface="ＭＳ Ｐゴシック" charset="-128"/>
        </a:defRPr>
      </a:lvl7pPr>
      <a:lvl8pPr marL="1028700" algn="ctr" rtl="0" fontAlgn="base">
        <a:spcBef>
          <a:spcPct val="0"/>
        </a:spcBef>
        <a:spcAft>
          <a:spcPct val="0"/>
        </a:spcAft>
        <a:defRPr kumimoji="1" sz="3300">
          <a:solidFill>
            <a:schemeClr val="tx1"/>
          </a:solidFill>
          <a:latin typeface="Calibri" pitchFamily="34" charset="0"/>
          <a:ea typeface="ＭＳ Ｐゴシック" charset="-128"/>
        </a:defRPr>
      </a:lvl8pPr>
      <a:lvl9pPr marL="1371600" algn="ctr" rtl="0" fontAlgn="base">
        <a:spcBef>
          <a:spcPct val="0"/>
        </a:spcBef>
        <a:spcAft>
          <a:spcPct val="0"/>
        </a:spcAft>
        <a:defRPr kumimoji="1" sz="3300">
          <a:solidFill>
            <a:schemeClr val="tx1"/>
          </a:solidFill>
          <a:latin typeface="Calibri" pitchFamily="34" charset="0"/>
          <a:ea typeface="ＭＳ Ｐゴシック" charset="-128"/>
        </a:defRPr>
      </a:lvl9pPr>
    </p:titleStyle>
    <p:bodyStyle>
      <a:lvl1pPr marL="257175" indent="-257175"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1pPr>
      <a:lvl2pPr marL="557213" indent="-214313" algn="l" rtl="0" eaLnBrk="0" fontAlgn="base" hangingPunct="0">
        <a:spcBef>
          <a:spcPct val="20000"/>
        </a:spcBef>
        <a:spcAft>
          <a:spcPct val="0"/>
        </a:spcAft>
        <a:buFont typeface="Arial" charset="0"/>
        <a:buChar char="–"/>
        <a:defRPr kumimoji="1" sz="2100" kern="1200">
          <a:solidFill>
            <a:schemeClr val="tx1"/>
          </a:solidFill>
          <a:latin typeface="+mn-lt"/>
          <a:ea typeface="+mn-ea"/>
          <a:cs typeface="+mn-cs"/>
        </a:defRPr>
      </a:lvl2pPr>
      <a:lvl3pPr marL="857250" indent="-171450" algn="l" rtl="0" eaLnBrk="0" fontAlgn="base" hangingPunct="0">
        <a:spcBef>
          <a:spcPct val="20000"/>
        </a:spcBef>
        <a:spcAft>
          <a:spcPct val="0"/>
        </a:spcAft>
        <a:buFont typeface="Arial" charset="0"/>
        <a:buChar char="•"/>
        <a:defRPr kumimoji="1" sz="1800" kern="1200">
          <a:solidFill>
            <a:schemeClr val="tx1"/>
          </a:solidFill>
          <a:latin typeface="+mn-lt"/>
          <a:ea typeface="+mn-ea"/>
          <a:cs typeface="+mn-cs"/>
        </a:defRPr>
      </a:lvl3pPr>
      <a:lvl4pPr marL="1200150" indent="-171450" algn="l" rtl="0" eaLnBrk="0" fontAlgn="base" hangingPunct="0">
        <a:spcBef>
          <a:spcPct val="20000"/>
        </a:spcBef>
        <a:spcAft>
          <a:spcPct val="0"/>
        </a:spcAft>
        <a:buFont typeface="Arial" charset="0"/>
        <a:buChar char="–"/>
        <a:defRPr kumimoji="1" sz="1500" kern="1200">
          <a:solidFill>
            <a:schemeClr val="tx1"/>
          </a:solidFill>
          <a:latin typeface="+mn-lt"/>
          <a:ea typeface="+mn-ea"/>
          <a:cs typeface="+mn-cs"/>
        </a:defRPr>
      </a:lvl4pPr>
      <a:lvl5pPr marL="1543050" indent="-171450" algn="l" rtl="0" eaLnBrk="0" fontAlgn="base" hangingPunct="0">
        <a:spcBef>
          <a:spcPct val="20000"/>
        </a:spcBef>
        <a:spcAft>
          <a:spcPct val="0"/>
        </a:spcAft>
        <a:buFont typeface="Arial" charset="0"/>
        <a:buChar char="»"/>
        <a:defRPr kumimoji="1"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7.xml"/><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5.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22997" y="1839565"/>
            <a:ext cx="8751067" cy="1470025"/>
          </a:xfrm>
          <a:ln>
            <a:noFill/>
          </a:ln>
        </p:spPr>
        <p:txBody>
          <a:bodyPr/>
          <a:lstStyle/>
          <a:p>
            <a:r>
              <a:rPr kumimoji="1" lang="ja-JP" altLang="en-US" sz="4000" dirty="0" smtClean="0"/>
              <a:t>介護医療院の基準等について</a:t>
            </a:r>
            <a:endParaRPr kumimoji="1" lang="ja-JP" altLang="en-US" sz="4000" dirty="0"/>
          </a:p>
        </p:txBody>
      </p:sp>
      <p:sp>
        <p:nvSpPr>
          <p:cNvPr id="3" name="サブタイトル 2"/>
          <p:cNvSpPr>
            <a:spLocks noGrp="1"/>
          </p:cNvSpPr>
          <p:nvPr>
            <p:ph type="subTitle" idx="1"/>
          </p:nvPr>
        </p:nvSpPr>
        <p:spPr>
          <a:xfrm>
            <a:off x="1495948" y="4438860"/>
            <a:ext cx="6934200" cy="1752600"/>
          </a:xfrm>
        </p:spPr>
        <p:txBody>
          <a:bodyPr/>
          <a:lstStyle/>
          <a:p>
            <a:r>
              <a:rPr kumimoji="1" lang="ja-JP" altLang="en-US" dirty="0" smtClean="0"/>
              <a:t>平成３０年６月１８日</a:t>
            </a:r>
            <a:endParaRPr kumimoji="1" lang="en-US" altLang="ja-JP" dirty="0" smtClean="0"/>
          </a:p>
          <a:p>
            <a:r>
              <a:rPr lang="ja-JP" altLang="en-US" dirty="0" smtClean="0"/>
              <a:t>広島県健康福祉局地域福祉課</a:t>
            </a:r>
            <a:endParaRPr kumimoji="1" lang="ja-JP" altLang="en-US" dirty="0"/>
          </a:p>
        </p:txBody>
      </p:sp>
      <p:sp>
        <p:nvSpPr>
          <p:cNvPr id="5" name="正方形/長方形 4"/>
          <p:cNvSpPr/>
          <p:nvPr/>
        </p:nvSpPr>
        <p:spPr>
          <a:xfrm>
            <a:off x="9706708" y="6541477"/>
            <a:ext cx="199292" cy="241160"/>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 name="Rectangle 6"/>
          <p:cNvSpPr>
            <a:spLocks noChangeArrowheads="1"/>
          </p:cNvSpPr>
          <p:nvPr/>
        </p:nvSpPr>
        <p:spPr bwMode="auto">
          <a:xfrm>
            <a:off x="7666892" y="555538"/>
            <a:ext cx="1386673" cy="821085"/>
          </a:xfrm>
          <a:prstGeom prst="rect">
            <a:avLst/>
          </a:prstGeom>
          <a:solidFill>
            <a:srgbClr val="FFFFFF"/>
          </a:solidFill>
          <a:ln w="28575">
            <a:solidFill>
              <a:srgbClr val="008080"/>
            </a:solidFill>
            <a:miter lim="800000"/>
            <a:headEnd/>
            <a:tailEnd/>
          </a:ln>
        </p:spPr>
        <p:txBody>
          <a:bodyPr rot="0" vert="horz" wrap="square" lIns="91440" tIns="45720" rIns="91440" bIns="45720" anchor="t" anchorCtr="0" upright="1">
            <a:noAutofit/>
          </a:bodyPr>
          <a:lstStyle/>
          <a:p>
            <a:pPr algn="ctr">
              <a:lnSpc>
                <a:spcPts val="1940"/>
              </a:lnSpc>
              <a:spcAft>
                <a:spcPts val="0"/>
              </a:spcAft>
            </a:pPr>
            <a:endParaRPr lang="en-US" altLang="ja-JP" sz="2000" b="1" kern="100" dirty="0" smtClean="0">
              <a:effectLst/>
              <a:latin typeface="Times New Roman"/>
              <a:ea typeface="ＭＳ 明朝"/>
            </a:endParaRPr>
          </a:p>
          <a:p>
            <a:pPr algn="ctr">
              <a:lnSpc>
                <a:spcPts val="1940"/>
              </a:lnSpc>
              <a:spcAft>
                <a:spcPts val="0"/>
              </a:spcAft>
            </a:pPr>
            <a:r>
              <a:rPr lang="ja-JP" sz="1600" b="1" kern="100" dirty="0" smtClean="0">
                <a:effectLst/>
                <a:latin typeface="Times New Roman"/>
                <a:ea typeface="ＭＳ 明朝"/>
              </a:rPr>
              <a:t>参考</a:t>
            </a:r>
            <a:r>
              <a:rPr lang="ja-JP" sz="1600" b="1" kern="100" dirty="0">
                <a:effectLst/>
                <a:latin typeface="Times New Roman"/>
                <a:ea typeface="ＭＳ 明朝"/>
              </a:rPr>
              <a:t>資料２</a:t>
            </a:r>
            <a:endParaRPr lang="ja-JP" sz="1600" kern="100" dirty="0">
              <a:effectLst/>
              <a:latin typeface="Times New Roman"/>
              <a:ea typeface="ＭＳ 明朝"/>
            </a:endParaRPr>
          </a:p>
        </p:txBody>
      </p:sp>
    </p:spTree>
    <p:extLst>
      <p:ext uri="{BB962C8B-B14F-4D97-AF65-F5344CB8AC3E}">
        <p14:creationId xmlns:p14="http://schemas.microsoft.com/office/powerpoint/2010/main" val="32556614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nvPr>
        </p:nvGraphicFramePr>
        <p:xfrm>
          <a:off x="33152" y="553062"/>
          <a:ext cx="9839696" cy="5970376"/>
        </p:xfrm>
        <a:graphic>
          <a:graphicData uri="http://schemas.openxmlformats.org/drawingml/2006/table">
            <a:tbl>
              <a:tblPr firstRow="1" bandRow="1">
                <a:tableStyleId>{5940675A-B579-460E-94D1-54222C63F5DA}</a:tableStyleId>
              </a:tblPr>
              <a:tblGrid>
                <a:gridCol w="262632"/>
                <a:gridCol w="866444"/>
                <a:gridCol w="2903540"/>
                <a:gridCol w="2903540"/>
                <a:gridCol w="2903540"/>
              </a:tblGrid>
              <a:tr h="138477">
                <a:tc rowSpan="2" gridSpan="2">
                  <a:txBody>
                    <a:bodyPr/>
                    <a:lstStyle/>
                    <a:p>
                      <a:endParaRPr kumimoji="1" lang="ja-JP" altLang="en-US" sz="1200" dirty="0">
                        <a:latin typeface="+mn-ea"/>
                        <a:ea typeface="+mn-ea"/>
                      </a:endParaRPr>
                    </a:p>
                  </a:txBody>
                  <a:tcPr>
                    <a:solidFill>
                      <a:schemeClr val="bg1">
                        <a:lumMod val="95000"/>
                      </a:schemeClr>
                    </a:solidFill>
                  </a:tcPr>
                </a:tc>
                <a:tc rowSpan="2" hMerge="1">
                  <a:txBody>
                    <a:bodyPr/>
                    <a:lstStyle/>
                    <a:p>
                      <a:endParaRPr kumimoji="1" lang="ja-JP" altLang="en-US"/>
                    </a:p>
                  </a:txBody>
                  <a:tcPr/>
                </a:tc>
                <a:tc>
                  <a:txBody>
                    <a:bodyPr/>
                    <a:lstStyle/>
                    <a:p>
                      <a:pPr algn="ctr"/>
                      <a:r>
                        <a:rPr kumimoji="1" lang="ja-JP" altLang="en-US" sz="1400" dirty="0" smtClean="0">
                          <a:solidFill>
                            <a:schemeClr val="tx1"/>
                          </a:solidFill>
                          <a:latin typeface="+mn-ea"/>
                          <a:ea typeface="+mn-ea"/>
                        </a:rPr>
                        <a:t>介護療養病床（病院）</a:t>
                      </a:r>
                      <a:endParaRPr kumimoji="1" lang="en-US" altLang="ja-JP" sz="1400" dirty="0" smtClean="0">
                        <a:solidFill>
                          <a:schemeClr val="tx1"/>
                        </a:solidFill>
                        <a:latin typeface="+mn-ea"/>
                        <a:ea typeface="+mn-ea"/>
                      </a:endParaRPr>
                    </a:p>
                    <a:p>
                      <a:pPr algn="ctr"/>
                      <a:r>
                        <a:rPr kumimoji="1" lang="en-US" altLang="ja-JP" sz="1400" dirty="0" smtClean="0">
                          <a:solidFill>
                            <a:schemeClr val="tx1"/>
                          </a:solidFill>
                          <a:latin typeface="+mn-ea"/>
                          <a:ea typeface="+mn-ea"/>
                        </a:rPr>
                        <a:t>【</a:t>
                      </a:r>
                      <a:r>
                        <a:rPr kumimoji="1" lang="ja-JP" altLang="en-US" sz="1400" dirty="0" smtClean="0">
                          <a:solidFill>
                            <a:schemeClr val="tx1"/>
                          </a:solidFill>
                          <a:latin typeface="+mn-ea"/>
                          <a:ea typeface="+mn-ea"/>
                        </a:rPr>
                        <a:t>療養機能強化型</a:t>
                      </a:r>
                      <a:r>
                        <a:rPr kumimoji="1" lang="en-US" altLang="ja-JP" sz="1400" dirty="0" smtClean="0">
                          <a:solidFill>
                            <a:schemeClr val="tx1"/>
                          </a:solidFill>
                          <a:latin typeface="+mn-ea"/>
                          <a:ea typeface="+mn-ea"/>
                        </a:rPr>
                        <a:t>】</a:t>
                      </a:r>
                      <a:endParaRPr kumimoji="1" lang="ja-JP" altLang="en-US" sz="1400" dirty="0">
                        <a:solidFill>
                          <a:schemeClr val="tx1"/>
                        </a:solidFill>
                        <a:latin typeface="+mn-ea"/>
                        <a:ea typeface="+mn-ea"/>
                      </a:endParaRPr>
                    </a:p>
                  </a:txBody>
                  <a:tcPr anchor="ctr">
                    <a:solidFill>
                      <a:schemeClr val="accent1">
                        <a:lumMod val="60000"/>
                        <a:lumOff val="40000"/>
                      </a:schemeClr>
                    </a:solidFill>
                  </a:tcPr>
                </a:tc>
                <a:tc>
                  <a:txBody>
                    <a:bodyPr/>
                    <a:lstStyle/>
                    <a:p>
                      <a:pPr algn="ctr"/>
                      <a:r>
                        <a:rPr kumimoji="1" lang="ja-JP" altLang="en-US" sz="1400" b="1" dirty="0" smtClean="0">
                          <a:solidFill>
                            <a:schemeClr val="tx1"/>
                          </a:solidFill>
                          <a:latin typeface="+mn-ea"/>
                          <a:ea typeface="+mn-ea"/>
                        </a:rPr>
                        <a:t>介護医療院</a:t>
                      </a:r>
                      <a:endParaRPr kumimoji="1" lang="ja-JP" altLang="en-US" sz="1400" b="1" dirty="0">
                        <a:solidFill>
                          <a:schemeClr val="tx1"/>
                        </a:solidFill>
                        <a:latin typeface="+mn-ea"/>
                        <a:ea typeface="+mn-ea"/>
                      </a:endParaRPr>
                    </a:p>
                  </a:txBody>
                  <a:tcPr anchor="ctr">
                    <a:solidFill>
                      <a:schemeClr val="accent6">
                        <a:lumMod val="60000"/>
                        <a:lumOff val="40000"/>
                      </a:schemeClr>
                    </a:solidFill>
                  </a:tcPr>
                </a:tc>
                <a:tc>
                  <a:txBody>
                    <a:bodyPr/>
                    <a:lstStyle/>
                    <a:p>
                      <a:pPr algn="ctr"/>
                      <a:r>
                        <a:rPr kumimoji="1" lang="ja-JP" altLang="en-US" sz="1400" dirty="0" smtClean="0">
                          <a:solidFill>
                            <a:schemeClr val="tx1"/>
                          </a:solidFill>
                          <a:latin typeface="+mn-ea"/>
                          <a:ea typeface="+mn-ea"/>
                        </a:rPr>
                        <a:t>介護老人保健施設</a:t>
                      </a:r>
                      <a:endParaRPr kumimoji="1" lang="ja-JP" altLang="en-US" sz="1400" dirty="0">
                        <a:solidFill>
                          <a:schemeClr val="tx1"/>
                        </a:solidFill>
                        <a:latin typeface="+mn-ea"/>
                        <a:ea typeface="+mn-ea"/>
                      </a:endParaRPr>
                    </a:p>
                  </a:txBody>
                  <a:tcPr anchor="ctr">
                    <a:solidFill>
                      <a:schemeClr val="accent2">
                        <a:lumMod val="60000"/>
                        <a:lumOff val="40000"/>
                      </a:schemeClr>
                    </a:solidFill>
                  </a:tcPr>
                </a:tc>
              </a:tr>
              <a:tr h="138477">
                <a:tc gridSpan="2" vMerge="1">
                  <a:txBody>
                    <a:bodyPr/>
                    <a:lstStyle/>
                    <a:p>
                      <a:pPr algn="ctr"/>
                      <a:endParaRPr kumimoji="1" lang="ja-JP" altLang="en-US" dirty="0">
                        <a:latin typeface="HGP創英角ﾎﾟｯﾌﾟ体" panose="040B0A00000000000000" pitchFamily="50" charset="-128"/>
                        <a:ea typeface="HGP創英角ﾎﾟｯﾌﾟ体" panose="040B0A00000000000000" pitchFamily="50" charset="-128"/>
                      </a:endParaRPr>
                    </a:p>
                  </a:txBody>
                  <a:tcPr anchor="ctr">
                    <a:lnR w="12700" cap="flat" cmpd="sng" algn="ctr">
                      <a:solidFill>
                        <a:schemeClr val="tx1"/>
                      </a:solidFill>
                      <a:prstDash val="solid"/>
                      <a:round/>
                      <a:headEnd type="none" w="med" len="med"/>
                      <a:tailEnd type="none" w="med" len="med"/>
                    </a:lnR>
                  </a:tcPr>
                </a:tc>
                <a:tc hMerge="1" vMerge="1">
                  <a:txBody>
                    <a:bodyPr/>
                    <a:lstStyle/>
                    <a:p>
                      <a:endParaRPr kumimoji="1" lang="ja-JP" altLang="en-US" dirty="0">
                        <a:latin typeface="HGP創英角ﾎﾟｯﾌﾟ体" panose="040B0A00000000000000" pitchFamily="50" charset="-128"/>
                        <a:ea typeface="HGP創英角ﾎﾟｯﾌﾟ体" panose="040B0A00000000000000" pitchFamily="50" charset="-128"/>
                      </a:endParaRPr>
                    </a:p>
                  </a:txBody>
                  <a:tcPr>
                    <a:lnL w="12700" cap="flat" cmpd="sng" algn="ctr">
                      <a:solidFill>
                        <a:schemeClr val="tx1"/>
                      </a:solidFill>
                      <a:prstDash val="solid"/>
                      <a:round/>
                      <a:headEnd type="none" w="med" len="med"/>
                      <a:tailEnd type="none" w="med" len="med"/>
                    </a:lnL>
                  </a:tcPr>
                </a:tc>
                <a:tc>
                  <a:txBody>
                    <a:bodyPr/>
                    <a:lstStyle/>
                    <a:p>
                      <a:pPr algn="ctr"/>
                      <a:r>
                        <a:rPr kumimoji="1" lang="ja-JP" altLang="en-US" sz="1100" dirty="0" smtClean="0">
                          <a:latin typeface="+mn-ea"/>
                          <a:ea typeface="+mn-ea"/>
                        </a:rPr>
                        <a:t>指定基準</a:t>
                      </a:r>
                      <a:endParaRPr kumimoji="1" lang="ja-JP" altLang="en-US" sz="1100" dirty="0">
                        <a:latin typeface="+mn-ea"/>
                        <a:ea typeface="+mn-ea"/>
                      </a:endParaRPr>
                    </a:p>
                  </a:txBody>
                  <a:tcPr anchor="ctr">
                    <a:solidFill>
                      <a:schemeClr val="accent1">
                        <a:lumMod val="20000"/>
                        <a:lumOff val="80000"/>
                      </a:schemeClr>
                    </a:solidFill>
                  </a:tcPr>
                </a:tc>
                <a:tc>
                  <a:txBody>
                    <a:bodyPr/>
                    <a:lstStyle/>
                    <a:p>
                      <a:pPr algn="ctr"/>
                      <a:r>
                        <a:rPr kumimoji="1" lang="ja-JP" altLang="en-US" sz="1100" b="1" dirty="0" smtClean="0">
                          <a:latin typeface="+mn-ea"/>
                          <a:ea typeface="+mn-ea"/>
                        </a:rPr>
                        <a:t>指定基準</a:t>
                      </a:r>
                      <a:endParaRPr kumimoji="1" lang="ja-JP" altLang="en-US" sz="1100" b="1" dirty="0">
                        <a:latin typeface="+mn-ea"/>
                        <a:ea typeface="+mn-ea"/>
                      </a:endParaRPr>
                    </a:p>
                  </a:txBody>
                  <a:tcPr anchor="ctr">
                    <a:solidFill>
                      <a:schemeClr val="accent6">
                        <a:lumMod val="20000"/>
                        <a:lumOff val="80000"/>
                      </a:schemeClr>
                    </a:solidFill>
                  </a:tcPr>
                </a:tc>
                <a:tc>
                  <a:txBody>
                    <a:bodyPr/>
                    <a:lstStyle/>
                    <a:p>
                      <a:pPr algn="ctr"/>
                      <a:r>
                        <a:rPr kumimoji="1" lang="ja-JP" altLang="en-US" sz="1100" dirty="0" smtClean="0">
                          <a:latin typeface="+mn-ea"/>
                          <a:ea typeface="+mn-ea"/>
                        </a:rPr>
                        <a:t>指定基準</a:t>
                      </a:r>
                      <a:endParaRPr kumimoji="1" lang="ja-JP" altLang="en-US" sz="1100" dirty="0">
                        <a:latin typeface="+mn-ea"/>
                        <a:ea typeface="+mn-ea"/>
                      </a:endParaRPr>
                    </a:p>
                  </a:txBody>
                  <a:tcPr anchor="ctr">
                    <a:solidFill>
                      <a:schemeClr val="accent2">
                        <a:lumMod val="20000"/>
                        <a:lumOff val="80000"/>
                      </a:schemeClr>
                    </a:solidFill>
                  </a:tcPr>
                </a:tc>
              </a:tr>
              <a:tr h="272207">
                <a:tc rowSpan="9">
                  <a:txBody>
                    <a:bodyPr/>
                    <a:lstStyle/>
                    <a:p>
                      <a:pPr algn="ctr"/>
                      <a:r>
                        <a:rPr kumimoji="1" lang="ja-JP" altLang="en-US" sz="1000" dirty="0" smtClean="0">
                          <a:latin typeface="+mn-ea"/>
                          <a:ea typeface="+mn-ea"/>
                        </a:rPr>
                        <a:t>施設設備</a:t>
                      </a:r>
                      <a:endParaRPr kumimoji="1" lang="ja-JP" altLang="en-US" sz="1000" dirty="0">
                        <a:latin typeface="+mn-ea"/>
                        <a:ea typeface="+mn-ea"/>
                      </a:endParaRPr>
                    </a:p>
                  </a:txBody>
                  <a:tcPr vert="eaVert" anchor="ctr">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n-ea"/>
                          <a:ea typeface="+mn-ea"/>
                        </a:rPr>
                        <a:t>診察室</a:t>
                      </a: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ja-JP" altLang="en-US" sz="1100" dirty="0" smtClean="0">
                          <a:latin typeface="+mn-ea"/>
                          <a:ea typeface="+mn-ea"/>
                        </a:rPr>
                        <a:t>各科専門の診察室</a:t>
                      </a:r>
                      <a:endParaRPr lang="ja-JP" altLang="en-US" sz="1100" dirty="0">
                        <a:latin typeface="+mn-ea"/>
                        <a:ea typeface="+mn-ea"/>
                      </a:endParaRPr>
                    </a:p>
                  </a:txBody>
                  <a:tcPr anchor="ctr">
                    <a:solidFill>
                      <a:schemeClr val="accent3">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100" b="1" dirty="0" smtClean="0">
                          <a:latin typeface="+mn-ea"/>
                          <a:ea typeface="+mn-ea"/>
                        </a:rPr>
                        <a:t>医師が診察を行うのに適切なもの</a:t>
                      </a:r>
                    </a:p>
                  </a:txBody>
                  <a:tcPr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100" dirty="0" smtClean="0">
                          <a:latin typeface="+mn-ea"/>
                          <a:ea typeface="+mn-ea"/>
                        </a:rPr>
                        <a:t>医師が診察を行うのに適切なもの</a:t>
                      </a:r>
                    </a:p>
                  </a:txBody>
                  <a:tcPr>
                    <a:solidFill>
                      <a:schemeClr val="accent2">
                        <a:lumMod val="20000"/>
                        <a:lumOff val="80000"/>
                      </a:schemeClr>
                    </a:solidFill>
                  </a:tcPr>
                </a:tc>
              </a:tr>
              <a:tr h="272207">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n-ea"/>
                          <a:ea typeface="+mn-ea"/>
                        </a:rPr>
                        <a:t>病室・</a:t>
                      </a:r>
                      <a:endParaRPr kumimoji="1" lang="en-US" altLang="ja-JP" sz="120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n-ea"/>
                          <a:ea typeface="+mn-ea"/>
                        </a:rPr>
                        <a:t>療養室</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ja-JP" altLang="en-US" sz="1100" dirty="0" smtClean="0">
                          <a:latin typeface="+mn-ea"/>
                          <a:ea typeface="+mn-ea"/>
                        </a:rPr>
                        <a:t>定員４名以下、床面積６．４ｍ</a:t>
                      </a:r>
                      <a:r>
                        <a:rPr lang="ja-JP" altLang="en-US" sz="1100" baseline="30000" dirty="0" smtClean="0">
                          <a:latin typeface="+mn-ea"/>
                          <a:ea typeface="+mn-ea"/>
                        </a:rPr>
                        <a:t>２</a:t>
                      </a:r>
                      <a:r>
                        <a:rPr lang="en-US" altLang="ja-JP" sz="1100" dirty="0" smtClean="0">
                          <a:latin typeface="+mn-ea"/>
                          <a:ea typeface="+mn-ea"/>
                        </a:rPr>
                        <a:t>/</a:t>
                      </a:r>
                      <a:r>
                        <a:rPr lang="ja-JP" altLang="en-US" sz="1100" dirty="0" smtClean="0">
                          <a:latin typeface="+mn-ea"/>
                          <a:ea typeface="+mn-ea"/>
                        </a:rPr>
                        <a:t>人以上</a:t>
                      </a:r>
                      <a:endParaRPr lang="ja-JP" altLang="en-US" sz="1100" dirty="0">
                        <a:latin typeface="+mn-ea"/>
                        <a:ea typeface="+mn-ea"/>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100" b="1" dirty="0" smtClean="0">
                          <a:latin typeface="+mn-ea"/>
                          <a:ea typeface="+mn-ea"/>
                        </a:rPr>
                        <a:t>定員４名以下、床面積８．０ｍ</a:t>
                      </a:r>
                      <a:r>
                        <a:rPr lang="ja-JP" altLang="en-US" sz="1100" b="1" baseline="30000" dirty="0" smtClean="0">
                          <a:latin typeface="+mn-ea"/>
                          <a:ea typeface="+mn-ea"/>
                        </a:rPr>
                        <a:t>２</a:t>
                      </a:r>
                      <a:r>
                        <a:rPr lang="en-US" altLang="ja-JP" sz="1100" b="1" dirty="0" smtClean="0">
                          <a:latin typeface="+mn-ea"/>
                          <a:ea typeface="+mn-ea"/>
                        </a:rPr>
                        <a:t>/</a:t>
                      </a:r>
                      <a:r>
                        <a:rPr lang="ja-JP" altLang="en-US" sz="1100" b="1" dirty="0" smtClean="0">
                          <a:latin typeface="+mn-ea"/>
                          <a:ea typeface="+mn-ea"/>
                        </a:rPr>
                        <a:t>人以上</a:t>
                      </a:r>
                      <a:endParaRPr lang="en-US" altLang="ja-JP" sz="1100" b="1" dirty="0" smtClean="0">
                        <a:latin typeface="+mn-ea"/>
                        <a:ea typeface="+mn-ea"/>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1100" b="1" dirty="0" smtClean="0">
                          <a:latin typeface="+mn-ea"/>
                          <a:ea typeface="+mn-ea"/>
                        </a:rPr>
                        <a:t>※</a:t>
                      </a:r>
                      <a:r>
                        <a:rPr lang="ja-JP" altLang="en-US" sz="1100" b="1" dirty="0" smtClean="0">
                          <a:latin typeface="+mn-ea"/>
                          <a:ea typeface="+mn-ea"/>
                        </a:rPr>
                        <a:t>転換の場合、大規模改修まで</a:t>
                      </a:r>
                      <a:endParaRPr lang="en-US" altLang="ja-JP" sz="1100" b="1" dirty="0" smtClean="0">
                        <a:latin typeface="+mn-ea"/>
                        <a:ea typeface="+mn-ea"/>
                      </a:endParaRPr>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100" b="1" dirty="0" smtClean="0">
                          <a:latin typeface="+mn-ea"/>
                          <a:ea typeface="+mn-ea"/>
                        </a:rPr>
                        <a:t>６．４ｍ</a:t>
                      </a:r>
                      <a:r>
                        <a:rPr lang="ja-JP" altLang="en-US" sz="1100" b="1" baseline="30000" dirty="0" smtClean="0">
                          <a:latin typeface="+mn-ea"/>
                          <a:ea typeface="+mn-ea"/>
                        </a:rPr>
                        <a:t>２</a:t>
                      </a:r>
                      <a:r>
                        <a:rPr lang="en-US" altLang="ja-JP" sz="1100" b="1" dirty="0" smtClean="0">
                          <a:latin typeface="+mn-ea"/>
                          <a:ea typeface="+mn-ea"/>
                        </a:rPr>
                        <a:t>/</a:t>
                      </a:r>
                      <a:r>
                        <a:rPr lang="ja-JP" altLang="en-US" sz="1100" b="1" dirty="0" smtClean="0">
                          <a:latin typeface="+mn-ea"/>
                          <a:ea typeface="+mn-ea"/>
                        </a:rPr>
                        <a:t>人以上で可</a:t>
                      </a:r>
                    </a:p>
                  </a:txBody>
                  <a:tcPr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100" dirty="0" smtClean="0">
                          <a:latin typeface="+mn-ea"/>
                          <a:ea typeface="+mn-ea"/>
                        </a:rPr>
                        <a:t>定員４名以下、床面積８．０ｍ</a:t>
                      </a:r>
                      <a:r>
                        <a:rPr lang="ja-JP" altLang="en-US" sz="1100" baseline="30000" dirty="0" smtClean="0">
                          <a:latin typeface="+mn-ea"/>
                          <a:ea typeface="+mn-ea"/>
                        </a:rPr>
                        <a:t>２</a:t>
                      </a:r>
                      <a:r>
                        <a:rPr lang="en-US" altLang="ja-JP" sz="1100" dirty="0" smtClean="0">
                          <a:latin typeface="+mn-ea"/>
                          <a:ea typeface="+mn-ea"/>
                        </a:rPr>
                        <a:t>/</a:t>
                      </a:r>
                      <a:r>
                        <a:rPr lang="ja-JP" altLang="en-US" sz="1100" dirty="0" smtClean="0">
                          <a:latin typeface="+mn-ea"/>
                          <a:ea typeface="+mn-ea"/>
                        </a:rPr>
                        <a:t>人以上</a:t>
                      </a:r>
                      <a:endParaRPr lang="en-US" altLang="ja-JP" sz="1100" dirty="0" smtClean="0">
                        <a:latin typeface="+mn-ea"/>
                        <a:ea typeface="+mn-ea"/>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1100" dirty="0" smtClean="0">
                          <a:latin typeface="+mn-ea"/>
                          <a:ea typeface="+mn-ea"/>
                        </a:rPr>
                        <a:t>※</a:t>
                      </a:r>
                      <a:r>
                        <a:rPr lang="ja-JP" altLang="en-US" sz="1100" dirty="0" smtClean="0">
                          <a:latin typeface="+mn-ea"/>
                          <a:ea typeface="+mn-ea"/>
                        </a:rPr>
                        <a:t>転換の場合、大規模改修まで</a:t>
                      </a:r>
                      <a:endParaRPr lang="en-US" altLang="ja-JP" sz="1100" dirty="0" smtClean="0">
                        <a:latin typeface="+mn-ea"/>
                        <a:ea typeface="+mn-ea"/>
                      </a:endParaRPr>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100" dirty="0" smtClean="0">
                          <a:latin typeface="+mn-ea"/>
                          <a:ea typeface="+mn-ea"/>
                        </a:rPr>
                        <a:t>６．４ｍ</a:t>
                      </a:r>
                      <a:r>
                        <a:rPr lang="ja-JP" altLang="en-US" sz="1100" baseline="30000" dirty="0" smtClean="0">
                          <a:latin typeface="+mn-ea"/>
                          <a:ea typeface="+mn-ea"/>
                        </a:rPr>
                        <a:t>２</a:t>
                      </a:r>
                      <a:r>
                        <a:rPr lang="en-US" altLang="ja-JP" sz="1100" dirty="0" smtClean="0">
                          <a:latin typeface="+mn-ea"/>
                          <a:ea typeface="+mn-ea"/>
                        </a:rPr>
                        <a:t>/</a:t>
                      </a:r>
                      <a:r>
                        <a:rPr lang="ja-JP" altLang="en-US" sz="1100" dirty="0" smtClean="0">
                          <a:latin typeface="+mn-ea"/>
                          <a:ea typeface="+mn-ea"/>
                        </a:rPr>
                        <a:t>人以上で可</a:t>
                      </a:r>
                    </a:p>
                  </a:txBody>
                  <a:tcPr>
                    <a:solidFill>
                      <a:schemeClr val="accent2">
                        <a:lumMod val="20000"/>
                        <a:lumOff val="80000"/>
                      </a:schemeClr>
                    </a:solidFill>
                  </a:tcPr>
                </a:tc>
              </a:tr>
              <a:tr h="290111">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n-ea"/>
                          <a:ea typeface="+mn-ea"/>
                        </a:rPr>
                        <a:t>機能訓練室</a:t>
                      </a:r>
                      <a:endParaRPr kumimoji="1" lang="en-US" altLang="ja-JP" sz="1200" dirty="0" smtClean="0">
                        <a:latin typeface="+mn-ea"/>
                        <a:ea typeface="+mn-ea"/>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ja-JP" altLang="en-US" sz="1100" dirty="0" smtClean="0">
                          <a:latin typeface="+mn-ea"/>
                          <a:ea typeface="+mn-ea"/>
                        </a:rPr>
                        <a:t>４０ｍ</a:t>
                      </a:r>
                      <a:r>
                        <a:rPr lang="ja-JP" altLang="en-US" sz="1100" baseline="30000" dirty="0" smtClean="0">
                          <a:latin typeface="+mn-ea"/>
                          <a:ea typeface="+mn-ea"/>
                        </a:rPr>
                        <a:t>２</a:t>
                      </a:r>
                      <a:r>
                        <a:rPr lang="ja-JP" altLang="en-US" sz="1100" dirty="0" smtClean="0">
                          <a:latin typeface="+mn-ea"/>
                          <a:ea typeface="+mn-ea"/>
                        </a:rPr>
                        <a:t>以上</a:t>
                      </a:r>
                      <a:endParaRPr lang="ja-JP" altLang="en-US" sz="1100" dirty="0">
                        <a:latin typeface="+mn-ea"/>
                        <a:ea typeface="+mn-ea"/>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100" b="1" dirty="0" smtClean="0">
                          <a:latin typeface="+mn-ea"/>
                          <a:ea typeface="+mn-ea"/>
                        </a:rPr>
                        <a:t>４０ｍ</a:t>
                      </a:r>
                      <a:r>
                        <a:rPr lang="ja-JP" altLang="en-US" sz="1100" b="1" baseline="30000" dirty="0" smtClean="0">
                          <a:latin typeface="+mn-ea"/>
                          <a:ea typeface="+mn-ea"/>
                        </a:rPr>
                        <a:t>２</a:t>
                      </a:r>
                      <a:r>
                        <a:rPr lang="ja-JP" altLang="en-US" sz="1100" b="1" dirty="0" smtClean="0">
                          <a:latin typeface="+mn-ea"/>
                          <a:ea typeface="+mn-ea"/>
                        </a:rPr>
                        <a:t>以上</a:t>
                      </a:r>
                    </a:p>
                  </a:txBody>
                  <a:tcPr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100" dirty="0" smtClean="0">
                          <a:latin typeface="+mn-ea"/>
                          <a:ea typeface="+mn-ea"/>
                        </a:rPr>
                        <a:t>入所定員１人あたり１ｍ</a:t>
                      </a:r>
                      <a:r>
                        <a:rPr lang="ja-JP" altLang="en-US" sz="1100" baseline="30000" dirty="0" smtClean="0">
                          <a:latin typeface="+mn-ea"/>
                          <a:ea typeface="+mn-ea"/>
                        </a:rPr>
                        <a:t>２</a:t>
                      </a:r>
                      <a:r>
                        <a:rPr lang="ja-JP" altLang="en-US" sz="1100" dirty="0" smtClean="0">
                          <a:latin typeface="+mn-ea"/>
                          <a:ea typeface="+mn-ea"/>
                        </a:rPr>
                        <a:t>以上</a:t>
                      </a:r>
                      <a:endParaRPr lang="en-US" altLang="ja-JP" sz="1100" dirty="0" smtClean="0">
                        <a:latin typeface="+mn-ea"/>
                        <a:ea typeface="+mn-ea"/>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1100" dirty="0" smtClean="0">
                          <a:latin typeface="+mn-ea"/>
                          <a:ea typeface="+mn-ea"/>
                        </a:rPr>
                        <a:t>※</a:t>
                      </a:r>
                      <a:r>
                        <a:rPr lang="ja-JP" altLang="en-US" sz="1100" dirty="0" smtClean="0">
                          <a:latin typeface="+mn-ea"/>
                          <a:ea typeface="+mn-ea"/>
                        </a:rPr>
                        <a:t>転換の場合、大規模改修まで緩和</a:t>
                      </a:r>
                    </a:p>
                  </a:txBody>
                  <a:tcPr>
                    <a:solidFill>
                      <a:schemeClr val="accent2">
                        <a:lumMod val="20000"/>
                        <a:lumOff val="80000"/>
                      </a:schemeClr>
                    </a:solidFill>
                  </a:tcPr>
                </a:tc>
              </a:tr>
              <a:tr h="138477">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n-ea"/>
                          <a:ea typeface="+mn-ea"/>
                        </a:rPr>
                        <a:t>談話室</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ja-JP" altLang="en-US" sz="1100" dirty="0" smtClean="0">
                          <a:latin typeface="+mn-ea"/>
                          <a:ea typeface="+mn-ea"/>
                        </a:rPr>
                        <a:t>談話を楽しめる広さ</a:t>
                      </a:r>
                      <a:endParaRPr lang="ja-JP" altLang="en-US" sz="1100" dirty="0">
                        <a:latin typeface="+mn-ea"/>
                        <a:ea typeface="+mn-ea"/>
                      </a:endParaRPr>
                    </a:p>
                  </a:txBody>
                  <a:tcP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100" b="1" dirty="0" smtClean="0">
                          <a:latin typeface="+mn-ea"/>
                          <a:ea typeface="+mn-ea"/>
                        </a:rPr>
                        <a:t>談話を楽しめる広さ</a:t>
                      </a:r>
                    </a:p>
                  </a:txBody>
                  <a:tcP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100" dirty="0" smtClean="0">
                          <a:latin typeface="+mn-ea"/>
                          <a:ea typeface="+mn-ea"/>
                        </a:rPr>
                        <a:t>談話を楽しめる広さ</a:t>
                      </a:r>
                    </a:p>
                  </a:txBody>
                  <a:tcPr>
                    <a:solidFill>
                      <a:schemeClr val="accent2">
                        <a:lumMod val="20000"/>
                        <a:lumOff val="80000"/>
                      </a:schemeClr>
                    </a:solidFill>
                  </a:tcPr>
                </a:tc>
              </a:tr>
              <a:tr h="138477">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n-ea"/>
                          <a:ea typeface="+mn-ea"/>
                        </a:rPr>
                        <a:t>食堂</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ja-JP" altLang="en-US" sz="1100" dirty="0" smtClean="0">
                          <a:latin typeface="+mn-ea"/>
                          <a:ea typeface="+mn-ea"/>
                        </a:rPr>
                        <a:t>入院患者１人あたり１ｍ</a:t>
                      </a:r>
                      <a:r>
                        <a:rPr lang="ja-JP" altLang="en-US" sz="1100" baseline="30000" dirty="0" smtClean="0">
                          <a:latin typeface="+mn-ea"/>
                          <a:ea typeface="+mn-ea"/>
                        </a:rPr>
                        <a:t>２</a:t>
                      </a:r>
                      <a:r>
                        <a:rPr lang="ja-JP" altLang="en-US" sz="1100" dirty="0" smtClean="0">
                          <a:latin typeface="+mn-ea"/>
                          <a:ea typeface="+mn-ea"/>
                        </a:rPr>
                        <a:t>以上</a:t>
                      </a:r>
                      <a:endParaRPr lang="ja-JP" altLang="en-US" sz="1100" dirty="0">
                        <a:latin typeface="+mn-ea"/>
                        <a:ea typeface="+mn-ea"/>
                      </a:endParaRPr>
                    </a:p>
                  </a:txBody>
                  <a:tcP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100" b="1" dirty="0" smtClean="0">
                          <a:latin typeface="+mn-ea"/>
                          <a:ea typeface="+mn-ea"/>
                        </a:rPr>
                        <a:t>入所定員１人あたり１ｍ</a:t>
                      </a:r>
                      <a:r>
                        <a:rPr lang="ja-JP" altLang="en-US" sz="1100" b="1" baseline="30000" dirty="0" smtClean="0">
                          <a:latin typeface="+mn-ea"/>
                          <a:ea typeface="+mn-ea"/>
                        </a:rPr>
                        <a:t>２</a:t>
                      </a:r>
                      <a:r>
                        <a:rPr lang="ja-JP" altLang="en-US" sz="1100" b="1" dirty="0" smtClean="0">
                          <a:latin typeface="+mn-ea"/>
                          <a:ea typeface="+mn-ea"/>
                        </a:rPr>
                        <a:t>以上</a:t>
                      </a:r>
                    </a:p>
                  </a:txBody>
                  <a:tcP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100" dirty="0" smtClean="0">
                          <a:latin typeface="+mn-ea"/>
                          <a:ea typeface="+mn-ea"/>
                        </a:rPr>
                        <a:t>入所定員１人あたり２ｍ</a:t>
                      </a:r>
                      <a:r>
                        <a:rPr lang="ja-JP" altLang="en-US" sz="1100" baseline="30000" dirty="0" smtClean="0">
                          <a:latin typeface="+mn-ea"/>
                          <a:ea typeface="+mn-ea"/>
                        </a:rPr>
                        <a:t>２</a:t>
                      </a:r>
                      <a:r>
                        <a:rPr lang="ja-JP" altLang="en-US" sz="1100" dirty="0" smtClean="0">
                          <a:latin typeface="+mn-ea"/>
                          <a:ea typeface="+mn-ea"/>
                        </a:rPr>
                        <a:t>以上</a:t>
                      </a:r>
                    </a:p>
                  </a:txBody>
                  <a:tcPr>
                    <a:solidFill>
                      <a:schemeClr val="accent2">
                        <a:lumMod val="20000"/>
                        <a:lumOff val="80000"/>
                      </a:schemeClr>
                    </a:solidFill>
                  </a:tcPr>
                </a:tc>
              </a:tr>
              <a:tr h="194975">
                <a:tc vMerge="1">
                  <a:txBody>
                    <a:bodyPr/>
                    <a:lstStyle/>
                    <a:p>
                      <a:endParaRPr kumimoji="1" lang="ja-JP" altLang="en-US"/>
                    </a:p>
                  </a:txBody>
                  <a:tcPr/>
                </a:tc>
                <a:tc>
                  <a:txBody>
                    <a:bodyPr/>
                    <a:lstStyle/>
                    <a:p>
                      <a:r>
                        <a:rPr kumimoji="1" lang="ja-JP" altLang="en-US" sz="1200" dirty="0" smtClean="0">
                          <a:latin typeface="+mn-ea"/>
                          <a:ea typeface="+mn-ea"/>
                        </a:rPr>
                        <a:t>浴室</a:t>
                      </a:r>
                      <a:endParaRPr kumimoji="1" lang="ja-JP" altLang="en-US" sz="1200" dirty="0">
                        <a:latin typeface="+mn-ea"/>
                        <a:ea typeface="+mn-ea"/>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lumMod val="95000"/>
                      </a:schemeClr>
                    </a:solidFill>
                  </a:tcPr>
                </a:tc>
                <a:tc>
                  <a:txBody>
                    <a:bodyPr/>
                    <a:lstStyle/>
                    <a:p>
                      <a:pPr algn="ctr"/>
                      <a:r>
                        <a:rPr lang="ja-JP" altLang="en-US" sz="1100" dirty="0" smtClean="0">
                          <a:latin typeface="+mn-ea"/>
                          <a:ea typeface="+mn-ea"/>
                        </a:rPr>
                        <a:t>身体の不自由な者が入浴するのに適したもの</a:t>
                      </a:r>
                      <a:endParaRPr lang="ja-JP" altLang="en-US" sz="1100" dirty="0">
                        <a:latin typeface="+mn-ea"/>
                        <a:ea typeface="+mn-ea"/>
                      </a:endParaRPr>
                    </a:p>
                  </a:txBody>
                  <a:tcP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100" b="1" dirty="0" smtClean="0">
                          <a:latin typeface="+mn-ea"/>
                          <a:ea typeface="+mn-ea"/>
                        </a:rPr>
                        <a:t>身体の不自由な者が入浴するのに適したもの</a:t>
                      </a:r>
                    </a:p>
                  </a:txBody>
                  <a:tcP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100" dirty="0" smtClean="0">
                          <a:latin typeface="+mn-ea"/>
                          <a:ea typeface="+mn-ea"/>
                        </a:rPr>
                        <a:t>身体の不自由な者が入浴するのに適したもの</a:t>
                      </a:r>
                    </a:p>
                  </a:txBody>
                  <a:tcPr anchor="ctr">
                    <a:solidFill>
                      <a:schemeClr val="accent2">
                        <a:lumMod val="20000"/>
                        <a:lumOff val="80000"/>
                      </a:schemeClr>
                    </a:solidFill>
                  </a:tcPr>
                </a:tc>
              </a:tr>
              <a:tr h="326184">
                <a:tc vMerge="1">
                  <a:txBody>
                    <a:bodyPr/>
                    <a:lstStyle/>
                    <a:p>
                      <a:endParaRPr kumimoji="1" lang="ja-JP" altLang="en-US"/>
                    </a:p>
                  </a:txBody>
                  <a:tcPr/>
                </a:tc>
                <a:tc>
                  <a:txBody>
                    <a:bodyPr/>
                    <a:lstStyle/>
                    <a:p>
                      <a:r>
                        <a:rPr kumimoji="1" lang="ja-JP" altLang="en-US" sz="1200" dirty="0" smtClean="0">
                          <a:latin typeface="+mn-ea"/>
                          <a:ea typeface="+mn-ea"/>
                        </a:rPr>
                        <a:t>ﾚｸﾘｴｰｼｮﾝﾙｰﾑ</a:t>
                      </a:r>
                      <a:endParaRPr kumimoji="1" lang="ja-JP" altLang="en-US" sz="1200" dirty="0">
                        <a:latin typeface="+mn-ea"/>
                        <a:ea typeface="+mn-ea"/>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endParaRPr lang="ja-JP" altLang="en-US" sz="1100" dirty="0">
                        <a:latin typeface="+mn-ea"/>
                        <a:ea typeface="+mn-ea"/>
                      </a:endParaRPr>
                    </a:p>
                  </a:txBody>
                  <a:tcPr>
                    <a:lnB w="12700" cap="flat" cmpd="sng" algn="ctr">
                      <a:solidFill>
                        <a:schemeClr val="tx1"/>
                      </a:solidFill>
                      <a:prstDash val="solid"/>
                      <a:round/>
                      <a:headEnd type="none" w="med" len="med"/>
                      <a:tailEnd type="none" w="med" len="med"/>
                    </a:lnB>
                    <a:lnBlToTr w="12700" cap="flat" cmpd="sng" algn="ctr">
                      <a:solidFill>
                        <a:schemeClr val="tx1"/>
                      </a:solidFill>
                      <a:prstDash val="solid"/>
                      <a:round/>
                      <a:headEnd type="none" w="med" len="med"/>
                      <a:tailEnd type="none" w="med" len="med"/>
                    </a:lnBlTo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100" b="1" dirty="0" smtClean="0">
                          <a:latin typeface="+mn-ea"/>
                          <a:ea typeface="+mn-ea"/>
                        </a:rPr>
                        <a:t>十分な広さ</a:t>
                      </a:r>
                    </a:p>
                  </a:txBody>
                  <a:tcPr anchor="ctr">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6">
                        <a:lumMod val="20000"/>
                        <a:lumOff val="80000"/>
                      </a:schemeClr>
                    </a:solidFill>
                  </a:tcPr>
                </a:tc>
                <a:tc>
                  <a:txBody>
                    <a:bodyPr/>
                    <a:lstStyle/>
                    <a:p>
                      <a:pPr algn="ctr"/>
                      <a:r>
                        <a:rPr lang="ja-JP" altLang="en-US" sz="1100" dirty="0" smtClean="0">
                          <a:latin typeface="+mn-ea"/>
                          <a:ea typeface="+mn-ea"/>
                        </a:rPr>
                        <a:t>十分な広さ</a:t>
                      </a:r>
                      <a:endParaRPr lang="ja-JP" altLang="en-US" sz="1100" dirty="0">
                        <a:latin typeface="+mn-ea"/>
                        <a:ea typeface="+mn-ea"/>
                      </a:endParaRPr>
                    </a:p>
                  </a:txBody>
                  <a:tcPr anchor="ctr">
                    <a:solidFill>
                      <a:schemeClr val="accent2">
                        <a:lumMod val="20000"/>
                        <a:lumOff val="80000"/>
                      </a:schemeClr>
                    </a:solidFill>
                  </a:tcPr>
                </a:tc>
              </a:tr>
              <a:tr h="326184">
                <a:tc vMerge="1">
                  <a:txBody>
                    <a:bodyPr/>
                    <a:lstStyle/>
                    <a:p>
                      <a:endParaRPr kumimoji="1" lang="ja-JP" altLang="en-US"/>
                    </a:p>
                  </a:txBody>
                  <a:tcPr/>
                </a:tc>
                <a:tc>
                  <a:txBody>
                    <a:bodyPr/>
                    <a:lstStyle/>
                    <a:p>
                      <a:r>
                        <a:rPr kumimoji="1" lang="ja-JP" altLang="en-US" sz="1200" dirty="0" smtClean="0">
                          <a:latin typeface="+mn-ea"/>
                          <a:ea typeface="+mn-ea"/>
                        </a:rPr>
                        <a:t>その他</a:t>
                      </a:r>
                      <a:endParaRPr kumimoji="1" lang="en-US" altLang="ja-JP" sz="1200" dirty="0" smtClean="0">
                        <a:latin typeface="+mn-ea"/>
                        <a:ea typeface="+mn-ea"/>
                      </a:endParaRPr>
                    </a:p>
                    <a:p>
                      <a:r>
                        <a:rPr kumimoji="1" lang="ja-JP" altLang="en-US" sz="1200" dirty="0" smtClean="0">
                          <a:latin typeface="+mn-ea"/>
                          <a:ea typeface="+mn-ea"/>
                        </a:rPr>
                        <a:t>医療設備</a:t>
                      </a:r>
                      <a:endParaRPr kumimoji="1" lang="ja-JP" altLang="en-US" sz="1200" dirty="0">
                        <a:latin typeface="+mn-ea"/>
                        <a:ea typeface="+mn-ea"/>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lumMod val="95000"/>
                      </a:schemeClr>
                    </a:solidFill>
                  </a:tcPr>
                </a:tc>
                <a:tc>
                  <a:txBody>
                    <a:bodyPr/>
                    <a:lstStyle/>
                    <a:p>
                      <a:pPr algn="l"/>
                      <a:r>
                        <a:rPr lang="ja-JP" altLang="en-US" sz="1100" dirty="0" smtClean="0">
                          <a:latin typeface="+mn-ea"/>
                          <a:ea typeface="+mn-ea"/>
                        </a:rPr>
                        <a:t>処置室、臨床検査施設、エックス線装置、調剤所</a:t>
                      </a:r>
                      <a:endParaRPr lang="ja-JP" altLang="en-US" sz="1100" dirty="0">
                        <a:latin typeface="+mn-ea"/>
                        <a:ea typeface="+mn-ea"/>
                      </a:endParaRPr>
                    </a:p>
                  </a:txBody>
                  <a:tcPr>
                    <a:lnT w="12700" cap="flat" cmpd="sng" algn="ctr">
                      <a:solidFill>
                        <a:schemeClr val="tx1"/>
                      </a:solidFill>
                      <a:prstDash val="solid"/>
                      <a:round/>
                      <a:headEnd type="none" w="med" len="med"/>
                      <a:tailEnd type="none" w="med" len="med"/>
                    </a:lnT>
                    <a:solidFill>
                      <a:schemeClr val="accent3">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latin typeface="+mn-ea"/>
                          <a:ea typeface="+mn-ea"/>
                        </a:rPr>
                        <a:t>処置室、臨床検査施設、エックス線装置、調剤所</a:t>
                      </a:r>
                    </a:p>
                  </a:txBody>
                  <a:tcPr>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pPr algn="ctr"/>
                      <a:r>
                        <a:rPr lang="ja-JP" altLang="en-US" sz="1100" dirty="0" smtClean="0">
                          <a:latin typeface="+mn-ea"/>
                          <a:ea typeface="+mn-ea"/>
                        </a:rPr>
                        <a:t>（薬剤師が調剤を行う場合：調剤所）</a:t>
                      </a:r>
                      <a:endParaRPr lang="ja-JP" altLang="en-US" sz="1100" dirty="0">
                        <a:latin typeface="+mn-ea"/>
                        <a:ea typeface="+mn-ea"/>
                      </a:endParaRPr>
                    </a:p>
                  </a:txBody>
                  <a:tcPr anchor="ctr">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2">
                        <a:lumMod val="20000"/>
                        <a:lumOff val="80000"/>
                      </a:schemeClr>
                    </a:solidFill>
                  </a:tcPr>
                </a:tc>
              </a:tr>
              <a:tr h="326184">
                <a:tc vMerge="1">
                  <a:txBody>
                    <a:bodyPr/>
                    <a:lstStyle/>
                    <a:p>
                      <a:endParaRPr kumimoji="1" lang="ja-JP" altLang="en-US" dirty="0">
                        <a:latin typeface="HGP創英角ﾎﾟｯﾌﾟ体" panose="040B0A00000000000000" pitchFamily="50" charset="-128"/>
                        <a:ea typeface="HGP創英角ﾎﾟｯﾌﾟ体" panose="040B0A00000000000000" pitchFamily="50" charset="-128"/>
                      </a:endParaRPr>
                    </a:p>
                  </a:txBody>
                  <a:tcPr>
                    <a:lnR w="12700" cap="flat" cmpd="sng" algn="ctr">
                      <a:solidFill>
                        <a:schemeClr val="tx1"/>
                      </a:solidFill>
                      <a:prstDash val="solid"/>
                      <a:round/>
                      <a:headEnd type="none" w="med" len="med"/>
                      <a:tailEnd type="none" w="med" len="med"/>
                    </a:lnR>
                  </a:tcPr>
                </a:tc>
                <a:tc>
                  <a:txBody>
                    <a:bodyPr/>
                    <a:lstStyle/>
                    <a:p>
                      <a:r>
                        <a:rPr kumimoji="1" lang="ja-JP" altLang="en-US" sz="1200" dirty="0" smtClean="0">
                          <a:latin typeface="+mn-ea"/>
                          <a:ea typeface="+mn-ea"/>
                        </a:rPr>
                        <a:t>他設備</a:t>
                      </a:r>
                      <a:endParaRPr kumimoji="1" lang="ja-JP" altLang="en-US" sz="1200" dirty="0">
                        <a:latin typeface="+mn-ea"/>
                        <a:ea typeface="+mn-ea"/>
                      </a:endParaRPr>
                    </a:p>
                  </a:txBody>
                  <a:tcPr anchor="ctr">
                    <a:lnL w="12700" cap="flat" cmpd="sng" algn="ctr">
                      <a:solidFill>
                        <a:schemeClr val="tx1"/>
                      </a:solidFill>
                      <a:prstDash val="solid"/>
                      <a:round/>
                      <a:headEnd type="none" w="med" len="med"/>
                      <a:tailEnd type="none" w="med" len="med"/>
                    </a:lnL>
                    <a:solidFill>
                      <a:schemeClr val="bg1">
                        <a:lumMod val="95000"/>
                      </a:schemeClr>
                    </a:solidFill>
                  </a:tcPr>
                </a:tc>
                <a:tc>
                  <a:txBody>
                    <a:bodyPr/>
                    <a:lstStyle/>
                    <a:p>
                      <a:pPr algn="l"/>
                      <a:r>
                        <a:rPr lang="ja-JP" altLang="en-US" sz="1100" dirty="0" smtClean="0">
                          <a:latin typeface="+mn-ea"/>
                          <a:ea typeface="+mn-ea"/>
                        </a:rPr>
                        <a:t>給食施設、その他都道府県の条例で定める施設 </a:t>
                      </a:r>
                      <a:endParaRPr lang="ja-JP" altLang="en-US" sz="1100" dirty="0">
                        <a:latin typeface="+mn-ea"/>
                        <a:ea typeface="+mn-ea"/>
                      </a:endParaRPr>
                    </a:p>
                  </a:txBody>
                  <a:tcPr anchor="ctr">
                    <a:solidFill>
                      <a:schemeClr val="accent3">
                        <a:lumMod val="20000"/>
                        <a:lumOff val="80000"/>
                      </a:schemeClr>
                    </a:solidFill>
                  </a:tcPr>
                </a:tc>
                <a:tc>
                  <a:txBody>
                    <a:bodyPr/>
                    <a:lstStyle/>
                    <a:p>
                      <a:pPr algn="l"/>
                      <a:r>
                        <a:rPr lang="ja-JP" altLang="en-US" sz="1100" b="1" dirty="0" smtClean="0">
                          <a:latin typeface="+mn-ea"/>
                          <a:ea typeface="+mn-ea"/>
                        </a:rPr>
                        <a:t>洗面所、便所、サービスステーション、調理室、</a:t>
                      </a:r>
                      <a:endParaRPr lang="en-US" altLang="ja-JP" sz="1100" b="1" dirty="0" smtClean="0">
                        <a:latin typeface="+mn-ea"/>
                        <a:ea typeface="+mn-ea"/>
                      </a:endParaRPr>
                    </a:p>
                    <a:p>
                      <a:pPr algn="l"/>
                      <a:r>
                        <a:rPr lang="ja-JP" altLang="en-US" sz="1100" b="1" dirty="0" smtClean="0">
                          <a:latin typeface="+mn-ea"/>
                          <a:ea typeface="+mn-ea"/>
                        </a:rPr>
                        <a:t>洗濯室又は洗濯場、汚物処理室</a:t>
                      </a:r>
                    </a:p>
                  </a:txBody>
                  <a:tcPr anchor="ctr">
                    <a:solidFill>
                      <a:schemeClr val="accent6">
                        <a:lumMod val="20000"/>
                        <a:lumOff val="80000"/>
                      </a:schemeClr>
                    </a:solidFill>
                  </a:tcPr>
                </a:tc>
                <a:tc>
                  <a:txBody>
                    <a:bodyPr/>
                    <a:lstStyle/>
                    <a:p>
                      <a:pPr algn="l"/>
                      <a:r>
                        <a:rPr lang="ja-JP" altLang="en-US" sz="1100" dirty="0" smtClean="0">
                          <a:latin typeface="+mn-ea"/>
                          <a:ea typeface="+mn-ea"/>
                        </a:rPr>
                        <a:t>洗面所、便所、サービスステーション、調理室、</a:t>
                      </a:r>
                      <a:endParaRPr lang="en-US" altLang="ja-JP" sz="1100" dirty="0" smtClean="0">
                        <a:latin typeface="+mn-ea"/>
                        <a:ea typeface="+mn-ea"/>
                      </a:endParaRPr>
                    </a:p>
                    <a:p>
                      <a:pPr algn="l"/>
                      <a:r>
                        <a:rPr lang="ja-JP" altLang="en-US" sz="1100" dirty="0" smtClean="0">
                          <a:latin typeface="+mn-ea"/>
                          <a:ea typeface="+mn-ea"/>
                        </a:rPr>
                        <a:t>洗濯室又は洗濯場、汚物処理室</a:t>
                      </a:r>
                      <a:endParaRPr lang="ja-JP" altLang="en-US" sz="1100" dirty="0">
                        <a:latin typeface="+mn-ea"/>
                        <a:ea typeface="+mn-ea"/>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546503">
                <a:tc rowSpan="3">
                  <a:txBody>
                    <a:bodyPr/>
                    <a:lstStyle/>
                    <a:p>
                      <a:pPr algn="ctr"/>
                      <a:r>
                        <a:rPr kumimoji="1" lang="ja-JP" altLang="en-US" sz="1000" dirty="0" smtClean="0">
                          <a:latin typeface="+mn-ea"/>
                          <a:ea typeface="+mn-ea"/>
                        </a:rPr>
                        <a:t>構造設備</a:t>
                      </a:r>
                      <a:endParaRPr kumimoji="1" lang="en-US" altLang="ja-JP" sz="1000" dirty="0" smtClean="0">
                        <a:latin typeface="+mn-ea"/>
                        <a:ea typeface="+mn-ea"/>
                      </a:endParaRPr>
                    </a:p>
                  </a:txBody>
                  <a:tcPr vert="eaVert" anchor="ctr">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r>
                        <a:rPr kumimoji="1" lang="ja-JP" altLang="en-US" sz="1200" dirty="0" smtClean="0">
                          <a:latin typeface="+mn-ea"/>
                          <a:ea typeface="+mn-ea"/>
                        </a:rPr>
                        <a:t>医療の</a:t>
                      </a:r>
                      <a:endParaRPr kumimoji="1" lang="en-US" altLang="ja-JP" sz="1200" dirty="0" smtClean="0">
                        <a:latin typeface="+mn-ea"/>
                        <a:ea typeface="+mn-ea"/>
                      </a:endParaRPr>
                    </a:p>
                    <a:p>
                      <a:r>
                        <a:rPr kumimoji="1" lang="ja-JP" altLang="en-US" sz="1200" dirty="0" smtClean="0">
                          <a:latin typeface="+mn-ea"/>
                          <a:ea typeface="+mn-ea"/>
                        </a:rPr>
                        <a:t>構造設備</a:t>
                      </a:r>
                      <a:endParaRPr kumimoji="1" lang="en-US" altLang="ja-JP" sz="1200" dirty="0" smtClean="0">
                        <a:latin typeface="+mn-ea"/>
                        <a:ea typeface="+mn-ea"/>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r>
                        <a:rPr kumimoji="1" lang="ja-JP" altLang="en-US" sz="1050" dirty="0" smtClean="0">
                          <a:latin typeface="+mn-ea"/>
                          <a:ea typeface="+mn-ea"/>
                        </a:rPr>
                        <a:t>診療の用に供する電気、光線、熱、蒸気又はガスに関する構造設備、放射線に関する構造設備</a:t>
                      </a:r>
                      <a:endParaRPr kumimoji="1" lang="en-US" altLang="ja-JP" sz="1050" dirty="0" smtClean="0">
                        <a:latin typeface="+mn-ea"/>
                        <a:ea typeface="+mn-ea"/>
                      </a:endParaRPr>
                    </a:p>
                  </a:txBody>
                  <a:tcPr anchor="ctr">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smtClean="0">
                          <a:latin typeface="+mn-ea"/>
                          <a:ea typeface="+mn-ea"/>
                        </a:rPr>
                        <a:t>診療の用に供する電気、光線、熱、蒸気又はガスに関する構造設備、放射線に関する構造設備</a:t>
                      </a:r>
                      <a:endParaRPr kumimoji="1" lang="en-US" altLang="ja-JP" sz="1050" b="1" dirty="0" smtClean="0">
                        <a:latin typeface="+mn-ea"/>
                        <a:ea typeface="+mn-ea"/>
                      </a:endParaRPr>
                    </a:p>
                  </a:txBody>
                  <a:tcPr anchor="ctr">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endParaRPr kumimoji="1" lang="ja-JP" altLang="en-US" sz="1100" dirty="0">
                        <a:latin typeface="+mn-ea"/>
                        <a:ea typeface="+mn-ea"/>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solidFill>
                        <a:schemeClr val="tx1"/>
                      </a:solidFill>
                      <a:prstDash val="solid"/>
                      <a:round/>
                      <a:headEnd type="none" w="med" len="med"/>
                      <a:tailEnd type="none" w="med" len="med"/>
                    </a:lnBlToTr>
                    <a:solidFill>
                      <a:schemeClr val="accent2">
                        <a:lumMod val="20000"/>
                        <a:lumOff val="80000"/>
                      </a:schemeClr>
                    </a:solidFill>
                  </a:tcPr>
                </a:tc>
              </a:tr>
              <a:tr h="516593">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n-ea"/>
                          <a:ea typeface="+mn-ea"/>
                        </a:rPr>
                        <a:t>廊下</a:t>
                      </a:r>
                      <a:endParaRPr kumimoji="1" lang="en-US" altLang="ja-JP" sz="1200" dirty="0" smtClean="0">
                        <a:latin typeface="+mn-ea"/>
                        <a:ea typeface="+mn-ea"/>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r>
                        <a:rPr kumimoji="1" lang="ja-JP" altLang="en-US" sz="1100" dirty="0" smtClean="0">
                          <a:latin typeface="+mn-ea"/>
                          <a:ea typeface="+mn-ea"/>
                        </a:rPr>
                        <a:t>廊下幅：　</a:t>
                      </a:r>
                      <a:r>
                        <a:rPr kumimoji="1" lang="en-US" altLang="ja-JP" sz="1100" dirty="0" smtClean="0">
                          <a:latin typeface="+mn-ea"/>
                          <a:ea typeface="+mn-ea"/>
                        </a:rPr>
                        <a:t>1.8</a:t>
                      </a:r>
                      <a:r>
                        <a:rPr kumimoji="1" lang="ja-JP" altLang="en-US" sz="1100" dirty="0" err="1" smtClean="0">
                          <a:latin typeface="+mn-ea"/>
                          <a:ea typeface="+mn-ea"/>
                        </a:rPr>
                        <a:t>ｍ</a:t>
                      </a:r>
                      <a:r>
                        <a:rPr kumimoji="1" lang="ja-JP" altLang="en-US" sz="1100" dirty="0" smtClean="0">
                          <a:latin typeface="+mn-ea"/>
                          <a:ea typeface="+mn-ea"/>
                        </a:rPr>
                        <a:t>、中廊下は</a:t>
                      </a:r>
                      <a:r>
                        <a:rPr kumimoji="1" lang="en-US" altLang="ja-JP" sz="1100" dirty="0" smtClean="0">
                          <a:latin typeface="+mn-ea"/>
                          <a:ea typeface="+mn-ea"/>
                        </a:rPr>
                        <a:t>2.7</a:t>
                      </a:r>
                      <a:r>
                        <a:rPr kumimoji="1" lang="ja-JP" altLang="en-US" sz="1100" dirty="0" err="1" smtClean="0">
                          <a:latin typeface="+mn-ea"/>
                          <a:ea typeface="+mn-ea"/>
                        </a:rPr>
                        <a:t>ｍ</a:t>
                      </a:r>
                      <a:endParaRPr kumimoji="1" lang="en-US" altLang="ja-JP" sz="1100" dirty="0" smtClean="0">
                        <a:latin typeface="+mn-ea"/>
                        <a:ea typeface="+mn-ea"/>
                      </a:endParaRPr>
                    </a:p>
                    <a:p>
                      <a:pPr algn="l"/>
                      <a:r>
                        <a:rPr kumimoji="1" lang="en-US" altLang="ja-JP" sz="1100" dirty="0" smtClean="0">
                          <a:latin typeface="+mn-ea"/>
                          <a:ea typeface="+mn-ea"/>
                        </a:rPr>
                        <a:t>※</a:t>
                      </a:r>
                      <a:r>
                        <a:rPr kumimoji="1" lang="ja-JP" altLang="en-US" sz="1100" dirty="0" smtClean="0">
                          <a:latin typeface="+mn-ea"/>
                          <a:ea typeface="+mn-ea"/>
                        </a:rPr>
                        <a:t>経過措置　廊下幅：　</a:t>
                      </a:r>
                      <a:r>
                        <a:rPr kumimoji="1" lang="en-US" altLang="ja-JP" sz="1100" dirty="0" smtClean="0">
                          <a:latin typeface="+mn-ea"/>
                          <a:ea typeface="+mn-ea"/>
                        </a:rPr>
                        <a:t>1.2</a:t>
                      </a:r>
                      <a:r>
                        <a:rPr kumimoji="1" lang="ja-JP" altLang="en-US" sz="1100" dirty="0" err="1" smtClean="0">
                          <a:latin typeface="+mn-ea"/>
                          <a:ea typeface="+mn-ea"/>
                        </a:rPr>
                        <a:t>ｍ</a:t>
                      </a:r>
                      <a:r>
                        <a:rPr kumimoji="1" lang="ja-JP" altLang="en-US" sz="1100" dirty="0" smtClean="0">
                          <a:latin typeface="+mn-ea"/>
                          <a:ea typeface="+mn-ea"/>
                        </a:rPr>
                        <a:t>、中廊下</a:t>
                      </a:r>
                      <a:r>
                        <a:rPr kumimoji="1" lang="en-US" altLang="ja-JP" sz="1100" dirty="0" smtClean="0">
                          <a:latin typeface="+mn-ea"/>
                          <a:ea typeface="+mn-ea"/>
                        </a:rPr>
                        <a:t>1.6</a:t>
                      </a:r>
                      <a:r>
                        <a:rPr kumimoji="1" lang="ja-JP" altLang="en-US" sz="1100" dirty="0" err="1" smtClean="0">
                          <a:latin typeface="+mn-ea"/>
                          <a:ea typeface="+mn-ea"/>
                        </a:rPr>
                        <a:t>ｍ</a:t>
                      </a:r>
                      <a:endParaRPr kumimoji="1" lang="en-US" altLang="ja-JP" sz="1100" dirty="0" smtClean="0">
                        <a:latin typeface="+mn-ea"/>
                        <a:ea typeface="+mn-ea"/>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latin typeface="+mn-ea"/>
                          <a:ea typeface="+mn-ea"/>
                        </a:rPr>
                        <a:t>廊下幅：　</a:t>
                      </a:r>
                      <a:r>
                        <a:rPr kumimoji="1" lang="en-US" altLang="ja-JP" sz="1100" b="1" dirty="0" smtClean="0">
                          <a:latin typeface="+mn-ea"/>
                          <a:ea typeface="+mn-ea"/>
                        </a:rPr>
                        <a:t>1.8</a:t>
                      </a:r>
                      <a:r>
                        <a:rPr kumimoji="1" lang="ja-JP" altLang="en-US" sz="1100" b="1" dirty="0" err="1" smtClean="0">
                          <a:latin typeface="+mn-ea"/>
                          <a:ea typeface="+mn-ea"/>
                        </a:rPr>
                        <a:t>ｍ</a:t>
                      </a:r>
                      <a:r>
                        <a:rPr kumimoji="1" lang="ja-JP" altLang="en-US" sz="1100" b="1" dirty="0" smtClean="0">
                          <a:latin typeface="+mn-ea"/>
                          <a:ea typeface="+mn-ea"/>
                        </a:rPr>
                        <a:t>、中廊下の場合は</a:t>
                      </a:r>
                      <a:r>
                        <a:rPr kumimoji="1" lang="en-US" altLang="ja-JP" sz="1100" b="1" dirty="0" smtClean="0">
                          <a:latin typeface="+mn-ea"/>
                          <a:ea typeface="+mn-ea"/>
                        </a:rPr>
                        <a:t>2.7</a:t>
                      </a:r>
                      <a:r>
                        <a:rPr kumimoji="1" lang="ja-JP" altLang="en-US" sz="1100" b="1" dirty="0" err="1" smtClean="0">
                          <a:latin typeface="+mn-ea"/>
                          <a:ea typeface="+mn-ea"/>
                        </a:rPr>
                        <a:t>ｍ</a:t>
                      </a:r>
                      <a:endParaRPr kumimoji="1" lang="en-US" altLang="ja-JP" sz="1100" b="1"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smtClean="0">
                          <a:latin typeface="+mn-ea"/>
                          <a:ea typeface="+mn-ea"/>
                        </a:rPr>
                        <a:t>※</a:t>
                      </a:r>
                      <a:r>
                        <a:rPr kumimoji="1" lang="ja-JP" altLang="en-US" sz="1100" b="1" dirty="0" smtClean="0">
                          <a:latin typeface="+mn-ea"/>
                          <a:ea typeface="+mn-ea"/>
                        </a:rPr>
                        <a:t>転換の場合　廊下幅：</a:t>
                      </a:r>
                      <a:r>
                        <a:rPr kumimoji="1" lang="en-US" altLang="ja-JP" sz="1100" b="1" dirty="0" smtClean="0">
                          <a:latin typeface="+mn-ea"/>
                          <a:ea typeface="+mn-ea"/>
                        </a:rPr>
                        <a:t>1.2</a:t>
                      </a:r>
                      <a:r>
                        <a:rPr kumimoji="1" lang="ja-JP" altLang="en-US" sz="1100" b="1" dirty="0" err="1" smtClean="0">
                          <a:latin typeface="+mn-ea"/>
                          <a:ea typeface="+mn-ea"/>
                        </a:rPr>
                        <a:t>ｍ</a:t>
                      </a:r>
                      <a:r>
                        <a:rPr kumimoji="1" lang="ja-JP" altLang="en-US" sz="1100" b="1" dirty="0" smtClean="0">
                          <a:latin typeface="+mn-ea"/>
                          <a:ea typeface="+mn-ea"/>
                        </a:rPr>
                        <a:t>、中廊下</a:t>
                      </a:r>
                      <a:r>
                        <a:rPr kumimoji="1" lang="en-US" altLang="ja-JP" sz="1100" b="1" dirty="0" smtClean="0">
                          <a:latin typeface="+mn-ea"/>
                          <a:ea typeface="+mn-ea"/>
                        </a:rPr>
                        <a:t>1.6</a:t>
                      </a:r>
                      <a:r>
                        <a:rPr kumimoji="1" lang="ja-JP" altLang="en-US" sz="1100" b="1" dirty="0" err="1" smtClean="0">
                          <a:latin typeface="+mn-ea"/>
                          <a:ea typeface="+mn-ea"/>
                        </a:rPr>
                        <a:t>ｍ</a:t>
                      </a:r>
                      <a:endParaRPr kumimoji="1" lang="en-US" altLang="ja-JP" sz="1100" b="1" dirty="0" smtClean="0">
                        <a:latin typeface="+mn-ea"/>
                        <a:ea typeface="+mn-ea"/>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廊下幅：　</a:t>
                      </a:r>
                      <a:r>
                        <a:rPr kumimoji="1" lang="en-US" altLang="ja-JP" sz="1100" dirty="0" smtClean="0">
                          <a:latin typeface="+mn-ea"/>
                          <a:ea typeface="+mn-ea"/>
                        </a:rPr>
                        <a:t>1.8</a:t>
                      </a:r>
                      <a:r>
                        <a:rPr kumimoji="1" lang="ja-JP" altLang="en-US" sz="1100" dirty="0" err="1" smtClean="0">
                          <a:latin typeface="+mn-ea"/>
                          <a:ea typeface="+mn-ea"/>
                        </a:rPr>
                        <a:t>ｍ</a:t>
                      </a:r>
                      <a:r>
                        <a:rPr kumimoji="1" lang="ja-JP" altLang="en-US" sz="1100" dirty="0" smtClean="0">
                          <a:latin typeface="+mn-ea"/>
                          <a:ea typeface="+mn-ea"/>
                        </a:rPr>
                        <a:t>、中廊下の場合は</a:t>
                      </a:r>
                      <a:r>
                        <a:rPr kumimoji="1" lang="en-US" altLang="ja-JP" sz="1100" dirty="0" smtClean="0">
                          <a:latin typeface="+mn-ea"/>
                          <a:ea typeface="+mn-ea"/>
                        </a:rPr>
                        <a:t>2.7</a:t>
                      </a:r>
                      <a:r>
                        <a:rPr kumimoji="1" lang="ja-JP" altLang="en-US" sz="1100" dirty="0" err="1" smtClean="0">
                          <a:latin typeface="+mn-ea"/>
                          <a:ea typeface="+mn-ea"/>
                        </a:rPr>
                        <a:t>ｍ</a:t>
                      </a:r>
                      <a:endParaRPr kumimoji="1" lang="en-US" altLang="ja-JP" sz="110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mn-ea"/>
                          <a:ea typeface="+mn-ea"/>
                        </a:rPr>
                        <a:t>※</a:t>
                      </a:r>
                      <a:r>
                        <a:rPr kumimoji="1" lang="ja-JP" altLang="en-US" sz="1100" dirty="0" smtClean="0">
                          <a:latin typeface="+mn-ea"/>
                          <a:ea typeface="+mn-ea"/>
                        </a:rPr>
                        <a:t>転換の場合</a:t>
                      </a:r>
                      <a:r>
                        <a:rPr kumimoji="1" lang="ja-JP" altLang="en-US" sz="1100" baseline="0" dirty="0" smtClean="0">
                          <a:latin typeface="+mn-ea"/>
                          <a:ea typeface="+mn-ea"/>
                        </a:rPr>
                        <a:t>　</a:t>
                      </a:r>
                      <a:r>
                        <a:rPr kumimoji="1" lang="ja-JP" altLang="en-US" sz="1100" dirty="0" smtClean="0">
                          <a:latin typeface="+mn-ea"/>
                          <a:ea typeface="+mn-ea"/>
                        </a:rPr>
                        <a:t>廊下幅：　</a:t>
                      </a:r>
                      <a:r>
                        <a:rPr kumimoji="1" lang="en-US" altLang="ja-JP" sz="1100" dirty="0" smtClean="0">
                          <a:latin typeface="+mn-ea"/>
                          <a:ea typeface="+mn-ea"/>
                        </a:rPr>
                        <a:t>1.2</a:t>
                      </a:r>
                      <a:r>
                        <a:rPr kumimoji="1" lang="ja-JP" altLang="en-US" sz="1100" dirty="0" err="1" smtClean="0">
                          <a:latin typeface="+mn-ea"/>
                          <a:ea typeface="+mn-ea"/>
                        </a:rPr>
                        <a:t>ｍ</a:t>
                      </a:r>
                      <a:r>
                        <a:rPr kumimoji="1" lang="ja-JP" altLang="en-US" sz="1100" dirty="0" smtClean="0">
                          <a:latin typeface="+mn-ea"/>
                          <a:ea typeface="+mn-ea"/>
                        </a:rPr>
                        <a:t>、中廊下</a:t>
                      </a:r>
                      <a:r>
                        <a:rPr kumimoji="1" lang="en-US" altLang="ja-JP" sz="1100" dirty="0" smtClean="0">
                          <a:latin typeface="+mn-ea"/>
                          <a:ea typeface="+mn-ea"/>
                        </a:rPr>
                        <a:t>1.6</a:t>
                      </a:r>
                      <a:r>
                        <a:rPr kumimoji="1" lang="ja-JP" altLang="en-US" sz="1100" dirty="0" err="1" smtClean="0">
                          <a:latin typeface="+mn-ea"/>
                          <a:ea typeface="+mn-ea"/>
                        </a:rPr>
                        <a:t>ｍ</a:t>
                      </a:r>
                      <a:endParaRPr kumimoji="1" lang="en-US" altLang="ja-JP" sz="1100" dirty="0" smtClean="0">
                        <a:latin typeface="+mn-ea"/>
                        <a:ea typeface="+mn-ea"/>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582887">
                <a:tc vMerge="1">
                  <a:txBody>
                    <a:bodyPr/>
                    <a:lstStyle/>
                    <a:p>
                      <a:endParaRPr kumimoji="1" lang="ja-JP" altLang="en-US"/>
                    </a:p>
                  </a:txBody>
                  <a:tcPr/>
                </a:tc>
                <a:tc>
                  <a:txBody>
                    <a:bodyPr/>
                    <a:lstStyle/>
                    <a:p>
                      <a:pPr marL="0" indent="0"/>
                      <a:r>
                        <a:rPr kumimoji="1" lang="ja-JP" altLang="en-US" sz="1200" dirty="0" smtClean="0">
                          <a:latin typeface="+mn-ea"/>
                          <a:ea typeface="+mn-ea"/>
                        </a:rPr>
                        <a:t>耐火構造</a:t>
                      </a:r>
                      <a:endParaRPr kumimoji="1" lang="en-US" altLang="ja-JP" sz="1200" dirty="0" smtClean="0">
                        <a:latin typeface="+mn-ea"/>
                        <a:ea typeface="+mn-ea"/>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（３階以上に病室がある場合）</a:t>
                      </a:r>
                      <a:endParaRPr kumimoji="1" lang="en-US" altLang="ja-JP" sz="110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建築基準法に基づく主要構造部：耐火建築物</a:t>
                      </a:r>
                      <a:endParaRPr kumimoji="1" lang="en-US" altLang="ja-JP" sz="1100" dirty="0" smtClean="0">
                        <a:latin typeface="+mn-ea"/>
                        <a:ea typeface="+mn-ea"/>
                      </a:endParaRPr>
                    </a:p>
                  </a:txBody>
                  <a:tcPr anchor="ctr">
                    <a:lnT w="12700" cap="flat" cmpd="sng" algn="ctr">
                      <a:solidFill>
                        <a:schemeClr val="tx1"/>
                      </a:solidFill>
                      <a:prstDash val="solid"/>
                      <a:round/>
                      <a:headEnd type="none" w="med" len="med"/>
                      <a:tailEnd type="none" w="med" len="med"/>
                    </a:lnT>
                    <a:solidFill>
                      <a:schemeClr val="accent3">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prstClr val="black"/>
                          </a:solidFill>
                          <a:effectLst/>
                          <a:uLnTx/>
                          <a:uFillTx/>
                          <a:latin typeface="+mn-ea"/>
                          <a:ea typeface="+mn-ea"/>
                          <a:cs typeface="+mn-cs"/>
                        </a:rPr>
                        <a:t>原則、耐火建築物（２階建て又は平屋建てのうち特別な場合は準耐火建築物）</a:t>
                      </a:r>
                      <a:endParaRPr kumimoji="1" lang="en-US" altLang="ja-JP" sz="1100" b="1" i="0" u="none" strike="noStrike" kern="1200" cap="none" spc="0" normalizeH="0" baseline="0" noProof="0" dirty="0" smtClean="0">
                        <a:ln>
                          <a:noFill/>
                        </a:ln>
                        <a:solidFill>
                          <a:prstClr val="black"/>
                        </a:solidFill>
                        <a:effectLst/>
                        <a:uLnTx/>
                        <a:uFillTx/>
                        <a:latin typeface="+mn-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smtClean="0">
                        <a:ln>
                          <a:noFill/>
                        </a:ln>
                        <a:solidFill>
                          <a:prstClr val="black"/>
                        </a:solidFill>
                        <a:effectLst/>
                        <a:uLnTx/>
                        <a:uFillTx/>
                        <a:latin typeface="+mn-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err="1" smtClean="0">
                          <a:ln>
                            <a:noFill/>
                          </a:ln>
                          <a:solidFill>
                            <a:prstClr val="black"/>
                          </a:solidFill>
                          <a:effectLst/>
                          <a:uLnTx/>
                          <a:uFillTx/>
                          <a:latin typeface="+mn-ea"/>
                          <a:ea typeface="+mn-ea"/>
                          <a:cs typeface="+mn-cs"/>
                        </a:rPr>
                        <a:t>※</a:t>
                      </a:r>
                      <a:r>
                        <a:rPr kumimoji="1" lang="ja-JP" altLang="en-US" sz="1100" b="1" dirty="0" smtClean="0">
                          <a:latin typeface="+mn-ea"/>
                          <a:ea typeface="+mn-ea"/>
                        </a:rPr>
                        <a:t>転換の場合</a:t>
                      </a:r>
                      <a:r>
                        <a:rPr kumimoji="1" lang="ja-JP" altLang="en-US" sz="1100" b="1" baseline="0" dirty="0" smtClean="0">
                          <a:latin typeface="+mn-ea"/>
                          <a:ea typeface="+mn-ea"/>
                        </a:rPr>
                        <a:t>、特例あり</a:t>
                      </a:r>
                      <a:endParaRPr kumimoji="1" lang="en-US" altLang="ja-JP" sz="400" b="1" i="0" u="none" strike="noStrike" kern="1200" cap="none" spc="0" normalizeH="0" baseline="0" noProof="0" dirty="0" smtClean="0">
                        <a:ln>
                          <a:noFill/>
                        </a:ln>
                        <a:solidFill>
                          <a:prstClr val="black"/>
                        </a:solidFill>
                        <a:effectLst/>
                        <a:uLnTx/>
                        <a:uFillTx/>
                        <a:latin typeface="+mn-ea"/>
                        <a:ea typeface="+mn-ea"/>
                        <a:cs typeface="+mn-cs"/>
                      </a:endParaRPr>
                    </a:p>
                  </a:txBody>
                  <a:tcPr anchor="ctr">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n-ea"/>
                          <a:ea typeface="+mn-ea"/>
                          <a:cs typeface="+mn-cs"/>
                        </a:rPr>
                        <a:t>原則、耐火建築物（２階建て又は平屋建てのうち特別な場合は準耐火建築物）</a:t>
                      </a:r>
                      <a:endParaRPr kumimoji="1" lang="en-US" altLang="ja-JP" sz="1100" b="0" i="0" u="none" strike="noStrike" kern="1200" cap="none" spc="0" normalizeH="0" baseline="0" noProof="0" dirty="0" smtClean="0">
                        <a:ln>
                          <a:noFill/>
                        </a:ln>
                        <a:solidFill>
                          <a:prstClr val="black"/>
                        </a:solidFill>
                        <a:effectLst/>
                        <a:uLnTx/>
                        <a:uFillTx/>
                        <a:latin typeface="+mn-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300" b="0" i="0" u="none" strike="noStrike" kern="1200" cap="none" spc="0" normalizeH="0" baseline="0" noProof="0" dirty="0" smtClean="0">
                        <a:ln>
                          <a:noFill/>
                        </a:ln>
                        <a:solidFill>
                          <a:prstClr val="black"/>
                        </a:solidFill>
                        <a:effectLst/>
                        <a:uLnTx/>
                        <a:uFillTx/>
                        <a:latin typeface="+mn-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prstClr val="black"/>
                          </a:solidFill>
                          <a:effectLst/>
                          <a:uLnTx/>
                          <a:uFillTx/>
                          <a:latin typeface="+mn-ea"/>
                          <a:ea typeface="+mn-ea"/>
                          <a:cs typeface="+mn-cs"/>
                        </a:rPr>
                        <a:t>※</a:t>
                      </a:r>
                      <a:r>
                        <a:rPr kumimoji="1" lang="ja-JP" altLang="en-US" sz="1100" dirty="0" smtClean="0">
                          <a:latin typeface="+mn-ea"/>
                          <a:ea typeface="+mn-ea"/>
                        </a:rPr>
                        <a:t>転換の場合</a:t>
                      </a:r>
                      <a:r>
                        <a:rPr kumimoji="1" lang="ja-JP" altLang="en-US" sz="1100" baseline="0" dirty="0" smtClean="0">
                          <a:latin typeface="+mn-ea"/>
                          <a:ea typeface="+mn-ea"/>
                        </a:rPr>
                        <a:t>、特例あり</a:t>
                      </a:r>
                      <a:endParaRPr kumimoji="1" lang="en-US" altLang="ja-JP" sz="400" b="0" i="0" u="none" strike="noStrike" kern="1200" cap="none" spc="0" normalizeH="0" baseline="0" noProof="0" dirty="0" smtClean="0">
                        <a:ln>
                          <a:noFill/>
                        </a:ln>
                        <a:solidFill>
                          <a:prstClr val="black"/>
                        </a:solidFill>
                        <a:effectLst/>
                        <a:uLnTx/>
                        <a:uFillTx/>
                        <a:latin typeface="+mn-ea"/>
                        <a:ea typeface="+mn-ea"/>
                        <a:cs typeface="+mn-cs"/>
                      </a:endParaRPr>
                    </a:p>
                  </a:txBody>
                  <a:tcPr anchor="ctr">
                    <a:lnT w="12700" cap="flat" cmpd="sng" algn="ctr">
                      <a:solidFill>
                        <a:schemeClr val="tx1"/>
                      </a:solidFill>
                      <a:prstDash val="solid"/>
                      <a:round/>
                      <a:headEnd type="none" w="med" len="med"/>
                      <a:tailEnd type="none" w="med" len="med"/>
                    </a:lnT>
                    <a:solidFill>
                      <a:schemeClr val="accent2">
                        <a:lumMod val="20000"/>
                        <a:lumOff val="80000"/>
                      </a:schemeClr>
                    </a:solidFill>
                  </a:tcPr>
                </a:tc>
              </a:tr>
            </a:tbl>
          </a:graphicData>
        </a:graphic>
      </p:graphicFrame>
      <p:sp>
        <p:nvSpPr>
          <p:cNvPr id="6" name="テキスト ボックス 5"/>
          <p:cNvSpPr txBox="1"/>
          <p:nvPr/>
        </p:nvSpPr>
        <p:spPr>
          <a:xfrm>
            <a:off x="169478" y="6549311"/>
            <a:ext cx="4586512" cy="246221"/>
          </a:xfrm>
          <a:prstGeom prst="rect">
            <a:avLst/>
          </a:prstGeom>
          <a:noFill/>
        </p:spPr>
        <p:txBody>
          <a:bodyPr wrap="none" rtlCol="0">
            <a:spAutoFit/>
          </a:bodyPr>
          <a:lstStyle/>
          <a:p>
            <a:r>
              <a:rPr lang="ja-JP" altLang="en-US" sz="1000" dirty="0" smtClean="0">
                <a:solidFill>
                  <a:prstClr val="black"/>
                </a:solidFill>
                <a:latin typeface="ＭＳ Ｐゴシック" panose="020B0600070205080204" pitchFamily="50" charset="-128"/>
              </a:rPr>
              <a:t>注</a:t>
            </a:r>
            <a:r>
              <a:rPr lang="ja-JP" altLang="en-US" sz="1000" dirty="0">
                <a:solidFill>
                  <a:prstClr val="black"/>
                </a:solidFill>
                <a:latin typeface="ＭＳ Ｐゴシック" panose="020B0600070205080204" pitchFamily="50" charset="-128"/>
              </a:rPr>
              <a:t>　</a:t>
            </a:r>
            <a:r>
              <a:rPr lang="ja-JP" altLang="en-US" sz="1000" dirty="0" smtClean="0">
                <a:solidFill>
                  <a:prstClr val="black"/>
                </a:solidFill>
                <a:latin typeface="ＭＳ Ｐゴシック" panose="020B0600070205080204" pitchFamily="50" charset="-128"/>
              </a:rPr>
              <a:t>介護療養病床の基準において、緑で示されているものは、病院としての基準</a:t>
            </a:r>
            <a:endParaRPr lang="ja-JP" altLang="en-US" sz="1000" dirty="0">
              <a:solidFill>
                <a:prstClr val="black"/>
              </a:solidFill>
              <a:latin typeface="ＭＳ Ｐゴシック" panose="020B0600070205080204" pitchFamily="50" charset="-128"/>
            </a:endParaRPr>
          </a:p>
        </p:txBody>
      </p:sp>
      <p:sp>
        <p:nvSpPr>
          <p:cNvPr id="7" name="スライド番号プレースホルダー 3"/>
          <p:cNvSpPr>
            <a:spLocks noGrp="1"/>
          </p:cNvSpPr>
          <p:nvPr>
            <p:ph type="sldNum" sz="quarter" idx="12"/>
          </p:nvPr>
        </p:nvSpPr>
        <p:spPr>
          <a:xfrm>
            <a:off x="7625268" y="6546765"/>
            <a:ext cx="1880473" cy="365125"/>
          </a:xfrm>
        </p:spPr>
        <p:txBody>
          <a:bodyPr/>
          <a:lstStyle/>
          <a:p>
            <a:fld id="{01B2463D-409F-4C74-9F60-AE27E039E352}" type="slidenum">
              <a:rPr lang="ja-JP" altLang="en-US" sz="1800" smtClean="0">
                <a:solidFill>
                  <a:prstClr val="black"/>
                </a:solidFill>
              </a:rPr>
              <a:pPr/>
              <a:t>9</a:t>
            </a:fld>
            <a:endParaRPr lang="ja-JP" altLang="en-US" sz="1800" dirty="0">
              <a:solidFill>
                <a:prstClr val="black"/>
              </a:solidFill>
            </a:endParaRPr>
          </a:p>
        </p:txBody>
      </p:sp>
      <p:sp>
        <p:nvSpPr>
          <p:cNvPr id="9" name="正方形/長方形 8"/>
          <p:cNvSpPr/>
          <p:nvPr/>
        </p:nvSpPr>
        <p:spPr>
          <a:xfrm>
            <a:off x="3997" y="18310"/>
            <a:ext cx="9902003" cy="432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2634" tIns="41317" rIns="82634" bIns="41317" rtlCol="0" anchor="ctr"/>
          <a:lstStyle/>
          <a:p>
            <a:pPr algn="ctr"/>
            <a:r>
              <a:rPr lang="ja-JP" altLang="en-US" sz="2800" dirty="0" smtClean="0">
                <a:solidFill>
                  <a:prstClr val="black"/>
                </a:solidFill>
                <a:latin typeface="ＤＨＰ特太ゴシック体" panose="020B0500000000000000" pitchFamily="50" charset="-128"/>
                <a:ea typeface="ＤＨＰ特太ゴシック体" panose="020B0500000000000000" pitchFamily="50" charset="-128"/>
              </a:rPr>
              <a:t>介護</a:t>
            </a:r>
            <a:r>
              <a:rPr lang="ja-JP" altLang="en-US" sz="2800" dirty="0">
                <a:solidFill>
                  <a:prstClr val="black"/>
                </a:solidFill>
                <a:latin typeface="ＤＨＰ特太ゴシック体" panose="020B0500000000000000" pitchFamily="50" charset="-128"/>
                <a:ea typeface="ＤＨＰ特太ゴシック体" panose="020B0500000000000000" pitchFamily="50" charset="-128"/>
              </a:rPr>
              <a:t>医療院の基準（施設基準）</a:t>
            </a:r>
          </a:p>
        </p:txBody>
      </p:sp>
      <p:sp>
        <p:nvSpPr>
          <p:cNvPr id="10" name="正方形/長方形 9"/>
          <p:cNvSpPr/>
          <p:nvPr/>
        </p:nvSpPr>
        <p:spPr>
          <a:xfrm>
            <a:off x="4038600" y="546099"/>
            <a:ext cx="2933700" cy="5990511"/>
          </a:xfrm>
          <a:prstGeom prst="rect">
            <a:avLst/>
          </a:prstGeom>
          <a:noFill/>
          <a:ln w="57150">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a:solidFill>
                <a:prstClr val="black"/>
              </a:solidFill>
            </a:endParaRPr>
          </a:p>
        </p:txBody>
      </p:sp>
    </p:spTree>
    <p:extLst>
      <p:ext uri="{BB962C8B-B14F-4D97-AF65-F5344CB8AC3E}">
        <p14:creationId xmlns:p14="http://schemas.microsoft.com/office/powerpoint/2010/main" val="7202922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608455" y="6492875"/>
            <a:ext cx="1877189" cy="365125"/>
          </a:xfrm>
        </p:spPr>
        <p:txBody>
          <a:bodyPr/>
          <a:lstStyle/>
          <a:p>
            <a:fld id="{01B2463D-409F-4C74-9F60-AE27E039E352}" type="slidenum">
              <a:rPr lang="ja-JP" altLang="en-US" sz="1800" smtClean="0">
                <a:solidFill>
                  <a:prstClr val="black"/>
                </a:solidFill>
              </a:rPr>
              <a:pPr/>
              <a:t>10</a:t>
            </a:fld>
            <a:endParaRPr lang="ja-JP" altLang="en-US" sz="1800" dirty="0">
              <a:solidFill>
                <a:prstClr val="black"/>
              </a:solidFill>
            </a:endParaRPr>
          </a:p>
        </p:txBody>
      </p:sp>
      <p:sp>
        <p:nvSpPr>
          <p:cNvPr id="13" name="正方形/長方形 12"/>
          <p:cNvSpPr/>
          <p:nvPr/>
        </p:nvSpPr>
        <p:spPr>
          <a:xfrm>
            <a:off x="3997" y="326"/>
            <a:ext cx="9902003" cy="432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2634" tIns="41317" rIns="82634" bIns="41317" rtlCol="0" anchor="ctr"/>
          <a:lstStyle/>
          <a:p>
            <a:pPr algn="ctr"/>
            <a:r>
              <a:rPr lang="ja-JP" altLang="en-US" sz="2800" dirty="0" smtClean="0">
                <a:solidFill>
                  <a:prstClr val="black"/>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rPr>
              <a:t>身体的</a:t>
            </a:r>
            <a:r>
              <a:rPr lang="ja-JP" altLang="en-US" sz="2800" dirty="0">
                <a:solidFill>
                  <a:prstClr val="black"/>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rPr>
              <a:t>拘束等の適正化</a:t>
            </a:r>
            <a:endParaRPr lang="en-US" altLang="ja-JP" sz="2800" dirty="0">
              <a:solidFill>
                <a:prstClr val="black"/>
              </a:solidFill>
              <a:latin typeface="ＤＨＰ特太ゴシック体" panose="020B0500000000000000" pitchFamily="50" charset="-128"/>
              <a:ea typeface="ＤＨＰ特太ゴシック体" panose="020B0500000000000000" pitchFamily="50" charset="-128"/>
            </a:endParaRPr>
          </a:p>
        </p:txBody>
      </p:sp>
      <p:sp>
        <p:nvSpPr>
          <p:cNvPr id="12" name="テキスト ボックス 11"/>
          <p:cNvSpPr txBox="1"/>
          <p:nvPr/>
        </p:nvSpPr>
        <p:spPr>
          <a:xfrm>
            <a:off x="250872" y="1300727"/>
            <a:ext cx="9416354" cy="4093428"/>
          </a:xfrm>
          <a:prstGeom prst="rect">
            <a:avLst/>
          </a:prstGeom>
          <a:noFill/>
          <a:ln>
            <a:solidFill>
              <a:schemeClr val="tx1"/>
            </a:solidFill>
          </a:ln>
        </p:spPr>
        <p:txBody>
          <a:bodyPr wrap="square" rtlCol="0">
            <a:spAutoFit/>
          </a:bodyPr>
          <a:lstStyle/>
          <a:p>
            <a:pPr marL="215900" indent="-215900" algn="just"/>
            <a:r>
              <a:rPr lang="ja-JP" altLang="en-US" sz="2000"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2000"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　身体的拘束等の適正化を図るため、以下の措置を講じなければ</a:t>
            </a:r>
            <a:r>
              <a:rPr lang="ja-JP" altLang="en-US" sz="2000"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ならない</a:t>
            </a:r>
            <a:endParaRPr lang="en-US" altLang="ja-JP" sz="2000"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215900" indent="-215900" algn="just"/>
            <a:r>
              <a:rPr lang="ja-JP" altLang="en-US" sz="2000"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　</a:t>
            </a:r>
            <a:r>
              <a:rPr lang="ja-JP" altLang="en-US" sz="2000"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こと</a:t>
            </a:r>
            <a:r>
              <a:rPr lang="ja-JP" altLang="en-US" sz="2000"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とする</a:t>
            </a:r>
            <a:r>
              <a:rPr lang="ja-JP" altLang="en-US" sz="2000"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a:t>
            </a:r>
            <a:endParaRPr lang="en-US" altLang="ja-JP" sz="2000"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215900" indent="-215900" algn="just"/>
            <a:endParaRPr lang="en-US" altLang="ja-JP" sz="2000"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360363" indent="-360363" algn="just"/>
            <a:r>
              <a:rPr lang="ja-JP" altLang="en-US" sz="2000"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　・身体的拘束等を行う場合には、その態様及び時間、その際</a:t>
            </a:r>
            <a:r>
              <a:rPr lang="ja-JP" altLang="en-US" sz="2000"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の入所者の</a:t>
            </a:r>
            <a:endParaRPr lang="en-US" altLang="ja-JP" sz="2000"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360363" indent="-360363" algn="just"/>
            <a:r>
              <a:rPr lang="ja-JP" altLang="en-US" sz="2000"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　</a:t>
            </a:r>
            <a:r>
              <a:rPr lang="ja-JP" altLang="en-US" sz="2000"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　心身</a:t>
            </a:r>
            <a:r>
              <a:rPr lang="ja-JP" altLang="en-US" sz="2000"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の</a:t>
            </a:r>
            <a:r>
              <a:rPr lang="ja-JP" altLang="en-US" sz="2000"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状況並び</a:t>
            </a:r>
            <a:r>
              <a:rPr lang="ja-JP" altLang="en-US" sz="2000"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に緊急やむを得ない理由を記録すること。</a:t>
            </a:r>
            <a:endParaRPr lang="en-US" altLang="ja-JP" sz="2000"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360363" indent="-360363" algn="just">
              <a:spcBef>
                <a:spcPts val="600"/>
              </a:spcBef>
            </a:pPr>
            <a:r>
              <a:rPr lang="ja-JP" altLang="en-US" sz="2000"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　・身体的拘束等の適正化のための対策を検討する委員会を３月に１回</a:t>
            </a:r>
            <a:r>
              <a:rPr lang="ja-JP" altLang="en-US" sz="2000"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以上</a:t>
            </a:r>
            <a:endParaRPr lang="en-US" altLang="ja-JP" sz="2000"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360363" indent="-360363" algn="just"/>
            <a:r>
              <a:rPr lang="ja-JP" altLang="en-US" sz="2000"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　</a:t>
            </a:r>
            <a:r>
              <a:rPr lang="ja-JP" altLang="en-US" sz="2000"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　開催するととも</a:t>
            </a:r>
            <a:r>
              <a:rPr lang="ja-JP" altLang="en-US" sz="2000"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に、その結果について、介護職員その他従業者に周知</a:t>
            </a:r>
            <a:r>
              <a:rPr lang="ja-JP" altLang="en-US" sz="2000"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徹底</a:t>
            </a:r>
            <a:endParaRPr lang="en-US" altLang="ja-JP" sz="2000"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360363" indent="-360363" algn="just"/>
            <a:r>
              <a:rPr lang="ja-JP" altLang="en-US" sz="2000"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　</a:t>
            </a:r>
            <a:r>
              <a:rPr lang="ja-JP" altLang="en-US" sz="2000"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　を</a:t>
            </a:r>
            <a:r>
              <a:rPr lang="ja-JP" altLang="en-US" sz="2000"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図ること。</a:t>
            </a:r>
            <a:endParaRPr lang="en-US" altLang="ja-JP" sz="2000"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360363" indent="-360363" algn="just">
              <a:spcBef>
                <a:spcPts val="600"/>
              </a:spcBef>
            </a:pPr>
            <a:r>
              <a:rPr lang="ja-JP" altLang="en-US" sz="2000"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　・身体的拘束等の適正化のための指針を整備すること。</a:t>
            </a:r>
            <a:endParaRPr lang="en-US" altLang="ja-JP" sz="2000"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360363" indent="-360363" algn="just">
              <a:spcBef>
                <a:spcPts val="600"/>
              </a:spcBef>
            </a:pPr>
            <a:r>
              <a:rPr lang="ja-JP" altLang="en-US" sz="2000"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　・介護職員その他の従業者に対し、身体的拘束等の適正化のための研修</a:t>
            </a:r>
            <a:r>
              <a:rPr lang="ja-JP" altLang="en-US" sz="2000"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を</a:t>
            </a:r>
            <a:endParaRPr lang="en-US" altLang="ja-JP" sz="2000"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360363" indent="-360363" algn="just"/>
            <a:r>
              <a:rPr lang="ja-JP" altLang="en-US" sz="2000"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　</a:t>
            </a:r>
            <a:r>
              <a:rPr lang="ja-JP" altLang="en-US" sz="2000"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　定期的に実施</a:t>
            </a:r>
            <a:r>
              <a:rPr lang="ja-JP" altLang="en-US" sz="2000"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すること。</a:t>
            </a:r>
            <a:endParaRPr lang="en-US" altLang="ja-JP" sz="2000"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180000" indent="-180000"/>
            <a:endParaRPr lang="ja-JP" altLang="ja-JP" sz="2000" dirty="0">
              <a:solidFill>
                <a:prstClr val="black"/>
              </a:solidFill>
              <a:latin typeface="ＭＳ ゴシック" panose="020B0609070205080204" pitchFamily="49" charset="-128"/>
              <a:ea typeface="ＭＳ ゴシック" panose="020B0609070205080204" pitchFamily="49" charset="-128"/>
            </a:endParaRPr>
          </a:p>
        </p:txBody>
      </p:sp>
      <p:sp>
        <p:nvSpPr>
          <p:cNvPr id="14" name="コンテンツ プレースホルダー 2"/>
          <p:cNvSpPr txBox="1">
            <a:spLocks/>
          </p:cNvSpPr>
          <p:nvPr/>
        </p:nvSpPr>
        <p:spPr>
          <a:xfrm>
            <a:off x="250872" y="931395"/>
            <a:ext cx="1137460" cy="369332"/>
          </a:xfrm>
          <a:prstGeom prst="rect">
            <a:avLst/>
          </a:prstGeom>
          <a:solidFill>
            <a:schemeClr val="accent1">
              <a:lumMod val="20000"/>
              <a:lumOff val="80000"/>
            </a:schemeClr>
          </a:solidFill>
          <a:ln w="22225">
            <a:solidFill>
              <a:schemeClr val="tx1"/>
            </a:solidFill>
          </a:ln>
        </p:spPr>
        <p:txBody>
          <a:bodyPr vert="horz" wrap="square" lIns="91440" tIns="45720" rIns="91440" bIns="45720" rtlCol="0" anchor="ctr" anchorCtr="0">
            <a:sp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spcBef>
                <a:spcPts val="0"/>
              </a:spcBef>
            </a:pPr>
            <a:r>
              <a:rPr lang="ja-JP" altLang="en-US" sz="1800" b="1" dirty="0" smtClean="0">
                <a:solidFill>
                  <a:prstClr val="black"/>
                </a:solidFill>
                <a:latin typeface="ＭＳ ゴシック" panose="020B0609070205080204" pitchFamily="49" charset="-128"/>
                <a:ea typeface="ＭＳ ゴシック" panose="020B0609070205080204" pitchFamily="49" charset="-128"/>
              </a:rPr>
              <a:t>概　要</a:t>
            </a:r>
            <a:endParaRPr lang="en-US" altLang="ja-JP" sz="1800" b="1" dirty="0">
              <a:solidFill>
                <a:prstClr val="black"/>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2024111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p:cNvSpPr/>
          <p:nvPr/>
        </p:nvSpPr>
        <p:spPr>
          <a:xfrm>
            <a:off x="63388" y="5208238"/>
            <a:ext cx="9783219" cy="1534206"/>
          </a:xfrm>
          <a:prstGeom prst="rect">
            <a:avLst/>
          </a:prstGeom>
          <a:solidFill>
            <a:schemeClr val="accent1">
              <a:alpha val="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6" name="正方形/長方形 15"/>
          <p:cNvSpPr/>
          <p:nvPr/>
        </p:nvSpPr>
        <p:spPr>
          <a:xfrm>
            <a:off x="51070" y="917909"/>
            <a:ext cx="9783219" cy="3694284"/>
          </a:xfrm>
          <a:prstGeom prst="rect">
            <a:avLst/>
          </a:prstGeom>
          <a:solidFill>
            <a:schemeClr val="accent1">
              <a:alpha val="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sp>
        <p:nvSpPr>
          <p:cNvPr id="6" name="テキスト ボックス 5"/>
          <p:cNvSpPr txBox="1"/>
          <p:nvPr/>
        </p:nvSpPr>
        <p:spPr>
          <a:xfrm>
            <a:off x="51071" y="917909"/>
            <a:ext cx="9770849" cy="3901068"/>
          </a:xfrm>
          <a:prstGeom prst="rect">
            <a:avLst/>
          </a:prstGeom>
          <a:noFill/>
          <a:ln>
            <a:noFill/>
          </a:ln>
        </p:spPr>
        <p:txBody>
          <a:bodyPr wrap="square" rtlCol="0">
            <a:spAutoFit/>
          </a:bodyPr>
          <a:lstStyle/>
          <a:p>
            <a:pPr marL="4763" indent="-4763" algn="just"/>
            <a:r>
              <a:rPr lang="ja-JP" altLang="en-US" kern="100" dirty="0">
                <a:solidFill>
                  <a:prstClr val="black"/>
                </a:solidFill>
                <a:latin typeface="ＭＳ ゴシック" panose="020B0609070205080204" pitchFamily="49" charset="-128"/>
                <a:ea typeface="ＭＳ ゴシック" panose="020B0609070205080204" pitchFamily="49" charset="-128"/>
                <a:cs typeface="Times New Roman"/>
              </a:rPr>
              <a:t>ア　基準の緩和等</a:t>
            </a:r>
            <a:endParaRPr lang="en-US" altLang="ja-JP" kern="100" dirty="0">
              <a:solidFill>
                <a:prstClr val="black"/>
              </a:solidFill>
              <a:latin typeface="ＭＳ ゴシック" panose="020B0609070205080204" pitchFamily="49" charset="-128"/>
              <a:ea typeface="ＭＳ ゴシック" panose="020B0609070205080204" pitchFamily="49" charset="-128"/>
              <a:cs typeface="Times New Roman"/>
            </a:endParaRPr>
          </a:p>
          <a:p>
            <a:pPr marL="360363" indent="-360363" algn="just"/>
            <a:r>
              <a:rPr lang="ja-JP" altLang="en-US" kern="100" dirty="0">
                <a:solidFill>
                  <a:prstClr val="black"/>
                </a:solidFill>
                <a:latin typeface="ＭＳ ゴシック" panose="020B0609070205080204" pitchFamily="49" charset="-128"/>
                <a:ea typeface="ＭＳ ゴシック" panose="020B0609070205080204" pitchFamily="49" charset="-128"/>
                <a:cs typeface="Times New Roman"/>
              </a:rPr>
              <a:t>　○　介護療養型医療施設又は医療療養病床から介護医療院に転換する場合について</a:t>
            </a:r>
            <a:r>
              <a:rPr lang="ja-JP" altLang="en-US" kern="100" dirty="0" smtClean="0">
                <a:solidFill>
                  <a:prstClr val="black"/>
                </a:solidFill>
                <a:latin typeface="ＭＳ ゴシック" panose="020B0609070205080204" pitchFamily="49" charset="-128"/>
                <a:ea typeface="ＭＳ ゴシック" panose="020B0609070205080204" pitchFamily="49" charset="-128"/>
                <a:cs typeface="Times New Roman"/>
              </a:rPr>
              <a:t>、</a:t>
            </a:r>
            <a:endParaRPr lang="en-US" altLang="ja-JP" kern="100" dirty="0" smtClean="0">
              <a:solidFill>
                <a:prstClr val="black"/>
              </a:solidFill>
              <a:latin typeface="ＭＳ ゴシック" panose="020B0609070205080204" pitchFamily="49" charset="-128"/>
              <a:ea typeface="ＭＳ ゴシック" panose="020B0609070205080204" pitchFamily="49" charset="-128"/>
              <a:cs typeface="Times New Roman"/>
            </a:endParaRPr>
          </a:p>
          <a:p>
            <a:pPr marL="360363" indent="-360363" algn="just"/>
            <a:r>
              <a:rPr lang="ja-JP" altLang="en-US" kern="100" dirty="0">
                <a:solidFill>
                  <a:prstClr val="black"/>
                </a:solidFill>
                <a:latin typeface="ＭＳ ゴシック" panose="020B0609070205080204" pitchFamily="49" charset="-128"/>
                <a:ea typeface="ＭＳ ゴシック" panose="020B0609070205080204" pitchFamily="49" charset="-128"/>
                <a:cs typeface="Times New Roman"/>
              </a:rPr>
              <a:t>　</a:t>
            </a:r>
            <a:r>
              <a:rPr lang="ja-JP" altLang="en-US" kern="100" dirty="0" smtClean="0">
                <a:solidFill>
                  <a:prstClr val="black"/>
                </a:solidFill>
                <a:latin typeface="ＭＳ ゴシック" panose="020B0609070205080204" pitchFamily="49" charset="-128"/>
                <a:ea typeface="ＭＳ ゴシック" panose="020B0609070205080204" pitchFamily="49" charset="-128"/>
                <a:cs typeface="Times New Roman"/>
              </a:rPr>
              <a:t>　療養室</a:t>
            </a:r>
            <a:r>
              <a:rPr lang="ja-JP" altLang="en-US" kern="100" dirty="0">
                <a:solidFill>
                  <a:prstClr val="black"/>
                </a:solidFill>
                <a:latin typeface="ＭＳ ゴシック" panose="020B0609070205080204" pitchFamily="49" charset="-128"/>
                <a:ea typeface="ＭＳ ゴシック" panose="020B0609070205080204" pitchFamily="49" charset="-128"/>
                <a:cs typeface="Times New Roman"/>
              </a:rPr>
              <a:t>の床面積や廊下幅等</a:t>
            </a:r>
            <a:r>
              <a:rPr lang="ja-JP" altLang="en-US" kern="100" dirty="0" smtClean="0">
                <a:solidFill>
                  <a:prstClr val="black"/>
                </a:solidFill>
                <a:latin typeface="ＭＳ ゴシック" panose="020B0609070205080204" pitchFamily="49" charset="-128"/>
                <a:ea typeface="ＭＳ ゴシック" panose="020B0609070205080204" pitchFamily="49" charset="-128"/>
                <a:cs typeface="Times New Roman"/>
              </a:rPr>
              <a:t>の</a:t>
            </a:r>
            <a:r>
              <a:rPr lang="en-US" altLang="ja-JP" kern="100" dirty="0" smtClean="0">
                <a:solidFill>
                  <a:prstClr val="black"/>
                </a:solidFill>
                <a:latin typeface="ＭＳ ゴシック" panose="020B0609070205080204" pitchFamily="49" charset="-128"/>
                <a:ea typeface="ＭＳ ゴシック" panose="020B0609070205080204" pitchFamily="49" charset="-128"/>
                <a:cs typeface="Times New Roman"/>
              </a:rPr>
              <a:t>※</a:t>
            </a:r>
            <a:r>
              <a:rPr lang="ja-JP" altLang="en-US" kern="100" dirty="0" smtClean="0">
                <a:solidFill>
                  <a:prstClr val="black"/>
                </a:solidFill>
                <a:latin typeface="ＭＳ ゴシック" panose="020B0609070205080204" pitchFamily="49" charset="-128"/>
                <a:ea typeface="ＭＳ ゴシック" panose="020B0609070205080204" pitchFamily="49" charset="-128"/>
                <a:cs typeface="Times New Roman"/>
              </a:rPr>
              <a:t>基</a:t>
            </a:r>
            <a:r>
              <a:rPr lang="ja-JP" altLang="en-US" kern="100" dirty="0">
                <a:solidFill>
                  <a:prstClr val="black"/>
                </a:solidFill>
                <a:latin typeface="ＭＳ ゴシック" panose="020B0609070205080204" pitchFamily="49" charset="-128"/>
                <a:ea typeface="ＭＳ ゴシック" panose="020B0609070205080204" pitchFamily="49" charset="-128"/>
                <a:cs typeface="Times New Roman"/>
              </a:rPr>
              <a:t>準緩和等</a:t>
            </a:r>
            <a:r>
              <a:rPr lang="ja-JP" altLang="en-US" kern="100" dirty="0" smtClean="0">
                <a:solidFill>
                  <a:prstClr val="black"/>
                </a:solidFill>
                <a:latin typeface="ＭＳ ゴシック" panose="020B0609070205080204" pitchFamily="49" charset="-128"/>
                <a:ea typeface="ＭＳ ゴシック" panose="020B0609070205080204" pitchFamily="49" charset="-128"/>
                <a:cs typeface="Times New Roman"/>
              </a:rPr>
              <a:t>、現行</a:t>
            </a:r>
            <a:r>
              <a:rPr lang="ja-JP" altLang="en-US" kern="100" dirty="0">
                <a:solidFill>
                  <a:prstClr val="black"/>
                </a:solidFill>
                <a:latin typeface="ＭＳ ゴシック" panose="020B0609070205080204" pitchFamily="49" charset="-128"/>
                <a:ea typeface="ＭＳ ゴシック" panose="020B0609070205080204" pitchFamily="49" charset="-128"/>
                <a:cs typeface="Times New Roman"/>
              </a:rPr>
              <a:t>の介護療養型医療施設又</a:t>
            </a:r>
            <a:r>
              <a:rPr lang="ja-JP" altLang="en-US" kern="100" dirty="0" smtClean="0">
                <a:solidFill>
                  <a:prstClr val="black"/>
                </a:solidFill>
                <a:latin typeface="ＭＳ ゴシック" panose="020B0609070205080204" pitchFamily="49" charset="-128"/>
                <a:ea typeface="ＭＳ ゴシック" panose="020B0609070205080204" pitchFamily="49" charset="-128"/>
                <a:cs typeface="Times New Roman"/>
              </a:rPr>
              <a:t>は</a:t>
            </a:r>
            <a:endParaRPr lang="en-US" altLang="ja-JP" kern="100" dirty="0" smtClean="0">
              <a:solidFill>
                <a:prstClr val="black"/>
              </a:solidFill>
              <a:latin typeface="ＭＳ ゴシック" panose="020B0609070205080204" pitchFamily="49" charset="-128"/>
              <a:ea typeface="ＭＳ ゴシック" panose="020B0609070205080204" pitchFamily="49" charset="-128"/>
              <a:cs typeface="Times New Roman"/>
            </a:endParaRPr>
          </a:p>
          <a:p>
            <a:pPr marL="360363" indent="-360363" algn="just"/>
            <a:r>
              <a:rPr lang="ja-JP" altLang="en-US" kern="100" dirty="0">
                <a:solidFill>
                  <a:prstClr val="black"/>
                </a:solidFill>
                <a:latin typeface="ＭＳ ゴシック" panose="020B0609070205080204" pitchFamily="49" charset="-128"/>
                <a:ea typeface="ＭＳ ゴシック" panose="020B0609070205080204" pitchFamily="49" charset="-128"/>
                <a:cs typeface="Times New Roman"/>
              </a:rPr>
              <a:t>　</a:t>
            </a:r>
            <a:r>
              <a:rPr lang="ja-JP" altLang="en-US" kern="100" dirty="0" smtClean="0">
                <a:solidFill>
                  <a:prstClr val="black"/>
                </a:solidFill>
                <a:latin typeface="ＭＳ ゴシック" panose="020B0609070205080204" pitchFamily="49" charset="-128"/>
                <a:ea typeface="ＭＳ ゴシック" panose="020B0609070205080204" pitchFamily="49" charset="-128"/>
                <a:cs typeface="Times New Roman"/>
              </a:rPr>
              <a:t>　医療療養病床</a:t>
            </a:r>
            <a:r>
              <a:rPr lang="ja-JP" altLang="en-US" kern="100" dirty="0">
                <a:solidFill>
                  <a:prstClr val="black"/>
                </a:solidFill>
                <a:latin typeface="ＭＳ ゴシック" panose="020B0609070205080204" pitchFamily="49" charset="-128"/>
                <a:ea typeface="ＭＳ ゴシック" panose="020B0609070205080204" pitchFamily="49" charset="-128"/>
                <a:cs typeface="Times New Roman"/>
              </a:rPr>
              <a:t>が転換するにあたり配慮が必要な事項については、基準の緩和等</a:t>
            </a:r>
            <a:r>
              <a:rPr lang="ja-JP" altLang="en-US" kern="100" dirty="0" smtClean="0">
                <a:solidFill>
                  <a:prstClr val="black"/>
                </a:solidFill>
                <a:latin typeface="ＭＳ ゴシック" panose="020B0609070205080204" pitchFamily="49" charset="-128"/>
                <a:ea typeface="ＭＳ ゴシック" panose="020B0609070205080204" pitchFamily="49" charset="-128"/>
                <a:cs typeface="Times New Roman"/>
              </a:rPr>
              <a:t>を</a:t>
            </a:r>
            <a:endParaRPr lang="en-US" altLang="ja-JP" kern="100" dirty="0" smtClean="0">
              <a:solidFill>
                <a:prstClr val="black"/>
              </a:solidFill>
              <a:latin typeface="ＭＳ ゴシック" panose="020B0609070205080204" pitchFamily="49" charset="-128"/>
              <a:ea typeface="ＭＳ ゴシック" panose="020B0609070205080204" pitchFamily="49" charset="-128"/>
              <a:cs typeface="Times New Roman"/>
            </a:endParaRPr>
          </a:p>
          <a:p>
            <a:pPr marL="360363" indent="-360363" algn="just"/>
            <a:r>
              <a:rPr lang="ja-JP" altLang="en-US" kern="100" dirty="0">
                <a:solidFill>
                  <a:prstClr val="black"/>
                </a:solidFill>
                <a:latin typeface="ＭＳ ゴシック" panose="020B0609070205080204" pitchFamily="49" charset="-128"/>
                <a:ea typeface="ＭＳ ゴシック" panose="020B0609070205080204" pitchFamily="49" charset="-128"/>
                <a:cs typeface="Times New Roman"/>
              </a:rPr>
              <a:t>　</a:t>
            </a:r>
            <a:r>
              <a:rPr lang="ja-JP" altLang="en-US" kern="100" dirty="0" smtClean="0">
                <a:solidFill>
                  <a:prstClr val="black"/>
                </a:solidFill>
                <a:latin typeface="ＭＳ ゴシック" panose="020B0609070205080204" pitchFamily="49" charset="-128"/>
                <a:ea typeface="ＭＳ ゴシック" panose="020B0609070205080204" pitchFamily="49" charset="-128"/>
                <a:cs typeface="Times New Roman"/>
              </a:rPr>
              <a:t>　行う</a:t>
            </a:r>
            <a:r>
              <a:rPr lang="ja-JP" altLang="en-US" kern="100" dirty="0">
                <a:solidFill>
                  <a:prstClr val="black"/>
                </a:solidFill>
                <a:latin typeface="ＭＳ ゴシック" panose="020B0609070205080204" pitchFamily="49" charset="-128"/>
                <a:ea typeface="ＭＳ ゴシック" panose="020B0609070205080204" pitchFamily="49" charset="-128"/>
                <a:cs typeface="Times New Roman"/>
              </a:rPr>
              <a:t>こととする</a:t>
            </a:r>
            <a:r>
              <a:rPr lang="ja-JP" altLang="en-US" kern="100" dirty="0" smtClean="0">
                <a:solidFill>
                  <a:prstClr val="black"/>
                </a:solidFill>
                <a:latin typeface="ＭＳ ゴシック" panose="020B0609070205080204" pitchFamily="49" charset="-128"/>
                <a:ea typeface="ＭＳ ゴシック" panose="020B0609070205080204" pitchFamily="49" charset="-128"/>
                <a:cs typeface="Times New Roman"/>
              </a:rPr>
              <a:t>。　</a:t>
            </a:r>
            <a:endParaRPr lang="en-US" altLang="ja-JP" kern="100" dirty="0" smtClean="0">
              <a:solidFill>
                <a:prstClr val="black"/>
              </a:solidFill>
              <a:latin typeface="ＭＳ ゴシック" panose="020B0609070205080204" pitchFamily="49" charset="-128"/>
              <a:ea typeface="ＭＳ ゴシック" panose="020B0609070205080204" pitchFamily="49" charset="-128"/>
              <a:cs typeface="Times New Roman"/>
            </a:endParaRPr>
          </a:p>
          <a:p>
            <a:pPr marL="360363" indent="-360363" algn="just"/>
            <a:r>
              <a:rPr lang="ja-JP" altLang="en-US" kern="100" dirty="0">
                <a:solidFill>
                  <a:prstClr val="black"/>
                </a:solidFill>
                <a:latin typeface="ＭＳ ゴシック" panose="020B0609070205080204" pitchFamily="49" charset="-128"/>
                <a:ea typeface="ＭＳ ゴシック" panose="020B0609070205080204" pitchFamily="49" charset="-128"/>
                <a:cs typeface="Times New Roman"/>
              </a:rPr>
              <a:t>　</a:t>
            </a:r>
            <a:r>
              <a:rPr lang="ja-JP" altLang="en-US" kern="100" dirty="0" smtClean="0">
                <a:solidFill>
                  <a:prstClr val="black"/>
                </a:solidFill>
                <a:latin typeface="ＭＳ ゴシック" panose="020B0609070205080204" pitchFamily="49" charset="-128"/>
                <a:ea typeface="ＭＳ ゴシック" panose="020B0609070205080204" pitchFamily="49" charset="-128"/>
                <a:cs typeface="Times New Roman"/>
              </a:rPr>
              <a:t>　　</a:t>
            </a:r>
            <a:r>
              <a:rPr lang="en-US" altLang="ja-JP" kern="100" dirty="0" smtClean="0">
                <a:solidFill>
                  <a:prstClr val="black"/>
                </a:solidFill>
                <a:latin typeface="ＭＳ ゴシック" panose="020B0609070205080204" pitchFamily="49" charset="-128"/>
                <a:ea typeface="ＭＳ ゴシック" panose="020B0609070205080204" pitchFamily="49" charset="-128"/>
                <a:cs typeface="Times New Roman"/>
              </a:rPr>
              <a:t>※</a:t>
            </a:r>
            <a:r>
              <a:rPr lang="ja-JP" altLang="en-US" kern="100" dirty="0" smtClean="0">
                <a:solidFill>
                  <a:prstClr val="black"/>
                </a:solidFill>
                <a:latin typeface="ＭＳ ゴシック" panose="020B0609070205080204" pitchFamily="49" charset="-128"/>
                <a:ea typeface="ＭＳ ゴシック" panose="020B0609070205080204" pitchFamily="49" charset="-128"/>
                <a:cs typeface="Times New Roman"/>
              </a:rPr>
              <a:t> 基準緩和等：平成</a:t>
            </a:r>
            <a:r>
              <a:rPr lang="en-US" altLang="ja-JP" kern="100" dirty="0" smtClean="0">
                <a:solidFill>
                  <a:prstClr val="black"/>
                </a:solidFill>
                <a:latin typeface="ＭＳ ゴシック" panose="020B0609070205080204" pitchFamily="49" charset="-128"/>
                <a:ea typeface="ＭＳ ゴシック" panose="020B0609070205080204" pitchFamily="49" charset="-128"/>
                <a:cs typeface="Times New Roman"/>
              </a:rPr>
              <a:t>36</a:t>
            </a:r>
            <a:r>
              <a:rPr lang="ja-JP" altLang="en-US" kern="100" dirty="0" smtClean="0">
                <a:solidFill>
                  <a:prstClr val="black"/>
                </a:solidFill>
                <a:latin typeface="ＭＳ ゴシック" panose="020B0609070205080204" pitchFamily="49" charset="-128"/>
                <a:ea typeface="ＭＳ ゴシック" panose="020B0609070205080204" pitchFamily="49" charset="-128"/>
                <a:cs typeface="Times New Roman"/>
              </a:rPr>
              <a:t>年</a:t>
            </a:r>
            <a:r>
              <a:rPr lang="en-US" altLang="ja-JP" kern="100" dirty="0" smtClean="0">
                <a:solidFill>
                  <a:prstClr val="black"/>
                </a:solidFill>
                <a:latin typeface="ＭＳ ゴシック" panose="020B0609070205080204" pitchFamily="49" charset="-128"/>
                <a:ea typeface="ＭＳ ゴシック" panose="020B0609070205080204" pitchFamily="49" charset="-128"/>
                <a:cs typeface="Times New Roman"/>
              </a:rPr>
              <a:t>3</a:t>
            </a:r>
            <a:r>
              <a:rPr lang="ja-JP" altLang="en-US" kern="100" dirty="0" smtClean="0">
                <a:solidFill>
                  <a:prstClr val="black"/>
                </a:solidFill>
                <a:latin typeface="ＭＳ ゴシック" panose="020B0609070205080204" pitchFamily="49" charset="-128"/>
                <a:ea typeface="ＭＳ ゴシック" panose="020B0609070205080204" pitchFamily="49" charset="-128"/>
                <a:cs typeface="Times New Roman"/>
              </a:rPr>
              <a:t>月までに転換した場合，新築，増築または全面的な改築が</a:t>
            </a:r>
            <a:endParaRPr lang="en-US" altLang="ja-JP" kern="100" dirty="0" smtClean="0">
              <a:solidFill>
                <a:prstClr val="black"/>
              </a:solidFill>
              <a:latin typeface="ＭＳ ゴシック" panose="020B0609070205080204" pitchFamily="49" charset="-128"/>
              <a:ea typeface="ＭＳ ゴシック" panose="020B0609070205080204" pitchFamily="49" charset="-128"/>
              <a:cs typeface="Times New Roman"/>
            </a:endParaRPr>
          </a:p>
          <a:p>
            <a:pPr marL="360363" indent="-360363" algn="just"/>
            <a:r>
              <a:rPr lang="ja-JP" altLang="en-US" kern="100" dirty="0">
                <a:solidFill>
                  <a:prstClr val="black"/>
                </a:solidFill>
                <a:latin typeface="ＭＳ ゴシック" panose="020B0609070205080204" pitchFamily="49" charset="-128"/>
                <a:ea typeface="ＭＳ ゴシック" panose="020B0609070205080204" pitchFamily="49" charset="-128"/>
                <a:cs typeface="Times New Roman"/>
              </a:rPr>
              <a:t>　</a:t>
            </a:r>
            <a:r>
              <a:rPr lang="ja-JP" altLang="en-US" kern="100" dirty="0" smtClean="0">
                <a:solidFill>
                  <a:prstClr val="black"/>
                </a:solidFill>
                <a:latin typeface="ＭＳ ゴシック" panose="020B0609070205080204" pitchFamily="49" charset="-128"/>
                <a:ea typeface="ＭＳ ゴシック" panose="020B0609070205080204" pitchFamily="49" charset="-128"/>
                <a:cs typeface="Times New Roman"/>
              </a:rPr>
              <a:t>　　　　　　　　　 終了するまでの間</a:t>
            </a:r>
            <a:endParaRPr lang="en-US" altLang="ja-JP" kern="100" dirty="0" smtClean="0">
              <a:solidFill>
                <a:prstClr val="black"/>
              </a:solidFill>
              <a:latin typeface="ＭＳ ゴシック" panose="020B0609070205080204" pitchFamily="49" charset="-128"/>
              <a:ea typeface="ＭＳ ゴシック" panose="020B0609070205080204" pitchFamily="49" charset="-128"/>
              <a:cs typeface="Times New Roman"/>
            </a:endParaRPr>
          </a:p>
          <a:p>
            <a:pPr marL="360363" indent="-360363" algn="just"/>
            <a:endParaRPr lang="ja-JP" altLang="en-US" kern="100" dirty="0">
              <a:solidFill>
                <a:prstClr val="black"/>
              </a:solidFill>
              <a:latin typeface="ＭＳ ゴシック" panose="020B0609070205080204" pitchFamily="49" charset="-128"/>
              <a:ea typeface="ＭＳ ゴシック" panose="020B0609070205080204" pitchFamily="49" charset="-128"/>
              <a:cs typeface="Times New Roman"/>
            </a:endParaRPr>
          </a:p>
          <a:p>
            <a:pPr marL="4763" indent="-4763" algn="just"/>
            <a:r>
              <a:rPr lang="ja-JP" altLang="en-US" kern="100" dirty="0" smtClean="0">
                <a:solidFill>
                  <a:prstClr val="black"/>
                </a:solidFill>
                <a:latin typeface="ＭＳ ゴシック" panose="020B0609070205080204" pitchFamily="49" charset="-128"/>
                <a:ea typeface="ＭＳ ゴシック" panose="020B0609070205080204" pitchFamily="49" charset="-128"/>
                <a:cs typeface="Times New Roman"/>
              </a:rPr>
              <a:t>イ</a:t>
            </a:r>
            <a:r>
              <a:rPr lang="ja-JP" altLang="en-US" kern="100" dirty="0">
                <a:solidFill>
                  <a:prstClr val="black"/>
                </a:solidFill>
                <a:latin typeface="ＭＳ ゴシック" panose="020B0609070205080204" pitchFamily="49" charset="-128"/>
                <a:ea typeface="ＭＳ ゴシック" panose="020B0609070205080204" pitchFamily="49" charset="-128"/>
                <a:cs typeface="Times New Roman"/>
              </a:rPr>
              <a:t>　介護療養型老人保健施設の取扱い</a:t>
            </a:r>
            <a:endParaRPr lang="en-US" altLang="ja-JP" kern="100" dirty="0">
              <a:solidFill>
                <a:prstClr val="black"/>
              </a:solidFill>
              <a:latin typeface="ＭＳ ゴシック" panose="020B0609070205080204" pitchFamily="49" charset="-128"/>
              <a:ea typeface="ＭＳ ゴシック" panose="020B0609070205080204" pitchFamily="49" charset="-128"/>
              <a:cs typeface="Times New Roman"/>
            </a:endParaRPr>
          </a:p>
          <a:p>
            <a:pPr marL="360363" indent="-360000" algn="just"/>
            <a:r>
              <a:rPr lang="ja-JP" altLang="en-US" kern="100" dirty="0">
                <a:solidFill>
                  <a:prstClr val="black"/>
                </a:solidFill>
                <a:latin typeface="ＭＳ ゴシック" panose="020B0609070205080204" pitchFamily="49" charset="-128"/>
                <a:ea typeface="ＭＳ ゴシック" panose="020B0609070205080204" pitchFamily="49" charset="-128"/>
                <a:cs typeface="Times New Roman"/>
              </a:rPr>
              <a:t>　○　介護療養型老人保健施設についても、上記と同様の転換支援策を用意するとともに</a:t>
            </a:r>
            <a:r>
              <a:rPr lang="ja-JP" altLang="en-US" kern="100" dirty="0" smtClean="0">
                <a:solidFill>
                  <a:prstClr val="black"/>
                </a:solidFill>
                <a:latin typeface="ＭＳ ゴシック" panose="020B0609070205080204" pitchFamily="49" charset="-128"/>
                <a:ea typeface="ＭＳ ゴシック" panose="020B0609070205080204" pitchFamily="49" charset="-128"/>
                <a:cs typeface="Times New Roman"/>
              </a:rPr>
              <a:t>、　</a:t>
            </a:r>
            <a:endParaRPr lang="en-US" altLang="ja-JP" kern="100" dirty="0" smtClean="0">
              <a:solidFill>
                <a:prstClr val="black"/>
              </a:solidFill>
              <a:latin typeface="ＭＳ ゴシック" panose="020B0609070205080204" pitchFamily="49" charset="-128"/>
              <a:ea typeface="ＭＳ ゴシック" panose="020B0609070205080204" pitchFamily="49" charset="-128"/>
              <a:cs typeface="Times New Roman"/>
            </a:endParaRPr>
          </a:p>
          <a:p>
            <a:pPr marL="360363" indent="-360000" algn="just"/>
            <a:r>
              <a:rPr lang="ja-JP" altLang="en-US" kern="100" dirty="0">
                <a:solidFill>
                  <a:prstClr val="black"/>
                </a:solidFill>
                <a:latin typeface="ＭＳ ゴシック" panose="020B0609070205080204" pitchFamily="49" charset="-128"/>
                <a:ea typeface="ＭＳ ゴシック" panose="020B0609070205080204" pitchFamily="49" charset="-128"/>
                <a:cs typeface="Times New Roman"/>
              </a:rPr>
              <a:t>　</a:t>
            </a:r>
            <a:r>
              <a:rPr lang="ja-JP" altLang="en-US" kern="100" dirty="0" smtClean="0">
                <a:solidFill>
                  <a:prstClr val="black"/>
                </a:solidFill>
                <a:latin typeface="ＭＳ ゴシック" panose="020B0609070205080204" pitchFamily="49" charset="-128"/>
                <a:ea typeface="ＭＳ ゴシック" panose="020B0609070205080204" pitchFamily="49" charset="-128"/>
                <a:cs typeface="Times New Roman"/>
              </a:rPr>
              <a:t>　転換前</a:t>
            </a:r>
            <a:r>
              <a:rPr lang="ja-JP" altLang="en-US" kern="100" dirty="0">
                <a:solidFill>
                  <a:prstClr val="black"/>
                </a:solidFill>
                <a:latin typeface="ＭＳ ゴシック" panose="020B0609070205080204" pitchFamily="49" charset="-128"/>
                <a:ea typeface="ＭＳ ゴシック" panose="020B0609070205080204" pitchFamily="49" charset="-128"/>
                <a:cs typeface="Times New Roman"/>
              </a:rPr>
              <a:t>の介護療養型医療施設又は医療療養病床では有していた</a:t>
            </a:r>
            <a:r>
              <a:rPr lang="ja-JP" altLang="en-US" kern="100" dirty="0" smtClean="0">
                <a:solidFill>
                  <a:prstClr val="black"/>
                </a:solidFill>
                <a:latin typeface="ＭＳ ゴシック" panose="020B0609070205080204" pitchFamily="49" charset="-128"/>
                <a:ea typeface="ＭＳ ゴシック" panose="020B0609070205080204" pitchFamily="49" charset="-128"/>
                <a:cs typeface="Times New Roman"/>
              </a:rPr>
              <a:t>が</a:t>
            </a:r>
            <a:endParaRPr lang="en-US" altLang="ja-JP" kern="100" dirty="0" smtClean="0">
              <a:solidFill>
                <a:prstClr val="black"/>
              </a:solidFill>
              <a:latin typeface="ＭＳ ゴシック" panose="020B0609070205080204" pitchFamily="49" charset="-128"/>
              <a:ea typeface="ＭＳ ゴシック" panose="020B0609070205080204" pitchFamily="49" charset="-128"/>
              <a:cs typeface="Times New Roman"/>
            </a:endParaRPr>
          </a:p>
          <a:p>
            <a:pPr marL="360363" indent="-360000" algn="just"/>
            <a:r>
              <a:rPr lang="ja-JP" altLang="en-US" kern="100" dirty="0">
                <a:solidFill>
                  <a:prstClr val="black"/>
                </a:solidFill>
                <a:latin typeface="ＭＳ ゴシック" panose="020B0609070205080204" pitchFamily="49" charset="-128"/>
                <a:ea typeface="ＭＳ ゴシック" panose="020B0609070205080204" pitchFamily="49" charset="-128"/>
                <a:cs typeface="Times New Roman"/>
              </a:rPr>
              <a:t>　</a:t>
            </a:r>
            <a:r>
              <a:rPr lang="ja-JP" altLang="en-US" kern="100" dirty="0" smtClean="0">
                <a:solidFill>
                  <a:prstClr val="black"/>
                </a:solidFill>
                <a:latin typeface="ＭＳ ゴシック" panose="020B0609070205080204" pitchFamily="49" charset="-128"/>
                <a:ea typeface="ＭＳ ゴシック" panose="020B0609070205080204" pitchFamily="49" charset="-128"/>
                <a:cs typeface="Times New Roman"/>
              </a:rPr>
              <a:t>　転換</a:t>
            </a:r>
            <a:r>
              <a:rPr lang="ja-JP" altLang="en-US" kern="100" dirty="0">
                <a:solidFill>
                  <a:prstClr val="black"/>
                </a:solidFill>
                <a:latin typeface="ＭＳ ゴシック" panose="020B0609070205080204" pitchFamily="49" charset="-128"/>
                <a:ea typeface="ＭＳ ゴシック" panose="020B0609070205080204" pitchFamily="49" charset="-128"/>
                <a:cs typeface="Times New Roman"/>
              </a:rPr>
              <a:t>の際</a:t>
            </a:r>
            <a:r>
              <a:rPr lang="ja-JP" altLang="en-US" kern="100" dirty="0" smtClean="0">
                <a:solidFill>
                  <a:prstClr val="black"/>
                </a:solidFill>
                <a:latin typeface="ＭＳ ゴシック" panose="020B0609070205080204" pitchFamily="49" charset="-128"/>
                <a:ea typeface="ＭＳ ゴシック" panose="020B0609070205080204" pitchFamily="49" charset="-128"/>
                <a:cs typeface="Times New Roman"/>
              </a:rPr>
              <a:t>に一部</a:t>
            </a:r>
            <a:r>
              <a:rPr lang="ja-JP" altLang="en-US" kern="100" dirty="0">
                <a:solidFill>
                  <a:prstClr val="black"/>
                </a:solidFill>
                <a:latin typeface="ＭＳ ゴシック" panose="020B0609070205080204" pitchFamily="49" charset="-128"/>
                <a:ea typeface="ＭＳ ゴシック" panose="020B0609070205080204" pitchFamily="49" charset="-128"/>
                <a:cs typeface="Times New Roman"/>
              </a:rPr>
              <a:t>撤去している可能性がある設備等については</a:t>
            </a:r>
            <a:r>
              <a:rPr lang="ja-JP" altLang="en-US" kern="100" dirty="0" smtClean="0">
                <a:solidFill>
                  <a:prstClr val="black"/>
                </a:solidFill>
                <a:latin typeface="ＭＳ ゴシック" panose="020B0609070205080204" pitchFamily="49" charset="-128"/>
                <a:ea typeface="ＭＳ ゴシック" panose="020B0609070205080204" pitchFamily="49" charset="-128"/>
                <a:cs typeface="Times New Roman"/>
              </a:rPr>
              <a:t>、</a:t>
            </a:r>
            <a:endParaRPr lang="en-US" altLang="ja-JP" kern="100" dirty="0" smtClean="0">
              <a:solidFill>
                <a:prstClr val="black"/>
              </a:solidFill>
              <a:latin typeface="ＭＳ ゴシック" panose="020B0609070205080204" pitchFamily="49" charset="-128"/>
              <a:ea typeface="ＭＳ ゴシック" panose="020B0609070205080204" pitchFamily="49" charset="-128"/>
              <a:cs typeface="Times New Roman"/>
            </a:endParaRPr>
          </a:p>
          <a:p>
            <a:pPr marL="360363" indent="-360000" algn="just"/>
            <a:r>
              <a:rPr lang="ja-JP" altLang="en-US" kern="100" dirty="0">
                <a:solidFill>
                  <a:prstClr val="black"/>
                </a:solidFill>
                <a:latin typeface="ＭＳ ゴシック" panose="020B0609070205080204" pitchFamily="49" charset="-128"/>
                <a:ea typeface="ＭＳ ゴシック" panose="020B0609070205080204" pitchFamily="49" charset="-128"/>
                <a:cs typeface="Times New Roman"/>
              </a:rPr>
              <a:t>　</a:t>
            </a:r>
            <a:r>
              <a:rPr lang="ja-JP" altLang="en-US" kern="100" dirty="0" smtClean="0">
                <a:solidFill>
                  <a:prstClr val="black"/>
                </a:solidFill>
                <a:latin typeface="ＭＳ ゴシック" panose="020B0609070205080204" pitchFamily="49" charset="-128"/>
                <a:ea typeface="ＭＳ ゴシック" panose="020B0609070205080204" pitchFamily="49" charset="-128"/>
                <a:cs typeface="Times New Roman"/>
              </a:rPr>
              <a:t>　サービス</a:t>
            </a:r>
            <a:r>
              <a:rPr lang="ja-JP" altLang="en-US" kern="100" dirty="0">
                <a:solidFill>
                  <a:prstClr val="black"/>
                </a:solidFill>
                <a:latin typeface="ＭＳ ゴシック" panose="020B0609070205080204" pitchFamily="49" charset="-128"/>
                <a:ea typeface="ＭＳ ゴシック" panose="020B0609070205080204" pitchFamily="49" charset="-128"/>
                <a:cs typeface="Times New Roman"/>
              </a:rPr>
              <a:t>に支障の無い範囲</a:t>
            </a:r>
            <a:r>
              <a:rPr lang="ja-JP" altLang="en-US" kern="100" dirty="0" smtClean="0">
                <a:solidFill>
                  <a:prstClr val="black"/>
                </a:solidFill>
                <a:latin typeface="ＭＳ ゴシック" panose="020B0609070205080204" pitchFamily="49" charset="-128"/>
                <a:ea typeface="ＭＳ ゴシック" panose="020B0609070205080204" pitchFamily="49" charset="-128"/>
                <a:cs typeface="Times New Roman"/>
              </a:rPr>
              <a:t>で配慮</a:t>
            </a:r>
            <a:r>
              <a:rPr lang="ja-JP" altLang="en-US" kern="100" dirty="0">
                <a:solidFill>
                  <a:prstClr val="black"/>
                </a:solidFill>
                <a:latin typeface="ＭＳ ゴシック" panose="020B0609070205080204" pitchFamily="49" charset="-128"/>
                <a:ea typeface="ＭＳ ゴシック" panose="020B0609070205080204" pitchFamily="49" charset="-128"/>
                <a:cs typeface="Times New Roman"/>
              </a:rPr>
              <a:t>を行うこととする</a:t>
            </a:r>
            <a:r>
              <a:rPr lang="ja-JP" altLang="en-US" kern="100" dirty="0" smtClean="0">
                <a:solidFill>
                  <a:prstClr val="black"/>
                </a:solidFill>
                <a:latin typeface="ＭＳ ゴシック" panose="020B0609070205080204" pitchFamily="49" charset="-128"/>
                <a:ea typeface="ＭＳ ゴシック" panose="020B0609070205080204" pitchFamily="49" charset="-128"/>
                <a:cs typeface="Times New Roman"/>
              </a:rPr>
              <a:t>。</a:t>
            </a:r>
            <a:endParaRPr lang="en-US" altLang="ja-JP" kern="100" dirty="0" smtClean="0">
              <a:solidFill>
                <a:prstClr val="black"/>
              </a:solidFill>
              <a:latin typeface="ＭＳ ゴシック" panose="020B0609070205080204" pitchFamily="49" charset="-128"/>
              <a:ea typeface="ＭＳ ゴシック" panose="020B0609070205080204" pitchFamily="49" charset="-128"/>
              <a:cs typeface="Times New Roman"/>
            </a:endParaRPr>
          </a:p>
          <a:p>
            <a:pPr marL="360363" indent="-360000" algn="just"/>
            <a:endParaRPr lang="ja-JP" altLang="en-US" sz="1350" kern="100" dirty="0">
              <a:solidFill>
                <a:prstClr val="black"/>
              </a:solidFill>
              <a:latin typeface="ＭＳ ゴシック" panose="020B0609070205080204" pitchFamily="49" charset="-128"/>
              <a:ea typeface="ＭＳ ゴシック" panose="020B0609070205080204" pitchFamily="49" charset="-128"/>
              <a:cs typeface="Times New Roman"/>
            </a:endParaRPr>
          </a:p>
        </p:txBody>
      </p:sp>
      <p:sp>
        <p:nvSpPr>
          <p:cNvPr id="4" name="スライド番号プレースホルダー 3"/>
          <p:cNvSpPr>
            <a:spLocks noGrp="1"/>
          </p:cNvSpPr>
          <p:nvPr>
            <p:ph type="sldNum" sz="quarter" idx="12"/>
          </p:nvPr>
        </p:nvSpPr>
        <p:spPr>
          <a:xfrm>
            <a:off x="7608455" y="6492875"/>
            <a:ext cx="1937479" cy="365125"/>
          </a:xfrm>
        </p:spPr>
        <p:txBody>
          <a:bodyPr/>
          <a:lstStyle/>
          <a:p>
            <a:fld id="{01B2463D-409F-4C74-9F60-AE27E039E352}" type="slidenum">
              <a:rPr lang="ja-JP" altLang="en-US" sz="1800" smtClean="0">
                <a:solidFill>
                  <a:prstClr val="black"/>
                </a:solidFill>
              </a:rPr>
              <a:pPr/>
              <a:t>11</a:t>
            </a:fld>
            <a:endParaRPr lang="ja-JP" altLang="en-US" sz="1800" dirty="0">
              <a:solidFill>
                <a:prstClr val="black"/>
              </a:solidFill>
            </a:endParaRPr>
          </a:p>
        </p:txBody>
      </p:sp>
      <p:sp>
        <p:nvSpPr>
          <p:cNvPr id="5" name="正方形/長方形 4"/>
          <p:cNvSpPr/>
          <p:nvPr/>
        </p:nvSpPr>
        <p:spPr>
          <a:xfrm>
            <a:off x="3997" y="326"/>
            <a:ext cx="9902003" cy="432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2634" tIns="41317" rIns="82634" bIns="41317" rtlCol="0" anchor="ctr"/>
          <a:lstStyle/>
          <a:p>
            <a:pPr algn="ctr"/>
            <a:r>
              <a:rPr lang="ja-JP" altLang="en-US" sz="2800" dirty="0" smtClean="0">
                <a:solidFill>
                  <a:prstClr val="black"/>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rPr>
              <a:t>介護</a:t>
            </a:r>
            <a:r>
              <a:rPr lang="ja-JP" altLang="en-US" sz="2800" dirty="0">
                <a:solidFill>
                  <a:prstClr val="black"/>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rPr>
              <a:t>医療院への</a:t>
            </a:r>
            <a:r>
              <a:rPr lang="ja-JP" altLang="en-US" sz="2800" dirty="0" smtClean="0">
                <a:solidFill>
                  <a:prstClr val="black"/>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rPr>
              <a:t>転換基準の緩和</a:t>
            </a:r>
            <a:endParaRPr lang="ja-JP" altLang="en-US" sz="2800" dirty="0">
              <a:solidFill>
                <a:prstClr val="black"/>
              </a:solidFill>
              <a:latin typeface="ＤＨＰ特太ゴシック体" panose="020B0500000000000000" pitchFamily="50" charset="-128"/>
              <a:ea typeface="ＤＨＰ特太ゴシック体" panose="020B0500000000000000" pitchFamily="50" charset="-128"/>
            </a:endParaRPr>
          </a:p>
        </p:txBody>
      </p:sp>
      <p:sp>
        <p:nvSpPr>
          <p:cNvPr id="7" name="コンテンツ プレースホルダー 2"/>
          <p:cNvSpPr txBox="1">
            <a:spLocks/>
          </p:cNvSpPr>
          <p:nvPr/>
        </p:nvSpPr>
        <p:spPr>
          <a:xfrm>
            <a:off x="51070" y="548577"/>
            <a:ext cx="1137460" cy="369332"/>
          </a:xfrm>
          <a:prstGeom prst="rect">
            <a:avLst/>
          </a:prstGeom>
          <a:solidFill>
            <a:schemeClr val="accent1">
              <a:lumMod val="20000"/>
              <a:lumOff val="80000"/>
            </a:schemeClr>
          </a:solidFill>
          <a:ln w="22225">
            <a:solidFill>
              <a:schemeClr val="tx1"/>
            </a:solidFill>
          </a:ln>
        </p:spPr>
        <p:txBody>
          <a:bodyPr vert="horz" wrap="square" lIns="91440" tIns="45720" rIns="91440" bIns="45720" rtlCol="0" anchor="ctr" anchorCtr="0">
            <a:sp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spcBef>
                <a:spcPts val="0"/>
              </a:spcBef>
            </a:pPr>
            <a:r>
              <a:rPr lang="ja-JP" altLang="en-US" sz="1800" b="1" dirty="0" smtClean="0">
                <a:solidFill>
                  <a:prstClr val="black"/>
                </a:solidFill>
                <a:latin typeface="ＭＳ ゴシック" panose="020B0609070205080204" pitchFamily="49" charset="-128"/>
                <a:ea typeface="ＭＳ ゴシック" panose="020B0609070205080204" pitchFamily="49" charset="-128"/>
              </a:rPr>
              <a:t>概　要</a:t>
            </a:r>
            <a:endParaRPr lang="en-US" altLang="ja-JP" sz="1800" b="1" dirty="0">
              <a:solidFill>
                <a:prstClr val="black"/>
              </a:solidFill>
              <a:latin typeface="ＭＳ ゴシック" panose="020B0609070205080204" pitchFamily="49" charset="-128"/>
              <a:ea typeface="ＭＳ ゴシック" panose="020B0609070205080204" pitchFamily="49" charset="-128"/>
            </a:endParaRPr>
          </a:p>
        </p:txBody>
      </p:sp>
      <p:sp>
        <p:nvSpPr>
          <p:cNvPr id="8" name="テキスト ボックス 7"/>
          <p:cNvSpPr txBox="1"/>
          <p:nvPr/>
        </p:nvSpPr>
        <p:spPr>
          <a:xfrm>
            <a:off x="51071" y="5294750"/>
            <a:ext cx="9783219" cy="1477328"/>
          </a:xfrm>
          <a:prstGeom prst="rect">
            <a:avLst/>
          </a:prstGeom>
          <a:noFill/>
          <a:ln>
            <a:noFill/>
          </a:ln>
        </p:spPr>
        <p:txBody>
          <a:bodyPr wrap="square" rtlCol="0">
            <a:spAutoFit/>
          </a:bodyPr>
          <a:lstStyle/>
          <a:p>
            <a:pPr marL="1608138" indent="-1608138"/>
            <a:r>
              <a:rPr lang="ja-JP" altLang="en-US"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（例）療養室の</a:t>
            </a:r>
            <a:r>
              <a:rPr lang="ja-JP" altLang="en-US"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床面積</a:t>
            </a:r>
            <a:r>
              <a:rPr lang="ja-JP" altLang="en-US"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：大規模</a:t>
            </a:r>
            <a:r>
              <a:rPr lang="ja-JP" altLang="en-US"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改修するまでの間、床面積</a:t>
            </a:r>
            <a:r>
              <a:rPr lang="ja-JP" altLang="en-US"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を</a:t>
            </a:r>
            <a:r>
              <a:rPr lang="en-US" altLang="ja-JP"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6.4</a:t>
            </a:r>
            <a:r>
              <a:rPr lang="ja-JP" altLang="en-US"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a:t>
            </a:r>
            <a:r>
              <a:rPr lang="en-US" altLang="ja-JP"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人 以上で可とする</a:t>
            </a:r>
            <a:r>
              <a:rPr lang="ja-JP" altLang="en-US"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a:t>
            </a:r>
            <a:endParaRPr lang="en-US" altLang="ja-JP"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720725" indent="-720725"/>
            <a:r>
              <a:rPr lang="ja-JP" altLang="en-US"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　　　廊下幅</a:t>
            </a:r>
            <a:r>
              <a:rPr lang="ja-JP" altLang="en-US"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（中廊下）</a:t>
            </a:r>
            <a:r>
              <a:rPr lang="ja-JP" altLang="en-US"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：大規模</a:t>
            </a:r>
            <a:r>
              <a:rPr lang="ja-JP" altLang="en-US"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改修</a:t>
            </a:r>
            <a:r>
              <a:rPr lang="ja-JP" altLang="en-US"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するまで</a:t>
            </a:r>
            <a:r>
              <a:rPr lang="ja-JP" altLang="en-US"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の間、廊下幅（中廊下）を</a:t>
            </a:r>
            <a:r>
              <a:rPr lang="ja-JP" altLang="en-US"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a:t>
            </a:r>
            <a:endParaRPr lang="en-US" altLang="ja-JP"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720725" indent="-720725"/>
            <a:r>
              <a:rPr lang="ja-JP" altLang="en-US"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　</a:t>
            </a:r>
            <a:r>
              <a:rPr lang="ja-JP" altLang="en-US"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　　　　　　　　　　　</a:t>
            </a:r>
            <a:r>
              <a:rPr lang="en-US" altLang="ja-JP"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1.2</a:t>
            </a:r>
            <a:r>
              <a:rPr lang="ja-JP" altLang="en-US"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a:t>
            </a:r>
            <a:r>
              <a:rPr lang="en-US" altLang="ja-JP"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1.6</a:t>
            </a:r>
            <a:r>
              <a:rPr lang="ja-JP" altLang="en-US"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dirty="0" err="1">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ｍ</a:t>
            </a:r>
            <a:r>
              <a:rPr lang="ja-JP" altLang="en-US"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以上（内法）で可とする。</a:t>
            </a:r>
          </a:p>
          <a:p>
            <a:pPr marL="720725" indent="-720725"/>
            <a:r>
              <a:rPr lang="ja-JP" altLang="en-US"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　　　直通</a:t>
            </a:r>
            <a:r>
              <a:rPr lang="ja-JP" altLang="en-US"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階段・</a:t>
            </a:r>
            <a:r>
              <a:rPr lang="ja-JP" altLang="en-US"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エレベーター設置</a:t>
            </a:r>
            <a:r>
              <a:rPr lang="ja-JP" altLang="en-US"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基準</a:t>
            </a:r>
            <a:r>
              <a:rPr lang="ja-JP" altLang="en-US"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：大規模</a:t>
            </a:r>
            <a:r>
              <a:rPr lang="ja-JP" altLang="en-US"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改修するまでの間、屋内の</a:t>
            </a:r>
            <a:r>
              <a:rPr lang="ja-JP" altLang="en-US"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直通階段を</a:t>
            </a:r>
            <a:endParaRPr lang="en-US" altLang="ja-JP"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720725" indent="-720725"/>
            <a:r>
              <a:rPr lang="ja-JP" altLang="en-US"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　</a:t>
            </a:r>
            <a:r>
              <a:rPr lang="ja-JP" altLang="en-US"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　　　　　　　　　　　　　　　　　　２</a:t>
            </a:r>
            <a:r>
              <a:rPr lang="ja-JP" altLang="en-US"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以上で転換可能とする</a:t>
            </a:r>
            <a:r>
              <a:rPr lang="ja-JP" altLang="en-US"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a:t>
            </a:r>
            <a:endParaRPr lang="en-US" altLang="ja-JP"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endParaRPr>
          </a:p>
        </p:txBody>
      </p:sp>
      <p:sp>
        <p:nvSpPr>
          <p:cNvPr id="9" name="コンテンツ プレースホルダー 2"/>
          <p:cNvSpPr txBox="1">
            <a:spLocks/>
          </p:cNvSpPr>
          <p:nvPr/>
        </p:nvSpPr>
        <p:spPr>
          <a:xfrm>
            <a:off x="56456" y="4869160"/>
            <a:ext cx="1397824" cy="369332"/>
          </a:xfrm>
          <a:prstGeom prst="rect">
            <a:avLst/>
          </a:prstGeom>
          <a:solidFill>
            <a:schemeClr val="accent1">
              <a:lumMod val="20000"/>
              <a:lumOff val="80000"/>
            </a:schemeClr>
          </a:solidFill>
          <a:ln w="22225">
            <a:solidFill>
              <a:schemeClr val="tx1"/>
            </a:solidFill>
          </a:ln>
        </p:spPr>
        <p:txBody>
          <a:bodyPr vert="horz" wrap="square" lIns="91440" tIns="45720" rIns="91440" bIns="45720" rtlCol="0" anchor="ctr" anchorCtr="0">
            <a:sp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spcBef>
                <a:spcPts val="0"/>
              </a:spcBef>
            </a:pPr>
            <a:r>
              <a:rPr lang="ja-JP" altLang="en-US" sz="1800" b="1" dirty="0" smtClean="0">
                <a:solidFill>
                  <a:prstClr val="black"/>
                </a:solidFill>
                <a:latin typeface="ＭＳ ゴシック" panose="020B0609070205080204" pitchFamily="49" charset="-128"/>
                <a:ea typeface="ＭＳ ゴシック" panose="020B0609070205080204" pitchFamily="49" charset="-128"/>
              </a:rPr>
              <a:t>基　準</a:t>
            </a:r>
            <a:endParaRPr lang="en-US" altLang="ja-JP" sz="1800" b="1" dirty="0">
              <a:solidFill>
                <a:prstClr val="black"/>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2969056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92852" y="2080725"/>
            <a:ext cx="9043517" cy="1470025"/>
          </a:xfrm>
          <a:ln>
            <a:noFill/>
          </a:ln>
        </p:spPr>
        <p:txBody>
          <a:bodyPr>
            <a:noAutofit/>
          </a:bodyPr>
          <a:lstStyle/>
          <a:p>
            <a:r>
              <a:rPr kumimoji="1" lang="ja-JP" altLang="en-US" sz="3200" dirty="0" smtClean="0"/>
              <a:t>介護医療院の基本報酬及び転換後の加算</a:t>
            </a:r>
            <a:endParaRPr kumimoji="1" lang="ja-JP" altLang="en-US" sz="3200" dirty="0"/>
          </a:p>
        </p:txBody>
      </p:sp>
      <p:sp>
        <p:nvSpPr>
          <p:cNvPr id="4" name="サブタイトル 3"/>
          <p:cNvSpPr>
            <a:spLocks noGrp="1"/>
          </p:cNvSpPr>
          <p:nvPr>
            <p:ph type="subTitle" idx="1"/>
          </p:nvPr>
        </p:nvSpPr>
        <p:spPr/>
        <p:txBody>
          <a:bodyPr/>
          <a:lstStyle/>
          <a:p>
            <a:endParaRPr kumimoji="1" lang="ja-JP" altLang="en-US"/>
          </a:p>
        </p:txBody>
      </p:sp>
      <p:sp>
        <p:nvSpPr>
          <p:cNvPr id="5" name="テキスト ボックス 4"/>
          <p:cNvSpPr txBox="1"/>
          <p:nvPr/>
        </p:nvSpPr>
        <p:spPr>
          <a:xfrm>
            <a:off x="8350180" y="6384499"/>
            <a:ext cx="1205802" cy="369332"/>
          </a:xfrm>
          <a:prstGeom prst="rect">
            <a:avLst/>
          </a:prstGeom>
          <a:noFill/>
        </p:spPr>
        <p:txBody>
          <a:bodyPr wrap="square" rtlCol="0">
            <a:spAutoFit/>
          </a:bodyPr>
          <a:lstStyle/>
          <a:p>
            <a:pPr algn="r"/>
            <a:r>
              <a:rPr kumimoji="1" lang="en-US" altLang="ja-JP" dirty="0" smtClean="0"/>
              <a:t>12</a:t>
            </a:r>
            <a:endParaRPr kumimoji="1" lang="ja-JP" altLang="en-US" dirty="0"/>
          </a:p>
        </p:txBody>
      </p:sp>
    </p:spTree>
    <p:extLst>
      <p:ext uri="{BB962C8B-B14F-4D97-AF65-F5344CB8AC3E}">
        <p14:creationId xmlns:p14="http://schemas.microsoft.com/office/powerpoint/2010/main" val="42593121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3997" y="326"/>
            <a:ext cx="9902003" cy="432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2634" tIns="41317" rIns="82634" bIns="41317" rtlCol="0" anchor="ctr"/>
          <a:lstStyle/>
          <a:p>
            <a:pPr algn="ctr"/>
            <a:r>
              <a:rPr lang="ja-JP" altLang="en-US" sz="2800" dirty="0" smtClean="0">
                <a:solidFill>
                  <a:prstClr val="black"/>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rPr>
              <a:t>介護</a:t>
            </a:r>
            <a:r>
              <a:rPr lang="ja-JP" altLang="en-US" sz="2800" dirty="0">
                <a:solidFill>
                  <a:prstClr val="black"/>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rPr>
              <a:t>医療院の基本報酬等</a:t>
            </a:r>
            <a:endParaRPr lang="ja-JP" altLang="en-US" sz="2800" dirty="0">
              <a:solidFill>
                <a:prstClr val="black"/>
              </a:solidFill>
              <a:latin typeface="ＤＨＰ特太ゴシック体" panose="020B0500000000000000" pitchFamily="50" charset="-128"/>
              <a:ea typeface="ＤＨＰ特太ゴシック体" panose="020B0500000000000000" pitchFamily="50" charset="-128"/>
            </a:endParaRPr>
          </a:p>
        </p:txBody>
      </p:sp>
      <p:sp>
        <p:nvSpPr>
          <p:cNvPr id="6" name="テキスト ボックス 5"/>
          <p:cNvSpPr txBox="1"/>
          <p:nvPr/>
        </p:nvSpPr>
        <p:spPr>
          <a:xfrm>
            <a:off x="95853" y="775492"/>
            <a:ext cx="9719662" cy="2462213"/>
          </a:xfrm>
          <a:prstGeom prst="rect">
            <a:avLst/>
          </a:prstGeom>
          <a:noFill/>
          <a:ln>
            <a:solidFill>
              <a:schemeClr val="tx1"/>
            </a:solidFill>
          </a:ln>
        </p:spPr>
        <p:txBody>
          <a:bodyPr wrap="square" rtlCol="0">
            <a:spAutoFit/>
          </a:bodyPr>
          <a:lstStyle/>
          <a:p>
            <a:pPr marL="4763" indent="152400" algn="just"/>
            <a:r>
              <a:rPr lang="ja-JP" altLang="en-US" sz="1400" kern="100" dirty="0" smtClean="0">
                <a:solidFill>
                  <a:prstClr val="black"/>
                </a:solidFill>
                <a:latin typeface="ＭＳ ゴシック" panose="020B0609070205080204" pitchFamily="49" charset="-128"/>
                <a:ea typeface="ＭＳ ゴシック" panose="020B0609070205080204" pitchFamily="49" charset="-128"/>
                <a:cs typeface="Times New Roman"/>
              </a:rPr>
              <a:t>介護</a:t>
            </a:r>
            <a:r>
              <a:rPr lang="ja-JP" altLang="en-US" sz="1400" kern="100" dirty="0">
                <a:solidFill>
                  <a:prstClr val="black"/>
                </a:solidFill>
                <a:latin typeface="ＭＳ ゴシック" panose="020B0609070205080204" pitchFamily="49" charset="-128"/>
                <a:ea typeface="ＭＳ ゴシック" panose="020B0609070205080204" pitchFamily="49" charset="-128"/>
                <a:cs typeface="Times New Roman"/>
              </a:rPr>
              <a:t>医療院の基本報酬及び加算等については、介護療養病床と同水準の医療提供が求められることや介護療養病床よりも充実した療養環境が求められること等を踏まえ、以下のとおりとする</a:t>
            </a:r>
            <a:r>
              <a:rPr lang="ja-JP" altLang="en-US" sz="1400" kern="100" dirty="0" smtClean="0">
                <a:solidFill>
                  <a:prstClr val="black"/>
                </a:solidFill>
                <a:latin typeface="ＭＳ ゴシック" panose="020B0609070205080204" pitchFamily="49" charset="-128"/>
                <a:ea typeface="ＭＳ ゴシック" panose="020B0609070205080204" pitchFamily="49" charset="-128"/>
                <a:cs typeface="Times New Roman"/>
              </a:rPr>
              <a:t>。</a:t>
            </a:r>
            <a:endParaRPr lang="en-US" altLang="ja-JP" sz="1400" kern="100" dirty="0" smtClean="0">
              <a:solidFill>
                <a:prstClr val="black"/>
              </a:solidFill>
              <a:latin typeface="ＭＳ ゴシック" panose="020B0609070205080204" pitchFamily="49" charset="-128"/>
              <a:ea typeface="ＭＳ ゴシック" panose="020B0609070205080204" pitchFamily="49" charset="-128"/>
              <a:cs typeface="Times New Roman"/>
            </a:endParaRPr>
          </a:p>
          <a:p>
            <a:pPr marL="4763" indent="152400" algn="just"/>
            <a:endParaRPr lang="en-US" altLang="ja-JP" sz="1400" kern="100" dirty="0" smtClean="0">
              <a:solidFill>
                <a:prstClr val="black"/>
              </a:solidFill>
              <a:latin typeface="ＭＳ ゴシック" panose="020B0609070205080204" pitchFamily="49" charset="-128"/>
              <a:ea typeface="ＭＳ ゴシック" panose="020B0609070205080204" pitchFamily="49" charset="-128"/>
              <a:cs typeface="Times New Roman"/>
            </a:endParaRPr>
          </a:p>
          <a:p>
            <a:pPr marL="304800" indent="-304800" algn="just"/>
            <a:r>
              <a:rPr lang="ja-JP" altLang="en-US" sz="1400" kern="100" dirty="0" smtClean="0">
                <a:solidFill>
                  <a:prstClr val="black"/>
                </a:solidFill>
                <a:latin typeface="ＭＳ ゴシック" panose="020B0609070205080204" pitchFamily="49" charset="-128"/>
                <a:ea typeface="ＭＳ ゴシック" panose="020B0609070205080204" pitchFamily="49" charset="-128"/>
                <a:cs typeface="Times New Roman"/>
              </a:rPr>
              <a:t>ア</a:t>
            </a:r>
            <a:r>
              <a:rPr lang="ja-JP" altLang="en-US" sz="1400" kern="100" dirty="0">
                <a:solidFill>
                  <a:prstClr val="black"/>
                </a:solidFill>
                <a:latin typeface="ＭＳ ゴシック" panose="020B0609070205080204" pitchFamily="49" charset="-128"/>
                <a:ea typeface="ＭＳ ゴシック" panose="020B0609070205080204" pitchFamily="49" charset="-128"/>
                <a:cs typeface="Times New Roman"/>
              </a:rPr>
              <a:t>　</a:t>
            </a:r>
            <a:r>
              <a:rPr lang="ja-JP" altLang="en-US" sz="1400" kern="100" dirty="0" smtClean="0">
                <a:solidFill>
                  <a:prstClr val="black"/>
                </a:solidFill>
                <a:latin typeface="ＭＳ ゴシック" panose="020B0609070205080204" pitchFamily="49" charset="-128"/>
                <a:ea typeface="ＭＳ ゴシック" panose="020B0609070205080204" pitchFamily="49" charset="-128"/>
                <a:cs typeface="Times New Roman"/>
              </a:rPr>
              <a:t>基本</a:t>
            </a:r>
            <a:r>
              <a:rPr lang="ja-JP" altLang="en-US" sz="1400" kern="100" dirty="0">
                <a:solidFill>
                  <a:prstClr val="black"/>
                </a:solidFill>
                <a:latin typeface="ＭＳ ゴシック" panose="020B0609070205080204" pitchFamily="49" charset="-128"/>
                <a:ea typeface="ＭＳ ゴシック" panose="020B0609070205080204" pitchFamily="49" charset="-128"/>
                <a:cs typeface="Times New Roman"/>
              </a:rPr>
              <a:t>報酬の基準</a:t>
            </a:r>
          </a:p>
          <a:p>
            <a:pPr algn="just"/>
            <a:r>
              <a:rPr lang="ja-JP" altLang="en-US" sz="1400" kern="100" dirty="0">
                <a:solidFill>
                  <a:prstClr val="black"/>
                </a:solidFill>
                <a:latin typeface="ＭＳ ゴシック" panose="020B0609070205080204" pitchFamily="49" charset="-128"/>
                <a:ea typeface="ＭＳ ゴシック" panose="020B0609070205080204" pitchFamily="49" charset="-128"/>
                <a:cs typeface="Times New Roman"/>
              </a:rPr>
              <a:t>　</a:t>
            </a:r>
            <a:r>
              <a:rPr lang="ja-JP" altLang="en-US" sz="1400" kern="100" dirty="0" smtClean="0">
                <a:solidFill>
                  <a:prstClr val="black"/>
                </a:solidFill>
                <a:latin typeface="ＭＳ ゴシック" panose="020B0609070205080204" pitchFamily="49" charset="-128"/>
                <a:ea typeface="ＭＳ ゴシック" panose="020B0609070205080204" pitchFamily="49" charset="-128"/>
                <a:cs typeface="Times New Roman"/>
              </a:rPr>
              <a:t>　介護</a:t>
            </a:r>
            <a:r>
              <a:rPr lang="ja-JP" altLang="en-US" sz="1400" kern="100" dirty="0">
                <a:solidFill>
                  <a:prstClr val="black"/>
                </a:solidFill>
                <a:latin typeface="ＭＳ ゴシック" panose="020B0609070205080204" pitchFamily="49" charset="-128"/>
                <a:ea typeface="ＭＳ ゴシック" panose="020B0609070205080204" pitchFamily="49" charset="-128"/>
                <a:cs typeface="Times New Roman"/>
              </a:rPr>
              <a:t>医療院の基本報酬に求められる基準については</a:t>
            </a:r>
            <a:r>
              <a:rPr lang="ja-JP" altLang="en-US" sz="1400" kern="100" dirty="0" smtClean="0">
                <a:solidFill>
                  <a:prstClr val="black"/>
                </a:solidFill>
                <a:latin typeface="ＭＳ ゴシック" panose="020B0609070205080204" pitchFamily="49" charset="-128"/>
                <a:ea typeface="ＭＳ ゴシック" panose="020B0609070205080204" pitchFamily="49" charset="-128"/>
                <a:cs typeface="Times New Roman"/>
              </a:rPr>
              <a:t>、</a:t>
            </a:r>
            <a:endParaRPr lang="en-US" altLang="ja-JP" sz="1400" kern="100" dirty="0" smtClean="0">
              <a:solidFill>
                <a:prstClr val="black"/>
              </a:solidFill>
              <a:latin typeface="ＭＳ ゴシック" panose="020B0609070205080204" pitchFamily="49" charset="-128"/>
              <a:ea typeface="ＭＳ ゴシック" panose="020B0609070205080204" pitchFamily="49" charset="-128"/>
              <a:cs typeface="Times New Roman"/>
            </a:endParaRPr>
          </a:p>
          <a:p>
            <a:pPr algn="just"/>
            <a:r>
              <a:rPr lang="ja-JP" altLang="en-US" sz="1400" kern="100" dirty="0">
                <a:solidFill>
                  <a:prstClr val="black"/>
                </a:solidFill>
                <a:latin typeface="ＭＳ ゴシック" panose="020B0609070205080204" pitchFamily="49" charset="-128"/>
                <a:ea typeface="ＭＳ ゴシック" panose="020B0609070205080204" pitchFamily="49" charset="-128"/>
                <a:cs typeface="Times New Roman"/>
              </a:rPr>
              <a:t>　</a:t>
            </a:r>
            <a:r>
              <a:rPr lang="ja-JP" altLang="en-US" sz="1400" kern="100" dirty="0" smtClean="0">
                <a:solidFill>
                  <a:prstClr val="black"/>
                </a:solidFill>
                <a:latin typeface="ＭＳ ゴシック" panose="020B0609070205080204" pitchFamily="49" charset="-128"/>
                <a:ea typeface="ＭＳ ゴシック" panose="020B0609070205080204" pitchFamily="49" charset="-128"/>
                <a:cs typeface="Times New Roman"/>
              </a:rPr>
              <a:t>・　</a:t>
            </a:r>
            <a:r>
              <a:rPr lang="en-US" altLang="ja-JP" sz="1400" kern="100" dirty="0" smtClean="0">
                <a:solidFill>
                  <a:prstClr val="black"/>
                </a:solidFill>
                <a:latin typeface="ＭＳ ゴシック" panose="020B0609070205080204" pitchFamily="49" charset="-128"/>
                <a:ea typeface="ＭＳ ゴシック" panose="020B0609070205080204" pitchFamily="49" charset="-128"/>
                <a:cs typeface="Times New Roman"/>
              </a:rPr>
              <a:t>Ⅰ</a:t>
            </a:r>
            <a:r>
              <a:rPr lang="ja-JP" altLang="en-US" sz="1400" kern="100" dirty="0">
                <a:solidFill>
                  <a:prstClr val="black"/>
                </a:solidFill>
                <a:latin typeface="ＭＳ ゴシック" panose="020B0609070205080204" pitchFamily="49" charset="-128"/>
                <a:ea typeface="ＭＳ ゴシック" panose="020B0609070205080204" pitchFamily="49" charset="-128"/>
                <a:cs typeface="Times New Roman"/>
              </a:rPr>
              <a:t>型では現行の介護療養病床（療養機能強化型）を参考とし</a:t>
            </a:r>
            <a:r>
              <a:rPr lang="ja-JP" altLang="en-US" sz="1400" kern="100" dirty="0" smtClean="0">
                <a:solidFill>
                  <a:prstClr val="black"/>
                </a:solidFill>
                <a:latin typeface="ＭＳ ゴシック" panose="020B0609070205080204" pitchFamily="49" charset="-128"/>
                <a:ea typeface="ＭＳ ゴシック" panose="020B0609070205080204" pitchFamily="49" charset="-128"/>
                <a:cs typeface="Times New Roman"/>
              </a:rPr>
              <a:t>、</a:t>
            </a:r>
            <a:endParaRPr lang="en-US" altLang="ja-JP" sz="1400" kern="100" dirty="0" smtClean="0">
              <a:solidFill>
                <a:prstClr val="black"/>
              </a:solidFill>
              <a:latin typeface="ＭＳ ゴシック" panose="020B0609070205080204" pitchFamily="49" charset="-128"/>
              <a:ea typeface="ＭＳ ゴシック" panose="020B0609070205080204" pitchFamily="49" charset="-128"/>
              <a:cs typeface="Times New Roman"/>
            </a:endParaRPr>
          </a:p>
          <a:p>
            <a:pPr marL="360363" indent="-360363" algn="just"/>
            <a:r>
              <a:rPr lang="ja-JP" altLang="en-US" sz="1400" kern="100" dirty="0">
                <a:solidFill>
                  <a:prstClr val="black"/>
                </a:solidFill>
                <a:latin typeface="ＭＳ ゴシック" panose="020B0609070205080204" pitchFamily="49" charset="-128"/>
                <a:ea typeface="ＭＳ ゴシック" panose="020B0609070205080204" pitchFamily="49" charset="-128"/>
                <a:cs typeface="Times New Roman"/>
              </a:rPr>
              <a:t>　</a:t>
            </a:r>
            <a:r>
              <a:rPr lang="ja-JP" altLang="en-US" sz="1400" kern="100" dirty="0" smtClean="0">
                <a:solidFill>
                  <a:prstClr val="black"/>
                </a:solidFill>
                <a:latin typeface="ＭＳ ゴシック" panose="020B0609070205080204" pitchFamily="49" charset="-128"/>
                <a:ea typeface="ＭＳ ゴシック" panose="020B0609070205080204" pitchFamily="49" charset="-128"/>
                <a:cs typeface="Times New Roman"/>
              </a:rPr>
              <a:t>・　</a:t>
            </a:r>
            <a:r>
              <a:rPr lang="en-US" altLang="ja-JP" sz="1400" kern="100" dirty="0" smtClean="0">
                <a:solidFill>
                  <a:prstClr val="black"/>
                </a:solidFill>
                <a:latin typeface="ＭＳ ゴシック" panose="020B0609070205080204" pitchFamily="49" charset="-128"/>
                <a:ea typeface="ＭＳ ゴシック" panose="020B0609070205080204" pitchFamily="49" charset="-128"/>
                <a:cs typeface="Times New Roman"/>
              </a:rPr>
              <a:t>Ⅱ</a:t>
            </a:r>
            <a:r>
              <a:rPr lang="ja-JP" altLang="en-US" sz="1400" kern="100" dirty="0" smtClean="0">
                <a:solidFill>
                  <a:prstClr val="black"/>
                </a:solidFill>
                <a:latin typeface="ＭＳ ゴシック" panose="020B0609070205080204" pitchFamily="49" charset="-128"/>
                <a:ea typeface="ＭＳ ゴシック" panose="020B0609070205080204" pitchFamily="49" charset="-128"/>
                <a:cs typeface="Times New Roman"/>
              </a:rPr>
              <a:t>型では介護老人保健施設の基準を参考としつつ、</a:t>
            </a:r>
            <a:r>
              <a:rPr lang="en-US" altLang="ja-JP" sz="1400" kern="100" dirty="0" smtClean="0">
                <a:solidFill>
                  <a:prstClr val="black"/>
                </a:solidFill>
                <a:latin typeface="ＭＳ ゴシック" panose="020B0609070205080204" pitchFamily="49" charset="-128"/>
                <a:ea typeface="ＭＳ ゴシック" panose="020B0609070205080204" pitchFamily="49" charset="-128"/>
                <a:cs typeface="Times New Roman"/>
              </a:rPr>
              <a:t>24</a:t>
            </a:r>
            <a:r>
              <a:rPr lang="ja-JP" altLang="en-US" sz="1400" kern="100" dirty="0">
                <a:solidFill>
                  <a:prstClr val="black"/>
                </a:solidFill>
                <a:latin typeface="ＭＳ ゴシック" panose="020B0609070205080204" pitchFamily="49" charset="-128"/>
                <a:ea typeface="ＭＳ ゴシック" panose="020B0609070205080204" pitchFamily="49" charset="-128"/>
                <a:cs typeface="Times New Roman"/>
              </a:rPr>
              <a:t>時間の看護職員の配置が可能となることに考慮し設定することとする</a:t>
            </a:r>
            <a:r>
              <a:rPr lang="ja-JP" altLang="en-US" sz="1400" kern="100" dirty="0" smtClean="0">
                <a:solidFill>
                  <a:prstClr val="black"/>
                </a:solidFill>
                <a:latin typeface="ＭＳ ゴシック" panose="020B0609070205080204" pitchFamily="49" charset="-128"/>
                <a:ea typeface="ＭＳ ゴシック" panose="020B0609070205080204" pitchFamily="49" charset="-128"/>
                <a:cs typeface="Times New Roman"/>
              </a:rPr>
              <a:t>。</a:t>
            </a:r>
          </a:p>
          <a:p>
            <a:pPr marL="179388" indent="-179388" algn="just"/>
            <a:r>
              <a:rPr lang="ja-JP" altLang="en-US" sz="1400" kern="100" dirty="0">
                <a:solidFill>
                  <a:prstClr val="black"/>
                </a:solidFill>
                <a:latin typeface="ＭＳ ゴシック" panose="020B0609070205080204" pitchFamily="49" charset="-128"/>
                <a:ea typeface="ＭＳ ゴシック" panose="020B0609070205080204" pitchFamily="49" charset="-128"/>
                <a:cs typeface="Times New Roman"/>
              </a:rPr>
              <a:t>　</a:t>
            </a:r>
            <a:r>
              <a:rPr lang="ja-JP" altLang="en-US" sz="1400" kern="100" dirty="0" smtClean="0">
                <a:solidFill>
                  <a:prstClr val="black"/>
                </a:solidFill>
                <a:latin typeface="ＭＳ ゴシック" panose="020B0609070205080204" pitchFamily="49" charset="-128"/>
                <a:ea typeface="ＭＳ ゴシック" panose="020B0609070205080204" pitchFamily="49" charset="-128"/>
                <a:cs typeface="Times New Roman"/>
              </a:rPr>
              <a:t>　その</a:t>
            </a:r>
            <a:r>
              <a:rPr lang="ja-JP" altLang="en-US" sz="1400" kern="100" dirty="0">
                <a:solidFill>
                  <a:prstClr val="black"/>
                </a:solidFill>
                <a:latin typeface="ＭＳ ゴシック" panose="020B0609070205080204" pitchFamily="49" charset="-128"/>
                <a:ea typeface="ＭＳ ゴシック" panose="020B0609070205080204" pitchFamily="49" charset="-128"/>
                <a:cs typeface="Times New Roman"/>
              </a:rPr>
              <a:t>上で、介護医療院の基本報酬については、</a:t>
            </a:r>
            <a:r>
              <a:rPr lang="en-US" altLang="ja-JP" sz="1400" kern="100" dirty="0">
                <a:solidFill>
                  <a:prstClr val="black"/>
                </a:solidFill>
                <a:latin typeface="ＭＳ ゴシック" panose="020B0609070205080204" pitchFamily="49" charset="-128"/>
                <a:ea typeface="ＭＳ ゴシック" panose="020B0609070205080204" pitchFamily="49" charset="-128"/>
                <a:cs typeface="Times New Roman"/>
              </a:rPr>
              <a:t>Ⅰ</a:t>
            </a:r>
            <a:r>
              <a:rPr lang="ja-JP" altLang="en-US" sz="1400" kern="100" dirty="0">
                <a:solidFill>
                  <a:prstClr val="black"/>
                </a:solidFill>
                <a:latin typeface="ＭＳ ゴシック" panose="020B0609070205080204" pitchFamily="49" charset="-128"/>
                <a:ea typeface="ＭＳ ゴシック" panose="020B0609070205080204" pitchFamily="49" charset="-128"/>
                <a:cs typeface="Times New Roman"/>
              </a:rPr>
              <a:t>型、</a:t>
            </a:r>
            <a:r>
              <a:rPr lang="en-US" altLang="ja-JP" sz="1400" kern="100" dirty="0">
                <a:solidFill>
                  <a:prstClr val="black"/>
                </a:solidFill>
                <a:latin typeface="ＭＳ ゴシック" panose="020B0609070205080204" pitchFamily="49" charset="-128"/>
                <a:ea typeface="ＭＳ ゴシック" panose="020B0609070205080204" pitchFamily="49" charset="-128"/>
                <a:cs typeface="Times New Roman"/>
              </a:rPr>
              <a:t>Ⅱ</a:t>
            </a:r>
            <a:r>
              <a:rPr lang="ja-JP" altLang="en-US" sz="1400" kern="100" dirty="0">
                <a:solidFill>
                  <a:prstClr val="black"/>
                </a:solidFill>
                <a:latin typeface="ＭＳ ゴシック" panose="020B0609070205080204" pitchFamily="49" charset="-128"/>
                <a:ea typeface="ＭＳ ゴシック" panose="020B0609070205080204" pitchFamily="49" charset="-128"/>
                <a:cs typeface="Times New Roman"/>
              </a:rPr>
              <a:t>型に求められる機能を踏まえ、それぞれに設定される基準に応じた評価を行い、一定の医療処置や重度者要件等を設けメリハリをつけた評価とするとともに、介護療養病床よりも療養室の環境を充実させていることも合わせて評価することとする</a:t>
            </a:r>
            <a:r>
              <a:rPr lang="ja-JP" altLang="en-US" sz="1400" kern="100" dirty="0" smtClean="0">
                <a:solidFill>
                  <a:prstClr val="black"/>
                </a:solidFill>
                <a:latin typeface="ＭＳ ゴシック" panose="020B0609070205080204" pitchFamily="49" charset="-128"/>
                <a:ea typeface="ＭＳ ゴシック" panose="020B0609070205080204" pitchFamily="49" charset="-128"/>
                <a:cs typeface="Times New Roman"/>
              </a:rPr>
              <a:t>。</a:t>
            </a:r>
            <a:endParaRPr lang="ja-JP" altLang="en-US" sz="1400" kern="100" dirty="0">
              <a:solidFill>
                <a:prstClr val="black"/>
              </a:solidFill>
              <a:latin typeface="ＭＳ ゴシック" panose="020B0609070205080204" pitchFamily="49" charset="-128"/>
              <a:ea typeface="ＭＳ ゴシック" panose="020B0609070205080204" pitchFamily="49" charset="-128"/>
              <a:cs typeface="Times New Roman"/>
            </a:endParaRPr>
          </a:p>
        </p:txBody>
      </p:sp>
      <p:sp>
        <p:nvSpPr>
          <p:cNvPr id="7" name="コンテンツ プレースホルダー 2"/>
          <p:cNvSpPr txBox="1">
            <a:spLocks/>
          </p:cNvSpPr>
          <p:nvPr/>
        </p:nvSpPr>
        <p:spPr>
          <a:xfrm>
            <a:off x="95853" y="465575"/>
            <a:ext cx="1137460" cy="324000"/>
          </a:xfrm>
          <a:prstGeom prst="rect">
            <a:avLst/>
          </a:prstGeom>
          <a:solidFill>
            <a:schemeClr val="accent1">
              <a:lumMod val="20000"/>
              <a:lumOff val="80000"/>
            </a:schemeClr>
          </a:solidFill>
          <a:ln w="22225">
            <a:solidFill>
              <a:schemeClr val="tx1"/>
            </a:solidFill>
          </a:ln>
        </p:spPr>
        <p:txBody>
          <a:bodyPr vert="horz" wrap="square" lIns="91440" tIns="45720" rIns="91440" bIns="45720" rtlCol="0" anchor="ctr" anchorCtr="0">
            <a:sp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spcBef>
                <a:spcPts val="0"/>
              </a:spcBef>
            </a:pPr>
            <a:r>
              <a:rPr lang="ja-JP" altLang="en-US" sz="1400" b="1" dirty="0" smtClean="0">
                <a:solidFill>
                  <a:prstClr val="black"/>
                </a:solidFill>
                <a:latin typeface="ＭＳ ゴシック" panose="020B0609070205080204" pitchFamily="49" charset="-128"/>
                <a:ea typeface="ＭＳ ゴシック" panose="020B0609070205080204" pitchFamily="49" charset="-128"/>
              </a:rPr>
              <a:t>概要</a:t>
            </a:r>
            <a:endParaRPr lang="en-US" altLang="ja-JP" sz="1400" b="1" dirty="0">
              <a:solidFill>
                <a:prstClr val="black"/>
              </a:solidFill>
              <a:latin typeface="ＭＳ ゴシック" panose="020B0609070205080204" pitchFamily="49" charset="-128"/>
              <a:ea typeface="ＭＳ ゴシック" panose="020B0609070205080204" pitchFamily="49" charset="-128"/>
            </a:endParaRPr>
          </a:p>
        </p:txBody>
      </p:sp>
      <p:sp>
        <p:nvSpPr>
          <p:cNvPr id="16" name="コンテンツ プレースホルダー 2"/>
          <p:cNvSpPr txBox="1">
            <a:spLocks/>
          </p:cNvSpPr>
          <p:nvPr/>
        </p:nvSpPr>
        <p:spPr>
          <a:xfrm>
            <a:off x="95853" y="3301750"/>
            <a:ext cx="1397824" cy="324000"/>
          </a:xfrm>
          <a:prstGeom prst="rect">
            <a:avLst/>
          </a:prstGeom>
          <a:solidFill>
            <a:schemeClr val="accent1">
              <a:lumMod val="20000"/>
              <a:lumOff val="80000"/>
            </a:schemeClr>
          </a:solidFill>
          <a:ln w="22225">
            <a:solidFill>
              <a:schemeClr val="tx1"/>
            </a:solidFill>
          </a:ln>
        </p:spPr>
        <p:txBody>
          <a:bodyPr vert="horz" wrap="square" lIns="91440" tIns="45720" rIns="91440" bIns="45720" rtlCol="0" anchor="ctr" anchorCtr="0">
            <a:sp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spcBef>
                <a:spcPts val="0"/>
              </a:spcBef>
            </a:pPr>
            <a:r>
              <a:rPr lang="ja-JP" altLang="en-US" sz="1400" b="1" dirty="0" smtClean="0">
                <a:solidFill>
                  <a:prstClr val="black"/>
                </a:solidFill>
                <a:latin typeface="ＭＳ ゴシック" panose="020B0609070205080204" pitchFamily="49" charset="-128"/>
                <a:ea typeface="ＭＳ ゴシック" panose="020B0609070205080204" pitchFamily="49" charset="-128"/>
              </a:rPr>
              <a:t>単位数</a:t>
            </a:r>
            <a:endParaRPr lang="en-US" altLang="ja-JP" sz="1400" b="1" dirty="0">
              <a:solidFill>
                <a:prstClr val="black"/>
              </a:solidFill>
              <a:latin typeface="ＭＳ ゴシック" panose="020B0609070205080204" pitchFamily="49" charset="-128"/>
              <a:ea typeface="ＭＳ ゴシック" panose="020B0609070205080204" pitchFamily="49" charset="-128"/>
            </a:endParaRPr>
          </a:p>
        </p:txBody>
      </p:sp>
      <p:sp>
        <p:nvSpPr>
          <p:cNvPr id="17" name="テキスト ボックス 16"/>
          <p:cNvSpPr txBox="1"/>
          <p:nvPr/>
        </p:nvSpPr>
        <p:spPr>
          <a:xfrm>
            <a:off x="95853" y="3625927"/>
            <a:ext cx="9719662" cy="3168000"/>
          </a:xfrm>
          <a:prstGeom prst="rect">
            <a:avLst/>
          </a:prstGeom>
          <a:noFill/>
          <a:ln>
            <a:solidFill>
              <a:schemeClr val="tx1"/>
            </a:solidFill>
          </a:ln>
        </p:spPr>
        <p:txBody>
          <a:bodyPr wrap="square" rtlCol="0">
            <a:spAutoFit/>
          </a:bodyPr>
          <a:lstStyle/>
          <a:p>
            <a:pPr marL="4763" indent="-4763" algn="just"/>
            <a:r>
              <a:rPr lang="ja-JP" altLang="en-US" sz="1400" kern="100" dirty="0" smtClean="0">
                <a:solidFill>
                  <a:prstClr val="black"/>
                </a:solidFill>
                <a:latin typeface="ＭＳ ゴシック" panose="020B0609070205080204" pitchFamily="49" charset="-128"/>
                <a:ea typeface="ＭＳ ゴシック" panose="020B0609070205080204" pitchFamily="49" charset="-128"/>
                <a:cs typeface="Times New Roman"/>
              </a:rPr>
              <a:t>○　基本報酬（多床室の場合）</a:t>
            </a:r>
            <a:r>
              <a:rPr lang="ja-JP" altLang="en-US" sz="1400" dirty="0" smtClean="0">
                <a:solidFill>
                  <a:prstClr val="black"/>
                </a:solidFill>
              </a:rPr>
              <a:t>（</a:t>
            </a:r>
            <a:r>
              <a:rPr lang="ja-JP" altLang="en-US" sz="1400" dirty="0">
                <a:solidFill>
                  <a:prstClr val="black"/>
                </a:solidFill>
              </a:rPr>
              <a:t>単位／日</a:t>
            </a:r>
            <a:r>
              <a:rPr lang="ja-JP" altLang="en-US" sz="1400" dirty="0" smtClean="0">
                <a:solidFill>
                  <a:prstClr val="black"/>
                </a:solidFill>
              </a:rPr>
              <a:t>）</a:t>
            </a:r>
            <a:endParaRPr lang="en-US" altLang="ja-JP" sz="1400" kern="100" dirty="0" smtClean="0">
              <a:solidFill>
                <a:prstClr val="black"/>
              </a:solidFill>
              <a:latin typeface="ＭＳ ゴシック" panose="020B0609070205080204" pitchFamily="49" charset="-128"/>
              <a:ea typeface="ＭＳ ゴシック" panose="020B0609070205080204" pitchFamily="49" charset="-128"/>
              <a:cs typeface="Times New Roman"/>
            </a:endParaRPr>
          </a:p>
          <a:p>
            <a:pPr marL="4763" indent="152400" algn="just"/>
            <a:endParaRPr lang="en-US" altLang="ja-JP" sz="1400" kern="100" dirty="0">
              <a:solidFill>
                <a:prstClr val="black"/>
              </a:solidFill>
              <a:latin typeface="ＭＳ ゴシック" panose="020B0609070205080204" pitchFamily="49" charset="-128"/>
              <a:ea typeface="ＭＳ ゴシック" panose="020B0609070205080204" pitchFamily="49" charset="-128"/>
              <a:cs typeface="Times New Roman"/>
            </a:endParaRPr>
          </a:p>
          <a:p>
            <a:pPr marL="4763" indent="152400" algn="just"/>
            <a:endParaRPr lang="en-US" altLang="ja-JP" sz="1400" kern="100" dirty="0" smtClean="0">
              <a:solidFill>
                <a:prstClr val="black"/>
              </a:solidFill>
              <a:latin typeface="ＭＳ ゴシック" panose="020B0609070205080204" pitchFamily="49" charset="-128"/>
              <a:ea typeface="ＭＳ ゴシック" panose="020B0609070205080204" pitchFamily="49" charset="-128"/>
              <a:cs typeface="Times New Roman"/>
            </a:endParaRPr>
          </a:p>
          <a:p>
            <a:pPr marL="4763" indent="152400" algn="just"/>
            <a:endParaRPr lang="en-US" altLang="ja-JP" sz="1400" kern="100" dirty="0">
              <a:solidFill>
                <a:prstClr val="black"/>
              </a:solidFill>
              <a:latin typeface="ＭＳ ゴシック" panose="020B0609070205080204" pitchFamily="49" charset="-128"/>
              <a:ea typeface="ＭＳ ゴシック" panose="020B0609070205080204" pitchFamily="49" charset="-128"/>
              <a:cs typeface="Times New Roman"/>
            </a:endParaRPr>
          </a:p>
          <a:p>
            <a:pPr marL="4763" indent="152400" algn="just"/>
            <a:endParaRPr lang="en-US" altLang="ja-JP" sz="1400" kern="100" dirty="0" smtClean="0">
              <a:solidFill>
                <a:prstClr val="black"/>
              </a:solidFill>
              <a:latin typeface="ＭＳ ゴシック" panose="020B0609070205080204" pitchFamily="49" charset="-128"/>
              <a:ea typeface="ＭＳ ゴシック" panose="020B0609070205080204" pitchFamily="49" charset="-128"/>
              <a:cs typeface="Times New Roman"/>
            </a:endParaRPr>
          </a:p>
          <a:p>
            <a:pPr marL="4763" indent="152400" algn="just"/>
            <a:endParaRPr lang="en-US" altLang="ja-JP" sz="1400" kern="100" dirty="0">
              <a:solidFill>
                <a:prstClr val="black"/>
              </a:solidFill>
              <a:latin typeface="ＭＳ ゴシック" panose="020B0609070205080204" pitchFamily="49" charset="-128"/>
              <a:ea typeface="ＭＳ ゴシック" panose="020B0609070205080204" pitchFamily="49" charset="-128"/>
              <a:cs typeface="Times New Roman"/>
            </a:endParaRPr>
          </a:p>
          <a:p>
            <a:pPr marL="4763" indent="152400" algn="just"/>
            <a:endParaRPr lang="en-US" altLang="ja-JP" sz="1400" kern="100" dirty="0" smtClean="0">
              <a:solidFill>
                <a:prstClr val="black"/>
              </a:solidFill>
              <a:latin typeface="ＭＳ ゴシック" panose="020B0609070205080204" pitchFamily="49" charset="-128"/>
              <a:ea typeface="ＭＳ ゴシック" panose="020B0609070205080204" pitchFamily="49" charset="-128"/>
              <a:cs typeface="Times New Roman"/>
            </a:endParaRPr>
          </a:p>
          <a:p>
            <a:pPr marL="4763" indent="152400" algn="just"/>
            <a:endParaRPr lang="en-US" altLang="ja-JP" sz="1400" kern="100" dirty="0">
              <a:solidFill>
                <a:prstClr val="black"/>
              </a:solidFill>
              <a:latin typeface="ＭＳ ゴシック" panose="020B0609070205080204" pitchFamily="49" charset="-128"/>
              <a:ea typeface="ＭＳ ゴシック" panose="020B0609070205080204" pitchFamily="49" charset="-128"/>
              <a:cs typeface="Times New Roman"/>
            </a:endParaRPr>
          </a:p>
          <a:p>
            <a:pPr marL="4763" indent="152400" algn="just"/>
            <a:endParaRPr lang="en-US" altLang="ja-JP" sz="1400" kern="100" dirty="0" smtClean="0">
              <a:solidFill>
                <a:prstClr val="black"/>
              </a:solidFill>
              <a:latin typeface="ＭＳ ゴシック" panose="020B0609070205080204" pitchFamily="49" charset="-128"/>
              <a:ea typeface="ＭＳ ゴシック" panose="020B0609070205080204" pitchFamily="49" charset="-128"/>
              <a:cs typeface="Times New Roman"/>
            </a:endParaRPr>
          </a:p>
          <a:p>
            <a:pPr marL="4763" indent="152400" algn="just"/>
            <a:endParaRPr lang="en-US" altLang="ja-JP" sz="1400" kern="100" dirty="0">
              <a:solidFill>
                <a:prstClr val="black"/>
              </a:solidFill>
              <a:latin typeface="ＭＳ ゴシック" panose="020B0609070205080204" pitchFamily="49" charset="-128"/>
              <a:ea typeface="ＭＳ ゴシック" panose="020B0609070205080204" pitchFamily="49" charset="-128"/>
              <a:cs typeface="Times New Roman"/>
            </a:endParaRPr>
          </a:p>
          <a:p>
            <a:pPr marL="4763" indent="152400" algn="just"/>
            <a:endParaRPr lang="en-US" altLang="ja-JP" sz="1400" kern="100" dirty="0" smtClean="0">
              <a:solidFill>
                <a:prstClr val="black"/>
              </a:solidFill>
              <a:latin typeface="ＭＳ ゴシック" panose="020B0609070205080204" pitchFamily="49" charset="-128"/>
              <a:ea typeface="ＭＳ ゴシック" panose="020B0609070205080204" pitchFamily="49" charset="-128"/>
              <a:cs typeface="Times New Roman"/>
            </a:endParaRPr>
          </a:p>
          <a:p>
            <a:pPr marL="4763" indent="152400" algn="just"/>
            <a:endParaRPr lang="en-US" altLang="ja-JP" sz="1400" kern="100" dirty="0">
              <a:solidFill>
                <a:prstClr val="black"/>
              </a:solidFill>
              <a:latin typeface="ＭＳ ゴシック" panose="020B0609070205080204" pitchFamily="49" charset="-128"/>
              <a:ea typeface="ＭＳ ゴシック" panose="020B0609070205080204" pitchFamily="49" charset="-128"/>
              <a:cs typeface="Times New Roman"/>
            </a:endParaRPr>
          </a:p>
          <a:p>
            <a:pPr marL="4763" indent="152400" algn="just"/>
            <a:endParaRPr lang="en-US" altLang="ja-JP" sz="1400" kern="100" dirty="0" smtClean="0">
              <a:solidFill>
                <a:prstClr val="black"/>
              </a:solidFill>
              <a:latin typeface="ＭＳ ゴシック" panose="020B0609070205080204" pitchFamily="49" charset="-128"/>
              <a:ea typeface="ＭＳ ゴシック" panose="020B0609070205080204" pitchFamily="49" charset="-128"/>
              <a:cs typeface="Times New Roman"/>
            </a:endParaRPr>
          </a:p>
          <a:p>
            <a:pPr marL="4763" indent="152400" algn="just"/>
            <a:endParaRPr lang="en-US" altLang="ja-JP" sz="1400" kern="100" dirty="0">
              <a:solidFill>
                <a:prstClr val="black"/>
              </a:solidFill>
              <a:latin typeface="ＭＳ ゴシック" panose="020B0609070205080204" pitchFamily="49" charset="-128"/>
              <a:ea typeface="ＭＳ ゴシック" panose="020B0609070205080204" pitchFamily="49" charset="-128"/>
              <a:cs typeface="Times New Roman"/>
            </a:endParaRPr>
          </a:p>
          <a:p>
            <a:pPr marL="4763" indent="152400" algn="just"/>
            <a:endParaRPr lang="en-US" altLang="ja-JP" sz="1400" kern="100" dirty="0" smtClean="0">
              <a:solidFill>
                <a:prstClr val="black"/>
              </a:solidFill>
              <a:latin typeface="ＭＳ ゴシック" panose="020B0609070205080204" pitchFamily="49" charset="-128"/>
              <a:ea typeface="ＭＳ ゴシック" panose="020B0609070205080204" pitchFamily="49" charset="-128"/>
              <a:cs typeface="Times New Roman"/>
            </a:endParaRPr>
          </a:p>
        </p:txBody>
      </p:sp>
      <p:graphicFrame>
        <p:nvGraphicFramePr>
          <p:cNvPr id="18" name="表 17"/>
          <p:cNvGraphicFramePr>
            <a:graphicFrameLocks noGrp="1"/>
          </p:cNvGraphicFramePr>
          <p:nvPr>
            <p:extLst/>
          </p:nvPr>
        </p:nvGraphicFramePr>
        <p:xfrm>
          <a:off x="-67240" y="3963666"/>
          <a:ext cx="9681140" cy="2540160"/>
        </p:xfrm>
        <a:graphic>
          <a:graphicData uri="http://schemas.openxmlformats.org/drawingml/2006/table">
            <a:tbl>
              <a:tblPr firstRow="1" bandRow="1">
                <a:tableStyleId>{5940675A-B579-460E-94D1-54222C63F5DA}</a:tableStyleId>
              </a:tblPr>
              <a:tblGrid>
                <a:gridCol w="330893"/>
                <a:gridCol w="815847"/>
                <a:gridCol w="1422400"/>
                <a:gridCol w="1422400"/>
                <a:gridCol w="1422400"/>
                <a:gridCol w="1422400"/>
                <a:gridCol w="1422400"/>
                <a:gridCol w="1422400"/>
              </a:tblGrid>
              <a:tr h="272160">
                <a:tc>
                  <a:txBody>
                    <a:bodyPr/>
                    <a:lstStyle/>
                    <a:p>
                      <a:pPr algn="ctr">
                        <a:lnSpc>
                          <a:spcPct val="100000"/>
                        </a:lnSpc>
                      </a:pPr>
                      <a:endParaRPr kumimoji="1" lang="ja-JP" altLang="en-US" sz="1200" b="1" dirty="0">
                        <a:latin typeface="ＤＦ特太ゴシック体" panose="020B0509000000000000" pitchFamily="49" charset="-128"/>
                        <a:ea typeface="ＤＦ特太ゴシック体" panose="020B0509000000000000" pitchFamily="49" charset="-128"/>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00000"/>
                        </a:lnSpc>
                      </a:pP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algn="ctr">
                        <a:lnSpc>
                          <a:spcPct val="100000"/>
                        </a:lnSpc>
                      </a:pPr>
                      <a:r>
                        <a:rPr kumimoji="1" lang="ja-JP" altLang="en-US" sz="1200" dirty="0" smtClean="0"/>
                        <a:t>（新設）</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r>
              <a:tr h="272160">
                <a:tc rowSpan="7">
                  <a:txBody>
                    <a:bodyPr/>
                    <a:lstStyle/>
                    <a:p>
                      <a:pPr algn="ctr">
                        <a:lnSpc>
                          <a:spcPct val="100000"/>
                        </a:lnSpc>
                      </a:pPr>
                      <a:endParaRPr kumimoji="1" lang="ja-JP" altLang="en-US" sz="1200" b="1" dirty="0">
                        <a:latin typeface="ＤＦ特太ゴシック体" panose="020B0509000000000000" pitchFamily="49" charset="-128"/>
                        <a:ea typeface="ＤＦ特太ゴシック体" panose="020B0509000000000000" pitchFamily="49" charset="-128"/>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rowSpan="2">
                  <a:txBody>
                    <a:bodyPr/>
                    <a:lstStyle/>
                    <a:p>
                      <a:pPr algn="ctr">
                        <a:lnSpc>
                          <a:spcPct val="100000"/>
                        </a:lnSpc>
                      </a:pP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lnSpc>
                          <a:spcPct val="100000"/>
                        </a:lnSpc>
                      </a:pPr>
                      <a:r>
                        <a:rPr kumimoji="1" lang="en-US" altLang="ja-JP" sz="1200" dirty="0" smtClean="0"/>
                        <a:t>Ⅰ</a:t>
                      </a:r>
                      <a:r>
                        <a:rPr kumimoji="1" lang="ja-JP" altLang="en-US" sz="1200" dirty="0" smtClean="0"/>
                        <a:t>型療養床</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lnSpc>
                          <a:spcPct val="100000"/>
                        </a:lnSpc>
                      </a:pP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Ⅱ</a:t>
                      </a:r>
                      <a:r>
                        <a:rPr kumimoji="1" lang="ja-JP" altLang="en-US" sz="1200" dirty="0" smtClean="0"/>
                        <a:t>型療養床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lnSpc>
                          <a:spcPct val="100000"/>
                        </a:lnSpc>
                      </a:pP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lnSpc>
                          <a:spcPct val="100000"/>
                        </a:lnSpc>
                      </a:pP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8240">
                <a:tc vMerge="1">
                  <a:txBody>
                    <a:bodyPr/>
                    <a:lstStyle/>
                    <a:p>
                      <a:pPr algn="ctr"/>
                      <a:endParaRPr kumimoji="1" lang="ja-JP" altLang="en-US" sz="1400" dirty="0">
                        <a:latin typeface="ＭＳ ゴシック" panose="020B0609070205080204" pitchFamily="49" charset="-128"/>
                        <a:ea typeface="ＭＳ ゴシック" panose="020B0609070205080204" pitchFamily="49" charset="-128"/>
                      </a:endParaRPr>
                    </a:p>
                  </a:txBody>
                  <a:tcPr anchor="ctr"/>
                </a:tc>
                <a:tc vMerge="1">
                  <a:txBody>
                    <a:bodyPr/>
                    <a:lstStyle/>
                    <a:p>
                      <a:pPr algn="ct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pPr>
                      <a:r>
                        <a:rPr kumimoji="1" lang="en-US" altLang="ja-JP" sz="1100" dirty="0" smtClean="0"/>
                        <a:t>Ⅰ</a:t>
                      </a:r>
                      <a:r>
                        <a:rPr kumimoji="1" lang="ja-JP" altLang="en-US" sz="1100" dirty="0" smtClean="0"/>
                        <a:t>型介護医療院</a:t>
                      </a:r>
                      <a:endParaRPr kumimoji="1" lang="en-US" altLang="ja-JP" sz="1100" dirty="0" smtClean="0"/>
                    </a:p>
                    <a:p>
                      <a:pPr algn="ctr">
                        <a:lnSpc>
                          <a:spcPct val="100000"/>
                        </a:lnSpc>
                      </a:pPr>
                      <a:r>
                        <a:rPr kumimoji="1" lang="ja-JP" altLang="en-US" sz="1100" dirty="0" smtClean="0"/>
                        <a:t>サービス費（</a:t>
                      </a:r>
                      <a:r>
                        <a:rPr kumimoji="1" lang="en-US" altLang="ja-JP" sz="1100" dirty="0" smtClean="0"/>
                        <a:t>Ⅰ</a:t>
                      </a:r>
                      <a:r>
                        <a:rPr kumimoji="1" lang="ja-JP" altLang="en-US" sz="1100" dirty="0" smtClean="0"/>
                        <a:t>）</a:t>
                      </a:r>
                      <a:endParaRPr kumimoji="1" lang="en-US" altLang="ja-JP" sz="1100" dirty="0" smtClean="0"/>
                    </a:p>
                    <a:p>
                      <a:pPr algn="ctr">
                        <a:lnSpc>
                          <a:spcPct val="100000"/>
                        </a:lnSpc>
                        <a:spcAft>
                          <a:spcPts val="0"/>
                        </a:spcAft>
                      </a:pPr>
                      <a:r>
                        <a:rPr kumimoji="1" lang="ja-JP" altLang="en-US" sz="900" dirty="0" smtClean="0"/>
                        <a:t>（</a:t>
                      </a:r>
                      <a:r>
                        <a:rPr lang="ja-JP" altLang="ja-JP" sz="900" b="0" kern="100" dirty="0" smtClean="0">
                          <a:solidFill>
                            <a:sysClr val="windowText" lastClr="000000"/>
                          </a:solidFill>
                          <a:effectLst/>
                        </a:rPr>
                        <a:t>療養機能強化型Ａ相当</a:t>
                      </a:r>
                      <a:r>
                        <a:rPr kumimoji="1" lang="ja-JP" altLang="en-US" sz="900" dirty="0" smtClean="0"/>
                        <a:t>）</a:t>
                      </a:r>
                      <a:endParaRPr kumimoji="1" lang="en-US" altLang="ja-JP" sz="900" dirty="0" smtClean="0"/>
                    </a:p>
                    <a:p>
                      <a:pPr algn="ctr">
                        <a:lnSpc>
                          <a:spcPct val="100000"/>
                        </a:lnSpc>
                        <a:spcAft>
                          <a:spcPts val="0"/>
                        </a:spcAft>
                      </a:pPr>
                      <a:r>
                        <a:rPr lang="ja-JP" altLang="ja-JP" sz="1000" kern="100" dirty="0" smtClean="0">
                          <a:solidFill>
                            <a:sysClr val="windowText" lastClr="000000"/>
                          </a:solidFill>
                        </a:rPr>
                        <a:t>（看護６：１ 介護４：１）</a:t>
                      </a:r>
                      <a:endParaRPr lang="en-US" altLang="ja-JP" sz="1000" kern="100" dirty="0" smtClean="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pPr>
                      <a:r>
                        <a:rPr kumimoji="1" lang="en-US" altLang="ja-JP" sz="1100" dirty="0" smtClean="0"/>
                        <a:t>Ⅰ</a:t>
                      </a:r>
                      <a:r>
                        <a:rPr kumimoji="1" lang="ja-JP" altLang="en-US" sz="1100" dirty="0" smtClean="0"/>
                        <a:t>型介護医療院</a:t>
                      </a:r>
                      <a:endParaRPr kumimoji="1" lang="en-US" altLang="ja-JP" sz="1100" dirty="0" smtClean="0"/>
                    </a:p>
                    <a:p>
                      <a:pPr algn="ctr">
                        <a:lnSpc>
                          <a:spcPct val="100000"/>
                        </a:lnSpc>
                      </a:pPr>
                      <a:r>
                        <a:rPr kumimoji="1" lang="ja-JP" altLang="en-US" sz="1100" dirty="0" smtClean="0"/>
                        <a:t>サービス費（</a:t>
                      </a:r>
                      <a:r>
                        <a:rPr kumimoji="1" lang="en-US" altLang="ja-JP" sz="1100" dirty="0" smtClean="0"/>
                        <a:t>Ⅱ</a:t>
                      </a:r>
                      <a:r>
                        <a:rPr kumimoji="1" lang="ja-JP" altLang="en-US" sz="1100" dirty="0" smtClean="0"/>
                        <a:t>）</a:t>
                      </a:r>
                      <a:endParaRPr kumimoji="1" lang="en-US" altLang="ja-JP" sz="1100" dirty="0" smtClean="0"/>
                    </a:p>
                    <a:p>
                      <a:pPr algn="ctr">
                        <a:lnSpc>
                          <a:spcPct val="100000"/>
                        </a:lnSpc>
                        <a:spcAft>
                          <a:spcPts val="0"/>
                        </a:spcAft>
                      </a:pPr>
                      <a:r>
                        <a:rPr kumimoji="1" lang="ja-JP" altLang="en-US" sz="900" dirty="0" smtClean="0"/>
                        <a:t>（</a:t>
                      </a:r>
                      <a:r>
                        <a:rPr lang="ja-JP" altLang="ja-JP" sz="900" b="0" kern="100" dirty="0" smtClean="0">
                          <a:solidFill>
                            <a:sysClr val="windowText" lastClr="000000"/>
                          </a:solidFill>
                          <a:effectLst/>
                        </a:rPr>
                        <a:t>療養機能強化型</a:t>
                      </a:r>
                      <a:r>
                        <a:rPr lang="ja-JP" altLang="en-US" sz="900" b="0" kern="100" dirty="0" smtClean="0">
                          <a:solidFill>
                            <a:sysClr val="windowText" lastClr="000000"/>
                          </a:solidFill>
                          <a:effectLst/>
                        </a:rPr>
                        <a:t>Ｂ</a:t>
                      </a:r>
                      <a:r>
                        <a:rPr lang="ja-JP" altLang="ja-JP" sz="900" b="0" kern="100" dirty="0" smtClean="0">
                          <a:solidFill>
                            <a:sysClr val="windowText" lastClr="000000"/>
                          </a:solidFill>
                          <a:effectLst/>
                        </a:rPr>
                        <a:t>相当</a:t>
                      </a:r>
                      <a:r>
                        <a:rPr kumimoji="1" lang="ja-JP" altLang="en-US" sz="900" dirty="0" smtClean="0"/>
                        <a:t>）</a:t>
                      </a:r>
                      <a:endParaRPr kumimoji="1" lang="en-US" altLang="ja-JP" sz="900" dirty="0" smtClean="0"/>
                    </a:p>
                    <a:p>
                      <a:pPr algn="ctr">
                        <a:lnSpc>
                          <a:spcPct val="100000"/>
                        </a:lnSpc>
                        <a:spcAft>
                          <a:spcPts val="0"/>
                        </a:spcAft>
                      </a:pPr>
                      <a:r>
                        <a:rPr lang="ja-JP" altLang="ja-JP" sz="1000" kern="100" dirty="0" smtClean="0">
                          <a:solidFill>
                            <a:sysClr val="windowText" lastClr="000000"/>
                          </a:solidFill>
                        </a:rPr>
                        <a:t>（看護６：１ 介護４：１）</a:t>
                      </a:r>
                      <a:endParaRPr lang="en-US" altLang="ja-JP" sz="1000" kern="100" dirty="0" smtClean="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pPr>
                      <a:r>
                        <a:rPr kumimoji="1" lang="en-US" altLang="ja-JP" sz="1100" dirty="0" smtClean="0"/>
                        <a:t>Ⅰ</a:t>
                      </a:r>
                      <a:r>
                        <a:rPr kumimoji="1" lang="ja-JP" altLang="en-US" sz="1100" dirty="0" smtClean="0"/>
                        <a:t>型介護医療院</a:t>
                      </a:r>
                      <a:endParaRPr kumimoji="1" lang="en-US" altLang="ja-JP" sz="1100" dirty="0" smtClean="0"/>
                    </a:p>
                    <a:p>
                      <a:pPr algn="ctr">
                        <a:lnSpc>
                          <a:spcPct val="100000"/>
                        </a:lnSpc>
                      </a:pPr>
                      <a:r>
                        <a:rPr kumimoji="1" lang="ja-JP" altLang="en-US" sz="1100" dirty="0" smtClean="0"/>
                        <a:t>サービス費（</a:t>
                      </a:r>
                      <a:r>
                        <a:rPr kumimoji="1" lang="en-US" altLang="ja-JP" sz="1100" dirty="0" smtClean="0"/>
                        <a:t>Ⅲ</a:t>
                      </a:r>
                      <a:r>
                        <a:rPr kumimoji="1" lang="ja-JP" altLang="en-US" sz="1100" dirty="0" smtClean="0"/>
                        <a:t>）</a:t>
                      </a:r>
                      <a:endParaRPr kumimoji="1" lang="en-US" altLang="ja-JP" sz="1100" dirty="0" smtClean="0"/>
                    </a:p>
                    <a:p>
                      <a:pPr algn="ctr">
                        <a:lnSpc>
                          <a:spcPct val="100000"/>
                        </a:lnSpc>
                        <a:spcAft>
                          <a:spcPts val="0"/>
                        </a:spcAft>
                      </a:pPr>
                      <a:r>
                        <a:rPr kumimoji="1" lang="ja-JP" altLang="en-US" sz="900" dirty="0" smtClean="0"/>
                        <a:t>（</a:t>
                      </a:r>
                      <a:r>
                        <a:rPr lang="ja-JP" altLang="ja-JP" sz="900" b="0" kern="100" dirty="0" smtClean="0">
                          <a:solidFill>
                            <a:sysClr val="windowText" lastClr="000000"/>
                          </a:solidFill>
                          <a:effectLst/>
                        </a:rPr>
                        <a:t>療養機能強化型</a:t>
                      </a:r>
                      <a:r>
                        <a:rPr lang="ja-JP" altLang="en-US" sz="900" b="0" kern="100" dirty="0" smtClean="0">
                          <a:solidFill>
                            <a:sysClr val="windowText" lastClr="000000"/>
                          </a:solidFill>
                          <a:effectLst/>
                        </a:rPr>
                        <a:t>Ｂ</a:t>
                      </a:r>
                      <a:r>
                        <a:rPr lang="ja-JP" altLang="ja-JP" sz="900" b="0" kern="100" dirty="0" smtClean="0">
                          <a:solidFill>
                            <a:sysClr val="windowText" lastClr="000000"/>
                          </a:solidFill>
                          <a:effectLst/>
                        </a:rPr>
                        <a:t>相当</a:t>
                      </a:r>
                      <a:r>
                        <a:rPr kumimoji="1" lang="ja-JP" altLang="en-US" sz="900" dirty="0" smtClean="0"/>
                        <a:t>）</a:t>
                      </a:r>
                      <a:endParaRPr kumimoji="1" lang="en-US" altLang="ja-JP" sz="900" dirty="0" smtClean="0"/>
                    </a:p>
                    <a:p>
                      <a:pPr algn="ctr">
                        <a:lnSpc>
                          <a:spcPct val="100000"/>
                        </a:lnSpc>
                        <a:spcAft>
                          <a:spcPts val="0"/>
                        </a:spcAft>
                      </a:pPr>
                      <a:r>
                        <a:rPr lang="ja-JP" altLang="ja-JP" sz="1000" kern="100" dirty="0" smtClean="0">
                          <a:solidFill>
                            <a:sysClr val="windowText" lastClr="000000"/>
                          </a:solidFill>
                        </a:rPr>
                        <a:t>（看護６：１ 介護</a:t>
                      </a:r>
                      <a:r>
                        <a:rPr lang="ja-JP" altLang="en-US" sz="1000" kern="100" dirty="0" smtClean="0">
                          <a:solidFill>
                            <a:sysClr val="windowText" lastClr="000000"/>
                          </a:solidFill>
                        </a:rPr>
                        <a:t>５</a:t>
                      </a:r>
                      <a:r>
                        <a:rPr lang="ja-JP" altLang="ja-JP" sz="1000" kern="100" dirty="0" smtClean="0">
                          <a:solidFill>
                            <a:sysClr val="windowText" lastClr="000000"/>
                          </a:solidFill>
                        </a:rPr>
                        <a:t>：１）</a:t>
                      </a:r>
                      <a:endParaRPr lang="en-US" altLang="ja-JP" sz="1000" kern="100" dirty="0" smtClean="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pPr>
                      <a:r>
                        <a:rPr kumimoji="1" lang="en-US" altLang="ja-JP" sz="1100" dirty="0" smtClean="0"/>
                        <a:t>Ⅱ</a:t>
                      </a:r>
                      <a:r>
                        <a:rPr kumimoji="1" lang="ja-JP" altLang="en-US" sz="1100" dirty="0" smtClean="0"/>
                        <a:t>型介護医療院サービス費（</a:t>
                      </a:r>
                      <a:r>
                        <a:rPr kumimoji="1" lang="en-US" altLang="ja-JP" sz="1100" dirty="0" smtClean="0"/>
                        <a:t>Ⅰ</a:t>
                      </a:r>
                      <a:r>
                        <a:rPr kumimoji="1" lang="ja-JP" altLang="en-US" sz="1100" dirty="0" smtClean="0"/>
                        <a:t>）</a:t>
                      </a:r>
                      <a:endParaRPr kumimoji="1" lang="en-US" altLang="ja-JP" sz="1100" dirty="0" smtClean="0"/>
                    </a:p>
                    <a:p>
                      <a:pPr algn="ctr">
                        <a:lnSpc>
                          <a:spcPct val="100000"/>
                        </a:lnSpc>
                        <a:spcAft>
                          <a:spcPts val="0"/>
                        </a:spcAft>
                      </a:pPr>
                      <a:r>
                        <a:rPr kumimoji="1" lang="ja-JP" altLang="en-US" sz="1000" dirty="0" smtClean="0"/>
                        <a:t>（</a:t>
                      </a:r>
                      <a:r>
                        <a:rPr lang="ja-JP" altLang="ja-JP" sz="1000" b="0" kern="100" dirty="0" smtClean="0">
                          <a:solidFill>
                            <a:sysClr val="windowText" lastClr="000000"/>
                          </a:solidFill>
                          <a:effectLst/>
                        </a:rPr>
                        <a:t>転換老健相当</a:t>
                      </a:r>
                      <a:r>
                        <a:rPr kumimoji="1" lang="ja-JP" altLang="en-US" sz="1000" dirty="0" smtClean="0"/>
                        <a:t>）</a:t>
                      </a:r>
                      <a:endParaRPr kumimoji="1" lang="en-US" altLang="ja-JP" sz="1000" dirty="0" smtClean="0"/>
                    </a:p>
                    <a:p>
                      <a:pPr algn="ctr">
                        <a:lnSpc>
                          <a:spcPct val="100000"/>
                        </a:lnSpc>
                        <a:spcAft>
                          <a:spcPts val="0"/>
                        </a:spcAft>
                      </a:pPr>
                      <a:r>
                        <a:rPr lang="ja-JP" altLang="ja-JP" sz="1000" kern="100" dirty="0" smtClean="0">
                          <a:solidFill>
                            <a:sysClr val="windowText" lastClr="000000"/>
                          </a:solidFill>
                        </a:rPr>
                        <a:t>（看護６：１ 介護</a:t>
                      </a:r>
                      <a:r>
                        <a:rPr lang="ja-JP" altLang="en-US" sz="1000" kern="100" dirty="0" smtClean="0">
                          <a:solidFill>
                            <a:sysClr val="windowText" lastClr="000000"/>
                          </a:solidFill>
                        </a:rPr>
                        <a:t>４</a:t>
                      </a:r>
                      <a:r>
                        <a:rPr lang="ja-JP" altLang="ja-JP" sz="1000" kern="100" dirty="0" smtClean="0">
                          <a:solidFill>
                            <a:sysClr val="windowText" lastClr="000000"/>
                          </a:solidFill>
                        </a:rPr>
                        <a:t>：１）</a:t>
                      </a:r>
                      <a:endParaRPr lang="en-US" altLang="ja-JP" sz="1000" kern="100" dirty="0" smtClean="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pPr>
                      <a:r>
                        <a:rPr kumimoji="1" lang="en-US" altLang="ja-JP" sz="1100" dirty="0" smtClean="0"/>
                        <a:t>Ⅱ</a:t>
                      </a:r>
                      <a:r>
                        <a:rPr kumimoji="1" lang="ja-JP" altLang="en-US" sz="1100" dirty="0" smtClean="0"/>
                        <a:t>型介護医療院サービス費（</a:t>
                      </a:r>
                      <a:r>
                        <a:rPr kumimoji="1" lang="en-US" altLang="ja-JP" sz="1100" dirty="0" smtClean="0"/>
                        <a:t>Ⅱ</a:t>
                      </a:r>
                      <a:r>
                        <a:rPr kumimoji="1" lang="ja-JP" altLang="en-US" sz="1100" dirty="0" smtClean="0"/>
                        <a:t>）</a:t>
                      </a:r>
                      <a:endParaRPr kumimoji="1" lang="en-US" altLang="ja-JP" sz="1100" dirty="0" smtClean="0"/>
                    </a:p>
                    <a:p>
                      <a:pPr algn="ctr">
                        <a:lnSpc>
                          <a:spcPct val="100000"/>
                        </a:lnSpc>
                        <a:spcAft>
                          <a:spcPts val="0"/>
                        </a:spcAft>
                      </a:pPr>
                      <a:r>
                        <a:rPr kumimoji="1" lang="ja-JP" altLang="en-US" sz="1000" dirty="0" smtClean="0"/>
                        <a:t>（</a:t>
                      </a:r>
                      <a:r>
                        <a:rPr lang="ja-JP" altLang="ja-JP" sz="1000" b="0" kern="100" dirty="0" smtClean="0">
                          <a:solidFill>
                            <a:sysClr val="windowText" lastClr="000000"/>
                          </a:solidFill>
                          <a:effectLst/>
                        </a:rPr>
                        <a:t>転換老健相当</a:t>
                      </a:r>
                      <a:r>
                        <a:rPr kumimoji="1" lang="ja-JP" altLang="en-US" sz="1000" dirty="0" smtClean="0"/>
                        <a:t>）</a:t>
                      </a:r>
                      <a:endParaRPr kumimoji="1" lang="en-US" altLang="ja-JP" sz="1000" dirty="0" smtClean="0"/>
                    </a:p>
                    <a:p>
                      <a:pPr algn="ctr">
                        <a:lnSpc>
                          <a:spcPct val="100000"/>
                        </a:lnSpc>
                        <a:spcAft>
                          <a:spcPts val="0"/>
                        </a:spcAft>
                      </a:pPr>
                      <a:r>
                        <a:rPr lang="ja-JP" altLang="ja-JP" sz="1000" kern="100" dirty="0" smtClean="0">
                          <a:solidFill>
                            <a:sysClr val="windowText" lastClr="000000"/>
                          </a:solidFill>
                        </a:rPr>
                        <a:t>（看護６：１ 介護</a:t>
                      </a:r>
                      <a:r>
                        <a:rPr lang="ja-JP" altLang="en-US" sz="1000" kern="100" dirty="0" smtClean="0">
                          <a:solidFill>
                            <a:sysClr val="windowText" lastClr="000000"/>
                          </a:solidFill>
                        </a:rPr>
                        <a:t>５</a:t>
                      </a:r>
                      <a:r>
                        <a:rPr lang="ja-JP" altLang="ja-JP" sz="1000" kern="100" dirty="0" smtClean="0">
                          <a:solidFill>
                            <a:sysClr val="windowText" lastClr="000000"/>
                          </a:solidFill>
                        </a:rPr>
                        <a:t>：１）</a:t>
                      </a:r>
                      <a:endParaRPr lang="en-US" altLang="ja-JP" sz="1000" kern="100" dirty="0" smtClean="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pPr>
                      <a:r>
                        <a:rPr kumimoji="1" lang="en-US" altLang="ja-JP" sz="1100" dirty="0" smtClean="0"/>
                        <a:t>Ⅱ</a:t>
                      </a:r>
                      <a:r>
                        <a:rPr kumimoji="1" lang="ja-JP" altLang="en-US" sz="1100" dirty="0" smtClean="0"/>
                        <a:t>型介護医療院サービス費（</a:t>
                      </a:r>
                      <a:r>
                        <a:rPr kumimoji="1" lang="en-US" altLang="ja-JP" sz="1100" dirty="0" smtClean="0"/>
                        <a:t>Ⅲ</a:t>
                      </a:r>
                      <a:r>
                        <a:rPr kumimoji="1" lang="ja-JP" altLang="en-US" sz="1100" dirty="0" smtClean="0"/>
                        <a:t>）</a:t>
                      </a:r>
                      <a:endParaRPr kumimoji="1" lang="en-US" altLang="ja-JP" sz="1100" dirty="0" smtClean="0"/>
                    </a:p>
                    <a:p>
                      <a:pPr algn="ctr">
                        <a:lnSpc>
                          <a:spcPct val="100000"/>
                        </a:lnSpc>
                        <a:spcAft>
                          <a:spcPts val="0"/>
                        </a:spcAft>
                      </a:pPr>
                      <a:r>
                        <a:rPr kumimoji="1" lang="ja-JP" altLang="en-US" sz="1000" dirty="0" smtClean="0"/>
                        <a:t>（</a:t>
                      </a:r>
                      <a:r>
                        <a:rPr lang="ja-JP" altLang="ja-JP" sz="1000" b="0" kern="100" dirty="0" smtClean="0">
                          <a:solidFill>
                            <a:sysClr val="windowText" lastClr="000000"/>
                          </a:solidFill>
                          <a:effectLst/>
                        </a:rPr>
                        <a:t>転換老健相当</a:t>
                      </a:r>
                      <a:r>
                        <a:rPr kumimoji="1" lang="ja-JP" altLang="en-US" sz="1000" dirty="0" smtClean="0"/>
                        <a:t>）</a:t>
                      </a:r>
                      <a:endParaRPr kumimoji="1" lang="en-US" altLang="ja-JP" sz="1000" dirty="0" smtClean="0"/>
                    </a:p>
                    <a:p>
                      <a:pPr algn="ctr">
                        <a:lnSpc>
                          <a:spcPct val="100000"/>
                        </a:lnSpc>
                        <a:spcAft>
                          <a:spcPts val="0"/>
                        </a:spcAft>
                      </a:pPr>
                      <a:r>
                        <a:rPr lang="ja-JP" altLang="ja-JP" sz="1000" kern="100" dirty="0" smtClean="0">
                          <a:solidFill>
                            <a:sysClr val="windowText" lastClr="000000"/>
                          </a:solidFill>
                        </a:rPr>
                        <a:t>（看護６：１ 介護６：１）</a:t>
                      </a:r>
                      <a:endParaRPr lang="en-US" altLang="ja-JP" sz="1000" kern="100" dirty="0" smtClean="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2000">
                <a:tc vMerge="1">
                  <a:txBody>
                    <a:bodyPr/>
                    <a:lstStyle/>
                    <a:p>
                      <a:pPr algn="r"/>
                      <a:endParaRPr kumimoji="1" lang="ja-JP" altLang="en-US" sz="1400" dirty="0">
                        <a:latin typeface="ＭＳ ゴシック" panose="020B0609070205080204" pitchFamily="49" charset="-128"/>
                        <a:ea typeface="ＭＳ ゴシック" panose="020B0609070205080204" pitchFamily="49" charset="-128"/>
                      </a:endParaRPr>
                    </a:p>
                  </a:txBody>
                  <a:tcPr anchor="ctr"/>
                </a:tc>
                <a:tc>
                  <a:txBody>
                    <a:bodyPr/>
                    <a:lstStyle/>
                    <a:p>
                      <a:pPr algn="ctr">
                        <a:lnSpc>
                          <a:spcPts val="1000"/>
                        </a:lnSpc>
                      </a:pPr>
                      <a:r>
                        <a:rPr lang="ja-JP" altLang="en-US" sz="1100" b="0" dirty="0" smtClean="0">
                          <a:solidFill>
                            <a:srgbClr val="000000"/>
                          </a:solidFill>
                          <a:latin typeface="ＭＳ ゴシック" panose="020B0609070205080204" pitchFamily="49" charset="-128"/>
                          <a:ea typeface="ＭＳ ゴシック" panose="020B0609070205080204" pitchFamily="49" charset="-128"/>
                        </a:rPr>
                        <a:t>要介護１</a:t>
                      </a:r>
                      <a:endParaRPr kumimoji="1" lang="ja-JP" altLang="en-US" sz="1100" b="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ts val="1000"/>
                        </a:lnSpc>
                      </a:pPr>
                      <a:r>
                        <a:rPr kumimoji="1" lang="ja-JP" altLang="en-US" sz="1100" dirty="0" smtClean="0">
                          <a:latin typeface="ＭＳ ゴシック" panose="020B0609070205080204" pitchFamily="49" charset="-128"/>
                          <a:ea typeface="ＭＳ ゴシック" panose="020B0609070205080204" pitchFamily="49" charset="-128"/>
                        </a:rPr>
                        <a:t>８０３</a:t>
                      </a:r>
                      <a:endParaRPr kumimoji="1" lang="ja-JP" altLang="en-US" sz="11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ts val="1000"/>
                        </a:lnSpc>
                      </a:pPr>
                      <a:r>
                        <a:rPr kumimoji="1" lang="ja-JP" altLang="en-US" sz="1100" dirty="0" smtClean="0">
                          <a:latin typeface="ＭＳ ゴシック" panose="020B0609070205080204" pitchFamily="49" charset="-128"/>
                          <a:ea typeface="ＭＳ ゴシック" panose="020B0609070205080204" pitchFamily="49" charset="-128"/>
                        </a:rPr>
                        <a:t>７９１</a:t>
                      </a:r>
                      <a:endParaRPr kumimoji="1" lang="ja-JP" altLang="en-US" sz="11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ts val="1000"/>
                        </a:lnSpc>
                      </a:pPr>
                      <a:r>
                        <a:rPr kumimoji="1" lang="ja-JP" altLang="en-US" sz="1100" dirty="0" smtClean="0">
                          <a:latin typeface="ＭＳ ゴシック" panose="020B0609070205080204" pitchFamily="49" charset="-128"/>
                          <a:ea typeface="ＭＳ ゴシック" panose="020B0609070205080204" pitchFamily="49" charset="-128"/>
                        </a:rPr>
                        <a:t>７７５</a:t>
                      </a:r>
                      <a:endParaRPr kumimoji="1" lang="ja-JP" altLang="en-US" sz="11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ts val="1000"/>
                        </a:lnSpc>
                      </a:pPr>
                      <a:r>
                        <a:rPr kumimoji="1" lang="ja-JP" altLang="en-US" sz="1100" dirty="0" smtClean="0">
                          <a:latin typeface="ＭＳ ゴシック" panose="020B0609070205080204" pitchFamily="49" charset="-128"/>
                          <a:ea typeface="ＭＳ ゴシック" panose="020B0609070205080204" pitchFamily="49" charset="-128"/>
                        </a:rPr>
                        <a:t>７５８</a:t>
                      </a:r>
                      <a:endParaRPr kumimoji="1" lang="ja-JP" altLang="en-US" sz="11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ts val="1000"/>
                        </a:lnSpc>
                      </a:pPr>
                      <a:r>
                        <a:rPr kumimoji="1" lang="ja-JP" altLang="en-US" sz="1100" dirty="0" smtClean="0">
                          <a:latin typeface="ＭＳ ゴシック" panose="020B0609070205080204" pitchFamily="49" charset="-128"/>
                          <a:ea typeface="ＭＳ ゴシック" panose="020B0609070205080204" pitchFamily="49" charset="-128"/>
                        </a:rPr>
                        <a:t>７４２</a:t>
                      </a:r>
                      <a:endParaRPr kumimoji="1" lang="ja-JP" altLang="en-US" sz="11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ts val="1000"/>
                        </a:lnSpc>
                      </a:pPr>
                      <a:r>
                        <a:rPr kumimoji="1" lang="ja-JP" altLang="en-US" sz="1100" dirty="0" smtClean="0">
                          <a:latin typeface="ＭＳ ゴシック" panose="020B0609070205080204" pitchFamily="49" charset="-128"/>
                          <a:ea typeface="ＭＳ ゴシック" panose="020B0609070205080204" pitchFamily="49" charset="-128"/>
                        </a:rPr>
                        <a:t>７３１</a:t>
                      </a:r>
                      <a:endParaRPr kumimoji="1" lang="ja-JP" altLang="en-US" sz="11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2000">
                <a:tc vMerge="1">
                  <a:txBody>
                    <a:bodyPr/>
                    <a:lstStyle/>
                    <a:p>
                      <a:pPr algn="r"/>
                      <a:endParaRPr kumimoji="1" lang="ja-JP" altLang="en-US" sz="1400" dirty="0">
                        <a:latin typeface="ＭＳ ゴシック" panose="020B0609070205080204" pitchFamily="49" charset="-128"/>
                        <a:ea typeface="ＭＳ ゴシック" panose="020B0609070205080204" pitchFamily="49" charset="-128"/>
                      </a:endParaRPr>
                    </a:p>
                  </a:txBody>
                  <a:tcPr anchor="ctr"/>
                </a:tc>
                <a:tc>
                  <a:txBody>
                    <a:bodyPr/>
                    <a:lstStyle/>
                    <a:p>
                      <a:pPr algn="ctr">
                        <a:lnSpc>
                          <a:spcPts val="1000"/>
                        </a:lnSpc>
                      </a:pPr>
                      <a:r>
                        <a:rPr lang="ja-JP" altLang="en-US" sz="1100" b="0" dirty="0" smtClean="0">
                          <a:solidFill>
                            <a:srgbClr val="000000"/>
                          </a:solidFill>
                          <a:latin typeface="ＭＳ ゴシック" panose="020B0609070205080204" pitchFamily="49" charset="-128"/>
                          <a:ea typeface="ＭＳ ゴシック" panose="020B0609070205080204" pitchFamily="49" charset="-128"/>
                        </a:rPr>
                        <a:t>要介護２</a:t>
                      </a:r>
                      <a:endParaRPr kumimoji="1" lang="ja-JP" altLang="en-US" sz="1100" b="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ts val="1000"/>
                        </a:lnSpc>
                      </a:pPr>
                      <a:r>
                        <a:rPr kumimoji="1" lang="ja-JP" altLang="en-US" sz="1100" dirty="0" smtClean="0">
                          <a:latin typeface="ＭＳ ゴシック" panose="020B0609070205080204" pitchFamily="49" charset="-128"/>
                          <a:ea typeface="ＭＳ ゴシック" panose="020B0609070205080204" pitchFamily="49" charset="-128"/>
                        </a:rPr>
                        <a:t>９１１</a:t>
                      </a:r>
                      <a:endParaRPr kumimoji="1" lang="ja-JP" altLang="en-US" sz="11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ts val="1000"/>
                        </a:lnSpc>
                      </a:pPr>
                      <a:r>
                        <a:rPr kumimoji="1" lang="ja-JP" altLang="en-US" sz="1100" dirty="0" smtClean="0">
                          <a:latin typeface="ＭＳ ゴシック" panose="020B0609070205080204" pitchFamily="49" charset="-128"/>
                          <a:ea typeface="ＭＳ ゴシック" panose="020B0609070205080204" pitchFamily="49" charset="-128"/>
                        </a:rPr>
                        <a:t>８９８</a:t>
                      </a:r>
                      <a:endParaRPr kumimoji="1" lang="ja-JP" altLang="en-US" sz="11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ts val="1000"/>
                        </a:lnSpc>
                      </a:pPr>
                      <a:r>
                        <a:rPr kumimoji="1" lang="ja-JP" altLang="en-US" sz="1100" dirty="0" smtClean="0">
                          <a:latin typeface="ＭＳ ゴシック" panose="020B0609070205080204" pitchFamily="49" charset="-128"/>
                          <a:ea typeface="ＭＳ ゴシック" panose="020B0609070205080204" pitchFamily="49" charset="-128"/>
                        </a:rPr>
                        <a:t>８８２</a:t>
                      </a:r>
                      <a:endParaRPr kumimoji="1" lang="ja-JP" altLang="en-US" sz="11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ts val="1000"/>
                        </a:lnSpc>
                      </a:pPr>
                      <a:r>
                        <a:rPr kumimoji="1" lang="ja-JP" altLang="en-US" sz="1100" dirty="0" smtClean="0">
                          <a:latin typeface="ＭＳ ゴシック" panose="020B0609070205080204" pitchFamily="49" charset="-128"/>
                          <a:ea typeface="ＭＳ ゴシック" panose="020B0609070205080204" pitchFamily="49" charset="-128"/>
                        </a:rPr>
                        <a:t>８５２</a:t>
                      </a:r>
                      <a:endParaRPr kumimoji="1" lang="ja-JP" altLang="en-US" sz="11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ts val="1000"/>
                        </a:lnSpc>
                      </a:pPr>
                      <a:r>
                        <a:rPr kumimoji="1" lang="ja-JP" altLang="en-US" sz="1100" dirty="0" smtClean="0">
                          <a:latin typeface="ＭＳ ゴシック" panose="020B0609070205080204" pitchFamily="49" charset="-128"/>
                          <a:ea typeface="ＭＳ ゴシック" panose="020B0609070205080204" pitchFamily="49" charset="-128"/>
                        </a:rPr>
                        <a:t>８３６</a:t>
                      </a:r>
                      <a:endParaRPr kumimoji="1" lang="ja-JP" altLang="en-US" sz="11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ts val="1000"/>
                        </a:lnSpc>
                      </a:pPr>
                      <a:r>
                        <a:rPr kumimoji="1" lang="ja-JP" altLang="en-US" sz="1100" dirty="0" smtClean="0">
                          <a:latin typeface="ＭＳ ゴシック" panose="020B0609070205080204" pitchFamily="49" charset="-128"/>
                          <a:ea typeface="ＭＳ ゴシック" panose="020B0609070205080204" pitchFamily="49" charset="-128"/>
                        </a:rPr>
                        <a:t>８２５</a:t>
                      </a:r>
                      <a:endParaRPr kumimoji="1" lang="ja-JP" altLang="en-US" sz="11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2000">
                <a:tc vMerge="1">
                  <a:txBody>
                    <a:bodyPr/>
                    <a:lstStyle/>
                    <a:p>
                      <a:pPr algn="r"/>
                      <a:endParaRPr kumimoji="1" lang="ja-JP" altLang="en-US" sz="1400" dirty="0">
                        <a:latin typeface="ＭＳ ゴシック" panose="020B0609070205080204" pitchFamily="49" charset="-128"/>
                        <a:ea typeface="ＭＳ ゴシック" panose="020B0609070205080204" pitchFamily="49" charset="-128"/>
                      </a:endParaRPr>
                    </a:p>
                  </a:txBody>
                  <a:tcPr anchor="ctr"/>
                </a:tc>
                <a:tc>
                  <a:txBody>
                    <a:bodyPr/>
                    <a:lstStyle/>
                    <a:p>
                      <a:pPr algn="ctr">
                        <a:lnSpc>
                          <a:spcPts val="1000"/>
                        </a:lnSpc>
                      </a:pPr>
                      <a:r>
                        <a:rPr lang="ja-JP" altLang="en-US" sz="1100" b="0" dirty="0" smtClean="0">
                          <a:solidFill>
                            <a:srgbClr val="000000"/>
                          </a:solidFill>
                          <a:latin typeface="ＭＳ ゴシック" panose="020B0609070205080204" pitchFamily="49" charset="-128"/>
                          <a:ea typeface="ＭＳ ゴシック" panose="020B0609070205080204" pitchFamily="49" charset="-128"/>
                        </a:rPr>
                        <a:t>要介護３</a:t>
                      </a:r>
                      <a:endParaRPr kumimoji="1" lang="ja-JP" altLang="en-US" sz="1100" b="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ts val="1000"/>
                        </a:lnSpc>
                      </a:pPr>
                      <a:r>
                        <a:rPr kumimoji="1" lang="ja-JP" altLang="en-US" sz="1100" dirty="0" smtClean="0">
                          <a:latin typeface="ＭＳ ゴシック" panose="020B0609070205080204" pitchFamily="49" charset="-128"/>
                          <a:ea typeface="ＭＳ ゴシック" panose="020B0609070205080204" pitchFamily="49" charset="-128"/>
                        </a:rPr>
                        <a:t>１，１４４</a:t>
                      </a:r>
                      <a:endParaRPr kumimoji="1" lang="ja-JP" altLang="en-US" sz="11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ts val="1000"/>
                        </a:lnSpc>
                      </a:pPr>
                      <a:r>
                        <a:rPr kumimoji="1" lang="ja-JP" altLang="en-US" sz="1100" dirty="0" smtClean="0">
                          <a:latin typeface="ＭＳ ゴシック" panose="020B0609070205080204" pitchFamily="49" charset="-128"/>
                          <a:ea typeface="ＭＳ ゴシック" panose="020B0609070205080204" pitchFamily="49" charset="-128"/>
                        </a:rPr>
                        <a:t>１，１２７</a:t>
                      </a:r>
                      <a:endParaRPr kumimoji="1" lang="ja-JP" altLang="en-US" sz="11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ts val="1000"/>
                        </a:lnSpc>
                      </a:pPr>
                      <a:r>
                        <a:rPr kumimoji="1" lang="ja-JP" altLang="en-US" sz="1100" dirty="0" smtClean="0">
                          <a:latin typeface="ＭＳ ゴシック" panose="020B0609070205080204" pitchFamily="49" charset="-128"/>
                          <a:ea typeface="ＭＳ ゴシック" panose="020B0609070205080204" pitchFamily="49" charset="-128"/>
                        </a:rPr>
                        <a:t>１，１１１</a:t>
                      </a:r>
                      <a:endParaRPr kumimoji="1" lang="ja-JP" altLang="en-US" sz="11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ts val="1000"/>
                        </a:lnSpc>
                      </a:pPr>
                      <a:r>
                        <a:rPr kumimoji="1" lang="ja-JP" altLang="en-US" sz="1100" dirty="0" smtClean="0">
                          <a:latin typeface="ＭＳ ゴシック" panose="020B0609070205080204" pitchFamily="49" charset="-128"/>
                          <a:ea typeface="ＭＳ ゴシック" panose="020B0609070205080204" pitchFamily="49" charset="-128"/>
                        </a:rPr>
                        <a:t>１，０５６</a:t>
                      </a:r>
                      <a:endParaRPr kumimoji="1" lang="ja-JP" altLang="en-US" sz="11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ts val="1000"/>
                        </a:lnSpc>
                      </a:pPr>
                      <a:r>
                        <a:rPr kumimoji="1" lang="ja-JP" altLang="en-US" sz="1100" dirty="0" smtClean="0">
                          <a:latin typeface="ＭＳ ゴシック" panose="020B0609070205080204" pitchFamily="49" charset="-128"/>
                          <a:ea typeface="ＭＳ ゴシック" panose="020B0609070205080204" pitchFamily="49" charset="-128"/>
                        </a:rPr>
                        <a:t>１，０４０</a:t>
                      </a:r>
                      <a:endParaRPr kumimoji="1" lang="ja-JP" altLang="en-US" sz="11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ts val="1000"/>
                        </a:lnSpc>
                      </a:pPr>
                      <a:r>
                        <a:rPr kumimoji="1" lang="ja-JP" altLang="en-US" sz="1100" dirty="0" smtClean="0">
                          <a:latin typeface="ＭＳ ゴシック" panose="020B0609070205080204" pitchFamily="49" charset="-128"/>
                          <a:ea typeface="ＭＳ ゴシック" panose="020B0609070205080204" pitchFamily="49" charset="-128"/>
                        </a:rPr>
                        <a:t>１，０２９</a:t>
                      </a:r>
                      <a:endParaRPr kumimoji="1" lang="ja-JP" altLang="en-US" sz="11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2000">
                <a:tc vMerge="1">
                  <a:txBody>
                    <a:bodyPr/>
                    <a:lstStyle/>
                    <a:p>
                      <a:pPr algn="r"/>
                      <a:endParaRPr kumimoji="1" lang="ja-JP" altLang="en-US" sz="1400" dirty="0">
                        <a:latin typeface="ＭＳ ゴシック" panose="020B0609070205080204" pitchFamily="49" charset="-128"/>
                        <a:ea typeface="ＭＳ ゴシック" panose="020B0609070205080204" pitchFamily="49" charset="-128"/>
                      </a:endParaRPr>
                    </a:p>
                  </a:txBody>
                  <a:tcPr anchor="ctr"/>
                </a:tc>
                <a:tc>
                  <a:txBody>
                    <a:bodyPr/>
                    <a:lstStyle/>
                    <a:p>
                      <a:pPr algn="ctr">
                        <a:lnSpc>
                          <a:spcPts val="1000"/>
                        </a:lnSpc>
                      </a:pPr>
                      <a:r>
                        <a:rPr lang="ja-JP" altLang="en-US" sz="1100" b="0" dirty="0" smtClean="0">
                          <a:solidFill>
                            <a:srgbClr val="000000"/>
                          </a:solidFill>
                          <a:latin typeface="ＭＳ ゴシック" panose="020B0609070205080204" pitchFamily="49" charset="-128"/>
                          <a:ea typeface="ＭＳ ゴシック" panose="020B0609070205080204" pitchFamily="49" charset="-128"/>
                        </a:rPr>
                        <a:t>要介護４</a:t>
                      </a:r>
                      <a:endParaRPr kumimoji="1" lang="ja-JP" altLang="en-US" sz="1100" b="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ts val="1000"/>
                        </a:lnSpc>
                      </a:pPr>
                      <a:r>
                        <a:rPr kumimoji="1" lang="ja-JP" altLang="en-US" sz="1100" dirty="0" smtClean="0">
                          <a:latin typeface="ＭＳ ゴシック" panose="020B0609070205080204" pitchFamily="49" charset="-128"/>
                          <a:ea typeface="ＭＳ ゴシック" panose="020B0609070205080204" pitchFamily="49" charset="-128"/>
                        </a:rPr>
                        <a:t>１，２４３</a:t>
                      </a:r>
                      <a:endParaRPr kumimoji="1" lang="ja-JP" altLang="en-US" sz="11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ts val="1000"/>
                        </a:lnSpc>
                      </a:pPr>
                      <a:r>
                        <a:rPr kumimoji="1" lang="ja-JP" altLang="en-US" sz="1100" dirty="0" smtClean="0">
                          <a:latin typeface="ＭＳ ゴシック" panose="020B0609070205080204" pitchFamily="49" charset="-128"/>
                          <a:ea typeface="ＭＳ ゴシック" panose="020B0609070205080204" pitchFamily="49" charset="-128"/>
                        </a:rPr>
                        <a:t>１，２２４</a:t>
                      </a:r>
                      <a:endParaRPr kumimoji="1" lang="ja-JP" altLang="en-US" sz="11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ts val="1000"/>
                        </a:lnSpc>
                      </a:pPr>
                      <a:r>
                        <a:rPr kumimoji="1" lang="ja-JP" altLang="en-US" sz="1100" dirty="0" smtClean="0">
                          <a:latin typeface="ＭＳ ゴシック" panose="020B0609070205080204" pitchFamily="49" charset="-128"/>
                          <a:ea typeface="ＭＳ ゴシック" panose="020B0609070205080204" pitchFamily="49" charset="-128"/>
                        </a:rPr>
                        <a:t>１，２０８</a:t>
                      </a:r>
                      <a:endParaRPr kumimoji="1" lang="ja-JP" altLang="en-US" sz="11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ts val="1000"/>
                        </a:lnSpc>
                      </a:pPr>
                      <a:r>
                        <a:rPr kumimoji="1" lang="ja-JP" altLang="en-US" sz="1100" dirty="0" smtClean="0">
                          <a:latin typeface="ＭＳ ゴシック" panose="020B0609070205080204" pitchFamily="49" charset="-128"/>
                          <a:ea typeface="ＭＳ ゴシック" panose="020B0609070205080204" pitchFamily="49" charset="-128"/>
                        </a:rPr>
                        <a:t>１，１４３</a:t>
                      </a:r>
                      <a:endParaRPr kumimoji="1" lang="ja-JP" altLang="en-US" sz="11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ts val="1000"/>
                        </a:lnSpc>
                      </a:pPr>
                      <a:r>
                        <a:rPr kumimoji="1" lang="ja-JP" altLang="en-US" sz="1100" dirty="0" smtClean="0">
                          <a:latin typeface="ＭＳ ゴシック" panose="020B0609070205080204" pitchFamily="49" charset="-128"/>
                          <a:ea typeface="ＭＳ ゴシック" panose="020B0609070205080204" pitchFamily="49" charset="-128"/>
                        </a:rPr>
                        <a:t>１，１２７</a:t>
                      </a:r>
                      <a:endParaRPr kumimoji="1" lang="ja-JP" altLang="en-US" sz="11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ts val="1000"/>
                        </a:lnSpc>
                      </a:pPr>
                      <a:r>
                        <a:rPr kumimoji="1" lang="ja-JP" altLang="en-US" sz="1100" dirty="0" smtClean="0">
                          <a:latin typeface="ＭＳ ゴシック" panose="020B0609070205080204" pitchFamily="49" charset="-128"/>
                          <a:ea typeface="ＭＳ ゴシック" panose="020B0609070205080204" pitchFamily="49" charset="-128"/>
                        </a:rPr>
                        <a:t>１，１１６</a:t>
                      </a:r>
                      <a:endParaRPr kumimoji="1" lang="ja-JP" altLang="en-US" sz="11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2000">
                <a:tc vMerge="1">
                  <a:txBody>
                    <a:bodyPr/>
                    <a:lstStyle/>
                    <a:p>
                      <a:pPr algn="r"/>
                      <a:endParaRPr kumimoji="1" lang="ja-JP" altLang="en-US" sz="1400" dirty="0">
                        <a:latin typeface="ＭＳ ゴシック" panose="020B0609070205080204" pitchFamily="49" charset="-128"/>
                        <a:ea typeface="ＭＳ ゴシック" panose="020B0609070205080204" pitchFamily="49" charset="-128"/>
                      </a:endParaRPr>
                    </a:p>
                  </a:txBody>
                  <a:tcPr anchor="ctr"/>
                </a:tc>
                <a:tc>
                  <a:txBody>
                    <a:bodyPr/>
                    <a:lstStyle/>
                    <a:p>
                      <a:pPr algn="ctr">
                        <a:lnSpc>
                          <a:spcPts val="1000"/>
                        </a:lnSpc>
                      </a:pPr>
                      <a:r>
                        <a:rPr lang="ja-JP" altLang="en-US" sz="1100" b="0" dirty="0" smtClean="0">
                          <a:solidFill>
                            <a:srgbClr val="000000"/>
                          </a:solidFill>
                          <a:latin typeface="ＭＳ ゴシック" panose="020B0609070205080204" pitchFamily="49" charset="-128"/>
                          <a:ea typeface="ＭＳ ゴシック" panose="020B0609070205080204" pitchFamily="49" charset="-128"/>
                        </a:rPr>
                        <a:t>要介護５</a:t>
                      </a:r>
                      <a:endParaRPr kumimoji="1" lang="ja-JP" altLang="en-US" sz="1100" b="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ts val="1000"/>
                        </a:lnSpc>
                      </a:pPr>
                      <a:r>
                        <a:rPr kumimoji="1" lang="ja-JP" altLang="en-US" sz="1100" dirty="0" smtClean="0">
                          <a:latin typeface="ＭＳ ゴシック" panose="020B0609070205080204" pitchFamily="49" charset="-128"/>
                          <a:ea typeface="ＭＳ ゴシック" panose="020B0609070205080204" pitchFamily="49" charset="-128"/>
                        </a:rPr>
                        <a:t>１，３３２</a:t>
                      </a:r>
                      <a:endParaRPr kumimoji="1" lang="ja-JP" altLang="en-US" sz="11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ts val="1000"/>
                        </a:lnSpc>
                      </a:pPr>
                      <a:r>
                        <a:rPr kumimoji="1" lang="ja-JP" altLang="en-US" sz="1100" dirty="0" smtClean="0">
                          <a:latin typeface="ＭＳ ゴシック" panose="020B0609070205080204" pitchFamily="49" charset="-128"/>
                          <a:ea typeface="ＭＳ ゴシック" panose="020B0609070205080204" pitchFamily="49" charset="-128"/>
                        </a:rPr>
                        <a:t>１，３１２</a:t>
                      </a:r>
                      <a:endParaRPr kumimoji="1" lang="ja-JP" altLang="en-US" sz="11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ts val="1000"/>
                        </a:lnSpc>
                      </a:pPr>
                      <a:r>
                        <a:rPr kumimoji="1" lang="ja-JP" altLang="en-US" sz="1100" dirty="0" smtClean="0">
                          <a:latin typeface="ＭＳ ゴシック" panose="020B0609070205080204" pitchFamily="49" charset="-128"/>
                          <a:ea typeface="ＭＳ ゴシック" panose="020B0609070205080204" pitchFamily="49" charset="-128"/>
                        </a:rPr>
                        <a:t>１，２９６</a:t>
                      </a:r>
                      <a:endParaRPr kumimoji="1" lang="ja-JP" altLang="en-US" sz="11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ts val="1000"/>
                        </a:lnSpc>
                      </a:pPr>
                      <a:r>
                        <a:rPr kumimoji="1" lang="ja-JP" altLang="en-US" sz="1100" dirty="0" smtClean="0">
                          <a:latin typeface="ＭＳ ゴシック" panose="020B0609070205080204" pitchFamily="49" charset="-128"/>
                          <a:ea typeface="ＭＳ ゴシック" panose="020B0609070205080204" pitchFamily="49" charset="-128"/>
                        </a:rPr>
                        <a:t>１，２２１</a:t>
                      </a:r>
                      <a:endParaRPr kumimoji="1" lang="ja-JP" altLang="en-US" sz="11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ts val="1000"/>
                        </a:lnSpc>
                      </a:pPr>
                      <a:r>
                        <a:rPr kumimoji="1" lang="ja-JP" altLang="en-US" sz="1100" dirty="0" smtClean="0">
                          <a:latin typeface="ＭＳ ゴシック" panose="020B0609070205080204" pitchFamily="49" charset="-128"/>
                          <a:ea typeface="ＭＳ ゴシック" panose="020B0609070205080204" pitchFamily="49" charset="-128"/>
                        </a:rPr>
                        <a:t>１，２０５</a:t>
                      </a:r>
                      <a:endParaRPr kumimoji="1" lang="ja-JP" altLang="en-US" sz="11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ts val="1000"/>
                        </a:lnSpc>
                      </a:pPr>
                      <a:r>
                        <a:rPr kumimoji="1" lang="ja-JP" altLang="en-US" sz="1100" dirty="0" smtClean="0">
                          <a:latin typeface="ＭＳ ゴシック" panose="020B0609070205080204" pitchFamily="49" charset="-128"/>
                          <a:ea typeface="ＭＳ ゴシック" panose="020B0609070205080204" pitchFamily="49" charset="-128"/>
                        </a:rPr>
                        <a:t>１，１９４</a:t>
                      </a:r>
                      <a:endParaRPr kumimoji="1" lang="ja-JP" altLang="en-US" sz="11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0" name="テキスト ボックス 9"/>
          <p:cNvSpPr txBox="1"/>
          <p:nvPr/>
        </p:nvSpPr>
        <p:spPr>
          <a:xfrm>
            <a:off x="4744076" y="6520675"/>
            <a:ext cx="5435529" cy="261610"/>
          </a:xfrm>
          <a:prstGeom prst="rect">
            <a:avLst/>
          </a:prstGeom>
          <a:noFill/>
          <a:ln>
            <a:noFill/>
          </a:ln>
        </p:spPr>
        <p:txBody>
          <a:bodyPr wrap="square" rtlCol="0">
            <a:spAutoFit/>
          </a:bodyPr>
          <a:lstStyle/>
          <a:p>
            <a:pPr marL="4763" indent="-4763"/>
            <a:r>
              <a:rPr lang="en-US" altLang="ja-JP" sz="1100" kern="100" dirty="0" smtClean="0">
                <a:solidFill>
                  <a:prstClr val="black"/>
                </a:solidFill>
                <a:latin typeface="ＭＳ ゴシック" panose="020B0609070205080204" pitchFamily="49" charset="-128"/>
                <a:ea typeface="ＭＳ ゴシック" panose="020B0609070205080204" pitchFamily="49" charset="-128"/>
                <a:cs typeface="Times New Roman"/>
              </a:rPr>
              <a:t>※ </a:t>
            </a:r>
            <a:r>
              <a:rPr lang="ja-JP" altLang="en-US" sz="1100" kern="100" dirty="0" smtClean="0">
                <a:solidFill>
                  <a:prstClr val="black"/>
                </a:solidFill>
                <a:latin typeface="ＭＳ ゴシック" panose="020B0609070205080204" pitchFamily="49" charset="-128"/>
                <a:ea typeface="ＭＳ ゴシック" panose="020B0609070205080204" pitchFamily="49" charset="-128"/>
                <a:cs typeface="Times New Roman"/>
              </a:rPr>
              <a:t>療養室等の療養</a:t>
            </a:r>
            <a:r>
              <a:rPr lang="ja-JP" altLang="en-US" sz="1100" kern="100" dirty="0">
                <a:solidFill>
                  <a:prstClr val="black"/>
                </a:solidFill>
                <a:latin typeface="ＭＳ ゴシック" panose="020B0609070205080204" pitchFamily="49" charset="-128"/>
                <a:ea typeface="ＭＳ ゴシック" panose="020B0609070205080204" pitchFamily="49" charset="-128"/>
                <a:cs typeface="Times New Roman"/>
              </a:rPr>
              <a:t>環境の</a:t>
            </a:r>
            <a:r>
              <a:rPr lang="ja-JP" altLang="en-US" sz="1100" kern="100" dirty="0" smtClean="0">
                <a:solidFill>
                  <a:prstClr val="black"/>
                </a:solidFill>
                <a:latin typeface="ＭＳ ゴシック" panose="020B0609070205080204" pitchFamily="49" charset="-128"/>
                <a:ea typeface="ＭＳ ゴシック" panose="020B0609070205080204" pitchFamily="49" charset="-128"/>
                <a:cs typeface="Times New Roman"/>
              </a:rPr>
              <a:t>基準を</a:t>
            </a:r>
            <a:r>
              <a:rPr lang="ja-JP" altLang="en-US" sz="1100" kern="100" dirty="0">
                <a:solidFill>
                  <a:prstClr val="black"/>
                </a:solidFill>
                <a:latin typeface="ＭＳ ゴシック" panose="020B0609070205080204" pitchFamily="49" charset="-128"/>
                <a:ea typeface="ＭＳ ゴシック" panose="020B0609070205080204" pitchFamily="49" charset="-128"/>
                <a:cs typeface="Times New Roman"/>
              </a:rPr>
              <a:t>満たさない</a:t>
            </a:r>
            <a:r>
              <a:rPr lang="ja-JP" altLang="en-US" sz="1100" kern="100" dirty="0" smtClean="0">
                <a:solidFill>
                  <a:prstClr val="black"/>
                </a:solidFill>
                <a:latin typeface="ＭＳ ゴシック" panose="020B0609070205080204" pitchFamily="49" charset="-128"/>
                <a:ea typeface="ＭＳ ゴシック" panose="020B0609070205080204" pitchFamily="49" charset="-128"/>
                <a:cs typeface="Times New Roman"/>
              </a:rPr>
              <a:t>場合には</a:t>
            </a:r>
            <a:r>
              <a:rPr lang="en-US" altLang="ja-JP" sz="1100" kern="100" dirty="0" smtClean="0">
                <a:solidFill>
                  <a:prstClr val="black"/>
                </a:solidFill>
                <a:latin typeface="ＭＳ ゴシック" panose="020B0609070205080204" pitchFamily="49" charset="-128"/>
                <a:ea typeface="ＭＳ ゴシック" panose="020B0609070205080204" pitchFamily="49" charset="-128"/>
                <a:cs typeface="Times New Roman"/>
              </a:rPr>
              <a:t>25</a:t>
            </a:r>
            <a:r>
              <a:rPr lang="ja-JP" altLang="en-US" sz="1100" kern="100" dirty="0" smtClean="0">
                <a:solidFill>
                  <a:prstClr val="black"/>
                </a:solidFill>
                <a:latin typeface="ＭＳ ゴシック" panose="020B0609070205080204" pitchFamily="49" charset="-128"/>
                <a:ea typeface="ＭＳ ゴシック" panose="020B0609070205080204" pitchFamily="49" charset="-128"/>
                <a:cs typeface="Times New Roman"/>
              </a:rPr>
              <a:t>単位を減算する。</a:t>
            </a:r>
            <a:endParaRPr lang="en-US" altLang="ja-JP" sz="1100" kern="100" dirty="0" smtClean="0">
              <a:solidFill>
                <a:prstClr val="black"/>
              </a:solidFill>
              <a:latin typeface="ＭＳ ゴシック" panose="020B0609070205080204" pitchFamily="49" charset="-128"/>
              <a:ea typeface="ＭＳ ゴシック" panose="020B0609070205080204" pitchFamily="49" charset="-128"/>
              <a:cs typeface="Times New Roman"/>
            </a:endParaRPr>
          </a:p>
        </p:txBody>
      </p:sp>
      <p:sp>
        <p:nvSpPr>
          <p:cNvPr id="3" name="テキスト ボックス 2"/>
          <p:cNvSpPr txBox="1"/>
          <p:nvPr/>
        </p:nvSpPr>
        <p:spPr>
          <a:xfrm>
            <a:off x="9264579" y="6613008"/>
            <a:ext cx="641419" cy="338554"/>
          </a:xfrm>
          <a:prstGeom prst="rect">
            <a:avLst/>
          </a:prstGeom>
          <a:noFill/>
        </p:spPr>
        <p:txBody>
          <a:bodyPr wrap="square" rtlCol="0">
            <a:spAutoFit/>
          </a:bodyPr>
          <a:lstStyle/>
          <a:p>
            <a:r>
              <a:rPr kumimoji="1" lang="en-US" altLang="ja-JP" sz="1600" dirty="0" smtClean="0"/>
              <a:t>13</a:t>
            </a:r>
            <a:endParaRPr kumimoji="1" lang="ja-JP" altLang="en-US" sz="1600" dirty="0"/>
          </a:p>
        </p:txBody>
      </p:sp>
    </p:spTree>
    <p:extLst>
      <p:ext uri="{BB962C8B-B14F-4D97-AF65-F5344CB8AC3E}">
        <p14:creationId xmlns:p14="http://schemas.microsoft.com/office/powerpoint/2010/main" val="5648086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30540" y="1026946"/>
            <a:ext cx="9783219" cy="2098092"/>
          </a:xfrm>
          <a:prstGeom prst="rect">
            <a:avLst/>
          </a:prstGeom>
          <a:solidFill>
            <a:schemeClr val="accent1">
              <a:alpha val="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sp>
        <p:nvSpPr>
          <p:cNvPr id="18" name="正方形/長方形 17"/>
          <p:cNvSpPr/>
          <p:nvPr/>
        </p:nvSpPr>
        <p:spPr>
          <a:xfrm>
            <a:off x="67435" y="5180384"/>
            <a:ext cx="9783219" cy="1481673"/>
          </a:xfrm>
          <a:prstGeom prst="rect">
            <a:avLst/>
          </a:prstGeom>
          <a:solidFill>
            <a:schemeClr val="accent1">
              <a:alpha val="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sp>
        <p:nvSpPr>
          <p:cNvPr id="6" name="テキスト ボックス 5"/>
          <p:cNvSpPr txBox="1"/>
          <p:nvPr/>
        </p:nvSpPr>
        <p:spPr>
          <a:xfrm>
            <a:off x="456696" y="1067138"/>
            <a:ext cx="9770849" cy="2308324"/>
          </a:xfrm>
          <a:prstGeom prst="rect">
            <a:avLst/>
          </a:prstGeom>
          <a:noFill/>
          <a:ln>
            <a:noFill/>
          </a:ln>
        </p:spPr>
        <p:txBody>
          <a:bodyPr wrap="square" rtlCol="0">
            <a:spAutoFit/>
          </a:bodyPr>
          <a:lstStyle/>
          <a:p>
            <a:pPr marL="4763" indent="-4763" algn="just"/>
            <a:r>
              <a:rPr lang="ja-JP" altLang="en-US" kern="100" dirty="0" smtClean="0">
                <a:solidFill>
                  <a:prstClr val="black"/>
                </a:solidFill>
                <a:latin typeface="ＭＳ ゴシック" panose="020B0609070205080204" pitchFamily="49" charset="-128"/>
                <a:ea typeface="ＭＳ ゴシック" panose="020B0609070205080204" pitchFamily="49" charset="-128"/>
                <a:cs typeface="Times New Roman"/>
              </a:rPr>
              <a:t>■</a:t>
            </a:r>
            <a:r>
              <a:rPr lang="ja-JP" altLang="en-US" kern="100" dirty="0">
                <a:solidFill>
                  <a:prstClr val="black"/>
                </a:solidFill>
                <a:latin typeface="ＭＳ ゴシック" panose="020B0609070205080204" pitchFamily="49" charset="-128"/>
                <a:ea typeface="ＭＳ ゴシック" panose="020B0609070205080204" pitchFamily="49" charset="-128"/>
                <a:cs typeface="Times New Roman"/>
              </a:rPr>
              <a:t>　転換後の加算</a:t>
            </a:r>
            <a:endParaRPr lang="en-US" altLang="ja-JP" kern="100" dirty="0">
              <a:solidFill>
                <a:prstClr val="black"/>
              </a:solidFill>
              <a:latin typeface="ＭＳ ゴシック" panose="020B0609070205080204" pitchFamily="49" charset="-128"/>
              <a:ea typeface="ＭＳ ゴシック" panose="020B0609070205080204" pitchFamily="49" charset="-128"/>
              <a:cs typeface="Times New Roman"/>
            </a:endParaRPr>
          </a:p>
          <a:p>
            <a:pPr marL="360363" indent="-360363" algn="just"/>
            <a:r>
              <a:rPr lang="ja-JP" altLang="en-US" kern="100" dirty="0">
                <a:solidFill>
                  <a:prstClr val="black"/>
                </a:solidFill>
                <a:latin typeface="ＭＳ ゴシック" panose="020B0609070205080204" pitchFamily="49" charset="-128"/>
                <a:ea typeface="ＭＳ ゴシック" panose="020B0609070205080204" pitchFamily="49" charset="-128"/>
                <a:cs typeface="Times New Roman"/>
              </a:rPr>
              <a:t>　○　介護療養型医療施設又は医療療養病床から介護医療院への転換後</a:t>
            </a:r>
            <a:r>
              <a:rPr lang="ja-JP" altLang="en-US" kern="100" dirty="0" smtClean="0">
                <a:solidFill>
                  <a:prstClr val="black"/>
                </a:solidFill>
                <a:latin typeface="ＭＳ ゴシック" panose="020B0609070205080204" pitchFamily="49" charset="-128"/>
                <a:ea typeface="ＭＳ ゴシック" panose="020B0609070205080204" pitchFamily="49" charset="-128"/>
                <a:cs typeface="Times New Roman"/>
              </a:rPr>
              <a:t>、</a:t>
            </a:r>
            <a:endParaRPr lang="en-US" altLang="ja-JP" kern="100" dirty="0" smtClean="0">
              <a:solidFill>
                <a:prstClr val="black"/>
              </a:solidFill>
              <a:latin typeface="ＭＳ ゴシック" panose="020B0609070205080204" pitchFamily="49" charset="-128"/>
              <a:ea typeface="ＭＳ ゴシック" panose="020B0609070205080204" pitchFamily="49" charset="-128"/>
              <a:cs typeface="Times New Roman"/>
            </a:endParaRPr>
          </a:p>
          <a:p>
            <a:pPr marL="360363" indent="-360363" algn="just"/>
            <a:r>
              <a:rPr lang="ja-JP" altLang="en-US" kern="100" dirty="0">
                <a:solidFill>
                  <a:prstClr val="black"/>
                </a:solidFill>
                <a:latin typeface="ＭＳ ゴシック" panose="020B0609070205080204" pitchFamily="49" charset="-128"/>
                <a:ea typeface="ＭＳ ゴシック" panose="020B0609070205080204" pitchFamily="49" charset="-128"/>
                <a:cs typeface="Times New Roman"/>
              </a:rPr>
              <a:t>　</a:t>
            </a:r>
            <a:r>
              <a:rPr lang="ja-JP" altLang="en-US" kern="100" dirty="0" smtClean="0">
                <a:solidFill>
                  <a:prstClr val="black"/>
                </a:solidFill>
                <a:latin typeface="ＭＳ ゴシック" panose="020B0609070205080204" pitchFamily="49" charset="-128"/>
                <a:ea typeface="ＭＳ ゴシック" panose="020B0609070205080204" pitchFamily="49" charset="-128"/>
                <a:cs typeface="Times New Roman"/>
              </a:rPr>
              <a:t>　転換</a:t>
            </a:r>
            <a:r>
              <a:rPr lang="ja-JP" altLang="en-US" kern="100" dirty="0">
                <a:solidFill>
                  <a:prstClr val="black"/>
                </a:solidFill>
                <a:latin typeface="ＭＳ ゴシック" panose="020B0609070205080204" pitchFamily="49" charset="-128"/>
                <a:ea typeface="ＭＳ ゴシック" panose="020B0609070205080204" pitchFamily="49" charset="-128"/>
                <a:cs typeface="Times New Roman"/>
              </a:rPr>
              <a:t>前後におけるサービスの変更内容を利用者及びその家族や地域住民等</a:t>
            </a:r>
            <a:r>
              <a:rPr lang="ja-JP" altLang="en-US" kern="100" dirty="0" smtClean="0">
                <a:solidFill>
                  <a:prstClr val="black"/>
                </a:solidFill>
                <a:latin typeface="ＭＳ ゴシック" panose="020B0609070205080204" pitchFamily="49" charset="-128"/>
                <a:ea typeface="ＭＳ ゴシック" panose="020B0609070205080204" pitchFamily="49" charset="-128"/>
                <a:cs typeface="Times New Roman"/>
              </a:rPr>
              <a:t>に</a:t>
            </a:r>
            <a:endParaRPr lang="en-US" altLang="ja-JP" kern="100" dirty="0" smtClean="0">
              <a:solidFill>
                <a:prstClr val="black"/>
              </a:solidFill>
              <a:latin typeface="ＭＳ ゴシック" panose="020B0609070205080204" pitchFamily="49" charset="-128"/>
              <a:ea typeface="ＭＳ ゴシック" panose="020B0609070205080204" pitchFamily="49" charset="-128"/>
              <a:cs typeface="Times New Roman"/>
            </a:endParaRPr>
          </a:p>
          <a:p>
            <a:pPr marL="360363" indent="-360363" algn="just"/>
            <a:r>
              <a:rPr lang="ja-JP" altLang="en-US" kern="100" dirty="0">
                <a:solidFill>
                  <a:prstClr val="black"/>
                </a:solidFill>
                <a:latin typeface="ＭＳ ゴシック" panose="020B0609070205080204" pitchFamily="49" charset="-128"/>
                <a:ea typeface="ＭＳ ゴシック" panose="020B0609070205080204" pitchFamily="49" charset="-128"/>
                <a:cs typeface="Times New Roman"/>
              </a:rPr>
              <a:t>　</a:t>
            </a:r>
            <a:r>
              <a:rPr lang="ja-JP" altLang="en-US" kern="100" dirty="0" smtClean="0">
                <a:solidFill>
                  <a:prstClr val="black"/>
                </a:solidFill>
                <a:latin typeface="ＭＳ ゴシック" panose="020B0609070205080204" pitchFamily="49" charset="-128"/>
                <a:ea typeface="ＭＳ ゴシック" panose="020B0609070205080204" pitchFamily="49" charset="-128"/>
                <a:cs typeface="Times New Roman"/>
              </a:rPr>
              <a:t>　丁寧</a:t>
            </a:r>
            <a:r>
              <a:rPr lang="ja-JP" altLang="en-US" kern="100" dirty="0">
                <a:solidFill>
                  <a:prstClr val="black"/>
                </a:solidFill>
                <a:latin typeface="ＭＳ ゴシック" panose="020B0609070205080204" pitchFamily="49" charset="-128"/>
                <a:ea typeface="ＭＳ ゴシック" panose="020B0609070205080204" pitchFamily="49" charset="-128"/>
                <a:cs typeface="Times New Roman"/>
              </a:rPr>
              <a:t>に説明する等の取組みについて、最初に転換した時期を起算日として</a:t>
            </a:r>
            <a:r>
              <a:rPr lang="ja-JP" altLang="en-US" kern="100" dirty="0" smtClean="0">
                <a:solidFill>
                  <a:prstClr val="black"/>
                </a:solidFill>
                <a:latin typeface="ＭＳ ゴシック" panose="020B0609070205080204" pitchFamily="49" charset="-128"/>
                <a:ea typeface="ＭＳ ゴシック" panose="020B0609070205080204" pitchFamily="49" charset="-128"/>
                <a:cs typeface="Times New Roman"/>
              </a:rPr>
              <a:t>、</a:t>
            </a:r>
            <a:endParaRPr lang="en-US" altLang="ja-JP" kern="100" dirty="0" smtClean="0">
              <a:solidFill>
                <a:prstClr val="black"/>
              </a:solidFill>
              <a:latin typeface="ＭＳ ゴシック" panose="020B0609070205080204" pitchFamily="49" charset="-128"/>
              <a:ea typeface="ＭＳ ゴシック" panose="020B0609070205080204" pitchFamily="49" charset="-128"/>
              <a:cs typeface="Times New Roman"/>
            </a:endParaRPr>
          </a:p>
          <a:p>
            <a:pPr marL="360363" indent="-360363" algn="just"/>
            <a:r>
              <a:rPr lang="ja-JP" altLang="en-US" kern="100" dirty="0">
                <a:solidFill>
                  <a:prstClr val="black"/>
                </a:solidFill>
                <a:latin typeface="ＭＳ ゴシック" panose="020B0609070205080204" pitchFamily="49" charset="-128"/>
                <a:ea typeface="ＭＳ ゴシック" panose="020B0609070205080204" pitchFamily="49" charset="-128"/>
                <a:cs typeface="Times New Roman"/>
              </a:rPr>
              <a:t>　</a:t>
            </a:r>
            <a:r>
              <a:rPr lang="ja-JP" altLang="en-US" kern="100" dirty="0" smtClean="0">
                <a:solidFill>
                  <a:prstClr val="black"/>
                </a:solidFill>
                <a:latin typeface="ＭＳ ゴシック" panose="020B0609070205080204" pitchFamily="49" charset="-128"/>
                <a:ea typeface="ＭＳ ゴシック" panose="020B0609070205080204" pitchFamily="49" charset="-128"/>
                <a:cs typeface="Times New Roman"/>
              </a:rPr>
              <a:t>　</a:t>
            </a:r>
            <a:r>
              <a:rPr lang="en-US" altLang="ja-JP" kern="100" dirty="0" smtClean="0">
                <a:solidFill>
                  <a:prstClr val="black"/>
                </a:solidFill>
                <a:latin typeface="ＭＳ ゴシック" panose="020B0609070205080204" pitchFamily="49" charset="-128"/>
                <a:ea typeface="ＭＳ ゴシック" panose="020B0609070205080204" pitchFamily="49" charset="-128"/>
                <a:cs typeface="Times New Roman"/>
              </a:rPr>
              <a:t>1</a:t>
            </a:r>
            <a:r>
              <a:rPr lang="ja-JP" altLang="en-US" kern="100" dirty="0">
                <a:solidFill>
                  <a:prstClr val="black"/>
                </a:solidFill>
                <a:latin typeface="ＭＳ ゴシック" panose="020B0609070205080204" pitchFamily="49" charset="-128"/>
                <a:ea typeface="ＭＳ ゴシック" panose="020B0609070205080204" pitchFamily="49" charset="-128"/>
                <a:cs typeface="Times New Roman"/>
              </a:rPr>
              <a:t>年間に限り算定可能な加算を創設する</a:t>
            </a:r>
            <a:r>
              <a:rPr lang="ja-JP" altLang="en-US" kern="100" dirty="0" smtClean="0">
                <a:solidFill>
                  <a:prstClr val="black"/>
                </a:solidFill>
                <a:latin typeface="ＭＳ ゴシック" panose="020B0609070205080204" pitchFamily="49" charset="-128"/>
                <a:ea typeface="ＭＳ ゴシック" panose="020B0609070205080204" pitchFamily="49" charset="-128"/>
                <a:cs typeface="Times New Roman"/>
              </a:rPr>
              <a:t>。</a:t>
            </a:r>
            <a:endParaRPr lang="en-US" altLang="ja-JP" kern="100" dirty="0" smtClean="0">
              <a:solidFill>
                <a:prstClr val="black"/>
              </a:solidFill>
              <a:latin typeface="ＭＳ ゴシック" panose="020B0609070205080204" pitchFamily="49" charset="-128"/>
              <a:ea typeface="ＭＳ ゴシック" panose="020B0609070205080204" pitchFamily="49" charset="-128"/>
              <a:cs typeface="Times New Roman"/>
            </a:endParaRPr>
          </a:p>
          <a:p>
            <a:pPr marL="360363" indent="-360363" algn="just"/>
            <a:r>
              <a:rPr lang="ja-JP" altLang="en-US" kern="100" dirty="0">
                <a:solidFill>
                  <a:prstClr val="black"/>
                </a:solidFill>
                <a:latin typeface="ＭＳ ゴシック" panose="020B0609070205080204" pitchFamily="49" charset="-128"/>
                <a:ea typeface="ＭＳ ゴシック" panose="020B0609070205080204" pitchFamily="49" charset="-128"/>
                <a:cs typeface="Times New Roman"/>
              </a:rPr>
              <a:t>　</a:t>
            </a:r>
            <a:r>
              <a:rPr lang="ja-JP" altLang="en-US" kern="100" dirty="0" smtClean="0">
                <a:solidFill>
                  <a:prstClr val="black"/>
                </a:solidFill>
                <a:latin typeface="ＭＳ ゴシック" panose="020B0609070205080204" pitchFamily="49" charset="-128"/>
                <a:ea typeface="ＭＳ ゴシック" panose="020B0609070205080204" pitchFamily="49" charset="-128"/>
                <a:cs typeface="Times New Roman"/>
              </a:rPr>
              <a:t>　　ただし</a:t>
            </a:r>
            <a:r>
              <a:rPr lang="ja-JP" altLang="en-US" kern="100" dirty="0">
                <a:solidFill>
                  <a:prstClr val="black"/>
                </a:solidFill>
                <a:latin typeface="ＭＳ ゴシック" panose="020B0609070205080204" pitchFamily="49" charset="-128"/>
                <a:ea typeface="ＭＳ ゴシック" panose="020B0609070205080204" pitchFamily="49" charset="-128"/>
                <a:cs typeface="Times New Roman"/>
              </a:rPr>
              <a:t>、当該加算については介護医療院の認知度が高まると</a:t>
            </a:r>
            <a:r>
              <a:rPr lang="ja-JP" altLang="en-US" kern="100" dirty="0" smtClean="0">
                <a:solidFill>
                  <a:prstClr val="black"/>
                </a:solidFill>
                <a:latin typeface="ＭＳ ゴシック" panose="020B0609070205080204" pitchFamily="49" charset="-128"/>
                <a:ea typeface="ＭＳ ゴシック" panose="020B0609070205080204" pitchFamily="49" charset="-128"/>
                <a:cs typeface="Times New Roman"/>
              </a:rPr>
              <a:t>考えられる</a:t>
            </a:r>
            <a:endParaRPr lang="en-US" altLang="ja-JP" kern="100" dirty="0" smtClean="0">
              <a:solidFill>
                <a:prstClr val="black"/>
              </a:solidFill>
              <a:latin typeface="ＭＳ ゴシック" panose="020B0609070205080204" pitchFamily="49" charset="-128"/>
              <a:ea typeface="ＭＳ ゴシック" panose="020B0609070205080204" pitchFamily="49" charset="-128"/>
              <a:cs typeface="Times New Roman"/>
            </a:endParaRPr>
          </a:p>
          <a:p>
            <a:pPr marL="360363" indent="-360363" algn="just"/>
            <a:r>
              <a:rPr lang="ja-JP" altLang="en-US" kern="100" dirty="0">
                <a:solidFill>
                  <a:prstClr val="black"/>
                </a:solidFill>
                <a:latin typeface="ＭＳ ゴシック" panose="020B0609070205080204" pitchFamily="49" charset="-128"/>
                <a:ea typeface="ＭＳ ゴシック" panose="020B0609070205080204" pitchFamily="49" charset="-128"/>
                <a:cs typeface="Times New Roman"/>
              </a:rPr>
              <a:t>　</a:t>
            </a:r>
            <a:r>
              <a:rPr lang="ja-JP" altLang="en-US" kern="100" dirty="0" smtClean="0">
                <a:solidFill>
                  <a:prstClr val="black"/>
                </a:solidFill>
                <a:latin typeface="ＭＳ ゴシック" panose="020B0609070205080204" pitchFamily="49" charset="-128"/>
                <a:ea typeface="ＭＳ ゴシック" panose="020B0609070205080204" pitchFamily="49" charset="-128"/>
                <a:cs typeface="Times New Roman"/>
              </a:rPr>
              <a:t>　平成</a:t>
            </a:r>
            <a:r>
              <a:rPr lang="en-US" altLang="ja-JP" kern="100" dirty="0">
                <a:solidFill>
                  <a:prstClr val="black"/>
                </a:solidFill>
                <a:latin typeface="ＭＳ ゴシック" panose="020B0609070205080204" pitchFamily="49" charset="-128"/>
                <a:ea typeface="ＭＳ ゴシック" panose="020B0609070205080204" pitchFamily="49" charset="-128"/>
                <a:cs typeface="Times New Roman"/>
              </a:rPr>
              <a:t>33</a:t>
            </a:r>
            <a:r>
              <a:rPr lang="ja-JP" altLang="en-US" kern="100" dirty="0">
                <a:solidFill>
                  <a:prstClr val="black"/>
                </a:solidFill>
                <a:latin typeface="ＭＳ ゴシック" panose="020B0609070205080204" pitchFamily="49" charset="-128"/>
                <a:ea typeface="ＭＳ ゴシック" panose="020B0609070205080204" pitchFamily="49" charset="-128"/>
                <a:cs typeface="Times New Roman"/>
              </a:rPr>
              <a:t>年３月末までの期限を設ける。</a:t>
            </a:r>
            <a:endParaRPr lang="en-US" altLang="ja-JP" kern="100" dirty="0">
              <a:solidFill>
                <a:prstClr val="black"/>
              </a:solidFill>
              <a:latin typeface="ＭＳ ゴシック" panose="020B0609070205080204" pitchFamily="49" charset="-128"/>
              <a:ea typeface="ＭＳ ゴシック" panose="020B0609070205080204" pitchFamily="49" charset="-128"/>
              <a:cs typeface="Times New Roman"/>
            </a:endParaRPr>
          </a:p>
          <a:p>
            <a:pPr marL="360363" indent="-360000" algn="just"/>
            <a:endParaRPr lang="ja-JP" altLang="en-US" kern="100" dirty="0">
              <a:solidFill>
                <a:prstClr val="black"/>
              </a:solidFill>
              <a:latin typeface="ＭＳ ゴシック" panose="020B0609070205080204" pitchFamily="49" charset="-128"/>
              <a:ea typeface="ＭＳ ゴシック" panose="020B0609070205080204" pitchFamily="49" charset="-128"/>
              <a:cs typeface="Times New Roman"/>
            </a:endParaRPr>
          </a:p>
        </p:txBody>
      </p:sp>
      <p:sp>
        <p:nvSpPr>
          <p:cNvPr id="2" name="正方形/長方形 1"/>
          <p:cNvSpPr/>
          <p:nvPr/>
        </p:nvSpPr>
        <p:spPr>
          <a:xfrm>
            <a:off x="65595" y="3755213"/>
            <a:ext cx="9783219" cy="769557"/>
          </a:xfrm>
          <a:prstGeom prst="rect">
            <a:avLst/>
          </a:prstGeom>
          <a:solidFill>
            <a:schemeClr val="accent1">
              <a:alpha val="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 name="正方形/長方形 4"/>
          <p:cNvSpPr/>
          <p:nvPr/>
        </p:nvSpPr>
        <p:spPr>
          <a:xfrm>
            <a:off x="3997" y="326"/>
            <a:ext cx="9902003" cy="432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2634" tIns="41317" rIns="82634" bIns="41317" rtlCol="0" anchor="ctr"/>
          <a:lstStyle/>
          <a:p>
            <a:pPr algn="ctr"/>
            <a:r>
              <a:rPr lang="ja-JP" altLang="en-US" sz="2800" dirty="0" smtClean="0">
                <a:solidFill>
                  <a:prstClr val="black"/>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rPr>
              <a:t>介護</a:t>
            </a:r>
            <a:r>
              <a:rPr lang="ja-JP" altLang="en-US" sz="2800" dirty="0">
                <a:solidFill>
                  <a:prstClr val="black"/>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rPr>
              <a:t>医療院への</a:t>
            </a:r>
            <a:r>
              <a:rPr lang="ja-JP" altLang="en-US" sz="2800" dirty="0" smtClean="0">
                <a:solidFill>
                  <a:prstClr val="black"/>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rPr>
              <a:t>転換後の加算</a:t>
            </a:r>
            <a:endParaRPr lang="ja-JP" altLang="en-US" sz="2800" dirty="0">
              <a:solidFill>
                <a:prstClr val="black"/>
              </a:solidFill>
              <a:latin typeface="ＤＨＰ特太ゴシック体" panose="020B0500000000000000" pitchFamily="50" charset="-128"/>
              <a:ea typeface="ＤＨＰ特太ゴシック体" panose="020B0500000000000000" pitchFamily="50" charset="-128"/>
            </a:endParaRPr>
          </a:p>
        </p:txBody>
      </p:sp>
      <p:sp>
        <p:nvSpPr>
          <p:cNvPr id="7" name="コンテンツ プレースホルダー 2"/>
          <p:cNvSpPr txBox="1">
            <a:spLocks/>
          </p:cNvSpPr>
          <p:nvPr/>
        </p:nvSpPr>
        <p:spPr>
          <a:xfrm>
            <a:off x="40930" y="657613"/>
            <a:ext cx="1137460" cy="369332"/>
          </a:xfrm>
          <a:prstGeom prst="rect">
            <a:avLst/>
          </a:prstGeom>
          <a:solidFill>
            <a:schemeClr val="accent1">
              <a:lumMod val="20000"/>
              <a:lumOff val="80000"/>
            </a:schemeClr>
          </a:solidFill>
          <a:ln w="22225">
            <a:solidFill>
              <a:schemeClr val="tx1"/>
            </a:solidFill>
          </a:ln>
        </p:spPr>
        <p:txBody>
          <a:bodyPr vert="horz" wrap="square" lIns="91440" tIns="45720" rIns="91440" bIns="45720" rtlCol="0" anchor="ctr" anchorCtr="0">
            <a:sp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spcBef>
                <a:spcPts val="0"/>
              </a:spcBef>
            </a:pPr>
            <a:r>
              <a:rPr lang="ja-JP" altLang="en-US" sz="1800" b="1" dirty="0" smtClean="0">
                <a:solidFill>
                  <a:prstClr val="black"/>
                </a:solidFill>
                <a:latin typeface="ＭＳ ゴシック" panose="020B0609070205080204" pitchFamily="49" charset="-128"/>
                <a:ea typeface="ＭＳ ゴシック" panose="020B0609070205080204" pitchFamily="49" charset="-128"/>
              </a:rPr>
              <a:t>概　要</a:t>
            </a:r>
            <a:endParaRPr lang="en-US" altLang="ja-JP" sz="1800" b="1" dirty="0">
              <a:solidFill>
                <a:prstClr val="black"/>
              </a:solidFill>
              <a:latin typeface="ＭＳ ゴシック" panose="020B0609070205080204" pitchFamily="49" charset="-128"/>
              <a:ea typeface="ＭＳ ゴシック" panose="020B0609070205080204" pitchFamily="49" charset="-128"/>
            </a:endParaRPr>
          </a:p>
        </p:txBody>
      </p:sp>
      <p:sp>
        <p:nvSpPr>
          <p:cNvPr id="10" name="コンテンツ プレースホルダー 2"/>
          <p:cNvSpPr txBox="1">
            <a:spLocks/>
          </p:cNvSpPr>
          <p:nvPr/>
        </p:nvSpPr>
        <p:spPr>
          <a:xfrm>
            <a:off x="65595" y="3385881"/>
            <a:ext cx="1397824" cy="369332"/>
          </a:xfrm>
          <a:prstGeom prst="rect">
            <a:avLst/>
          </a:prstGeom>
          <a:solidFill>
            <a:schemeClr val="accent1">
              <a:lumMod val="20000"/>
              <a:lumOff val="80000"/>
            </a:schemeClr>
          </a:solidFill>
          <a:ln w="22225">
            <a:solidFill>
              <a:schemeClr val="tx1"/>
            </a:solidFill>
          </a:ln>
        </p:spPr>
        <p:txBody>
          <a:bodyPr vert="horz" wrap="square" lIns="91440" tIns="45720" rIns="91440" bIns="45720" rtlCol="0" anchor="ctr" anchorCtr="0">
            <a:sp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spcBef>
                <a:spcPts val="0"/>
              </a:spcBef>
            </a:pPr>
            <a:r>
              <a:rPr lang="ja-JP" altLang="en-US" sz="1800" b="1" dirty="0" smtClean="0">
                <a:solidFill>
                  <a:prstClr val="black"/>
                </a:solidFill>
                <a:latin typeface="ＭＳ ゴシック" panose="020B0609070205080204" pitchFamily="49" charset="-128"/>
                <a:ea typeface="ＭＳ ゴシック" panose="020B0609070205080204" pitchFamily="49" charset="-128"/>
              </a:rPr>
              <a:t>単位数</a:t>
            </a:r>
            <a:endParaRPr lang="en-US" altLang="ja-JP" sz="1800" b="1" dirty="0">
              <a:solidFill>
                <a:prstClr val="black"/>
              </a:solidFill>
              <a:latin typeface="ＭＳ ゴシック" panose="020B0609070205080204" pitchFamily="49" charset="-128"/>
              <a:ea typeface="ＭＳ ゴシック" panose="020B0609070205080204" pitchFamily="49" charset="-128"/>
            </a:endParaRPr>
          </a:p>
        </p:txBody>
      </p:sp>
      <p:sp>
        <p:nvSpPr>
          <p:cNvPr id="11" name="テキスト ボックス 10"/>
          <p:cNvSpPr txBox="1"/>
          <p:nvPr/>
        </p:nvSpPr>
        <p:spPr>
          <a:xfrm>
            <a:off x="122782" y="5184729"/>
            <a:ext cx="9783218" cy="1477328"/>
          </a:xfrm>
          <a:prstGeom prst="rect">
            <a:avLst/>
          </a:prstGeom>
          <a:noFill/>
          <a:ln>
            <a:noFill/>
          </a:ln>
        </p:spPr>
        <p:txBody>
          <a:bodyPr wrap="square" rtlCol="0">
            <a:spAutoFit/>
          </a:bodyPr>
          <a:lstStyle/>
          <a:p>
            <a:pPr marL="216000" indent="-216000" algn="just"/>
            <a:r>
              <a:rPr lang="ja-JP" altLang="en-US"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　介護療養型医療施設から転換した</a:t>
            </a:r>
            <a:r>
              <a:rPr lang="ja-JP" altLang="en-US"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介護</a:t>
            </a:r>
            <a:r>
              <a:rPr lang="ja-JP" altLang="en-US"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医療院である場合</a:t>
            </a:r>
          </a:p>
          <a:p>
            <a:pPr marL="179388" indent="-179388" algn="just"/>
            <a:r>
              <a:rPr lang="ja-JP" altLang="en-US"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　</a:t>
            </a:r>
            <a:r>
              <a:rPr lang="ja-JP" altLang="en-US"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転換</a:t>
            </a:r>
            <a:r>
              <a:rPr lang="ja-JP" altLang="en-US"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を行って介護医療院を開設した等の旨を地域の住民に周知するとともに</a:t>
            </a:r>
            <a:r>
              <a:rPr lang="ja-JP" altLang="en-US"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a:t>
            </a:r>
            <a:endParaRPr lang="en-US" altLang="ja-JP"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179388" indent="-179388" algn="just"/>
            <a:r>
              <a:rPr lang="ja-JP" altLang="en-US"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　</a:t>
            </a:r>
            <a:r>
              <a:rPr lang="ja-JP" altLang="en-US"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当該</a:t>
            </a:r>
            <a:r>
              <a:rPr lang="ja-JP" altLang="en-US"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介護医療院の入所者やその家族等への説明に取り組んでいること。</a:t>
            </a:r>
          </a:p>
          <a:p>
            <a:pPr marL="216000" indent="-216000" algn="just"/>
            <a:r>
              <a:rPr lang="ja-JP" altLang="en-US"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　</a:t>
            </a:r>
            <a:r>
              <a:rPr lang="ja-JP" altLang="en-US"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入所者及びその家族等と地域</a:t>
            </a:r>
            <a:r>
              <a:rPr lang="ja-JP" altLang="en-US"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住民等との</a:t>
            </a:r>
            <a:r>
              <a:rPr lang="ja-JP" altLang="en-US"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交流が可能となるよう、地域</a:t>
            </a:r>
            <a:r>
              <a:rPr lang="ja-JP" altLang="en-US"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の行事や活動等に積極的</a:t>
            </a:r>
            <a:r>
              <a:rPr lang="ja-JP" altLang="en-US"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に関与して</a:t>
            </a:r>
            <a:r>
              <a:rPr lang="ja-JP" altLang="en-US"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いること</a:t>
            </a:r>
            <a:r>
              <a:rPr lang="ja-JP" altLang="en-US"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a:t>
            </a:r>
            <a:endParaRPr lang="en-US" altLang="ja-JP"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endParaRPr>
          </a:p>
        </p:txBody>
      </p:sp>
      <p:sp>
        <p:nvSpPr>
          <p:cNvPr id="12" name="コンテンツ プレースホルダー 2"/>
          <p:cNvSpPr txBox="1">
            <a:spLocks/>
          </p:cNvSpPr>
          <p:nvPr/>
        </p:nvSpPr>
        <p:spPr>
          <a:xfrm>
            <a:off x="67435" y="4811052"/>
            <a:ext cx="1397824" cy="369332"/>
          </a:xfrm>
          <a:prstGeom prst="rect">
            <a:avLst/>
          </a:prstGeom>
          <a:solidFill>
            <a:schemeClr val="accent1">
              <a:lumMod val="20000"/>
              <a:lumOff val="80000"/>
            </a:schemeClr>
          </a:solidFill>
          <a:ln w="22225">
            <a:solidFill>
              <a:schemeClr val="tx1"/>
            </a:solidFill>
          </a:ln>
        </p:spPr>
        <p:txBody>
          <a:bodyPr vert="horz" wrap="square" lIns="91440" tIns="45720" rIns="91440" bIns="45720" rtlCol="0" anchor="ctr" anchorCtr="0">
            <a:sp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spcBef>
                <a:spcPts val="0"/>
              </a:spcBef>
            </a:pPr>
            <a:r>
              <a:rPr lang="ja-JP" altLang="en-US" sz="1800" b="1" dirty="0" smtClean="0">
                <a:solidFill>
                  <a:prstClr val="black"/>
                </a:solidFill>
                <a:latin typeface="ＭＳ ゴシック" panose="020B0609070205080204" pitchFamily="49" charset="-128"/>
                <a:ea typeface="ＭＳ ゴシック" panose="020B0609070205080204" pitchFamily="49" charset="-128"/>
              </a:rPr>
              <a:t>算定要件等</a:t>
            </a:r>
            <a:endParaRPr lang="en-US" altLang="ja-JP" sz="1800" b="1" dirty="0">
              <a:solidFill>
                <a:prstClr val="black"/>
              </a:solidFill>
              <a:latin typeface="ＭＳ ゴシック" panose="020B0609070205080204" pitchFamily="49" charset="-128"/>
              <a:ea typeface="ＭＳ ゴシック" panose="020B0609070205080204" pitchFamily="49"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953787556"/>
              </p:ext>
            </p:extLst>
          </p:nvPr>
        </p:nvGraphicFramePr>
        <p:xfrm>
          <a:off x="363203" y="3819951"/>
          <a:ext cx="8458932" cy="640080"/>
        </p:xfrm>
        <a:graphic>
          <a:graphicData uri="http://schemas.openxmlformats.org/drawingml/2006/table">
            <a:tbl>
              <a:tblPr firstRow="1" bandRow="1">
                <a:tableStyleId>{5940675A-B579-460E-94D1-54222C63F5DA}</a:tableStyleId>
              </a:tblPr>
              <a:tblGrid>
                <a:gridCol w="1710868"/>
                <a:gridCol w="735591"/>
                <a:gridCol w="6012473"/>
              </a:tblGrid>
              <a:tr h="370840">
                <a:tc>
                  <a:txBody>
                    <a:bodyPr/>
                    <a:lstStyle/>
                    <a:p>
                      <a:r>
                        <a:rPr kumimoji="1" lang="ja-JP" altLang="en-US" sz="1800" dirty="0" smtClean="0">
                          <a:latin typeface="ＭＳ ゴシック" panose="020B0609070205080204" pitchFamily="49" charset="-128"/>
                          <a:ea typeface="ＭＳ ゴシック" panose="020B0609070205080204" pitchFamily="49" charset="-128"/>
                        </a:rPr>
                        <a:t>　　＜現行＞</a:t>
                      </a:r>
                      <a:endParaRPr kumimoji="1" lang="en-US" altLang="ja-JP" sz="1800" dirty="0" smtClean="0">
                        <a:latin typeface="ＭＳ ゴシック" panose="020B0609070205080204" pitchFamily="49" charset="-128"/>
                        <a:ea typeface="ＭＳ ゴシック" panose="020B0609070205080204" pitchFamily="49" charset="-128"/>
                      </a:endParaRPr>
                    </a:p>
                    <a:p>
                      <a:pPr marL="0" marR="0" indent="0" algn="l" defTabSz="914400" rtl="0" eaLnBrk="1" fontAlgn="auto" latinLnBrk="0" hangingPunct="1">
                        <a:lnSpc>
                          <a:spcPct val="100000"/>
                        </a:lnSpc>
                        <a:spcBef>
                          <a:spcPts val="0"/>
                        </a:spcBef>
                        <a:spcAft>
                          <a:spcPts val="0"/>
                        </a:spcAft>
                        <a:buClrTx/>
                        <a:buSzTx/>
                        <a:buFontTx/>
                        <a:buNone/>
                        <a:tabLst>
                          <a:tab pos="177800" algn="l"/>
                        </a:tabLst>
                        <a:defRPr/>
                      </a:pPr>
                      <a:r>
                        <a:rPr kumimoji="1" lang="ja-JP" altLang="en-US" sz="1800" dirty="0" smtClean="0">
                          <a:latin typeface="ＭＳ ゴシック" panose="020B0609070205080204" pitchFamily="49" charset="-128"/>
                          <a:ea typeface="ＭＳ ゴシック" panose="020B0609070205080204" pitchFamily="49" charset="-128"/>
                        </a:rPr>
                        <a:t>　　　なし</a:t>
                      </a:r>
                      <a:endParaRPr kumimoji="1" lang="en-US" altLang="ja-JP" sz="1800" dirty="0" smtClean="0">
                        <a:latin typeface="ＭＳ ゴシック" panose="020B0609070205080204" pitchFamily="49" charset="-128"/>
                        <a:ea typeface="ＭＳ ゴシック" panose="020B0609070205080204" pitchFamily="49"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dirty="0" smtClean="0">
                        <a:latin typeface="ＭＳ ゴシック" panose="020B0609070205080204" pitchFamily="49" charset="-128"/>
                        <a:ea typeface="ＭＳ ゴシック" panose="020B0609070205080204" pitchFamily="49"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smtClean="0">
                          <a:latin typeface="ＭＳ ゴシック" panose="020B0609070205080204" pitchFamily="49" charset="-128"/>
                          <a:ea typeface="ＭＳ ゴシック" panose="020B0609070205080204" pitchFamily="49" charset="-128"/>
                        </a:rPr>
                        <a:t>⇒</a:t>
                      </a:r>
                      <a:endParaRPr kumimoji="1" lang="en-US" altLang="ja-JP" sz="1800" dirty="0" smtClean="0">
                        <a:latin typeface="ＭＳ ゴシック" panose="020B0609070205080204" pitchFamily="49" charset="-128"/>
                        <a:ea typeface="ＭＳ ゴシック" panose="020B0609070205080204" pitchFamily="49"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kumimoji="1" lang="ja-JP" altLang="en-US" sz="1800" dirty="0" smtClean="0">
                          <a:latin typeface="ＭＳ ゴシック" panose="020B0609070205080204" pitchFamily="49" charset="-128"/>
                          <a:ea typeface="ＭＳ ゴシック" panose="020B0609070205080204" pitchFamily="49" charset="-128"/>
                        </a:rPr>
                        <a:t>＜改定後＞</a:t>
                      </a:r>
                    </a:p>
                    <a:p>
                      <a:r>
                        <a:rPr kumimoji="1" lang="ja-JP" altLang="en-US" sz="1800" dirty="0" smtClean="0">
                          <a:latin typeface="ＭＳ ゴシック" panose="020B0609070205080204" pitchFamily="49" charset="-128"/>
                          <a:ea typeface="ＭＳ ゴシック" panose="020B0609070205080204" pitchFamily="49" charset="-128"/>
                        </a:rPr>
                        <a:t>　</a:t>
                      </a:r>
                      <a:r>
                        <a:rPr kumimoji="1" lang="ja-JP" altLang="en-US" sz="1800" dirty="0" smtClean="0">
                          <a:solidFill>
                            <a:schemeClr val="tx1"/>
                          </a:solidFill>
                          <a:latin typeface="ＭＳ ゴシック" panose="020B0609070205080204" pitchFamily="49" charset="-128"/>
                          <a:ea typeface="ＭＳ ゴシック" panose="020B0609070205080204" pitchFamily="49" charset="-128"/>
                        </a:rPr>
                        <a:t>移行定着支援加算　</a:t>
                      </a:r>
                      <a:r>
                        <a:rPr kumimoji="1" lang="en-US" altLang="ja-JP" sz="1800" dirty="0" smtClean="0">
                          <a:solidFill>
                            <a:schemeClr val="tx1"/>
                          </a:solidFill>
                          <a:latin typeface="ＭＳ ゴシック" panose="020B0609070205080204" pitchFamily="49" charset="-128"/>
                          <a:ea typeface="ＭＳ ゴシック" panose="020B0609070205080204" pitchFamily="49" charset="-128"/>
                        </a:rPr>
                        <a:t>93</a:t>
                      </a:r>
                      <a:r>
                        <a:rPr kumimoji="1" lang="ja-JP" altLang="en-US" sz="1800" dirty="0" smtClean="0">
                          <a:solidFill>
                            <a:schemeClr val="tx1"/>
                          </a:solidFill>
                          <a:latin typeface="ＭＳ ゴシック" panose="020B0609070205080204" pitchFamily="49" charset="-128"/>
                          <a:ea typeface="ＭＳ ゴシック" panose="020B0609070205080204" pitchFamily="49" charset="-128"/>
                        </a:rPr>
                        <a:t>単位／日（新設）</a:t>
                      </a:r>
                      <a:endParaRPr kumimoji="1" lang="ja-JP" altLang="en-US" sz="1800" dirty="0">
                        <a:solidFill>
                          <a:schemeClr val="tx1"/>
                        </a:solidFill>
                        <a:latin typeface="ＭＳ ゴシック" panose="020B0609070205080204" pitchFamily="49" charset="-128"/>
                        <a:ea typeface="ＭＳ ゴシック" panose="020B0609070205080204" pitchFamily="49"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3" name="テキスト ボックス 2"/>
          <p:cNvSpPr txBox="1"/>
          <p:nvPr/>
        </p:nvSpPr>
        <p:spPr>
          <a:xfrm>
            <a:off x="9314822" y="6481187"/>
            <a:ext cx="498937" cy="369332"/>
          </a:xfrm>
          <a:prstGeom prst="rect">
            <a:avLst/>
          </a:prstGeom>
          <a:noFill/>
        </p:spPr>
        <p:txBody>
          <a:bodyPr wrap="square" rtlCol="0">
            <a:spAutoFit/>
          </a:bodyPr>
          <a:lstStyle/>
          <a:p>
            <a:r>
              <a:rPr kumimoji="1" lang="en-US" altLang="ja-JP" dirty="0" smtClean="0"/>
              <a:t>14</a:t>
            </a:r>
            <a:endParaRPr kumimoji="1" lang="ja-JP" altLang="en-US" dirty="0"/>
          </a:p>
        </p:txBody>
      </p:sp>
    </p:spTree>
    <p:extLst>
      <p:ext uri="{BB962C8B-B14F-4D97-AF65-F5344CB8AC3E}">
        <p14:creationId xmlns:p14="http://schemas.microsoft.com/office/powerpoint/2010/main" val="3742459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92852" y="2080725"/>
            <a:ext cx="9043517" cy="1470025"/>
          </a:xfrm>
          <a:ln>
            <a:noFill/>
          </a:ln>
        </p:spPr>
        <p:txBody>
          <a:bodyPr>
            <a:noAutofit/>
          </a:bodyPr>
          <a:lstStyle/>
          <a:p>
            <a:r>
              <a:rPr kumimoji="1" lang="ja-JP" altLang="en-US" sz="3200" dirty="0" smtClean="0"/>
              <a:t>介護医療院の開設許可等の届出</a:t>
            </a:r>
            <a:endParaRPr kumimoji="1" lang="ja-JP" altLang="en-US" sz="3200" dirty="0"/>
          </a:p>
        </p:txBody>
      </p:sp>
      <p:sp>
        <p:nvSpPr>
          <p:cNvPr id="4" name="サブタイトル 3"/>
          <p:cNvSpPr>
            <a:spLocks noGrp="1"/>
          </p:cNvSpPr>
          <p:nvPr>
            <p:ph type="subTitle" idx="1"/>
          </p:nvPr>
        </p:nvSpPr>
        <p:spPr/>
        <p:txBody>
          <a:bodyPr/>
          <a:lstStyle/>
          <a:p>
            <a:endParaRPr kumimoji="1" lang="ja-JP" altLang="en-US"/>
          </a:p>
        </p:txBody>
      </p:sp>
      <p:sp>
        <p:nvSpPr>
          <p:cNvPr id="5" name="テキスト ボックス 4"/>
          <p:cNvSpPr txBox="1"/>
          <p:nvPr/>
        </p:nvSpPr>
        <p:spPr>
          <a:xfrm>
            <a:off x="9194242" y="6376908"/>
            <a:ext cx="711758" cy="369332"/>
          </a:xfrm>
          <a:prstGeom prst="rect">
            <a:avLst/>
          </a:prstGeom>
          <a:solidFill>
            <a:schemeClr val="bg1"/>
          </a:solidFill>
        </p:spPr>
        <p:txBody>
          <a:bodyPr wrap="square" rtlCol="0">
            <a:spAutoFit/>
          </a:bodyPr>
          <a:lstStyle/>
          <a:p>
            <a:r>
              <a:rPr kumimoji="1" lang="en-US" altLang="ja-JP" smtClean="0"/>
              <a:t>15</a:t>
            </a:r>
            <a:endParaRPr kumimoji="1" lang="ja-JP" altLang="en-US" dirty="0"/>
          </a:p>
        </p:txBody>
      </p:sp>
    </p:spTree>
    <p:extLst>
      <p:ext uri="{BB962C8B-B14F-4D97-AF65-F5344CB8AC3E}">
        <p14:creationId xmlns:p14="http://schemas.microsoft.com/office/powerpoint/2010/main" val="14553112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374" y="361741"/>
            <a:ext cx="9826625" cy="61998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テキスト ボックス 2"/>
          <p:cNvSpPr txBox="1"/>
          <p:nvPr/>
        </p:nvSpPr>
        <p:spPr>
          <a:xfrm>
            <a:off x="9344968" y="6438428"/>
            <a:ext cx="561032" cy="369332"/>
          </a:xfrm>
          <a:prstGeom prst="rect">
            <a:avLst/>
          </a:prstGeom>
          <a:solidFill>
            <a:schemeClr val="bg1"/>
          </a:solidFill>
          <a:ln>
            <a:noFill/>
          </a:ln>
        </p:spPr>
        <p:txBody>
          <a:bodyPr wrap="square" rtlCol="0">
            <a:spAutoFit/>
          </a:bodyPr>
          <a:lstStyle/>
          <a:p>
            <a:r>
              <a:rPr kumimoji="1" lang="en-US" altLang="ja-JP" dirty="0" smtClean="0"/>
              <a:t>16</a:t>
            </a:r>
            <a:endParaRPr kumimoji="1" lang="ja-JP" altLang="en-US" dirty="0"/>
          </a:p>
        </p:txBody>
      </p:sp>
    </p:spTree>
    <p:extLst>
      <p:ext uri="{BB962C8B-B14F-4D97-AF65-F5344CB8AC3E}">
        <p14:creationId xmlns:p14="http://schemas.microsoft.com/office/powerpoint/2010/main" val="17377111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92852" y="2080725"/>
            <a:ext cx="9043517" cy="1470025"/>
          </a:xfrm>
          <a:ln>
            <a:noFill/>
          </a:ln>
        </p:spPr>
        <p:txBody>
          <a:bodyPr>
            <a:noAutofit/>
          </a:bodyPr>
          <a:lstStyle/>
          <a:p>
            <a:r>
              <a:rPr kumimoji="1" lang="ja-JP" altLang="en-US" sz="3200" dirty="0" smtClean="0"/>
              <a:t>医療</a:t>
            </a:r>
            <a:r>
              <a:rPr lang="ja-JP" altLang="en-US" sz="3200" dirty="0"/>
              <a:t>施設の</a:t>
            </a:r>
            <a:r>
              <a:rPr kumimoji="1" lang="ja-JP" altLang="en-US" sz="3200" dirty="0" smtClean="0"/>
              <a:t>病床転換に係る補助制度</a:t>
            </a:r>
            <a:endParaRPr kumimoji="1" lang="ja-JP" altLang="en-US" sz="3200" dirty="0"/>
          </a:p>
        </p:txBody>
      </p:sp>
      <p:sp>
        <p:nvSpPr>
          <p:cNvPr id="4" name="サブタイトル 3"/>
          <p:cNvSpPr>
            <a:spLocks noGrp="1"/>
          </p:cNvSpPr>
          <p:nvPr>
            <p:ph type="subTitle" idx="1"/>
          </p:nvPr>
        </p:nvSpPr>
        <p:spPr/>
        <p:txBody>
          <a:bodyPr/>
          <a:lstStyle/>
          <a:p>
            <a:endParaRPr kumimoji="1" lang="ja-JP" altLang="en-US"/>
          </a:p>
        </p:txBody>
      </p:sp>
      <p:sp>
        <p:nvSpPr>
          <p:cNvPr id="5" name="テキスト ボックス 4"/>
          <p:cNvSpPr txBox="1"/>
          <p:nvPr/>
        </p:nvSpPr>
        <p:spPr>
          <a:xfrm>
            <a:off x="9344968" y="6438428"/>
            <a:ext cx="561032" cy="369332"/>
          </a:xfrm>
          <a:prstGeom prst="rect">
            <a:avLst/>
          </a:prstGeom>
          <a:solidFill>
            <a:schemeClr val="bg1"/>
          </a:solidFill>
          <a:ln>
            <a:noFill/>
          </a:ln>
        </p:spPr>
        <p:txBody>
          <a:bodyPr wrap="square" rtlCol="0">
            <a:spAutoFit/>
          </a:bodyPr>
          <a:lstStyle/>
          <a:p>
            <a:r>
              <a:rPr kumimoji="1" lang="en-US" altLang="ja-JP" dirty="0" smtClean="0"/>
              <a:t>17</a:t>
            </a:r>
            <a:endParaRPr kumimoji="1" lang="ja-JP" altLang="en-US" dirty="0"/>
          </a:p>
        </p:txBody>
      </p:sp>
    </p:spTree>
    <p:extLst>
      <p:ext uri="{BB962C8B-B14F-4D97-AF65-F5344CB8AC3E}">
        <p14:creationId xmlns:p14="http://schemas.microsoft.com/office/powerpoint/2010/main" val="26673117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3997" y="326"/>
            <a:ext cx="9902003" cy="432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2634" tIns="41317" rIns="82634" bIns="41317" rtlCol="0" anchor="ctr"/>
          <a:lstStyle/>
          <a:p>
            <a:pPr algn="ctr"/>
            <a:r>
              <a:rPr lang="ja-JP" altLang="en-US" sz="2800" dirty="0" smtClean="0">
                <a:solidFill>
                  <a:prstClr val="black"/>
                </a:solidFill>
                <a:latin typeface="ＤＨＰ特太ゴシック体" panose="020B0500000000000000" pitchFamily="50" charset="-128"/>
                <a:ea typeface="ＤＨＰ特太ゴシック体" panose="020B0500000000000000" pitchFamily="50" charset="-128"/>
              </a:rPr>
              <a:t>医療施設の病床転換に係る補助制度</a:t>
            </a:r>
            <a:endParaRPr lang="ja-JP" altLang="en-US" sz="2800" dirty="0">
              <a:solidFill>
                <a:prstClr val="black"/>
              </a:solidFill>
              <a:latin typeface="ＤＨＰ特太ゴシック体" panose="020B0500000000000000" pitchFamily="50" charset="-128"/>
              <a:ea typeface="ＤＨＰ特太ゴシック体" panose="020B0500000000000000"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234253180"/>
              </p:ext>
            </p:extLst>
          </p:nvPr>
        </p:nvGraphicFramePr>
        <p:xfrm>
          <a:off x="101646" y="512960"/>
          <a:ext cx="9706704" cy="6208456"/>
        </p:xfrm>
        <a:graphic>
          <a:graphicData uri="http://schemas.openxmlformats.org/drawingml/2006/table">
            <a:tbl>
              <a:tblPr/>
              <a:tblGrid>
                <a:gridCol w="1106086"/>
                <a:gridCol w="733947"/>
                <a:gridCol w="2507014"/>
                <a:gridCol w="746670"/>
                <a:gridCol w="777355"/>
                <a:gridCol w="613701"/>
                <a:gridCol w="460276"/>
                <a:gridCol w="1593133"/>
                <a:gridCol w="696251"/>
                <a:gridCol w="472271"/>
              </a:tblGrid>
              <a:tr h="254855">
                <a:tc rowSpan="2">
                  <a:txBody>
                    <a:bodyPr/>
                    <a:lstStyle/>
                    <a:p>
                      <a:pPr algn="ctr" fontAlgn="ctr"/>
                      <a:r>
                        <a:rPr lang="ja-JP" altLang="en-US" sz="1200" b="0" i="0" u="none" strike="noStrike" dirty="0">
                          <a:solidFill>
                            <a:srgbClr val="000000"/>
                          </a:solidFill>
                          <a:effectLst/>
                          <a:latin typeface="ＭＳ ゴシック"/>
                        </a:rPr>
                        <a:t>病床転換区分</a:t>
                      </a:r>
                    </a:p>
                  </a:txBody>
                  <a:tcPr marL="5619" marR="5619" marT="561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ctr"/>
                      <a:r>
                        <a:rPr lang="ja-JP" altLang="en-US" sz="1200" b="0" i="0" u="none" strike="noStrike">
                          <a:solidFill>
                            <a:srgbClr val="000000"/>
                          </a:solidFill>
                          <a:effectLst/>
                          <a:latin typeface="ＭＳ ゴシック"/>
                        </a:rPr>
                        <a:t>補助（助成）の内容</a:t>
                      </a:r>
                    </a:p>
                  </a:txBody>
                  <a:tcPr marL="5619" marR="5619" marT="56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1200" b="0" i="0" u="none" strike="noStrike">
                          <a:solidFill>
                            <a:srgbClr val="000000"/>
                          </a:solidFill>
                          <a:effectLst/>
                          <a:latin typeface="ＭＳ ゴシック"/>
                        </a:rPr>
                        <a:t>根拠</a:t>
                      </a:r>
                    </a:p>
                  </a:txBody>
                  <a:tcPr marL="5619" marR="5619" marT="56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rowSpan="2">
                  <a:txBody>
                    <a:bodyPr/>
                    <a:lstStyle/>
                    <a:p>
                      <a:pPr algn="ctr" fontAlgn="ctr"/>
                      <a:r>
                        <a:rPr lang="ja-JP" altLang="en-US" sz="1200" b="0" i="0" u="none" strike="noStrike">
                          <a:solidFill>
                            <a:srgbClr val="000000"/>
                          </a:solidFill>
                          <a:effectLst/>
                          <a:latin typeface="ＭＳ ゴシック"/>
                        </a:rPr>
                        <a:t>補助</a:t>
                      </a:r>
                      <a:br>
                        <a:rPr lang="ja-JP" altLang="en-US" sz="1200" b="0" i="0" u="none" strike="noStrike">
                          <a:solidFill>
                            <a:srgbClr val="000000"/>
                          </a:solidFill>
                          <a:effectLst/>
                          <a:latin typeface="ＭＳ ゴシック"/>
                        </a:rPr>
                      </a:br>
                      <a:r>
                        <a:rPr lang="ja-JP" altLang="en-US" sz="1200" b="0" i="0" u="none" strike="noStrike">
                          <a:solidFill>
                            <a:srgbClr val="000000"/>
                          </a:solidFill>
                          <a:effectLst/>
                          <a:latin typeface="ＭＳ ゴシック"/>
                        </a:rPr>
                        <a:t>事業者</a:t>
                      </a:r>
                    </a:p>
                  </a:txBody>
                  <a:tcPr marL="5619" marR="5619" marT="561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9756">
                <a:tc vMerge="1">
                  <a:txBody>
                    <a:bodyPr/>
                    <a:lstStyle/>
                    <a:p>
                      <a:endParaRPr kumimoji="1" lang="ja-JP" altLang="en-US"/>
                    </a:p>
                  </a:txBody>
                  <a:tcPr/>
                </a:tc>
                <a:tc>
                  <a:txBody>
                    <a:bodyPr/>
                    <a:lstStyle/>
                    <a:p>
                      <a:pPr algn="ctr" fontAlgn="ctr"/>
                      <a:r>
                        <a:rPr lang="ja-JP" altLang="en-US" sz="1200" b="0" i="0" u="none" strike="noStrike" dirty="0">
                          <a:solidFill>
                            <a:srgbClr val="000000"/>
                          </a:solidFill>
                          <a:effectLst/>
                          <a:latin typeface="ＭＳ ゴシック"/>
                        </a:rPr>
                        <a:t>対象者</a:t>
                      </a:r>
                    </a:p>
                  </a:txBody>
                  <a:tcPr marL="5619" marR="5619" marT="56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1200" b="0" i="0" u="none" strike="noStrike">
                          <a:solidFill>
                            <a:srgbClr val="000000"/>
                          </a:solidFill>
                          <a:effectLst/>
                          <a:latin typeface="ＭＳ ゴシック"/>
                        </a:rPr>
                        <a:t>対象事業</a:t>
                      </a:r>
                    </a:p>
                  </a:txBody>
                  <a:tcPr marL="5619" marR="5619" marT="56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ja-JP" altLang="en-US" sz="1200" b="0" i="0" u="none" strike="noStrike" dirty="0">
                          <a:solidFill>
                            <a:srgbClr val="000000"/>
                          </a:solidFill>
                          <a:effectLst/>
                          <a:latin typeface="ＭＳ ゴシック"/>
                        </a:rPr>
                        <a:t>単価（</a:t>
                      </a:r>
                      <a:r>
                        <a:rPr lang="en-US" sz="1200" b="0" i="0" u="none" strike="noStrike" dirty="0">
                          <a:solidFill>
                            <a:srgbClr val="000000"/>
                          </a:solidFill>
                          <a:effectLst/>
                          <a:latin typeface="ＭＳ ゴシック"/>
                        </a:rPr>
                        <a:t>Ａ）</a:t>
                      </a:r>
                    </a:p>
                  </a:txBody>
                  <a:tcPr marL="5619" marR="5619" marT="56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200" b="0" i="0" u="none" strike="noStrike">
                          <a:solidFill>
                            <a:srgbClr val="000000"/>
                          </a:solidFill>
                          <a:effectLst/>
                          <a:latin typeface="ＭＳ ゴシック"/>
                        </a:rPr>
                        <a:t>基本額（Ｂ）</a:t>
                      </a:r>
                    </a:p>
                  </a:txBody>
                  <a:tcPr marL="5619" marR="5619" marT="56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ＭＳ ゴシック"/>
                        </a:rPr>
                        <a:t>率</a:t>
                      </a:r>
                    </a:p>
                  </a:txBody>
                  <a:tcPr marL="5619" marR="5619" marT="56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ＭＳ ゴシック"/>
                        </a:rPr>
                        <a:t>法律等</a:t>
                      </a:r>
                    </a:p>
                  </a:txBody>
                  <a:tcPr marL="5619" marR="5619" marT="56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ＭＳ ゴシック"/>
                        </a:rPr>
                        <a:t>県要綱</a:t>
                      </a:r>
                    </a:p>
                  </a:txBody>
                  <a:tcPr marL="5619" marR="5619" marT="56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r>
              <a:tr h="654523">
                <a:tc rowSpan="4">
                  <a:txBody>
                    <a:bodyPr/>
                    <a:lstStyle/>
                    <a:p>
                      <a:pPr algn="ctr" fontAlgn="ctr"/>
                      <a:r>
                        <a:rPr lang="zh-TW" altLang="en-US" sz="1200" b="0" i="0" u="none" strike="noStrike" dirty="0">
                          <a:solidFill>
                            <a:srgbClr val="000000"/>
                          </a:solidFill>
                          <a:effectLst/>
                          <a:latin typeface="ＭＳ ゴシック"/>
                        </a:rPr>
                        <a:t>介護療養病床</a:t>
                      </a:r>
                      <a:br>
                        <a:rPr lang="zh-TW" altLang="en-US" sz="1200" b="0" i="0" u="none" strike="noStrike" dirty="0">
                          <a:solidFill>
                            <a:srgbClr val="000000"/>
                          </a:solidFill>
                          <a:effectLst/>
                          <a:latin typeface="ＭＳ ゴシック"/>
                        </a:rPr>
                      </a:br>
                      <a:r>
                        <a:rPr lang="zh-TW" altLang="en-US" sz="1200" b="0" i="0" u="none" strike="noStrike" dirty="0">
                          <a:solidFill>
                            <a:srgbClr val="000000"/>
                          </a:solidFill>
                          <a:effectLst/>
                          <a:latin typeface="ＭＳ ゴシック"/>
                        </a:rPr>
                        <a:t/>
                      </a:r>
                      <a:br>
                        <a:rPr lang="zh-TW" altLang="en-US" sz="1200" b="0" i="0" u="none" strike="noStrike" dirty="0">
                          <a:solidFill>
                            <a:srgbClr val="000000"/>
                          </a:solidFill>
                          <a:effectLst/>
                          <a:latin typeface="ＭＳ ゴシック"/>
                        </a:rPr>
                      </a:br>
                      <a:r>
                        <a:rPr lang="zh-TW" altLang="en-US" sz="1200" b="0" i="0" u="none" strike="noStrike" dirty="0">
                          <a:solidFill>
                            <a:srgbClr val="000000"/>
                          </a:solidFill>
                          <a:effectLst/>
                          <a:latin typeface="ＭＳ ゴシック"/>
                        </a:rPr>
                        <a:t>→　介護</a:t>
                      </a:r>
                      <a:r>
                        <a:rPr lang="zh-TW" altLang="en-US" sz="1200" b="0" i="0" u="none" strike="noStrike" dirty="0" smtClean="0">
                          <a:solidFill>
                            <a:srgbClr val="000000"/>
                          </a:solidFill>
                          <a:effectLst/>
                          <a:latin typeface="ＭＳ ゴシック"/>
                        </a:rPr>
                        <a:t>医療院</a:t>
                      </a:r>
                      <a:r>
                        <a:rPr lang="zh-TW" altLang="en-US" sz="1200" b="0" i="0" u="none" strike="noStrike" dirty="0">
                          <a:solidFill>
                            <a:srgbClr val="000000"/>
                          </a:solidFill>
                          <a:effectLst/>
                          <a:latin typeface="ＭＳ ゴシック"/>
                        </a:rPr>
                        <a:t/>
                      </a:r>
                      <a:br>
                        <a:rPr lang="zh-TW" altLang="en-US" sz="1200" b="0" i="0" u="none" strike="noStrike" dirty="0">
                          <a:solidFill>
                            <a:srgbClr val="000000"/>
                          </a:solidFill>
                          <a:effectLst/>
                          <a:latin typeface="ＭＳ ゴシック"/>
                        </a:rPr>
                      </a:br>
                      <a:endParaRPr lang="zh-TW" altLang="en-US" sz="1200" b="0" i="0" u="none" strike="noStrike" dirty="0">
                        <a:solidFill>
                          <a:srgbClr val="000000"/>
                        </a:solidFill>
                        <a:effectLst/>
                        <a:latin typeface="ＭＳ ゴシック"/>
                      </a:endParaRPr>
                    </a:p>
                  </a:txBody>
                  <a:tcPr marL="5619" marR="5619" marT="561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rowSpan="3">
                  <a:txBody>
                    <a:bodyPr/>
                    <a:lstStyle/>
                    <a:p>
                      <a:pPr algn="ctr" fontAlgn="ctr"/>
                      <a:r>
                        <a:rPr lang="ja-JP" altLang="en-US" sz="1200" b="0" i="0" u="none" strike="noStrike" dirty="0">
                          <a:solidFill>
                            <a:srgbClr val="000000"/>
                          </a:solidFill>
                          <a:effectLst/>
                          <a:latin typeface="ＭＳ ゴシック"/>
                        </a:rPr>
                        <a:t>市町</a:t>
                      </a:r>
                    </a:p>
                  </a:txBody>
                  <a:tcPr marL="5619" marR="5619" marT="56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l" fontAlgn="ctr"/>
                      <a:r>
                        <a:rPr lang="ja-JP" altLang="en-US" sz="1200" b="0" i="0" u="none" strike="noStrike" dirty="0">
                          <a:solidFill>
                            <a:srgbClr val="000000"/>
                          </a:solidFill>
                          <a:effectLst/>
                          <a:latin typeface="ＭＳ ゴシック"/>
                        </a:rPr>
                        <a:t>施設整備</a:t>
                      </a:r>
                      <a:br>
                        <a:rPr lang="ja-JP" altLang="en-US" sz="1200" b="0" i="0" u="none" strike="noStrike" dirty="0">
                          <a:solidFill>
                            <a:srgbClr val="000000"/>
                          </a:solidFill>
                          <a:effectLst/>
                          <a:latin typeface="ＭＳ ゴシック"/>
                        </a:rPr>
                      </a:br>
                      <a:r>
                        <a:rPr lang="ja-JP" altLang="en-US" sz="1200" b="0" i="0" u="none" strike="noStrike" dirty="0">
                          <a:solidFill>
                            <a:srgbClr val="000000"/>
                          </a:solidFill>
                          <a:effectLst/>
                          <a:latin typeface="ＭＳ ゴシック"/>
                        </a:rPr>
                        <a:t>（創設・改築・改修）</a:t>
                      </a:r>
                      <a:br>
                        <a:rPr lang="ja-JP" altLang="en-US" sz="1200" b="0" i="0" u="none" strike="noStrike" dirty="0">
                          <a:solidFill>
                            <a:srgbClr val="000000"/>
                          </a:solidFill>
                          <a:effectLst/>
                          <a:latin typeface="ＭＳ ゴシック"/>
                        </a:rPr>
                      </a:br>
                      <a:r>
                        <a:rPr lang="ja-JP" altLang="en-US" sz="1200" b="0" i="0" u="none" strike="noStrike" dirty="0">
                          <a:solidFill>
                            <a:srgbClr val="000000"/>
                          </a:solidFill>
                          <a:effectLst/>
                          <a:latin typeface="ＭＳ ゴシック"/>
                        </a:rPr>
                        <a:t/>
                      </a:r>
                      <a:br>
                        <a:rPr lang="ja-JP" altLang="en-US" sz="1200" b="0" i="0" u="none" strike="noStrike" dirty="0">
                          <a:solidFill>
                            <a:srgbClr val="000000"/>
                          </a:solidFill>
                          <a:effectLst/>
                          <a:latin typeface="ＭＳ ゴシック"/>
                        </a:rPr>
                      </a:br>
                      <a:endParaRPr lang="ja-JP" altLang="en-US" sz="1200" b="0" i="0" u="none" strike="noStrike" dirty="0">
                        <a:solidFill>
                          <a:srgbClr val="000000"/>
                        </a:solidFill>
                        <a:effectLst/>
                        <a:latin typeface="ＭＳ ゴシック"/>
                      </a:endParaRPr>
                    </a:p>
                  </a:txBody>
                  <a:tcPr marL="5619" marR="5619" marT="56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ＭＳ ゴシック"/>
                        </a:rPr>
                        <a:t>創設</a:t>
                      </a:r>
                    </a:p>
                  </a:txBody>
                  <a:tcPr marL="5619" marR="5619" marT="56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ＭＳ ゴシック"/>
                        </a:rPr>
                        <a:t>転換</a:t>
                      </a:r>
                      <a:r>
                        <a:rPr lang="en-US" altLang="ja-JP" sz="1200" b="0" i="0" u="none" strike="noStrike" dirty="0">
                          <a:solidFill>
                            <a:srgbClr val="000000"/>
                          </a:solidFill>
                          <a:effectLst/>
                          <a:latin typeface="ＭＳ ゴシック"/>
                        </a:rPr>
                        <a:t>1</a:t>
                      </a:r>
                      <a:r>
                        <a:rPr lang="ja-JP" altLang="en-US" sz="1200" b="0" i="0" u="none" strike="noStrike" dirty="0">
                          <a:solidFill>
                            <a:srgbClr val="000000"/>
                          </a:solidFill>
                          <a:effectLst/>
                          <a:latin typeface="ＭＳ ゴシック"/>
                        </a:rPr>
                        <a:t>病床当たり</a:t>
                      </a:r>
                      <a:br>
                        <a:rPr lang="ja-JP" altLang="en-US" sz="1200" b="0" i="0" u="none" strike="noStrike" dirty="0">
                          <a:solidFill>
                            <a:srgbClr val="000000"/>
                          </a:solidFill>
                          <a:effectLst/>
                          <a:latin typeface="ＭＳ ゴシック"/>
                        </a:rPr>
                      </a:br>
                      <a:r>
                        <a:rPr lang="ja-JP" altLang="en-US" sz="1200" b="0" i="0" u="none" strike="noStrike" dirty="0">
                          <a:solidFill>
                            <a:srgbClr val="000000"/>
                          </a:solidFill>
                          <a:effectLst/>
                          <a:latin typeface="ＭＳ ゴシック"/>
                        </a:rPr>
                        <a:t/>
                      </a:r>
                      <a:br>
                        <a:rPr lang="ja-JP" altLang="en-US" sz="1200" b="0" i="0" u="none" strike="noStrike" dirty="0">
                          <a:solidFill>
                            <a:srgbClr val="000000"/>
                          </a:solidFill>
                          <a:effectLst/>
                          <a:latin typeface="ＭＳ ゴシック"/>
                        </a:rPr>
                      </a:br>
                      <a:r>
                        <a:rPr lang="en-US" altLang="ja-JP" sz="1200" b="0" i="0" u="none" strike="noStrike" dirty="0">
                          <a:solidFill>
                            <a:srgbClr val="000000"/>
                          </a:solidFill>
                          <a:effectLst/>
                          <a:latin typeface="ＭＳ ゴシック"/>
                        </a:rPr>
                        <a:t>1,930</a:t>
                      </a:r>
                      <a:r>
                        <a:rPr lang="ja-JP" altLang="en-US" sz="1200" b="0" i="0" u="none" strike="noStrike" dirty="0">
                          <a:solidFill>
                            <a:srgbClr val="000000"/>
                          </a:solidFill>
                          <a:effectLst/>
                          <a:latin typeface="ＭＳ ゴシック"/>
                        </a:rPr>
                        <a:t>千円</a:t>
                      </a:r>
                    </a:p>
                  </a:txBody>
                  <a:tcPr marL="5619" marR="5619" marT="56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l" fontAlgn="ctr"/>
                      <a:r>
                        <a:rPr lang="ja-JP" altLang="en-US" sz="1200" b="0" i="0" u="none" strike="noStrike">
                          <a:solidFill>
                            <a:srgbClr val="000000"/>
                          </a:solidFill>
                          <a:effectLst/>
                          <a:latin typeface="ＭＳ ゴシック"/>
                        </a:rPr>
                        <a:t>（Ａ）と事業費のうち低い額</a:t>
                      </a:r>
                    </a:p>
                  </a:txBody>
                  <a:tcPr marL="5619" marR="5619" marT="56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ja-JP" sz="1200" b="0" i="0" u="none" strike="noStrike">
                          <a:solidFill>
                            <a:srgbClr val="000000"/>
                          </a:solidFill>
                          <a:effectLst/>
                          <a:latin typeface="ＭＳ ゴシック"/>
                        </a:rPr>
                        <a:t>10/10</a:t>
                      </a:r>
                    </a:p>
                  </a:txBody>
                  <a:tcPr marL="5619" marR="5619" marT="56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l" fontAlgn="ctr"/>
                      <a:r>
                        <a:rPr lang="ja-JP" altLang="en-US" sz="1200" b="0" i="0" u="none" strike="noStrike">
                          <a:solidFill>
                            <a:srgbClr val="000000"/>
                          </a:solidFill>
                          <a:effectLst/>
                          <a:latin typeface="ＭＳ ゴシック"/>
                        </a:rPr>
                        <a:t/>
                      </a:r>
                      <a:br>
                        <a:rPr lang="ja-JP" altLang="en-US" sz="1200" b="0" i="0" u="none" strike="noStrike">
                          <a:solidFill>
                            <a:srgbClr val="000000"/>
                          </a:solidFill>
                          <a:effectLst/>
                          <a:latin typeface="ＭＳ ゴシック"/>
                        </a:rPr>
                      </a:br>
                      <a:r>
                        <a:rPr lang="ja-JP" altLang="en-US" sz="1200" b="0" i="0" u="none" strike="noStrike">
                          <a:solidFill>
                            <a:srgbClr val="000000"/>
                          </a:solidFill>
                          <a:effectLst/>
                          <a:latin typeface="ＭＳ ゴシック"/>
                        </a:rPr>
                        <a:t>地域における医療及び介護の総合的な確保の促進に関する法律</a:t>
                      </a:r>
                      <a:br>
                        <a:rPr lang="ja-JP" altLang="en-US" sz="1200" b="0" i="0" u="none" strike="noStrike">
                          <a:solidFill>
                            <a:srgbClr val="000000"/>
                          </a:solidFill>
                          <a:effectLst/>
                          <a:latin typeface="ＭＳ ゴシック"/>
                        </a:rPr>
                      </a:br>
                      <a:r>
                        <a:rPr lang="ja-JP" altLang="en-US" sz="1200" b="0" i="0" u="none" strike="noStrike">
                          <a:solidFill>
                            <a:srgbClr val="000000"/>
                          </a:solidFill>
                          <a:effectLst/>
                          <a:latin typeface="ＭＳ ゴシック"/>
                        </a:rPr>
                        <a:t/>
                      </a:r>
                      <a:br>
                        <a:rPr lang="ja-JP" altLang="en-US" sz="1200" b="0" i="0" u="none" strike="noStrike">
                          <a:solidFill>
                            <a:srgbClr val="000000"/>
                          </a:solidFill>
                          <a:effectLst/>
                          <a:latin typeface="ＭＳ ゴシック"/>
                        </a:rPr>
                      </a:br>
                      <a:r>
                        <a:rPr lang="ja-JP" altLang="en-US" sz="1200" b="0" i="0" u="none" strike="noStrike">
                          <a:solidFill>
                            <a:srgbClr val="000000"/>
                          </a:solidFill>
                          <a:effectLst/>
                          <a:latin typeface="ＭＳ ゴシック"/>
                        </a:rPr>
                        <a:t>医療介護提供体制改革推進交付金交付要綱</a:t>
                      </a:r>
                      <a:br>
                        <a:rPr lang="ja-JP" altLang="en-US" sz="1200" b="0" i="0" u="none" strike="noStrike">
                          <a:solidFill>
                            <a:srgbClr val="000000"/>
                          </a:solidFill>
                          <a:effectLst/>
                          <a:latin typeface="ＭＳ ゴシック"/>
                        </a:rPr>
                      </a:br>
                      <a:r>
                        <a:rPr lang="ja-JP" altLang="en-US" sz="1200" b="0" i="0" u="none" strike="noStrike">
                          <a:solidFill>
                            <a:srgbClr val="000000"/>
                          </a:solidFill>
                          <a:effectLst/>
                          <a:latin typeface="ＭＳ ゴシック"/>
                        </a:rPr>
                        <a:t/>
                      </a:r>
                      <a:br>
                        <a:rPr lang="ja-JP" altLang="en-US" sz="1200" b="0" i="0" u="none" strike="noStrike">
                          <a:solidFill>
                            <a:srgbClr val="000000"/>
                          </a:solidFill>
                          <a:effectLst/>
                          <a:latin typeface="ＭＳ ゴシック"/>
                        </a:rPr>
                      </a:br>
                      <a:r>
                        <a:rPr lang="ja-JP" altLang="en-US" sz="1200" b="0" i="0" u="none" strike="noStrike">
                          <a:solidFill>
                            <a:srgbClr val="000000"/>
                          </a:solidFill>
                          <a:effectLst/>
                          <a:latin typeface="ＭＳ ゴシック"/>
                        </a:rPr>
                        <a:t>地域医療介護総合確保基金管理運営要領</a:t>
                      </a:r>
                      <a:br>
                        <a:rPr lang="ja-JP" altLang="en-US" sz="1200" b="0" i="0" u="none" strike="noStrike">
                          <a:solidFill>
                            <a:srgbClr val="000000"/>
                          </a:solidFill>
                          <a:effectLst/>
                          <a:latin typeface="ＭＳ ゴシック"/>
                        </a:rPr>
                      </a:br>
                      <a:r>
                        <a:rPr lang="ja-JP" altLang="en-US" sz="1200" b="0" i="0" u="none" strike="noStrike">
                          <a:solidFill>
                            <a:srgbClr val="000000"/>
                          </a:solidFill>
                          <a:effectLst/>
                          <a:latin typeface="ＭＳ ゴシック"/>
                        </a:rPr>
                        <a:t/>
                      </a:r>
                      <a:br>
                        <a:rPr lang="ja-JP" altLang="en-US" sz="1200" b="0" i="0" u="none" strike="noStrike">
                          <a:solidFill>
                            <a:srgbClr val="000000"/>
                          </a:solidFill>
                          <a:effectLst/>
                          <a:latin typeface="ＭＳ ゴシック"/>
                        </a:rPr>
                      </a:br>
                      <a:r>
                        <a:rPr lang="ja-JP" altLang="en-US" sz="1200" b="0" i="0" u="none" strike="noStrike">
                          <a:solidFill>
                            <a:srgbClr val="000000"/>
                          </a:solidFill>
                          <a:effectLst/>
                          <a:latin typeface="ＭＳ ゴシック"/>
                        </a:rPr>
                        <a:t>財源：地域医療介護総合確保基金</a:t>
                      </a:r>
                    </a:p>
                  </a:txBody>
                  <a:tcPr marL="5619" marR="5619" marT="56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l" fontAlgn="ctr"/>
                      <a:r>
                        <a:rPr lang="zh-TW" altLang="en-US" sz="1200" b="0" i="0" u="none" strike="noStrike">
                          <a:solidFill>
                            <a:srgbClr val="000000"/>
                          </a:solidFill>
                          <a:effectLst/>
                          <a:latin typeface="ＭＳ ゴシック"/>
                        </a:rPr>
                        <a:t>広島県地域医療介護総合確保事業実施要綱</a:t>
                      </a:r>
                    </a:p>
                  </a:txBody>
                  <a:tcPr marL="5619" marR="5619" marT="56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ctr"/>
                      <a:r>
                        <a:rPr lang="ja-JP" altLang="en-US" sz="1200" b="0" i="0" u="none" strike="noStrike">
                          <a:solidFill>
                            <a:srgbClr val="000000"/>
                          </a:solidFill>
                          <a:effectLst/>
                          <a:latin typeface="ＭＳ ゴシック"/>
                        </a:rPr>
                        <a:t>県</a:t>
                      </a:r>
                    </a:p>
                  </a:txBody>
                  <a:tcPr marL="5619" marR="5619" marT="561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5452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200" b="0" i="0" u="none" strike="noStrike">
                          <a:solidFill>
                            <a:srgbClr val="000000"/>
                          </a:solidFill>
                          <a:effectLst/>
                          <a:latin typeface="ＭＳ ゴシック"/>
                        </a:rPr>
                        <a:t>改築</a:t>
                      </a:r>
                    </a:p>
                  </a:txBody>
                  <a:tcPr marL="5619" marR="5619" marT="56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ＭＳ ゴシック"/>
                        </a:rPr>
                        <a:t>転換</a:t>
                      </a:r>
                      <a:r>
                        <a:rPr lang="en-US" altLang="ja-JP" sz="1200" b="0" i="0" u="none" strike="noStrike">
                          <a:solidFill>
                            <a:srgbClr val="000000"/>
                          </a:solidFill>
                          <a:effectLst/>
                          <a:latin typeface="ＭＳ ゴシック"/>
                        </a:rPr>
                        <a:t>1</a:t>
                      </a:r>
                      <a:r>
                        <a:rPr lang="ja-JP" altLang="en-US" sz="1200" b="0" i="0" u="none" strike="noStrike">
                          <a:solidFill>
                            <a:srgbClr val="000000"/>
                          </a:solidFill>
                          <a:effectLst/>
                          <a:latin typeface="ＭＳ ゴシック"/>
                        </a:rPr>
                        <a:t>病床当たり</a:t>
                      </a:r>
                      <a:br>
                        <a:rPr lang="ja-JP" altLang="en-US" sz="1200" b="0" i="0" u="none" strike="noStrike">
                          <a:solidFill>
                            <a:srgbClr val="000000"/>
                          </a:solidFill>
                          <a:effectLst/>
                          <a:latin typeface="ＭＳ ゴシック"/>
                        </a:rPr>
                      </a:br>
                      <a:r>
                        <a:rPr lang="ja-JP" altLang="en-US" sz="1200" b="0" i="0" u="none" strike="noStrike">
                          <a:solidFill>
                            <a:srgbClr val="000000"/>
                          </a:solidFill>
                          <a:effectLst/>
                          <a:latin typeface="ＭＳ ゴシック"/>
                        </a:rPr>
                        <a:t/>
                      </a:r>
                      <a:br>
                        <a:rPr lang="ja-JP" altLang="en-US" sz="1200" b="0" i="0" u="none" strike="noStrike">
                          <a:solidFill>
                            <a:srgbClr val="000000"/>
                          </a:solidFill>
                          <a:effectLst/>
                          <a:latin typeface="ＭＳ ゴシック"/>
                        </a:rPr>
                      </a:br>
                      <a:r>
                        <a:rPr lang="en-US" altLang="ja-JP" sz="1200" b="0" i="0" u="none" strike="noStrike">
                          <a:solidFill>
                            <a:srgbClr val="000000"/>
                          </a:solidFill>
                          <a:effectLst/>
                          <a:latin typeface="ＭＳ ゴシック"/>
                        </a:rPr>
                        <a:t>2,390</a:t>
                      </a:r>
                      <a:r>
                        <a:rPr lang="ja-JP" altLang="en-US" sz="1200" b="0" i="0" u="none" strike="noStrike">
                          <a:solidFill>
                            <a:srgbClr val="000000"/>
                          </a:solidFill>
                          <a:effectLst/>
                          <a:latin typeface="ＭＳ ゴシック"/>
                        </a:rPr>
                        <a:t>千円</a:t>
                      </a:r>
                    </a:p>
                  </a:txBody>
                  <a:tcPr marL="5619" marR="5619" marT="56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65452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200" b="0" i="0" u="none" strike="noStrike" dirty="0">
                          <a:solidFill>
                            <a:srgbClr val="000000"/>
                          </a:solidFill>
                          <a:effectLst/>
                          <a:latin typeface="ＭＳ ゴシック"/>
                        </a:rPr>
                        <a:t>改修</a:t>
                      </a:r>
                    </a:p>
                  </a:txBody>
                  <a:tcPr marL="5619" marR="5619" marT="56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ＭＳ ゴシック"/>
                        </a:rPr>
                        <a:t>転換</a:t>
                      </a:r>
                      <a:r>
                        <a:rPr lang="en-US" altLang="ja-JP" sz="1200" b="0" i="0" u="none" strike="noStrike" dirty="0">
                          <a:solidFill>
                            <a:srgbClr val="000000"/>
                          </a:solidFill>
                          <a:effectLst/>
                          <a:latin typeface="ＭＳ ゴシック"/>
                        </a:rPr>
                        <a:t>1</a:t>
                      </a:r>
                      <a:r>
                        <a:rPr lang="ja-JP" altLang="en-US" sz="1200" b="0" i="0" u="none" strike="noStrike" dirty="0">
                          <a:solidFill>
                            <a:srgbClr val="000000"/>
                          </a:solidFill>
                          <a:effectLst/>
                          <a:latin typeface="ＭＳ ゴシック"/>
                        </a:rPr>
                        <a:t>病床当たり</a:t>
                      </a:r>
                      <a:br>
                        <a:rPr lang="ja-JP" altLang="en-US" sz="1200" b="0" i="0" u="none" strike="noStrike" dirty="0">
                          <a:solidFill>
                            <a:srgbClr val="000000"/>
                          </a:solidFill>
                          <a:effectLst/>
                          <a:latin typeface="ＭＳ ゴシック"/>
                        </a:rPr>
                      </a:br>
                      <a:r>
                        <a:rPr lang="ja-JP" altLang="en-US" sz="1200" b="0" i="0" u="none" strike="noStrike" dirty="0">
                          <a:solidFill>
                            <a:srgbClr val="000000"/>
                          </a:solidFill>
                          <a:effectLst/>
                          <a:latin typeface="ＭＳ ゴシック"/>
                        </a:rPr>
                        <a:t/>
                      </a:r>
                      <a:br>
                        <a:rPr lang="ja-JP" altLang="en-US" sz="1200" b="0" i="0" u="none" strike="noStrike" dirty="0">
                          <a:solidFill>
                            <a:srgbClr val="000000"/>
                          </a:solidFill>
                          <a:effectLst/>
                          <a:latin typeface="ＭＳ ゴシック"/>
                        </a:rPr>
                      </a:br>
                      <a:r>
                        <a:rPr lang="en-US" altLang="ja-JP" sz="1200" b="0" i="0" u="none" strike="noStrike" dirty="0">
                          <a:solidFill>
                            <a:srgbClr val="000000"/>
                          </a:solidFill>
                          <a:effectLst/>
                          <a:latin typeface="ＭＳ ゴシック"/>
                        </a:rPr>
                        <a:t>964</a:t>
                      </a:r>
                      <a:r>
                        <a:rPr lang="ja-JP" altLang="en-US" sz="1200" b="0" i="0" u="none" strike="noStrike" dirty="0">
                          <a:solidFill>
                            <a:srgbClr val="000000"/>
                          </a:solidFill>
                          <a:effectLst/>
                          <a:latin typeface="ＭＳ ゴシック"/>
                        </a:rPr>
                        <a:t>千円</a:t>
                      </a:r>
                    </a:p>
                  </a:txBody>
                  <a:tcPr marL="5619" marR="5619" marT="56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829632">
                <a:tc vMerge="1">
                  <a:txBody>
                    <a:bodyPr/>
                    <a:lstStyle/>
                    <a:p>
                      <a:endParaRPr kumimoji="1" lang="ja-JP" altLang="en-US"/>
                    </a:p>
                  </a:txBody>
                  <a:tcPr/>
                </a:tc>
                <a:tc>
                  <a:txBody>
                    <a:bodyPr/>
                    <a:lstStyle/>
                    <a:p>
                      <a:pPr algn="ctr" fontAlgn="ctr"/>
                      <a:r>
                        <a:rPr lang="ja-JP" altLang="en-US" sz="1200" b="0" i="0" u="none" strike="noStrike">
                          <a:solidFill>
                            <a:srgbClr val="000000"/>
                          </a:solidFill>
                          <a:effectLst/>
                          <a:latin typeface="ＭＳ ゴシック"/>
                        </a:rPr>
                        <a:t>市町</a:t>
                      </a:r>
                    </a:p>
                  </a:txBody>
                  <a:tcPr marL="5619" marR="5619" marT="56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ゴシック"/>
                        </a:rPr>
                        <a:t>初度経費</a:t>
                      </a:r>
                      <a:br>
                        <a:rPr lang="ja-JP" altLang="en-US" sz="1200" b="0" i="0" u="none" strike="noStrike" dirty="0">
                          <a:solidFill>
                            <a:srgbClr val="000000"/>
                          </a:solidFill>
                          <a:effectLst/>
                          <a:latin typeface="ＭＳ ゴシック"/>
                        </a:rPr>
                      </a:br>
                      <a:r>
                        <a:rPr lang="ja-JP" altLang="en-US" sz="1200" b="0" i="0" u="none" strike="noStrike" dirty="0">
                          <a:solidFill>
                            <a:srgbClr val="000000"/>
                          </a:solidFill>
                          <a:effectLst/>
                          <a:latin typeface="ＭＳ ゴシック"/>
                        </a:rPr>
                        <a:t>（設備整備，職員募集経費，普及啓発経費等</a:t>
                      </a:r>
                      <a:r>
                        <a:rPr lang="ja-JP" altLang="en-US" sz="1200" b="0" i="0" u="none" strike="noStrike" dirty="0" smtClean="0">
                          <a:solidFill>
                            <a:srgbClr val="000000"/>
                          </a:solidFill>
                          <a:effectLst/>
                          <a:latin typeface="ＭＳ ゴシック"/>
                        </a:rPr>
                        <a:t>）</a:t>
                      </a:r>
                      <a:endParaRPr lang="ja-JP" altLang="en-US" sz="1200" b="0" i="0" u="none" strike="noStrike" dirty="0">
                        <a:solidFill>
                          <a:srgbClr val="000000"/>
                        </a:solidFill>
                        <a:effectLst/>
                        <a:latin typeface="ＭＳ ゴシック"/>
                      </a:endParaRPr>
                    </a:p>
                  </a:txBody>
                  <a:tcPr marL="5619" marR="5619" marT="56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ゴシック"/>
                        </a:rPr>
                        <a:t>―</a:t>
                      </a:r>
                    </a:p>
                  </a:txBody>
                  <a:tcPr marL="5619" marR="5619" marT="56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ＭＳ ゴシック"/>
                        </a:rPr>
                        <a:t>転換</a:t>
                      </a:r>
                      <a:r>
                        <a:rPr lang="en-US" altLang="ja-JP" sz="1200" b="0" i="0" u="none" strike="noStrike" dirty="0">
                          <a:solidFill>
                            <a:srgbClr val="000000"/>
                          </a:solidFill>
                          <a:effectLst/>
                          <a:latin typeface="ＭＳ ゴシック"/>
                        </a:rPr>
                        <a:t>1</a:t>
                      </a:r>
                      <a:r>
                        <a:rPr lang="ja-JP" altLang="en-US" sz="1200" b="0" i="0" u="none" strike="noStrike" dirty="0">
                          <a:solidFill>
                            <a:srgbClr val="000000"/>
                          </a:solidFill>
                          <a:effectLst/>
                          <a:latin typeface="ＭＳ ゴシック"/>
                        </a:rPr>
                        <a:t>病床当たり</a:t>
                      </a:r>
                      <a:br>
                        <a:rPr lang="ja-JP" altLang="en-US" sz="1200" b="0" i="0" u="none" strike="noStrike" dirty="0">
                          <a:solidFill>
                            <a:srgbClr val="000000"/>
                          </a:solidFill>
                          <a:effectLst/>
                          <a:latin typeface="ＭＳ ゴシック"/>
                        </a:rPr>
                      </a:br>
                      <a:r>
                        <a:rPr lang="ja-JP" altLang="en-US" sz="1200" b="0" i="0" u="none" strike="noStrike" dirty="0">
                          <a:solidFill>
                            <a:srgbClr val="000000"/>
                          </a:solidFill>
                          <a:effectLst/>
                          <a:latin typeface="ＭＳ ゴシック"/>
                        </a:rPr>
                        <a:t/>
                      </a:r>
                      <a:br>
                        <a:rPr lang="ja-JP" altLang="en-US" sz="1200" b="0" i="0" u="none" strike="noStrike" dirty="0">
                          <a:solidFill>
                            <a:srgbClr val="000000"/>
                          </a:solidFill>
                          <a:effectLst/>
                          <a:latin typeface="ＭＳ ゴシック"/>
                        </a:rPr>
                      </a:br>
                      <a:r>
                        <a:rPr lang="en-US" altLang="ja-JP" sz="1200" b="0" i="0" u="none" strike="noStrike" dirty="0">
                          <a:solidFill>
                            <a:srgbClr val="000000"/>
                          </a:solidFill>
                          <a:effectLst/>
                          <a:latin typeface="ＭＳ ゴシック"/>
                        </a:rPr>
                        <a:t>200</a:t>
                      </a:r>
                      <a:r>
                        <a:rPr lang="ja-JP" altLang="en-US" sz="1200" b="0" i="0" u="none" strike="noStrike" dirty="0">
                          <a:solidFill>
                            <a:srgbClr val="000000"/>
                          </a:solidFill>
                          <a:effectLst/>
                          <a:latin typeface="ＭＳ ゴシック"/>
                        </a:rPr>
                        <a:t>千円</a:t>
                      </a:r>
                    </a:p>
                  </a:txBody>
                  <a:tcPr marL="5619" marR="5619" marT="56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ゴシック"/>
                        </a:rPr>
                        <a:t>（Ａ）と事業費のうち低い額</a:t>
                      </a:r>
                    </a:p>
                  </a:txBody>
                  <a:tcPr marL="5619" marR="5619" marT="56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ＭＳ ゴシック"/>
                        </a:rPr>
                        <a:t>10/10</a:t>
                      </a:r>
                    </a:p>
                  </a:txBody>
                  <a:tcPr marL="5619" marR="5619" marT="56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654523">
                <a:tc rowSpan="3">
                  <a:txBody>
                    <a:bodyPr/>
                    <a:lstStyle/>
                    <a:p>
                      <a:pPr algn="ctr" fontAlgn="ctr"/>
                      <a:r>
                        <a:rPr lang="zh-TW" altLang="en-US" sz="1200" b="0" i="0" u="none" strike="noStrike" dirty="0">
                          <a:solidFill>
                            <a:srgbClr val="000000"/>
                          </a:solidFill>
                          <a:effectLst/>
                          <a:latin typeface="ＭＳ ゴシック"/>
                        </a:rPr>
                        <a:t>医療療養病床</a:t>
                      </a:r>
                      <a:br>
                        <a:rPr lang="zh-TW" altLang="en-US" sz="1200" b="0" i="0" u="none" strike="noStrike" dirty="0">
                          <a:solidFill>
                            <a:srgbClr val="000000"/>
                          </a:solidFill>
                          <a:effectLst/>
                          <a:latin typeface="ＭＳ ゴシック"/>
                        </a:rPr>
                      </a:br>
                      <a:r>
                        <a:rPr lang="zh-TW" altLang="en-US" sz="1200" b="0" i="0" u="none" strike="noStrike" dirty="0">
                          <a:solidFill>
                            <a:srgbClr val="000000"/>
                          </a:solidFill>
                          <a:effectLst/>
                          <a:latin typeface="ＭＳ ゴシック"/>
                        </a:rPr>
                        <a:t/>
                      </a:r>
                      <a:br>
                        <a:rPr lang="zh-TW" altLang="en-US" sz="1200" b="0" i="0" u="none" strike="noStrike" dirty="0">
                          <a:solidFill>
                            <a:srgbClr val="000000"/>
                          </a:solidFill>
                          <a:effectLst/>
                          <a:latin typeface="ＭＳ ゴシック"/>
                        </a:rPr>
                      </a:br>
                      <a:r>
                        <a:rPr lang="zh-TW" altLang="en-US" sz="1200" b="0" i="0" u="none" strike="noStrike" dirty="0">
                          <a:solidFill>
                            <a:srgbClr val="000000"/>
                          </a:solidFill>
                          <a:effectLst/>
                          <a:latin typeface="ＭＳ ゴシック"/>
                        </a:rPr>
                        <a:t>→　介護</a:t>
                      </a:r>
                      <a:r>
                        <a:rPr lang="zh-TW" altLang="en-US" sz="1200" b="0" i="0" u="none" strike="noStrike" dirty="0" smtClean="0">
                          <a:solidFill>
                            <a:srgbClr val="000000"/>
                          </a:solidFill>
                          <a:effectLst/>
                          <a:latin typeface="ＭＳ ゴシック"/>
                        </a:rPr>
                        <a:t>医療院</a:t>
                      </a:r>
                      <a:endParaRPr lang="zh-TW" altLang="en-US" sz="1200" b="0" i="0" u="none" strike="noStrike" dirty="0">
                        <a:solidFill>
                          <a:srgbClr val="000000"/>
                        </a:solidFill>
                        <a:effectLst/>
                        <a:latin typeface="ＭＳ ゴシック"/>
                      </a:endParaRPr>
                    </a:p>
                  </a:txBody>
                  <a:tcPr marL="5619" marR="5619" marT="561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rowSpan="3">
                  <a:txBody>
                    <a:bodyPr/>
                    <a:lstStyle/>
                    <a:p>
                      <a:pPr algn="l" fontAlgn="ctr"/>
                      <a:r>
                        <a:rPr lang="ja-JP" altLang="en-US" sz="1200" b="0" i="0" u="none" strike="noStrike">
                          <a:solidFill>
                            <a:srgbClr val="000000"/>
                          </a:solidFill>
                          <a:effectLst/>
                          <a:latin typeface="ＭＳ ゴシック"/>
                        </a:rPr>
                        <a:t>・医療法人</a:t>
                      </a:r>
                      <a:br>
                        <a:rPr lang="ja-JP" altLang="en-US" sz="1200" b="0" i="0" u="none" strike="noStrike">
                          <a:solidFill>
                            <a:srgbClr val="000000"/>
                          </a:solidFill>
                          <a:effectLst/>
                          <a:latin typeface="ＭＳ ゴシック"/>
                        </a:rPr>
                      </a:br>
                      <a:r>
                        <a:rPr lang="ja-JP" altLang="en-US" sz="1200" b="0" i="0" u="none" strike="noStrike">
                          <a:solidFill>
                            <a:srgbClr val="000000"/>
                          </a:solidFill>
                          <a:effectLst/>
                          <a:latin typeface="ＭＳ ゴシック"/>
                        </a:rPr>
                        <a:t>・病院又は診療所の開設者</a:t>
                      </a:r>
                    </a:p>
                  </a:txBody>
                  <a:tcPr marL="5619" marR="5619" marT="56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l" fontAlgn="ctr"/>
                      <a:r>
                        <a:rPr lang="ja-JP" altLang="en-US" sz="1200" b="0" i="0" u="none" strike="noStrike" dirty="0">
                          <a:solidFill>
                            <a:srgbClr val="000000"/>
                          </a:solidFill>
                          <a:effectLst/>
                          <a:latin typeface="ＭＳ ゴシック"/>
                        </a:rPr>
                        <a:t>施設整備</a:t>
                      </a:r>
                      <a:br>
                        <a:rPr lang="ja-JP" altLang="en-US" sz="1200" b="0" i="0" u="none" strike="noStrike" dirty="0">
                          <a:solidFill>
                            <a:srgbClr val="000000"/>
                          </a:solidFill>
                          <a:effectLst/>
                          <a:latin typeface="ＭＳ ゴシック"/>
                        </a:rPr>
                      </a:br>
                      <a:r>
                        <a:rPr lang="ja-JP" altLang="en-US" sz="1200" b="0" i="0" u="none" strike="noStrike" dirty="0">
                          <a:solidFill>
                            <a:srgbClr val="000000"/>
                          </a:solidFill>
                          <a:effectLst/>
                          <a:latin typeface="ＭＳ ゴシック"/>
                        </a:rPr>
                        <a:t>（創設・改築・改修）</a:t>
                      </a:r>
                      <a:br>
                        <a:rPr lang="ja-JP" altLang="en-US" sz="1200" b="0" i="0" u="none" strike="noStrike" dirty="0">
                          <a:solidFill>
                            <a:srgbClr val="000000"/>
                          </a:solidFill>
                          <a:effectLst/>
                          <a:latin typeface="ＭＳ ゴシック"/>
                        </a:rPr>
                      </a:br>
                      <a:r>
                        <a:rPr lang="ja-JP" altLang="en-US" sz="1200" b="0" i="0" u="none" strike="noStrike" dirty="0">
                          <a:solidFill>
                            <a:srgbClr val="000000"/>
                          </a:solidFill>
                          <a:effectLst/>
                          <a:latin typeface="ＭＳ ゴシック"/>
                        </a:rPr>
                        <a:t/>
                      </a:r>
                      <a:br>
                        <a:rPr lang="ja-JP" altLang="en-US" sz="1200" b="0" i="0" u="none" strike="noStrike" dirty="0">
                          <a:solidFill>
                            <a:srgbClr val="000000"/>
                          </a:solidFill>
                          <a:effectLst/>
                          <a:latin typeface="ＭＳ ゴシック"/>
                        </a:rPr>
                      </a:br>
                      <a:r>
                        <a:rPr lang="en-US" altLang="ja-JP" sz="1200" b="0" i="0" u="none" strike="noStrike" dirty="0">
                          <a:solidFill>
                            <a:srgbClr val="000000"/>
                          </a:solidFill>
                          <a:effectLst/>
                          <a:latin typeface="ＭＳ ゴシック"/>
                        </a:rPr>
                        <a:t>※</a:t>
                      </a:r>
                      <a:r>
                        <a:rPr lang="ja-JP" altLang="en-US" sz="1200" b="0" i="0" u="none" strike="noStrike" dirty="0">
                          <a:solidFill>
                            <a:srgbClr val="000000"/>
                          </a:solidFill>
                          <a:effectLst/>
                          <a:latin typeface="ＭＳ ゴシック"/>
                        </a:rPr>
                        <a:t>経過措置：平成</a:t>
                      </a:r>
                      <a:r>
                        <a:rPr lang="en-US" altLang="ja-JP" sz="1200" b="0" i="0" u="none" strike="noStrike" dirty="0">
                          <a:solidFill>
                            <a:srgbClr val="000000"/>
                          </a:solidFill>
                          <a:effectLst/>
                          <a:latin typeface="ＭＳ ゴシック"/>
                        </a:rPr>
                        <a:t>35</a:t>
                      </a:r>
                      <a:r>
                        <a:rPr lang="ja-JP" altLang="en-US" sz="1200" b="0" i="0" u="none" strike="noStrike" dirty="0">
                          <a:solidFill>
                            <a:srgbClr val="000000"/>
                          </a:solidFill>
                          <a:effectLst/>
                          <a:latin typeface="ＭＳ ゴシック"/>
                        </a:rPr>
                        <a:t>年度末までに</a:t>
                      </a:r>
                      <a:r>
                        <a:rPr lang="en-US" altLang="ja-JP" sz="1200" b="0" i="0" u="none" strike="noStrike" dirty="0">
                          <a:solidFill>
                            <a:srgbClr val="000000"/>
                          </a:solidFill>
                          <a:effectLst/>
                          <a:latin typeface="ＭＳ ゴシック"/>
                        </a:rPr>
                        <a:t>6.4㎡</a:t>
                      </a:r>
                      <a:r>
                        <a:rPr lang="ja-JP" altLang="en-US" sz="1200" b="0" i="0" u="none" strike="noStrike" dirty="0">
                          <a:solidFill>
                            <a:srgbClr val="000000"/>
                          </a:solidFill>
                          <a:effectLst/>
                          <a:latin typeface="ＭＳ ゴシック"/>
                        </a:rPr>
                        <a:t>から</a:t>
                      </a:r>
                      <a:r>
                        <a:rPr lang="en-US" altLang="ja-JP" sz="1200" b="0" i="0" u="none" strike="noStrike" dirty="0">
                          <a:solidFill>
                            <a:srgbClr val="000000"/>
                          </a:solidFill>
                          <a:effectLst/>
                          <a:latin typeface="ＭＳ ゴシック"/>
                        </a:rPr>
                        <a:t>8.0㎡</a:t>
                      </a:r>
                      <a:r>
                        <a:rPr lang="ja-JP" altLang="en-US" sz="1200" b="0" i="0" u="none" strike="noStrike" dirty="0">
                          <a:solidFill>
                            <a:srgbClr val="000000"/>
                          </a:solidFill>
                          <a:effectLst/>
                          <a:latin typeface="ＭＳ ゴシック"/>
                        </a:rPr>
                        <a:t>に改築，改修する場合は転換後も対象</a:t>
                      </a:r>
                    </a:p>
                  </a:txBody>
                  <a:tcPr marL="5619" marR="5619" marT="56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ＭＳ ゴシック"/>
                        </a:rPr>
                        <a:t>創設</a:t>
                      </a:r>
                    </a:p>
                  </a:txBody>
                  <a:tcPr marL="5619" marR="5619" marT="56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ＭＳ ゴシック"/>
                        </a:rPr>
                        <a:t>転換</a:t>
                      </a:r>
                      <a:r>
                        <a:rPr lang="en-US" altLang="ja-JP" sz="1200" b="0" i="0" u="none" strike="noStrike">
                          <a:solidFill>
                            <a:srgbClr val="000000"/>
                          </a:solidFill>
                          <a:effectLst/>
                          <a:latin typeface="ＭＳ ゴシック"/>
                        </a:rPr>
                        <a:t>1</a:t>
                      </a:r>
                      <a:r>
                        <a:rPr lang="ja-JP" altLang="en-US" sz="1200" b="0" i="0" u="none" strike="noStrike">
                          <a:solidFill>
                            <a:srgbClr val="000000"/>
                          </a:solidFill>
                          <a:effectLst/>
                          <a:latin typeface="ＭＳ ゴシック"/>
                        </a:rPr>
                        <a:t>病床当たり</a:t>
                      </a:r>
                      <a:br>
                        <a:rPr lang="ja-JP" altLang="en-US" sz="1200" b="0" i="0" u="none" strike="noStrike">
                          <a:solidFill>
                            <a:srgbClr val="000000"/>
                          </a:solidFill>
                          <a:effectLst/>
                          <a:latin typeface="ＭＳ ゴシック"/>
                        </a:rPr>
                      </a:br>
                      <a:r>
                        <a:rPr lang="ja-JP" altLang="en-US" sz="1200" b="0" i="0" u="none" strike="noStrike">
                          <a:solidFill>
                            <a:srgbClr val="000000"/>
                          </a:solidFill>
                          <a:effectLst/>
                          <a:latin typeface="ＭＳ ゴシック"/>
                        </a:rPr>
                        <a:t/>
                      </a:r>
                      <a:br>
                        <a:rPr lang="ja-JP" altLang="en-US" sz="1200" b="0" i="0" u="none" strike="noStrike">
                          <a:solidFill>
                            <a:srgbClr val="000000"/>
                          </a:solidFill>
                          <a:effectLst/>
                          <a:latin typeface="ＭＳ ゴシック"/>
                        </a:rPr>
                      </a:br>
                      <a:r>
                        <a:rPr lang="en-US" altLang="ja-JP" sz="1200" b="0" i="0" u="none" strike="noStrike">
                          <a:solidFill>
                            <a:srgbClr val="000000"/>
                          </a:solidFill>
                          <a:effectLst/>
                          <a:latin typeface="ＭＳ ゴシック"/>
                        </a:rPr>
                        <a:t>1,000</a:t>
                      </a:r>
                      <a:r>
                        <a:rPr lang="ja-JP" altLang="en-US" sz="1200" b="0" i="0" u="none" strike="noStrike">
                          <a:solidFill>
                            <a:srgbClr val="000000"/>
                          </a:solidFill>
                          <a:effectLst/>
                          <a:latin typeface="ＭＳ ゴシック"/>
                        </a:rPr>
                        <a:t>千円</a:t>
                      </a:r>
                    </a:p>
                  </a:txBody>
                  <a:tcPr marL="5619" marR="5619" marT="56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l" fontAlgn="ctr"/>
                      <a:r>
                        <a:rPr lang="ja-JP" altLang="en-US" sz="1200" b="0" i="0" u="none" strike="noStrike">
                          <a:solidFill>
                            <a:srgbClr val="000000"/>
                          </a:solidFill>
                          <a:effectLst/>
                          <a:latin typeface="ＭＳ ゴシック"/>
                        </a:rPr>
                        <a:t>（Ａ）と事業費のうち低い額</a:t>
                      </a:r>
                    </a:p>
                  </a:txBody>
                  <a:tcPr marL="5619" marR="5619" marT="56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fontAlgn="ctr"/>
                      <a:r>
                        <a:rPr lang="en-US" altLang="ja-JP" sz="1200" b="0" i="0" u="none" strike="noStrike" dirty="0">
                          <a:solidFill>
                            <a:srgbClr val="000000"/>
                          </a:solidFill>
                          <a:effectLst/>
                          <a:latin typeface="ＭＳ ゴシック"/>
                        </a:rPr>
                        <a:t>10/10</a:t>
                      </a:r>
                    </a:p>
                  </a:txBody>
                  <a:tcPr marL="5619" marR="5619" marT="56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l" fontAlgn="ctr"/>
                      <a:r>
                        <a:rPr lang="ja-JP" altLang="en-US" sz="1200" b="0" i="0" u="none" strike="noStrike" dirty="0">
                          <a:solidFill>
                            <a:srgbClr val="000000"/>
                          </a:solidFill>
                          <a:effectLst/>
                          <a:latin typeface="ＭＳ ゴシック"/>
                        </a:rPr>
                        <a:t>高齢者の医療の確保に関する法律附則</a:t>
                      </a:r>
                      <a:br>
                        <a:rPr lang="ja-JP" altLang="en-US" sz="1200" b="0" i="0" u="none" strike="noStrike" dirty="0">
                          <a:solidFill>
                            <a:srgbClr val="000000"/>
                          </a:solidFill>
                          <a:effectLst/>
                          <a:latin typeface="ＭＳ ゴシック"/>
                        </a:rPr>
                      </a:br>
                      <a:r>
                        <a:rPr lang="ja-JP" altLang="en-US" sz="1200" b="0" i="0" u="none" strike="noStrike" dirty="0">
                          <a:solidFill>
                            <a:srgbClr val="000000"/>
                          </a:solidFill>
                          <a:effectLst/>
                          <a:latin typeface="ＭＳ ゴシック"/>
                        </a:rPr>
                        <a:t/>
                      </a:r>
                      <a:br>
                        <a:rPr lang="ja-JP" altLang="en-US" sz="1200" b="0" i="0" u="none" strike="noStrike" dirty="0">
                          <a:solidFill>
                            <a:srgbClr val="000000"/>
                          </a:solidFill>
                          <a:effectLst/>
                          <a:latin typeface="ＭＳ ゴシック"/>
                        </a:rPr>
                      </a:br>
                      <a:r>
                        <a:rPr lang="ja-JP" altLang="en-US" sz="1200" b="0" i="0" u="none" strike="noStrike" dirty="0">
                          <a:solidFill>
                            <a:srgbClr val="000000"/>
                          </a:solidFill>
                          <a:effectLst/>
                          <a:latin typeface="ＭＳ ゴシック"/>
                        </a:rPr>
                        <a:t>病床転換助成事業交付金交付要綱</a:t>
                      </a:r>
                      <a:br>
                        <a:rPr lang="ja-JP" altLang="en-US" sz="1200" b="0" i="0" u="none" strike="noStrike" dirty="0">
                          <a:solidFill>
                            <a:srgbClr val="000000"/>
                          </a:solidFill>
                          <a:effectLst/>
                          <a:latin typeface="ＭＳ ゴシック"/>
                        </a:rPr>
                      </a:br>
                      <a:r>
                        <a:rPr lang="ja-JP" altLang="en-US" sz="1200" b="0" i="0" u="none" strike="noStrike" dirty="0">
                          <a:solidFill>
                            <a:srgbClr val="000000"/>
                          </a:solidFill>
                          <a:effectLst/>
                          <a:latin typeface="ＭＳ ゴシック"/>
                        </a:rPr>
                        <a:t/>
                      </a:r>
                      <a:br>
                        <a:rPr lang="ja-JP" altLang="en-US" sz="1200" b="0" i="0" u="none" strike="noStrike" dirty="0">
                          <a:solidFill>
                            <a:srgbClr val="000000"/>
                          </a:solidFill>
                          <a:effectLst/>
                          <a:latin typeface="ＭＳ ゴシック"/>
                        </a:rPr>
                      </a:br>
                      <a:r>
                        <a:rPr lang="ja-JP" altLang="en-US" sz="1200" b="0" i="0" u="none" strike="noStrike" dirty="0">
                          <a:solidFill>
                            <a:srgbClr val="000000"/>
                          </a:solidFill>
                          <a:effectLst/>
                          <a:latin typeface="ＭＳ ゴシック"/>
                        </a:rPr>
                        <a:t>病床転換助成事業交付金実施要綱</a:t>
                      </a:r>
                      <a:br>
                        <a:rPr lang="ja-JP" altLang="en-US" sz="1200" b="0" i="0" u="none" strike="noStrike" dirty="0">
                          <a:solidFill>
                            <a:srgbClr val="000000"/>
                          </a:solidFill>
                          <a:effectLst/>
                          <a:latin typeface="ＭＳ ゴシック"/>
                        </a:rPr>
                      </a:br>
                      <a:r>
                        <a:rPr lang="ja-JP" altLang="en-US" sz="1200" b="0" i="0" u="none" strike="noStrike" dirty="0">
                          <a:solidFill>
                            <a:srgbClr val="000000"/>
                          </a:solidFill>
                          <a:effectLst/>
                          <a:latin typeface="ＭＳ ゴシック"/>
                        </a:rPr>
                        <a:t/>
                      </a:r>
                      <a:br>
                        <a:rPr lang="ja-JP" altLang="en-US" sz="1200" b="0" i="0" u="none" strike="noStrike" dirty="0">
                          <a:solidFill>
                            <a:srgbClr val="000000"/>
                          </a:solidFill>
                          <a:effectLst/>
                          <a:latin typeface="ＭＳ ゴシック"/>
                        </a:rPr>
                      </a:br>
                      <a:r>
                        <a:rPr lang="ja-JP" altLang="en-US" sz="1200" b="0" i="0" u="none" strike="noStrike" dirty="0">
                          <a:solidFill>
                            <a:srgbClr val="000000"/>
                          </a:solidFill>
                          <a:effectLst/>
                          <a:latin typeface="ＭＳ ゴシック"/>
                        </a:rPr>
                        <a:t>財源：病床転換助成事業交付金</a:t>
                      </a:r>
                      <a:br>
                        <a:rPr lang="ja-JP" altLang="en-US" sz="1200" b="0" i="0" u="none" strike="noStrike" dirty="0">
                          <a:solidFill>
                            <a:srgbClr val="000000"/>
                          </a:solidFill>
                          <a:effectLst/>
                          <a:latin typeface="ＭＳ ゴシック"/>
                        </a:rPr>
                      </a:br>
                      <a:endParaRPr lang="ja-JP" altLang="en-US" sz="1200" b="0" i="0" u="none" strike="noStrike" dirty="0">
                        <a:solidFill>
                          <a:srgbClr val="000000"/>
                        </a:solidFill>
                        <a:effectLst/>
                        <a:latin typeface="ＭＳ ゴシック"/>
                      </a:endParaRPr>
                    </a:p>
                  </a:txBody>
                  <a:tcPr marL="5619" marR="5619" marT="56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l" fontAlgn="ctr"/>
                      <a:r>
                        <a:rPr lang="zh-TW" altLang="en-US" sz="1200" b="0" i="0" u="none" strike="noStrike" dirty="0">
                          <a:solidFill>
                            <a:srgbClr val="000000"/>
                          </a:solidFill>
                          <a:effectLst/>
                          <a:latin typeface="ＭＳ ゴシック"/>
                        </a:rPr>
                        <a:t>広島県病床転換助成事業補助金交付要綱</a:t>
                      </a:r>
                    </a:p>
                  </a:txBody>
                  <a:tcPr marL="5619" marR="5619" marT="56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fontAlgn="ctr"/>
                      <a:r>
                        <a:rPr lang="ja-JP" altLang="en-US" sz="1200" b="0" i="0" u="none" strike="noStrike">
                          <a:solidFill>
                            <a:srgbClr val="000000"/>
                          </a:solidFill>
                          <a:effectLst/>
                          <a:latin typeface="ＭＳ ゴシック"/>
                        </a:rPr>
                        <a:t>県</a:t>
                      </a:r>
                    </a:p>
                  </a:txBody>
                  <a:tcPr marL="5619" marR="5619" marT="561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452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200" b="0" i="0" u="none" strike="noStrike">
                          <a:solidFill>
                            <a:srgbClr val="000000"/>
                          </a:solidFill>
                          <a:effectLst/>
                          <a:latin typeface="ＭＳ ゴシック"/>
                        </a:rPr>
                        <a:t>改築</a:t>
                      </a:r>
                    </a:p>
                  </a:txBody>
                  <a:tcPr marL="5619" marR="5619" marT="56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ＭＳ ゴシック"/>
                        </a:rPr>
                        <a:t>転換</a:t>
                      </a:r>
                      <a:r>
                        <a:rPr lang="en-US" altLang="ja-JP" sz="1200" b="0" i="0" u="none" strike="noStrike" dirty="0">
                          <a:solidFill>
                            <a:srgbClr val="000000"/>
                          </a:solidFill>
                          <a:effectLst/>
                          <a:latin typeface="ＭＳ ゴシック"/>
                        </a:rPr>
                        <a:t>1</a:t>
                      </a:r>
                      <a:r>
                        <a:rPr lang="ja-JP" altLang="en-US" sz="1200" b="0" i="0" u="none" strike="noStrike" dirty="0">
                          <a:solidFill>
                            <a:srgbClr val="000000"/>
                          </a:solidFill>
                          <a:effectLst/>
                          <a:latin typeface="ＭＳ ゴシック"/>
                        </a:rPr>
                        <a:t>病床当たり</a:t>
                      </a:r>
                      <a:br>
                        <a:rPr lang="ja-JP" altLang="en-US" sz="1200" b="0" i="0" u="none" strike="noStrike" dirty="0">
                          <a:solidFill>
                            <a:srgbClr val="000000"/>
                          </a:solidFill>
                          <a:effectLst/>
                          <a:latin typeface="ＭＳ ゴシック"/>
                        </a:rPr>
                      </a:br>
                      <a:r>
                        <a:rPr lang="ja-JP" altLang="en-US" sz="1200" b="0" i="0" u="none" strike="noStrike" dirty="0">
                          <a:solidFill>
                            <a:srgbClr val="000000"/>
                          </a:solidFill>
                          <a:effectLst/>
                          <a:latin typeface="ＭＳ ゴシック"/>
                        </a:rPr>
                        <a:t/>
                      </a:r>
                      <a:br>
                        <a:rPr lang="ja-JP" altLang="en-US" sz="1200" b="0" i="0" u="none" strike="noStrike" dirty="0">
                          <a:solidFill>
                            <a:srgbClr val="000000"/>
                          </a:solidFill>
                          <a:effectLst/>
                          <a:latin typeface="ＭＳ ゴシック"/>
                        </a:rPr>
                      </a:br>
                      <a:r>
                        <a:rPr lang="en-US" altLang="ja-JP" sz="1200" b="0" i="0" u="none" strike="noStrike" dirty="0">
                          <a:solidFill>
                            <a:srgbClr val="000000"/>
                          </a:solidFill>
                          <a:effectLst/>
                          <a:latin typeface="ＭＳ ゴシック"/>
                        </a:rPr>
                        <a:t>1,200</a:t>
                      </a:r>
                      <a:r>
                        <a:rPr lang="ja-JP" altLang="en-US" sz="1200" b="0" i="0" u="none" strike="noStrike" dirty="0">
                          <a:solidFill>
                            <a:srgbClr val="000000"/>
                          </a:solidFill>
                          <a:effectLst/>
                          <a:latin typeface="ＭＳ ゴシック"/>
                        </a:rPr>
                        <a:t>千円</a:t>
                      </a:r>
                    </a:p>
                  </a:txBody>
                  <a:tcPr marL="5619" marR="5619" marT="56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65388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200" b="0" i="0" u="none" strike="noStrike">
                          <a:solidFill>
                            <a:srgbClr val="000000"/>
                          </a:solidFill>
                          <a:effectLst/>
                          <a:latin typeface="ＭＳ ゴシック"/>
                        </a:rPr>
                        <a:t>改修</a:t>
                      </a:r>
                    </a:p>
                  </a:txBody>
                  <a:tcPr marL="5619" marR="5619" marT="56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ＭＳ ゴシック"/>
                        </a:rPr>
                        <a:t>転換</a:t>
                      </a:r>
                      <a:r>
                        <a:rPr lang="en-US" altLang="ja-JP" sz="1200" b="0" i="0" u="none" strike="noStrike" dirty="0">
                          <a:solidFill>
                            <a:srgbClr val="000000"/>
                          </a:solidFill>
                          <a:effectLst/>
                          <a:latin typeface="ＭＳ ゴシック"/>
                        </a:rPr>
                        <a:t>1</a:t>
                      </a:r>
                      <a:r>
                        <a:rPr lang="ja-JP" altLang="en-US" sz="1200" b="0" i="0" u="none" strike="noStrike" dirty="0">
                          <a:solidFill>
                            <a:srgbClr val="000000"/>
                          </a:solidFill>
                          <a:effectLst/>
                          <a:latin typeface="ＭＳ ゴシック"/>
                        </a:rPr>
                        <a:t>病床当たり</a:t>
                      </a:r>
                      <a:br>
                        <a:rPr lang="ja-JP" altLang="en-US" sz="1200" b="0" i="0" u="none" strike="noStrike" dirty="0">
                          <a:solidFill>
                            <a:srgbClr val="000000"/>
                          </a:solidFill>
                          <a:effectLst/>
                          <a:latin typeface="ＭＳ ゴシック"/>
                        </a:rPr>
                      </a:br>
                      <a:r>
                        <a:rPr lang="ja-JP" altLang="en-US" sz="1200" b="0" i="0" u="none" strike="noStrike" dirty="0">
                          <a:solidFill>
                            <a:srgbClr val="000000"/>
                          </a:solidFill>
                          <a:effectLst/>
                          <a:latin typeface="ＭＳ ゴシック"/>
                        </a:rPr>
                        <a:t/>
                      </a:r>
                      <a:br>
                        <a:rPr lang="ja-JP" altLang="en-US" sz="1200" b="0" i="0" u="none" strike="noStrike" dirty="0">
                          <a:solidFill>
                            <a:srgbClr val="000000"/>
                          </a:solidFill>
                          <a:effectLst/>
                          <a:latin typeface="ＭＳ ゴシック"/>
                        </a:rPr>
                      </a:br>
                      <a:r>
                        <a:rPr lang="en-US" altLang="ja-JP" sz="1200" b="0" i="0" u="none" strike="noStrike" dirty="0">
                          <a:solidFill>
                            <a:srgbClr val="000000"/>
                          </a:solidFill>
                          <a:effectLst/>
                          <a:latin typeface="ＭＳ ゴシック"/>
                        </a:rPr>
                        <a:t>500</a:t>
                      </a:r>
                      <a:r>
                        <a:rPr lang="ja-JP" altLang="en-US" sz="1200" b="0" i="0" u="none" strike="noStrike" dirty="0">
                          <a:solidFill>
                            <a:srgbClr val="000000"/>
                          </a:solidFill>
                          <a:effectLst/>
                          <a:latin typeface="ＭＳ ゴシック"/>
                        </a:rPr>
                        <a:t>千円</a:t>
                      </a:r>
                    </a:p>
                  </a:txBody>
                  <a:tcPr marL="5619" marR="5619" marT="561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329756">
                <a:tc gridSpan="9">
                  <a:txBody>
                    <a:bodyPr/>
                    <a:lstStyle/>
                    <a:p>
                      <a:pPr algn="l" fontAlgn="ctr"/>
                      <a:r>
                        <a:rPr lang="ja-JP" altLang="en-US" sz="1200" b="0" i="0" u="none" strike="noStrike" dirty="0" smtClean="0">
                          <a:solidFill>
                            <a:srgbClr val="000000"/>
                          </a:solidFill>
                          <a:effectLst/>
                          <a:latin typeface="ＭＳ Ｐゴシック"/>
                        </a:rPr>
                        <a:t>　　</a:t>
                      </a:r>
                      <a:r>
                        <a:rPr lang="ja-JP" altLang="en-US" sz="1050" b="0" i="0" u="none" strike="noStrike" dirty="0" smtClean="0">
                          <a:solidFill>
                            <a:srgbClr val="000000"/>
                          </a:solidFill>
                          <a:effectLst/>
                          <a:latin typeface="ＭＳ Ｐゴシック"/>
                        </a:rPr>
                        <a:t>（</a:t>
                      </a:r>
                      <a:r>
                        <a:rPr lang="ja-JP" altLang="en-US" sz="1050" b="0" i="0" u="none" strike="noStrike" dirty="0">
                          <a:solidFill>
                            <a:srgbClr val="000000"/>
                          </a:solidFill>
                          <a:effectLst/>
                          <a:latin typeface="ＭＳ Ｐゴシック"/>
                        </a:rPr>
                        <a:t>注）現在，「介護療養病床→介護</a:t>
                      </a:r>
                      <a:r>
                        <a:rPr lang="ja-JP" altLang="en-US" sz="1050" b="0" i="0" u="none" strike="noStrike" dirty="0" smtClean="0">
                          <a:solidFill>
                            <a:srgbClr val="000000"/>
                          </a:solidFill>
                          <a:effectLst/>
                          <a:latin typeface="ＭＳ Ｐゴシック"/>
                        </a:rPr>
                        <a:t>医療院」</a:t>
                      </a:r>
                      <a:r>
                        <a:rPr lang="ja-JP" altLang="en-US" sz="1050" b="0" i="0" u="none" strike="noStrike" dirty="0">
                          <a:solidFill>
                            <a:srgbClr val="000000"/>
                          </a:solidFill>
                          <a:effectLst/>
                          <a:latin typeface="ＭＳ Ｐゴシック"/>
                        </a:rPr>
                        <a:t>については，国から平成</a:t>
                      </a:r>
                      <a:r>
                        <a:rPr lang="en-US" altLang="ja-JP" sz="1050" b="0" i="0" u="none" strike="noStrike" dirty="0">
                          <a:solidFill>
                            <a:srgbClr val="000000"/>
                          </a:solidFill>
                          <a:effectLst/>
                          <a:latin typeface="ＭＳ Ｐゴシック"/>
                        </a:rPr>
                        <a:t>30</a:t>
                      </a:r>
                      <a:r>
                        <a:rPr lang="ja-JP" altLang="en-US" sz="1050" b="0" i="0" u="none" strike="noStrike" dirty="0">
                          <a:solidFill>
                            <a:srgbClr val="000000"/>
                          </a:solidFill>
                          <a:effectLst/>
                          <a:latin typeface="ＭＳ Ｐゴシック"/>
                        </a:rPr>
                        <a:t>年度の交付要綱・管理運営要領が発信されていないため，想定している内容を記載。</a:t>
                      </a:r>
                    </a:p>
                  </a:txBody>
                  <a:tcPr marL="5619" marR="5619" marT="5619"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200" b="0" i="0" u="none" strike="noStrike" dirty="0">
                        <a:solidFill>
                          <a:srgbClr val="000000"/>
                        </a:solidFill>
                        <a:effectLst/>
                        <a:latin typeface="ＭＳ Ｐゴシック"/>
                      </a:endParaRPr>
                    </a:p>
                  </a:txBody>
                  <a:tcPr marL="5619" marR="5619" marT="5619"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pPr algn="l" fontAlgn="ctr"/>
                      <a:endParaRPr lang="ja-JP" altLang="en-US" sz="1200" b="0" i="0" u="none" strike="noStrike" dirty="0">
                        <a:solidFill>
                          <a:srgbClr val="000000"/>
                        </a:solidFill>
                        <a:effectLst/>
                        <a:latin typeface="ＭＳ Ｐゴシック"/>
                      </a:endParaRPr>
                    </a:p>
                  </a:txBody>
                  <a:tcPr marL="5619" marR="5619" marT="5619"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1200" b="0" i="0" u="none" strike="noStrike" dirty="0">
                        <a:solidFill>
                          <a:srgbClr val="000000"/>
                        </a:solidFill>
                        <a:effectLst/>
                        <a:latin typeface="ＭＳ Ｐゴシック"/>
                      </a:endParaRPr>
                    </a:p>
                  </a:txBody>
                  <a:tcPr marL="5619" marR="5619" marT="5619" marB="0" anchor="ctr">
                    <a:lnL>
                      <a:noFill/>
                    </a:lnL>
                    <a:lnR>
                      <a:noFill/>
                    </a:lnR>
                    <a:lnT w="12700" cap="flat" cmpd="sng" algn="ctr">
                      <a:solidFill>
                        <a:srgbClr val="000000"/>
                      </a:solidFill>
                      <a:prstDash val="solid"/>
                      <a:round/>
                      <a:headEnd type="none" w="med" len="med"/>
                      <a:tailEnd type="none" w="med" len="med"/>
                    </a:lnT>
                    <a:lnB>
                      <a:noFill/>
                    </a:lnB>
                  </a:tcPr>
                </a:tc>
              </a:tr>
            </a:tbl>
          </a:graphicData>
        </a:graphic>
      </p:graphicFrame>
      <p:sp>
        <p:nvSpPr>
          <p:cNvPr id="4" name="テキスト ボックス 3"/>
          <p:cNvSpPr txBox="1"/>
          <p:nvPr/>
        </p:nvSpPr>
        <p:spPr>
          <a:xfrm>
            <a:off x="9344968" y="6438428"/>
            <a:ext cx="561032" cy="369332"/>
          </a:xfrm>
          <a:prstGeom prst="rect">
            <a:avLst/>
          </a:prstGeom>
          <a:solidFill>
            <a:schemeClr val="bg1"/>
          </a:solidFill>
          <a:ln>
            <a:noFill/>
          </a:ln>
        </p:spPr>
        <p:txBody>
          <a:bodyPr wrap="square" rtlCol="0">
            <a:spAutoFit/>
          </a:bodyPr>
          <a:lstStyle/>
          <a:p>
            <a:r>
              <a:rPr kumimoji="1" lang="en-US" altLang="ja-JP" dirty="0" smtClean="0"/>
              <a:t>18</a:t>
            </a:r>
            <a:endParaRPr kumimoji="1" lang="ja-JP" altLang="en-US" dirty="0"/>
          </a:p>
        </p:txBody>
      </p:sp>
    </p:spTree>
    <p:extLst>
      <p:ext uri="{BB962C8B-B14F-4D97-AF65-F5344CB8AC3E}">
        <p14:creationId xmlns:p14="http://schemas.microsoft.com/office/powerpoint/2010/main" val="36031383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92852" y="2080725"/>
            <a:ext cx="9043517" cy="1470025"/>
          </a:xfrm>
          <a:ln>
            <a:noFill/>
          </a:ln>
        </p:spPr>
        <p:txBody>
          <a:bodyPr>
            <a:noAutofit/>
          </a:bodyPr>
          <a:lstStyle/>
          <a:p>
            <a:r>
              <a:rPr kumimoji="1" lang="ja-JP" altLang="en-US" sz="4000" dirty="0" smtClean="0"/>
              <a:t>介護医療院とは？</a:t>
            </a:r>
            <a:endParaRPr kumimoji="1" lang="ja-JP" altLang="en-US" sz="4000" dirty="0"/>
          </a:p>
        </p:txBody>
      </p:sp>
      <p:sp>
        <p:nvSpPr>
          <p:cNvPr id="4" name="サブタイトル 3"/>
          <p:cNvSpPr>
            <a:spLocks noGrp="1"/>
          </p:cNvSpPr>
          <p:nvPr>
            <p:ph type="subTitle" idx="1"/>
          </p:nvPr>
        </p:nvSpPr>
        <p:spPr/>
        <p:txBody>
          <a:bodyPr/>
          <a:lstStyle/>
          <a:p>
            <a:endParaRPr kumimoji="1" lang="ja-JP" altLang="en-US" dirty="0"/>
          </a:p>
        </p:txBody>
      </p:sp>
      <p:sp>
        <p:nvSpPr>
          <p:cNvPr id="3" name="正方形/長方形 2"/>
          <p:cNvSpPr/>
          <p:nvPr/>
        </p:nvSpPr>
        <p:spPr>
          <a:xfrm>
            <a:off x="9756949" y="6521380"/>
            <a:ext cx="149051" cy="221064"/>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 name="テキスト ボックス 4"/>
          <p:cNvSpPr txBox="1"/>
          <p:nvPr/>
        </p:nvSpPr>
        <p:spPr>
          <a:xfrm>
            <a:off x="8601389" y="6380703"/>
            <a:ext cx="1065125" cy="369332"/>
          </a:xfrm>
          <a:prstGeom prst="rect">
            <a:avLst/>
          </a:prstGeom>
          <a:noFill/>
        </p:spPr>
        <p:txBody>
          <a:bodyPr wrap="square" rtlCol="0">
            <a:spAutoFit/>
          </a:bodyPr>
          <a:lstStyle/>
          <a:p>
            <a:pPr algn="r"/>
            <a:r>
              <a:rPr kumimoji="1" lang="ja-JP" altLang="en-US" dirty="0" smtClean="0"/>
              <a:t>１</a:t>
            </a:r>
            <a:endParaRPr kumimoji="1" lang="ja-JP" altLang="en-US" dirty="0"/>
          </a:p>
        </p:txBody>
      </p:sp>
    </p:spTree>
    <p:extLst>
      <p:ext uri="{BB962C8B-B14F-4D97-AF65-F5344CB8AC3E}">
        <p14:creationId xmlns:p14="http://schemas.microsoft.com/office/powerpoint/2010/main" val="25738535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92852" y="2080725"/>
            <a:ext cx="9043517" cy="1470025"/>
          </a:xfrm>
          <a:ln>
            <a:noFill/>
          </a:ln>
        </p:spPr>
        <p:txBody>
          <a:bodyPr>
            <a:noAutofit/>
          </a:bodyPr>
          <a:lstStyle/>
          <a:p>
            <a:r>
              <a:rPr kumimoji="1" lang="ja-JP" altLang="en-US" sz="3200" dirty="0" smtClean="0"/>
              <a:t>介護医療院の開設見込み等</a:t>
            </a:r>
            <a:endParaRPr kumimoji="1" lang="ja-JP" altLang="en-US" sz="3200" dirty="0"/>
          </a:p>
        </p:txBody>
      </p:sp>
      <p:sp>
        <p:nvSpPr>
          <p:cNvPr id="4" name="サブタイトル 3"/>
          <p:cNvSpPr>
            <a:spLocks noGrp="1"/>
          </p:cNvSpPr>
          <p:nvPr>
            <p:ph type="subTitle" idx="1"/>
          </p:nvPr>
        </p:nvSpPr>
        <p:spPr/>
        <p:txBody>
          <a:bodyPr/>
          <a:lstStyle/>
          <a:p>
            <a:endParaRPr kumimoji="1" lang="ja-JP" altLang="en-US"/>
          </a:p>
        </p:txBody>
      </p:sp>
      <p:sp>
        <p:nvSpPr>
          <p:cNvPr id="5" name="テキスト ボックス 4"/>
          <p:cNvSpPr txBox="1"/>
          <p:nvPr/>
        </p:nvSpPr>
        <p:spPr>
          <a:xfrm>
            <a:off x="9344968" y="6438428"/>
            <a:ext cx="561032" cy="369332"/>
          </a:xfrm>
          <a:prstGeom prst="rect">
            <a:avLst/>
          </a:prstGeom>
          <a:solidFill>
            <a:schemeClr val="bg1"/>
          </a:solidFill>
          <a:ln>
            <a:noFill/>
          </a:ln>
        </p:spPr>
        <p:txBody>
          <a:bodyPr wrap="square" rtlCol="0">
            <a:spAutoFit/>
          </a:bodyPr>
          <a:lstStyle/>
          <a:p>
            <a:r>
              <a:rPr kumimoji="1" lang="en-US" altLang="ja-JP" dirty="0" smtClean="0"/>
              <a:t>19</a:t>
            </a:r>
            <a:endParaRPr kumimoji="1" lang="ja-JP" altLang="en-US" dirty="0"/>
          </a:p>
        </p:txBody>
      </p:sp>
    </p:spTree>
    <p:extLst>
      <p:ext uri="{BB962C8B-B14F-4D97-AF65-F5344CB8AC3E}">
        <p14:creationId xmlns:p14="http://schemas.microsoft.com/office/powerpoint/2010/main" val="16327276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3997" y="326"/>
            <a:ext cx="9902003" cy="432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2634" tIns="41317" rIns="82634" bIns="41317" rtlCol="0" anchor="ctr"/>
          <a:lstStyle/>
          <a:p>
            <a:pPr algn="ctr"/>
            <a:r>
              <a:rPr lang="zh-TW" altLang="en-US" sz="2800" dirty="0" smtClean="0">
                <a:solidFill>
                  <a:prstClr val="black"/>
                </a:solidFill>
                <a:latin typeface="ＤＨＰ特太ゴシック体" panose="020B0500000000000000" pitchFamily="50" charset="-128"/>
                <a:ea typeface="ＤＨＰ特太ゴシック体" panose="020B0500000000000000" pitchFamily="50" charset="-128"/>
              </a:rPr>
              <a:t>介護医療院</a:t>
            </a:r>
            <a:r>
              <a:rPr lang="ja-JP" altLang="en-US" sz="2800" dirty="0" smtClean="0">
                <a:solidFill>
                  <a:prstClr val="black"/>
                </a:solidFill>
                <a:latin typeface="ＤＨＰ特太ゴシック体" panose="020B0500000000000000" pitchFamily="50" charset="-128"/>
                <a:ea typeface="ＤＨＰ特太ゴシック体" panose="020B0500000000000000" pitchFamily="50" charset="-128"/>
              </a:rPr>
              <a:t>の開設見込み等（Ｈ</a:t>
            </a:r>
            <a:r>
              <a:rPr lang="en-US" altLang="ja-JP" sz="2800" dirty="0" smtClean="0">
                <a:solidFill>
                  <a:prstClr val="black"/>
                </a:solidFill>
                <a:latin typeface="ＤＨＰ特太ゴシック体" panose="020B0500000000000000" pitchFamily="50" charset="-128"/>
                <a:ea typeface="ＤＨＰ特太ゴシック体" panose="020B0500000000000000" pitchFamily="50" charset="-128"/>
              </a:rPr>
              <a:t>30.6.18</a:t>
            </a:r>
            <a:r>
              <a:rPr lang="ja-JP" altLang="en-US" sz="2800" dirty="0" smtClean="0">
                <a:solidFill>
                  <a:prstClr val="black"/>
                </a:solidFill>
                <a:latin typeface="ＤＨＰ特太ゴシック体" panose="020B0500000000000000" pitchFamily="50" charset="-128"/>
                <a:ea typeface="ＤＨＰ特太ゴシック体" panose="020B0500000000000000" pitchFamily="50" charset="-128"/>
              </a:rPr>
              <a:t>現在）</a:t>
            </a:r>
            <a:endParaRPr lang="ja-JP" altLang="en-US" sz="2800" dirty="0">
              <a:solidFill>
                <a:prstClr val="black"/>
              </a:solidFill>
              <a:latin typeface="ＤＨＰ特太ゴシック体" panose="020B0500000000000000" pitchFamily="50" charset="-128"/>
              <a:ea typeface="ＤＨＰ特太ゴシック体" panose="020B0500000000000000"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382453114"/>
              </p:ext>
            </p:extLst>
          </p:nvPr>
        </p:nvGraphicFramePr>
        <p:xfrm>
          <a:off x="121741" y="1207219"/>
          <a:ext cx="9666514" cy="4640919"/>
        </p:xfrm>
        <a:graphic>
          <a:graphicData uri="http://schemas.openxmlformats.org/drawingml/2006/table">
            <a:tbl>
              <a:tblPr/>
              <a:tblGrid>
                <a:gridCol w="1122072"/>
                <a:gridCol w="1616412"/>
                <a:gridCol w="1621644"/>
                <a:gridCol w="121436"/>
                <a:gridCol w="1500208"/>
                <a:gridCol w="137673"/>
                <a:gridCol w="1483971"/>
                <a:gridCol w="274491"/>
                <a:gridCol w="1788607"/>
              </a:tblGrid>
              <a:tr h="581854">
                <a:tc gridSpan="2">
                  <a:txBody>
                    <a:bodyPr/>
                    <a:lstStyle/>
                    <a:p>
                      <a:pPr algn="ctr" fontAlgn="ctr"/>
                      <a:r>
                        <a:rPr lang="ja-JP" altLang="en-US" sz="1400" b="0" i="0" u="none" strike="noStrike" dirty="0">
                          <a:solidFill>
                            <a:srgbClr val="000000"/>
                          </a:solidFill>
                          <a:effectLst/>
                          <a:latin typeface="ＭＳ ゴシック"/>
                        </a:rPr>
                        <a:t>区　　　分</a:t>
                      </a:r>
                    </a:p>
                  </a:txBody>
                  <a:tcPr marL="7581" marR="7581" marT="758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hMerge="1">
                  <a:txBody>
                    <a:bodyPr/>
                    <a:lstStyle/>
                    <a:p>
                      <a:endParaRPr kumimoji="1" lang="ja-JP" altLang="en-US"/>
                    </a:p>
                  </a:txBody>
                  <a:tcPr/>
                </a:tc>
                <a:tc gridSpan="2">
                  <a:txBody>
                    <a:bodyPr/>
                    <a:lstStyle/>
                    <a:p>
                      <a:pPr algn="ctr" fontAlgn="ctr"/>
                      <a:r>
                        <a:rPr lang="ja-JP" altLang="en-US" sz="1400" b="0" i="0" u="none" strike="noStrike" dirty="0">
                          <a:solidFill>
                            <a:srgbClr val="000000"/>
                          </a:solidFill>
                          <a:effectLst/>
                          <a:latin typeface="ＭＳ ゴシック"/>
                        </a:rPr>
                        <a:t>病院等数</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hMerge="1">
                  <a:txBody>
                    <a:bodyPr/>
                    <a:lstStyle/>
                    <a:p>
                      <a:pPr algn="ctr" fontAlgn="ctr"/>
                      <a:endParaRPr lang="ja-JP" altLang="en-US" sz="1400" b="0" i="0" u="none" strike="noStrike" dirty="0">
                        <a:solidFill>
                          <a:srgbClr val="000000"/>
                        </a:solidFill>
                        <a:effectLst/>
                        <a:latin typeface="ＭＳ ゴシック"/>
                      </a:endParaRP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gridSpan="2">
                  <a:txBody>
                    <a:bodyPr/>
                    <a:lstStyle/>
                    <a:p>
                      <a:pPr algn="ctr" fontAlgn="ctr"/>
                      <a:r>
                        <a:rPr lang="ja-JP" altLang="en-US" sz="1400" b="0" i="0" u="none" strike="noStrike" dirty="0">
                          <a:solidFill>
                            <a:srgbClr val="000000"/>
                          </a:solidFill>
                          <a:effectLst/>
                          <a:latin typeface="ＭＳ ゴシック"/>
                        </a:rPr>
                        <a:t>相談病院等数</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hMerge="1">
                  <a:txBody>
                    <a:bodyPr/>
                    <a:lstStyle/>
                    <a:p>
                      <a:pPr algn="ctr" fontAlgn="ctr"/>
                      <a:endParaRPr lang="zh-TW" altLang="en-US" sz="1400" b="0" i="0" u="none" strike="noStrike">
                        <a:solidFill>
                          <a:srgbClr val="000000"/>
                        </a:solidFill>
                        <a:effectLst/>
                        <a:latin typeface="ＭＳ ゴシック"/>
                      </a:endParaRP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gridSpan="2">
                  <a:txBody>
                    <a:bodyPr/>
                    <a:lstStyle/>
                    <a:p>
                      <a:pPr algn="ctr" fontAlgn="ctr"/>
                      <a:r>
                        <a:rPr lang="zh-TW" altLang="en-US" sz="1400" b="0" i="0" u="none" strike="noStrike">
                          <a:solidFill>
                            <a:srgbClr val="000000"/>
                          </a:solidFill>
                          <a:effectLst/>
                          <a:latin typeface="ＭＳ ゴシック"/>
                        </a:rPr>
                        <a:t>既許可施設数</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hMerge="1">
                  <a:txBody>
                    <a:bodyPr/>
                    <a:lstStyle/>
                    <a:p>
                      <a:pPr algn="ctr" fontAlgn="ctr"/>
                      <a:endParaRPr lang="zh-TW" altLang="en-US" sz="1400" b="0" i="0" u="none" strike="noStrike">
                        <a:solidFill>
                          <a:srgbClr val="000000"/>
                        </a:solidFill>
                        <a:effectLst/>
                        <a:latin typeface="ＭＳ ゴシック"/>
                      </a:endParaRP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zh-TW" altLang="en-US" sz="1400" b="0" i="0" u="none" strike="noStrike" dirty="0">
                          <a:solidFill>
                            <a:srgbClr val="000000"/>
                          </a:solidFill>
                          <a:effectLst/>
                          <a:latin typeface="ＭＳ ゴシック"/>
                        </a:rPr>
                        <a:t>今年度開設</a:t>
                      </a:r>
                      <a:r>
                        <a:rPr lang="zh-TW" altLang="en-US" sz="1400" b="0" i="0" u="none" strike="noStrike" dirty="0" smtClean="0">
                          <a:solidFill>
                            <a:srgbClr val="000000"/>
                          </a:solidFill>
                          <a:effectLst/>
                          <a:latin typeface="ＭＳ ゴシック"/>
                        </a:rPr>
                        <a:t>見込</a:t>
                      </a:r>
                      <a:endParaRPr lang="en-US" altLang="zh-TW" sz="1400" b="0" i="0" u="none" strike="noStrike" dirty="0" smtClean="0">
                        <a:solidFill>
                          <a:srgbClr val="000000"/>
                        </a:solidFill>
                        <a:effectLst/>
                        <a:latin typeface="ＭＳ ゴシック"/>
                      </a:endParaRPr>
                    </a:p>
                    <a:p>
                      <a:pPr algn="ctr" fontAlgn="ctr"/>
                      <a:r>
                        <a:rPr lang="zh-TW" altLang="en-US" sz="1400" b="0" i="0" u="none" strike="noStrike" dirty="0" smtClean="0">
                          <a:solidFill>
                            <a:srgbClr val="000000"/>
                          </a:solidFill>
                          <a:effectLst/>
                          <a:latin typeface="ＭＳ ゴシック"/>
                        </a:rPr>
                        <a:t>施設数</a:t>
                      </a:r>
                      <a:endParaRPr lang="zh-TW" altLang="en-US" sz="1400" b="0" i="0" u="none" strike="noStrike" dirty="0">
                        <a:solidFill>
                          <a:srgbClr val="000000"/>
                        </a:solidFill>
                        <a:effectLst/>
                        <a:latin typeface="ＭＳ ゴシック"/>
                      </a:endParaRP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r>
              <a:tr h="486533">
                <a:tc rowSpan="2">
                  <a:txBody>
                    <a:bodyPr/>
                    <a:lstStyle/>
                    <a:p>
                      <a:pPr algn="ctr" fontAlgn="ctr"/>
                      <a:r>
                        <a:rPr lang="ja-JP" altLang="en-US" sz="1400" b="0" i="0" u="none" strike="noStrike">
                          <a:solidFill>
                            <a:srgbClr val="000000"/>
                          </a:solidFill>
                          <a:effectLst/>
                          <a:latin typeface="ＭＳ ゴシック"/>
                        </a:rPr>
                        <a:t>療養病床</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ＭＳ ゴシック"/>
                        </a:rPr>
                        <a:t>病  院</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1400" b="0" i="0" u="none" strike="noStrike">
                          <a:solidFill>
                            <a:srgbClr val="000000"/>
                          </a:solidFill>
                          <a:effectLst/>
                          <a:latin typeface="ＭＳ ゴシック"/>
                        </a:rPr>
                        <a:t>１２３</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ja-JP" altLang="en-US" sz="1400" b="0" i="0" u="none" strike="noStrike" dirty="0">
                        <a:solidFill>
                          <a:srgbClr val="000000"/>
                        </a:solidFill>
                        <a:effectLst/>
                        <a:latin typeface="ＭＳ ゴシック"/>
                      </a:endParaRP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1400" b="0" i="0" u="none" strike="noStrike" dirty="0">
                          <a:solidFill>
                            <a:srgbClr val="000000"/>
                          </a:solidFill>
                          <a:effectLst/>
                          <a:latin typeface="ＭＳ ゴシック"/>
                        </a:rPr>
                        <a:t>１４</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ja-JP" altLang="en-US" sz="1400" b="0" i="0" u="none" strike="noStrike" dirty="0">
                        <a:solidFill>
                          <a:srgbClr val="000000"/>
                        </a:solidFill>
                        <a:effectLst/>
                        <a:latin typeface="ＭＳ ゴシック"/>
                      </a:endParaRP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1400" b="0" i="0" u="none" strike="noStrike" dirty="0">
                          <a:solidFill>
                            <a:srgbClr val="000000"/>
                          </a:solidFill>
                          <a:effectLst/>
                          <a:latin typeface="ＭＳ ゴシック"/>
                        </a:rPr>
                        <a:t>１</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ja-JP" altLang="en-US" sz="1400" b="0" i="0" u="none" strike="noStrike">
                        <a:solidFill>
                          <a:srgbClr val="000000"/>
                        </a:solidFill>
                        <a:effectLst/>
                        <a:latin typeface="ＭＳ ゴシック"/>
                      </a:endParaRP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ＭＳ ゴシック"/>
                        </a:rPr>
                        <a:t>７</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6533">
                <a:tc vMerge="1">
                  <a:txBody>
                    <a:bodyPr/>
                    <a:lstStyle/>
                    <a:p>
                      <a:endParaRPr kumimoji="1" lang="ja-JP" altLang="en-US"/>
                    </a:p>
                  </a:txBody>
                  <a:tcPr/>
                </a:tc>
                <a:tc>
                  <a:txBody>
                    <a:bodyPr/>
                    <a:lstStyle/>
                    <a:p>
                      <a:pPr algn="ctr" fontAlgn="ctr"/>
                      <a:r>
                        <a:rPr lang="ja-JP" altLang="en-US" sz="1400" b="0" i="0" u="none" strike="noStrike">
                          <a:solidFill>
                            <a:srgbClr val="000000"/>
                          </a:solidFill>
                          <a:effectLst/>
                          <a:latin typeface="ＭＳ ゴシック"/>
                        </a:rPr>
                        <a:t>診療所</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1400" b="0" i="0" u="none" strike="noStrike">
                          <a:solidFill>
                            <a:srgbClr val="000000"/>
                          </a:solidFill>
                          <a:effectLst/>
                          <a:latin typeface="ＭＳ ゴシック"/>
                        </a:rPr>
                        <a:t>  ４５</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ja-JP" altLang="en-US" sz="1400" b="0" i="0" u="none" strike="noStrike">
                        <a:solidFill>
                          <a:srgbClr val="000000"/>
                        </a:solidFill>
                        <a:effectLst/>
                        <a:latin typeface="ＭＳ ゴシック"/>
                      </a:endParaRP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1400" b="0" i="0" u="none" strike="noStrike">
                          <a:solidFill>
                            <a:srgbClr val="000000"/>
                          </a:solidFill>
                          <a:effectLst/>
                          <a:latin typeface="ＭＳ ゴシック"/>
                        </a:rPr>
                        <a:t>　２</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ja-JP" altLang="en-US" sz="1400" b="0" i="0" u="none" strike="noStrike">
                        <a:solidFill>
                          <a:srgbClr val="000000"/>
                        </a:solidFill>
                        <a:effectLst/>
                        <a:latin typeface="ＭＳ ゴシック"/>
                      </a:endParaRP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1400" b="0" i="0" u="none" strike="noStrike">
                          <a:solidFill>
                            <a:srgbClr val="000000"/>
                          </a:solidFill>
                          <a:effectLst/>
                          <a:latin typeface="ＭＳ ゴシック"/>
                        </a:rPr>
                        <a:t>０</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ja-JP" altLang="en-US" sz="1400" b="0" i="0" u="none" strike="noStrike">
                        <a:solidFill>
                          <a:srgbClr val="000000"/>
                        </a:solidFill>
                        <a:effectLst/>
                        <a:latin typeface="ＭＳ ゴシック"/>
                      </a:endParaRP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ＭＳ ゴシック"/>
                        </a:rPr>
                        <a:t>－</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6533">
                <a:tc gridSpan="2">
                  <a:txBody>
                    <a:bodyPr/>
                    <a:lstStyle/>
                    <a:p>
                      <a:pPr algn="ctr" fontAlgn="ctr"/>
                      <a:r>
                        <a:rPr lang="zh-TW" altLang="en-US" sz="1400" b="0" i="0" u="none" strike="noStrike">
                          <a:solidFill>
                            <a:srgbClr val="000000"/>
                          </a:solidFill>
                          <a:effectLst/>
                          <a:latin typeface="ＭＳ ゴシック"/>
                        </a:rPr>
                        <a:t>介護療養型老人保健施設</a:t>
                      </a:r>
                    </a:p>
                  </a:txBody>
                  <a:tcPr marL="7581" marR="7581" marT="758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1400" b="0" i="0" u="none" strike="noStrike">
                          <a:solidFill>
                            <a:srgbClr val="000000"/>
                          </a:solidFill>
                          <a:effectLst/>
                          <a:latin typeface="ＭＳ ゴシック"/>
                        </a:rPr>
                        <a:t>    ８</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fontAlgn="ctr"/>
                      <a:endParaRPr lang="ja-JP" altLang="en-US" sz="1400" b="0" i="0" u="none" strike="noStrike">
                        <a:solidFill>
                          <a:srgbClr val="000000"/>
                        </a:solidFill>
                        <a:effectLst/>
                        <a:latin typeface="ＭＳ ゴシック"/>
                      </a:endParaRP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ja-JP" altLang="en-US" sz="1400" b="0" i="0" u="none" strike="noStrike">
                          <a:solidFill>
                            <a:srgbClr val="000000"/>
                          </a:solidFill>
                          <a:effectLst/>
                          <a:latin typeface="ＭＳ ゴシック"/>
                        </a:rPr>
                        <a:t>　１</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fontAlgn="ctr"/>
                      <a:endParaRPr lang="ja-JP" altLang="en-US" sz="1400" b="0" i="0" u="none" strike="noStrike">
                        <a:solidFill>
                          <a:srgbClr val="000000"/>
                        </a:solidFill>
                        <a:effectLst/>
                        <a:latin typeface="ＭＳ ゴシック"/>
                      </a:endParaRP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ja-JP" altLang="en-US" sz="1400" b="0" i="0" u="none" strike="noStrike">
                          <a:solidFill>
                            <a:srgbClr val="000000"/>
                          </a:solidFill>
                          <a:effectLst/>
                          <a:latin typeface="ＭＳ ゴシック"/>
                        </a:rPr>
                        <a:t>０</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fontAlgn="ctr"/>
                      <a:endParaRPr lang="ja-JP" altLang="en-US" sz="1400" b="0" i="0" u="none" strike="noStrike">
                        <a:solidFill>
                          <a:srgbClr val="000000"/>
                        </a:solidFill>
                        <a:effectLst/>
                        <a:latin typeface="ＭＳ ゴシック"/>
                      </a:endParaRP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ＭＳ ゴシック"/>
                        </a:rPr>
                        <a:t>－</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24126">
                <a:tc gridSpan="9">
                  <a:txBody>
                    <a:bodyPr/>
                    <a:lstStyle/>
                    <a:p>
                      <a:pPr algn="l" fontAlgn="ctr"/>
                      <a:r>
                        <a:rPr lang="en-US" altLang="ja-JP" sz="900" b="0" i="0" u="none" strike="noStrike" dirty="0">
                          <a:solidFill>
                            <a:srgbClr val="000000"/>
                          </a:solidFill>
                          <a:effectLst/>
                          <a:latin typeface="ＭＳ Ｐゴシック"/>
                        </a:rPr>
                        <a:t>※</a:t>
                      </a:r>
                      <a:r>
                        <a:rPr lang="ja-JP" altLang="en-US" sz="900" b="0" i="0" u="none" strike="noStrike" dirty="0">
                          <a:solidFill>
                            <a:srgbClr val="000000"/>
                          </a:solidFill>
                          <a:effectLst/>
                          <a:latin typeface="ＭＳ Ｐゴシック"/>
                        </a:rPr>
                        <a:t>病院等数は，</a:t>
                      </a:r>
                      <a:r>
                        <a:rPr lang="en-US" altLang="ja-JP" sz="900" b="0" i="0" u="none" strike="noStrike" dirty="0">
                          <a:solidFill>
                            <a:srgbClr val="000000"/>
                          </a:solidFill>
                          <a:effectLst/>
                          <a:latin typeface="ＭＳ Ｐゴシック"/>
                        </a:rPr>
                        <a:t>H30.4.30</a:t>
                      </a:r>
                      <a:r>
                        <a:rPr lang="ja-JP" altLang="en-US" sz="900" b="0" i="0" u="none" strike="noStrike" dirty="0">
                          <a:solidFill>
                            <a:srgbClr val="000000"/>
                          </a:solidFill>
                          <a:effectLst/>
                          <a:latin typeface="ＭＳ Ｐゴシック"/>
                        </a:rPr>
                        <a:t>現在のもの。</a:t>
                      </a:r>
                      <a:br>
                        <a:rPr lang="ja-JP" altLang="en-US" sz="900" b="0" i="0" u="none" strike="noStrike" dirty="0">
                          <a:solidFill>
                            <a:srgbClr val="000000"/>
                          </a:solidFill>
                          <a:effectLst/>
                          <a:latin typeface="ＭＳ Ｐゴシック"/>
                        </a:rPr>
                      </a:br>
                      <a:r>
                        <a:rPr lang="en-US" altLang="ja-JP" sz="900" b="0" i="0" u="none" strike="noStrike" dirty="0">
                          <a:solidFill>
                            <a:srgbClr val="000000"/>
                          </a:solidFill>
                          <a:effectLst/>
                          <a:latin typeface="ＭＳ Ｐゴシック"/>
                        </a:rPr>
                        <a:t>※</a:t>
                      </a:r>
                      <a:r>
                        <a:rPr lang="ja-JP" altLang="en-US" sz="900" b="0" i="0" u="none" strike="noStrike" dirty="0">
                          <a:solidFill>
                            <a:srgbClr val="000000"/>
                          </a:solidFill>
                          <a:effectLst/>
                          <a:latin typeface="ＭＳ Ｐゴシック"/>
                        </a:rPr>
                        <a:t>既許可施設は，医療法人たかまさ会の山﨑病院介護医療院が，平成</a:t>
                      </a:r>
                      <a:r>
                        <a:rPr lang="en-US" altLang="ja-JP" sz="900" b="0" i="0" u="none" strike="noStrike" dirty="0">
                          <a:solidFill>
                            <a:srgbClr val="000000"/>
                          </a:solidFill>
                          <a:effectLst/>
                          <a:latin typeface="ＭＳ Ｐゴシック"/>
                        </a:rPr>
                        <a:t>30</a:t>
                      </a:r>
                      <a:r>
                        <a:rPr lang="ja-JP" altLang="en-US" sz="900" b="0" i="0" u="none" strike="noStrike" dirty="0">
                          <a:solidFill>
                            <a:srgbClr val="000000"/>
                          </a:solidFill>
                          <a:effectLst/>
                          <a:latin typeface="ＭＳ Ｐゴシック"/>
                        </a:rPr>
                        <a:t>年５月１日付けで広島市により介護医療院（介護療養型医療施設の転換）の開設について許可されてたもの。</a:t>
                      </a:r>
                      <a:br>
                        <a:rPr lang="ja-JP" altLang="en-US" sz="900" b="0" i="0" u="none" strike="noStrike" dirty="0">
                          <a:solidFill>
                            <a:srgbClr val="000000"/>
                          </a:solidFill>
                          <a:effectLst/>
                          <a:latin typeface="ＭＳ Ｐゴシック"/>
                        </a:rPr>
                      </a:br>
                      <a:r>
                        <a:rPr lang="en-US" altLang="ja-JP" sz="900" b="0" i="0" u="none" strike="noStrike" dirty="0">
                          <a:solidFill>
                            <a:srgbClr val="000000"/>
                          </a:solidFill>
                          <a:effectLst/>
                          <a:latin typeface="ＭＳ Ｐゴシック"/>
                        </a:rPr>
                        <a:t>※</a:t>
                      </a:r>
                      <a:r>
                        <a:rPr lang="ja-JP" altLang="en-US" sz="900" b="0" i="0" u="none" strike="noStrike" dirty="0">
                          <a:solidFill>
                            <a:srgbClr val="000000"/>
                          </a:solidFill>
                          <a:effectLst/>
                          <a:latin typeface="ＭＳ Ｐゴシック"/>
                        </a:rPr>
                        <a:t>現時点の開設申請見込施設は，いずれも介護療養型医療施設を有している。</a:t>
                      </a:r>
                      <a:br>
                        <a:rPr lang="ja-JP" altLang="en-US" sz="900" b="0" i="0" u="none" strike="noStrike" dirty="0">
                          <a:solidFill>
                            <a:srgbClr val="000000"/>
                          </a:solidFill>
                          <a:effectLst/>
                          <a:latin typeface="ＭＳ Ｐゴシック"/>
                        </a:rPr>
                      </a:br>
                      <a:endParaRPr lang="ja-JP" altLang="en-US" sz="900" b="0" i="0" u="none" strike="noStrike" dirty="0">
                        <a:solidFill>
                          <a:srgbClr val="000000"/>
                        </a:solidFill>
                        <a:effectLst/>
                        <a:latin typeface="ＭＳ Ｐゴシック"/>
                      </a:endParaRPr>
                    </a:p>
                  </a:txBody>
                  <a:tcPr marL="7581" marR="7581" marT="7581"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95890">
                <a:tc gridSpan="2">
                  <a:txBody>
                    <a:bodyPr/>
                    <a:lstStyle/>
                    <a:p>
                      <a:pPr algn="l" fontAlgn="ctr"/>
                      <a:r>
                        <a:rPr lang="en-US" altLang="ja-JP" sz="1400" b="0" i="0" u="none" strike="noStrike">
                          <a:solidFill>
                            <a:srgbClr val="000000"/>
                          </a:solidFill>
                          <a:effectLst/>
                          <a:latin typeface="ＭＳ ゴシック"/>
                        </a:rPr>
                        <a:t>【</a:t>
                      </a:r>
                      <a:r>
                        <a:rPr lang="ja-JP" altLang="en-US" sz="1400" b="0" i="0" u="none" strike="noStrike">
                          <a:solidFill>
                            <a:srgbClr val="000000"/>
                          </a:solidFill>
                          <a:effectLst/>
                          <a:latin typeface="ＭＳ ゴシック"/>
                        </a:rPr>
                        <a:t>主な相談内容</a:t>
                      </a:r>
                      <a:r>
                        <a:rPr lang="en-US" altLang="ja-JP" sz="1400" b="0" i="0" u="none" strike="noStrike">
                          <a:solidFill>
                            <a:srgbClr val="000000"/>
                          </a:solidFill>
                          <a:effectLst/>
                          <a:latin typeface="ＭＳ ゴシック"/>
                        </a:rPr>
                        <a:t>】</a:t>
                      </a:r>
                    </a:p>
                  </a:txBody>
                  <a:tcPr marL="7581" marR="7581" marT="7581" marB="0" anchor="ctr">
                    <a:lnL>
                      <a:noFill/>
                    </a:lnL>
                    <a:lnR>
                      <a:noFill/>
                    </a:lnR>
                    <a:lnT>
                      <a:noFill/>
                    </a:lnT>
                    <a:lnB>
                      <a:noFill/>
                    </a:lnB>
                  </a:tcPr>
                </a:tc>
                <a:tc hMerge="1">
                  <a:txBody>
                    <a:bodyPr/>
                    <a:lstStyle/>
                    <a:p>
                      <a:endParaRPr kumimoji="1" lang="ja-JP" altLang="en-US"/>
                    </a:p>
                  </a:txBody>
                  <a:tcPr/>
                </a:tc>
                <a:tc>
                  <a:txBody>
                    <a:bodyPr/>
                    <a:lstStyle/>
                    <a:p>
                      <a:pPr algn="l" fontAlgn="ctr"/>
                      <a:endParaRPr lang="ja-JP" altLang="en-US" sz="1400" b="0" i="0" u="none" strike="noStrike">
                        <a:solidFill>
                          <a:srgbClr val="000000"/>
                        </a:solidFill>
                        <a:effectLst/>
                        <a:latin typeface="ＭＳ ゴシック"/>
                      </a:endParaRPr>
                    </a:p>
                  </a:txBody>
                  <a:tcPr marL="7581" marR="7581" marT="7581" marB="0" anchor="ctr">
                    <a:lnL>
                      <a:noFill/>
                    </a:lnL>
                    <a:lnR>
                      <a:noFill/>
                    </a:lnR>
                    <a:lnT>
                      <a:noFill/>
                    </a:lnT>
                    <a:lnB>
                      <a:noFill/>
                    </a:lnB>
                  </a:tcPr>
                </a:tc>
                <a:tc gridSpan="2">
                  <a:txBody>
                    <a:bodyPr/>
                    <a:lstStyle/>
                    <a:p>
                      <a:pPr algn="l" fontAlgn="ctr"/>
                      <a:endParaRPr lang="ja-JP" altLang="en-US" sz="900" b="0" i="0" u="none" strike="noStrike">
                        <a:solidFill>
                          <a:srgbClr val="000000"/>
                        </a:solidFill>
                        <a:effectLst/>
                        <a:latin typeface="ＭＳ Ｐゴシック"/>
                      </a:endParaRPr>
                    </a:p>
                  </a:txBody>
                  <a:tcPr marL="7581" marR="7581" marT="7581" marB="0" anchor="ctr">
                    <a:lnL>
                      <a:noFill/>
                    </a:lnL>
                    <a:lnR>
                      <a:noFill/>
                    </a:lnR>
                    <a:lnT>
                      <a:noFill/>
                    </a:lnT>
                    <a:lnB>
                      <a:noFill/>
                    </a:lnB>
                  </a:tcPr>
                </a:tc>
                <a:tc hMerge="1">
                  <a:txBody>
                    <a:bodyPr/>
                    <a:lstStyle/>
                    <a:p>
                      <a:endParaRPr kumimoji="1" lang="ja-JP" altLang="en-US"/>
                    </a:p>
                  </a:txBody>
                  <a:tcPr/>
                </a:tc>
                <a:tc gridSpan="2">
                  <a:txBody>
                    <a:bodyPr/>
                    <a:lstStyle/>
                    <a:p>
                      <a:pPr algn="l" fontAlgn="ctr"/>
                      <a:endParaRPr lang="ja-JP" altLang="en-US" sz="900" b="0" i="0" u="none" strike="noStrike">
                        <a:solidFill>
                          <a:srgbClr val="000000"/>
                        </a:solidFill>
                        <a:effectLst/>
                        <a:latin typeface="ＭＳ Ｐゴシック"/>
                      </a:endParaRPr>
                    </a:p>
                  </a:txBody>
                  <a:tcPr marL="7581" marR="7581" marT="7581" marB="0" anchor="ctr">
                    <a:lnL>
                      <a:noFill/>
                    </a:lnL>
                    <a:lnR>
                      <a:noFill/>
                    </a:lnR>
                    <a:lnT>
                      <a:noFill/>
                    </a:lnT>
                    <a:lnB>
                      <a:noFill/>
                    </a:lnB>
                  </a:tcPr>
                </a:tc>
                <a:tc hMerge="1">
                  <a:txBody>
                    <a:bodyPr/>
                    <a:lstStyle/>
                    <a:p>
                      <a:endParaRPr kumimoji="1" lang="ja-JP" altLang="en-US"/>
                    </a:p>
                  </a:txBody>
                  <a:tcPr/>
                </a:tc>
                <a:tc gridSpan="2">
                  <a:txBody>
                    <a:bodyPr/>
                    <a:lstStyle/>
                    <a:p>
                      <a:pPr algn="l" fontAlgn="ctr"/>
                      <a:endParaRPr lang="ja-JP" altLang="en-US" sz="900" b="0" i="0" u="none" strike="noStrike">
                        <a:solidFill>
                          <a:srgbClr val="000000"/>
                        </a:solidFill>
                        <a:effectLst/>
                        <a:latin typeface="ＭＳ Ｐゴシック"/>
                      </a:endParaRPr>
                    </a:p>
                  </a:txBody>
                  <a:tcPr marL="7581" marR="7581" marT="7581" marB="0" anchor="ctr">
                    <a:lnL>
                      <a:noFill/>
                    </a:lnL>
                    <a:lnR>
                      <a:noFill/>
                    </a:lnR>
                    <a:lnT>
                      <a:noFill/>
                    </a:lnT>
                    <a:lnB>
                      <a:noFill/>
                    </a:lnB>
                  </a:tcPr>
                </a:tc>
                <a:tc hMerge="1">
                  <a:txBody>
                    <a:bodyPr/>
                    <a:lstStyle/>
                    <a:p>
                      <a:endParaRPr kumimoji="1" lang="ja-JP" altLang="en-US"/>
                    </a:p>
                  </a:txBody>
                  <a:tcPr/>
                </a:tc>
              </a:tr>
              <a:tr h="295890">
                <a:tc gridSpan="3">
                  <a:txBody>
                    <a:bodyPr/>
                    <a:lstStyle/>
                    <a:p>
                      <a:pPr algn="l" fontAlgn="ctr"/>
                      <a:r>
                        <a:rPr lang="ja-JP" altLang="en-US" sz="1400" b="0" i="0" u="none" strike="noStrike">
                          <a:solidFill>
                            <a:srgbClr val="000000"/>
                          </a:solidFill>
                          <a:effectLst/>
                          <a:latin typeface="ＭＳ ゴシック"/>
                        </a:rPr>
                        <a:t>・転換に係る経過措置期間及び内容</a:t>
                      </a:r>
                    </a:p>
                  </a:txBody>
                  <a:tcPr marL="7581" marR="7581" marT="7581"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gridSpan="2">
                  <a:txBody>
                    <a:bodyPr/>
                    <a:lstStyle/>
                    <a:p>
                      <a:pPr algn="l" fontAlgn="ctr"/>
                      <a:endParaRPr lang="ja-JP" altLang="en-US" sz="900" b="0" i="0" u="none" strike="noStrike">
                        <a:solidFill>
                          <a:srgbClr val="000000"/>
                        </a:solidFill>
                        <a:effectLst/>
                        <a:latin typeface="ＭＳ Ｐゴシック"/>
                      </a:endParaRPr>
                    </a:p>
                  </a:txBody>
                  <a:tcPr marL="7581" marR="7581" marT="7581" marB="0" anchor="ctr">
                    <a:lnL>
                      <a:noFill/>
                    </a:lnL>
                    <a:lnR>
                      <a:noFill/>
                    </a:lnR>
                    <a:lnT>
                      <a:noFill/>
                    </a:lnT>
                    <a:lnB>
                      <a:noFill/>
                    </a:lnB>
                  </a:tcPr>
                </a:tc>
                <a:tc hMerge="1">
                  <a:txBody>
                    <a:bodyPr/>
                    <a:lstStyle/>
                    <a:p>
                      <a:endParaRPr kumimoji="1" lang="ja-JP" altLang="en-US"/>
                    </a:p>
                  </a:txBody>
                  <a:tcPr/>
                </a:tc>
                <a:tc gridSpan="2">
                  <a:txBody>
                    <a:bodyPr/>
                    <a:lstStyle/>
                    <a:p>
                      <a:pPr algn="l" fontAlgn="ctr"/>
                      <a:endParaRPr lang="ja-JP" altLang="en-US" sz="900" b="0" i="0" u="none" strike="noStrike">
                        <a:solidFill>
                          <a:srgbClr val="000000"/>
                        </a:solidFill>
                        <a:effectLst/>
                        <a:latin typeface="ＭＳ Ｐゴシック"/>
                      </a:endParaRPr>
                    </a:p>
                  </a:txBody>
                  <a:tcPr marL="7581" marR="7581" marT="7581" marB="0" anchor="ctr">
                    <a:lnL>
                      <a:noFill/>
                    </a:lnL>
                    <a:lnR>
                      <a:noFill/>
                    </a:lnR>
                    <a:lnT>
                      <a:noFill/>
                    </a:lnT>
                    <a:lnB>
                      <a:noFill/>
                    </a:lnB>
                  </a:tcPr>
                </a:tc>
                <a:tc hMerge="1">
                  <a:txBody>
                    <a:bodyPr/>
                    <a:lstStyle/>
                    <a:p>
                      <a:endParaRPr kumimoji="1" lang="ja-JP" altLang="en-US"/>
                    </a:p>
                  </a:txBody>
                  <a:tcPr/>
                </a:tc>
                <a:tc gridSpan="2">
                  <a:txBody>
                    <a:bodyPr/>
                    <a:lstStyle/>
                    <a:p>
                      <a:pPr algn="l" fontAlgn="ctr"/>
                      <a:endParaRPr lang="ja-JP" altLang="en-US" sz="900" b="0" i="0" u="none" strike="noStrike">
                        <a:solidFill>
                          <a:srgbClr val="000000"/>
                        </a:solidFill>
                        <a:effectLst/>
                        <a:latin typeface="ＭＳ Ｐゴシック"/>
                      </a:endParaRPr>
                    </a:p>
                  </a:txBody>
                  <a:tcPr marL="7581" marR="7581" marT="7581" marB="0" anchor="ctr">
                    <a:lnL>
                      <a:noFill/>
                    </a:lnL>
                    <a:lnR>
                      <a:noFill/>
                    </a:lnR>
                    <a:lnT>
                      <a:noFill/>
                    </a:lnT>
                    <a:lnB>
                      <a:noFill/>
                    </a:lnB>
                  </a:tcPr>
                </a:tc>
                <a:tc hMerge="1">
                  <a:txBody>
                    <a:bodyPr/>
                    <a:lstStyle/>
                    <a:p>
                      <a:endParaRPr kumimoji="1" lang="ja-JP" altLang="en-US"/>
                    </a:p>
                  </a:txBody>
                  <a:tcPr/>
                </a:tc>
              </a:tr>
              <a:tr h="295890">
                <a:tc gridSpan="3">
                  <a:txBody>
                    <a:bodyPr/>
                    <a:lstStyle/>
                    <a:p>
                      <a:pPr algn="l" fontAlgn="ctr"/>
                      <a:r>
                        <a:rPr lang="ja-JP" altLang="en-US" sz="1400" b="0" i="0" u="none" strike="noStrike">
                          <a:solidFill>
                            <a:srgbClr val="000000"/>
                          </a:solidFill>
                          <a:effectLst/>
                          <a:latin typeface="ＭＳ ゴシック"/>
                        </a:rPr>
                        <a:t>・医師の配置基準（併設型の場合等）</a:t>
                      </a:r>
                    </a:p>
                  </a:txBody>
                  <a:tcPr marL="7581" marR="7581" marT="7581"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gridSpan="2">
                  <a:txBody>
                    <a:bodyPr/>
                    <a:lstStyle/>
                    <a:p>
                      <a:pPr algn="l" fontAlgn="ctr"/>
                      <a:endParaRPr lang="ja-JP" altLang="en-US" sz="900" b="0" i="0" u="none" strike="noStrike">
                        <a:solidFill>
                          <a:srgbClr val="000000"/>
                        </a:solidFill>
                        <a:effectLst/>
                        <a:latin typeface="ＭＳ Ｐゴシック"/>
                      </a:endParaRPr>
                    </a:p>
                  </a:txBody>
                  <a:tcPr marL="7581" marR="7581" marT="7581" marB="0" anchor="ctr">
                    <a:lnL>
                      <a:noFill/>
                    </a:lnL>
                    <a:lnR>
                      <a:noFill/>
                    </a:lnR>
                    <a:lnT>
                      <a:noFill/>
                    </a:lnT>
                    <a:lnB>
                      <a:noFill/>
                    </a:lnB>
                  </a:tcPr>
                </a:tc>
                <a:tc hMerge="1">
                  <a:txBody>
                    <a:bodyPr/>
                    <a:lstStyle/>
                    <a:p>
                      <a:endParaRPr kumimoji="1" lang="ja-JP" altLang="en-US"/>
                    </a:p>
                  </a:txBody>
                  <a:tcPr/>
                </a:tc>
                <a:tc gridSpan="2">
                  <a:txBody>
                    <a:bodyPr/>
                    <a:lstStyle/>
                    <a:p>
                      <a:pPr algn="l" fontAlgn="ctr"/>
                      <a:endParaRPr lang="ja-JP" altLang="en-US" sz="900" b="0" i="0" u="none" strike="noStrike">
                        <a:solidFill>
                          <a:srgbClr val="000000"/>
                        </a:solidFill>
                        <a:effectLst/>
                        <a:latin typeface="ＭＳ Ｐゴシック"/>
                      </a:endParaRPr>
                    </a:p>
                  </a:txBody>
                  <a:tcPr marL="7581" marR="7581" marT="7581" marB="0" anchor="ctr">
                    <a:lnL>
                      <a:noFill/>
                    </a:lnL>
                    <a:lnR>
                      <a:noFill/>
                    </a:lnR>
                    <a:lnT>
                      <a:noFill/>
                    </a:lnT>
                    <a:lnB>
                      <a:noFill/>
                    </a:lnB>
                  </a:tcPr>
                </a:tc>
                <a:tc hMerge="1">
                  <a:txBody>
                    <a:bodyPr/>
                    <a:lstStyle/>
                    <a:p>
                      <a:endParaRPr kumimoji="1" lang="ja-JP" altLang="en-US"/>
                    </a:p>
                  </a:txBody>
                  <a:tcPr/>
                </a:tc>
                <a:tc gridSpan="2">
                  <a:txBody>
                    <a:bodyPr/>
                    <a:lstStyle/>
                    <a:p>
                      <a:pPr algn="l" fontAlgn="ctr"/>
                      <a:endParaRPr lang="ja-JP" altLang="en-US" sz="900" b="0" i="0" u="none" strike="noStrike">
                        <a:solidFill>
                          <a:srgbClr val="000000"/>
                        </a:solidFill>
                        <a:effectLst/>
                        <a:latin typeface="ＭＳ Ｐゴシック"/>
                      </a:endParaRPr>
                    </a:p>
                  </a:txBody>
                  <a:tcPr marL="7581" marR="7581" marT="7581" marB="0" anchor="ctr">
                    <a:lnL>
                      <a:noFill/>
                    </a:lnL>
                    <a:lnR>
                      <a:noFill/>
                    </a:lnR>
                    <a:lnT>
                      <a:noFill/>
                    </a:lnT>
                    <a:lnB>
                      <a:noFill/>
                    </a:lnB>
                  </a:tcPr>
                </a:tc>
                <a:tc hMerge="1">
                  <a:txBody>
                    <a:bodyPr/>
                    <a:lstStyle/>
                    <a:p>
                      <a:endParaRPr kumimoji="1" lang="ja-JP" altLang="en-US"/>
                    </a:p>
                  </a:txBody>
                  <a:tcPr/>
                </a:tc>
              </a:tr>
              <a:tr h="295890">
                <a:tc gridSpan="5">
                  <a:txBody>
                    <a:bodyPr/>
                    <a:lstStyle/>
                    <a:p>
                      <a:pPr algn="l" fontAlgn="ctr"/>
                      <a:r>
                        <a:rPr lang="ja-JP" altLang="en-US" sz="1400" b="0" i="0" u="none" strike="noStrike">
                          <a:solidFill>
                            <a:srgbClr val="000000"/>
                          </a:solidFill>
                          <a:effectLst/>
                          <a:latin typeface="ＭＳ ゴシック"/>
                        </a:rPr>
                        <a:t>・病院設備の共用（診察室，処置室，エックス線装置等）</a:t>
                      </a:r>
                    </a:p>
                  </a:txBody>
                  <a:tcPr marL="7581" marR="7581" marT="7581"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l" fontAlgn="ctr"/>
                      <a:endParaRPr lang="ja-JP" altLang="en-US" sz="900" b="0" i="0" u="none" strike="noStrike">
                        <a:solidFill>
                          <a:srgbClr val="000000"/>
                        </a:solidFill>
                        <a:effectLst/>
                        <a:latin typeface="ＭＳ Ｐゴシック"/>
                      </a:endParaRPr>
                    </a:p>
                  </a:txBody>
                  <a:tcPr marL="7581" marR="7581" marT="7581" marB="0" anchor="ctr">
                    <a:lnL>
                      <a:noFill/>
                    </a:lnL>
                    <a:lnR>
                      <a:noFill/>
                    </a:lnR>
                    <a:lnT>
                      <a:noFill/>
                    </a:lnT>
                    <a:lnB>
                      <a:noFill/>
                    </a:lnB>
                  </a:tcPr>
                </a:tc>
                <a:tc hMerge="1">
                  <a:txBody>
                    <a:bodyPr/>
                    <a:lstStyle/>
                    <a:p>
                      <a:endParaRPr kumimoji="1" lang="ja-JP" altLang="en-US"/>
                    </a:p>
                  </a:txBody>
                  <a:tcPr/>
                </a:tc>
                <a:tc gridSpan="2">
                  <a:txBody>
                    <a:bodyPr/>
                    <a:lstStyle/>
                    <a:p>
                      <a:pPr algn="l" fontAlgn="ctr"/>
                      <a:endParaRPr lang="ja-JP" altLang="en-US" sz="900" b="0" i="0" u="none" strike="noStrike">
                        <a:solidFill>
                          <a:srgbClr val="000000"/>
                        </a:solidFill>
                        <a:effectLst/>
                        <a:latin typeface="ＭＳ Ｐゴシック"/>
                      </a:endParaRPr>
                    </a:p>
                  </a:txBody>
                  <a:tcPr marL="7581" marR="7581" marT="7581" marB="0" anchor="ctr">
                    <a:lnL>
                      <a:noFill/>
                    </a:lnL>
                    <a:lnR>
                      <a:noFill/>
                    </a:lnR>
                    <a:lnT>
                      <a:noFill/>
                    </a:lnT>
                    <a:lnB>
                      <a:noFill/>
                    </a:lnB>
                  </a:tcPr>
                </a:tc>
                <a:tc hMerge="1">
                  <a:txBody>
                    <a:bodyPr/>
                    <a:lstStyle/>
                    <a:p>
                      <a:endParaRPr kumimoji="1" lang="ja-JP" altLang="en-US"/>
                    </a:p>
                  </a:txBody>
                  <a:tcPr/>
                </a:tc>
              </a:tr>
              <a:tr h="295890">
                <a:tc gridSpan="3">
                  <a:txBody>
                    <a:bodyPr/>
                    <a:lstStyle/>
                    <a:p>
                      <a:pPr algn="l" fontAlgn="ctr"/>
                      <a:r>
                        <a:rPr lang="ja-JP" altLang="en-US" sz="1400" b="0" i="0" u="none" strike="noStrike">
                          <a:solidFill>
                            <a:srgbClr val="000000"/>
                          </a:solidFill>
                          <a:effectLst/>
                          <a:latin typeface="ＭＳ ゴシック"/>
                        </a:rPr>
                        <a:t>・スプリンクラーの整備（消防法）</a:t>
                      </a:r>
                    </a:p>
                  </a:txBody>
                  <a:tcPr marL="7581" marR="7581" marT="7581"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gridSpan="2">
                  <a:txBody>
                    <a:bodyPr/>
                    <a:lstStyle/>
                    <a:p>
                      <a:pPr algn="l" fontAlgn="ctr"/>
                      <a:endParaRPr lang="ja-JP" altLang="en-US" sz="900" b="0" i="0" u="none" strike="noStrike">
                        <a:solidFill>
                          <a:srgbClr val="000000"/>
                        </a:solidFill>
                        <a:effectLst/>
                        <a:latin typeface="ＭＳ Ｐゴシック"/>
                      </a:endParaRPr>
                    </a:p>
                  </a:txBody>
                  <a:tcPr marL="7581" marR="7581" marT="7581" marB="0" anchor="ctr">
                    <a:lnL>
                      <a:noFill/>
                    </a:lnL>
                    <a:lnR>
                      <a:noFill/>
                    </a:lnR>
                    <a:lnT>
                      <a:noFill/>
                    </a:lnT>
                    <a:lnB>
                      <a:noFill/>
                    </a:lnB>
                  </a:tcPr>
                </a:tc>
                <a:tc hMerge="1">
                  <a:txBody>
                    <a:bodyPr/>
                    <a:lstStyle/>
                    <a:p>
                      <a:endParaRPr kumimoji="1" lang="ja-JP" altLang="en-US"/>
                    </a:p>
                  </a:txBody>
                  <a:tcPr/>
                </a:tc>
                <a:tc gridSpan="2">
                  <a:txBody>
                    <a:bodyPr/>
                    <a:lstStyle/>
                    <a:p>
                      <a:pPr algn="l" fontAlgn="ctr"/>
                      <a:endParaRPr lang="ja-JP" altLang="en-US" sz="900" b="0" i="0" u="none" strike="noStrike">
                        <a:solidFill>
                          <a:srgbClr val="000000"/>
                        </a:solidFill>
                        <a:effectLst/>
                        <a:latin typeface="ＭＳ Ｐゴシック"/>
                      </a:endParaRPr>
                    </a:p>
                  </a:txBody>
                  <a:tcPr marL="7581" marR="7581" marT="7581" marB="0" anchor="ctr">
                    <a:lnL>
                      <a:noFill/>
                    </a:lnL>
                    <a:lnR>
                      <a:noFill/>
                    </a:lnR>
                    <a:lnT>
                      <a:noFill/>
                    </a:lnT>
                    <a:lnB>
                      <a:noFill/>
                    </a:lnB>
                  </a:tcPr>
                </a:tc>
                <a:tc hMerge="1">
                  <a:txBody>
                    <a:bodyPr/>
                    <a:lstStyle/>
                    <a:p>
                      <a:endParaRPr kumimoji="1" lang="ja-JP" altLang="en-US"/>
                    </a:p>
                  </a:txBody>
                  <a:tcPr/>
                </a:tc>
                <a:tc gridSpan="2">
                  <a:txBody>
                    <a:bodyPr/>
                    <a:lstStyle/>
                    <a:p>
                      <a:pPr algn="l" fontAlgn="ctr"/>
                      <a:endParaRPr lang="ja-JP" altLang="en-US" sz="900" b="0" i="0" u="none" strike="noStrike">
                        <a:solidFill>
                          <a:srgbClr val="000000"/>
                        </a:solidFill>
                        <a:effectLst/>
                        <a:latin typeface="ＭＳ Ｐゴシック"/>
                      </a:endParaRPr>
                    </a:p>
                  </a:txBody>
                  <a:tcPr marL="7581" marR="7581" marT="7581" marB="0" anchor="ctr">
                    <a:lnL>
                      <a:noFill/>
                    </a:lnL>
                    <a:lnR>
                      <a:noFill/>
                    </a:lnR>
                    <a:lnT>
                      <a:noFill/>
                    </a:lnT>
                    <a:lnB>
                      <a:noFill/>
                    </a:lnB>
                  </a:tcPr>
                </a:tc>
                <a:tc hMerge="1">
                  <a:txBody>
                    <a:bodyPr/>
                    <a:lstStyle/>
                    <a:p>
                      <a:endParaRPr kumimoji="1" lang="ja-JP" altLang="en-US"/>
                    </a:p>
                  </a:txBody>
                  <a:tcPr/>
                </a:tc>
              </a:tr>
              <a:tr h="295890">
                <a:tc gridSpan="3">
                  <a:txBody>
                    <a:bodyPr/>
                    <a:lstStyle/>
                    <a:p>
                      <a:pPr algn="l" fontAlgn="ctr"/>
                      <a:r>
                        <a:rPr lang="ja-JP" altLang="en-US" sz="1400" b="0" i="0" u="none" strike="noStrike">
                          <a:solidFill>
                            <a:srgbClr val="000000"/>
                          </a:solidFill>
                          <a:effectLst/>
                          <a:latin typeface="ＭＳ ゴシック"/>
                        </a:rPr>
                        <a:t>・プライバシーの確保に配慮した療養床の確保</a:t>
                      </a:r>
                    </a:p>
                  </a:txBody>
                  <a:tcPr marL="7581" marR="7581" marT="7581"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gridSpan="2">
                  <a:txBody>
                    <a:bodyPr/>
                    <a:lstStyle/>
                    <a:p>
                      <a:pPr algn="l" fontAlgn="ctr"/>
                      <a:endParaRPr lang="ja-JP" altLang="en-US" sz="900" b="0" i="0" u="none" strike="noStrike">
                        <a:solidFill>
                          <a:srgbClr val="000000"/>
                        </a:solidFill>
                        <a:effectLst/>
                        <a:latin typeface="ＭＳ Ｐゴシック"/>
                      </a:endParaRPr>
                    </a:p>
                  </a:txBody>
                  <a:tcPr marL="7581" marR="7581" marT="7581" marB="0" anchor="ctr">
                    <a:lnL>
                      <a:noFill/>
                    </a:lnL>
                    <a:lnR>
                      <a:noFill/>
                    </a:lnR>
                    <a:lnT>
                      <a:noFill/>
                    </a:lnT>
                    <a:lnB>
                      <a:noFill/>
                    </a:lnB>
                  </a:tcPr>
                </a:tc>
                <a:tc hMerge="1">
                  <a:txBody>
                    <a:bodyPr/>
                    <a:lstStyle/>
                    <a:p>
                      <a:endParaRPr kumimoji="1" lang="ja-JP" altLang="en-US"/>
                    </a:p>
                  </a:txBody>
                  <a:tcPr/>
                </a:tc>
                <a:tc gridSpan="2">
                  <a:txBody>
                    <a:bodyPr/>
                    <a:lstStyle/>
                    <a:p>
                      <a:pPr algn="l" fontAlgn="ctr"/>
                      <a:endParaRPr lang="ja-JP" altLang="en-US" sz="900" b="0" i="0" u="none" strike="noStrike">
                        <a:solidFill>
                          <a:srgbClr val="000000"/>
                        </a:solidFill>
                        <a:effectLst/>
                        <a:latin typeface="ＭＳ Ｐゴシック"/>
                      </a:endParaRPr>
                    </a:p>
                  </a:txBody>
                  <a:tcPr marL="7581" marR="7581" marT="7581" marB="0" anchor="ctr">
                    <a:lnL>
                      <a:noFill/>
                    </a:lnL>
                    <a:lnR>
                      <a:noFill/>
                    </a:lnR>
                    <a:lnT>
                      <a:noFill/>
                    </a:lnT>
                    <a:lnB>
                      <a:noFill/>
                    </a:lnB>
                  </a:tcPr>
                </a:tc>
                <a:tc hMerge="1">
                  <a:txBody>
                    <a:bodyPr/>
                    <a:lstStyle/>
                    <a:p>
                      <a:endParaRPr kumimoji="1" lang="ja-JP" altLang="en-US"/>
                    </a:p>
                  </a:txBody>
                  <a:tcPr/>
                </a:tc>
                <a:tc gridSpan="2">
                  <a:txBody>
                    <a:bodyPr/>
                    <a:lstStyle/>
                    <a:p>
                      <a:pPr algn="l" fontAlgn="ctr"/>
                      <a:endParaRPr lang="ja-JP" altLang="en-US" sz="900" b="0" i="0" u="none" strike="noStrike" dirty="0">
                        <a:solidFill>
                          <a:srgbClr val="000000"/>
                        </a:solidFill>
                        <a:effectLst/>
                        <a:latin typeface="ＭＳ Ｐゴシック"/>
                      </a:endParaRPr>
                    </a:p>
                  </a:txBody>
                  <a:tcPr marL="7581" marR="7581" marT="7581" marB="0" anchor="ctr">
                    <a:lnL>
                      <a:noFill/>
                    </a:lnL>
                    <a:lnR>
                      <a:noFill/>
                    </a:lnR>
                    <a:lnT>
                      <a:noFill/>
                    </a:lnT>
                    <a:lnB>
                      <a:noFill/>
                    </a:lnB>
                  </a:tcPr>
                </a:tc>
                <a:tc hMerge="1">
                  <a:txBody>
                    <a:bodyPr/>
                    <a:lstStyle/>
                    <a:p>
                      <a:endParaRPr kumimoji="1" lang="ja-JP" altLang="en-US"/>
                    </a:p>
                  </a:txBody>
                  <a:tcPr/>
                </a:tc>
              </a:tr>
            </a:tbl>
          </a:graphicData>
        </a:graphic>
      </p:graphicFrame>
      <p:sp>
        <p:nvSpPr>
          <p:cNvPr id="4" name="テキスト ボックス 3"/>
          <p:cNvSpPr txBox="1"/>
          <p:nvPr/>
        </p:nvSpPr>
        <p:spPr>
          <a:xfrm>
            <a:off x="9344968" y="6438428"/>
            <a:ext cx="561032" cy="369332"/>
          </a:xfrm>
          <a:prstGeom prst="rect">
            <a:avLst/>
          </a:prstGeom>
          <a:solidFill>
            <a:schemeClr val="bg1"/>
          </a:solidFill>
          <a:ln>
            <a:noFill/>
          </a:ln>
        </p:spPr>
        <p:txBody>
          <a:bodyPr wrap="square" rtlCol="0">
            <a:spAutoFit/>
          </a:bodyPr>
          <a:lstStyle/>
          <a:p>
            <a:r>
              <a:rPr kumimoji="1" lang="en-US" altLang="ja-JP" dirty="0" smtClean="0"/>
              <a:t>20</a:t>
            </a:r>
            <a:endParaRPr kumimoji="1" lang="ja-JP" altLang="en-US" dirty="0"/>
          </a:p>
        </p:txBody>
      </p:sp>
    </p:spTree>
    <p:extLst>
      <p:ext uri="{BB962C8B-B14F-4D97-AF65-F5344CB8AC3E}">
        <p14:creationId xmlns:p14="http://schemas.microsoft.com/office/powerpoint/2010/main" val="6311676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608455" y="6492875"/>
            <a:ext cx="2088204" cy="365125"/>
          </a:xfrm>
        </p:spPr>
        <p:txBody>
          <a:bodyPr/>
          <a:lstStyle/>
          <a:p>
            <a:pPr algn="r"/>
            <a:fld id="{01B2463D-409F-4C74-9F60-AE27E039E352}" type="slidenum">
              <a:rPr lang="ja-JP" altLang="en-US" sz="1800" smtClean="0">
                <a:solidFill>
                  <a:prstClr val="black"/>
                </a:solidFill>
              </a:rPr>
              <a:pPr algn="r"/>
              <a:t>2</a:t>
            </a:fld>
            <a:endParaRPr lang="ja-JP" altLang="en-US" sz="1800" dirty="0">
              <a:solidFill>
                <a:prstClr val="black"/>
              </a:solidFill>
            </a:endParaRPr>
          </a:p>
        </p:txBody>
      </p:sp>
      <p:sp>
        <p:nvSpPr>
          <p:cNvPr id="5" name="正方形/長方形 4"/>
          <p:cNvSpPr/>
          <p:nvPr/>
        </p:nvSpPr>
        <p:spPr>
          <a:xfrm>
            <a:off x="3997" y="326"/>
            <a:ext cx="9902003" cy="432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2634" tIns="41317" rIns="82634" bIns="41317" rtlCol="0" anchor="ctr"/>
          <a:lstStyle/>
          <a:p>
            <a:pPr algn="ctr"/>
            <a:r>
              <a:rPr lang="zh-TW" altLang="en-US" sz="2800" dirty="0" smtClean="0">
                <a:solidFill>
                  <a:prstClr val="black"/>
                </a:solidFill>
                <a:latin typeface="ＤＨＰ特太ゴシック体" panose="020B0500000000000000" pitchFamily="50" charset="-128"/>
                <a:ea typeface="ＤＨＰ特太ゴシック体" panose="020B0500000000000000" pitchFamily="50" charset="-128"/>
              </a:rPr>
              <a:t>介護医療院</a:t>
            </a:r>
            <a:r>
              <a:rPr lang="ja-JP" altLang="en-US" sz="2800" dirty="0" smtClean="0">
                <a:solidFill>
                  <a:prstClr val="black"/>
                </a:solidFill>
                <a:latin typeface="ＤＨＰ特太ゴシック体" panose="020B0500000000000000" pitchFamily="50" charset="-128"/>
                <a:ea typeface="ＤＨＰ特太ゴシック体" panose="020B0500000000000000" pitchFamily="50" charset="-128"/>
              </a:rPr>
              <a:t>の設立経緯</a:t>
            </a:r>
            <a:endParaRPr lang="ja-JP" altLang="en-US" sz="2800" dirty="0">
              <a:solidFill>
                <a:prstClr val="black"/>
              </a:solidFill>
              <a:latin typeface="ＤＨＰ特太ゴシック体" panose="020B0500000000000000" pitchFamily="50" charset="-128"/>
              <a:ea typeface="ＤＨＰ特太ゴシック体" panose="020B0500000000000000" pitchFamily="50" charset="-128"/>
            </a:endParaRPr>
          </a:p>
        </p:txBody>
      </p:sp>
      <p:sp>
        <p:nvSpPr>
          <p:cNvPr id="6" name="テキスト ボックス 5"/>
          <p:cNvSpPr txBox="1"/>
          <p:nvPr/>
        </p:nvSpPr>
        <p:spPr>
          <a:xfrm>
            <a:off x="233960" y="1631160"/>
            <a:ext cx="9462699" cy="4360168"/>
          </a:xfrm>
          <a:prstGeom prst="rect">
            <a:avLst/>
          </a:prstGeom>
          <a:noFill/>
          <a:ln>
            <a:solidFill>
              <a:schemeClr val="tx1"/>
            </a:solidFill>
          </a:ln>
        </p:spPr>
        <p:txBody>
          <a:bodyPr wrap="square" rtlCol="0">
            <a:spAutoFit/>
          </a:bodyPr>
          <a:lstStyle/>
          <a:p>
            <a:endParaRPr lang="ja-JP" altLang="ja-JP" sz="2400" dirty="0"/>
          </a:p>
          <a:p>
            <a:r>
              <a:rPr lang="ja-JP" altLang="en-US" sz="2400" dirty="0" smtClean="0"/>
              <a:t>〇　</a:t>
            </a:r>
            <a:r>
              <a:rPr lang="ja-JP" altLang="ja-JP" sz="2400" dirty="0" smtClean="0"/>
              <a:t>地域</a:t>
            </a:r>
            <a:r>
              <a:rPr lang="ja-JP" altLang="ja-JP" sz="2400" dirty="0"/>
              <a:t>包括ケアシステムの強化のための介護保険法等</a:t>
            </a:r>
            <a:r>
              <a:rPr lang="ja-JP" altLang="ja-JP" sz="2400" dirty="0" smtClean="0"/>
              <a:t>の一部</a:t>
            </a:r>
            <a:r>
              <a:rPr lang="ja-JP" altLang="ja-JP" sz="2400" dirty="0"/>
              <a:t>を</a:t>
            </a:r>
            <a:r>
              <a:rPr lang="ja-JP" altLang="ja-JP" sz="2400" dirty="0" smtClean="0"/>
              <a:t>改正</a:t>
            </a:r>
            <a:endParaRPr lang="en-US" altLang="ja-JP" sz="2400" dirty="0" smtClean="0"/>
          </a:p>
          <a:p>
            <a:r>
              <a:rPr lang="ja-JP" altLang="en-US" sz="2400" dirty="0"/>
              <a:t>　</a:t>
            </a:r>
            <a:r>
              <a:rPr lang="ja-JP" altLang="ja-JP" sz="2400" dirty="0" smtClean="0"/>
              <a:t>する</a:t>
            </a:r>
            <a:r>
              <a:rPr lang="ja-JP" altLang="ja-JP" sz="2400" dirty="0"/>
              <a:t>法律（平成</a:t>
            </a:r>
            <a:r>
              <a:rPr lang="en-US" altLang="ja-JP" sz="2400" dirty="0"/>
              <a:t>29</a:t>
            </a:r>
            <a:r>
              <a:rPr lang="ja-JP" altLang="ja-JP" sz="2400" dirty="0"/>
              <a:t>年法律第</a:t>
            </a:r>
            <a:r>
              <a:rPr lang="en-US" altLang="ja-JP" sz="2400" dirty="0"/>
              <a:t>52</a:t>
            </a:r>
            <a:r>
              <a:rPr lang="ja-JP" altLang="ja-JP" sz="2400" dirty="0"/>
              <a:t>号）が</a:t>
            </a:r>
            <a:r>
              <a:rPr lang="ja-JP" altLang="ja-JP" sz="2400" dirty="0" smtClean="0"/>
              <a:t>，</a:t>
            </a:r>
            <a:endParaRPr lang="en-US" altLang="ja-JP" sz="2400" dirty="0" smtClean="0"/>
          </a:p>
          <a:p>
            <a:r>
              <a:rPr lang="ja-JP" altLang="en-US" sz="2400" dirty="0"/>
              <a:t>　</a:t>
            </a:r>
            <a:r>
              <a:rPr lang="ja-JP" altLang="ja-JP" sz="2400" dirty="0" smtClean="0"/>
              <a:t>地域</a:t>
            </a:r>
            <a:r>
              <a:rPr lang="ja-JP" altLang="ja-JP" sz="2400" dirty="0"/>
              <a:t>別に異なる高齢者のニーズ</a:t>
            </a:r>
            <a:r>
              <a:rPr lang="ja-JP" altLang="ja-JP" sz="2400" dirty="0" smtClean="0"/>
              <a:t>と医療</a:t>
            </a:r>
            <a:r>
              <a:rPr lang="ja-JP" altLang="ja-JP" sz="2400" dirty="0"/>
              <a:t>・介護の実情を正確</a:t>
            </a:r>
            <a:r>
              <a:rPr lang="ja-JP" altLang="ja-JP" sz="2400" dirty="0" smtClean="0"/>
              <a:t>に把握</a:t>
            </a:r>
            <a:r>
              <a:rPr lang="ja-JP" altLang="ja-JP" sz="2400" dirty="0"/>
              <a:t>し</a:t>
            </a:r>
            <a:r>
              <a:rPr lang="ja-JP" altLang="ja-JP" sz="2400" dirty="0" smtClean="0"/>
              <a:t>，</a:t>
            </a:r>
            <a:r>
              <a:rPr lang="ja-JP" altLang="en-US" sz="2400" dirty="0" smtClean="0"/>
              <a:t>　</a:t>
            </a:r>
            <a:endParaRPr lang="en-US" altLang="ja-JP" sz="2400" dirty="0" smtClean="0"/>
          </a:p>
          <a:p>
            <a:r>
              <a:rPr lang="ja-JP" altLang="en-US" sz="2400" dirty="0"/>
              <a:t>　</a:t>
            </a:r>
            <a:r>
              <a:rPr lang="ja-JP" altLang="ja-JP" sz="2400" dirty="0" smtClean="0"/>
              <a:t>地域</a:t>
            </a:r>
            <a:r>
              <a:rPr lang="ja-JP" altLang="ja-JP" sz="2400" dirty="0"/>
              <a:t>の多様な主体を活用して</a:t>
            </a:r>
            <a:r>
              <a:rPr lang="ja-JP" altLang="ja-JP" sz="2400" dirty="0" smtClean="0"/>
              <a:t>高齢者を</a:t>
            </a:r>
            <a:r>
              <a:rPr lang="ja-JP" altLang="ja-JP" sz="2400" dirty="0"/>
              <a:t>支援する</a:t>
            </a:r>
            <a:r>
              <a:rPr lang="ja-JP" altLang="ja-JP" sz="2400" dirty="0" smtClean="0"/>
              <a:t>ための</a:t>
            </a:r>
            <a:endParaRPr lang="en-US" altLang="ja-JP" sz="2400" dirty="0" smtClean="0"/>
          </a:p>
          <a:p>
            <a:r>
              <a:rPr lang="ja-JP" altLang="en-US" sz="2400" dirty="0"/>
              <a:t>　</a:t>
            </a:r>
            <a:r>
              <a:rPr lang="ja-JP" altLang="ja-JP" sz="2400" dirty="0" smtClean="0"/>
              <a:t>地域</a:t>
            </a:r>
            <a:r>
              <a:rPr lang="ja-JP" altLang="ja-JP" sz="2400" dirty="0"/>
              <a:t>包括</a:t>
            </a:r>
            <a:r>
              <a:rPr lang="ja-JP" altLang="ja-JP" sz="2400" dirty="0" smtClean="0"/>
              <a:t>ケアシステム</a:t>
            </a:r>
            <a:r>
              <a:rPr lang="ja-JP" altLang="en-US" sz="2400" dirty="0" smtClean="0"/>
              <a:t>の</a:t>
            </a:r>
            <a:r>
              <a:rPr lang="ja-JP" altLang="ja-JP" sz="2400" dirty="0" smtClean="0"/>
              <a:t>構築</a:t>
            </a:r>
            <a:r>
              <a:rPr lang="ja-JP" altLang="ja-JP" sz="2400" dirty="0"/>
              <a:t>を目指し，公布された</a:t>
            </a:r>
            <a:r>
              <a:rPr lang="ja-JP" altLang="ja-JP" sz="2400" dirty="0" smtClean="0"/>
              <a:t>。</a:t>
            </a:r>
            <a:endParaRPr lang="en-US" altLang="ja-JP" sz="2400" dirty="0" smtClean="0"/>
          </a:p>
          <a:p>
            <a:endParaRPr lang="en-US" altLang="ja-JP" sz="2400" dirty="0"/>
          </a:p>
          <a:p>
            <a:r>
              <a:rPr lang="ja-JP" altLang="en-US" sz="2400" dirty="0" smtClean="0"/>
              <a:t>〇　</a:t>
            </a:r>
            <a:r>
              <a:rPr lang="ja-JP" altLang="ja-JP" sz="2400" dirty="0" smtClean="0"/>
              <a:t>その</a:t>
            </a:r>
            <a:r>
              <a:rPr lang="ja-JP" altLang="ja-JP" sz="2400" dirty="0"/>
              <a:t>中で，住まい・医療・介護・生活支援の４要素を満たし</a:t>
            </a:r>
            <a:r>
              <a:rPr lang="ja-JP" altLang="ja-JP" sz="2400" dirty="0" smtClean="0"/>
              <a:t>，</a:t>
            </a:r>
            <a:endParaRPr lang="en-US" altLang="ja-JP" sz="2400" dirty="0" smtClean="0"/>
          </a:p>
          <a:p>
            <a:r>
              <a:rPr lang="ja-JP" altLang="en-US" sz="2400" dirty="0"/>
              <a:t>　</a:t>
            </a:r>
            <a:r>
              <a:rPr lang="ja-JP" altLang="ja-JP" sz="2400" dirty="0" smtClean="0"/>
              <a:t>医学的</a:t>
            </a:r>
            <a:r>
              <a:rPr lang="ja-JP" altLang="ja-JP" sz="2400" dirty="0"/>
              <a:t>な管理が必要となった後も，高齢者が住み慣れた</a:t>
            </a:r>
            <a:r>
              <a:rPr lang="ja-JP" altLang="ja-JP" sz="2400" dirty="0" smtClean="0"/>
              <a:t>地域で</a:t>
            </a:r>
            <a:endParaRPr lang="en-US" altLang="ja-JP" sz="2400" dirty="0" smtClean="0"/>
          </a:p>
          <a:p>
            <a:r>
              <a:rPr lang="ja-JP" altLang="en-US" sz="2400" dirty="0"/>
              <a:t>　</a:t>
            </a:r>
            <a:r>
              <a:rPr lang="ja-JP" altLang="ja-JP" sz="2400" dirty="0" smtClean="0"/>
              <a:t>暮らせる</a:t>
            </a:r>
            <a:r>
              <a:rPr lang="ja-JP" altLang="ja-JP" sz="2400" dirty="0"/>
              <a:t>よう支援する施設として介護医療院が創設された</a:t>
            </a:r>
            <a:r>
              <a:rPr lang="ja-JP" altLang="ja-JP" sz="2400" dirty="0" smtClean="0"/>
              <a:t>。</a:t>
            </a:r>
            <a:endParaRPr lang="en-US" altLang="ja-JP" sz="2400" dirty="0" smtClean="0"/>
          </a:p>
          <a:p>
            <a:endParaRPr lang="ja-JP" altLang="ja-JP" sz="2400" dirty="0"/>
          </a:p>
          <a:p>
            <a:pPr marL="173038" indent="152400" algn="just">
              <a:lnSpc>
                <a:spcPts val="1600"/>
              </a:lnSpc>
            </a:pPr>
            <a:endParaRPr lang="en-US" altLang="ja-JP" sz="2400" kern="100" dirty="0">
              <a:solidFill>
                <a:prstClr val="black"/>
              </a:solidFill>
              <a:latin typeface="ＭＳ ゴシック" panose="020B0609070205080204" pitchFamily="49" charset="-128"/>
              <a:ea typeface="ＭＳ ゴシック" panose="020B0609070205080204" pitchFamily="49" charset="-128"/>
              <a:cs typeface="Times New Roman"/>
            </a:endParaRPr>
          </a:p>
        </p:txBody>
      </p:sp>
      <p:sp>
        <p:nvSpPr>
          <p:cNvPr id="7" name="コンテンツ プレースホルダー 2"/>
          <p:cNvSpPr txBox="1">
            <a:spLocks/>
          </p:cNvSpPr>
          <p:nvPr/>
        </p:nvSpPr>
        <p:spPr>
          <a:xfrm>
            <a:off x="233960" y="1169495"/>
            <a:ext cx="1795174" cy="461665"/>
          </a:xfrm>
          <a:prstGeom prst="rect">
            <a:avLst/>
          </a:prstGeom>
          <a:solidFill>
            <a:schemeClr val="accent1">
              <a:lumMod val="20000"/>
              <a:lumOff val="80000"/>
            </a:schemeClr>
          </a:solidFill>
          <a:ln w="22225">
            <a:solidFill>
              <a:schemeClr val="tx1"/>
            </a:solidFill>
          </a:ln>
        </p:spPr>
        <p:txBody>
          <a:bodyPr vert="horz" wrap="square" lIns="91440" tIns="45720" rIns="91440" bIns="45720" rtlCol="0" anchor="ctr" anchorCtr="0">
            <a:sp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spcBef>
                <a:spcPts val="0"/>
              </a:spcBef>
            </a:pPr>
            <a:r>
              <a:rPr lang="ja-JP" altLang="en-US" sz="2400" b="1" dirty="0" smtClean="0">
                <a:solidFill>
                  <a:prstClr val="black"/>
                </a:solidFill>
                <a:latin typeface="ＭＳ ゴシック" panose="020B0609070205080204" pitchFamily="49" charset="-128"/>
                <a:ea typeface="ＭＳ ゴシック" panose="020B0609070205080204" pitchFamily="49" charset="-128"/>
              </a:rPr>
              <a:t>概　要</a:t>
            </a:r>
            <a:endParaRPr lang="en-US" altLang="ja-JP" sz="2400" b="1" dirty="0">
              <a:solidFill>
                <a:prstClr val="black"/>
              </a:solidFill>
              <a:latin typeface="ＭＳ ゴシック" panose="020B0609070205080204" pitchFamily="49" charset="-128"/>
              <a:ea typeface="ＭＳ ゴシック" panose="020B0609070205080204" pitchFamily="49" charset="-128"/>
            </a:endParaRPr>
          </a:p>
        </p:txBody>
      </p:sp>
      <p:sp>
        <p:nvSpPr>
          <p:cNvPr id="2" name="正方形/長方形 1"/>
          <p:cNvSpPr/>
          <p:nvPr/>
        </p:nvSpPr>
        <p:spPr>
          <a:xfrm>
            <a:off x="9696659" y="6461091"/>
            <a:ext cx="209341" cy="396910"/>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17826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055D2E31-C7C7-4FF0-B264-42D0FCAA54B9}" type="slidenum">
              <a:rPr lang="ja-JP" altLang="en-US" smtClean="0">
                <a:solidFill>
                  <a:prstClr val="black"/>
                </a:solidFill>
              </a:rPr>
              <a:pPr/>
              <a:t>3</a:t>
            </a:fld>
            <a:endParaRPr lang="ja-JP" altLang="en-US">
              <a:solidFill>
                <a:prstClr val="black"/>
              </a:solidFill>
            </a:endParaRPr>
          </a:p>
        </p:txBody>
      </p:sp>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919" y="221064"/>
            <a:ext cx="9566030" cy="62199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正方形/長方形 3"/>
          <p:cNvSpPr/>
          <p:nvPr/>
        </p:nvSpPr>
        <p:spPr>
          <a:xfrm>
            <a:off x="9475596" y="6209880"/>
            <a:ext cx="281353" cy="2311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9475596" y="6209879"/>
            <a:ext cx="281353" cy="231113"/>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39837825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608455" y="6492875"/>
            <a:ext cx="1937479" cy="365125"/>
          </a:xfrm>
        </p:spPr>
        <p:txBody>
          <a:bodyPr/>
          <a:lstStyle/>
          <a:p>
            <a:fld id="{01B2463D-409F-4C74-9F60-AE27E039E352}" type="slidenum">
              <a:rPr lang="ja-JP" altLang="en-US" sz="1800" smtClean="0">
                <a:solidFill>
                  <a:prstClr val="black"/>
                </a:solidFill>
              </a:rPr>
              <a:pPr/>
              <a:t>4</a:t>
            </a:fld>
            <a:endParaRPr lang="ja-JP" altLang="en-US" sz="1800" dirty="0">
              <a:solidFill>
                <a:prstClr val="black"/>
              </a:solidFill>
            </a:endParaRPr>
          </a:p>
        </p:txBody>
      </p:sp>
      <p:sp>
        <p:nvSpPr>
          <p:cNvPr id="5" name="正方形/長方形 4"/>
          <p:cNvSpPr/>
          <p:nvPr/>
        </p:nvSpPr>
        <p:spPr>
          <a:xfrm>
            <a:off x="3997" y="326"/>
            <a:ext cx="9902003" cy="432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2634" tIns="41317" rIns="82634" bIns="41317" rtlCol="0" anchor="ctr"/>
          <a:lstStyle/>
          <a:p>
            <a:pPr algn="ctr"/>
            <a:r>
              <a:rPr lang="zh-TW" altLang="en-US" sz="2800" dirty="0" smtClean="0">
                <a:solidFill>
                  <a:prstClr val="black"/>
                </a:solidFill>
                <a:latin typeface="ＤＨＰ特太ゴシック体" panose="020B0500000000000000" pitchFamily="50" charset="-128"/>
                <a:ea typeface="ＤＨＰ特太ゴシック体" panose="020B0500000000000000" pitchFamily="50" charset="-128"/>
              </a:rPr>
              <a:t>介護医療院</a:t>
            </a:r>
            <a:r>
              <a:rPr lang="ja-JP" altLang="en-US" sz="2800" dirty="0" smtClean="0">
                <a:solidFill>
                  <a:prstClr val="black"/>
                </a:solidFill>
                <a:latin typeface="ＤＨＰ特太ゴシック体" panose="020B0500000000000000" pitchFamily="50" charset="-128"/>
                <a:ea typeface="ＤＨＰ特太ゴシック体" panose="020B0500000000000000" pitchFamily="50" charset="-128"/>
              </a:rPr>
              <a:t>の位置付け</a:t>
            </a:r>
            <a:endParaRPr lang="ja-JP" altLang="en-US" sz="2800" dirty="0">
              <a:solidFill>
                <a:prstClr val="black"/>
              </a:solidFill>
              <a:latin typeface="ＤＨＰ特太ゴシック体" panose="020B0500000000000000" pitchFamily="50" charset="-128"/>
              <a:ea typeface="ＤＨＰ特太ゴシック体" panose="020B0500000000000000" pitchFamily="50" charset="-128"/>
            </a:endParaRPr>
          </a:p>
        </p:txBody>
      </p:sp>
      <p:sp>
        <p:nvSpPr>
          <p:cNvPr id="6" name="テキスト ボックス 5"/>
          <p:cNvSpPr txBox="1"/>
          <p:nvPr/>
        </p:nvSpPr>
        <p:spPr>
          <a:xfrm>
            <a:off x="233960" y="1058404"/>
            <a:ext cx="9462699" cy="5606663"/>
          </a:xfrm>
          <a:prstGeom prst="rect">
            <a:avLst/>
          </a:prstGeom>
          <a:noFill/>
          <a:ln>
            <a:solidFill>
              <a:schemeClr val="tx1"/>
            </a:solidFill>
          </a:ln>
        </p:spPr>
        <p:txBody>
          <a:bodyPr wrap="square" rtlCol="0">
            <a:spAutoFit/>
          </a:bodyPr>
          <a:lstStyle/>
          <a:p>
            <a:endParaRPr lang="ja-JP" altLang="ja-JP" sz="2000" dirty="0"/>
          </a:p>
          <a:p>
            <a:r>
              <a:rPr lang="ja-JP" altLang="en-US" sz="2000" dirty="0" smtClean="0"/>
              <a:t>〇　</a:t>
            </a:r>
            <a:r>
              <a:rPr lang="ja-JP" altLang="ja-JP" sz="2000" dirty="0"/>
              <a:t>現状では，介護と医療のサービスを提供する必要がある要介護者を入所させ</a:t>
            </a:r>
            <a:r>
              <a:rPr lang="ja-JP" altLang="ja-JP" sz="2000" dirty="0" smtClean="0"/>
              <a:t>，</a:t>
            </a:r>
            <a:endParaRPr lang="en-US" altLang="ja-JP" sz="2000" dirty="0" smtClean="0"/>
          </a:p>
          <a:p>
            <a:r>
              <a:rPr lang="ja-JP" altLang="en-US" sz="2000" dirty="0"/>
              <a:t>　</a:t>
            </a:r>
            <a:r>
              <a:rPr lang="ja-JP" altLang="ja-JP" sz="2000" dirty="0" smtClean="0"/>
              <a:t>医学的</a:t>
            </a:r>
            <a:r>
              <a:rPr lang="ja-JP" altLang="ja-JP" sz="2000" dirty="0"/>
              <a:t>な管理のもとで介護サービスを提供する施設として，次の２施設が</a:t>
            </a:r>
            <a:r>
              <a:rPr lang="ja-JP" altLang="ja-JP" sz="2000" dirty="0" smtClean="0"/>
              <a:t>ある</a:t>
            </a:r>
            <a:r>
              <a:rPr lang="ja-JP" altLang="en-US" sz="2000" dirty="0" smtClean="0"/>
              <a:t>。</a:t>
            </a:r>
            <a:endParaRPr lang="en-US" altLang="ja-JP" sz="2000" dirty="0" smtClean="0"/>
          </a:p>
          <a:p>
            <a:endParaRPr lang="en-US" altLang="ja-JP" sz="2000" dirty="0" smtClean="0"/>
          </a:p>
          <a:p>
            <a:r>
              <a:rPr lang="ja-JP" altLang="en-US" sz="2000" dirty="0" smtClean="0"/>
              <a:t>　</a:t>
            </a:r>
            <a:r>
              <a:rPr lang="ja-JP" altLang="ja-JP" sz="2000" dirty="0" smtClean="0"/>
              <a:t>①</a:t>
            </a:r>
            <a:r>
              <a:rPr lang="ja-JP" altLang="ja-JP" sz="2000" dirty="0"/>
              <a:t>　介護療養型医療施設（以下「介護療養病床」という。）</a:t>
            </a:r>
          </a:p>
          <a:p>
            <a:r>
              <a:rPr lang="ja-JP" altLang="en-US" sz="2000" dirty="0" smtClean="0"/>
              <a:t>　　　 </a:t>
            </a:r>
            <a:r>
              <a:rPr lang="ja-JP" altLang="ja-JP" sz="2000" dirty="0" smtClean="0"/>
              <a:t>病院</a:t>
            </a:r>
            <a:r>
              <a:rPr lang="ja-JP" altLang="ja-JP" sz="2000" dirty="0"/>
              <a:t>や診療所の病室・療養病床のうち，法の指定を受け</a:t>
            </a:r>
            <a:r>
              <a:rPr lang="en-US" altLang="ja-JP" sz="2000" dirty="0"/>
              <a:t>65</a:t>
            </a:r>
            <a:r>
              <a:rPr lang="ja-JP" altLang="ja-JP" sz="2000" dirty="0"/>
              <a:t>歳以上の要介護者</a:t>
            </a:r>
            <a:r>
              <a:rPr lang="ja-JP" altLang="ja-JP" sz="2000" dirty="0" smtClean="0"/>
              <a:t>を</a:t>
            </a:r>
            <a:endParaRPr lang="en-US" altLang="ja-JP" sz="2000" dirty="0" smtClean="0"/>
          </a:p>
          <a:p>
            <a:r>
              <a:rPr lang="en-US" altLang="ja-JP" sz="2000" dirty="0"/>
              <a:t> </a:t>
            </a:r>
            <a:r>
              <a:rPr lang="en-US" altLang="ja-JP" sz="2000" dirty="0" smtClean="0"/>
              <a:t>     </a:t>
            </a:r>
            <a:r>
              <a:rPr lang="ja-JP" altLang="ja-JP" sz="2000" dirty="0" smtClean="0"/>
              <a:t>比較的</a:t>
            </a:r>
            <a:r>
              <a:rPr lang="ja-JP" altLang="ja-JP" sz="2000" dirty="0"/>
              <a:t>長期に入院させる施設</a:t>
            </a:r>
            <a:r>
              <a:rPr lang="ja-JP" altLang="ja-JP" sz="2000" dirty="0" smtClean="0"/>
              <a:t>。</a:t>
            </a:r>
            <a:endParaRPr lang="en-US" altLang="ja-JP" sz="2000" dirty="0" smtClean="0"/>
          </a:p>
          <a:p>
            <a:r>
              <a:rPr lang="en-US" altLang="ja-JP" sz="2000" dirty="0"/>
              <a:t> </a:t>
            </a:r>
            <a:r>
              <a:rPr lang="en-US" altLang="ja-JP" sz="2000" dirty="0" smtClean="0"/>
              <a:t>         </a:t>
            </a:r>
            <a:r>
              <a:rPr lang="ja-JP" altLang="ja-JP" sz="2000" dirty="0" smtClean="0"/>
              <a:t>医</a:t>
            </a:r>
            <a:r>
              <a:rPr lang="ja-JP" altLang="ja-JP" sz="2000" dirty="0"/>
              <a:t>療法の許可を前提とするため，治療の必要がなくなった患者</a:t>
            </a:r>
            <a:r>
              <a:rPr lang="ja-JP" altLang="ja-JP" sz="2000" dirty="0" smtClean="0"/>
              <a:t>は</a:t>
            </a:r>
            <a:endParaRPr lang="en-US" altLang="ja-JP" sz="2000" dirty="0" smtClean="0"/>
          </a:p>
          <a:p>
            <a:r>
              <a:rPr lang="en-US" altLang="ja-JP" sz="2000" dirty="0"/>
              <a:t> </a:t>
            </a:r>
            <a:r>
              <a:rPr lang="en-US" altLang="ja-JP" sz="2000" dirty="0" smtClean="0"/>
              <a:t>     </a:t>
            </a:r>
            <a:r>
              <a:rPr lang="ja-JP" altLang="ja-JP" sz="2000" dirty="0" smtClean="0"/>
              <a:t>退院させなければ</a:t>
            </a:r>
            <a:r>
              <a:rPr lang="ja-JP" altLang="ja-JP" sz="2000" dirty="0"/>
              <a:t>ならないため，慢性期の疾患を抱える患者への対応が困難。</a:t>
            </a:r>
          </a:p>
          <a:p>
            <a:pPr>
              <a:spcBef>
                <a:spcPts val="600"/>
              </a:spcBef>
            </a:pPr>
            <a:r>
              <a:rPr lang="en-US" altLang="ja-JP" sz="2000" dirty="0" smtClean="0"/>
              <a:t>   </a:t>
            </a:r>
            <a:r>
              <a:rPr lang="ja-JP" altLang="ja-JP" sz="2000" dirty="0" smtClean="0"/>
              <a:t>②</a:t>
            </a:r>
            <a:r>
              <a:rPr lang="ja-JP" altLang="ja-JP" sz="2000" dirty="0"/>
              <a:t>　介護老人保健施設（以下「老健」という。）</a:t>
            </a:r>
          </a:p>
          <a:p>
            <a:r>
              <a:rPr lang="ja-JP" altLang="ja-JP" sz="2000" dirty="0"/>
              <a:t>　　</a:t>
            </a:r>
            <a:r>
              <a:rPr lang="ja-JP" altLang="en-US" sz="2000" dirty="0"/>
              <a:t> </a:t>
            </a:r>
            <a:r>
              <a:rPr lang="ja-JP" altLang="ja-JP" sz="2000" dirty="0"/>
              <a:t>　病院（介護療養病床）等を退院した要介護者が在宅復帰できるよう</a:t>
            </a:r>
            <a:r>
              <a:rPr lang="ja-JP" altLang="ja-JP" sz="2000" dirty="0" smtClean="0"/>
              <a:t>，</a:t>
            </a:r>
            <a:endParaRPr lang="en-US" altLang="ja-JP" sz="2000" dirty="0" smtClean="0"/>
          </a:p>
          <a:p>
            <a:r>
              <a:rPr lang="ja-JP" altLang="en-US" sz="2000" dirty="0"/>
              <a:t>　</a:t>
            </a:r>
            <a:r>
              <a:rPr lang="ja-JP" altLang="en-US" sz="2000" dirty="0" smtClean="0"/>
              <a:t>　</a:t>
            </a:r>
            <a:r>
              <a:rPr lang="ja-JP" altLang="ja-JP" sz="2000" dirty="0" smtClean="0"/>
              <a:t>短期間</a:t>
            </a:r>
            <a:r>
              <a:rPr lang="ja-JP" altLang="ja-JP" sz="2000" dirty="0"/>
              <a:t>（原則として</a:t>
            </a:r>
            <a:r>
              <a:rPr lang="ja-JP" altLang="ja-JP" sz="2000" dirty="0" smtClean="0"/>
              <a:t>３か月間</a:t>
            </a:r>
            <a:r>
              <a:rPr lang="ja-JP" altLang="ja-JP" sz="2000" dirty="0"/>
              <a:t>）で，在宅復帰を目指し，主としてリハビリテーション</a:t>
            </a:r>
            <a:r>
              <a:rPr lang="ja-JP" altLang="ja-JP" sz="2000" dirty="0" smtClean="0"/>
              <a:t>の</a:t>
            </a:r>
            <a:endParaRPr lang="en-US" altLang="ja-JP" sz="2000" dirty="0" smtClean="0"/>
          </a:p>
          <a:p>
            <a:r>
              <a:rPr lang="ja-JP" altLang="en-US" sz="2000" dirty="0"/>
              <a:t>　</a:t>
            </a:r>
            <a:r>
              <a:rPr lang="ja-JP" altLang="en-US" sz="2000" dirty="0" smtClean="0"/>
              <a:t>　</a:t>
            </a:r>
            <a:r>
              <a:rPr lang="ja-JP" altLang="ja-JP" sz="2000" dirty="0" smtClean="0"/>
              <a:t>提供</a:t>
            </a:r>
            <a:r>
              <a:rPr lang="ja-JP" altLang="ja-JP" sz="2000" dirty="0"/>
              <a:t>を行う施設。</a:t>
            </a:r>
          </a:p>
          <a:p>
            <a:endParaRPr lang="en-US" altLang="ja-JP" sz="2000" dirty="0"/>
          </a:p>
          <a:p>
            <a:r>
              <a:rPr lang="ja-JP" altLang="en-US" sz="2000" dirty="0" smtClean="0"/>
              <a:t>〇　</a:t>
            </a:r>
            <a:r>
              <a:rPr lang="ja-JP" altLang="ja-JP" sz="2000" dirty="0" smtClean="0"/>
              <a:t>介護</a:t>
            </a:r>
            <a:r>
              <a:rPr lang="ja-JP" altLang="ja-JP" sz="2000" dirty="0"/>
              <a:t>医療院は</a:t>
            </a:r>
            <a:r>
              <a:rPr lang="ja-JP" altLang="ja-JP" sz="2000" dirty="0" smtClean="0"/>
              <a:t>，</a:t>
            </a:r>
            <a:r>
              <a:rPr lang="ja-JP" altLang="en-US" sz="2000" dirty="0" smtClean="0"/>
              <a:t>これらの施設</a:t>
            </a:r>
            <a:r>
              <a:rPr lang="ja-JP" altLang="ja-JP" sz="2000" dirty="0" smtClean="0"/>
              <a:t>が</a:t>
            </a:r>
            <a:r>
              <a:rPr lang="ja-JP" altLang="ja-JP" sz="2000" dirty="0"/>
              <a:t>有する機能を統合し</a:t>
            </a:r>
            <a:r>
              <a:rPr lang="ja-JP" altLang="ja-JP" sz="2000" dirty="0" smtClean="0"/>
              <a:t>，</a:t>
            </a:r>
            <a:endParaRPr lang="en-US" altLang="ja-JP" sz="2000" dirty="0" smtClean="0"/>
          </a:p>
          <a:p>
            <a:r>
              <a:rPr lang="ja-JP" altLang="en-US" sz="2000" dirty="0"/>
              <a:t>　</a:t>
            </a:r>
            <a:r>
              <a:rPr lang="ja-JP" altLang="ja-JP" sz="2000" dirty="0" smtClean="0"/>
              <a:t>住まい</a:t>
            </a:r>
            <a:r>
              <a:rPr lang="ja-JP" altLang="ja-JP" sz="2000" dirty="0"/>
              <a:t>としての機能</a:t>
            </a:r>
            <a:r>
              <a:rPr lang="ja-JP" altLang="ja-JP" sz="2000" dirty="0" smtClean="0"/>
              <a:t>を充実</a:t>
            </a:r>
            <a:r>
              <a:rPr lang="ja-JP" altLang="ja-JP" sz="2000" dirty="0"/>
              <a:t>させ，在宅復帰を目指す要介護者から長期療養を</a:t>
            </a:r>
            <a:r>
              <a:rPr lang="ja-JP" altLang="ja-JP" sz="2000" dirty="0" smtClean="0"/>
              <a:t>要する</a:t>
            </a:r>
            <a:endParaRPr lang="en-US" altLang="ja-JP" sz="2000" dirty="0" smtClean="0"/>
          </a:p>
          <a:p>
            <a:r>
              <a:rPr lang="ja-JP" altLang="en-US" sz="2000" dirty="0"/>
              <a:t>　</a:t>
            </a:r>
            <a:r>
              <a:rPr lang="ja-JP" altLang="ja-JP" sz="2000" dirty="0" smtClean="0"/>
              <a:t>要介護者</a:t>
            </a:r>
            <a:r>
              <a:rPr lang="ja-JP" altLang="ja-JP" sz="2000" dirty="0"/>
              <a:t>まで</a:t>
            </a:r>
            <a:r>
              <a:rPr lang="ja-JP" altLang="ja-JP" sz="2000" dirty="0" smtClean="0"/>
              <a:t>，総合的</a:t>
            </a:r>
            <a:r>
              <a:rPr lang="ja-JP" altLang="ja-JP" sz="2000" dirty="0"/>
              <a:t>なニーズに対応できる施設として設立された。</a:t>
            </a:r>
          </a:p>
          <a:p>
            <a:pPr marL="173038" indent="152400" algn="just">
              <a:lnSpc>
                <a:spcPts val="1600"/>
              </a:lnSpc>
            </a:pPr>
            <a:endParaRPr lang="en-US" altLang="ja-JP" sz="2000" kern="100" dirty="0">
              <a:solidFill>
                <a:prstClr val="black"/>
              </a:solidFill>
              <a:latin typeface="ＭＳ ゴシック" panose="020B0609070205080204" pitchFamily="49" charset="-128"/>
              <a:ea typeface="ＭＳ ゴシック" panose="020B0609070205080204" pitchFamily="49" charset="-128"/>
              <a:cs typeface="Times New Roman"/>
            </a:endParaRPr>
          </a:p>
        </p:txBody>
      </p:sp>
      <p:sp>
        <p:nvSpPr>
          <p:cNvPr id="7" name="コンテンツ プレースホルダー 2"/>
          <p:cNvSpPr txBox="1">
            <a:spLocks/>
          </p:cNvSpPr>
          <p:nvPr/>
        </p:nvSpPr>
        <p:spPr>
          <a:xfrm>
            <a:off x="233960" y="596739"/>
            <a:ext cx="1795174" cy="461665"/>
          </a:xfrm>
          <a:prstGeom prst="rect">
            <a:avLst/>
          </a:prstGeom>
          <a:solidFill>
            <a:schemeClr val="accent1">
              <a:lumMod val="20000"/>
              <a:lumOff val="80000"/>
            </a:schemeClr>
          </a:solidFill>
          <a:ln w="22225">
            <a:solidFill>
              <a:schemeClr val="tx1"/>
            </a:solidFill>
          </a:ln>
        </p:spPr>
        <p:txBody>
          <a:bodyPr vert="horz" wrap="square" lIns="91440" tIns="45720" rIns="91440" bIns="45720" rtlCol="0" anchor="ctr" anchorCtr="0">
            <a:sp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spcBef>
                <a:spcPts val="0"/>
              </a:spcBef>
            </a:pPr>
            <a:r>
              <a:rPr lang="ja-JP" altLang="en-US" sz="2400" b="1" dirty="0" smtClean="0">
                <a:solidFill>
                  <a:prstClr val="black"/>
                </a:solidFill>
                <a:latin typeface="ＭＳ ゴシック" panose="020B0609070205080204" pitchFamily="49" charset="-128"/>
                <a:ea typeface="ＭＳ ゴシック" panose="020B0609070205080204" pitchFamily="49" charset="-128"/>
              </a:rPr>
              <a:t>概　要</a:t>
            </a:r>
            <a:endParaRPr lang="en-US" altLang="ja-JP" sz="2400" b="1" dirty="0">
              <a:solidFill>
                <a:prstClr val="black"/>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9186244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92852" y="2080725"/>
            <a:ext cx="9043517" cy="1470025"/>
          </a:xfrm>
          <a:ln>
            <a:noFill/>
          </a:ln>
        </p:spPr>
        <p:txBody>
          <a:bodyPr>
            <a:noAutofit/>
          </a:bodyPr>
          <a:lstStyle/>
          <a:p>
            <a:pPr algn="l"/>
            <a:r>
              <a:rPr kumimoji="1" lang="ja-JP" altLang="en-US" sz="3200" dirty="0" smtClean="0"/>
              <a:t>介護保険法に基づく介護医療院の人員，施設及び設備並びに運営に関する基準を定める条例の概要</a:t>
            </a:r>
            <a:endParaRPr kumimoji="1" lang="ja-JP" altLang="en-US" sz="3200" dirty="0"/>
          </a:p>
        </p:txBody>
      </p:sp>
      <p:sp>
        <p:nvSpPr>
          <p:cNvPr id="4" name="サブタイトル 3"/>
          <p:cNvSpPr>
            <a:spLocks noGrp="1"/>
          </p:cNvSpPr>
          <p:nvPr>
            <p:ph type="subTitle" idx="1"/>
          </p:nvPr>
        </p:nvSpPr>
        <p:spPr/>
        <p:txBody>
          <a:bodyPr/>
          <a:lstStyle/>
          <a:p>
            <a:endParaRPr kumimoji="1" lang="ja-JP" altLang="en-US"/>
          </a:p>
        </p:txBody>
      </p:sp>
      <p:sp>
        <p:nvSpPr>
          <p:cNvPr id="3" name="テキスト ボックス 2"/>
          <p:cNvSpPr txBox="1"/>
          <p:nvPr/>
        </p:nvSpPr>
        <p:spPr>
          <a:xfrm>
            <a:off x="8470760" y="6430945"/>
            <a:ext cx="1185706" cy="369332"/>
          </a:xfrm>
          <a:prstGeom prst="rect">
            <a:avLst/>
          </a:prstGeom>
          <a:noFill/>
        </p:spPr>
        <p:txBody>
          <a:bodyPr wrap="square" rtlCol="0">
            <a:spAutoFit/>
          </a:bodyPr>
          <a:lstStyle/>
          <a:p>
            <a:pPr algn="r"/>
            <a:r>
              <a:rPr kumimoji="1" lang="en-US" altLang="ja-JP" dirty="0" smtClean="0"/>
              <a:t>5</a:t>
            </a:r>
            <a:endParaRPr kumimoji="1" lang="ja-JP" altLang="en-US" dirty="0"/>
          </a:p>
        </p:txBody>
      </p:sp>
    </p:spTree>
    <p:extLst>
      <p:ext uri="{BB962C8B-B14F-4D97-AF65-F5344CB8AC3E}">
        <p14:creationId xmlns:p14="http://schemas.microsoft.com/office/powerpoint/2010/main" val="41025189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608455" y="6492875"/>
            <a:ext cx="1826947" cy="365125"/>
          </a:xfrm>
        </p:spPr>
        <p:txBody>
          <a:bodyPr/>
          <a:lstStyle/>
          <a:p>
            <a:fld id="{01B2463D-409F-4C74-9F60-AE27E039E352}" type="slidenum">
              <a:rPr lang="ja-JP" altLang="en-US" sz="1800" smtClean="0">
                <a:solidFill>
                  <a:prstClr val="black"/>
                </a:solidFill>
              </a:rPr>
              <a:pPr/>
              <a:t>6</a:t>
            </a:fld>
            <a:endParaRPr lang="ja-JP" altLang="en-US" sz="1800" dirty="0">
              <a:solidFill>
                <a:prstClr val="black"/>
              </a:solidFill>
            </a:endParaRPr>
          </a:p>
        </p:txBody>
      </p:sp>
      <p:sp>
        <p:nvSpPr>
          <p:cNvPr id="5" name="正方形/長方形 4"/>
          <p:cNvSpPr/>
          <p:nvPr/>
        </p:nvSpPr>
        <p:spPr>
          <a:xfrm>
            <a:off x="3997" y="326"/>
            <a:ext cx="9902003" cy="432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2634" tIns="41317" rIns="82634" bIns="41317" rtlCol="0" anchor="ctr"/>
          <a:lstStyle/>
          <a:p>
            <a:pPr algn="ctr"/>
            <a:r>
              <a:rPr lang="zh-TW" altLang="en-US" sz="2800" dirty="0" smtClean="0">
                <a:solidFill>
                  <a:prstClr val="black"/>
                </a:solidFill>
                <a:latin typeface="ＤＨＰ特太ゴシック体" panose="020B0500000000000000" pitchFamily="50" charset="-128"/>
                <a:ea typeface="ＤＨＰ特太ゴシック体" panose="020B0500000000000000" pitchFamily="50" charset="-128"/>
              </a:rPr>
              <a:t>介護医療院</a:t>
            </a:r>
            <a:r>
              <a:rPr lang="ja-JP" altLang="en-US" sz="2800" dirty="0" smtClean="0">
                <a:solidFill>
                  <a:prstClr val="black"/>
                </a:solidFill>
                <a:latin typeface="ＤＨＰ特太ゴシック体" panose="020B0500000000000000" pitchFamily="50" charset="-128"/>
                <a:ea typeface="ＤＨＰ特太ゴシック体" panose="020B0500000000000000" pitchFamily="50" charset="-128"/>
              </a:rPr>
              <a:t>の</a:t>
            </a:r>
            <a:r>
              <a:rPr lang="ja-JP" altLang="en-US" sz="2800" dirty="0">
                <a:solidFill>
                  <a:prstClr val="black"/>
                </a:solidFill>
                <a:latin typeface="ＤＨＰ特太ゴシック体" panose="020B0500000000000000" pitchFamily="50" charset="-128"/>
                <a:ea typeface="ＤＨＰ特太ゴシック体" panose="020B0500000000000000" pitchFamily="50" charset="-128"/>
              </a:rPr>
              <a:t>基準</a:t>
            </a:r>
          </a:p>
        </p:txBody>
      </p:sp>
      <p:sp>
        <p:nvSpPr>
          <p:cNvPr id="6" name="テキスト ボックス 5"/>
          <p:cNvSpPr txBox="1"/>
          <p:nvPr/>
        </p:nvSpPr>
        <p:spPr>
          <a:xfrm>
            <a:off x="69573" y="861166"/>
            <a:ext cx="9770849" cy="5822107"/>
          </a:xfrm>
          <a:prstGeom prst="rect">
            <a:avLst/>
          </a:prstGeom>
          <a:noFill/>
          <a:ln>
            <a:solidFill>
              <a:schemeClr val="tx1"/>
            </a:solidFill>
          </a:ln>
        </p:spPr>
        <p:txBody>
          <a:bodyPr wrap="square" rtlCol="0">
            <a:spAutoFit/>
          </a:bodyPr>
          <a:lstStyle/>
          <a:p>
            <a:pPr marL="179388" indent="-179388" algn="just"/>
            <a:r>
              <a:rPr lang="ja-JP" altLang="en-US" sz="1600" kern="100" dirty="0" smtClean="0">
                <a:solidFill>
                  <a:prstClr val="black"/>
                </a:solidFill>
                <a:latin typeface="ＭＳ ゴシック" panose="020B0609070205080204" pitchFamily="49" charset="-128"/>
                <a:ea typeface="ＭＳ ゴシック" panose="020B0609070205080204" pitchFamily="49" charset="-128"/>
                <a:cs typeface="Times New Roman"/>
              </a:rPr>
              <a:t>○　</a:t>
            </a:r>
            <a:r>
              <a:rPr lang="ja-JP" altLang="ja-JP" sz="1600" kern="100" dirty="0" smtClean="0">
                <a:solidFill>
                  <a:prstClr val="black"/>
                </a:solidFill>
                <a:latin typeface="ＭＳ ゴシック" panose="020B0609070205080204" pitchFamily="49" charset="-128"/>
                <a:ea typeface="ＭＳ ゴシック" panose="020B0609070205080204" pitchFamily="49" charset="-128"/>
                <a:cs typeface="Times New Roman"/>
              </a:rPr>
              <a:t>介護</a:t>
            </a:r>
            <a:r>
              <a:rPr lang="ja-JP" altLang="ja-JP" sz="1600" kern="100" dirty="0">
                <a:solidFill>
                  <a:prstClr val="black"/>
                </a:solidFill>
                <a:latin typeface="ＭＳ ゴシック" panose="020B0609070205080204" pitchFamily="49" charset="-128"/>
                <a:ea typeface="ＭＳ ゴシック" panose="020B0609070205080204" pitchFamily="49" charset="-128"/>
                <a:cs typeface="Times New Roman"/>
              </a:rPr>
              <a:t>医療院については</a:t>
            </a:r>
            <a:r>
              <a:rPr lang="ja-JP" altLang="ja-JP" sz="1600" kern="100" dirty="0" smtClean="0">
                <a:solidFill>
                  <a:prstClr val="black"/>
                </a:solidFill>
                <a:latin typeface="ＭＳ ゴシック" panose="020B0609070205080204" pitchFamily="49" charset="-128"/>
                <a:ea typeface="ＭＳ ゴシック" panose="020B0609070205080204" pitchFamily="49" charset="-128"/>
                <a:cs typeface="Times New Roman"/>
              </a:rPr>
              <a:t>、介護</a:t>
            </a:r>
            <a:r>
              <a:rPr lang="ja-JP" altLang="ja-JP" sz="1600" kern="100" dirty="0">
                <a:solidFill>
                  <a:prstClr val="black"/>
                </a:solidFill>
                <a:latin typeface="ＭＳ ゴシック" panose="020B0609070205080204" pitchFamily="49" charset="-128"/>
                <a:ea typeface="ＭＳ ゴシック" panose="020B0609070205080204" pitchFamily="49" charset="-128"/>
                <a:cs typeface="Times New Roman"/>
              </a:rPr>
              <a:t>療養病床（療養機能強化型）相当のサービス（Ⅰ型）と</a:t>
            </a:r>
            <a:r>
              <a:rPr lang="ja-JP" altLang="ja-JP" sz="1600" kern="100" dirty="0" smtClean="0">
                <a:solidFill>
                  <a:prstClr val="black"/>
                </a:solidFill>
                <a:latin typeface="ＭＳ ゴシック" panose="020B0609070205080204" pitchFamily="49" charset="-128"/>
                <a:ea typeface="ＭＳ ゴシック" panose="020B0609070205080204" pitchFamily="49" charset="-128"/>
                <a:cs typeface="Times New Roman"/>
              </a:rPr>
              <a:t>、</a:t>
            </a:r>
            <a:endParaRPr lang="en-US" altLang="ja-JP" sz="1600" kern="100" dirty="0" smtClean="0">
              <a:solidFill>
                <a:prstClr val="black"/>
              </a:solidFill>
              <a:latin typeface="ＭＳ ゴシック" panose="020B0609070205080204" pitchFamily="49" charset="-128"/>
              <a:ea typeface="ＭＳ ゴシック" panose="020B0609070205080204" pitchFamily="49" charset="-128"/>
              <a:cs typeface="Times New Roman"/>
            </a:endParaRPr>
          </a:p>
          <a:p>
            <a:pPr marL="179388" indent="-179388" algn="just"/>
            <a:r>
              <a:rPr lang="ja-JP" altLang="en-US" sz="1600" kern="100" dirty="0">
                <a:solidFill>
                  <a:prstClr val="black"/>
                </a:solidFill>
                <a:latin typeface="ＭＳ ゴシック" panose="020B0609070205080204" pitchFamily="49" charset="-128"/>
                <a:ea typeface="ＭＳ ゴシック" panose="020B0609070205080204" pitchFamily="49" charset="-128"/>
                <a:cs typeface="Times New Roman"/>
              </a:rPr>
              <a:t>　</a:t>
            </a:r>
            <a:r>
              <a:rPr lang="ja-JP" altLang="ja-JP" sz="1600" kern="100" dirty="0" smtClean="0">
                <a:solidFill>
                  <a:prstClr val="black"/>
                </a:solidFill>
                <a:latin typeface="ＭＳ ゴシック" panose="020B0609070205080204" pitchFamily="49" charset="-128"/>
                <a:ea typeface="ＭＳ ゴシック" panose="020B0609070205080204" pitchFamily="49" charset="-128"/>
                <a:cs typeface="Times New Roman"/>
              </a:rPr>
              <a:t>老人</a:t>
            </a:r>
            <a:r>
              <a:rPr lang="ja-JP" altLang="ja-JP" sz="1600" kern="100" dirty="0">
                <a:solidFill>
                  <a:prstClr val="black"/>
                </a:solidFill>
                <a:latin typeface="ＭＳ ゴシック" panose="020B0609070205080204" pitchFamily="49" charset="-128"/>
                <a:ea typeface="ＭＳ ゴシック" panose="020B0609070205080204" pitchFamily="49" charset="-128"/>
                <a:cs typeface="Times New Roman"/>
              </a:rPr>
              <a:t>保健施設相当以上のサービス（Ⅱ型）の２つのサービスが提供されることとされて</a:t>
            </a:r>
            <a:r>
              <a:rPr lang="ja-JP" altLang="ja-JP" sz="1600" kern="100" dirty="0" smtClean="0">
                <a:solidFill>
                  <a:prstClr val="black"/>
                </a:solidFill>
                <a:latin typeface="ＭＳ ゴシック" panose="020B0609070205080204" pitchFamily="49" charset="-128"/>
                <a:ea typeface="ＭＳ ゴシック" panose="020B0609070205080204" pitchFamily="49" charset="-128"/>
                <a:cs typeface="Times New Roman"/>
              </a:rPr>
              <a:t>いる</a:t>
            </a:r>
            <a:r>
              <a:rPr lang="ja-JP" altLang="en-US" sz="1600" kern="100" dirty="0" smtClean="0">
                <a:solidFill>
                  <a:prstClr val="black"/>
                </a:solidFill>
                <a:latin typeface="ＭＳ ゴシック" panose="020B0609070205080204" pitchFamily="49" charset="-128"/>
                <a:ea typeface="ＭＳ ゴシック" panose="020B0609070205080204" pitchFamily="49" charset="-128"/>
                <a:cs typeface="Times New Roman"/>
              </a:rPr>
              <a:t>。</a:t>
            </a:r>
            <a:endParaRPr lang="en-US" altLang="ja-JP" sz="1600" kern="100" dirty="0" smtClean="0">
              <a:solidFill>
                <a:prstClr val="black"/>
              </a:solidFill>
              <a:latin typeface="ＭＳ ゴシック" panose="020B0609070205080204" pitchFamily="49" charset="-128"/>
              <a:ea typeface="ＭＳ ゴシック" panose="020B0609070205080204" pitchFamily="49" charset="-128"/>
              <a:cs typeface="Times New Roman"/>
            </a:endParaRPr>
          </a:p>
          <a:p>
            <a:pPr marL="179388" indent="-179388" algn="just"/>
            <a:r>
              <a:rPr lang="ja-JP" altLang="en-US" sz="1600" kern="100" dirty="0">
                <a:solidFill>
                  <a:prstClr val="black"/>
                </a:solidFill>
                <a:latin typeface="ＭＳ ゴシック" panose="020B0609070205080204" pitchFamily="49" charset="-128"/>
                <a:ea typeface="ＭＳ ゴシック" panose="020B0609070205080204" pitchFamily="49" charset="-128"/>
                <a:cs typeface="Times New Roman"/>
              </a:rPr>
              <a:t>　</a:t>
            </a:r>
            <a:r>
              <a:rPr lang="ja-JP" altLang="en-US" sz="1600" kern="100" dirty="0" smtClean="0">
                <a:solidFill>
                  <a:prstClr val="black"/>
                </a:solidFill>
                <a:latin typeface="ＭＳ ゴシック" panose="020B0609070205080204" pitchFamily="49" charset="-128"/>
                <a:ea typeface="ＭＳ ゴシック" panose="020B0609070205080204" pitchFamily="49" charset="-128"/>
                <a:cs typeface="Times New Roman"/>
              </a:rPr>
              <a:t>　</a:t>
            </a:r>
            <a:r>
              <a:rPr lang="ja-JP" altLang="ja-JP" sz="1600" kern="100" dirty="0" smtClean="0">
                <a:solidFill>
                  <a:prstClr val="black"/>
                </a:solidFill>
                <a:latin typeface="ＭＳ ゴシック" panose="020B0609070205080204" pitchFamily="49" charset="-128"/>
                <a:ea typeface="ＭＳ ゴシック" panose="020B0609070205080204" pitchFamily="49" charset="-128"/>
                <a:cs typeface="Times New Roman"/>
              </a:rPr>
              <a:t>この</a:t>
            </a:r>
            <a:r>
              <a:rPr lang="ja-JP" altLang="ja-JP" sz="1600" kern="100" dirty="0">
                <a:solidFill>
                  <a:prstClr val="black"/>
                </a:solidFill>
                <a:latin typeface="ＭＳ ゴシック" panose="020B0609070205080204" pitchFamily="49" charset="-128"/>
                <a:ea typeface="ＭＳ ゴシック" panose="020B0609070205080204" pitchFamily="49" charset="-128"/>
                <a:cs typeface="Times New Roman"/>
              </a:rPr>
              <a:t>人員・設備・運営基準等については以下のとおりとする。</a:t>
            </a:r>
            <a:endParaRPr lang="en-US" altLang="ja-JP" sz="1600" kern="100" dirty="0">
              <a:solidFill>
                <a:prstClr val="black"/>
              </a:solidFill>
              <a:latin typeface="ＭＳ ゴシック" panose="020B0609070205080204" pitchFamily="49" charset="-128"/>
              <a:ea typeface="ＭＳ ゴシック" panose="020B0609070205080204" pitchFamily="49" charset="-128"/>
              <a:cs typeface="Times New Roman"/>
            </a:endParaRPr>
          </a:p>
          <a:p>
            <a:pPr marL="4763" indent="152400" algn="just"/>
            <a:endParaRPr lang="en-US" altLang="ja-JP" sz="1600" kern="100" dirty="0">
              <a:solidFill>
                <a:prstClr val="black"/>
              </a:solidFill>
              <a:latin typeface="ＭＳ ゴシック" panose="020B0609070205080204" pitchFamily="49" charset="-128"/>
              <a:ea typeface="ＭＳ ゴシック" panose="020B0609070205080204" pitchFamily="49" charset="-128"/>
              <a:cs typeface="Times New Roman"/>
            </a:endParaRPr>
          </a:p>
          <a:p>
            <a:pPr marL="304800" indent="-304800" algn="just">
              <a:lnSpc>
                <a:spcPts val="1600"/>
              </a:lnSpc>
            </a:pPr>
            <a:r>
              <a:rPr lang="ja-JP" altLang="ja-JP" sz="1600" kern="100" dirty="0">
                <a:solidFill>
                  <a:prstClr val="black"/>
                </a:solidFill>
                <a:latin typeface="ＭＳ ゴシック" panose="020B0609070205080204" pitchFamily="49" charset="-128"/>
                <a:ea typeface="ＭＳ ゴシック" panose="020B0609070205080204" pitchFamily="49" charset="-128"/>
                <a:cs typeface="Times New Roman"/>
              </a:rPr>
              <a:t>ア　サービス提供単位</a:t>
            </a:r>
          </a:p>
          <a:p>
            <a:pPr marL="179388" indent="-179388" algn="just">
              <a:lnSpc>
                <a:spcPts val="1600"/>
              </a:lnSpc>
            </a:pPr>
            <a:r>
              <a:rPr lang="ja-JP" altLang="en-US" sz="1600" kern="100" dirty="0">
                <a:solidFill>
                  <a:prstClr val="black"/>
                </a:solidFill>
                <a:latin typeface="ＭＳ ゴシック" panose="020B0609070205080204" pitchFamily="49" charset="-128"/>
                <a:ea typeface="ＭＳ ゴシック" panose="020B0609070205080204" pitchFamily="49" charset="-128"/>
                <a:cs typeface="Times New Roman"/>
              </a:rPr>
              <a:t>　　</a:t>
            </a:r>
            <a:r>
              <a:rPr lang="ja-JP" altLang="ja-JP" sz="1600" kern="100" dirty="0">
                <a:solidFill>
                  <a:prstClr val="black"/>
                </a:solidFill>
                <a:latin typeface="ＭＳ ゴシック" panose="020B0609070205080204" pitchFamily="49" charset="-128"/>
                <a:ea typeface="ＭＳ ゴシック" panose="020B0609070205080204" pitchFamily="49" charset="-128"/>
                <a:cs typeface="Times New Roman"/>
              </a:rPr>
              <a:t>介護医療院のⅠ型とⅡ型のサービスについては、介護療養病床において病棟単位でサービスが提供されていることに鑑み、療養棟単位で提供できることとする</a:t>
            </a:r>
            <a:r>
              <a:rPr lang="ja-JP" altLang="ja-JP" sz="1600" kern="100" dirty="0" smtClean="0">
                <a:solidFill>
                  <a:prstClr val="black"/>
                </a:solidFill>
                <a:latin typeface="ＭＳ ゴシック" panose="020B0609070205080204" pitchFamily="49" charset="-128"/>
                <a:ea typeface="ＭＳ ゴシック" panose="020B0609070205080204" pitchFamily="49" charset="-128"/>
                <a:cs typeface="Times New Roman"/>
              </a:rPr>
              <a:t>。</a:t>
            </a:r>
            <a:endParaRPr lang="en-US" altLang="ja-JP" sz="1600" kern="100" dirty="0" smtClean="0">
              <a:solidFill>
                <a:prstClr val="black"/>
              </a:solidFill>
              <a:latin typeface="ＭＳ ゴシック" panose="020B0609070205080204" pitchFamily="49" charset="-128"/>
              <a:ea typeface="ＭＳ ゴシック" panose="020B0609070205080204" pitchFamily="49" charset="-128"/>
              <a:cs typeface="Times New Roman"/>
            </a:endParaRPr>
          </a:p>
          <a:p>
            <a:pPr marL="179388" indent="-179388" algn="just">
              <a:lnSpc>
                <a:spcPts val="1600"/>
              </a:lnSpc>
              <a:spcBef>
                <a:spcPts val="600"/>
              </a:spcBef>
            </a:pPr>
            <a:r>
              <a:rPr lang="ja-JP" altLang="en-US" sz="1600" kern="100" dirty="0">
                <a:solidFill>
                  <a:prstClr val="black"/>
                </a:solidFill>
                <a:latin typeface="ＭＳ ゴシック" panose="020B0609070205080204" pitchFamily="49" charset="-128"/>
                <a:ea typeface="ＭＳ ゴシック" panose="020B0609070205080204" pitchFamily="49" charset="-128"/>
                <a:cs typeface="Times New Roman"/>
              </a:rPr>
              <a:t>　</a:t>
            </a:r>
            <a:r>
              <a:rPr lang="ja-JP" altLang="en-US" sz="1600" kern="100" dirty="0" smtClean="0">
                <a:solidFill>
                  <a:prstClr val="black"/>
                </a:solidFill>
                <a:latin typeface="ＭＳ ゴシック" panose="020B0609070205080204" pitchFamily="49" charset="-128"/>
                <a:ea typeface="ＭＳ ゴシック" panose="020B0609070205080204" pitchFamily="49" charset="-128"/>
                <a:cs typeface="Times New Roman"/>
              </a:rPr>
              <a:t>　</a:t>
            </a:r>
            <a:r>
              <a:rPr lang="ja-JP" altLang="ja-JP" sz="1600" kern="100" dirty="0" smtClean="0">
                <a:solidFill>
                  <a:prstClr val="black"/>
                </a:solidFill>
                <a:latin typeface="ＭＳ ゴシック" panose="020B0609070205080204" pitchFamily="49" charset="-128"/>
                <a:ea typeface="ＭＳ ゴシック" panose="020B0609070205080204" pitchFamily="49" charset="-128"/>
                <a:cs typeface="Times New Roman"/>
              </a:rPr>
              <a:t>ただし</a:t>
            </a:r>
            <a:r>
              <a:rPr lang="ja-JP" altLang="ja-JP" sz="1600" kern="100" dirty="0">
                <a:solidFill>
                  <a:prstClr val="black"/>
                </a:solidFill>
                <a:latin typeface="ＭＳ ゴシック" panose="020B0609070205080204" pitchFamily="49" charset="-128"/>
                <a:ea typeface="ＭＳ ゴシック" panose="020B0609070205080204" pitchFamily="49" charset="-128"/>
                <a:cs typeface="Times New Roman"/>
              </a:rPr>
              <a:t>、規模が小さい場合については、これまでの介護療養病床での取扱いと同様に、療養室単位でのサービス提供を可能とする。</a:t>
            </a:r>
            <a:endParaRPr lang="en-US" altLang="ja-JP" sz="1600" kern="100" dirty="0">
              <a:solidFill>
                <a:prstClr val="black"/>
              </a:solidFill>
              <a:latin typeface="ＭＳ ゴシック" panose="020B0609070205080204" pitchFamily="49" charset="-128"/>
              <a:ea typeface="ＭＳ ゴシック" panose="020B0609070205080204" pitchFamily="49" charset="-128"/>
              <a:cs typeface="Times New Roman"/>
            </a:endParaRPr>
          </a:p>
          <a:p>
            <a:pPr marL="173038" indent="152400" algn="just">
              <a:lnSpc>
                <a:spcPts val="1600"/>
              </a:lnSpc>
            </a:pPr>
            <a:endParaRPr lang="ja-JP" altLang="ja-JP" sz="1600" kern="100" dirty="0">
              <a:solidFill>
                <a:prstClr val="black"/>
              </a:solidFill>
              <a:latin typeface="ＭＳ ゴシック" panose="020B0609070205080204" pitchFamily="49" charset="-128"/>
              <a:ea typeface="ＭＳ ゴシック" panose="020B0609070205080204" pitchFamily="49" charset="-128"/>
              <a:cs typeface="Times New Roman"/>
            </a:endParaRPr>
          </a:p>
          <a:p>
            <a:pPr algn="just">
              <a:lnSpc>
                <a:spcPts val="1600"/>
              </a:lnSpc>
            </a:pPr>
            <a:r>
              <a:rPr lang="ja-JP" altLang="ja-JP" sz="1600" kern="100" dirty="0">
                <a:solidFill>
                  <a:prstClr val="black"/>
                </a:solidFill>
                <a:latin typeface="ＭＳ ゴシック" panose="020B0609070205080204" pitchFamily="49" charset="-128"/>
                <a:ea typeface="ＭＳ ゴシック" panose="020B0609070205080204" pitchFamily="49" charset="-128"/>
                <a:cs typeface="Times New Roman"/>
              </a:rPr>
              <a:t>イ　人員配置</a:t>
            </a:r>
            <a:endParaRPr lang="en-US" altLang="ja-JP" sz="1600" kern="100" dirty="0">
              <a:solidFill>
                <a:prstClr val="black"/>
              </a:solidFill>
              <a:latin typeface="ＭＳ ゴシック" panose="020B0609070205080204" pitchFamily="49" charset="-128"/>
              <a:ea typeface="ＭＳ ゴシック" panose="020B0609070205080204" pitchFamily="49" charset="-128"/>
              <a:cs typeface="Times New Roman"/>
            </a:endParaRPr>
          </a:p>
          <a:p>
            <a:pPr marL="179388" indent="-179388" algn="just">
              <a:lnSpc>
                <a:spcPts val="1600"/>
              </a:lnSpc>
            </a:pPr>
            <a:r>
              <a:rPr lang="ja-JP" altLang="en-US" sz="1600" kern="100" dirty="0">
                <a:solidFill>
                  <a:prstClr val="black"/>
                </a:solidFill>
                <a:latin typeface="ＭＳ ゴシック" panose="020B0609070205080204" pitchFamily="49" charset="-128"/>
                <a:ea typeface="ＭＳ ゴシック" panose="020B0609070205080204" pitchFamily="49" charset="-128"/>
                <a:cs typeface="Times New Roman"/>
              </a:rPr>
              <a:t>　　</a:t>
            </a:r>
            <a:r>
              <a:rPr lang="ja-JP" altLang="ja-JP" sz="1600" kern="100" dirty="0">
                <a:solidFill>
                  <a:prstClr val="black"/>
                </a:solidFill>
                <a:latin typeface="ＭＳ ゴシック" panose="020B0609070205080204" pitchFamily="49" charset="-128"/>
                <a:ea typeface="ＭＳ ゴシック" panose="020B0609070205080204" pitchFamily="49" charset="-128"/>
                <a:cs typeface="Times New Roman"/>
              </a:rPr>
              <a:t>開設に伴う人員基準については、日中・夜間を通じ長期療養を主目的としたサービスを提供する観点から、介護療養病床と介護療養型老人保健施設の基準を参考に、 </a:t>
            </a:r>
          </a:p>
          <a:p>
            <a:pPr algn="just">
              <a:lnSpc>
                <a:spcPts val="1600"/>
              </a:lnSpc>
              <a:spcBef>
                <a:spcPts val="600"/>
              </a:spcBef>
            </a:pPr>
            <a:r>
              <a:rPr lang="ja-JP" altLang="en-US" sz="1600" kern="100" dirty="0">
                <a:solidFill>
                  <a:prstClr val="black"/>
                </a:solidFill>
                <a:latin typeface="ＭＳ ゴシック" panose="020B0609070205080204" pitchFamily="49" charset="-128"/>
                <a:ea typeface="ＭＳ ゴシック" panose="020B0609070205080204" pitchFamily="49" charset="-128"/>
                <a:cs typeface="Times New Roman"/>
              </a:rPr>
              <a:t>　</a:t>
            </a:r>
            <a:r>
              <a:rPr lang="ja-JP" altLang="ja-JP" sz="1600" kern="100" dirty="0">
                <a:solidFill>
                  <a:prstClr val="black"/>
                </a:solidFill>
                <a:latin typeface="ＭＳ ゴシック" panose="020B0609070205080204" pitchFamily="49" charset="-128"/>
                <a:ea typeface="ＭＳ ゴシック" panose="020B0609070205080204" pitchFamily="49" charset="-128"/>
                <a:cs typeface="Times New Roman"/>
              </a:rPr>
              <a:t>ⅰ</a:t>
            </a:r>
            <a:r>
              <a:rPr lang="ja-JP" altLang="en-US" sz="1600" kern="100" dirty="0">
                <a:solidFill>
                  <a:prstClr val="black"/>
                </a:solidFill>
                <a:latin typeface="ＭＳ ゴシック" panose="020B0609070205080204" pitchFamily="49" charset="-128"/>
                <a:ea typeface="ＭＳ ゴシック" panose="020B0609070205080204" pitchFamily="49" charset="-128"/>
                <a:cs typeface="Times New Roman"/>
              </a:rPr>
              <a:t>　</a:t>
            </a:r>
            <a:r>
              <a:rPr lang="ja-JP" altLang="ja-JP" sz="1600" kern="100" dirty="0">
                <a:solidFill>
                  <a:prstClr val="black"/>
                </a:solidFill>
                <a:latin typeface="ＭＳ ゴシック" panose="020B0609070205080204" pitchFamily="49" charset="-128"/>
                <a:ea typeface="ＭＳ ゴシック" panose="020B0609070205080204" pitchFamily="49" charset="-128"/>
                <a:cs typeface="Times New Roman"/>
              </a:rPr>
              <a:t>医師、薬剤師、看護職員、介護職員は、Ⅰ型とⅡ型に求められる医療・介護ニーズを勘案</a:t>
            </a:r>
            <a:r>
              <a:rPr lang="ja-JP" altLang="ja-JP" sz="1600" kern="100" dirty="0" smtClean="0">
                <a:solidFill>
                  <a:prstClr val="black"/>
                </a:solidFill>
                <a:latin typeface="ＭＳ ゴシック" panose="020B0609070205080204" pitchFamily="49" charset="-128"/>
                <a:ea typeface="ＭＳ ゴシック" panose="020B0609070205080204" pitchFamily="49" charset="-128"/>
                <a:cs typeface="Times New Roman"/>
              </a:rPr>
              <a:t>して</a:t>
            </a:r>
            <a:endParaRPr lang="en-US" altLang="ja-JP" sz="1600" kern="100" dirty="0" smtClean="0">
              <a:solidFill>
                <a:prstClr val="black"/>
              </a:solidFill>
              <a:latin typeface="ＭＳ ゴシック" panose="020B0609070205080204" pitchFamily="49" charset="-128"/>
              <a:ea typeface="ＭＳ ゴシック" panose="020B0609070205080204" pitchFamily="49" charset="-128"/>
              <a:cs typeface="Times New Roman"/>
            </a:endParaRPr>
          </a:p>
          <a:p>
            <a:pPr algn="just">
              <a:lnSpc>
                <a:spcPts val="1600"/>
              </a:lnSpc>
            </a:pPr>
            <a:r>
              <a:rPr lang="ja-JP" altLang="en-US" sz="1600" kern="100" dirty="0">
                <a:solidFill>
                  <a:prstClr val="black"/>
                </a:solidFill>
                <a:latin typeface="ＭＳ ゴシック" panose="020B0609070205080204" pitchFamily="49" charset="-128"/>
                <a:ea typeface="ＭＳ ゴシック" panose="020B0609070205080204" pitchFamily="49" charset="-128"/>
                <a:cs typeface="Times New Roman"/>
              </a:rPr>
              <a:t>　</a:t>
            </a:r>
            <a:r>
              <a:rPr lang="ja-JP" altLang="en-US" sz="1600" kern="100" dirty="0" smtClean="0">
                <a:solidFill>
                  <a:prstClr val="black"/>
                </a:solidFill>
                <a:latin typeface="ＭＳ ゴシック" panose="020B0609070205080204" pitchFamily="49" charset="-128"/>
                <a:ea typeface="ＭＳ ゴシック" panose="020B0609070205080204" pitchFamily="49" charset="-128"/>
                <a:cs typeface="Times New Roman"/>
              </a:rPr>
              <a:t>　　</a:t>
            </a:r>
            <a:r>
              <a:rPr lang="ja-JP" altLang="ja-JP" sz="1600" kern="100" dirty="0" smtClean="0">
                <a:solidFill>
                  <a:prstClr val="black"/>
                </a:solidFill>
                <a:latin typeface="ＭＳ ゴシック" panose="020B0609070205080204" pitchFamily="49" charset="-128"/>
                <a:ea typeface="ＭＳ ゴシック" panose="020B0609070205080204" pitchFamily="49" charset="-128"/>
                <a:cs typeface="Times New Roman"/>
              </a:rPr>
              <a:t>設定</a:t>
            </a:r>
            <a:r>
              <a:rPr lang="ja-JP" altLang="ja-JP" sz="1600" kern="100" dirty="0">
                <a:solidFill>
                  <a:prstClr val="black"/>
                </a:solidFill>
                <a:latin typeface="ＭＳ ゴシック" panose="020B0609070205080204" pitchFamily="49" charset="-128"/>
                <a:ea typeface="ＭＳ ゴシック" panose="020B0609070205080204" pitchFamily="49" charset="-128"/>
                <a:cs typeface="Times New Roman"/>
              </a:rPr>
              <a:t>し、</a:t>
            </a:r>
          </a:p>
          <a:p>
            <a:pPr marL="360363" indent="-360363" algn="just">
              <a:lnSpc>
                <a:spcPts val="1600"/>
              </a:lnSpc>
            </a:pPr>
            <a:r>
              <a:rPr lang="ja-JP" altLang="en-US" sz="1600" kern="100" dirty="0">
                <a:solidFill>
                  <a:prstClr val="black"/>
                </a:solidFill>
                <a:latin typeface="ＭＳ ゴシック" panose="020B0609070205080204" pitchFamily="49" charset="-128"/>
                <a:ea typeface="ＭＳ ゴシック" panose="020B0609070205080204" pitchFamily="49" charset="-128"/>
                <a:cs typeface="Times New Roman"/>
              </a:rPr>
              <a:t>　</a:t>
            </a:r>
            <a:r>
              <a:rPr lang="ja-JP" altLang="ja-JP" sz="1600" kern="100" dirty="0">
                <a:solidFill>
                  <a:prstClr val="black"/>
                </a:solidFill>
                <a:latin typeface="ＭＳ ゴシック" panose="020B0609070205080204" pitchFamily="49" charset="-128"/>
                <a:ea typeface="ＭＳ ゴシック" panose="020B0609070205080204" pitchFamily="49" charset="-128"/>
                <a:cs typeface="Times New Roman"/>
              </a:rPr>
              <a:t>ⅱ</a:t>
            </a:r>
            <a:r>
              <a:rPr lang="ja-JP" altLang="en-US" sz="1600" kern="100" dirty="0">
                <a:solidFill>
                  <a:prstClr val="black"/>
                </a:solidFill>
                <a:latin typeface="ＭＳ ゴシック" panose="020B0609070205080204" pitchFamily="49" charset="-128"/>
                <a:ea typeface="ＭＳ ゴシック" panose="020B0609070205080204" pitchFamily="49" charset="-128"/>
                <a:cs typeface="Times New Roman"/>
              </a:rPr>
              <a:t>　</a:t>
            </a:r>
            <a:r>
              <a:rPr lang="ja-JP" altLang="ja-JP" sz="1600" kern="100" dirty="0">
                <a:solidFill>
                  <a:prstClr val="black"/>
                </a:solidFill>
                <a:latin typeface="ＭＳ ゴシック" panose="020B0609070205080204" pitchFamily="49" charset="-128"/>
                <a:ea typeface="ＭＳ ゴシック" panose="020B0609070205080204" pitchFamily="49" charset="-128"/>
                <a:cs typeface="Times New Roman"/>
              </a:rPr>
              <a:t>リハビリテーション専門職、栄養士、放射線技師、その他の従業者は施設全体として配置</a:t>
            </a:r>
            <a:r>
              <a:rPr lang="ja-JP" altLang="ja-JP" sz="1600" kern="100" dirty="0" smtClean="0">
                <a:solidFill>
                  <a:prstClr val="black"/>
                </a:solidFill>
                <a:latin typeface="ＭＳ ゴシック" panose="020B0609070205080204" pitchFamily="49" charset="-128"/>
                <a:ea typeface="ＭＳ ゴシック" panose="020B0609070205080204" pitchFamily="49" charset="-128"/>
                <a:cs typeface="Times New Roman"/>
              </a:rPr>
              <a:t>を</a:t>
            </a:r>
            <a:endParaRPr lang="en-US" altLang="ja-JP" sz="1600" kern="100" dirty="0" smtClean="0">
              <a:solidFill>
                <a:prstClr val="black"/>
              </a:solidFill>
              <a:latin typeface="ＭＳ ゴシック" panose="020B0609070205080204" pitchFamily="49" charset="-128"/>
              <a:ea typeface="ＭＳ ゴシック" panose="020B0609070205080204" pitchFamily="49" charset="-128"/>
              <a:cs typeface="Times New Roman"/>
            </a:endParaRPr>
          </a:p>
          <a:p>
            <a:pPr marL="360363" indent="-360363" algn="just">
              <a:lnSpc>
                <a:spcPts val="1600"/>
              </a:lnSpc>
            </a:pPr>
            <a:r>
              <a:rPr lang="ja-JP" altLang="en-US" sz="1600" kern="100" dirty="0">
                <a:solidFill>
                  <a:prstClr val="black"/>
                </a:solidFill>
                <a:latin typeface="ＭＳ ゴシック" panose="020B0609070205080204" pitchFamily="49" charset="-128"/>
                <a:ea typeface="ＭＳ ゴシック" panose="020B0609070205080204" pitchFamily="49" charset="-128"/>
                <a:cs typeface="Times New Roman"/>
              </a:rPr>
              <a:t>　</a:t>
            </a:r>
            <a:r>
              <a:rPr lang="ja-JP" altLang="en-US" sz="1600" kern="100" dirty="0" smtClean="0">
                <a:solidFill>
                  <a:prstClr val="black"/>
                </a:solidFill>
                <a:latin typeface="ＭＳ ゴシック" panose="020B0609070205080204" pitchFamily="49" charset="-128"/>
                <a:ea typeface="ＭＳ ゴシック" panose="020B0609070205080204" pitchFamily="49" charset="-128"/>
                <a:cs typeface="Times New Roman"/>
              </a:rPr>
              <a:t>　　</a:t>
            </a:r>
            <a:r>
              <a:rPr lang="ja-JP" altLang="ja-JP" sz="1600" kern="100" dirty="0" smtClean="0">
                <a:solidFill>
                  <a:prstClr val="black"/>
                </a:solidFill>
                <a:latin typeface="ＭＳ ゴシック" panose="020B0609070205080204" pitchFamily="49" charset="-128"/>
                <a:ea typeface="ＭＳ ゴシック" panose="020B0609070205080204" pitchFamily="49" charset="-128"/>
                <a:cs typeface="Times New Roman"/>
              </a:rPr>
              <a:t>する</a:t>
            </a:r>
            <a:r>
              <a:rPr lang="ja-JP" altLang="ja-JP" sz="1600" kern="100" dirty="0">
                <a:solidFill>
                  <a:prstClr val="black"/>
                </a:solidFill>
                <a:latin typeface="ＭＳ ゴシック" panose="020B0609070205080204" pitchFamily="49" charset="-128"/>
                <a:ea typeface="ＭＳ ゴシック" panose="020B0609070205080204" pitchFamily="49" charset="-128"/>
                <a:cs typeface="Times New Roman"/>
              </a:rPr>
              <a:t>ことを念頭に設定することとする。</a:t>
            </a:r>
            <a:endParaRPr lang="en-US" altLang="ja-JP" sz="1600" kern="100" dirty="0">
              <a:solidFill>
                <a:prstClr val="black"/>
              </a:solidFill>
              <a:latin typeface="ＭＳ ゴシック" panose="020B0609070205080204" pitchFamily="49" charset="-128"/>
              <a:ea typeface="ＭＳ ゴシック" panose="020B0609070205080204" pitchFamily="49" charset="-128"/>
              <a:cs typeface="Times New Roman"/>
            </a:endParaRPr>
          </a:p>
          <a:p>
            <a:pPr marL="268288" indent="-174625" algn="just">
              <a:lnSpc>
                <a:spcPts val="1600"/>
              </a:lnSpc>
            </a:pPr>
            <a:endParaRPr lang="ja-JP" altLang="ja-JP" sz="1600" kern="100" dirty="0">
              <a:solidFill>
                <a:prstClr val="black"/>
              </a:solidFill>
              <a:latin typeface="ＭＳ ゴシック" panose="020B0609070205080204" pitchFamily="49" charset="-128"/>
              <a:ea typeface="ＭＳ ゴシック" panose="020B0609070205080204" pitchFamily="49" charset="-128"/>
              <a:cs typeface="Times New Roman"/>
            </a:endParaRPr>
          </a:p>
          <a:p>
            <a:pPr algn="just">
              <a:lnSpc>
                <a:spcPts val="1600"/>
              </a:lnSpc>
            </a:pPr>
            <a:r>
              <a:rPr lang="ja-JP" altLang="ja-JP" sz="1600" kern="100" dirty="0">
                <a:solidFill>
                  <a:prstClr val="black"/>
                </a:solidFill>
                <a:latin typeface="ＭＳ ゴシック" panose="020B0609070205080204" pitchFamily="49" charset="-128"/>
                <a:ea typeface="ＭＳ ゴシック" panose="020B0609070205080204" pitchFamily="49" charset="-128"/>
                <a:cs typeface="Times New Roman"/>
              </a:rPr>
              <a:t>ウ　設備</a:t>
            </a:r>
          </a:p>
          <a:p>
            <a:pPr marL="179388" indent="-179388" algn="just">
              <a:lnSpc>
                <a:spcPts val="1600"/>
              </a:lnSpc>
            </a:pPr>
            <a:r>
              <a:rPr lang="ja-JP" altLang="en-US" sz="1600" kern="100" dirty="0">
                <a:solidFill>
                  <a:prstClr val="black"/>
                </a:solidFill>
                <a:latin typeface="ＭＳ ゴシック" panose="020B0609070205080204" pitchFamily="49" charset="-128"/>
                <a:ea typeface="ＭＳ ゴシック" panose="020B0609070205080204" pitchFamily="49" charset="-128"/>
                <a:cs typeface="Times New Roman"/>
              </a:rPr>
              <a:t>　　</a:t>
            </a:r>
            <a:r>
              <a:rPr lang="ja-JP" altLang="ja-JP" sz="1600" kern="100" dirty="0">
                <a:solidFill>
                  <a:prstClr val="black"/>
                </a:solidFill>
                <a:latin typeface="ＭＳ ゴシック" panose="020B0609070205080204" pitchFamily="49" charset="-128"/>
                <a:ea typeface="ＭＳ ゴシック" panose="020B0609070205080204" pitchFamily="49" charset="-128"/>
                <a:cs typeface="Times New Roman"/>
              </a:rPr>
              <a:t>療養室については、定員４名以下、１人あたり床面積を</a:t>
            </a:r>
            <a:r>
              <a:rPr lang="en-US" altLang="ja-JP" sz="1600" kern="100" dirty="0">
                <a:solidFill>
                  <a:prstClr val="black"/>
                </a:solidFill>
                <a:latin typeface="ＭＳ ゴシック" panose="020B0609070205080204" pitchFamily="49" charset="-128"/>
                <a:ea typeface="ＭＳ ゴシック" panose="020B0609070205080204" pitchFamily="49" charset="-128"/>
                <a:cs typeface="Times New Roman"/>
              </a:rPr>
              <a:t>8.0</a:t>
            </a:r>
            <a:r>
              <a:rPr lang="ja-JP" altLang="ja-JP" sz="1600" kern="100" dirty="0">
                <a:solidFill>
                  <a:prstClr val="black"/>
                </a:solidFill>
                <a:latin typeface="ＭＳ ゴシック" panose="020B0609070205080204" pitchFamily="49" charset="-128"/>
                <a:ea typeface="ＭＳ ゴシック" panose="020B0609070205080204" pitchFamily="49" charset="-128"/>
                <a:cs typeface="Times New Roman"/>
              </a:rPr>
              <a:t>㎡</a:t>
            </a:r>
            <a:r>
              <a:rPr lang="en-US" altLang="ja-JP" sz="1600" kern="100" dirty="0">
                <a:solidFill>
                  <a:prstClr val="black"/>
                </a:solidFill>
                <a:latin typeface="ＭＳ ゴシック" panose="020B0609070205080204" pitchFamily="49" charset="-128"/>
                <a:ea typeface="ＭＳ ゴシック" panose="020B0609070205080204" pitchFamily="49" charset="-128"/>
                <a:cs typeface="Times New Roman"/>
              </a:rPr>
              <a:t>/</a:t>
            </a:r>
            <a:r>
              <a:rPr lang="ja-JP" altLang="ja-JP" sz="1600" kern="100" dirty="0">
                <a:solidFill>
                  <a:prstClr val="black"/>
                </a:solidFill>
                <a:latin typeface="ＭＳ ゴシック" panose="020B0609070205080204" pitchFamily="49" charset="-128"/>
                <a:ea typeface="ＭＳ ゴシック" panose="020B0609070205080204" pitchFamily="49" charset="-128"/>
                <a:cs typeface="Times New Roman"/>
              </a:rPr>
              <a:t>人以上とし、療養環境をより充実する観点から、４名以下の多床室であってもプライバシーに配慮した環境になるよう努めることとする。</a:t>
            </a:r>
          </a:p>
          <a:p>
            <a:pPr marL="173038" indent="152400" algn="just">
              <a:lnSpc>
                <a:spcPts val="1600"/>
              </a:lnSpc>
              <a:spcBef>
                <a:spcPts val="600"/>
              </a:spcBef>
            </a:pPr>
            <a:r>
              <a:rPr lang="ja-JP" altLang="ja-JP" sz="1600" kern="100" dirty="0">
                <a:solidFill>
                  <a:prstClr val="black"/>
                </a:solidFill>
                <a:latin typeface="ＭＳ ゴシック" panose="020B0609070205080204" pitchFamily="49" charset="-128"/>
                <a:ea typeface="ＭＳ ゴシック" panose="020B0609070205080204" pitchFamily="49" charset="-128"/>
                <a:cs typeface="Times New Roman"/>
              </a:rPr>
              <a:t>また、療養室以外の設備基準については、介護療養型医療施設で提供される医療水準を提供する観点から、診察室、処置室、機能訓練室、臨床検査設備、エックス線装置等を求めることとする。その際、医療設備については、医療法等において求められている衛生面での基準との整合性を図ることとする。</a:t>
            </a:r>
            <a:endParaRPr lang="en-US" altLang="ja-JP" sz="1600" kern="100" dirty="0">
              <a:solidFill>
                <a:prstClr val="black"/>
              </a:solidFill>
              <a:latin typeface="ＭＳ ゴシック" panose="020B0609070205080204" pitchFamily="49" charset="-128"/>
              <a:ea typeface="ＭＳ ゴシック" panose="020B0609070205080204" pitchFamily="49" charset="-128"/>
              <a:cs typeface="Times New Roman"/>
            </a:endParaRPr>
          </a:p>
          <a:p>
            <a:pPr marL="173038" indent="152400" algn="just">
              <a:lnSpc>
                <a:spcPts val="1600"/>
              </a:lnSpc>
            </a:pPr>
            <a:endParaRPr lang="en-US" altLang="ja-JP" sz="1400" kern="100" dirty="0">
              <a:solidFill>
                <a:prstClr val="black"/>
              </a:solidFill>
              <a:latin typeface="ＭＳ ゴシック" panose="020B0609070205080204" pitchFamily="49" charset="-128"/>
              <a:ea typeface="ＭＳ ゴシック" panose="020B0609070205080204" pitchFamily="49" charset="-128"/>
              <a:cs typeface="Times New Roman"/>
            </a:endParaRPr>
          </a:p>
          <a:p>
            <a:pPr algn="just">
              <a:lnSpc>
                <a:spcPts val="1600"/>
              </a:lnSpc>
            </a:pPr>
            <a:r>
              <a:rPr lang="en-US" altLang="ja-JP" sz="1400" kern="100" dirty="0">
                <a:solidFill>
                  <a:prstClr val="black"/>
                </a:solidFill>
                <a:latin typeface="ＭＳ ゴシック" panose="020B0609070205080204" pitchFamily="49" charset="-128"/>
                <a:ea typeface="ＭＳ ゴシック" panose="020B0609070205080204" pitchFamily="49" charset="-128"/>
                <a:cs typeface="Times New Roman"/>
              </a:rPr>
              <a:t>※</a:t>
            </a:r>
            <a:r>
              <a:rPr lang="ja-JP" altLang="en-US" sz="1400" kern="100" dirty="0">
                <a:solidFill>
                  <a:prstClr val="black"/>
                </a:solidFill>
                <a:latin typeface="ＭＳ ゴシック" panose="020B0609070205080204" pitchFamily="49" charset="-128"/>
                <a:ea typeface="ＭＳ ゴシック" panose="020B0609070205080204" pitchFamily="49" charset="-128"/>
                <a:cs typeface="Times New Roman"/>
              </a:rPr>
              <a:t>　次ページに続く</a:t>
            </a:r>
            <a:endParaRPr lang="ja-JP" altLang="ja-JP" sz="1400" kern="100" dirty="0">
              <a:solidFill>
                <a:prstClr val="black"/>
              </a:solidFill>
              <a:latin typeface="ＭＳ ゴシック" panose="020B0609070205080204" pitchFamily="49" charset="-128"/>
              <a:ea typeface="ＭＳ ゴシック" panose="020B0609070205080204" pitchFamily="49" charset="-128"/>
              <a:cs typeface="Times New Roman"/>
            </a:endParaRPr>
          </a:p>
        </p:txBody>
      </p:sp>
      <p:sp>
        <p:nvSpPr>
          <p:cNvPr id="7" name="コンテンツ プレースホルダー 2"/>
          <p:cNvSpPr txBox="1">
            <a:spLocks/>
          </p:cNvSpPr>
          <p:nvPr/>
        </p:nvSpPr>
        <p:spPr>
          <a:xfrm>
            <a:off x="69573" y="547889"/>
            <a:ext cx="1137460" cy="338554"/>
          </a:xfrm>
          <a:prstGeom prst="rect">
            <a:avLst/>
          </a:prstGeom>
          <a:solidFill>
            <a:schemeClr val="accent1">
              <a:lumMod val="20000"/>
              <a:lumOff val="80000"/>
            </a:schemeClr>
          </a:solidFill>
          <a:ln w="22225">
            <a:solidFill>
              <a:schemeClr val="tx1"/>
            </a:solidFill>
          </a:ln>
        </p:spPr>
        <p:txBody>
          <a:bodyPr vert="horz" wrap="square" lIns="91440" tIns="45720" rIns="91440" bIns="45720" rtlCol="0" anchor="ctr" anchorCtr="0">
            <a:sp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spcBef>
                <a:spcPts val="0"/>
              </a:spcBef>
            </a:pPr>
            <a:r>
              <a:rPr lang="ja-JP" altLang="en-US" sz="1600" b="1" dirty="0" smtClean="0">
                <a:solidFill>
                  <a:prstClr val="black"/>
                </a:solidFill>
                <a:latin typeface="ＭＳ ゴシック" panose="020B0609070205080204" pitchFamily="49" charset="-128"/>
                <a:ea typeface="ＭＳ ゴシック" panose="020B0609070205080204" pitchFamily="49" charset="-128"/>
              </a:rPr>
              <a:t>概　要</a:t>
            </a:r>
            <a:endParaRPr lang="en-US" altLang="ja-JP" sz="1600" b="1" dirty="0">
              <a:solidFill>
                <a:prstClr val="black"/>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1334475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608455" y="6492875"/>
            <a:ext cx="1887237" cy="365125"/>
          </a:xfrm>
        </p:spPr>
        <p:txBody>
          <a:bodyPr/>
          <a:lstStyle/>
          <a:p>
            <a:fld id="{01B2463D-409F-4C74-9F60-AE27E039E352}" type="slidenum">
              <a:rPr lang="ja-JP" altLang="en-US" sz="1800" smtClean="0">
                <a:solidFill>
                  <a:prstClr val="black"/>
                </a:solidFill>
              </a:rPr>
              <a:pPr/>
              <a:t>7</a:t>
            </a:fld>
            <a:endParaRPr lang="ja-JP" altLang="en-US" sz="1800" dirty="0">
              <a:solidFill>
                <a:prstClr val="black"/>
              </a:solidFill>
            </a:endParaRPr>
          </a:p>
        </p:txBody>
      </p:sp>
      <p:sp>
        <p:nvSpPr>
          <p:cNvPr id="5" name="正方形/長方形 4"/>
          <p:cNvSpPr/>
          <p:nvPr/>
        </p:nvSpPr>
        <p:spPr>
          <a:xfrm>
            <a:off x="3997" y="326"/>
            <a:ext cx="9902003" cy="432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2634" tIns="41317" rIns="82634" bIns="41317" rtlCol="0" anchor="ctr"/>
          <a:lstStyle/>
          <a:p>
            <a:pPr algn="ctr"/>
            <a:r>
              <a:rPr lang="ja-JP" altLang="en-US" sz="2800" dirty="0" smtClean="0">
                <a:solidFill>
                  <a:prstClr val="black"/>
                </a:solidFill>
                <a:latin typeface="ＤＨＰ特太ゴシック体" panose="020B0500000000000000" pitchFamily="50" charset="-128"/>
                <a:ea typeface="ＤＨＰ特太ゴシック体" panose="020B0500000000000000" pitchFamily="50" charset="-128"/>
              </a:rPr>
              <a:t>介護</a:t>
            </a:r>
            <a:r>
              <a:rPr lang="ja-JP" altLang="en-US" sz="2800" dirty="0">
                <a:solidFill>
                  <a:prstClr val="black"/>
                </a:solidFill>
                <a:latin typeface="ＤＨＰ特太ゴシック体" panose="020B0500000000000000" pitchFamily="50" charset="-128"/>
                <a:ea typeface="ＤＨＰ特太ゴシック体" panose="020B0500000000000000" pitchFamily="50" charset="-128"/>
              </a:rPr>
              <a:t>医療院の基準（続き）</a:t>
            </a:r>
          </a:p>
        </p:txBody>
      </p:sp>
      <p:sp>
        <p:nvSpPr>
          <p:cNvPr id="6" name="テキスト ボックス 5"/>
          <p:cNvSpPr txBox="1"/>
          <p:nvPr/>
        </p:nvSpPr>
        <p:spPr>
          <a:xfrm>
            <a:off x="69573" y="1136976"/>
            <a:ext cx="9770849" cy="3867725"/>
          </a:xfrm>
          <a:prstGeom prst="rect">
            <a:avLst/>
          </a:prstGeom>
          <a:noFill/>
          <a:ln>
            <a:solidFill>
              <a:schemeClr val="tx1"/>
            </a:solidFill>
          </a:ln>
        </p:spPr>
        <p:txBody>
          <a:bodyPr wrap="square" rtlCol="0">
            <a:spAutoFit/>
          </a:bodyPr>
          <a:lstStyle/>
          <a:p>
            <a:pPr marL="4763" indent="-4763" algn="just"/>
            <a:r>
              <a:rPr lang="en-US" altLang="ja-JP" sz="1600" kern="100" dirty="0">
                <a:solidFill>
                  <a:prstClr val="black"/>
                </a:solidFill>
                <a:latin typeface="ＭＳ ゴシック" panose="020B0609070205080204" pitchFamily="49" charset="-128"/>
                <a:ea typeface="ＭＳ ゴシック" panose="020B0609070205080204" pitchFamily="49" charset="-128"/>
                <a:cs typeface="Times New Roman"/>
              </a:rPr>
              <a:t>※</a:t>
            </a:r>
            <a:r>
              <a:rPr lang="ja-JP" altLang="en-US" sz="1600" kern="100" dirty="0">
                <a:solidFill>
                  <a:prstClr val="black"/>
                </a:solidFill>
                <a:latin typeface="ＭＳ ゴシック" panose="020B0609070205080204" pitchFamily="49" charset="-128"/>
                <a:ea typeface="ＭＳ ゴシック" panose="020B0609070205080204" pitchFamily="49" charset="-128"/>
                <a:cs typeface="Times New Roman"/>
              </a:rPr>
              <a:t>　介護医療院の人員・設備・運営基準等の続き</a:t>
            </a:r>
            <a:endParaRPr lang="en-US" altLang="ja-JP" sz="1600" kern="100" dirty="0">
              <a:solidFill>
                <a:prstClr val="black"/>
              </a:solidFill>
              <a:latin typeface="ＭＳ ゴシック" panose="020B0609070205080204" pitchFamily="49" charset="-128"/>
              <a:ea typeface="ＭＳ ゴシック" panose="020B0609070205080204" pitchFamily="49" charset="-128"/>
              <a:cs typeface="Times New Roman"/>
            </a:endParaRPr>
          </a:p>
          <a:p>
            <a:pPr marL="4763" indent="152400" algn="just"/>
            <a:endParaRPr lang="en-US" altLang="ja-JP" sz="1600" kern="100" dirty="0">
              <a:solidFill>
                <a:prstClr val="black"/>
              </a:solidFill>
              <a:latin typeface="ＭＳ ゴシック" panose="020B0609070205080204" pitchFamily="49" charset="-128"/>
              <a:ea typeface="ＭＳ ゴシック" panose="020B0609070205080204" pitchFamily="49" charset="-128"/>
              <a:cs typeface="Times New Roman"/>
            </a:endParaRPr>
          </a:p>
          <a:p>
            <a:pPr algn="just">
              <a:lnSpc>
                <a:spcPts val="1600"/>
              </a:lnSpc>
            </a:pPr>
            <a:r>
              <a:rPr lang="ja-JP" altLang="ja-JP" sz="1600" kern="100" dirty="0">
                <a:solidFill>
                  <a:prstClr val="black"/>
                </a:solidFill>
                <a:latin typeface="ＭＳ ゴシック" panose="020B0609070205080204" pitchFamily="49" charset="-128"/>
                <a:ea typeface="ＭＳ ゴシック" panose="020B0609070205080204" pitchFamily="49" charset="-128"/>
                <a:cs typeface="Times New Roman"/>
              </a:rPr>
              <a:t>エ　運営</a:t>
            </a:r>
          </a:p>
          <a:p>
            <a:pPr marL="179388" indent="-179388" algn="just">
              <a:lnSpc>
                <a:spcPts val="1600"/>
              </a:lnSpc>
            </a:pPr>
            <a:r>
              <a:rPr lang="ja-JP" altLang="en-US" sz="1600" kern="100" dirty="0">
                <a:solidFill>
                  <a:prstClr val="black"/>
                </a:solidFill>
                <a:latin typeface="ＭＳ ゴシック" panose="020B0609070205080204" pitchFamily="49" charset="-128"/>
                <a:ea typeface="ＭＳ ゴシック" panose="020B0609070205080204" pitchFamily="49" charset="-128"/>
                <a:cs typeface="Times New Roman"/>
              </a:rPr>
              <a:t>　　</a:t>
            </a:r>
            <a:r>
              <a:rPr lang="ja-JP" altLang="ja-JP" sz="1600" kern="100" dirty="0">
                <a:solidFill>
                  <a:prstClr val="black"/>
                </a:solidFill>
                <a:latin typeface="ＭＳ ゴシック" panose="020B0609070205080204" pitchFamily="49" charset="-128"/>
                <a:ea typeface="ＭＳ ゴシック" panose="020B0609070205080204" pitchFamily="49" charset="-128"/>
                <a:cs typeface="Times New Roman"/>
              </a:rPr>
              <a:t>運営基準については、介護療養型医療施設の基準と同様としつつ、他の介護保険施設との整合性や長期療養を支えるサービスという観点も鑑みて設定することとする。なお、これまで病院として求めていた医師の宿直については引き続き求めることとするが、一定の条件を満たす場合等に一定の配慮を行うこととする。</a:t>
            </a:r>
          </a:p>
          <a:p>
            <a:pPr algn="just">
              <a:lnSpc>
                <a:spcPts val="1600"/>
              </a:lnSpc>
            </a:pPr>
            <a:endParaRPr lang="en-US" altLang="ja-JP" sz="1600" kern="100" dirty="0">
              <a:solidFill>
                <a:prstClr val="black"/>
              </a:solidFill>
              <a:latin typeface="ＭＳ ゴシック" panose="020B0609070205080204" pitchFamily="49" charset="-128"/>
              <a:ea typeface="ＭＳ ゴシック" panose="020B0609070205080204" pitchFamily="49" charset="-128"/>
              <a:cs typeface="Times New Roman"/>
            </a:endParaRPr>
          </a:p>
          <a:p>
            <a:pPr algn="just">
              <a:lnSpc>
                <a:spcPts val="1600"/>
              </a:lnSpc>
            </a:pPr>
            <a:r>
              <a:rPr lang="ja-JP" altLang="ja-JP" sz="1600" kern="100" dirty="0">
                <a:solidFill>
                  <a:prstClr val="black"/>
                </a:solidFill>
                <a:latin typeface="ＭＳ ゴシック" panose="020B0609070205080204" pitchFamily="49" charset="-128"/>
                <a:ea typeface="ＭＳ ゴシック" panose="020B0609070205080204" pitchFamily="49" charset="-128"/>
                <a:cs typeface="Times New Roman"/>
              </a:rPr>
              <a:t>オ　医療機関との併設の場合の取扱い</a:t>
            </a:r>
          </a:p>
          <a:p>
            <a:pPr marL="179388" indent="-179388" algn="just">
              <a:lnSpc>
                <a:spcPts val="1600"/>
              </a:lnSpc>
            </a:pPr>
            <a:r>
              <a:rPr lang="ja-JP" altLang="en-US" sz="1600" kern="100" dirty="0">
                <a:solidFill>
                  <a:prstClr val="black"/>
                </a:solidFill>
                <a:latin typeface="ＭＳ ゴシック" panose="020B0609070205080204" pitchFamily="49" charset="-128"/>
                <a:ea typeface="ＭＳ ゴシック" panose="020B0609070205080204" pitchFamily="49" charset="-128"/>
                <a:cs typeface="Times New Roman"/>
              </a:rPr>
              <a:t>　　</a:t>
            </a:r>
            <a:r>
              <a:rPr lang="ja-JP" altLang="ja-JP" sz="1600" kern="100" dirty="0">
                <a:solidFill>
                  <a:prstClr val="black"/>
                </a:solidFill>
                <a:latin typeface="ＭＳ ゴシック" panose="020B0609070205080204" pitchFamily="49" charset="-128"/>
                <a:ea typeface="ＭＳ ゴシック" panose="020B0609070205080204" pitchFamily="49" charset="-128"/>
                <a:cs typeface="Times New Roman"/>
              </a:rPr>
              <a:t>医療機関と併設する場合については、医療資源の有効活用の観点から</a:t>
            </a:r>
            <a:r>
              <a:rPr lang="ja-JP" altLang="ja-JP" sz="1600" kern="100" dirty="0" smtClean="0">
                <a:solidFill>
                  <a:prstClr val="black"/>
                </a:solidFill>
                <a:latin typeface="ＭＳ ゴシック" panose="020B0609070205080204" pitchFamily="49" charset="-128"/>
                <a:ea typeface="ＭＳ ゴシック" panose="020B0609070205080204" pitchFamily="49" charset="-128"/>
                <a:cs typeface="Times New Roman"/>
              </a:rPr>
              <a:t>、</a:t>
            </a:r>
            <a:endParaRPr lang="en-US" altLang="ja-JP" sz="1600" kern="100" dirty="0" smtClean="0">
              <a:solidFill>
                <a:prstClr val="black"/>
              </a:solidFill>
              <a:latin typeface="ＭＳ ゴシック" panose="020B0609070205080204" pitchFamily="49" charset="-128"/>
              <a:ea typeface="ＭＳ ゴシック" panose="020B0609070205080204" pitchFamily="49" charset="-128"/>
              <a:cs typeface="Times New Roman"/>
            </a:endParaRPr>
          </a:p>
          <a:p>
            <a:pPr marL="179388" indent="-179388" algn="just">
              <a:lnSpc>
                <a:spcPts val="1600"/>
              </a:lnSpc>
            </a:pPr>
            <a:r>
              <a:rPr lang="ja-JP" altLang="en-US" sz="1600" kern="100" dirty="0">
                <a:solidFill>
                  <a:prstClr val="black"/>
                </a:solidFill>
                <a:latin typeface="ＭＳ ゴシック" panose="020B0609070205080204" pitchFamily="49" charset="-128"/>
                <a:ea typeface="ＭＳ ゴシック" panose="020B0609070205080204" pitchFamily="49" charset="-128"/>
                <a:cs typeface="Times New Roman"/>
              </a:rPr>
              <a:t>　</a:t>
            </a:r>
            <a:r>
              <a:rPr lang="ja-JP" altLang="en-US" sz="1600" kern="100" dirty="0" smtClean="0">
                <a:solidFill>
                  <a:prstClr val="black"/>
                </a:solidFill>
                <a:latin typeface="ＭＳ ゴシック" panose="020B0609070205080204" pitchFamily="49" charset="-128"/>
                <a:ea typeface="ＭＳ ゴシック" panose="020B0609070205080204" pitchFamily="49" charset="-128"/>
                <a:cs typeface="Times New Roman"/>
              </a:rPr>
              <a:t>　　・</a:t>
            </a:r>
            <a:r>
              <a:rPr lang="ja-JP" altLang="ja-JP" sz="1600" kern="100" dirty="0" smtClean="0">
                <a:solidFill>
                  <a:prstClr val="black"/>
                </a:solidFill>
                <a:latin typeface="ＭＳ ゴシック" panose="020B0609070205080204" pitchFamily="49" charset="-128"/>
                <a:ea typeface="ＭＳ ゴシック" panose="020B0609070205080204" pitchFamily="49" charset="-128"/>
                <a:cs typeface="Times New Roman"/>
              </a:rPr>
              <a:t>宿直</a:t>
            </a:r>
            <a:r>
              <a:rPr lang="ja-JP" altLang="ja-JP" sz="1600" kern="100" dirty="0">
                <a:solidFill>
                  <a:prstClr val="black"/>
                </a:solidFill>
                <a:latin typeface="ＭＳ ゴシック" panose="020B0609070205080204" pitchFamily="49" charset="-128"/>
                <a:ea typeface="ＭＳ ゴシック" panose="020B0609070205080204" pitchFamily="49" charset="-128"/>
                <a:cs typeface="Times New Roman"/>
              </a:rPr>
              <a:t>の</a:t>
            </a:r>
            <a:r>
              <a:rPr lang="ja-JP" altLang="ja-JP" sz="1600" kern="100" dirty="0" smtClean="0">
                <a:solidFill>
                  <a:prstClr val="black"/>
                </a:solidFill>
                <a:latin typeface="ＭＳ ゴシック" panose="020B0609070205080204" pitchFamily="49" charset="-128"/>
                <a:ea typeface="ＭＳ ゴシック" panose="020B0609070205080204" pitchFamily="49" charset="-128"/>
                <a:cs typeface="Times New Roman"/>
              </a:rPr>
              <a:t>医師</a:t>
            </a:r>
            <a:r>
              <a:rPr lang="ja-JP" altLang="en-US" sz="1600" kern="100" dirty="0" smtClean="0">
                <a:solidFill>
                  <a:prstClr val="black"/>
                </a:solidFill>
                <a:latin typeface="ＭＳ ゴシック" panose="020B0609070205080204" pitchFamily="49" charset="-128"/>
                <a:ea typeface="ＭＳ ゴシック" panose="020B0609070205080204" pitchFamily="49" charset="-128"/>
                <a:cs typeface="Times New Roman"/>
              </a:rPr>
              <a:t>の</a:t>
            </a:r>
            <a:r>
              <a:rPr lang="ja-JP" altLang="ja-JP" sz="1600" kern="100" dirty="0" smtClean="0">
                <a:solidFill>
                  <a:prstClr val="black"/>
                </a:solidFill>
                <a:latin typeface="ＭＳ ゴシック" panose="020B0609070205080204" pitchFamily="49" charset="-128"/>
                <a:ea typeface="ＭＳ ゴシック" panose="020B0609070205080204" pitchFamily="49" charset="-128"/>
                <a:cs typeface="Times New Roman"/>
              </a:rPr>
              <a:t>兼任</a:t>
            </a:r>
            <a:endParaRPr lang="en-US" altLang="ja-JP" sz="1600" kern="100" dirty="0" smtClean="0">
              <a:solidFill>
                <a:prstClr val="black"/>
              </a:solidFill>
              <a:latin typeface="ＭＳ ゴシック" panose="020B0609070205080204" pitchFamily="49" charset="-128"/>
              <a:ea typeface="ＭＳ ゴシック" panose="020B0609070205080204" pitchFamily="49" charset="-128"/>
              <a:cs typeface="Times New Roman"/>
            </a:endParaRPr>
          </a:p>
          <a:p>
            <a:pPr marL="179388" indent="-179388" algn="just">
              <a:lnSpc>
                <a:spcPts val="1600"/>
              </a:lnSpc>
            </a:pPr>
            <a:r>
              <a:rPr lang="en-US" altLang="ja-JP" sz="1600" kern="100" dirty="0">
                <a:solidFill>
                  <a:prstClr val="black"/>
                </a:solidFill>
                <a:latin typeface="ＭＳ ゴシック" panose="020B0609070205080204" pitchFamily="49" charset="-128"/>
                <a:ea typeface="ＭＳ ゴシック" panose="020B0609070205080204" pitchFamily="49" charset="-128"/>
                <a:cs typeface="Times New Roman"/>
              </a:rPr>
              <a:t> </a:t>
            </a:r>
            <a:r>
              <a:rPr lang="en-US" altLang="ja-JP" sz="1600" kern="100" dirty="0" smtClean="0">
                <a:solidFill>
                  <a:prstClr val="black"/>
                </a:solidFill>
                <a:latin typeface="ＭＳ ゴシック" panose="020B0609070205080204" pitchFamily="49" charset="-128"/>
                <a:ea typeface="ＭＳ ゴシック" panose="020B0609070205080204" pitchFamily="49" charset="-128"/>
                <a:cs typeface="Times New Roman"/>
              </a:rPr>
              <a:t>     </a:t>
            </a:r>
            <a:r>
              <a:rPr lang="ja-JP" altLang="en-US" sz="1600" kern="100" dirty="0">
                <a:solidFill>
                  <a:prstClr val="black"/>
                </a:solidFill>
                <a:latin typeface="ＭＳ ゴシック" panose="020B0609070205080204" pitchFamily="49" charset="-128"/>
                <a:ea typeface="ＭＳ ゴシック" panose="020B0609070205080204" pitchFamily="49" charset="-128"/>
                <a:cs typeface="Times New Roman"/>
              </a:rPr>
              <a:t>・診察室，処置室，エックス線装置</a:t>
            </a:r>
            <a:r>
              <a:rPr lang="ja-JP" altLang="en-US" sz="1600" kern="100" dirty="0" smtClean="0">
                <a:solidFill>
                  <a:prstClr val="black"/>
                </a:solidFill>
                <a:latin typeface="ＭＳ ゴシック" panose="020B0609070205080204" pitchFamily="49" charset="-128"/>
                <a:ea typeface="ＭＳ ゴシック" panose="020B0609070205080204" pitchFamily="49" charset="-128"/>
                <a:cs typeface="Times New Roman"/>
              </a:rPr>
              <a:t>等の共用　等</a:t>
            </a:r>
            <a:endParaRPr lang="en-US" altLang="ja-JP" sz="1600" kern="100" dirty="0" smtClean="0">
              <a:solidFill>
                <a:prstClr val="black"/>
              </a:solidFill>
              <a:latin typeface="ＭＳ ゴシック" panose="020B0609070205080204" pitchFamily="49" charset="-128"/>
              <a:ea typeface="ＭＳ ゴシック" panose="020B0609070205080204" pitchFamily="49" charset="-128"/>
              <a:cs typeface="Times New Roman"/>
            </a:endParaRPr>
          </a:p>
          <a:p>
            <a:pPr marL="179388" indent="-179388" algn="just">
              <a:lnSpc>
                <a:spcPts val="1600"/>
              </a:lnSpc>
            </a:pPr>
            <a:r>
              <a:rPr lang="ja-JP" altLang="en-US" sz="1600" kern="100" dirty="0" smtClean="0">
                <a:solidFill>
                  <a:prstClr val="black"/>
                </a:solidFill>
                <a:latin typeface="ＭＳ ゴシック" panose="020B0609070205080204" pitchFamily="49" charset="-128"/>
                <a:ea typeface="ＭＳ ゴシック" panose="020B0609070205080204" pitchFamily="49" charset="-128"/>
                <a:cs typeface="Times New Roman"/>
              </a:rPr>
              <a:t>　</a:t>
            </a:r>
            <a:r>
              <a:rPr lang="ja-JP" altLang="ja-JP" sz="1600" kern="100" dirty="0" smtClean="0">
                <a:solidFill>
                  <a:prstClr val="black"/>
                </a:solidFill>
                <a:latin typeface="ＭＳ ゴシック" panose="020B0609070205080204" pitchFamily="49" charset="-128"/>
                <a:ea typeface="ＭＳ ゴシック" panose="020B0609070205080204" pitchFamily="49" charset="-128"/>
                <a:cs typeface="Times New Roman"/>
              </a:rPr>
              <a:t>を</a:t>
            </a:r>
            <a:r>
              <a:rPr lang="ja-JP" altLang="ja-JP" sz="1600" kern="100" dirty="0">
                <a:solidFill>
                  <a:prstClr val="black"/>
                </a:solidFill>
                <a:latin typeface="ＭＳ ゴシック" panose="020B0609070205080204" pitchFamily="49" charset="-128"/>
                <a:ea typeface="ＭＳ ゴシック" panose="020B0609070205080204" pitchFamily="49" charset="-128"/>
                <a:cs typeface="Times New Roman"/>
              </a:rPr>
              <a:t>可能とする。</a:t>
            </a:r>
          </a:p>
          <a:p>
            <a:pPr algn="just">
              <a:lnSpc>
                <a:spcPts val="1600"/>
              </a:lnSpc>
            </a:pPr>
            <a:endParaRPr lang="en-US" altLang="ja-JP" sz="1600" kern="100" dirty="0">
              <a:solidFill>
                <a:prstClr val="black"/>
              </a:solidFill>
              <a:latin typeface="ＭＳ ゴシック" panose="020B0609070205080204" pitchFamily="49" charset="-128"/>
              <a:ea typeface="ＭＳ ゴシック" panose="020B0609070205080204" pitchFamily="49" charset="-128"/>
              <a:cs typeface="Times New Roman"/>
            </a:endParaRPr>
          </a:p>
          <a:p>
            <a:pPr algn="just">
              <a:lnSpc>
                <a:spcPts val="1600"/>
              </a:lnSpc>
            </a:pPr>
            <a:r>
              <a:rPr lang="ja-JP" altLang="ja-JP" sz="1600" kern="100" dirty="0">
                <a:solidFill>
                  <a:prstClr val="black"/>
                </a:solidFill>
                <a:latin typeface="ＭＳ ゴシック" panose="020B0609070205080204" pitchFamily="49" charset="-128"/>
                <a:ea typeface="ＭＳ ゴシック" panose="020B0609070205080204" pitchFamily="49" charset="-128"/>
                <a:cs typeface="Times New Roman"/>
              </a:rPr>
              <a:t>カ　ユニットケア</a:t>
            </a:r>
            <a:endParaRPr lang="en-US" altLang="ja-JP" sz="1600" kern="100" dirty="0">
              <a:solidFill>
                <a:prstClr val="black"/>
              </a:solidFill>
              <a:latin typeface="ＭＳ ゴシック" panose="020B0609070205080204" pitchFamily="49" charset="-128"/>
              <a:ea typeface="ＭＳ ゴシック" panose="020B0609070205080204" pitchFamily="49" charset="-128"/>
              <a:cs typeface="Times New Roman"/>
            </a:endParaRPr>
          </a:p>
          <a:p>
            <a:pPr algn="just">
              <a:lnSpc>
                <a:spcPts val="1600"/>
              </a:lnSpc>
            </a:pPr>
            <a:r>
              <a:rPr lang="ja-JP" altLang="en-US" sz="1600" kern="100" dirty="0">
                <a:solidFill>
                  <a:prstClr val="black"/>
                </a:solidFill>
                <a:latin typeface="ＭＳ ゴシック" panose="020B0609070205080204" pitchFamily="49" charset="-128"/>
                <a:ea typeface="ＭＳ ゴシック" panose="020B0609070205080204" pitchFamily="49" charset="-128"/>
                <a:cs typeface="Times New Roman"/>
              </a:rPr>
              <a:t>　　</a:t>
            </a:r>
            <a:r>
              <a:rPr lang="ja-JP" altLang="ja-JP" sz="1600" kern="100" dirty="0">
                <a:solidFill>
                  <a:prstClr val="black"/>
                </a:solidFill>
                <a:latin typeface="ＭＳ ゴシック" panose="020B0609070205080204" pitchFamily="49" charset="-128"/>
                <a:ea typeface="ＭＳ ゴシック" panose="020B0609070205080204" pitchFamily="49" charset="-128"/>
                <a:cs typeface="Times New Roman"/>
              </a:rPr>
              <a:t>他の介護保険施設でユニット型を設定していることから、介護医療院でもユニット型を設定</a:t>
            </a:r>
            <a:r>
              <a:rPr lang="ja-JP" altLang="ja-JP" sz="1600" kern="100" dirty="0" smtClean="0">
                <a:solidFill>
                  <a:prstClr val="black"/>
                </a:solidFill>
                <a:latin typeface="ＭＳ ゴシック" panose="020B0609070205080204" pitchFamily="49" charset="-128"/>
                <a:ea typeface="ＭＳ ゴシック" panose="020B0609070205080204" pitchFamily="49" charset="-128"/>
                <a:cs typeface="Times New Roman"/>
              </a:rPr>
              <a:t>する</a:t>
            </a:r>
            <a:endParaRPr lang="en-US" altLang="ja-JP" sz="1600" kern="100" dirty="0" smtClean="0">
              <a:solidFill>
                <a:prstClr val="black"/>
              </a:solidFill>
              <a:latin typeface="ＭＳ ゴシック" panose="020B0609070205080204" pitchFamily="49" charset="-128"/>
              <a:ea typeface="ＭＳ ゴシック" panose="020B0609070205080204" pitchFamily="49" charset="-128"/>
              <a:cs typeface="Times New Roman"/>
            </a:endParaRPr>
          </a:p>
          <a:p>
            <a:pPr algn="just">
              <a:lnSpc>
                <a:spcPts val="1600"/>
              </a:lnSpc>
            </a:pPr>
            <a:r>
              <a:rPr lang="ja-JP" altLang="en-US" sz="1600" kern="100" dirty="0">
                <a:solidFill>
                  <a:prstClr val="black"/>
                </a:solidFill>
                <a:latin typeface="ＭＳ ゴシック" panose="020B0609070205080204" pitchFamily="49" charset="-128"/>
                <a:ea typeface="ＭＳ ゴシック" panose="020B0609070205080204" pitchFamily="49" charset="-128"/>
                <a:cs typeface="Times New Roman"/>
              </a:rPr>
              <a:t>　</a:t>
            </a:r>
            <a:r>
              <a:rPr lang="ja-JP" altLang="ja-JP" sz="1600" kern="100" dirty="0" smtClean="0">
                <a:solidFill>
                  <a:prstClr val="black"/>
                </a:solidFill>
                <a:latin typeface="ＭＳ ゴシック" panose="020B0609070205080204" pitchFamily="49" charset="-128"/>
                <a:ea typeface="ＭＳ ゴシック" panose="020B0609070205080204" pitchFamily="49" charset="-128"/>
                <a:cs typeface="Times New Roman"/>
              </a:rPr>
              <a:t>こと</a:t>
            </a:r>
            <a:r>
              <a:rPr lang="ja-JP" altLang="ja-JP" sz="1600" kern="100" dirty="0">
                <a:solidFill>
                  <a:prstClr val="black"/>
                </a:solidFill>
                <a:latin typeface="ＭＳ ゴシック" panose="020B0609070205080204" pitchFamily="49" charset="-128"/>
                <a:ea typeface="ＭＳ ゴシック" panose="020B0609070205080204" pitchFamily="49" charset="-128"/>
                <a:cs typeface="Times New Roman"/>
              </a:rPr>
              <a:t>とする</a:t>
            </a:r>
            <a:r>
              <a:rPr lang="ja-JP" altLang="ja-JP" sz="1600" kern="100" dirty="0" smtClean="0">
                <a:solidFill>
                  <a:prstClr val="black"/>
                </a:solidFill>
                <a:latin typeface="ＭＳ ゴシック" panose="020B0609070205080204" pitchFamily="49" charset="-128"/>
                <a:ea typeface="ＭＳ ゴシック" panose="020B0609070205080204" pitchFamily="49" charset="-128"/>
                <a:cs typeface="Times New Roman"/>
              </a:rPr>
              <a:t>。</a:t>
            </a:r>
            <a:endParaRPr lang="en-US" altLang="ja-JP" sz="1600" kern="100" dirty="0" smtClean="0">
              <a:solidFill>
                <a:prstClr val="black"/>
              </a:solidFill>
              <a:latin typeface="ＭＳ ゴシック" panose="020B0609070205080204" pitchFamily="49" charset="-128"/>
              <a:ea typeface="ＭＳ ゴシック" panose="020B0609070205080204" pitchFamily="49" charset="-128"/>
              <a:cs typeface="Times New Roman"/>
            </a:endParaRPr>
          </a:p>
          <a:p>
            <a:pPr algn="just">
              <a:lnSpc>
                <a:spcPts val="1600"/>
              </a:lnSpc>
            </a:pPr>
            <a:endParaRPr lang="en-US" altLang="ja-JP" sz="1600"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endParaRPr>
          </a:p>
        </p:txBody>
      </p:sp>
      <p:sp>
        <p:nvSpPr>
          <p:cNvPr id="7" name="コンテンツ プレースホルダー 2"/>
          <p:cNvSpPr txBox="1">
            <a:spLocks/>
          </p:cNvSpPr>
          <p:nvPr/>
        </p:nvSpPr>
        <p:spPr>
          <a:xfrm>
            <a:off x="63771" y="849647"/>
            <a:ext cx="1137460" cy="288000"/>
          </a:xfrm>
          <a:prstGeom prst="rect">
            <a:avLst/>
          </a:prstGeom>
          <a:solidFill>
            <a:schemeClr val="accent1">
              <a:lumMod val="20000"/>
              <a:lumOff val="80000"/>
            </a:schemeClr>
          </a:solidFill>
          <a:ln w="22225">
            <a:solidFill>
              <a:schemeClr val="tx1"/>
            </a:solidFill>
          </a:ln>
        </p:spPr>
        <p:txBody>
          <a:bodyPr vert="horz" wrap="square" lIns="91440" tIns="45720" rIns="91440" bIns="45720" rtlCol="0" anchor="ctr" anchorCtr="0">
            <a:sp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spcBef>
                <a:spcPts val="0"/>
              </a:spcBef>
            </a:pPr>
            <a:r>
              <a:rPr lang="ja-JP" altLang="en-US" sz="1600" b="1" dirty="0">
                <a:solidFill>
                  <a:prstClr val="black"/>
                </a:solidFill>
                <a:latin typeface="ＭＳ ゴシック" panose="020B0609070205080204" pitchFamily="49" charset="-128"/>
                <a:ea typeface="ＭＳ ゴシック" panose="020B0609070205080204" pitchFamily="49" charset="-128"/>
              </a:rPr>
              <a:t>概要</a:t>
            </a:r>
            <a:endParaRPr lang="en-US" altLang="ja-JP" sz="1600" b="1" dirty="0">
              <a:solidFill>
                <a:prstClr val="black"/>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4152907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nvPr>
        </p:nvGraphicFramePr>
        <p:xfrm>
          <a:off x="38102" y="815386"/>
          <a:ext cx="9791698" cy="5339147"/>
        </p:xfrm>
        <a:graphic>
          <a:graphicData uri="http://schemas.openxmlformats.org/drawingml/2006/table">
            <a:tbl>
              <a:tblPr firstRow="1" bandRow="1">
                <a:tableStyleId>{5940675A-B579-460E-94D1-54222C63F5DA}</a:tableStyleId>
              </a:tblPr>
              <a:tblGrid>
                <a:gridCol w="254216"/>
                <a:gridCol w="932071"/>
                <a:gridCol w="1021725"/>
                <a:gridCol w="1063184"/>
                <a:gridCol w="1053696"/>
                <a:gridCol w="126369"/>
                <a:gridCol w="879471"/>
                <a:gridCol w="1097280"/>
                <a:gridCol w="1018903"/>
                <a:gridCol w="1045029"/>
                <a:gridCol w="1299754"/>
              </a:tblGrid>
              <a:tr h="216024">
                <a:tc rowSpan="3" gridSpan="2">
                  <a:txBody>
                    <a:bodyPr/>
                    <a:lstStyle/>
                    <a:p>
                      <a:endParaRPr kumimoji="1" lang="ja-JP" altLang="en-US" sz="1100" dirty="0">
                        <a:latin typeface="+mn-ea"/>
                        <a:ea typeface="+mn-ea"/>
                      </a:endParaRPr>
                    </a:p>
                  </a:txBody>
                  <a:tcPr>
                    <a:solidFill>
                      <a:schemeClr val="bg1">
                        <a:lumMod val="95000"/>
                      </a:schemeClr>
                    </a:solidFill>
                  </a:tcPr>
                </a:tc>
                <a:tc rowSpan="3" hMerge="1">
                  <a:txBody>
                    <a:bodyPr/>
                    <a:lstStyle/>
                    <a:p>
                      <a:endParaRPr kumimoji="1" lang="ja-JP" altLang="en-US"/>
                    </a:p>
                  </a:txBody>
                  <a:tcPr/>
                </a:tc>
                <a:tc rowSpan="2" gridSpan="2">
                  <a:txBody>
                    <a:bodyPr/>
                    <a:lstStyle/>
                    <a:p>
                      <a:pPr algn="ctr"/>
                      <a:r>
                        <a:rPr kumimoji="1" lang="ja-JP" altLang="en-US" sz="1200" dirty="0" smtClean="0">
                          <a:solidFill>
                            <a:schemeClr val="tx1"/>
                          </a:solidFill>
                          <a:latin typeface="+mn-ea"/>
                          <a:ea typeface="+mn-ea"/>
                        </a:rPr>
                        <a:t>介護療養病床（病院）</a:t>
                      </a:r>
                      <a:endParaRPr kumimoji="1" lang="en-US" altLang="ja-JP" sz="1200" dirty="0" smtClean="0">
                        <a:solidFill>
                          <a:schemeClr val="tx1"/>
                        </a:solidFill>
                        <a:latin typeface="+mn-ea"/>
                        <a:ea typeface="+mn-ea"/>
                      </a:endParaRPr>
                    </a:p>
                    <a:p>
                      <a:pPr algn="ctr"/>
                      <a:r>
                        <a:rPr kumimoji="1" lang="en-US" altLang="ja-JP" sz="1200" dirty="0" smtClean="0">
                          <a:solidFill>
                            <a:schemeClr val="tx1"/>
                          </a:solidFill>
                          <a:latin typeface="+mn-ea"/>
                          <a:ea typeface="+mn-ea"/>
                        </a:rPr>
                        <a:t>【</a:t>
                      </a:r>
                      <a:r>
                        <a:rPr kumimoji="1" lang="ja-JP" altLang="en-US" sz="1200" dirty="0" smtClean="0">
                          <a:solidFill>
                            <a:schemeClr val="tx1"/>
                          </a:solidFill>
                          <a:latin typeface="+mn-ea"/>
                          <a:ea typeface="+mn-ea"/>
                        </a:rPr>
                        <a:t>療養機能強化型</a:t>
                      </a:r>
                      <a:r>
                        <a:rPr kumimoji="1" lang="en-US" altLang="ja-JP" sz="1200" dirty="0" smtClean="0">
                          <a:solidFill>
                            <a:schemeClr val="tx1"/>
                          </a:solidFill>
                          <a:latin typeface="+mn-ea"/>
                          <a:ea typeface="+mn-ea"/>
                        </a:rPr>
                        <a:t>】</a:t>
                      </a:r>
                      <a:endParaRPr kumimoji="1" lang="ja-JP" altLang="en-US" sz="1200" dirty="0">
                        <a:solidFill>
                          <a:schemeClr val="tx1"/>
                        </a:solidFill>
                        <a:latin typeface="+mn-ea"/>
                        <a:ea typeface="+mn-ea"/>
                      </a:endParaRPr>
                    </a:p>
                  </a:txBody>
                  <a:tcPr anchor="ctr">
                    <a:solidFill>
                      <a:schemeClr val="accent1">
                        <a:lumMod val="60000"/>
                        <a:lumOff val="40000"/>
                      </a:schemeClr>
                    </a:solidFill>
                  </a:tcPr>
                </a:tc>
                <a:tc rowSpan="2" hMerge="1">
                  <a:txBody>
                    <a:bodyPr/>
                    <a:lstStyle/>
                    <a:p>
                      <a:endParaRPr kumimoji="1" lang="ja-JP" altLang="en-US"/>
                    </a:p>
                  </a:txBody>
                  <a:tcPr/>
                </a:tc>
                <a:tc gridSpan="5">
                  <a:txBody>
                    <a:bodyPr/>
                    <a:lstStyle/>
                    <a:p>
                      <a:pPr algn="ctr"/>
                      <a:r>
                        <a:rPr kumimoji="1" lang="ja-JP" altLang="en-US" sz="1200" b="1" dirty="0" smtClean="0">
                          <a:solidFill>
                            <a:schemeClr val="tx1"/>
                          </a:solidFill>
                          <a:latin typeface="+mn-ea"/>
                          <a:ea typeface="+mn-ea"/>
                        </a:rPr>
                        <a:t>介護医療院</a:t>
                      </a:r>
                      <a:endParaRPr kumimoji="1" lang="ja-JP" altLang="en-US" sz="1200" b="1" dirty="0">
                        <a:solidFill>
                          <a:schemeClr val="tx1"/>
                        </a:solidFill>
                        <a:latin typeface="+mn-ea"/>
                        <a:ea typeface="+mn-ea"/>
                      </a:endParaRPr>
                    </a:p>
                  </a:txBody>
                  <a:tcPr>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hMerge="1">
                  <a:txBody>
                    <a:bodyPr/>
                    <a:lstStyle/>
                    <a:p>
                      <a:pPr algn="ctr"/>
                      <a:endParaRPr kumimoji="1" lang="ja-JP" altLang="en-US" sz="1400" dirty="0">
                        <a:solidFill>
                          <a:schemeClr val="tx1"/>
                        </a:solidFill>
                        <a:latin typeface="HGP創英角ﾎﾟｯﾌﾟ体" panose="040B0A00000000000000" pitchFamily="50" charset="-128"/>
                        <a:ea typeface="HGP創英角ﾎﾟｯﾌﾟ体" panose="040B0A00000000000000" pitchFamily="50" charset="-128"/>
                      </a:endParaRPr>
                    </a:p>
                  </a:txBody>
                  <a:tcPr>
                    <a:lnB w="12700" cap="flat" cmpd="sng" algn="ctr">
                      <a:solidFill>
                        <a:schemeClr val="tx1"/>
                      </a:solidFill>
                      <a:prstDash val="solid"/>
                      <a:round/>
                      <a:headEnd type="none" w="med" len="med"/>
                      <a:tailEnd type="none" w="med" len="med"/>
                    </a:lnB>
                    <a:solidFill>
                      <a:schemeClr val="accent1">
                        <a:lumMod val="60000"/>
                        <a:lumOff val="40000"/>
                      </a:schemeClr>
                    </a:solidFill>
                  </a:tcPr>
                </a:tc>
                <a:tc hMerge="1">
                  <a:txBody>
                    <a:bodyPr/>
                    <a:lstStyle/>
                    <a:p>
                      <a:pPr algn="ctr"/>
                      <a:endParaRPr kumimoji="1" lang="ja-JP" altLang="en-US" sz="1400" dirty="0">
                        <a:solidFill>
                          <a:schemeClr val="tx1"/>
                        </a:solidFill>
                        <a:latin typeface="HGP創英角ﾎﾟｯﾌﾟ体" panose="040B0A00000000000000" pitchFamily="50" charset="-128"/>
                        <a:ea typeface="HGP創英角ﾎﾟｯﾌﾟ体" panose="040B0A00000000000000" pitchFamily="50" charset="-128"/>
                      </a:endParaRPr>
                    </a:p>
                  </a:txBody>
                  <a:tcPr>
                    <a:lnB w="12700" cap="flat" cmpd="sng" algn="ctr">
                      <a:solidFill>
                        <a:schemeClr val="tx1"/>
                      </a:solidFill>
                      <a:prstDash val="solid"/>
                      <a:round/>
                      <a:headEnd type="none" w="med" len="med"/>
                      <a:tailEnd type="none" w="med" len="med"/>
                    </a:lnB>
                    <a:solidFill>
                      <a:schemeClr val="accent1">
                        <a:lumMod val="60000"/>
                        <a:lumOff val="40000"/>
                      </a:schemeClr>
                    </a:solidFill>
                  </a:tcPr>
                </a:tc>
                <a:tc hMerge="1">
                  <a:txBody>
                    <a:bodyPr/>
                    <a:lstStyle/>
                    <a:p>
                      <a:pPr algn="ctr"/>
                      <a:endParaRPr kumimoji="1" lang="ja-JP" altLang="en-US" sz="1400" dirty="0">
                        <a:solidFill>
                          <a:schemeClr val="tx1"/>
                        </a:solidFill>
                        <a:latin typeface="HGP創英角ﾎﾟｯﾌﾟ体" panose="040B0A00000000000000" pitchFamily="50" charset="-128"/>
                        <a:ea typeface="HGP創英角ﾎﾟｯﾌﾟ体" panose="040B0A00000000000000" pitchFamily="50" charset="-128"/>
                      </a:endParaRPr>
                    </a:p>
                  </a:txBody>
                  <a:tcPr>
                    <a:lnB w="12700" cap="flat" cmpd="sng" algn="ctr">
                      <a:solidFill>
                        <a:schemeClr val="tx1"/>
                      </a:solidFill>
                      <a:prstDash val="solid"/>
                      <a:round/>
                      <a:headEnd type="none" w="med" len="med"/>
                      <a:tailEnd type="none" w="med" len="med"/>
                    </a:lnB>
                    <a:solidFill>
                      <a:schemeClr val="accent1">
                        <a:lumMod val="60000"/>
                        <a:lumOff val="40000"/>
                      </a:schemeClr>
                    </a:solidFill>
                  </a:tcPr>
                </a:tc>
                <a:tc rowSpan="2" gridSpan="2">
                  <a:txBody>
                    <a:bodyPr/>
                    <a:lstStyle/>
                    <a:p>
                      <a:pPr algn="ctr"/>
                      <a:r>
                        <a:rPr kumimoji="1" lang="ja-JP" altLang="en-US" sz="1200" dirty="0" smtClean="0">
                          <a:solidFill>
                            <a:schemeClr val="tx1"/>
                          </a:solidFill>
                          <a:latin typeface="+mn-ea"/>
                          <a:ea typeface="+mn-ea"/>
                        </a:rPr>
                        <a:t>介護老人保健施設</a:t>
                      </a:r>
                      <a:endParaRPr kumimoji="1" lang="ja-JP" altLang="en-US" sz="1200" dirty="0">
                        <a:solidFill>
                          <a:schemeClr val="tx1"/>
                        </a:solidFill>
                        <a:latin typeface="+mn-ea"/>
                        <a:ea typeface="+mn-ea"/>
                      </a:endParaRPr>
                    </a:p>
                  </a:txBody>
                  <a:tcPr anchor="ctr">
                    <a:solidFill>
                      <a:schemeClr val="accent2">
                        <a:lumMod val="60000"/>
                        <a:lumOff val="40000"/>
                      </a:schemeClr>
                    </a:solidFill>
                  </a:tcPr>
                </a:tc>
                <a:tc rowSpan="2" hMerge="1">
                  <a:txBody>
                    <a:bodyPr/>
                    <a:lstStyle/>
                    <a:p>
                      <a:endParaRPr kumimoji="1" lang="ja-JP" altLang="en-US"/>
                    </a:p>
                  </a:txBody>
                  <a:tcPr/>
                </a:tc>
              </a:tr>
              <a:tr h="175439">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3">
                  <a:txBody>
                    <a:bodyPr/>
                    <a:lstStyle/>
                    <a:p>
                      <a:pPr algn="ctr"/>
                      <a:r>
                        <a:rPr kumimoji="1" lang="ja-JP" altLang="en-US" sz="1200" b="1" dirty="0" smtClean="0">
                          <a:solidFill>
                            <a:schemeClr val="tx1"/>
                          </a:solidFill>
                          <a:latin typeface="+mn-ea"/>
                          <a:ea typeface="+mn-ea"/>
                        </a:rPr>
                        <a:t>指定基準</a:t>
                      </a:r>
                      <a:endParaRPr kumimoji="1" lang="ja-JP" altLang="en-US" sz="1200" b="1" dirty="0">
                        <a:solidFill>
                          <a:schemeClr val="tx1"/>
                        </a:solidFill>
                        <a:latin typeface="+mn-ea"/>
                        <a:ea typeface="+mn-ea"/>
                      </a:endParaRPr>
                    </a:p>
                  </a:txBody>
                  <a:tcPr>
                    <a:lnT w="12700" cap="flat" cmpd="sng" algn="ctr">
                      <a:solidFill>
                        <a:schemeClr val="tx1"/>
                      </a:solidFill>
                      <a:prstDash val="solid"/>
                      <a:round/>
                      <a:headEnd type="none" w="med" len="med"/>
                      <a:tailEnd type="none" w="med" len="med"/>
                    </a:lnT>
                    <a:solidFill>
                      <a:schemeClr val="accent6">
                        <a:lumMod val="60000"/>
                        <a:lumOff val="40000"/>
                      </a:schemeClr>
                    </a:solidFill>
                  </a:tcPr>
                </a:tc>
                <a:tc hMerge="1">
                  <a:txBody>
                    <a:bodyPr/>
                    <a:lstStyle/>
                    <a:p>
                      <a:endParaRPr kumimoji="1" lang="ja-JP" altLang="en-US"/>
                    </a:p>
                  </a:txBody>
                  <a:tcPr/>
                </a:tc>
                <a:tc hMerge="1">
                  <a:txBody>
                    <a:bodyPr/>
                    <a:lstStyle/>
                    <a:p>
                      <a:pPr algn="ctr"/>
                      <a:endParaRPr kumimoji="1" lang="ja-JP" altLang="en-US" sz="1400" dirty="0">
                        <a:solidFill>
                          <a:schemeClr val="tx1"/>
                        </a:solidFill>
                        <a:latin typeface="HGP創英角ﾎﾟｯﾌﾟ体" panose="040B0A00000000000000" pitchFamily="50" charset="-128"/>
                        <a:ea typeface="HGP創英角ﾎﾟｯﾌﾟ体" panose="040B0A00000000000000" pitchFamily="50" charset="-128"/>
                      </a:endParaRPr>
                    </a:p>
                  </a:txBody>
                  <a:tcPr>
                    <a:lnT w="12700" cap="flat" cmpd="sng" algn="ctr">
                      <a:solidFill>
                        <a:schemeClr val="tx1"/>
                      </a:solidFill>
                      <a:prstDash val="solid"/>
                      <a:round/>
                      <a:headEnd type="none" w="med" len="med"/>
                      <a:tailEnd type="none" w="med" len="med"/>
                    </a:lnT>
                    <a:solidFill>
                      <a:schemeClr val="accent6">
                        <a:lumMod val="60000"/>
                        <a:lumOff val="40000"/>
                      </a:schemeClr>
                    </a:solidFill>
                  </a:tcPr>
                </a:tc>
                <a:tc gridSpan="2">
                  <a:txBody>
                    <a:bodyPr/>
                    <a:lstStyle/>
                    <a:p>
                      <a:pPr algn="ctr"/>
                      <a:r>
                        <a:rPr kumimoji="1" lang="ja-JP" altLang="en-US" sz="1200" b="1" dirty="0" smtClean="0">
                          <a:solidFill>
                            <a:schemeClr val="tx1"/>
                          </a:solidFill>
                          <a:latin typeface="+mn-ea"/>
                          <a:ea typeface="+mn-ea"/>
                        </a:rPr>
                        <a:t>報酬上の基準</a:t>
                      </a:r>
                      <a:endParaRPr kumimoji="1" lang="ja-JP" altLang="en-US" sz="1200" b="1" dirty="0">
                        <a:solidFill>
                          <a:schemeClr val="tx1"/>
                        </a:solidFill>
                        <a:latin typeface="+mn-ea"/>
                        <a:ea typeface="+mn-ea"/>
                      </a:endParaRPr>
                    </a:p>
                  </a:txBody>
                  <a:tcPr>
                    <a:lnT w="12700" cap="flat" cmpd="sng" algn="ctr">
                      <a:solidFill>
                        <a:schemeClr val="tx1"/>
                      </a:solidFill>
                      <a:prstDash val="solid"/>
                      <a:round/>
                      <a:headEnd type="none" w="med" len="med"/>
                      <a:tailEnd type="none" w="med" len="med"/>
                    </a:lnT>
                    <a:solidFill>
                      <a:schemeClr val="accent6">
                        <a:lumMod val="60000"/>
                        <a:lumOff val="40000"/>
                      </a:schemeClr>
                    </a:solidFill>
                  </a:tcPr>
                </a:tc>
                <a:tc hMerge="1">
                  <a:txBody>
                    <a:bodyPr/>
                    <a:lstStyle/>
                    <a:p>
                      <a:pPr algn="ctr"/>
                      <a:endParaRPr kumimoji="1" lang="ja-JP" altLang="en-US" sz="1400" dirty="0">
                        <a:solidFill>
                          <a:schemeClr val="tx1"/>
                        </a:solidFill>
                        <a:latin typeface="HGP創英角ﾎﾟｯﾌﾟ体" panose="040B0A00000000000000" pitchFamily="50" charset="-128"/>
                        <a:ea typeface="HGP創英角ﾎﾟｯﾌﾟ体" panose="040B0A00000000000000" pitchFamily="50" charset="-128"/>
                      </a:endParaRPr>
                    </a:p>
                  </a:txBody>
                  <a:tcPr>
                    <a:lnT w="12700" cap="flat" cmpd="sng" algn="ctr">
                      <a:solidFill>
                        <a:schemeClr val="tx1"/>
                      </a:solidFill>
                      <a:prstDash val="solid"/>
                      <a:round/>
                      <a:headEnd type="none" w="med" len="med"/>
                      <a:tailEnd type="none" w="med" len="med"/>
                    </a:lnT>
                    <a:solidFill>
                      <a:schemeClr val="accent6">
                        <a:lumMod val="60000"/>
                        <a:lumOff val="40000"/>
                      </a:schemeClr>
                    </a:solidFill>
                  </a:tcPr>
                </a:tc>
                <a:tc gridSpan="2" vMerge="1">
                  <a:txBody>
                    <a:bodyPr/>
                    <a:lstStyle/>
                    <a:p>
                      <a:endParaRPr kumimoji="1" lang="ja-JP" altLang="en-US"/>
                    </a:p>
                  </a:txBody>
                  <a:tcPr/>
                </a:tc>
                <a:tc hMerge="1" vMerge="1">
                  <a:txBody>
                    <a:bodyPr/>
                    <a:lstStyle/>
                    <a:p>
                      <a:endParaRPr kumimoji="1" lang="ja-JP" altLang="en-US"/>
                    </a:p>
                  </a:txBody>
                  <a:tcPr/>
                </a:tc>
              </a:tr>
              <a:tr h="138477">
                <a:tc gridSpan="2" vMerge="1">
                  <a:txBody>
                    <a:bodyPr/>
                    <a:lstStyle/>
                    <a:p>
                      <a:pPr algn="ctr"/>
                      <a:endParaRPr kumimoji="1" lang="ja-JP" altLang="en-US" dirty="0">
                        <a:latin typeface="HGP創英角ﾎﾟｯﾌﾟ体" panose="040B0A00000000000000" pitchFamily="50" charset="-128"/>
                        <a:ea typeface="HGP創英角ﾎﾟｯﾌﾟ体" panose="040B0A00000000000000" pitchFamily="50" charset="-128"/>
                      </a:endParaRPr>
                    </a:p>
                  </a:txBody>
                  <a:tcPr anchor="ctr">
                    <a:lnR w="12700" cap="flat" cmpd="sng" algn="ctr">
                      <a:solidFill>
                        <a:schemeClr val="tx1"/>
                      </a:solidFill>
                      <a:prstDash val="solid"/>
                      <a:round/>
                      <a:headEnd type="none" w="med" len="med"/>
                      <a:tailEnd type="none" w="med" len="med"/>
                    </a:lnR>
                  </a:tcPr>
                </a:tc>
                <a:tc hMerge="1" vMerge="1">
                  <a:txBody>
                    <a:bodyPr/>
                    <a:lstStyle/>
                    <a:p>
                      <a:endParaRPr kumimoji="1" lang="ja-JP" altLang="en-US" dirty="0">
                        <a:latin typeface="HGP創英角ﾎﾟｯﾌﾟ体" panose="040B0A00000000000000" pitchFamily="50" charset="-128"/>
                        <a:ea typeface="HGP創英角ﾎﾟｯﾌﾟ体" panose="040B0A00000000000000" pitchFamily="50" charset="-128"/>
                      </a:endParaRPr>
                    </a:p>
                  </a:txBody>
                  <a:tcPr>
                    <a:lnL w="12700" cap="flat" cmpd="sng" algn="ctr">
                      <a:solidFill>
                        <a:schemeClr val="tx1"/>
                      </a:solidFill>
                      <a:prstDash val="solid"/>
                      <a:round/>
                      <a:headEnd type="none" w="med" len="med"/>
                      <a:tailEnd type="none" w="med" len="med"/>
                    </a:lnL>
                  </a:tcPr>
                </a:tc>
                <a:tc>
                  <a:txBody>
                    <a:bodyPr/>
                    <a:lstStyle/>
                    <a:p>
                      <a:pPr algn="ctr"/>
                      <a:r>
                        <a:rPr kumimoji="1" lang="ja-JP" altLang="en-US" sz="1100" dirty="0" smtClean="0">
                          <a:latin typeface="+mn-ea"/>
                          <a:ea typeface="+mn-ea"/>
                        </a:rPr>
                        <a:t>指定基準</a:t>
                      </a:r>
                      <a:endParaRPr kumimoji="1" lang="ja-JP" altLang="en-US" sz="1100" dirty="0">
                        <a:latin typeface="+mn-ea"/>
                        <a:ea typeface="+mn-ea"/>
                      </a:endParaRPr>
                    </a:p>
                  </a:txBody>
                  <a:tcPr anchor="ctr">
                    <a:lnR w="12700"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r>
                        <a:rPr kumimoji="1" lang="ja-JP" altLang="en-US" sz="1100" dirty="0" smtClean="0">
                          <a:latin typeface="+mn-ea"/>
                          <a:ea typeface="+mn-ea"/>
                        </a:rPr>
                        <a:t>報酬上の基準</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latin typeface="+mn-ea"/>
                          <a:ea typeface="+mn-ea"/>
                        </a:rPr>
                        <a:t>類型（</a:t>
                      </a:r>
                      <a:r>
                        <a:rPr kumimoji="1" lang="en-US" altLang="ja-JP" sz="1100" b="1" dirty="0" smtClean="0">
                          <a:latin typeface="+mn-ea"/>
                          <a:ea typeface="+mn-ea"/>
                        </a:rPr>
                        <a:t>Ⅰ</a:t>
                      </a:r>
                      <a:r>
                        <a:rPr kumimoji="1" lang="ja-JP" altLang="en-US" sz="1100" b="1" dirty="0" smtClean="0">
                          <a:latin typeface="+mn-ea"/>
                          <a:ea typeface="+mn-ea"/>
                        </a:rPr>
                        <a:t>）</a:t>
                      </a:r>
                    </a:p>
                  </a:txBody>
                  <a:tcPr anchor="ctr">
                    <a:solidFill>
                      <a:schemeClr val="accent6">
                        <a:lumMod val="20000"/>
                        <a:lumOff val="80000"/>
                      </a:schemeClr>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latin typeface="+mn-ea"/>
                          <a:ea typeface="+mn-ea"/>
                        </a:rPr>
                        <a:t>類型（</a:t>
                      </a:r>
                      <a:r>
                        <a:rPr kumimoji="1" lang="en-US" altLang="ja-JP" sz="1100" b="1" dirty="0" smtClean="0">
                          <a:latin typeface="+mn-ea"/>
                          <a:ea typeface="+mn-ea"/>
                        </a:rPr>
                        <a:t>Ⅱ</a:t>
                      </a:r>
                      <a:r>
                        <a:rPr kumimoji="1" lang="ja-JP" altLang="en-US" sz="1100" b="1" dirty="0" smtClean="0">
                          <a:latin typeface="+mn-ea"/>
                          <a:ea typeface="+mn-ea"/>
                        </a:rPr>
                        <a:t>）</a:t>
                      </a:r>
                    </a:p>
                  </a:txBody>
                  <a:tcPr anchor="ctr">
                    <a:solidFill>
                      <a:schemeClr val="accent6">
                        <a:lumMod val="20000"/>
                        <a:lumOff val="80000"/>
                      </a:schemeClr>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smtClean="0">
                        <a:latin typeface="HGP創英角ﾎﾟｯﾌﾟ体" panose="040B0A00000000000000" pitchFamily="50" charset="-128"/>
                        <a:ea typeface="HGP創英角ﾎﾟｯﾌﾟ体" panose="040B0A00000000000000" pitchFamily="50" charset="-128"/>
                      </a:endParaRPr>
                    </a:p>
                  </a:txBody>
                  <a:tcPr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latin typeface="+mn-ea"/>
                          <a:ea typeface="+mn-ea"/>
                        </a:rPr>
                        <a:t>類型（</a:t>
                      </a:r>
                      <a:r>
                        <a:rPr kumimoji="1" lang="en-US" altLang="ja-JP" sz="1100" b="1" dirty="0" smtClean="0">
                          <a:latin typeface="+mn-ea"/>
                          <a:ea typeface="+mn-ea"/>
                        </a:rPr>
                        <a:t>Ⅰ</a:t>
                      </a:r>
                      <a:r>
                        <a:rPr kumimoji="1" lang="ja-JP" altLang="en-US" sz="1100" b="1" dirty="0" smtClean="0">
                          <a:latin typeface="+mn-ea"/>
                          <a:ea typeface="+mn-ea"/>
                        </a:rPr>
                        <a:t>）</a:t>
                      </a:r>
                    </a:p>
                  </a:txBody>
                  <a:tcPr anchor="ctr">
                    <a:solidFill>
                      <a:schemeClr val="accent6">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latin typeface="+mn-ea"/>
                          <a:ea typeface="+mn-ea"/>
                        </a:rPr>
                        <a:t>類型（</a:t>
                      </a:r>
                      <a:r>
                        <a:rPr kumimoji="1" lang="en-US" altLang="ja-JP" sz="1100" b="1" dirty="0" smtClean="0">
                          <a:latin typeface="+mn-ea"/>
                          <a:ea typeface="+mn-ea"/>
                        </a:rPr>
                        <a:t>Ⅱ</a:t>
                      </a:r>
                      <a:r>
                        <a:rPr kumimoji="1" lang="ja-JP" altLang="en-US" sz="1100" b="1" dirty="0" smtClean="0">
                          <a:latin typeface="+mn-ea"/>
                          <a:ea typeface="+mn-ea"/>
                        </a:rPr>
                        <a:t>）</a:t>
                      </a:r>
                    </a:p>
                  </a:txBody>
                  <a:tcPr anchor="ctr">
                    <a:solidFill>
                      <a:schemeClr val="accent6">
                        <a:lumMod val="40000"/>
                        <a:lumOff val="60000"/>
                      </a:schemeClr>
                    </a:solidFill>
                  </a:tcPr>
                </a:tc>
                <a:tc>
                  <a:txBody>
                    <a:bodyPr/>
                    <a:lstStyle/>
                    <a:p>
                      <a:pPr algn="ctr"/>
                      <a:r>
                        <a:rPr kumimoji="1" lang="ja-JP" altLang="en-US" sz="1100" dirty="0" smtClean="0">
                          <a:latin typeface="+mn-ea"/>
                          <a:ea typeface="+mn-ea"/>
                        </a:rPr>
                        <a:t>指定基準</a:t>
                      </a:r>
                      <a:endParaRPr kumimoji="1" lang="ja-JP" altLang="en-US" sz="1100" dirty="0">
                        <a:latin typeface="+mn-ea"/>
                        <a:ea typeface="+mn-ea"/>
                      </a:endParaRPr>
                    </a:p>
                  </a:txBody>
                  <a:tcPr anchor="ctr">
                    <a:lnR w="12700" cap="flat" cmpd="sng" algn="ctr">
                      <a:solidFill>
                        <a:schemeClr val="tx1"/>
                      </a:solidFill>
                      <a:prstDash val="solid"/>
                      <a:round/>
                      <a:headEnd type="none" w="med" len="med"/>
                      <a:tailEnd type="none" w="med" len="med"/>
                    </a:lnR>
                    <a:solidFill>
                      <a:schemeClr val="accent2">
                        <a:lumMod val="20000"/>
                        <a:lumOff val="80000"/>
                      </a:schemeClr>
                    </a:solidFill>
                  </a:tcPr>
                </a:tc>
                <a:tc>
                  <a:txBody>
                    <a:bodyPr/>
                    <a:lstStyle/>
                    <a:p>
                      <a:pPr algn="ctr"/>
                      <a:r>
                        <a:rPr kumimoji="1" lang="ja-JP" altLang="en-US" sz="1100" dirty="0" smtClean="0">
                          <a:latin typeface="+mn-ea"/>
                          <a:ea typeface="+mn-ea"/>
                        </a:rPr>
                        <a:t>報酬上の基準</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solidFill>
                      <a:schemeClr val="accent2">
                        <a:lumMod val="40000"/>
                        <a:lumOff val="60000"/>
                      </a:schemeClr>
                    </a:solidFill>
                  </a:tcPr>
                </a:tc>
              </a:tr>
              <a:tr h="138477">
                <a:tc rowSpan="10">
                  <a:txBody>
                    <a:bodyPr/>
                    <a:lstStyle/>
                    <a:p>
                      <a:pPr algn="ctr"/>
                      <a:r>
                        <a:rPr kumimoji="1" lang="ja-JP" altLang="en-US" sz="900" dirty="0" smtClean="0">
                          <a:latin typeface="+mn-ea"/>
                          <a:ea typeface="+mn-ea"/>
                        </a:rPr>
                        <a:t>人員基準　（雇用人員）</a:t>
                      </a:r>
                      <a:endParaRPr kumimoji="1" lang="ja-JP" altLang="en-US" sz="900" dirty="0">
                        <a:latin typeface="+mn-ea"/>
                        <a:ea typeface="+mn-ea"/>
                      </a:endParaRPr>
                    </a:p>
                  </a:txBody>
                  <a:tcPr vert="eaVert" anchor="ctr">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r>
                        <a:rPr kumimoji="1" lang="ja-JP" altLang="en-US" sz="1050" dirty="0" smtClean="0">
                          <a:latin typeface="+mn-ea"/>
                          <a:ea typeface="+mn-ea"/>
                        </a:rPr>
                        <a:t>医師</a:t>
                      </a:r>
                      <a:endParaRPr kumimoji="1" lang="ja-JP" altLang="en-US" sz="1050" dirty="0">
                        <a:latin typeface="+mn-ea"/>
                        <a:ea typeface="+mn-ea"/>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ja-JP" altLang="en-US" sz="1100" u="sng" dirty="0" smtClean="0">
                          <a:solidFill>
                            <a:schemeClr val="tx1"/>
                          </a:solidFill>
                          <a:latin typeface="+mn-ea"/>
                          <a:ea typeface="+mn-ea"/>
                        </a:rPr>
                        <a:t>４８：１</a:t>
                      </a:r>
                      <a:endParaRPr kumimoji="1" lang="en-US" altLang="ja-JP" sz="1100" u="sng" dirty="0" smtClean="0">
                        <a:solidFill>
                          <a:schemeClr val="tx1"/>
                        </a:solidFill>
                        <a:latin typeface="+mn-ea"/>
                        <a:ea typeface="+mn-ea"/>
                      </a:endParaRPr>
                    </a:p>
                    <a:p>
                      <a:pPr algn="ctr"/>
                      <a:r>
                        <a:rPr kumimoji="1" lang="en-US" altLang="ja-JP" sz="900" u="sng" dirty="0" smtClean="0">
                          <a:solidFill>
                            <a:schemeClr val="tx1"/>
                          </a:solidFill>
                          <a:latin typeface="+mn-ea"/>
                          <a:ea typeface="+mn-ea"/>
                        </a:rPr>
                        <a:t>(</a:t>
                      </a:r>
                      <a:r>
                        <a:rPr kumimoji="1" lang="ja-JP" altLang="en-US" sz="900" u="sng" dirty="0" smtClean="0">
                          <a:solidFill>
                            <a:schemeClr val="tx1"/>
                          </a:solidFill>
                          <a:latin typeface="+mn-ea"/>
                          <a:ea typeface="+mn-ea"/>
                        </a:rPr>
                        <a:t>病院で３以上</a:t>
                      </a:r>
                      <a:r>
                        <a:rPr kumimoji="1" lang="en-US" altLang="ja-JP" sz="900" u="sng" dirty="0" smtClean="0">
                          <a:solidFill>
                            <a:schemeClr val="tx1"/>
                          </a:solidFill>
                          <a:latin typeface="+mn-ea"/>
                          <a:ea typeface="+mn-ea"/>
                        </a:rPr>
                        <a:t>)</a:t>
                      </a:r>
                      <a:endParaRPr kumimoji="1" lang="ja-JP" altLang="en-US" sz="900" u="sng" dirty="0">
                        <a:solidFill>
                          <a:schemeClr val="tx1"/>
                        </a:solidFill>
                        <a:latin typeface="+mn-ea"/>
                        <a:ea typeface="+mn-ea"/>
                      </a:endParaRPr>
                    </a:p>
                  </a:txBody>
                  <a:tcPr>
                    <a:lnR w="12700"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r>
                        <a:rPr kumimoji="1" lang="ja-JP" altLang="en-US" sz="1100" dirty="0" smtClean="0">
                          <a:latin typeface="+mn-ea"/>
                          <a:ea typeface="+mn-ea"/>
                        </a:rPr>
                        <a:t>－</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solidFill>
                      <a:schemeClr val="accent1">
                        <a:lumMod val="40000"/>
                        <a:lumOff val="60000"/>
                      </a:schemeClr>
                    </a:solidFill>
                  </a:tcPr>
                </a:tc>
                <a:tc>
                  <a:txBody>
                    <a:bodyPr/>
                    <a:lstStyle/>
                    <a:p>
                      <a:pPr algn="ctr"/>
                      <a:r>
                        <a:rPr kumimoji="1" lang="ja-JP" altLang="en-US" sz="1100" b="1" u="none" dirty="0" smtClean="0">
                          <a:solidFill>
                            <a:schemeClr val="tx1"/>
                          </a:solidFill>
                          <a:latin typeface="+mn-ea"/>
                          <a:ea typeface="+mn-ea"/>
                        </a:rPr>
                        <a:t>４８：１</a:t>
                      </a:r>
                      <a:endParaRPr kumimoji="1" lang="en-US" altLang="ja-JP" sz="1100" b="1" u="none" dirty="0" smtClean="0">
                        <a:solidFill>
                          <a:schemeClr val="tx1"/>
                        </a:solidFill>
                        <a:latin typeface="+mn-ea"/>
                        <a:ea typeface="+mn-ea"/>
                      </a:endParaRPr>
                    </a:p>
                    <a:p>
                      <a:pPr algn="ctr"/>
                      <a:r>
                        <a:rPr kumimoji="1" lang="en-US" altLang="ja-JP" sz="900" b="1" i="0" u="none" strike="noStrike" kern="1200" cap="none" spc="0" normalizeH="0" baseline="0" noProof="0" dirty="0" smtClean="0">
                          <a:ln>
                            <a:noFill/>
                          </a:ln>
                          <a:solidFill>
                            <a:prstClr val="black"/>
                          </a:solidFill>
                          <a:effectLst/>
                          <a:uLnTx/>
                          <a:uFillTx/>
                          <a:latin typeface="+mn-ea"/>
                          <a:ea typeface="+mn-ea"/>
                          <a:cs typeface="+mn-cs"/>
                        </a:rPr>
                        <a:t>(</a:t>
                      </a:r>
                      <a:r>
                        <a:rPr kumimoji="1" lang="ja-JP" altLang="en-US" sz="900" b="1" i="0" u="none" strike="noStrike" kern="1200" cap="none" spc="0" normalizeH="0" baseline="0" noProof="0" dirty="0" smtClean="0">
                          <a:ln>
                            <a:noFill/>
                          </a:ln>
                          <a:solidFill>
                            <a:prstClr val="black"/>
                          </a:solidFill>
                          <a:effectLst/>
                          <a:uLnTx/>
                          <a:uFillTx/>
                          <a:latin typeface="+mn-ea"/>
                          <a:ea typeface="+mn-ea"/>
                          <a:cs typeface="+mn-cs"/>
                        </a:rPr>
                        <a:t>施設で３以上</a:t>
                      </a:r>
                      <a:r>
                        <a:rPr kumimoji="1" lang="en-US" altLang="ja-JP" sz="900" b="1" i="0" u="none" strike="noStrike" kern="1200" cap="none" spc="0" normalizeH="0" baseline="0" noProof="0" dirty="0" smtClean="0">
                          <a:ln>
                            <a:noFill/>
                          </a:ln>
                          <a:solidFill>
                            <a:prstClr val="black"/>
                          </a:solidFill>
                          <a:effectLst/>
                          <a:uLnTx/>
                          <a:uFillTx/>
                          <a:latin typeface="+mn-ea"/>
                          <a:ea typeface="+mn-ea"/>
                          <a:cs typeface="+mn-cs"/>
                        </a:rPr>
                        <a:t>)</a:t>
                      </a:r>
                      <a:endParaRPr kumimoji="1" lang="ja-JP" altLang="en-US" sz="1100" b="1" u="none" dirty="0">
                        <a:solidFill>
                          <a:schemeClr val="tx1"/>
                        </a:solidFill>
                        <a:latin typeface="+mn-ea"/>
                        <a:ea typeface="+mn-ea"/>
                      </a:endParaRPr>
                    </a:p>
                  </a:txBody>
                  <a:tcPr anchor="ctr">
                    <a:solidFill>
                      <a:schemeClr val="accent6">
                        <a:lumMod val="20000"/>
                        <a:lumOff val="80000"/>
                      </a:schemeClr>
                    </a:solidFill>
                  </a:tcPr>
                </a:tc>
                <a:tc gridSpan="2">
                  <a:txBody>
                    <a:bodyPr/>
                    <a:lstStyle/>
                    <a:p>
                      <a:pPr algn="ctr"/>
                      <a:r>
                        <a:rPr kumimoji="1" lang="ja-JP" altLang="en-US" sz="1100" b="1" dirty="0" smtClean="0">
                          <a:latin typeface="+mn-ea"/>
                          <a:ea typeface="+mn-ea"/>
                        </a:rPr>
                        <a:t>１００：１</a:t>
                      </a:r>
                      <a:endParaRPr kumimoji="1" lang="en-US" altLang="ja-JP" sz="1100" b="1" dirty="0" smtClean="0">
                        <a:latin typeface="+mn-ea"/>
                        <a:ea typeface="+mn-ea"/>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smtClean="0">
                          <a:ln>
                            <a:noFill/>
                          </a:ln>
                          <a:solidFill>
                            <a:prstClr val="black"/>
                          </a:solidFill>
                          <a:effectLst/>
                          <a:uLnTx/>
                          <a:uFillTx/>
                          <a:latin typeface="+mn-ea"/>
                          <a:ea typeface="+mn-ea"/>
                          <a:cs typeface="+mn-cs"/>
                        </a:rPr>
                        <a:t>(</a:t>
                      </a:r>
                      <a:r>
                        <a:rPr kumimoji="1" lang="ja-JP" altLang="en-US" sz="900" b="1" i="0" u="none" strike="noStrike" kern="1200" cap="none" spc="0" normalizeH="0" baseline="0" noProof="0" dirty="0" smtClean="0">
                          <a:ln>
                            <a:noFill/>
                          </a:ln>
                          <a:solidFill>
                            <a:prstClr val="black"/>
                          </a:solidFill>
                          <a:effectLst/>
                          <a:uLnTx/>
                          <a:uFillTx/>
                          <a:latin typeface="+mn-ea"/>
                          <a:ea typeface="+mn-ea"/>
                          <a:cs typeface="+mn-cs"/>
                        </a:rPr>
                        <a:t>施設で１以上</a:t>
                      </a:r>
                      <a:r>
                        <a:rPr kumimoji="1" lang="en-US" altLang="ja-JP" sz="900" b="1" i="0" u="none" strike="noStrike" kern="1200" cap="none" spc="0" normalizeH="0" baseline="0" noProof="0" dirty="0" smtClean="0">
                          <a:ln>
                            <a:noFill/>
                          </a:ln>
                          <a:solidFill>
                            <a:prstClr val="black"/>
                          </a:solidFill>
                          <a:effectLst/>
                          <a:uLnTx/>
                          <a:uFillTx/>
                          <a:latin typeface="+mn-ea"/>
                          <a:ea typeface="+mn-ea"/>
                          <a:cs typeface="+mn-cs"/>
                        </a:rPr>
                        <a:t>)</a:t>
                      </a:r>
                      <a:endParaRPr kumimoji="1" lang="ja-JP" altLang="en-US" sz="900" b="1" i="0" u="none" strike="noStrike" kern="1200" cap="none" spc="0" normalizeH="0" baseline="0" noProof="0" dirty="0" smtClean="0">
                        <a:ln>
                          <a:noFill/>
                        </a:ln>
                        <a:solidFill>
                          <a:prstClr val="black"/>
                        </a:solidFill>
                        <a:effectLst/>
                        <a:uLnTx/>
                        <a:uFillTx/>
                        <a:latin typeface="+mn-ea"/>
                        <a:ea typeface="+mn-ea"/>
                        <a:cs typeface="+mn-cs"/>
                      </a:endParaRPr>
                    </a:p>
                  </a:txBody>
                  <a:tcPr anchor="ctr">
                    <a:solidFill>
                      <a:schemeClr val="accent6">
                        <a:lumMod val="20000"/>
                        <a:lumOff val="80000"/>
                      </a:schemeClr>
                    </a:solidFill>
                  </a:tcPr>
                </a:tc>
                <a:tc hMerge="1">
                  <a:txBody>
                    <a:bodyPr/>
                    <a:lstStyle/>
                    <a:p>
                      <a:pPr algn="ctr"/>
                      <a:endParaRPr kumimoji="1" lang="ja-JP" altLang="en-US" sz="900" b="0" i="0" u="sng" strike="noStrike" kern="1200" cap="none" spc="0" normalizeH="0" baseline="0" noProof="0" dirty="0" smtClean="0">
                        <a:ln>
                          <a:noFill/>
                        </a:ln>
                        <a:solidFill>
                          <a:prstClr val="black"/>
                        </a:solidFill>
                        <a:effectLst/>
                        <a:uLnTx/>
                        <a:uFillTx/>
                        <a:latin typeface="HGP創英角ﾎﾟｯﾌﾟ体" panose="040B0A00000000000000" pitchFamily="50" charset="-128"/>
                        <a:ea typeface="HGP創英角ﾎﾟｯﾌﾟ体" panose="040B0A00000000000000" pitchFamily="50" charset="-128"/>
                        <a:cs typeface="+mn-cs"/>
                      </a:endParaRPr>
                    </a:p>
                  </a:txBody>
                  <a:tcPr anchor="ctr">
                    <a:solidFill>
                      <a:schemeClr val="accent6">
                        <a:lumMod val="20000"/>
                        <a:lumOff val="80000"/>
                      </a:schemeClr>
                    </a:solidFill>
                  </a:tcPr>
                </a:tc>
                <a:tc>
                  <a:txBody>
                    <a:bodyPr/>
                    <a:lstStyle/>
                    <a:p>
                      <a:pPr algn="ctr"/>
                      <a:r>
                        <a:rPr kumimoji="1" lang="ja-JP" altLang="en-US" sz="1100" b="1" dirty="0" smtClean="0">
                          <a:latin typeface="+mn-ea"/>
                          <a:ea typeface="+mn-ea"/>
                        </a:rPr>
                        <a:t>－</a:t>
                      </a:r>
                      <a:endParaRPr kumimoji="1" lang="ja-JP" altLang="en-US" sz="1100" b="1" dirty="0">
                        <a:latin typeface="+mn-ea"/>
                        <a:ea typeface="+mn-ea"/>
                      </a:endParaRPr>
                    </a:p>
                  </a:txBody>
                  <a:tcPr anchor="ctr">
                    <a:solidFill>
                      <a:schemeClr val="accent6">
                        <a:lumMod val="40000"/>
                        <a:lumOff val="60000"/>
                      </a:schemeClr>
                    </a:solidFill>
                  </a:tcPr>
                </a:tc>
                <a:tc>
                  <a:txBody>
                    <a:bodyPr/>
                    <a:lstStyle/>
                    <a:p>
                      <a:pPr algn="ctr"/>
                      <a:r>
                        <a:rPr kumimoji="1" lang="ja-JP" altLang="en-US" sz="1100" b="1" dirty="0" smtClean="0">
                          <a:latin typeface="+mn-ea"/>
                          <a:ea typeface="+mn-ea"/>
                        </a:rPr>
                        <a:t>－</a:t>
                      </a:r>
                      <a:endParaRPr kumimoji="1" lang="en-US" altLang="ja-JP" sz="1100" b="1" dirty="0" smtClean="0">
                        <a:latin typeface="+mn-ea"/>
                        <a:ea typeface="+mn-ea"/>
                      </a:endParaRPr>
                    </a:p>
                  </a:txBody>
                  <a:tcPr anchor="c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１００：１</a:t>
                      </a:r>
                      <a:endParaRPr kumimoji="1" lang="en-US" altLang="ja-JP" sz="1100" dirty="0" smtClean="0">
                        <a:latin typeface="+mn-ea"/>
                        <a:ea typeface="+mn-ea"/>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prstClr val="black"/>
                          </a:solidFill>
                          <a:effectLst/>
                          <a:uLnTx/>
                          <a:uFillTx/>
                          <a:latin typeface="+mn-ea"/>
                          <a:ea typeface="+mn-ea"/>
                          <a:cs typeface="+mn-cs"/>
                        </a:rPr>
                        <a:t>(</a:t>
                      </a:r>
                      <a:r>
                        <a:rPr kumimoji="1" lang="ja-JP" altLang="en-US" sz="900" b="0" i="0" u="none" strike="noStrike" kern="1200" cap="none" spc="0" normalizeH="0" baseline="0" noProof="0" dirty="0" smtClean="0">
                          <a:ln>
                            <a:noFill/>
                          </a:ln>
                          <a:solidFill>
                            <a:prstClr val="black"/>
                          </a:solidFill>
                          <a:effectLst/>
                          <a:uLnTx/>
                          <a:uFillTx/>
                          <a:latin typeface="+mn-ea"/>
                          <a:ea typeface="+mn-ea"/>
                          <a:cs typeface="+mn-cs"/>
                        </a:rPr>
                        <a:t>施設で１以上</a:t>
                      </a:r>
                      <a:r>
                        <a:rPr kumimoji="1" lang="en-US" altLang="ja-JP" sz="900" b="0" i="0" u="none" strike="noStrike" kern="1200" cap="none" spc="0" normalizeH="0" baseline="0" noProof="0" dirty="0" smtClean="0">
                          <a:ln>
                            <a:noFill/>
                          </a:ln>
                          <a:solidFill>
                            <a:prstClr val="black"/>
                          </a:solidFill>
                          <a:effectLst/>
                          <a:uLnTx/>
                          <a:uFillTx/>
                          <a:latin typeface="+mn-ea"/>
                          <a:ea typeface="+mn-ea"/>
                          <a:cs typeface="+mn-cs"/>
                        </a:rPr>
                        <a:t>)</a:t>
                      </a:r>
                      <a:endParaRPr kumimoji="1" lang="ja-JP" altLang="en-US" sz="900" b="0" i="0" u="none" strike="noStrike" kern="1200" cap="none" spc="0" normalizeH="0" baseline="0" noProof="0" dirty="0" smtClean="0">
                        <a:ln>
                          <a:noFill/>
                        </a:ln>
                        <a:solidFill>
                          <a:prstClr val="black"/>
                        </a:solidFill>
                        <a:effectLst/>
                        <a:uLnTx/>
                        <a:uFillTx/>
                        <a:latin typeface="+mn-ea"/>
                        <a:ea typeface="+mn-ea"/>
                        <a:cs typeface="+mn-cs"/>
                      </a:endParaRPr>
                    </a:p>
                  </a:txBody>
                  <a:tcPr anchor="ctr">
                    <a:lnR w="12700" cap="flat" cmpd="sng" algn="ctr">
                      <a:solidFill>
                        <a:schemeClr val="tx1"/>
                      </a:solidFill>
                      <a:prstDash val="solid"/>
                      <a:round/>
                      <a:headEnd type="none" w="med" len="med"/>
                      <a:tailEnd type="none" w="med" len="med"/>
                    </a:lnR>
                    <a:solidFill>
                      <a:schemeClr val="accent2">
                        <a:lumMod val="20000"/>
                        <a:lumOff val="80000"/>
                      </a:schemeClr>
                    </a:solidFill>
                  </a:tcPr>
                </a:tc>
                <a:tc>
                  <a:txBody>
                    <a:bodyPr/>
                    <a:lstStyle/>
                    <a:p>
                      <a:pPr algn="ctr"/>
                      <a:r>
                        <a:rPr kumimoji="1" lang="ja-JP" altLang="en-US" sz="1100" dirty="0" smtClean="0">
                          <a:latin typeface="+mn-ea"/>
                          <a:ea typeface="+mn-ea"/>
                        </a:rPr>
                        <a:t>－</a:t>
                      </a:r>
                      <a:endParaRPr kumimoji="1" lang="en-US" altLang="ja-JP" sz="1100" dirty="0" smtClean="0">
                        <a:latin typeface="+mn-ea"/>
                        <a:ea typeface="+mn-ea"/>
                      </a:endParaRPr>
                    </a:p>
                  </a:txBody>
                  <a:tcPr anchor="ctr">
                    <a:lnL w="12700" cap="flat" cmpd="sng" algn="ctr">
                      <a:solidFill>
                        <a:schemeClr val="tx1"/>
                      </a:solidFill>
                      <a:prstDash val="solid"/>
                      <a:round/>
                      <a:headEnd type="none" w="med" len="med"/>
                      <a:tailEnd type="none" w="med" len="med"/>
                    </a:lnL>
                    <a:solidFill>
                      <a:schemeClr val="accent2">
                        <a:lumMod val="40000"/>
                        <a:lumOff val="60000"/>
                      </a:schemeClr>
                    </a:solidFill>
                  </a:tcPr>
                </a:tc>
              </a:tr>
              <a:tr h="138477">
                <a:tc vMerge="1">
                  <a:txBody>
                    <a:bodyPr/>
                    <a:lstStyle/>
                    <a:p>
                      <a:endParaRPr kumimoji="1" lang="ja-JP" altLang="en-US" dirty="0">
                        <a:latin typeface="HGP創英角ﾎﾟｯﾌﾟ体" panose="040B0A00000000000000" pitchFamily="50" charset="-128"/>
                        <a:ea typeface="HGP創英角ﾎﾟｯﾌﾟ体" panose="040B0A00000000000000" pitchFamily="50" charset="-128"/>
                      </a:endParaRPr>
                    </a:p>
                  </a:txBody>
                  <a:tcPr>
                    <a:lnR w="12700" cap="flat" cmpd="sng" algn="ctr">
                      <a:solidFill>
                        <a:schemeClr val="tx1"/>
                      </a:solidFill>
                      <a:prstDash val="solid"/>
                      <a:round/>
                      <a:headEnd type="none" w="med" len="med"/>
                      <a:tailEnd type="none" w="med" len="med"/>
                    </a:lnR>
                    <a:lnT w="12700" cmpd="sng">
                      <a:noFill/>
                    </a:lnT>
                  </a:tcPr>
                </a:tc>
                <a:tc>
                  <a:txBody>
                    <a:bodyPr/>
                    <a:lstStyle/>
                    <a:p>
                      <a:r>
                        <a:rPr kumimoji="1" lang="ja-JP" altLang="en-US" sz="1050" dirty="0" smtClean="0">
                          <a:latin typeface="+mn-ea"/>
                          <a:ea typeface="+mn-ea"/>
                        </a:rPr>
                        <a:t>薬剤師</a:t>
                      </a:r>
                      <a:endParaRPr kumimoji="1" lang="ja-JP" altLang="en-US" sz="1050" dirty="0">
                        <a:latin typeface="+mn-ea"/>
                        <a:ea typeface="+mn-ea"/>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lumMod val="95000"/>
                      </a:schemeClr>
                    </a:solidFill>
                  </a:tcPr>
                </a:tc>
                <a:tc>
                  <a:txBody>
                    <a:bodyPr/>
                    <a:lstStyle/>
                    <a:p>
                      <a:pPr algn="ctr"/>
                      <a:r>
                        <a:rPr kumimoji="1" lang="ja-JP" altLang="en-US" sz="1100" u="sng" dirty="0" smtClean="0">
                          <a:solidFill>
                            <a:schemeClr val="tx1"/>
                          </a:solidFill>
                          <a:latin typeface="+mn-ea"/>
                          <a:ea typeface="+mn-ea"/>
                        </a:rPr>
                        <a:t>１５０：１</a:t>
                      </a:r>
                      <a:endParaRPr kumimoji="1" lang="ja-JP" altLang="en-US" sz="1100" u="sng" dirty="0">
                        <a:solidFill>
                          <a:schemeClr val="tx1"/>
                        </a:solidFill>
                        <a:latin typeface="+mn-ea"/>
                        <a:ea typeface="+mn-ea"/>
                      </a:endParaRPr>
                    </a:p>
                  </a:txBody>
                  <a:tcPr>
                    <a:lnR w="12700"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r>
                        <a:rPr kumimoji="1" lang="ja-JP" altLang="en-US" sz="1100" dirty="0" smtClean="0">
                          <a:latin typeface="+mn-ea"/>
                          <a:ea typeface="+mn-ea"/>
                        </a:rPr>
                        <a:t>－</a:t>
                      </a:r>
                      <a:endParaRPr kumimoji="1" lang="ja-JP" altLang="en-US" sz="1100" dirty="0">
                        <a:latin typeface="+mn-ea"/>
                        <a:ea typeface="+mn-ea"/>
                      </a:endParaRPr>
                    </a:p>
                  </a:txBody>
                  <a:tcPr>
                    <a:lnL w="12700" cap="flat" cmpd="sng" algn="ctr">
                      <a:solidFill>
                        <a:schemeClr val="tx1"/>
                      </a:solidFill>
                      <a:prstDash val="solid"/>
                      <a:round/>
                      <a:headEnd type="none" w="med" len="med"/>
                      <a:tailEnd type="none" w="med" len="med"/>
                    </a:lnL>
                    <a:solidFill>
                      <a:schemeClr val="accent1">
                        <a:lumMod val="40000"/>
                        <a:lumOff val="60000"/>
                      </a:schemeClr>
                    </a:solidFill>
                  </a:tcPr>
                </a:tc>
                <a:tc>
                  <a:txBody>
                    <a:bodyPr/>
                    <a:lstStyle/>
                    <a:p>
                      <a:pPr algn="ctr"/>
                      <a:r>
                        <a:rPr kumimoji="1" lang="ja-JP" altLang="en-US" sz="1100" b="1" u="none" dirty="0" smtClean="0">
                          <a:solidFill>
                            <a:schemeClr val="tx1"/>
                          </a:solidFill>
                          <a:latin typeface="+mn-ea"/>
                          <a:ea typeface="+mn-ea"/>
                        </a:rPr>
                        <a:t>１５０：１</a:t>
                      </a:r>
                      <a:endParaRPr kumimoji="1" lang="ja-JP" altLang="en-US" sz="1100" b="1" u="none" dirty="0">
                        <a:solidFill>
                          <a:schemeClr val="tx1"/>
                        </a:solidFill>
                        <a:latin typeface="+mn-ea"/>
                        <a:ea typeface="+mn-ea"/>
                      </a:endParaRPr>
                    </a:p>
                  </a:txBody>
                  <a:tcPr>
                    <a:solidFill>
                      <a:schemeClr val="accent6">
                        <a:lumMod val="20000"/>
                        <a:lumOff val="80000"/>
                      </a:schemeClr>
                    </a:solidFill>
                  </a:tcPr>
                </a:tc>
                <a:tc gridSpan="2">
                  <a:txBody>
                    <a:bodyPr/>
                    <a:lstStyle/>
                    <a:p>
                      <a:pPr algn="ctr"/>
                      <a:r>
                        <a:rPr kumimoji="1" lang="ja-JP" altLang="en-US" sz="1100" b="1" dirty="0" smtClean="0">
                          <a:latin typeface="+mn-ea"/>
                          <a:ea typeface="+mn-ea"/>
                        </a:rPr>
                        <a:t>３００：１</a:t>
                      </a:r>
                      <a:endParaRPr kumimoji="1" lang="ja-JP" altLang="en-US" sz="1100" b="1" dirty="0">
                        <a:latin typeface="+mn-ea"/>
                        <a:ea typeface="+mn-ea"/>
                      </a:endParaRPr>
                    </a:p>
                  </a:txBody>
                  <a:tcPr>
                    <a:solidFill>
                      <a:schemeClr val="accent6">
                        <a:lumMod val="20000"/>
                        <a:lumOff val="80000"/>
                      </a:schemeClr>
                    </a:solidFill>
                  </a:tcPr>
                </a:tc>
                <a:tc hMerge="1">
                  <a:txBody>
                    <a:bodyPr/>
                    <a:lstStyle/>
                    <a:p>
                      <a:pPr algn="ctr"/>
                      <a:endParaRPr kumimoji="1" lang="ja-JP" altLang="en-US" sz="1100" dirty="0">
                        <a:latin typeface="HGP創英角ﾎﾟｯﾌﾟ体" panose="040B0A00000000000000" pitchFamily="50" charset="-128"/>
                        <a:ea typeface="HGP創英角ﾎﾟｯﾌﾟ体" panose="040B0A00000000000000" pitchFamily="50" charset="-128"/>
                      </a:endParaRPr>
                    </a:p>
                  </a:txBody>
                  <a:tcPr>
                    <a:solidFill>
                      <a:schemeClr val="accent6">
                        <a:lumMod val="20000"/>
                        <a:lumOff val="80000"/>
                      </a:schemeClr>
                    </a:solidFill>
                  </a:tcPr>
                </a:tc>
                <a:tc>
                  <a:txBody>
                    <a:bodyPr/>
                    <a:lstStyle/>
                    <a:p>
                      <a:pPr algn="ctr"/>
                      <a:r>
                        <a:rPr kumimoji="1" lang="ja-JP" altLang="en-US" sz="1100" b="1" dirty="0" smtClean="0">
                          <a:latin typeface="+mn-ea"/>
                          <a:ea typeface="+mn-ea"/>
                        </a:rPr>
                        <a:t>－</a:t>
                      </a:r>
                      <a:endParaRPr kumimoji="1" lang="ja-JP" altLang="en-US" sz="1100" b="1" dirty="0">
                        <a:latin typeface="+mn-ea"/>
                        <a:ea typeface="+mn-ea"/>
                      </a:endParaRPr>
                    </a:p>
                  </a:txBody>
                  <a:tcPr>
                    <a:solidFill>
                      <a:schemeClr val="accent6">
                        <a:lumMod val="40000"/>
                        <a:lumOff val="60000"/>
                      </a:schemeClr>
                    </a:solidFill>
                  </a:tcPr>
                </a:tc>
                <a:tc>
                  <a:txBody>
                    <a:bodyPr/>
                    <a:lstStyle/>
                    <a:p>
                      <a:pPr algn="ctr"/>
                      <a:r>
                        <a:rPr kumimoji="1" lang="ja-JP" altLang="en-US" sz="1100" b="1" dirty="0" smtClean="0">
                          <a:latin typeface="+mn-ea"/>
                          <a:ea typeface="+mn-ea"/>
                        </a:rPr>
                        <a:t>－</a:t>
                      </a:r>
                      <a:endParaRPr kumimoji="1" lang="ja-JP" altLang="en-US" sz="1100" b="1" dirty="0">
                        <a:latin typeface="+mn-ea"/>
                        <a:ea typeface="+mn-ea"/>
                      </a:endParaRPr>
                    </a:p>
                  </a:txBody>
                  <a:tcPr>
                    <a:solidFill>
                      <a:schemeClr val="accent6">
                        <a:lumMod val="40000"/>
                        <a:lumOff val="60000"/>
                      </a:schemeClr>
                    </a:solidFill>
                  </a:tcPr>
                </a:tc>
                <a:tc>
                  <a:txBody>
                    <a:bodyPr/>
                    <a:lstStyle/>
                    <a:p>
                      <a:pPr algn="ctr"/>
                      <a:r>
                        <a:rPr kumimoji="1" lang="ja-JP" altLang="en-US" sz="1100" dirty="0" smtClean="0">
                          <a:latin typeface="+mn-ea"/>
                          <a:ea typeface="+mn-ea"/>
                        </a:rPr>
                        <a:t>３００：１</a:t>
                      </a:r>
                      <a:endParaRPr kumimoji="1" lang="ja-JP" altLang="en-US" sz="1100" dirty="0">
                        <a:latin typeface="+mn-ea"/>
                        <a:ea typeface="+mn-ea"/>
                      </a:endParaRPr>
                    </a:p>
                  </a:txBody>
                  <a:tcPr>
                    <a:lnR w="12700" cap="flat" cmpd="sng" algn="ctr">
                      <a:solidFill>
                        <a:schemeClr val="tx1"/>
                      </a:solidFill>
                      <a:prstDash val="solid"/>
                      <a:round/>
                      <a:headEnd type="none" w="med" len="med"/>
                      <a:tailEnd type="none" w="med" len="med"/>
                    </a:lnR>
                    <a:solidFill>
                      <a:schemeClr val="accent2">
                        <a:lumMod val="20000"/>
                        <a:lumOff val="80000"/>
                      </a:schemeClr>
                    </a:solidFill>
                  </a:tcPr>
                </a:tc>
                <a:tc>
                  <a:txBody>
                    <a:bodyPr/>
                    <a:lstStyle/>
                    <a:p>
                      <a:pPr algn="ctr"/>
                      <a:r>
                        <a:rPr kumimoji="1" lang="ja-JP" altLang="en-US" sz="1100" dirty="0" smtClean="0">
                          <a:latin typeface="+mn-ea"/>
                          <a:ea typeface="+mn-ea"/>
                        </a:rPr>
                        <a:t>－</a:t>
                      </a:r>
                      <a:endParaRPr kumimoji="1" lang="ja-JP" altLang="en-US" sz="1100" dirty="0">
                        <a:latin typeface="+mn-ea"/>
                        <a:ea typeface="+mn-ea"/>
                      </a:endParaRPr>
                    </a:p>
                  </a:txBody>
                  <a:tcPr>
                    <a:lnL w="12700" cap="flat" cmpd="sng" algn="ctr">
                      <a:solidFill>
                        <a:schemeClr val="tx1"/>
                      </a:solidFill>
                      <a:prstDash val="solid"/>
                      <a:round/>
                      <a:headEnd type="none" w="med" len="med"/>
                      <a:tailEnd type="none" w="med" len="med"/>
                    </a:lnL>
                    <a:solidFill>
                      <a:schemeClr val="accent2">
                        <a:lumMod val="40000"/>
                        <a:lumOff val="60000"/>
                      </a:schemeClr>
                    </a:solidFill>
                  </a:tcPr>
                </a:tc>
              </a:tr>
              <a:tr h="416595">
                <a:tc vMerge="1">
                  <a:txBody>
                    <a:bodyPr/>
                    <a:lstStyle/>
                    <a:p>
                      <a:endParaRPr kumimoji="1" lang="ja-JP" altLang="en-US" dirty="0">
                        <a:latin typeface="HGP創英角ﾎﾟｯﾌﾟ体" panose="040B0A00000000000000" pitchFamily="50" charset="-128"/>
                        <a:ea typeface="HGP創英角ﾎﾟｯﾌﾟ体" panose="040B0A00000000000000" pitchFamily="50" charset="-128"/>
                      </a:endParaRPr>
                    </a:p>
                  </a:txBody>
                  <a:tcPr>
                    <a:lnR w="12700" cap="flat" cmpd="sng" algn="ctr">
                      <a:solidFill>
                        <a:schemeClr val="tx1"/>
                      </a:solidFill>
                      <a:prstDash val="solid"/>
                      <a:round/>
                      <a:headEnd type="none" w="med" len="med"/>
                      <a:tailEnd type="none" w="med" len="med"/>
                    </a:lnR>
                  </a:tcPr>
                </a:tc>
                <a:tc>
                  <a:txBody>
                    <a:bodyPr/>
                    <a:lstStyle/>
                    <a:p>
                      <a:r>
                        <a:rPr kumimoji="1" lang="ja-JP" altLang="en-US" sz="1050" dirty="0" smtClean="0">
                          <a:latin typeface="+mn-ea"/>
                          <a:ea typeface="+mn-ea"/>
                        </a:rPr>
                        <a:t>看護職員</a:t>
                      </a:r>
                      <a:endParaRPr kumimoji="1" lang="ja-JP" altLang="en-US" sz="1050" dirty="0">
                        <a:latin typeface="+mn-ea"/>
                        <a:ea typeface="+mn-ea"/>
                      </a:endParaRPr>
                    </a:p>
                  </a:txBody>
                  <a:tcPr anchor="ctr">
                    <a:lnL w="12700" cap="flat" cmpd="sng" algn="ctr">
                      <a:solidFill>
                        <a:schemeClr val="tx1"/>
                      </a:solidFill>
                      <a:prstDash val="solid"/>
                      <a:round/>
                      <a:headEnd type="none" w="med" len="med"/>
                      <a:tailEnd type="none" w="med" len="med"/>
                    </a:lnL>
                    <a:solidFill>
                      <a:schemeClr val="bg1">
                        <a:lumMod val="95000"/>
                      </a:schemeClr>
                    </a:solidFill>
                  </a:tcPr>
                </a:tc>
                <a:tc>
                  <a:txBody>
                    <a:bodyPr/>
                    <a:lstStyle/>
                    <a:p>
                      <a:pPr algn="ctr"/>
                      <a:r>
                        <a:rPr kumimoji="1" lang="ja-JP" altLang="en-US" sz="1100" dirty="0" smtClean="0">
                          <a:solidFill>
                            <a:schemeClr val="tx1"/>
                          </a:solidFill>
                          <a:latin typeface="+mn-ea"/>
                          <a:ea typeface="+mn-ea"/>
                        </a:rPr>
                        <a:t>６：１</a:t>
                      </a:r>
                      <a:endParaRPr kumimoji="1" lang="ja-JP" altLang="en-US" sz="1100" dirty="0">
                        <a:solidFill>
                          <a:schemeClr val="tx1"/>
                        </a:solidFill>
                        <a:latin typeface="+mn-ea"/>
                        <a:ea typeface="+mn-ea"/>
                      </a:endParaRPr>
                    </a:p>
                  </a:txBody>
                  <a:tcPr anchor="ctr">
                    <a:lnR w="12700"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n-ea"/>
                          <a:ea typeface="+mn-ea"/>
                        </a:rPr>
                        <a:t>６：１</a:t>
                      </a:r>
                    </a:p>
                    <a:p>
                      <a:pPr algn="ctr"/>
                      <a:r>
                        <a:rPr kumimoji="1" lang="ja-JP" altLang="en-US" sz="900" dirty="0" smtClean="0">
                          <a:latin typeface="+mn-ea"/>
                          <a:ea typeface="+mn-ea"/>
                        </a:rPr>
                        <a:t>うち看護師</a:t>
                      </a:r>
                      <a:endParaRPr kumimoji="1" lang="en-US" altLang="ja-JP" sz="900" dirty="0" smtClean="0">
                        <a:latin typeface="+mn-ea"/>
                        <a:ea typeface="+mn-ea"/>
                      </a:endParaRPr>
                    </a:p>
                    <a:p>
                      <a:pPr algn="ctr"/>
                      <a:r>
                        <a:rPr kumimoji="1" lang="ja-JP" altLang="en-US" sz="900" dirty="0" smtClean="0">
                          <a:latin typeface="+mn-ea"/>
                          <a:ea typeface="+mn-ea"/>
                        </a:rPr>
                        <a:t>２割以上</a:t>
                      </a:r>
                      <a:endParaRPr kumimoji="1" lang="ja-JP" altLang="en-US" sz="900" dirty="0">
                        <a:latin typeface="+mn-ea"/>
                        <a:ea typeface="+mn-ea"/>
                      </a:endParaRPr>
                    </a:p>
                  </a:txBody>
                  <a:tcPr anchor="ctr">
                    <a:lnL w="12700" cap="flat" cmpd="sng" algn="ctr">
                      <a:solidFill>
                        <a:schemeClr val="tx1"/>
                      </a:solidFill>
                      <a:prstDash val="solid"/>
                      <a:round/>
                      <a:headEnd type="none" w="med" len="med"/>
                      <a:tailEnd type="none" w="med" len="med"/>
                    </a:lnL>
                    <a:solidFill>
                      <a:schemeClr val="accent1">
                        <a:lumMod val="40000"/>
                        <a:lumOff val="60000"/>
                      </a:schemeClr>
                    </a:solidFill>
                  </a:tcPr>
                </a:tc>
                <a:tc>
                  <a:txBody>
                    <a:bodyPr/>
                    <a:lstStyle/>
                    <a:p>
                      <a:pPr algn="ctr"/>
                      <a:r>
                        <a:rPr kumimoji="1" lang="ja-JP" altLang="en-US" sz="1100" b="1" dirty="0" smtClean="0">
                          <a:solidFill>
                            <a:schemeClr val="tx1"/>
                          </a:solidFill>
                          <a:latin typeface="+mn-ea"/>
                          <a:ea typeface="+mn-ea"/>
                        </a:rPr>
                        <a:t>６：１</a:t>
                      </a:r>
                      <a:endParaRPr kumimoji="1" lang="ja-JP" altLang="en-US" sz="1100" b="1" dirty="0">
                        <a:solidFill>
                          <a:schemeClr val="tx1"/>
                        </a:solidFill>
                        <a:latin typeface="+mn-ea"/>
                        <a:ea typeface="+mn-ea"/>
                      </a:endParaRPr>
                    </a:p>
                  </a:txBody>
                  <a:tcPr anchor="ctr">
                    <a:solidFill>
                      <a:schemeClr val="accent6">
                        <a:lumMod val="20000"/>
                        <a:lumOff val="80000"/>
                      </a:schemeClr>
                    </a:solidFill>
                  </a:tcPr>
                </a:tc>
                <a:tc gridSpan="2">
                  <a:txBody>
                    <a:bodyPr/>
                    <a:lstStyle/>
                    <a:p>
                      <a:pPr algn="ctr"/>
                      <a:r>
                        <a:rPr kumimoji="1" lang="ja-JP" altLang="en-US" sz="1100" b="1" dirty="0" smtClean="0">
                          <a:solidFill>
                            <a:schemeClr val="tx1"/>
                          </a:solidFill>
                          <a:latin typeface="+mn-ea"/>
                          <a:ea typeface="+mn-ea"/>
                        </a:rPr>
                        <a:t>６：１</a:t>
                      </a:r>
                      <a:endParaRPr kumimoji="1" lang="ja-JP" altLang="en-US" sz="1100" b="1" dirty="0">
                        <a:solidFill>
                          <a:schemeClr val="tx1"/>
                        </a:solidFill>
                        <a:latin typeface="+mn-ea"/>
                        <a:ea typeface="+mn-ea"/>
                      </a:endParaRPr>
                    </a:p>
                  </a:txBody>
                  <a:tcPr anchor="ctr">
                    <a:solidFill>
                      <a:schemeClr val="accent6">
                        <a:lumMod val="20000"/>
                        <a:lumOff val="80000"/>
                      </a:schemeClr>
                    </a:solidFill>
                  </a:tcPr>
                </a:tc>
                <a:tc hMerge="1">
                  <a:txBody>
                    <a:bodyPr/>
                    <a:lstStyle/>
                    <a:p>
                      <a:pPr algn="ctr"/>
                      <a:endParaRPr kumimoji="1" lang="ja-JP" altLang="en-US" sz="1100" dirty="0">
                        <a:solidFill>
                          <a:schemeClr val="tx1"/>
                        </a:solidFill>
                        <a:latin typeface="HGP創英角ﾎﾟｯﾌﾟ体" panose="040B0A00000000000000" pitchFamily="50" charset="-128"/>
                        <a:ea typeface="HGP創英角ﾎﾟｯﾌﾟ体" panose="040B0A00000000000000" pitchFamily="50" charset="-128"/>
                      </a:endParaRPr>
                    </a:p>
                  </a:txBody>
                  <a:tcPr anchor="c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prstClr val="black"/>
                          </a:solidFill>
                          <a:effectLst/>
                          <a:uLnTx/>
                          <a:uFillTx/>
                          <a:latin typeface="+mn-ea"/>
                          <a:ea typeface="+mn-ea"/>
                          <a:cs typeface="+mn-cs"/>
                        </a:rPr>
                        <a:t>６：１</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smtClean="0">
                          <a:ln>
                            <a:noFill/>
                          </a:ln>
                          <a:solidFill>
                            <a:prstClr val="black"/>
                          </a:solidFill>
                          <a:effectLst/>
                          <a:uLnTx/>
                          <a:uFillTx/>
                          <a:latin typeface="+mn-ea"/>
                          <a:ea typeface="+mn-ea"/>
                          <a:cs typeface="+mn-cs"/>
                        </a:rPr>
                        <a:t>うち看護師</a:t>
                      </a:r>
                      <a:endParaRPr kumimoji="1" lang="en-US" altLang="ja-JP" sz="900" b="1" i="0" u="none" strike="noStrike" kern="1200" cap="none" spc="0" normalizeH="0" baseline="0" noProof="0" dirty="0" smtClean="0">
                        <a:ln>
                          <a:noFill/>
                        </a:ln>
                        <a:solidFill>
                          <a:prstClr val="black"/>
                        </a:solidFill>
                        <a:effectLst/>
                        <a:uLnTx/>
                        <a:uFillTx/>
                        <a:latin typeface="+mn-ea"/>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smtClean="0">
                          <a:ln>
                            <a:noFill/>
                          </a:ln>
                          <a:solidFill>
                            <a:prstClr val="black"/>
                          </a:solidFill>
                          <a:effectLst/>
                          <a:uLnTx/>
                          <a:uFillTx/>
                          <a:latin typeface="+mn-ea"/>
                          <a:ea typeface="+mn-ea"/>
                          <a:cs typeface="+mn-cs"/>
                        </a:rPr>
                        <a:t>２割以上</a:t>
                      </a:r>
                      <a:endParaRPr kumimoji="1" lang="ja-JP" altLang="en-US" sz="900" b="1" i="0" u="none" strike="noStrike" kern="1200" cap="none" spc="0" normalizeH="0" baseline="0" noProof="0" dirty="0">
                        <a:ln>
                          <a:noFill/>
                        </a:ln>
                        <a:solidFill>
                          <a:prstClr val="black"/>
                        </a:solidFill>
                        <a:effectLst/>
                        <a:uLnTx/>
                        <a:uFillTx/>
                        <a:latin typeface="+mn-ea"/>
                        <a:ea typeface="+mn-ea"/>
                        <a:cs typeface="+mn-cs"/>
                      </a:endParaRPr>
                    </a:p>
                  </a:txBody>
                  <a:tcPr anchor="ctr">
                    <a:solidFill>
                      <a:schemeClr val="accent6">
                        <a:lumMod val="40000"/>
                        <a:lumOff val="60000"/>
                      </a:schemeClr>
                    </a:solidFill>
                  </a:tcPr>
                </a:tc>
                <a:tc>
                  <a:txBody>
                    <a:bodyPr/>
                    <a:lstStyle/>
                    <a:p>
                      <a:pPr algn="ctr"/>
                      <a:r>
                        <a:rPr kumimoji="1" lang="ja-JP" altLang="en-US" sz="1100" b="1" dirty="0" smtClean="0">
                          <a:solidFill>
                            <a:schemeClr val="tx1"/>
                          </a:solidFill>
                          <a:latin typeface="+mn-ea"/>
                          <a:ea typeface="+mn-ea"/>
                        </a:rPr>
                        <a:t>６：１</a:t>
                      </a:r>
                      <a:endParaRPr kumimoji="1" lang="ja-JP" altLang="en-US" sz="1100" b="1" dirty="0">
                        <a:solidFill>
                          <a:schemeClr val="tx1"/>
                        </a:solidFill>
                        <a:latin typeface="+mn-ea"/>
                        <a:ea typeface="+mn-ea"/>
                      </a:endParaRPr>
                    </a:p>
                  </a:txBody>
                  <a:tcPr anchor="ctr">
                    <a:solidFill>
                      <a:schemeClr val="accent6">
                        <a:lumMod val="40000"/>
                        <a:lumOff val="60000"/>
                      </a:schemeClr>
                    </a:solidFill>
                  </a:tcPr>
                </a:tc>
                <a:tc rowSpan="2">
                  <a:txBody>
                    <a:bodyPr/>
                    <a:lstStyle/>
                    <a:p>
                      <a:pPr algn="ctr"/>
                      <a:r>
                        <a:rPr kumimoji="1" lang="ja-JP" altLang="en-US" sz="1100" dirty="0" smtClean="0">
                          <a:latin typeface="+mn-ea"/>
                          <a:ea typeface="+mn-ea"/>
                        </a:rPr>
                        <a:t>３：１</a:t>
                      </a:r>
                    </a:p>
                    <a:p>
                      <a:pPr algn="ctr"/>
                      <a:r>
                        <a:rPr kumimoji="1" lang="ja-JP" altLang="en-US" sz="1100" dirty="0" smtClean="0">
                          <a:latin typeface="+mn-ea"/>
                          <a:ea typeface="+mn-ea"/>
                        </a:rPr>
                        <a:t>（看護</a:t>
                      </a:r>
                      <a:r>
                        <a:rPr kumimoji="1" lang="en-US" altLang="ja-JP" sz="1100" dirty="0" smtClean="0">
                          <a:latin typeface="+mn-ea"/>
                          <a:ea typeface="+mn-ea"/>
                        </a:rPr>
                        <a:t>2/7</a:t>
                      </a:r>
                      <a:r>
                        <a:rPr kumimoji="1" lang="ja-JP" altLang="en-US" sz="1100" dirty="0" smtClean="0">
                          <a:latin typeface="+mn-ea"/>
                          <a:ea typeface="+mn-ea"/>
                        </a:rPr>
                        <a:t>）</a:t>
                      </a:r>
                      <a:endParaRPr kumimoji="1" lang="en-US" altLang="ja-JP" sz="1100" dirty="0" smtClean="0">
                        <a:latin typeface="+mn-ea"/>
                        <a:ea typeface="+mn-ea"/>
                      </a:endParaRPr>
                    </a:p>
                  </a:txBody>
                  <a:tcPr anchor="ctr">
                    <a:lnR w="12700" cap="flat" cmpd="sng" algn="ctr">
                      <a:solidFill>
                        <a:schemeClr val="tx1"/>
                      </a:solidFill>
                      <a:prstDash val="solid"/>
                      <a:round/>
                      <a:headEnd type="none" w="med" len="med"/>
                      <a:tailEnd type="none" w="med" len="med"/>
                    </a:lnR>
                    <a:solidFill>
                      <a:schemeClr val="accent2">
                        <a:lumMod val="20000"/>
                        <a:lumOff val="8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smtClean="0">
                          <a:ln>
                            <a:noFill/>
                          </a:ln>
                          <a:solidFill>
                            <a:prstClr val="black"/>
                          </a:solidFill>
                          <a:effectLst/>
                          <a:uLnTx/>
                          <a:uFillTx/>
                          <a:latin typeface="+mn-ea"/>
                          <a:ea typeface="+mn-ea"/>
                          <a:cs typeface="+mn-cs"/>
                        </a:rPr>
                        <a:t>【</a:t>
                      </a:r>
                      <a:r>
                        <a:rPr kumimoji="1" lang="ja-JP" altLang="en-US" sz="1000" b="0" i="0" u="none" strike="noStrike" kern="1200" cap="none" spc="0" normalizeH="0" baseline="0" noProof="0" dirty="0" smtClean="0">
                          <a:ln>
                            <a:noFill/>
                          </a:ln>
                          <a:solidFill>
                            <a:prstClr val="black"/>
                          </a:solidFill>
                          <a:effectLst/>
                          <a:uLnTx/>
                          <a:uFillTx/>
                          <a:latin typeface="+mn-ea"/>
                          <a:ea typeface="+mn-ea"/>
                          <a:cs typeface="+mn-cs"/>
                        </a:rPr>
                        <a:t>従来型・強化型</a:t>
                      </a:r>
                      <a:r>
                        <a:rPr kumimoji="1" lang="en-US" altLang="ja-JP" sz="1000" b="0" i="0" u="none" strike="noStrike" kern="1200" cap="none" spc="0" normalizeH="0" baseline="0" noProof="0" dirty="0" smtClean="0">
                          <a:ln>
                            <a:noFill/>
                          </a:ln>
                          <a:solidFill>
                            <a:prstClr val="black"/>
                          </a:solidFill>
                          <a:effectLst/>
                          <a:uLnTx/>
                          <a:uFillTx/>
                          <a:latin typeface="+mn-ea"/>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mn-ea"/>
                          <a:ea typeface="+mn-ea"/>
                          <a:cs typeface="+mn-cs"/>
                        </a:rPr>
                        <a:t>看護・介護３：１</a:t>
                      </a:r>
                      <a:endParaRPr kumimoji="1" lang="en-US" altLang="ja-JP" sz="1000" b="0" i="0" u="none" strike="noStrike" kern="1200" cap="none" spc="0" normalizeH="0" baseline="0" noProof="0" dirty="0" smtClean="0">
                        <a:ln>
                          <a:noFill/>
                        </a:ln>
                        <a:solidFill>
                          <a:prstClr val="black"/>
                        </a:solidFill>
                        <a:effectLst/>
                        <a:uLnTx/>
                        <a:uFillTx/>
                        <a:latin typeface="+mn-ea"/>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300" b="0" i="0" u="none" strike="noStrike" kern="1200" cap="none" spc="0" normalizeH="0" baseline="0" noProof="0" dirty="0" smtClean="0">
                        <a:ln>
                          <a:noFill/>
                        </a:ln>
                        <a:solidFill>
                          <a:prstClr val="black"/>
                        </a:solidFill>
                        <a:effectLst/>
                        <a:uLnTx/>
                        <a:uFillTx/>
                        <a:latin typeface="+mn-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smtClean="0">
                          <a:ln>
                            <a:noFill/>
                          </a:ln>
                          <a:solidFill>
                            <a:prstClr val="black"/>
                          </a:solidFill>
                          <a:effectLst/>
                          <a:uLnTx/>
                          <a:uFillTx/>
                          <a:latin typeface="+mn-ea"/>
                          <a:ea typeface="+mn-ea"/>
                          <a:cs typeface="+mn-cs"/>
                        </a:rPr>
                        <a:t> 【</a:t>
                      </a:r>
                      <a:r>
                        <a:rPr kumimoji="1" lang="ja-JP" altLang="en-US" sz="1000" b="0" i="0" u="none" strike="noStrike" kern="1200" cap="none" spc="0" normalizeH="0" baseline="0" noProof="0" dirty="0" smtClean="0">
                          <a:ln>
                            <a:noFill/>
                          </a:ln>
                          <a:solidFill>
                            <a:prstClr val="black"/>
                          </a:solidFill>
                          <a:effectLst/>
                          <a:uLnTx/>
                          <a:uFillTx/>
                          <a:latin typeface="+mn-ea"/>
                          <a:ea typeface="+mn-ea"/>
                          <a:cs typeface="+mn-cs"/>
                        </a:rPr>
                        <a:t>介護療養型</a:t>
                      </a:r>
                      <a:r>
                        <a:rPr kumimoji="1" lang="en-US" altLang="ja-JP" sz="1000" b="0" i="0" u="none" strike="noStrike" kern="1200" cap="none" spc="0" normalizeH="0" baseline="0" noProof="0" dirty="0" smtClean="0">
                          <a:ln>
                            <a:noFill/>
                          </a:ln>
                          <a:solidFill>
                            <a:prstClr val="black"/>
                          </a:solidFill>
                          <a:effectLst/>
                          <a:uLnTx/>
                          <a:uFillTx/>
                          <a:latin typeface="+mn-ea"/>
                          <a:ea typeface="+mn-ea"/>
                          <a:cs typeface="+mn-cs"/>
                        </a:rPr>
                        <a:t>】</a:t>
                      </a:r>
                      <a:r>
                        <a:rPr kumimoji="1" lang="ja-JP" altLang="en-US" sz="600" b="0" i="0" u="none" strike="noStrike" kern="1200" cap="none" spc="0" normalizeH="0" baseline="0" noProof="0" dirty="0" smtClean="0">
                          <a:ln>
                            <a:noFill/>
                          </a:ln>
                          <a:solidFill>
                            <a:prstClr val="black"/>
                          </a:solidFill>
                          <a:effectLst/>
                          <a:uLnTx/>
                          <a:uFillTx/>
                          <a:latin typeface="+mn-ea"/>
                          <a:ea typeface="+mn-ea"/>
                          <a:cs typeface="+mn-cs"/>
                        </a:rPr>
                        <a:t>（注３）</a:t>
                      </a:r>
                      <a:endParaRPr kumimoji="1" lang="en-US" altLang="ja-JP" sz="600" b="0" i="0" u="none" strike="noStrike" kern="1200" cap="none" spc="0" normalizeH="0" baseline="0" noProof="0" dirty="0" smtClean="0">
                        <a:ln>
                          <a:noFill/>
                        </a:ln>
                        <a:solidFill>
                          <a:prstClr val="black"/>
                        </a:solidFill>
                        <a:effectLst/>
                        <a:uLnTx/>
                        <a:uFillTx/>
                        <a:latin typeface="+mn-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600" b="0" i="0" u="none" strike="noStrike" kern="1200" cap="none" spc="0" normalizeH="0" baseline="0" noProof="0" dirty="0" smtClean="0">
                          <a:ln>
                            <a:noFill/>
                          </a:ln>
                          <a:solidFill>
                            <a:prstClr val="black"/>
                          </a:solidFill>
                          <a:effectLst/>
                          <a:uLnTx/>
                          <a:uFillTx/>
                          <a:latin typeface="+mn-ea"/>
                          <a:ea typeface="+mn-ea"/>
                          <a:cs typeface="+mn-cs"/>
                        </a:rPr>
                        <a:t>  </a:t>
                      </a:r>
                      <a:r>
                        <a:rPr kumimoji="1" lang="ja-JP" altLang="en-US" sz="1000" b="0" i="0" u="none" strike="noStrike" kern="1200" cap="none" spc="0" normalizeH="0" baseline="0" noProof="0" dirty="0" smtClean="0">
                          <a:ln>
                            <a:noFill/>
                          </a:ln>
                          <a:solidFill>
                            <a:prstClr val="black"/>
                          </a:solidFill>
                          <a:effectLst/>
                          <a:uLnTx/>
                          <a:uFillTx/>
                          <a:latin typeface="+mn-ea"/>
                          <a:ea typeface="+mn-ea"/>
                          <a:cs typeface="+mn-cs"/>
                        </a:rPr>
                        <a:t>看護６：１、</a:t>
                      </a:r>
                      <a:endParaRPr kumimoji="1" lang="en-US" altLang="ja-JP" sz="1000" b="0" i="0" u="none" strike="noStrike" kern="1200" cap="none" spc="0" normalizeH="0" baseline="0" noProof="0" dirty="0" smtClean="0">
                        <a:ln>
                          <a:noFill/>
                        </a:ln>
                        <a:solidFill>
                          <a:prstClr val="black"/>
                        </a:solidFill>
                        <a:effectLst/>
                        <a:uLnTx/>
                        <a:uFillTx/>
                        <a:latin typeface="+mn-ea"/>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mn-ea"/>
                          <a:ea typeface="+mn-ea"/>
                          <a:cs typeface="+mn-cs"/>
                        </a:rPr>
                        <a:t>介護６：１～４：１</a:t>
                      </a:r>
                      <a:endParaRPr kumimoji="1" lang="en-US" altLang="ja-JP" sz="1000" b="0" i="0" u="none" strike="noStrike" kern="1200" cap="none" spc="0" normalizeH="0" baseline="0" noProof="0" dirty="0" smtClean="0">
                        <a:ln>
                          <a:noFill/>
                        </a:ln>
                        <a:solidFill>
                          <a:prstClr val="black"/>
                        </a:solidFill>
                        <a:effectLst/>
                        <a:uLnTx/>
                        <a:uFillTx/>
                        <a:latin typeface="+mn-ea"/>
                        <a:ea typeface="+mn-ea"/>
                        <a:cs typeface="+mn-cs"/>
                      </a:endParaRPr>
                    </a:p>
                  </a:txBody>
                  <a:tcPr anchor="ctr">
                    <a:lnL w="12700" cap="flat" cmpd="sng" algn="ctr">
                      <a:solidFill>
                        <a:schemeClr val="tx1"/>
                      </a:solidFill>
                      <a:prstDash val="solid"/>
                      <a:round/>
                      <a:headEnd type="none" w="med" len="med"/>
                      <a:tailEnd type="none" w="med" len="med"/>
                    </a:lnL>
                    <a:solidFill>
                      <a:schemeClr val="accent2">
                        <a:lumMod val="40000"/>
                        <a:lumOff val="60000"/>
                      </a:schemeClr>
                    </a:solidFill>
                  </a:tcPr>
                </a:tc>
              </a:tr>
              <a:tr h="421923">
                <a:tc vMerge="1">
                  <a:txBody>
                    <a:bodyPr/>
                    <a:lstStyle/>
                    <a:p>
                      <a:endParaRPr kumimoji="1" lang="ja-JP" altLang="en-US" dirty="0">
                        <a:latin typeface="HGP創英角ﾎﾟｯﾌﾟ体" panose="040B0A00000000000000" pitchFamily="50" charset="-128"/>
                        <a:ea typeface="HGP創英角ﾎﾟｯﾌﾟ体" panose="040B0A00000000000000" pitchFamily="50" charset="-128"/>
                      </a:endParaRPr>
                    </a:p>
                  </a:txBody>
                  <a:tcPr>
                    <a:lnR w="12700" cap="flat" cmpd="sng" algn="ctr">
                      <a:solidFill>
                        <a:schemeClr val="tx1"/>
                      </a:solidFill>
                      <a:prstDash val="solid"/>
                      <a:round/>
                      <a:headEnd type="none" w="med" len="med"/>
                      <a:tailEnd type="none" w="med" len="med"/>
                    </a:lnR>
                  </a:tcPr>
                </a:tc>
                <a:tc>
                  <a:txBody>
                    <a:bodyPr/>
                    <a:lstStyle/>
                    <a:p>
                      <a:r>
                        <a:rPr kumimoji="1" lang="ja-JP" altLang="en-US" sz="1050" dirty="0" smtClean="0">
                          <a:latin typeface="+mn-ea"/>
                          <a:ea typeface="+mn-ea"/>
                        </a:rPr>
                        <a:t>介護職員</a:t>
                      </a:r>
                      <a:endParaRPr kumimoji="1" lang="ja-JP" altLang="en-US" sz="1050" dirty="0">
                        <a:latin typeface="+mn-ea"/>
                        <a:ea typeface="+mn-ea"/>
                      </a:endParaRPr>
                    </a:p>
                  </a:txBody>
                  <a:tcPr anchor="ctr">
                    <a:lnL w="12700" cap="flat" cmpd="sng" algn="ctr">
                      <a:solidFill>
                        <a:schemeClr val="tx1"/>
                      </a:solidFill>
                      <a:prstDash val="solid"/>
                      <a:round/>
                      <a:headEnd type="none" w="med" len="med"/>
                      <a:tailEnd type="none" w="med" len="med"/>
                    </a:lnL>
                    <a:solidFill>
                      <a:schemeClr val="bg1">
                        <a:lumMod val="95000"/>
                      </a:schemeClr>
                    </a:solidFill>
                  </a:tcPr>
                </a:tc>
                <a:tc>
                  <a:txBody>
                    <a:bodyPr/>
                    <a:lstStyle/>
                    <a:p>
                      <a:pPr algn="ctr"/>
                      <a:r>
                        <a:rPr kumimoji="1" lang="ja-JP" altLang="en-US" sz="1100" dirty="0" smtClean="0">
                          <a:solidFill>
                            <a:schemeClr val="tx1"/>
                          </a:solidFill>
                          <a:latin typeface="+mn-ea"/>
                          <a:ea typeface="+mn-ea"/>
                        </a:rPr>
                        <a:t>６：１</a:t>
                      </a:r>
                      <a:endParaRPr kumimoji="1" lang="ja-JP" altLang="en-US" sz="1100" dirty="0">
                        <a:solidFill>
                          <a:schemeClr val="tx1"/>
                        </a:solidFill>
                        <a:latin typeface="+mn-ea"/>
                        <a:ea typeface="+mn-ea"/>
                      </a:endParaRPr>
                    </a:p>
                  </a:txBody>
                  <a:tcPr anchor="ctr">
                    <a:lnR w="12700"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r>
                        <a:rPr kumimoji="1" lang="ja-JP" altLang="en-US" sz="1100" dirty="0" smtClean="0">
                          <a:latin typeface="+mn-ea"/>
                          <a:ea typeface="+mn-ea"/>
                        </a:rPr>
                        <a:t>５：１～４：１</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solidFill>
                      <a:schemeClr val="accent1">
                        <a:lumMod val="40000"/>
                        <a:lumOff val="60000"/>
                      </a:schemeClr>
                    </a:solidFill>
                  </a:tcPr>
                </a:tc>
                <a:tc>
                  <a:txBody>
                    <a:bodyPr/>
                    <a:lstStyle/>
                    <a:p>
                      <a:pPr algn="ctr"/>
                      <a:r>
                        <a:rPr kumimoji="1" lang="ja-JP" altLang="en-US" sz="1100" b="1" dirty="0" smtClean="0">
                          <a:solidFill>
                            <a:schemeClr val="tx1"/>
                          </a:solidFill>
                          <a:latin typeface="+mn-ea"/>
                          <a:ea typeface="+mn-ea"/>
                        </a:rPr>
                        <a:t>５：１</a:t>
                      </a:r>
                      <a:endParaRPr kumimoji="1" lang="ja-JP" altLang="en-US" sz="1100" b="1" dirty="0">
                        <a:solidFill>
                          <a:schemeClr val="tx1"/>
                        </a:solidFill>
                        <a:latin typeface="+mn-ea"/>
                        <a:ea typeface="+mn-ea"/>
                      </a:endParaRPr>
                    </a:p>
                  </a:txBody>
                  <a:tcPr anchor="ctr">
                    <a:solidFill>
                      <a:schemeClr val="accent6">
                        <a:lumMod val="20000"/>
                        <a:lumOff val="80000"/>
                      </a:schemeClr>
                    </a:solidFill>
                  </a:tcPr>
                </a:tc>
                <a:tc gridSpan="2">
                  <a:txBody>
                    <a:bodyPr/>
                    <a:lstStyle/>
                    <a:p>
                      <a:pPr algn="ctr"/>
                      <a:r>
                        <a:rPr kumimoji="1" lang="ja-JP" altLang="en-US" sz="1100" b="1" dirty="0" smtClean="0">
                          <a:solidFill>
                            <a:schemeClr val="tx1"/>
                          </a:solidFill>
                          <a:latin typeface="+mn-ea"/>
                          <a:ea typeface="+mn-ea"/>
                        </a:rPr>
                        <a:t>６：１</a:t>
                      </a:r>
                      <a:endParaRPr kumimoji="1" lang="ja-JP" altLang="en-US" sz="1100" b="1" dirty="0">
                        <a:solidFill>
                          <a:schemeClr val="tx1"/>
                        </a:solidFill>
                        <a:latin typeface="+mn-ea"/>
                        <a:ea typeface="+mn-ea"/>
                      </a:endParaRPr>
                    </a:p>
                  </a:txBody>
                  <a:tcPr anchor="ctr">
                    <a:solidFill>
                      <a:schemeClr val="accent6">
                        <a:lumMod val="20000"/>
                        <a:lumOff val="80000"/>
                      </a:schemeClr>
                    </a:solidFill>
                  </a:tcPr>
                </a:tc>
                <a:tc hMerge="1">
                  <a:txBody>
                    <a:bodyPr/>
                    <a:lstStyle/>
                    <a:p>
                      <a:pPr algn="ctr"/>
                      <a:endParaRPr kumimoji="1" lang="ja-JP" altLang="en-US" sz="1100" dirty="0">
                        <a:solidFill>
                          <a:schemeClr val="tx1"/>
                        </a:solidFill>
                        <a:latin typeface="HGP創英角ﾎﾟｯﾌﾟ体" panose="040B0A00000000000000" pitchFamily="50" charset="-128"/>
                        <a:ea typeface="HGP創英角ﾎﾟｯﾌﾟ体" panose="040B0A00000000000000" pitchFamily="50" charset="-128"/>
                      </a:endParaRPr>
                    </a:p>
                  </a:txBody>
                  <a:tcPr anchor="ctr">
                    <a:solidFill>
                      <a:schemeClr val="accent6">
                        <a:lumMod val="20000"/>
                        <a:lumOff val="80000"/>
                      </a:schemeClr>
                    </a:solidFill>
                  </a:tcPr>
                </a:tc>
                <a:tc>
                  <a:txBody>
                    <a:bodyPr/>
                    <a:lstStyle/>
                    <a:p>
                      <a:pPr algn="ctr"/>
                      <a:r>
                        <a:rPr kumimoji="1" lang="ja-JP" altLang="en-US" sz="1100" b="1" dirty="0" smtClean="0">
                          <a:latin typeface="+mn-ea"/>
                          <a:ea typeface="+mn-ea"/>
                        </a:rPr>
                        <a:t>５：１～４：１</a:t>
                      </a:r>
                      <a:endParaRPr kumimoji="1" lang="ja-JP" altLang="en-US" sz="1100" b="1" dirty="0">
                        <a:latin typeface="+mn-ea"/>
                        <a:ea typeface="+mn-ea"/>
                      </a:endParaRPr>
                    </a:p>
                  </a:txBody>
                  <a:tcPr anchor="ctr">
                    <a:solidFill>
                      <a:schemeClr val="accent6">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６：１～</a:t>
                      </a:r>
                      <a:r>
                        <a:rPr kumimoji="1" lang="ja-JP" altLang="en-US" sz="1100" b="1" dirty="0" smtClean="0">
                          <a:latin typeface="+mn-ea"/>
                          <a:ea typeface="+mn-ea"/>
                        </a:rPr>
                        <a:t>４：１</a:t>
                      </a:r>
                    </a:p>
                  </a:txBody>
                  <a:tcPr anchor="ctr">
                    <a:solidFill>
                      <a:schemeClr val="accent6">
                        <a:lumMod val="40000"/>
                        <a:lumOff val="60000"/>
                      </a:schemeClr>
                    </a:solidFill>
                  </a:tcPr>
                </a:tc>
                <a:tc vMerge="1">
                  <a:txBody>
                    <a:bodyPr/>
                    <a:lstStyle/>
                    <a:p>
                      <a:pPr algn="ctr"/>
                      <a:endParaRPr kumimoji="1" lang="ja-JP" altLang="en-US" sz="1600" dirty="0">
                        <a:latin typeface="HGP創英角ﾎﾟｯﾌﾟ体" panose="040B0A00000000000000" pitchFamily="50" charset="-128"/>
                        <a:ea typeface="HGP創英角ﾎﾟｯﾌﾟ体" panose="040B0A00000000000000" pitchFamily="50" charset="-128"/>
                      </a:endParaRPr>
                    </a:p>
                  </a:txBody>
                  <a:tcPr>
                    <a:lnR w="12700" cap="flat" cmpd="sng" algn="ctr">
                      <a:solidFill>
                        <a:schemeClr val="tx1"/>
                      </a:solidFill>
                      <a:prstDash val="solid"/>
                      <a:round/>
                      <a:headEnd type="none" w="med" len="med"/>
                      <a:tailEnd type="none" w="med" len="med"/>
                    </a:lnR>
                  </a:tcPr>
                </a:tc>
                <a:tc vMerge="1">
                  <a:txBody>
                    <a:bodyPr/>
                    <a:lstStyle/>
                    <a:p>
                      <a:pPr algn="ctr"/>
                      <a:endParaRPr kumimoji="1" lang="ja-JP" altLang="en-US" sz="1600" dirty="0">
                        <a:latin typeface="HGP創英角ﾎﾟｯﾌﾟ体" panose="040B0A00000000000000" pitchFamily="50" charset="-128"/>
                        <a:ea typeface="HGP創英角ﾎﾟｯﾌﾟ体" panose="040B0A00000000000000" pitchFamily="50" charset="-128"/>
                      </a:endParaRPr>
                    </a:p>
                  </a:txBody>
                  <a:tcPr>
                    <a:lnL w="12700" cap="flat" cmpd="sng" algn="ctr">
                      <a:solidFill>
                        <a:schemeClr val="tx1"/>
                      </a:solidFill>
                      <a:prstDash val="solid"/>
                      <a:round/>
                      <a:headEnd type="none" w="med" len="med"/>
                      <a:tailEnd type="none" w="med" len="med"/>
                    </a:lnL>
                  </a:tcPr>
                </a:tc>
              </a:tr>
              <a:tr h="138477">
                <a:tc vMerge="1">
                  <a:txBody>
                    <a:bodyPr/>
                    <a:lstStyle/>
                    <a:p>
                      <a:endParaRPr kumimoji="1" lang="ja-JP" altLang="en-US" dirty="0">
                        <a:latin typeface="HGP創英角ﾎﾟｯﾌﾟ体" panose="040B0A00000000000000" pitchFamily="50" charset="-128"/>
                        <a:ea typeface="HGP創英角ﾎﾟｯﾌﾟ体" panose="040B0A00000000000000" pitchFamily="50" charset="-128"/>
                      </a:endParaRPr>
                    </a:p>
                  </a:txBody>
                  <a:tcPr>
                    <a:lnR w="12700" cap="flat" cmpd="sng" algn="ctr">
                      <a:solidFill>
                        <a:schemeClr val="tx1"/>
                      </a:solidFill>
                      <a:prstDash val="solid"/>
                      <a:round/>
                      <a:headEnd type="none" w="med" len="med"/>
                      <a:tailEnd type="none" w="med" len="med"/>
                    </a:lnR>
                  </a:tcPr>
                </a:tc>
                <a:tc>
                  <a:txBody>
                    <a:bodyPr/>
                    <a:lstStyle/>
                    <a:p>
                      <a:r>
                        <a:rPr kumimoji="1" lang="ja-JP" altLang="en-US" sz="1050" dirty="0" smtClean="0">
                          <a:latin typeface="+mn-ea"/>
                          <a:ea typeface="+mn-ea"/>
                        </a:rPr>
                        <a:t>支援相談員</a:t>
                      </a:r>
                      <a:endParaRPr kumimoji="1" lang="ja-JP" altLang="en-US" sz="1050" dirty="0">
                        <a:latin typeface="+mn-ea"/>
                        <a:ea typeface="+mn-ea"/>
                      </a:endParaRPr>
                    </a:p>
                  </a:txBody>
                  <a:tcPr anchor="ctr">
                    <a:lnL w="12700" cap="flat" cmpd="sng" algn="ctr">
                      <a:solidFill>
                        <a:schemeClr val="tx1"/>
                      </a:solidFill>
                      <a:prstDash val="solid"/>
                      <a:round/>
                      <a:headEnd type="none" w="med" len="med"/>
                      <a:tailEnd type="none" w="med" len="med"/>
                    </a:lnL>
                    <a:solidFill>
                      <a:schemeClr val="bg1">
                        <a:lumMod val="95000"/>
                      </a:schemeClr>
                    </a:solidFill>
                  </a:tcPr>
                </a:tc>
                <a:tc>
                  <a:txBody>
                    <a:bodyPr/>
                    <a:lstStyle/>
                    <a:p>
                      <a:pPr algn="ctr"/>
                      <a:endParaRPr kumimoji="1" lang="ja-JP" altLang="en-US" sz="1100" dirty="0">
                        <a:solidFill>
                          <a:schemeClr val="tx1"/>
                        </a:solidFill>
                        <a:latin typeface="+mn-ea"/>
                        <a:ea typeface="+mn-ea"/>
                      </a:endParaRPr>
                    </a:p>
                  </a:txBody>
                  <a:tcPr>
                    <a:lnR w="12700" cap="flat" cmpd="sng" algn="ctr">
                      <a:solidFill>
                        <a:schemeClr val="tx1"/>
                      </a:solidFill>
                      <a:prstDash val="solid"/>
                      <a:round/>
                      <a:headEnd type="none" w="med" len="med"/>
                      <a:tailEnd type="none" w="med" len="med"/>
                    </a:lnR>
                    <a:lnBlToTr w="12700" cap="flat" cmpd="sng" algn="ctr">
                      <a:solidFill>
                        <a:schemeClr val="tx1"/>
                      </a:solidFill>
                      <a:prstDash val="solid"/>
                      <a:round/>
                      <a:headEnd type="none" w="med" len="med"/>
                      <a:tailEnd type="none" w="med" len="med"/>
                    </a:lnBlToTr>
                    <a:solidFill>
                      <a:schemeClr val="accent1">
                        <a:lumMod val="20000"/>
                        <a:lumOff val="80000"/>
                      </a:schemeClr>
                    </a:solidFill>
                  </a:tcPr>
                </a:tc>
                <a:tc>
                  <a:txBody>
                    <a:bodyPr/>
                    <a:lstStyle/>
                    <a:p>
                      <a:pPr algn="ctr"/>
                      <a:endParaRPr kumimoji="1" lang="ja-JP" altLang="en-US" sz="1100" dirty="0">
                        <a:latin typeface="+mn-ea"/>
                        <a:ea typeface="+mn-ea"/>
                      </a:endParaRPr>
                    </a:p>
                  </a:txBody>
                  <a:tcPr>
                    <a:lnL w="12700" cap="flat" cmpd="sng" algn="ctr">
                      <a:solidFill>
                        <a:schemeClr val="tx1"/>
                      </a:solidFill>
                      <a:prstDash val="solid"/>
                      <a:round/>
                      <a:headEnd type="none" w="med" len="med"/>
                      <a:tailEnd type="none" w="med" len="med"/>
                    </a:lnL>
                    <a:lnBlToTr w="12700" cap="flat" cmpd="sng" algn="ctr">
                      <a:solidFill>
                        <a:schemeClr val="tx1"/>
                      </a:solidFill>
                      <a:prstDash val="solid"/>
                      <a:round/>
                      <a:headEnd type="none" w="med" len="med"/>
                      <a:tailEnd type="none" w="med" len="med"/>
                    </a:lnBlToTr>
                    <a:solidFill>
                      <a:schemeClr val="accent1">
                        <a:lumMod val="40000"/>
                        <a:lumOff val="60000"/>
                      </a:schemeClr>
                    </a:solidFill>
                  </a:tcPr>
                </a:tc>
                <a:tc>
                  <a:txBody>
                    <a:bodyPr/>
                    <a:lstStyle/>
                    <a:p>
                      <a:pPr algn="ctr"/>
                      <a:endParaRPr kumimoji="1" lang="ja-JP" altLang="en-US" sz="1100" b="1" dirty="0">
                        <a:latin typeface="+mn-ea"/>
                        <a:ea typeface="+mn-ea"/>
                      </a:endParaRPr>
                    </a:p>
                  </a:txBody>
                  <a:tcPr>
                    <a:lnBlToTr w="12700" cap="flat" cmpd="sng" algn="ctr">
                      <a:solidFill>
                        <a:schemeClr val="tx1"/>
                      </a:solidFill>
                      <a:prstDash val="solid"/>
                      <a:round/>
                      <a:headEnd type="none" w="med" len="med"/>
                      <a:tailEnd type="none" w="med" len="med"/>
                    </a:lnBlToTr>
                    <a:solidFill>
                      <a:schemeClr val="accent6">
                        <a:lumMod val="20000"/>
                        <a:lumOff val="80000"/>
                      </a:schemeClr>
                    </a:solidFill>
                  </a:tcPr>
                </a:tc>
                <a:tc gridSpan="2">
                  <a:txBody>
                    <a:bodyPr/>
                    <a:lstStyle/>
                    <a:p>
                      <a:endParaRPr kumimoji="1" lang="ja-JP" altLang="en-US" b="1">
                        <a:latin typeface="+mn-ea"/>
                        <a:ea typeface="+mn-ea"/>
                      </a:endParaRPr>
                    </a:p>
                  </a:txBody>
                  <a:tcPr>
                    <a:lnBlToTr w="12700" cap="flat" cmpd="sng" algn="ctr">
                      <a:solidFill>
                        <a:schemeClr val="tx1"/>
                      </a:solidFill>
                      <a:prstDash val="solid"/>
                      <a:round/>
                      <a:headEnd type="none" w="med" len="med"/>
                      <a:tailEnd type="none" w="med" len="med"/>
                    </a:lnBlToTr>
                    <a:solidFill>
                      <a:schemeClr val="accent6">
                        <a:lumMod val="20000"/>
                        <a:lumOff val="80000"/>
                      </a:schemeClr>
                    </a:solidFill>
                  </a:tcPr>
                </a:tc>
                <a:tc hMerge="1">
                  <a:txBody>
                    <a:bodyPr/>
                    <a:lstStyle/>
                    <a:p>
                      <a:pPr algn="ctr"/>
                      <a:endParaRPr kumimoji="1" lang="ja-JP" altLang="en-US" sz="1100" dirty="0">
                        <a:latin typeface="HGP創英角ﾎﾟｯﾌﾟ体" panose="040B0A00000000000000" pitchFamily="50" charset="-128"/>
                        <a:ea typeface="HGP創英角ﾎﾟｯﾌﾟ体" panose="040B0A00000000000000" pitchFamily="50" charset="-128"/>
                      </a:endParaRPr>
                    </a:p>
                  </a:txBody>
                  <a:tcPr>
                    <a:lnBlToTr w="12700" cap="flat" cmpd="sng" algn="ctr">
                      <a:solidFill>
                        <a:schemeClr val="tx1"/>
                      </a:solidFill>
                      <a:prstDash val="solid"/>
                      <a:round/>
                      <a:headEnd type="none" w="med" len="med"/>
                      <a:tailEnd type="none" w="med" len="med"/>
                    </a:lnBlToTr>
                    <a:solidFill>
                      <a:schemeClr val="accent6">
                        <a:lumMod val="20000"/>
                        <a:lumOff val="80000"/>
                      </a:schemeClr>
                    </a:solidFill>
                  </a:tcPr>
                </a:tc>
                <a:tc>
                  <a:txBody>
                    <a:bodyPr/>
                    <a:lstStyle/>
                    <a:p>
                      <a:pPr algn="ctr"/>
                      <a:endParaRPr kumimoji="1" lang="ja-JP" altLang="en-US" sz="1100" b="1" dirty="0">
                        <a:latin typeface="+mn-ea"/>
                        <a:ea typeface="+mn-ea"/>
                      </a:endParaRPr>
                    </a:p>
                  </a:txBody>
                  <a:tcPr>
                    <a:lnBlToTr w="12700" cap="flat" cmpd="sng" algn="ctr">
                      <a:solidFill>
                        <a:schemeClr val="tx1"/>
                      </a:solidFill>
                      <a:prstDash val="solid"/>
                      <a:round/>
                      <a:headEnd type="none" w="med" len="med"/>
                      <a:tailEnd type="none" w="med" len="med"/>
                    </a:lnBlToTr>
                    <a:solidFill>
                      <a:schemeClr val="accent6">
                        <a:lumMod val="40000"/>
                        <a:lumOff val="60000"/>
                      </a:schemeClr>
                    </a:solidFill>
                  </a:tcPr>
                </a:tc>
                <a:tc>
                  <a:txBody>
                    <a:bodyPr/>
                    <a:lstStyle/>
                    <a:p>
                      <a:pPr algn="ctr"/>
                      <a:endParaRPr kumimoji="1" lang="ja-JP" altLang="en-US" sz="1100" b="1" dirty="0">
                        <a:latin typeface="+mn-ea"/>
                        <a:ea typeface="+mn-ea"/>
                      </a:endParaRPr>
                    </a:p>
                  </a:txBody>
                  <a:tcPr>
                    <a:lnBlToTr w="12700" cap="flat" cmpd="sng" algn="ctr">
                      <a:solidFill>
                        <a:schemeClr val="tx1"/>
                      </a:solidFill>
                      <a:prstDash val="solid"/>
                      <a:round/>
                      <a:headEnd type="none" w="med" len="med"/>
                      <a:tailEnd type="none" w="med" len="med"/>
                    </a:lnBlToTr>
                    <a:solidFill>
                      <a:schemeClr val="accent6">
                        <a:lumMod val="40000"/>
                        <a:lumOff val="60000"/>
                      </a:schemeClr>
                    </a:solidFill>
                  </a:tcPr>
                </a:tc>
                <a:tc>
                  <a:txBody>
                    <a:bodyPr/>
                    <a:lstStyle/>
                    <a:p>
                      <a:pPr algn="ctr"/>
                      <a:r>
                        <a:rPr kumimoji="1" lang="ja-JP" altLang="en-US" sz="1100" dirty="0" smtClean="0">
                          <a:latin typeface="+mn-ea"/>
                          <a:ea typeface="+mn-ea"/>
                        </a:rPr>
                        <a:t>１００：１</a:t>
                      </a:r>
                      <a:endParaRPr kumimoji="1" lang="en-US" altLang="ja-JP" sz="1100" dirty="0" smtClean="0">
                        <a:latin typeface="+mn-ea"/>
                        <a:ea typeface="+mn-ea"/>
                      </a:endParaRPr>
                    </a:p>
                    <a:p>
                      <a:pPr algn="ctr"/>
                      <a:r>
                        <a:rPr kumimoji="1" lang="ja-JP" altLang="en-US" sz="1100" dirty="0" smtClean="0">
                          <a:latin typeface="+mn-ea"/>
                          <a:ea typeface="+mn-ea"/>
                        </a:rPr>
                        <a:t>（１名以上）</a:t>
                      </a:r>
                      <a:endParaRPr kumimoji="1" lang="ja-JP" altLang="en-US" sz="1100" dirty="0">
                        <a:latin typeface="+mn-ea"/>
                        <a:ea typeface="+mn-ea"/>
                      </a:endParaRPr>
                    </a:p>
                  </a:txBody>
                  <a:tcPr>
                    <a:lnR w="12700" cap="flat" cmpd="sng" algn="ctr">
                      <a:solidFill>
                        <a:schemeClr val="tx1"/>
                      </a:solidFill>
                      <a:prstDash val="solid"/>
                      <a:round/>
                      <a:headEnd type="none" w="med" len="med"/>
                      <a:tailEnd type="none" w="med" len="med"/>
                    </a:lnR>
                    <a:solidFill>
                      <a:schemeClr val="accent2">
                        <a:lumMod val="20000"/>
                        <a:lumOff val="80000"/>
                      </a:schemeClr>
                    </a:solidFill>
                  </a:tcPr>
                </a:tc>
                <a:tc>
                  <a:txBody>
                    <a:bodyPr/>
                    <a:lstStyle/>
                    <a:p>
                      <a:pPr algn="ctr"/>
                      <a:r>
                        <a:rPr kumimoji="1" lang="ja-JP" altLang="en-US" sz="1100" dirty="0" smtClean="0">
                          <a:latin typeface="+mn-ea"/>
                          <a:ea typeface="+mn-ea"/>
                        </a:rPr>
                        <a:t>－</a:t>
                      </a:r>
                      <a:endParaRPr kumimoji="1" lang="ja-JP" altLang="en-US" sz="1100" dirty="0">
                        <a:latin typeface="+mn-ea"/>
                        <a:ea typeface="+mn-ea"/>
                      </a:endParaRPr>
                    </a:p>
                  </a:txBody>
                  <a:tcPr>
                    <a:lnL w="12700" cap="flat" cmpd="sng" algn="ctr">
                      <a:solidFill>
                        <a:schemeClr val="tx1"/>
                      </a:solidFill>
                      <a:prstDash val="solid"/>
                      <a:round/>
                      <a:headEnd type="none" w="med" len="med"/>
                      <a:tailEnd type="none" w="med" len="med"/>
                    </a:lnL>
                    <a:solidFill>
                      <a:schemeClr val="accent2">
                        <a:lumMod val="40000"/>
                        <a:lumOff val="60000"/>
                      </a:schemeClr>
                    </a:solidFill>
                  </a:tcPr>
                </a:tc>
              </a:tr>
              <a:tr h="138477">
                <a:tc vMerge="1">
                  <a:txBody>
                    <a:bodyPr/>
                    <a:lstStyle/>
                    <a:p>
                      <a:endParaRPr kumimoji="1" lang="ja-JP" altLang="en-US" dirty="0">
                        <a:latin typeface="HGP創英角ﾎﾟｯﾌﾟ体" panose="040B0A00000000000000" pitchFamily="50" charset="-128"/>
                        <a:ea typeface="HGP創英角ﾎﾟｯﾌﾟ体" panose="040B0A00000000000000" pitchFamily="50" charset="-128"/>
                      </a:endParaRPr>
                    </a:p>
                  </a:txBody>
                  <a:tcPr>
                    <a:lnR w="12700" cap="flat" cmpd="sng" algn="ctr">
                      <a:solidFill>
                        <a:schemeClr val="tx1"/>
                      </a:solidFill>
                      <a:prstDash val="solid"/>
                      <a:round/>
                      <a:headEnd type="none" w="med" len="med"/>
                      <a:tailEnd type="none" w="med" len="med"/>
                    </a:lnR>
                  </a:tcPr>
                </a:tc>
                <a:tc>
                  <a:txBody>
                    <a:bodyPr/>
                    <a:lstStyle/>
                    <a:p>
                      <a:r>
                        <a:rPr kumimoji="1" lang="ja-JP" altLang="en-US" sz="1050" dirty="0" smtClean="0">
                          <a:latin typeface="+mn-ea"/>
                          <a:ea typeface="+mn-ea"/>
                        </a:rPr>
                        <a:t>リハビリ専門職</a:t>
                      </a:r>
                      <a:endParaRPr kumimoji="1" lang="ja-JP" altLang="en-US" sz="1050" dirty="0">
                        <a:latin typeface="+mn-ea"/>
                        <a:ea typeface="+mn-ea"/>
                      </a:endParaRPr>
                    </a:p>
                  </a:txBody>
                  <a:tcPr anchor="ctr">
                    <a:lnL w="12700" cap="flat" cmpd="sng" algn="ctr">
                      <a:solidFill>
                        <a:schemeClr val="tx1"/>
                      </a:solidFill>
                      <a:prstDash val="solid"/>
                      <a:round/>
                      <a:headEnd type="none" w="med" len="med"/>
                      <a:tailEnd type="none" w="med" len="med"/>
                    </a:lnL>
                    <a:solidFill>
                      <a:schemeClr val="bg1">
                        <a:lumMod val="95000"/>
                      </a:schemeClr>
                    </a:solidFill>
                  </a:tcPr>
                </a:tc>
                <a:tc>
                  <a:txBody>
                    <a:bodyPr/>
                    <a:lstStyle/>
                    <a:p>
                      <a:pPr algn="ctr"/>
                      <a:r>
                        <a:rPr kumimoji="1" lang="en-US" altLang="ja-JP" sz="1100" dirty="0" smtClean="0">
                          <a:solidFill>
                            <a:schemeClr val="tx1"/>
                          </a:solidFill>
                          <a:latin typeface="+mn-ea"/>
                          <a:ea typeface="+mn-ea"/>
                        </a:rPr>
                        <a:t>PT/OT</a:t>
                      </a:r>
                      <a:r>
                        <a:rPr kumimoji="1" lang="ja-JP" altLang="en-US" sz="1100" dirty="0" smtClean="0">
                          <a:solidFill>
                            <a:schemeClr val="tx1"/>
                          </a:solidFill>
                          <a:latin typeface="+mn-ea"/>
                          <a:ea typeface="+mn-ea"/>
                        </a:rPr>
                        <a:t>：</a:t>
                      </a:r>
                      <a:endParaRPr kumimoji="1" lang="en-US" altLang="ja-JP" sz="1100" dirty="0" smtClean="0">
                        <a:solidFill>
                          <a:schemeClr val="tx1"/>
                        </a:solidFill>
                        <a:latin typeface="+mn-ea"/>
                        <a:ea typeface="+mn-ea"/>
                      </a:endParaRPr>
                    </a:p>
                    <a:p>
                      <a:pPr algn="ctr"/>
                      <a:r>
                        <a:rPr kumimoji="1" lang="ja-JP" altLang="en-US" sz="1100" dirty="0" smtClean="0">
                          <a:solidFill>
                            <a:schemeClr val="tx1"/>
                          </a:solidFill>
                          <a:latin typeface="+mn-ea"/>
                          <a:ea typeface="+mn-ea"/>
                        </a:rPr>
                        <a:t>適当数</a:t>
                      </a:r>
                      <a:endParaRPr kumimoji="1" lang="ja-JP" altLang="en-US" sz="1100" dirty="0">
                        <a:solidFill>
                          <a:schemeClr val="tx1"/>
                        </a:solidFill>
                        <a:latin typeface="+mn-ea"/>
                        <a:ea typeface="+mn-ea"/>
                      </a:endParaRPr>
                    </a:p>
                  </a:txBody>
                  <a:tcPr>
                    <a:lnR w="12700"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r>
                        <a:rPr kumimoji="1" lang="ja-JP" altLang="en-US" sz="1100" dirty="0" smtClean="0">
                          <a:latin typeface="+mn-ea"/>
                          <a:ea typeface="+mn-ea"/>
                        </a:rPr>
                        <a:t>－</a:t>
                      </a:r>
                      <a:endParaRPr kumimoji="1" lang="ja-JP" altLang="en-US" sz="1100" dirty="0">
                        <a:latin typeface="+mn-ea"/>
                        <a:ea typeface="+mn-ea"/>
                      </a:endParaRPr>
                    </a:p>
                  </a:txBody>
                  <a:tcPr>
                    <a:lnL w="12700" cap="flat" cmpd="sng" algn="ctr">
                      <a:solidFill>
                        <a:schemeClr val="tx1"/>
                      </a:solidFill>
                      <a:prstDash val="solid"/>
                      <a:round/>
                      <a:headEnd type="none" w="med" len="med"/>
                      <a:tailEnd type="none" w="med" len="med"/>
                    </a:lnL>
                    <a:solidFill>
                      <a:schemeClr val="accent1">
                        <a:lumMod val="40000"/>
                        <a:lumOff val="60000"/>
                      </a:schemeClr>
                    </a:solidFill>
                  </a:tcPr>
                </a:tc>
                <a:tc gridSpan="3">
                  <a:txBody>
                    <a:bodyPr/>
                    <a:lstStyle/>
                    <a:p>
                      <a:pPr algn="ctr"/>
                      <a:r>
                        <a:rPr kumimoji="1" lang="en-US" altLang="ja-JP" sz="1100" b="1" dirty="0" smtClean="0">
                          <a:solidFill>
                            <a:schemeClr val="tx1"/>
                          </a:solidFill>
                          <a:latin typeface="+mn-ea"/>
                          <a:ea typeface="+mn-ea"/>
                        </a:rPr>
                        <a:t>PT/OT/ST</a:t>
                      </a:r>
                      <a:r>
                        <a:rPr kumimoji="1" lang="ja-JP" altLang="en-US" sz="1100" b="1" dirty="0" smtClean="0">
                          <a:solidFill>
                            <a:schemeClr val="tx1"/>
                          </a:solidFill>
                          <a:latin typeface="+mn-ea"/>
                          <a:ea typeface="+mn-ea"/>
                        </a:rPr>
                        <a:t>：適当数</a:t>
                      </a:r>
                      <a:endParaRPr kumimoji="1" lang="ja-JP" altLang="en-US" sz="1100" b="1" dirty="0">
                        <a:latin typeface="+mn-ea"/>
                        <a:ea typeface="+mn-ea"/>
                      </a:endParaRPr>
                    </a:p>
                  </a:txBody>
                  <a:tcPr anchor="ctr">
                    <a:solidFill>
                      <a:schemeClr val="accent6">
                        <a:lumMod val="20000"/>
                        <a:lumOff val="80000"/>
                      </a:schemeClr>
                    </a:solidFill>
                  </a:tcPr>
                </a:tc>
                <a:tc hMerge="1">
                  <a:txBody>
                    <a:bodyPr/>
                    <a:lstStyle/>
                    <a:p>
                      <a:endParaRPr kumimoji="1" lang="ja-JP" altLang="en-US"/>
                    </a:p>
                  </a:txBody>
                  <a:tcPr/>
                </a:tc>
                <a:tc hMerge="1">
                  <a:txBody>
                    <a:bodyPr/>
                    <a:lstStyle/>
                    <a:p>
                      <a:pPr algn="ctr"/>
                      <a:endParaRPr kumimoji="1" lang="ja-JP" altLang="en-US" sz="1100" dirty="0">
                        <a:latin typeface="HGP創英角ﾎﾟｯﾌﾟ体" panose="040B0A00000000000000" pitchFamily="50" charset="-128"/>
                        <a:ea typeface="HGP創英角ﾎﾟｯﾌﾟ体" panose="040B0A00000000000000" pitchFamily="50" charset="-128"/>
                      </a:endParaRPr>
                    </a:p>
                  </a:txBody>
                  <a:tcPr anchor="ctr">
                    <a:solidFill>
                      <a:schemeClr val="accent6">
                        <a:lumMod val="20000"/>
                        <a:lumOff val="80000"/>
                      </a:schemeClr>
                    </a:solidFill>
                  </a:tcPr>
                </a:tc>
                <a:tc>
                  <a:txBody>
                    <a:bodyPr/>
                    <a:lstStyle/>
                    <a:p>
                      <a:pPr algn="ctr"/>
                      <a:r>
                        <a:rPr kumimoji="1" lang="ja-JP" altLang="en-US" sz="1100" b="1" dirty="0" smtClean="0">
                          <a:latin typeface="+mn-ea"/>
                          <a:ea typeface="+mn-ea"/>
                        </a:rPr>
                        <a:t>－</a:t>
                      </a:r>
                      <a:endParaRPr kumimoji="1" lang="ja-JP" altLang="en-US" sz="1100" b="1" dirty="0">
                        <a:latin typeface="+mn-ea"/>
                        <a:ea typeface="+mn-ea"/>
                      </a:endParaRPr>
                    </a:p>
                  </a:txBody>
                  <a:tcPr>
                    <a:solidFill>
                      <a:schemeClr val="accent6">
                        <a:lumMod val="40000"/>
                        <a:lumOff val="60000"/>
                      </a:schemeClr>
                    </a:solidFill>
                  </a:tcPr>
                </a:tc>
                <a:tc>
                  <a:txBody>
                    <a:bodyPr/>
                    <a:lstStyle/>
                    <a:p>
                      <a:pPr algn="ctr"/>
                      <a:r>
                        <a:rPr kumimoji="1" lang="ja-JP" altLang="en-US" sz="1100" b="1" dirty="0" smtClean="0">
                          <a:latin typeface="+mn-ea"/>
                          <a:ea typeface="+mn-ea"/>
                        </a:rPr>
                        <a:t>－</a:t>
                      </a:r>
                      <a:endParaRPr kumimoji="1" lang="ja-JP" altLang="en-US" sz="1100" b="1" dirty="0">
                        <a:latin typeface="+mn-ea"/>
                        <a:ea typeface="+mn-ea"/>
                      </a:endParaRPr>
                    </a:p>
                  </a:txBody>
                  <a:tcPr>
                    <a:solidFill>
                      <a:schemeClr val="accent6">
                        <a:lumMod val="40000"/>
                        <a:lumOff val="60000"/>
                      </a:schemeClr>
                    </a:solidFill>
                  </a:tcPr>
                </a:tc>
                <a:tc>
                  <a:txBody>
                    <a:bodyPr/>
                    <a:lstStyle/>
                    <a:p>
                      <a:pPr algn="ctr"/>
                      <a:r>
                        <a:rPr kumimoji="1" lang="en-US" altLang="ja-JP" sz="1100" dirty="0" smtClean="0">
                          <a:solidFill>
                            <a:schemeClr val="tx1"/>
                          </a:solidFill>
                          <a:latin typeface="+mn-ea"/>
                          <a:ea typeface="+mn-ea"/>
                        </a:rPr>
                        <a:t>PT/OT/ST</a:t>
                      </a:r>
                      <a:r>
                        <a:rPr kumimoji="1" lang="ja-JP" altLang="en-US" sz="1100" dirty="0" smtClean="0">
                          <a:solidFill>
                            <a:schemeClr val="tx1"/>
                          </a:solidFill>
                          <a:latin typeface="+mn-ea"/>
                          <a:ea typeface="+mn-ea"/>
                        </a:rPr>
                        <a:t>：</a:t>
                      </a:r>
                      <a:endParaRPr kumimoji="1" lang="en-US" altLang="ja-JP" sz="1100" dirty="0" smtClean="0">
                        <a:solidFill>
                          <a:schemeClr val="tx1"/>
                        </a:solidFill>
                        <a:latin typeface="+mn-ea"/>
                        <a:ea typeface="+mn-ea"/>
                      </a:endParaRPr>
                    </a:p>
                    <a:p>
                      <a:pPr algn="ctr"/>
                      <a:r>
                        <a:rPr kumimoji="1" lang="ja-JP" altLang="en-US" sz="1100" dirty="0" smtClean="0">
                          <a:latin typeface="+mn-ea"/>
                          <a:ea typeface="+mn-ea"/>
                        </a:rPr>
                        <a:t>１００：１</a:t>
                      </a:r>
                      <a:endParaRPr kumimoji="1" lang="ja-JP" altLang="en-US" sz="1100" dirty="0">
                        <a:latin typeface="+mn-ea"/>
                        <a:ea typeface="+mn-ea"/>
                      </a:endParaRPr>
                    </a:p>
                  </a:txBody>
                  <a:tcPr>
                    <a:lnR w="12700" cap="flat" cmpd="sng" algn="ctr">
                      <a:solidFill>
                        <a:schemeClr val="tx1"/>
                      </a:solidFill>
                      <a:prstDash val="solid"/>
                      <a:round/>
                      <a:headEnd type="none" w="med" len="med"/>
                      <a:tailEnd type="none" w="med" len="med"/>
                    </a:lnR>
                    <a:solidFill>
                      <a:schemeClr val="accent2">
                        <a:lumMod val="20000"/>
                        <a:lumOff val="80000"/>
                      </a:schemeClr>
                    </a:solidFill>
                  </a:tcPr>
                </a:tc>
                <a:tc>
                  <a:txBody>
                    <a:bodyPr/>
                    <a:lstStyle/>
                    <a:p>
                      <a:pPr algn="ctr"/>
                      <a:r>
                        <a:rPr kumimoji="1" lang="ja-JP" altLang="en-US" sz="1100" dirty="0" smtClean="0">
                          <a:latin typeface="+mn-ea"/>
                          <a:ea typeface="+mn-ea"/>
                        </a:rPr>
                        <a:t>－</a:t>
                      </a:r>
                      <a:endParaRPr kumimoji="1" lang="ja-JP" altLang="en-US" sz="1100" dirty="0">
                        <a:latin typeface="+mn-ea"/>
                        <a:ea typeface="+mn-ea"/>
                      </a:endParaRPr>
                    </a:p>
                  </a:txBody>
                  <a:tcPr>
                    <a:lnL w="12700" cap="flat" cmpd="sng" algn="ctr">
                      <a:solidFill>
                        <a:schemeClr val="tx1"/>
                      </a:solidFill>
                      <a:prstDash val="solid"/>
                      <a:round/>
                      <a:headEnd type="none" w="med" len="med"/>
                      <a:tailEnd type="none" w="med" len="med"/>
                    </a:lnL>
                    <a:solidFill>
                      <a:schemeClr val="accent2">
                        <a:lumMod val="40000"/>
                        <a:lumOff val="60000"/>
                      </a:schemeClr>
                    </a:solidFill>
                  </a:tcPr>
                </a:tc>
              </a:tr>
              <a:tr h="138477">
                <a:tc vMerge="1">
                  <a:txBody>
                    <a:bodyPr/>
                    <a:lstStyle/>
                    <a:p>
                      <a:endParaRPr kumimoji="1" lang="ja-JP" altLang="en-US" dirty="0">
                        <a:latin typeface="HGP創英角ﾎﾟｯﾌﾟ体" panose="040B0A00000000000000" pitchFamily="50" charset="-128"/>
                        <a:ea typeface="HGP創英角ﾎﾟｯﾌﾟ体" panose="040B0A00000000000000" pitchFamily="50" charset="-128"/>
                      </a:endParaRPr>
                    </a:p>
                  </a:txBody>
                  <a:tcPr>
                    <a:lnR w="12700" cap="flat" cmpd="sng" algn="ctr">
                      <a:solidFill>
                        <a:schemeClr val="tx1"/>
                      </a:solidFill>
                      <a:prstDash val="solid"/>
                      <a:round/>
                      <a:headEnd type="none" w="med" len="med"/>
                      <a:tailEnd type="none" w="med" len="med"/>
                    </a:lnR>
                  </a:tcPr>
                </a:tc>
                <a:tc>
                  <a:txBody>
                    <a:bodyPr/>
                    <a:lstStyle/>
                    <a:p>
                      <a:r>
                        <a:rPr kumimoji="1" lang="ja-JP" altLang="en-US" sz="1050" dirty="0" smtClean="0">
                          <a:latin typeface="+mn-ea"/>
                          <a:ea typeface="+mn-ea"/>
                        </a:rPr>
                        <a:t>栄養士</a:t>
                      </a:r>
                      <a:endParaRPr kumimoji="1" lang="ja-JP" altLang="en-US" sz="1050" dirty="0">
                        <a:latin typeface="+mn-ea"/>
                        <a:ea typeface="+mn-ea"/>
                      </a:endParaRPr>
                    </a:p>
                  </a:txBody>
                  <a:tcPr anchor="ctr">
                    <a:lnL w="12700" cap="flat" cmpd="sng" algn="ctr">
                      <a:solidFill>
                        <a:schemeClr val="tx1"/>
                      </a:solidFill>
                      <a:prstDash val="solid"/>
                      <a:round/>
                      <a:headEnd type="none" w="med" len="med"/>
                      <a:tailEnd type="none" w="med" len="med"/>
                    </a:lnL>
                    <a:solidFill>
                      <a:schemeClr val="bg1">
                        <a:lumMod val="95000"/>
                      </a:schemeClr>
                    </a:solidFill>
                  </a:tcPr>
                </a:tc>
                <a:tc>
                  <a:txBody>
                    <a:bodyPr/>
                    <a:lstStyle/>
                    <a:p>
                      <a:pPr algn="ctr"/>
                      <a:r>
                        <a:rPr kumimoji="1" lang="ja-JP" altLang="en-US" sz="1100" u="sng" dirty="0" smtClean="0">
                          <a:solidFill>
                            <a:schemeClr val="tx1"/>
                          </a:solidFill>
                          <a:latin typeface="+mn-ea"/>
                          <a:ea typeface="+mn-ea"/>
                        </a:rPr>
                        <a:t>定員</a:t>
                      </a:r>
                      <a:r>
                        <a:rPr kumimoji="1" lang="en-US" altLang="ja-JP" sz="1100" u="sng" dirty="0" smtClean="0">
                          <a:solidFill>
                            <a:schemeClr val="tx1"/>
                          </a:solidFill>
                          <a:latin typeface="+mn-ea"/>
                          <a:ea typeface="+mn-ea"/>
                        </a:rPr>
                        <a:t>100</a:t>
                      </a:r>
                      <a:r>
                        <a:rPr kumimoji="1" lang="ja-JP" altLang="en-US" sz="1100" u="sng" dirty="0" smtClean="0">
                          <a:solidFill>
                            <a:schemeClr val="tx1"/>
                          </a:solidFill>
                          <a:latin typeface="+mn-ea"/>
                          <a:ea typeface="+mn-ea"/>
                        </a:rPr>
                        <a:t>以上で１以上</a:t>
                      </a:r>
                      <a:endParaRPr kumimoji="1" lang="ja-JP" altLang="en-US" sz="1100" u="sng" dirty="0">
                        <a:solidFill>
                          <a:schemeClr val="tx1"/>
                        </a:solidFill>
                        <a:latin typeface="+mn-ea"/>
                        <a:ea typeface="+mn-ea"/>
                      </a:endParaRPr>
                    </a:p>
                  </a:txBody>
                  <a:tcPr>
                    <a:lnR w="12700"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r>
                        <a:rPr kumimoji="1" lang="ja-JP" altLang="en-US" sz="1100" dirty="0" smtClean="0">
                          <a:latin typeface="+mn-ea"/>
                          <a:ea typeface="+mn-ea"/>
                        </a:rPr>
                        <a:t>－</a:t>
                      </a:r>
                      <a:endParaRPr kumimoji="1" lang="ja-JP" altLang="en-US" sz="1100" dirty="0">
                        <a:latin typeface="+mn-ea"/>
                        <a:ea typeface="+mn-ea"/>
                      </a:endParaRPr>
                    </a:p>
                  </a:txBody>
                  <a:tcPr>
                    <a:lnL w="12700" cap="flat" cmpd="sng" algn="ctr">
                      <a:solidFill>
                        <a:schemeClr val="tx1"/>
                      </a:solidFill>
                      <a:prstDash val="solid"/>
                      <a:round/>
                      <a:headEnd type="none" w="med" len="med"/>
                      <a:tailEnd type="none" w="med" len="med"/>
                    </a:lnL>
                    <a:solidFill>
                      <a:schemeClr val="accent1">
                        <a:lumMod val="40000"/>
                        <a:lumOff val="60000"/>
                      </a:schemeClr>
                    </a:solidFill>
                  </a:tcPr>
                </a:tc>
                <a:tc gridSpan="3">
                  <a:txBody>
                    <a:bodyPr/>
                    <a:lstStyle/>
                    <a:p>
                      <a:pPr algn="ctr"/>
                      <a:r>
                        <a:rPr kumimoji="1" lang="ja-JP" altLang="en-US" sz="1100" b="1" u="none" dirty="0" smtClean="0">
                          <a:solidFill>
                            <a:schemeClr val="tx1"/>
                          </a:solidFill>
                          <a:latin typeface="+mn-ea"/>
                          <a:ea typeface="+mn-ea"/>
                        </a:rPr>
                        <a:t>定員</a:t>
                      </a:r>
                      <a:r>
                        <a:rPr kumimoji="1" lang="en-US" altLang="ja-JP" sz="1100" b="1" u="none" dirty="0" smtClean="0">
                          <a:solidFill>
                            <a:schemeClr val="tx1"/>
                          </a:solidFill>
                          <a:latin typeface="+mn-ea"/>
                          <a:ea typeface="+mn-ea"/>
                        </a:rPr>
                        <a:t>100</a:t>
                      </a:r>
                      <a:r>
                        <a:rPr kumimoji="1" lang="ja-JP" altLang="en-US" sz="1100" b="1" u="none" dirty="0" smtClean="0">
                          <a:solidFill>
                            <a:schemeClr val="tx1"/>
                          </a:solidFill>
                          <a:latin typeface="+mn-ea"/>
                          <a:ea typeface="+mn-ea"/>
                        </a:rPr>
                        <a:t>以上で１以上</a:t>
                      </a:r>
                      <a:endParaRPr kumimoji="1" lang="ja-JP" altLang="en-US" sz="1100" b="1" u="none" dirty="0">
                        <a:solidFill>
                          <a:schemeClr val="tx1"/>
                        </a:solidFill>
                        <a:latin typeface="+mn-ea"/>
                        <a:ea typeface="+mn-ea"/>
                      </a:endParaRPr>
                    </a:p>
                  </a:txBody>
                  <a:tcPr anchor="ctr">
                    <a:solidFill>
                      <a:schemeClr val="accent6">
                        <a:lumMod val="20000"/>
                        <a:lumOff val="80000"/>
                      </a:schemeClr>
                    </a:solidFill>
                  </a:tcPr>
                </a:tc>
                <a:tc hMerge="1">
                  <a:txBody>
                    <a:bodyPr/>
                    <a:lstStyle/>
                    <a:p>
                      <a:endParaRPr kumimoji="1" lang="ja-JP" altLang="en-US"/>
                    </a:p>
                  </a:txBody>
                  <a:tcPr/>
                </a:tc>
                <a:tc hMerge="1">
                  <a:txBody>
                    <a:bodyPr/>
                    <a:lstStyle/>
                    <a:p>
                      <a:pPr algn="ctr"/>
                      <a:endParaRPr kumimoji="1" lang="ja-JP" altLang="en-US" sz="1100" u="none" dirty="0">
                        <a:solidFill>
                          <a:schemeClr val="tx1"/>
                        </a:solidFill>
                        <a:latin typeface="HGP創英角ﾎﾟｯﾌﾟ体" panose="040B0A00000000000000" pitchFamily="50" charset="-128"/>
                        <a:ea typeface="HGP創英角ﾎﾟｯﾌﾟ体" panose="040B0A00000000000000" pitchFamily="50" charset="-128"/>
                      </a:endParaRPr>
                    </a:p>
                  </a:txBody>
                  <a:tcPr>
                    <a:solidFill>
                      <a:schemeClr val="accent6">
                        <a:lumMod val="20000"/>
                        <a:lumOff val="80000"/>
                      </a:schemeClr>
                    </a:solidFill>
                  </a:tcPr>
                </a:tc>
                <a:tc>
                  <a:txBody>
                    <a:bodyPr/>
                    <a:lstStyle/>
                    <a:p>
                      <a:pPr algn="ctr"/>
                      <a:r>
                        <a:rPr kumimoji="1" lang="ja-JP" altLang="en-US" sz="1100" b="1" dirty="0" smtClean="0">
                          <a:latin typeface="+mn-ea"/>
                          <a:ea typeface="+mn-ea"/>
                        </a:rPr>
                        <a:t>－</a:t>
                      </a:r>
                      <a:endParaRPr kumimoji="1" lang="ja-JP" altLang="en-US" sz="1100" b="1" dirty="0">
                        <a:latin typeface="+mn-ea"/>
                        <a:ea typeface="+mn-ea"/>
                      </a:endParaRPr>
                    </a:p>
                  </a:txBody>
                  <a:tcPr>
                    <a:solidFill>
                      <a:schemeClr val="accent6">
                        <a:lumMod val="40000"/>
                        <a:lumOff val="60000"/>
                      </a:schemeClr>
                    </a:solidFill>
                  </a:tcPr>
                </a:tc>
                <a:tc>
                  <a:txBody>
                    <a:bodyPr/>
                    <a:lstStyle/>
                    <a:p>
                      <a:pPr algn="ctr"/>
                      <a:r>
                        <a:rPr kumimoji="1" lang="ja-JP" altLang="en-US" sz="1100" b="1" dirty="0" smtClean="0">
                          <a:latin typeface="+mn-ea"/>
                          <a:ea typeface="+mn-ea"/>
                        </a:rPr>
                        <a:t>－</a:t>
                      </a:r>
                      <a:endParaRPr kumimoji="1" lang="ja-JP" altLang="en-US" sz="1100" b="1" dirty="0">
                        <a:latin typeface="+mn-ea"/>
                        <a:ea typeface="+mn-ea"/>
                      </a:endParaRPr>
                    </a:p>
                  </a:txBody>
                  <a:tcPr>
                    <a:solidFill>
                      <a:schemeClr val="accent6">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定員</a:t>
                      </a:r>
                      <a:r>
                        <a:rPr kumimoji="1" lang="en-US" altLang="ja-JP" sz="1100" dirty="0" smtClean="0">
                          <a:latin typeface="+mn-ea"/>
                          <a:ea typeface="+mn-ea"/>
                        </a:rPr>
                        <a:t>100</a:t>
                      </a:r>
                      <a:r>
                        <a:rPr kumimoji="1" lang="ja-JP" altLang="en-US" sz="1100" dirty="0" smtClean="0">
                          <a:latin typeface="+mn-ea"/>
                          <a:ea typeface="+mn-ea"/>
                        </a:rPr>
                        <a:t>以上で１以上</a:t>
                      </a:r>
                    </a:p>
                  </a:txBody>
                  <a:tcPr>
                    <a:lnR w="12700" cap="flat" cmpd="sng" algn="ctr">
                      <a:solidFill>
                        <a:schemeClr val="tx1"/>
                      </a:solidFill>
                      <a:prstDash val="solid"/>
                      <a:round/>
                      <a:headEnd type="none" w="med" len="med"/>
                      <a:tailEnd type="none" w="med" len="med"/>
                    </a:lnR>
                    <a:solidFill>
                      <a:schemeClr val="accent2">
                        <a:lumMod val="20000"/>
                        <a:lumOff val="80000"/>
                      </a:schemeClr>
                    </a:solidFill>
                  </a:tcPr>
                </a:tc>
                <a:tc>
                  <a:txBody>
                    <a:bodyPr/>
                    <a:lstStyle/>
                    <a:p>
                      <a:pPr algn="ctr"/>
                      <a:r>
                        <a:rPr kumimoji="1" lang="ja-JP" altLang="en-US" sz="1100" dirty="0" smtClean="0">
                          <a:latin typeface="+mn-ea"/>
                          <a:ea typeface="+mn-ea"/>
                        </a:rPr>
                        <a:t>－</a:t>
                      </a:r>
                      <a:endParaRPr kumimoji="1" lang="ja-JP" altLang="en-US" sz="1100" dirty="0">
                        <a:latin typeface="+mn-ea"/>
                        <a:ea typeface="+mn-ea"/>
                      </a:endParaRPr>
                    </a:p>
                  </a:txBody>
                  <a:tcPr>
                    <a:lnL w="12700" cap="flat" cmpd="sng" algn="ctr">
                      <a:solidFill>
                        <a:schemeClr val="tx1"/>
                      </a:solidFill>
                      <a:prstDash val="solid"/>
                      <a:round/>
                      <a:headEnd type="none" w="med" len="med"/>
                      <a:tailEnd type="none" w="med" len="med"/>
                    </a:lnL>
                    <a:solidFill>
                      <a:schemeClr val="accent2">
                        <a:lumMod val="40000"/>
                        <a:lumOff val="60000"/>
                      </a:schemeClr>
                    </a:solidFill>
                  </a:tcPr>
                </a:tc>
              </a:tr>
              <a:tr h="138477">
                <a:tc vMerge="1">
                  <a:txBody>
                    <a:bodyPr/>
                    <a:lstStyle/>
                    <a:p>
                      <a:endParaRPr kumimoji="1" lang="ja-JP" altLang="en-US" dirty="0">
                        <a:latin typeface="HGP創英角ﾎﾟｯﾌﾟ体" panose="040B0A00000000000000" pitchFamily="50" charset="-128"/>
                        <a:ea typeface="HGP創英角ﾎﾟｯﾌﾟ体" panose="040B0A00000000000000" pitchFamily="50" charset="-128"/>
                      </a:endParaRPr>
                    </a:p>
                  </a:txBody>
                  <a:tcPr>
                    <a:lnR w="12700" cap="flat" cmpd="sng" algn="ctr">
                      <a:solidFill>
                        <a:schemeClr val="tx1"/>
                      </a:solidFill>
                      <a:prstDash val="solid"/>
                      <a:round/>
                      <a:headEnd type="none" w="med" len="med"/>
                      <a:tailEnd type="none" w="med" len="med"/>
                    </a:lnR>
                  </a:tcPr>
                </a:tc>
                <a:tc>
                  <a:txBody>
                    <a:bodyPr/>
                    <a:lstStyle/>
                    <a:p>
                      <a:r>
                        <a:rPr kumimoji="1" lang="ja-JP" altLang="en-US" sz="1050" dirty="0" smtClean="0">
                          <a:latin typeface="+mn-ea"/>
                          <a:ea typeface="+mn-ea"/>
                        </a:rPr>
                        <a:t>介護支援専門員</a:t>
                      </a:r>
                      <a:endParaRPr kumimoji="1" lang="ja-JP" altLang="en-US" sz="1050" dirty="0">
                        <a:latin typeface="+mn-ea"/>
                        <a:ea typeface="+mn-ea"/>
                      </a:endParaRPr>
                    </a:p>
                  </a:txBody>
                  <a:tcPr anchor="ctr">
                    <a:lnL w="12700" cap="flat" cmpd="sng" algn="ctr">
                      <a:solidFill>
                        <a:schemeClr val="tx1"/>
                      </a:solidFill>
                      <a:prstDash val="solid"/>
                      <a:round/>
                      <a:headEnd type="none" w="med" len="med"/>
                      <a:tailEnd type="none" w="med" len="med"/>
                    </a:lnL>
                    <a:solidFill>
                      <a:schemeClr val="bg1">
                        <a:lumMod val="95000"/>
                      </a:schemeClr>
                    </a:solidFill>
                  </a:tcPr>
                </a:tc>
                <a:tc>
                  <a:txBody>
                    <a:bodyPr/>
                    <a:lstStyle/>
                    <a:p>
                      <a:pPr algn="ctr"/>
                      <a:r>
                        <a:rPr kumimoji="1" lang="ja-JP" altLang="en-US" sz="1100" dirty="0" smtClean="0">
                          <a:solidFill>
                            <a:schemeClr val="tx1"/>
                          </a:solidFill>
                          <a:latin typeface="+mn-ea"/>
                          <a:ea typeface="+mn-ea"/>
                        </a:rPr>
                        <a:t>１００：１</a:t>
                      </a:r>
                      <a:endParaRPr kumimoji="1" lang="en-US" altLang="ja-JP" sz="1100" dirty="0" smtClean="0">
                        <a:solidFill>
                          <a:schemeClr val="tx1"/>
                        </a:solidFill>
                        <a:latin typeface="+mn-ea"/>
                        <a:ea typeface="+mn-ea"/>
                      </a:endParaRPr>
                    </a:p>
                    <a:p>
                      <a:pPr algn="ctr"/>
                      <a:r>
                        <a:rPr kumimoji="1" lang="ja-JP" altLang="en-US" sz="1100" dirty="0" smtClean="0">
                          <a:solidFill>
                            <a:schemeClr val="tx1"/>
                          </a:solidFill>
                          <a:latin typeface="+mn-ea"/>
                          <a:ea typeface="+mn-ea"/>
                        </a:rPr>
                        <a:t>　（１名以上）</a:t>
                      </a:r>
                      <a:endParaRPr kumimoji="1" lang="ja-JP" altLang="en-US" sz="1100" dirty="0">
                        <a:solidFill>
                          <a:schemeClr val="tx1"/>
                        </a:solidFill>
                        <a:latin typeface="+mn-ea"/>
                        <a:ea typeface="+mn-ea"/>
                      </a:endParaRPr>
                    </a:p>
                  </a:txBody>
                  <a:tcPr>
                    <a:lnR w="12700"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r>
                        <a:rPr kumimoji="1" lang="ja-JP" altLang="en-US" sz="1100" dirty="0" smtClean="0">
                          <a:latin typeface="+mn-ea"/>
                          <a:ea typeface="+mn-ea"/>
                        </a:rPr>
                        <a:t>－</a:t>
                      </a:r>
                      <a:endParaRPr kumimoji="1" lang="ja-JP" altLang="en-US" sz="1100" dirty="0">
                        <a:latin typeface="+mn-ea"/>
                        <a:ea typeface="+mn-ea"/>
                      </a:endParaRPr>
                    </a:p>
                  </a:txBody>
                  <a:tcPr>
                    <a:lnL w="12700" cap="flat" cmpd="sng" algn="ctr">
                      <a:solidFill>
                        <a:schemeClr val="tx1"/>
                      </a:solidFill>
                      <a:prstDash val="solid"/>
                      <a:round/>
                      <a:headEnd type="none" w="med" len="med"/>
                      <a:tailEnd type="none" w="med" len="med"/>
                    </a:lnL>
                    <a:solidFill>
                      <a:schemeClr val="accent1">
                        <a:lumMod val="40000"/>
                        <a:lumOff val="60000"/>
                      </a:schemeClr>
                    </a:solidFill>
                  </a:tcPr>
                </a:tc>
                <a:tc gridSpan="3">
                  <a:txBody>
                    <a:bodyPr/>
                    <a:lstStyle/>
                    <a:p>
                      <a:pPr algn="ctr"/>
                      <a:r>
                        <a:rPr kumimoji="1" lang="ja-JP" altLang="en-US" sz="1100" b="1" dirty="0" smtClean="0">
                          <a:solidFill>
                            <a:schemeClr val="tx1"/>
                          </a:solidFill>
                          <a:latin typeface="+mn-ea"/>
                          <a:ea typeface="+mn-ea"/>
                        </a:rPr>
                        <a:t>１００：１　（１名以上）</a:t>
                      </a:r>
                      <a:endParaRPr kumimoji="1" lang="ja-JP" altLang="en-US" sz="1100" b="1" dirty="0">
                        <a:solidFill>
                          <a:schemeClr val="tx1"/>
                        </a:solidFill>
                        <a:latin typeface="+mn-ea"/>
                        <a:ea typeface="+mn-ea"/>
                      </a:endParaRPr>
                    </a:p>
                  </a:txBody>
                  <a:tcPr anchor="ctr">
                    <a:solidFill>
                      <a:schemeClr val="accent6">
                        <a:lumMod val="20000"/>
                        <a:lumOff val="80000"/>
                      </a:schemeClr>
                    </a:solidFill>
                  </a:tcPr>
                </a:tc>
                <a:tc hMerge="1">
                  <a:txBody>
                    <a:bodyPr/>
                    <a:lstStyle/>
                    <a:p>
                      <a:endParaRPr kumimoji="1" lang="ja-JP" altLang="en-US"/>
                    </a:p>
                  </a:txBody>
                  <a:tcPr/>
                </a:tc>
                <a:tc hMerge="1">
                  <a:txBody>
                    <a:bodyPr/>
                    <a:lstStyle/>
                    <a:p>
                      <a:pPr algn="ctr"/>
                      <a:endParaRPr kumimoji="1" lang="ja-JP" altLang="en-US" sz="1100" dirty="0">
                        <a:solidFill>
                          <a:schemeClr val="tx1"/>
                        </a:solidFill>
                        <a:latin typeface="HGP創英角ﾎﾟｯﾌﾟ体" panose="040B0A00000000000000" pitchFamily="50" charset="-128"/>
                        <a:ea typeface="HGP創英角ﾎﾟｯﾌﾟ体" panose="040B0A00000000000000" pitchFamily="50" charset="-128"/>
                      </a:endParaRPr>
                    </a:p>
                  </a:txBody>
                  <a:tcPr>
                    <a:solidFill>
                      <a:schemeClr val="accent6">
                        <a:lumMod val="20000"/>
                        <a:lumOff val="80000"/>
                      </a:schemeClr>
                    </a:solidFill>
                  </a:tcPr>
                </a:tc>
                <a:tc>
                  <a:txBody>
                    <a:bodyPr/>
                    <a:lstStyle/>
                    <a:p>
                      <a:pPr algn="ctr"/>
                      <a:r>
                        <a:rPr kumimoji="1" lang="ja-JP" altLang="en-US" sz="1100" b="1" dirty="0" smtClean="0">
                          <a:latin typeface="+mn-ea"/>
                          <a:ea typeface="+mn-ea"/>
                        </a:rPr>
                        <a:t>－</a:t>
                      </a:r>
                      <a:endParaRPr kumimoji="1" lang="ja-JP" altLang="en-US" sz="1100" b="1" dirty="0">
                        <a:latin typeface="+mn-ea"/>
                        <a:ea typeface="+mn-ea"/>
                      </a:endParaRPr>
                    </a:p>
                  </a:txBody>
                  <a:tcPr>
                    <a:solidFill>
                      <a:schemeClr val="accent6">
                        <a:lumMod val="40000"/>
                        <a:lumOff val="60000"/>
                      </a:schemeClr>
                    </a:solidFill>
                  </a:tcPr>
                </a:tc>
                <a:tc>
                  <a:txBody>
                    <a:bodyPr/>
                    <a:lstStyle/>
                    <a:p>
                      <a:pPr algn="ctr"/>
                      <a:r>
                        <a:rPr kumimoji="1" lang="ja-JP" altLang="en-US" sz="1100" b="1" dirty="0" smtClean="0">
                          <a:latin typeface="+mn-ea"/>
                          <a:ea typeface="+mn-ea"/>
                        </a:rPr>
                        <a:t>－</a:t>
                      </a:r>
                      <a:endParaRPr kumimoji="1" lang="ja-JP" altLang="en-US" sz="1100" b="1" dirty="0">
                        <a:latin typeface="+mn-ea"/>
                        <a:ea typeface="+mn-ea"/>
                      </a:endParaRPr>
                    </a:p>
                  </a:txBody>
                  <a:tcPr>
                    <a:solidFill>
                      <a:schemeClr val="accent6">
                        <a:lumMod val="40000"/>
                        <a:lumOff val="60000"/>
                      </a:schemeClr>
                    </a:solidFill>
                  </a:tcPr>
                </a:tc>
                <a:tc>
                  <a:txBody>
                    <a:bodyPr/>
                    <a:lstStyle/>
                    <a:p>
                      <a:pPr algn="ctr"/>
                      <a:r>
                        <a:rPr kumimoji="1" lang="ja-JP" altLang="en-US" sz="1100" dirty="0" smtClean="0">
                          <a:latin typeface="+mn-ea"/>
                          <a:ea typeface="+mn-ea"/>
                        </a:rPr>
                        <a:t>１００：１</a:t>
                      </a:r>
                      <a:endParaRPr kumimoji="1" lang="en-US" altLang="ja-JP" sz="1100" dirty="0" smtClean="0">
                        <a:latin typeface="+mn-ea"/>
                        <a:ea typeface="+mn-ea"/>
                      </a:endParaRPr>
                    </a:p>
                    <a:p>
                      <a:pPr algn="ctr"/>
                      <a:r>
                        <a:rPr kumimoji="1" lang="ja-JP" altLang="en-US" sz="1100" dirty="0" smtClean="0">
                          <a:latin typeface="+mn-ea"/>
                          <a:ea typeface="+mn-ea"/>
                        </a:rPr>
                        <a:t>　（１名以上）</a:t>
                      </a:r>
                      <a:endParaRPr kumimoji="1" lang="ja-JP" altLang="en-US" sz="1100" dirty="0">
                        <a:latin typeface="+mn-ea"/>
                        <a:ea typeface="+mn-ea"/>
                      </a:endParaRPr>
                    </a:p>
                  </a:txBody>
                  <a:tcPr>
                    <a:lnR w="12700" cap="flat" cmpd="sng" algn="ctr">
                      <a:solidFill>
                        <a:schemeClr val="tx1"/>
                      </a:solidFill>
                      <a:prstDash val="solid"/>
                      <a:round/>
                      <a:headEnd type="none" w="med" len="med"/>
                      <a:tailEnd type="none" w="med" len="med"/>
                    </a:lnR>
                    <a:solidFill>
                      <a:schemeClr val="accent2">
                        <a:lumMod val="20000"/>
                        <a:lumOff val="80000"/>
                      </a:schemeClr>
                    </a:solidFill>
                  </a:tcPr>
                </a:tc>
                <a:tc>
                  <a:txBody>
                    <a:bodyPr/>
                    <a:lstStyle/>
                    <a:p>
                      <a:pPr algn="ctr"/>
                      <a:r>
                        <a:rPr kumimoji="1" lang="ja-JP" altLang="en-US" sz="1100" dirty="0" smtClean="0">
                          <a:latin typeface="+mn-ea"/>
                          <a:ea typeface="+mn-ea"/>
                        </a:rPr>
                        <a:t>－</a:t>
                      </a:r>
                      <a:endParaRPr kumimoji="1" lang="ja-JP" altLang="en-US" sz="1100" dirty="0">
                        <a:latin typeface="+mn-ea"/>
                        <a:ea typeface="+mn-ea"/>
                      </a:endParaRPr>
                    </a:p>
                  </a:txBody>
                  <a:tcPr>
                    <a:lnL w="12700" cap="flat" cmpd="sng" algn="ctr">
                      <a:solidFill>
                        <a:schemeClr val="tx1"/>
                      </a:solidFill>
                      <a:prstDash val="solid"/>
                      <a:round/>
                      <a:headEnd type="none" w="med" len="med"/>
                      <a:tailEnd type="none" w="med" len="med"/>
                    </a:lnL>
                    <a:solidFill>
                      <a:schemeClr val="accent2">
                        <a:lumMod val="40000"/>
                        <a:lumOff val="60000"/>
                      </a:schemeClr>
                    </a:solidFill>
                  </a:tcPr>
                </a:tc>
              </a:tr>
              <a:tr h="138477">
                <a:tc vMerge="1">
                  <a:txBody>
                    <a:bodyPr/>
                    <a:lstStyle/>
                    <a:p>
                      <a:endParaRPr kumimoji="1" lang="ja-JP" altLang="en-US" dirty="0">
                        <a:latin typeface="HGP創英角ﾎﾟｯﾌﾟ体" panose="040B0A00000000000000" pitchFamily="50" charset="-128"/>
                        <a:ea typeface="HGP創英角ﾎﾟｯﾌﾟ体" panose="040B0A00000000000000" pitchFamily="50" charset="-128"/>
                      </a:endParaRPr>
                    </a:p>
                  </a:txBody>
                  <a:tcPr>
                    <a:lnR w="12700" cap="flat" cmpd="sng" algn="ctr">
                      <a:solidFill>
                        <a:schemeClr val="tx1"/>
                      </a:solidFill>
                      <a:prstDash val="solid"/>
                      <a:round/>
                      <a:headEnd type="none" w="med" len="med"/>
                      <a:tailEnd type="none" w="med" len="med"/>
                    </a:lnR>
                  </a:tcPr>
                </a:tc>
                <a:tc>
                  <a:txBody>
                    <a:bodyPr/>
                    <a:lstStyle/>
                    <a:p>
                      <a:r>
                        <a:rPr kumimoji="1" lang="ja-JP" altLang="en-US" sz="1050" dirty="0" smtClean="0">
                          <a:latin typeface="+mn-ea"/>
                          <a:ea typeface="+mn-ea"/>
                        </a:rPr>
                        <a:t>放射線技師</a:t>
                      </a:r>
                      <a:endParaRPr kumimoji="1" lang="ja-JP" altLang="en-US" sz="1050" dirty="0">
                        <a:latin typeface="+mn-ea"/>
                        <a:ea typeface="+mn-ea"/>
                      </a:endParaRPr>
                    </a:p>
                  </a:txBody>
                  <a:tcPr>
                    <a:lnL w="12700" cap="flat" cmpd="sng" algn="ctr">
                      <a:solidFill>
                        <a:schemeClr val="tx1"/>
                      </a:solidFill>
                      <a:prstDash val="solid"/>
                      <a:round/>
                      <a:headEnd type="none" w="med" len="med"/>
                      <a:tailEnd type="none" w="med" len="med"/>
                    </a:lnL>
                    <a:solidFill>
                      <a:schemeClr val="bg1">
                        <a:lumMod val="95000"/>
                      </a:schemeClr>
                    </a:solidFill>
                  </a:tcPr>
                </a:tc>
                <a:tc>
                  <a:txBody>
                    <a:bodyPr/>
                    <a:lstStyle/>
                    <a:p>
                      <a:pPr algn="ctr"/>
                      <a:r>
                        <a:rPr kumimoji="1" lang="ja-JP" altLang="en-US" sz="1100" u="none" dirty="0" smtClean="0">
                          <a:solidFill>
                            <a:schemeClr val="tx1"/>
                          </a:solidFill>
                          <a:latin typeface="+mn-ea"/>
                          <a:ea typeface="+mn-ea"/>
                        </a:rPr>
                        <a:t>適当数</a:t>
                      </a:r>
                      <a:endParaRPr kumimoji="1" lang="ja-JP" altLang="en-US" sz="1100" u="none" dirty="0">
                        <a:solidFill>
                          <a:schemeClr val="tx1"/>
                        </a:solidFill>
                        <a:latin typeface="+mn-ea"/>
                        <a:ea typeface="+mn-ea"/>
                      </a:endParaRPr>
                    </a:p>
                  </a:txBody>
                  <a:tcPr>
                    <a:lnR w="12700" cap="flat" cmpd="sng" algn="ctr">
                      <a:solidFill>
                        <a:schemeClr val="tx1"/>
                      </a:solidFill>
                      <a:prstDash val="solid"/>
                      <a:round/>
                      <a:headEnd type="none" w="med" len="med"/>
                      <a:tailEnd type="none" w="med" len="med"/>
                    </a:lnR>
                    <a:solidFill>
                      <a:schemeClr val="accent3">
                        <a:lumMod val="20000"/>
                        <a:lumOff val="80000"/>
                      </a:schemeClr>
                    </a:solidFill>
                  </a:tcPr>
                </a:tc>
                <a:tc>
                  <a:txBody>
                    <a:bodyPr/>
                    <a:lstStyle/>
                    <a:p>
                      <a:pPr algn="ctr"/>
                      <a:r>
                        <a:rPr kumimoji="1" lang="ja-JP" altLang="en-US" sz="1100" dirty="0" smtClean="0">
                          <a:latin typeface="+mn-ea"/>
                          <a:ea typeface="+mn-ea"/>
                        </a:rPr>
                        <a:t>－</a:t>
                      </a:r>
                      <a:endParaRPr kumimoji="1" lang="ja-JP" altLang="en-US" sz="1100" dirty="0">
                        <a:latin typeface="+mn-ea"/>
                        <a:ea typeface="+mn-ea"/>
                      </a:endParaRPr>
                    </a:p>
                  </a:txBody>
                  <a:tcPr>
                    <a:lnL w="12700" cap="flat" cmpd="sng" algn="ctr">
                      <a:solidFill>
                        <a:schemeClr val="tx1"/>
                      </a:solidFill>
                      <a:prstDash val="solid"/>
                      <a:round/>
                      <a:headEnd type="none" w="med" len="med"/>
                      <a:tailEnd type="none" w="med" len="med"/>
                    </a:lnL>
                    <a:solidFill>
                      <a:schemeClr val="accent1">
                        <a:lumMod val="40000"/>
                        <a:lumOff val="60000"/>
                      </a:schemeClr>
                    </a:solidFill>
                  </a:tcPr>
                </a:tc>
                <a:tc gridSpan="3">
                  <a:txBody>
                    <a:bodyPr/>
                    <a:lstStyle/>
                    <a:p>
                      <a:pPr algn="ctr"/>
                      <a:r>
                        <a:rPr kumimoji="1" lang="ja-JP" altLang="en-US" sz="1100" b="1" u="none" dirty="0" smtClean="0">
                          <a:solidFill>
                            <a:schemeClr val="tx1"/>
                          </a:solidFill>
                          <a:latin typeface="+mn-ea"/>
                          <a:ea typeface="+mn-ea"/>
                        </a:rPr>
                        <a:t>適当数</a:t>
                      </a:r>
                      <a:endParaRPr kumimoji="1" lang="ja-JP" altLang="en-US" sz="1100" b="1" u="none" dirty="0">
                        <a:solidFill>
                          <a:schemeClr val="tx1"/>
                        </a:solidFill>
                        <a:latin typeface="+mn-ea"/>
                        <a:ea typeface="+mn-ea"/>
                      </a:endParaRPr>
                    </a:p>
                  </a:txBody>
                  <a:tcPr>
                    <a:solidFill>
                      <a:schemeClr val="accent6">
                        <a:lumMod val="20000"/>
                        <a:lumOff val="80000"/>
                      </a:schemeClr>
                    </a:solidFill>
                  </a:tcPr>
                </a:tc>
                <a:tc hMerge="1">
                  <a:txBody>
                    <a:bodyPr/>
                    <a:lstStyle/>
                    <a:p>
                      <a:endParaRPr kumimoji="1" lang="ja-JP" altLang="en-US"/>
                    </a:p>
                  </a:txBody>
                  <a:tcPr/>
                </a:tc>
                <a:tc hMerge="1">
                  <a:txBody>
                    <a:bodyPr/>
                    <a:lstStyle/>
                    <a:p>
                      <a:pPr algn="ctr"/>
                      <a:endParaRPr kumimoji="1" lang="ja-JP" altLang="en-US" sz="1100" u="none" dirty="0">
                        <a:solidFill>
                          <a:schemeClr val="tx1"/>
                        </a:solidFill>
                        <a:latin typeface="HGP創英角ﾎﾟｯﾌﾟ体" panose="040B0A00000000000000" pitchFamily="50" charset="-128"/>
                        <a:ea typeface="HGP創英角ﾎﾟｯﾌﾟ体" panose="040B0A00000000000000" pitchFamily="50" charset="-128"/>
                      </a:endParaRPr>
                    </a:p>
                  </a:txBody>
                  <a:tcPr>
                    <a:solidFill>
                      <a:schemeClr val="accent6">
                        <a:lumMod val="20000"/>
                        <a:lumOff val="80000"/>
                      </a:schemeClr>
                    </a:solidFill>
                  </a:tcPr>
                </a:tc>
                <a:tc>
                  <a:txBody>
                    <a:bodyPr/>
                    <a:lstStyle/>
                    <a:p>
                      <a:pPr algn="ctr"/>
                      <a:r>
                        <a:rPr kumimoji="1" lang="ja-JP" altLang="en-US" sz="1100" b="1" dirty="0" smtClean="0">
                          <a:latin typeface="+mn-ea"/>
                          <a:ea typeface="+mn-ea"/>
                        </a:rPr>
                        <a:t>－</a:t>
                      </a:r>
                      <a:endParaRPr kumimoji="1" lang="ja-JP" altLang="en-US" sz="1100" b="1" dirty="0">
                        <a:latin typeface="+mn-ea"/>
                        <a:ea typeface="+mn-ea"/>
                      </a:endParaRPr>
                    </a:p>
                  </a:txBody>
                  <a:tcPr>
                    <a:solidFill>
                      <a:schemeClr val="accent6">
                        <a:lumMod val="40000"/>
                        <a:lumOff val="60000"/>
                      </a:schemeClr>
                    </a:solidFill>
                  </a:tcPr>
                </a:tc>
                <a:tc>
                  <a:txBody>
                    <a:bodyPr/>
                    <a:lstStyle/>
                    <a:p>
                      <a:pPr algn="ctr"/>
                      <a:r>
                        <a:rPr kumimoji="1" lang="ja-JP" altLang="en-US" sz="1100" b="1" dirty="0" smtClean="0">
                          <a:latin typeface="+mn-ea"/>
                          <a:ea typeface="+mn-ea"/>
                        </a:rPr>
                        <a:t>－</a:t>
                      </a:r>
                      <a:endParaRPr kumimoji="1" lang="ja-JP" altLang="en-US" sz="1100" b="1" dirty="0">
                        <a:latin typeface="+mn-ea"/>
                        <a:ea typeface="+mn-ea"/>
                      </a:endParaRPr>
                    </a:p>
                  </a:txBody>
                  <a:tcPr>
                    <a:solidFill>
                      <a:schemeClr val="accent6">
                        <a:lumMod val="40000"/>
                        <a:lumOff val="60000"/>
                      </a:schemeClr>
                    </a:solidFill>
                  </a:tcPr>
                </a:tc>
                <a:tc>
                  <a:txBody>
                    <a:bodyPr/>
                    <a:lstStyle/>
                    <a:p>
                      <a:pPr algn="ctr"/>
                      <a:endParaRPr kumimoji="1" lang="ja-JP" altLang="en-US" sz="1100" dirty="0">
                        <a:latin typeface="+mn-ea"/>
                        <a:ea typeface="+mn-ea"/>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BlToTr w="12700" cap="flat" cmpd="sng" algn="ctr">
                      <a:solidFill>
                        <a:schemeClr val="tx1"/>
                      </a:solidFill>
                      <a:prstDash val="solid"/>
                      <a:round/>
                      <a:headEnd type="none" w="med" len="med"/>
                      <a:tailEnd type="none" w="med" len="med"/>
                    </a:lnBlToTr>
                    <a:solidFill>
                      <a:schemeClr val="accent2">
                        <a:lumMod val="20000"/>
                        <a:lumOff val="80000"/>
                      </a:schemeClr>
                    </a:solidFill>
                  </a:tcPr>
                </a:tc>
                <a:tc>
                  <a:txBody>
                    <a:bodyPr/>
                    <a:lstStyle/>
                    <a:p>
                      <a:pPr algn="ctr"/>
                      <a:endParaRPr kumimoji="1" lang="ja-JP" altLang="en-US" sz="1100" dirty="0">
                        <a:latin typeface="+mn-ea"/>
                        <a:ea typeface="+mn-ea"/>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lnBlToTr w="12700" cap="flat" cmpd="sng" algn="ctr">
                      <a:solidFill>
                        <a:schemeClr val="tx1"/>
                      </a:solidFill>
                      <a:prstDash val="solid"/>
                      <a:round/>
                      <a:headEnd type="none" w="med" len="med"/>
                      <a:tailEnd type="none" w="med" len="med"/>
                    </a:lnBlToTr>
                    <a:solidFill>
                      <a:schemeClr val="accent2">
                        <a:lumMod val="40000"/>
                        <a:lumOff val="60000"/>
                      </a:schemeClr>
                    </a:solidFill>
                  </a:tcPr>
                </a:tc>
              </a:tr>
              <a:tr h="138477">
                <a:tc vMerge="1">
                  <a:txBody>
                    <a:bodyPr/>
                    <a:lstStyle/>
                    <a:p>
                      <a:endParaRPr kumimoji="1" lang="ja-JP" altLang="en-US" dirty="0">
                        <a:latin typeface="HGP創英角ﾎﾟｯﾌﾟ体" panose="040B0A00000000000000" pitchFamily="50" charset="-128"/>
                        <a:ea typeface="HGP創英角ﾎﾟｯﾌﾟ体" panose="040B0A00000000000000" pitchFamily="50" charset="-128"/>
                      </a:endParaRPr>
                    </a:p>
                  </a:txBody>
                  <a:tcPr>
                    <a:lnR w="12700" cap="flat" cmpd="sng" algn="ctr">
                      <a:solidFill>
                        <a:schemeClr val="tx1"/>
                      </a:solidFill>
                      <a:prstDash val="solid"/>
                      <a:round/>
                      <a:headEnd type="none" w="med" len="med"/>
                      <a:tailEnd type="none" w="med" len="med"/>
                    </a:lnR>
                  </a:tcPr>
                </a:tc>
                <a:tc>
                  <a:txBody>
                    <a:bodyPr/>
                    <a:lstStyle/>
                    <a:p>
                      <a:r>
                        <a:rPr kumimoji="1" lang="ja-JP" altLang="en-US" sz="1050" dirty="0" smtClean="0">
                          <a:latin typeface="+mn-ea"/>
                          <a:ea typeface="+mn-ea"/>
                        </a:rPr>
                        <a:t>他の従業者</a:t>
                      </a:r>
                      <a:endParaRPr kumimoji="1" lang="ja-JP" altLang="en-US" sz="1050" dirty="0">
                        <a:latin typeface="+mn-ea"/>
                        <a:ea typeface="+mn-ea"/>
                      </a:endParaRPr>
                    </a:p>
                  </a:txBody>
                  <a:tcPr>
                    <a:lnL w="12700" cap="flat" cmpd="sng" algn="ctr">
                      <a:solidFill>
                        <a:schemeClr val="tx1"/>
                      </a:solidFill>
                      <a:prstDash val="solid"/>
                      <a:round/>
                      <a:headEnd type="none" w="med" len="med"/>
                      <a:tailEnd type="none" w="med" len="med"/>
                    </a:lnL>
                    <a:solidFill>
                      <a:schemeClr val="bg1">
                        <a:lumMod val="95000"/>
                      </a:schemeClr>
                    </a:solidFill>
                  </a:tcPr>
                </a:tc>
                <a:tc>
                  <a:txBody>
                    <a:bodyPr/>
                    <a:lstStyle/>
                    <a:p>
                      <a:pPr algn="ctr"/>
                      <a:r>
                        <a:rPr kumimoji="1" lang="ja-JP" altLang="en-US" sz="1100" i="0" u="none" dirty="0" smtClean="0">
                          <a:solidFill>
                            <a:schemeClr val="tx1"/>
                          </a:solidFill>
                          <a:latin typeface="+mn-ea"/>
                          <a:ea typeface="+mn-ea"/>
                        </a:rPr>
                        <a:t>適当数</a:t>
                      </a:r>
                      <a:endParaRPr kumimoji="1" lang="ja-JP" altLang="en-US" sz="1100" i="0" u="none" dirty="0">
                        <a:solidFill>
                          <a:schemeClr val="tx1"/>
                        </a:solidFill>
                        <a:latin typeface="+mn-ea"/>
                        <a:ea typeface="+mn-ea"/>
                      </a:endParaRPr>
                    </a:p>
                  </a:txBody>
                  <a:tcPr>
                    <a:lnR w="12700" cap="flat" cmpd="sng" algn="ctr">
                      <a:solidFill>
                        <a:schemeClr val="tx1"/>
                      </a:solidFill>
                      <a:prstDash val="solid"/>
                      <a:round/>
                      <a:headEnd type="none" w="med" len="med"/>
                      <a:tailEnd type="none" w="med" len="med"/>
                    </a:lnR>
                    <a:solidFill>
                      <a:schemeClr val="accent3">
                        <a:lumMod val="20000"/>
                        <a:lumOff val="80000"/>
                      </a:schemeClr>
                    </a:solidFill>
                  </a:tcPr>
                </a:tc>
                <a:tc>
                  <a:txBody>
                    <a:bodyPr/>
                    <a:lstStyle/>
                    <a:p>
                      <a:pPr algn="ctr"/>
                      <a:r>
                        <a:rPr kumimoji="1" lang="ja-JP" altLang="en-US" sz="1100" dirty="0" smtClean="0">
                          <a:latin typeface="+mn-ea"/>
                          <a:ea typeface="+mn-ea"/>
                        </a:rPr>
                        <a:t>－</a:t>
                      </a:r>
                      <a:endParaRPr kumimoji="1" lang="ja-JP" altLang="en-US" sz="1100" dirty="0">
                        <a:latin typeface="+mn-ea"/>
                        <a:ea typeface="+mn-ea"/>
                      </a:endParaRPr>
                    </a:p>
                  </a:txBody>
                  <a:tcPr>
                    <a:lnL w="12700" cap="flat" cmpd="sng" algn="ctr">
                      <a:solidFill>
                        <a:schemeClr val="tx1"/>
                      </a:solidFill>
                      <a:prstDash val="solid"/>
                      <a:round/>
                      <a:headEnd type="none" w="med" len="med"/>
                      <a:tailEnd type="none" w="med" len="med"/>
                    </a:lnL>
                    <a:solidFill>
                      <a:schemeClr val="accent1">
                        <a:lumMod val="40000"/>
                        <a:lumOff val="60000"/>
                      </a:schemeClr>
                    </a:solidFill>
                  </a:tcPr>
                </a:tc>
                <a:tc gridSpan="3">
                  <a:txBody>
                    <a:bodyPr/>
                    <a:lstStyle/>
                    <a:p>
                      <a:pPr algn="ctr"/>
                      <a:r>
                        <a:rPr kumimoji="1" lang="ja-JP" altLang="en-US" sz="1100" b="1" i="0" u="none" dirty="0" smtClean="0">
                          <a:solidFill>
                            <a:schemeClr val="tx1"/>
                          </a:solidFill>
                          <a:latin typeface="+mn-ea"/>
                          <a:ea typeface="+mn-ea"/>
                        </a:rPr>
                        <a:t>適当数</a:t>
                      </a:r>
                      <a:endParaRPr kumimoji="1" lang="ja-JP" altLang="en-US" sz="1100" b="1" i="0" u="none" dirty="0">
                        <a:solidFill>
                          <a:schemeClr val="tx1"/>
                        </a:solidFill>
                        <a:latin typeface="+mn-ea"/>
                        <a:ea typeface="+mn-ea"/>
                      </a:endParaRPr>
                    </a:p>
                  </a:txBody>
                  <a:tcPr>
                    <a:solidFill>
                      <a:schemeClr val="accent6">
                        <a:lumMod val="20000"/>
                        <a:lumOff val="80000"/>
                      </a:schemeClr>
                    </a:solidFill>
                  </a:tcPr>
                </a:tc>
                <a:tc hMerge="1">
                  <a:txBody>
                    <a:bodyPr/>
                    <a:lstStyle/>
                    <a:p>
                      <a:endParaRPr kumimoji="1" lang="ja-JP" altLang="en-US"/>
                    </a:p>
                  </a:txBody>
                  <a:tcPr/>
                </a:tc>
                <a:tc hMerge="1">
                  <a:txBody>
                    <a:bodyPr/>
                    <a:lstStyle/>
                    <a:p>
                      <a:pPr algn="ctr"/>
                      <a:endParaRPr kumimoji="1" lang="ja-JP" altLang="en-US" sz="1100" i="0" u="none" dirty="0">
                        <a:solidFill>
                          <a:schemeClr val="tx1"/>
                        </a:solidFill>
                        <a:latin typeface="HGP創英角ﾎﾟｯﾌﾟ体" panose="040B0A00000000000000" pitchFamily="50" charset="-128"/>
                        <a:ea typeface="HGP創英角ﾎﾟｯﾌﾟ体" panose="040B0A00000000000000" pitchFamily="50" charset="-128"/>
                      </a:endParaRPr>
                    </a:p>
                  </a:txBody>
                  <a:tcPr>
                    <a:solidFill>
                      <a:schemeClr val="accent6">
                        <a:lumMod val="20000"/>
                        <a:lumOff val="80000"/>
                      </a:schemeClr>
                    </a:solidFill>
                  </a:tcPr>
                </a:tc>
                <a:tc>
                  <a:txBody>
                    <a:bodyPr/>
                    <a:lstStyle/>
                    <a:p>
                      <a:pPr algn="ctr"/>
                      <a:r>
                        <a:rPr kumimoji="1" lang="ja-JP" altLang="en-US" sz="1100" b="1" dirty="0" smtClean="0">
                          <a:latin typeface="+mn-ea"/>
                          <a:ea typeface="+mn-ea"/>
                        </a:rPr>
                        <a:t>－</a:t>
                      </a:r>
                      <a:endParaRPr kumimoji="1" lang="ja-JP" altLang="en-US" sz="1100" b="1" dirty="0">
                        <a:latin typeface="+mn-ea"/>
                        <a:ea typeface="+mn-ea"/>
                      </a:endParaRPr>
                    </a:p>
                  </a:txBody>
                  <a:tcPr>
                    <a:solidFill>
                      <a:schemeClr val="accent6">
                        <a:lumMod val="40000"/>
                        <a:lumOff val="60000"/>
                      </a:schemeClr>
                    </a:solidFill>
                  </a:tcPr>
                </a:tc>
                <a:tc>
                  <a:txBody>
                    <a:bodyPr/>
                    <a:lstStyle/>
                    <a:p>
                      <a:pPr algn="ctr"/>
                      <a:r>
                        <a:rPr kumimoji="1" lang="ja-JP" altLang="en-US" sz="1100" b="1" dirty="0" smtClean="0">
                          <a:latin typeface="+mn-ea"/>
                          <a:ea typeface="+mn-ea"/>
                        </a:rPr>
                        <a:t>－</a:t>
                      </a:r>
                      <a:endParaRPr kumimoji="1" lang="ja-JP" altLang="en-US" sz="1100" b="1" dirty="0">
                        <a:latin typeface="+mn-ea"/>
                        <a:ea typeface="+mn-ea"/>
                      </a:endParaRPr>
                    </a:p>
                  </a:txBody>
                  <a:tcPr>
                    <a:solidFill>
                      <a:schemeClr val="accent6">
                        <a:lumMod val="40000"/>
                        <a:lumOff val="60000"/>
                      </a:schemeClr>
                    </a:solidFill>
                  </a:tcPr>
                </a:tc>
                <a:tc>
                  <a:txBody>
                    <a:bodyPr/>
                    <a:lstStyle/>
                    <a:p>
                      <a:pPr algn="ctr"/>
                      <a:r>
                        <a:rPr kumimoji="1" lang="ja-JP" altLang="en-US" sz="1100" dirty="0" smtClean="0">
                          <a:latin typeface="+mn-ea"/>
                          <a:ea typeface="+mn-ea"/>
                        </a:rPr>
                        <a:t>適当数</a:t>
                      </a:r>
                      <a:endParaRPr kumimoji="1" lang="ja-JP" altLang="en-US" sz="1100" dirty="0">
                        <a:latin typeface="+mn-ea"/>
                        <a:ea typeface="+mn-ea"/>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20000"/>
                        <a:lumOff val="80000"/>
                      </a:schemeClr>
                    </a:solidFill>
                  </a:tcPr>
                </a:tc>
                <a:tc>
                  <a:txBody>
                    <a:bodyPr/>
                    <a:lstStyle/>
                    <a:p>
                      <a:pPr algn="ctr"/>
                      <a:r>
                        <a:rPr kumimoji="1" lang="ja-JP" altLang="en-US" sz="1100" dirty="0" smtClean="0">
                          <a:latin typeface="+mn-ea"/>
                          <a:ea typeface="+mn-ea"/>
                        </a:rPr>
                        <a:t>－</a:t>
                      </a:r>
                      <a:endParaRPr kumimoji="1" lang="ja-JP" altLang="en-US" sz="1100" dirty="0">
                        <a:latin typeface="+mn-ea"/>
                        <a:ea typeface="+mn-ea"/>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2">
                        <a:lumMod val="40000"/>
                        <a:lumOff val="60000"/>
                      </a:schemeClr>
                    </a:solidFill>
                  </a:tcPr>
                </a:tc>
              </a:tr>
              <a:tr h="695744">
                <a:tc gridSpan="2">
                  <a:txBody>
                    <a:bodyPr/>
                    <a:lstStyle/>
                    <a:p>
                      <a:r>
                        <a:rPr kumimoji="1" lang="ja-JP" altLang="en-US" sz="1200" dirty="0" smtClean="0">
                          <a:latin typeface="+mn-ea"/>
                          <a:ea typeface="+mn-ea"/>
                        </a:rPr>
                        <a:t>医師の宿直</a:t>
                      </a:r>
                      <a:endParaRPr kumimoji="1" lang="en-US" altLang="ja-JP" sz="1200" dirty="0" smtClean="0">
                        <a:latin typeface="+mn-ea"/>
                        <a:ea typeface="+mn-ea"/>
                      </a:endParaRPr>
                    </a:p>
                  </a:txBody>
                  <a:tcPr anchor="ctr">
                    <a:solidFill>
                      <a:schemeClr val="bg1">
                        <a:lumMod val="95000"/>
                      </a:schemeClr>
                    </a:solidFill>
                  </a:tcPr>
                </a:tc>
                <a:tc hMerge="1">
                  <a:txBody>
                    <a:bodyPr/>
                    <a:lstStyle/>
                    <a:p>
                      <a:endParaRPr kumimoji="1" lang="ja-JP"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医師：宿直</a:t>
                      </a:r>
                      <a:endParaRPr kumimoji="1" lang="en-US" altLang="ja-JP" sz="1100" dirty="0" smtClean="0">
                        <a:latin typeface="+mn-ea"/>
                        <a:ea typeface="+mn-ea"/>
                      </a:endParaRPr>
                    </a:p>
                  </a:txBody>
                  <a:tcPr anchor="ctr">
                    <a:lnR w="12700" cap="flat" cmpd="sng" algn="ctr">
                      <a:solidFill>
                        <a:schemeClr val="tx1"/>
                      </a:solidFill>
                      <a:prstDash val="solid"/>
                      <a:round/>
                      <a:headEnd type="none" w="med" len="med"/>
                      <a:tailEnd type="none" w="med" len="med"/>
                    </a:lnR>
                    <a:solidFill>
                      <a:schemeClr val="accent3">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n-ea"/>
                          <a:ea typeface="+mn-ea"/>
                        </a:rPr>
                        <a:t>－</a:t>
                      </a:r>
                    </a:p>
                  </a:txBody>
                  <a:tcPr anchor="ctr">
                    <a:lnL w="12700" cap="flat" cmpd="sng" algn="ctr">
                      <a:solidFill>
                        <a:schemeClr val="tx1"/>
                      </a:solidFill>
                      <a:prstDash val="solid"/>
                      <a:round/>
                      <a:headEnd type="none" w="med" len="med"/>
                      <a:tailEnd type="none" w="med" len="med"/>
                    </a:lnL>
                    <a:solidFill>
                      <a:schemeClr val="accent1">
                        <a:lumMod val="40000"/>
                        <a:lumOff val="60000"/>
                      </a:schemeClr>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dirty="0" smtClean="0">
                          <a:latin typeface="+mn-ea"/>
                          <a:ea typeface="+mn-ea"/>
                        </a:rPr>
                        <a:t>医師：宿直</a:t>
                      </a:r>
                      <a:endParaRPr kumimoji="1" lang="en-US" altLang="ja-JP" sz="1050" b="1" dirty="0" smtClean="0">
                        <a:latin typeface="+mn-ea"/>
                        <a:ea typeface="+mn-ea"/>
                      </a:endParaRPr>
                    </a:p>
                  </a:txBody>
                  <a:tcPr anchor="ctr">
                    <a:solidFill>
                      <a:schemeClr val="accent6">
                        <a:lumMod val="20000"/>
                        <a:lumOff val="80000"/>
                      </a:schemeClr>
                    </a:solidFill>
                  </a:tcPr>
                </a:tc>
                <a:tc hMerge="1">
                  <a:txBody>
                    <a:bodyPr/>
                    <a:lstStyle/>
                    <a:p>
                      <a:endParaRPr kumimoji="1" lang="ja-JP"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dirty="0" smtClean="0">
                          <a:latin typeface="+mn-ea"/>
                          <a:ea typeface="+mn-ea"/>
                        </a:rPr>
                        <a:t>－</a:t>
                      </a:r>
                    </a:p>
                  </a:txBody>
                  <a:tcPr anchor="ctr">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smtClean="0">
                          <a:latin typeface="+mn-ea"/>
                          <a:ea typeface="+mn-ea"/>
                        </a:rPr>
                        <a:t>－</a:t>
                      </a:r>
                    </a:p>
                  </a:txBody>
                  <a:tcPr anchor="c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smtClean="0">
                          <a:latin typeface="+mn-ea"/>
                          <a:ea typeface="+mn-ea"/>
                        </a:rPr>
                        <a:t>－</a:t>
                      </a:r>
                    </a:p>
                  </a:txBody>
                  <a:tcPr anchor="ctr">
                    <a:solidFill>
                      <a:schemeClr val="accent6">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a:t>
                      </a:r>
                    </a:p>
                  </a:txBody>
                  <a:tcPr anchor="ctr">
                    <a:lnR w="12700" cap="flat" cmpd="sng" algn="ctr">
                      <a:solidFill>
                        <a:schemeClr val="tx1"/>
                      </a:solidFill>
                      <a:prstDash val="solid"/>
                      <a:round/>
                      <a:headEnd type="none" w="med" len="med"/>
                      <a:tailEnd type="none" w="med" len="med"/>
                    </a:lnR>
                    <a:solidFill>
                      <a:schemeClr val="accent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latin typeface="+mn-ea"/>
                          <a:ea typeface="+mn-ea"/>
                        </a:rPr>
                        <a:t>－</a:t>
                      </a:r>
                    </a:p>
                  </a:txBody>
                  <a:tcPr anchor="ctr">
                    <a:lnL w="12700" cap="flat" cmpd="sng" algn="ctr">
                      <a:solidFill>
                        <a:schemeClr val="tx1"/>
                      </a:solidFill>
                      <a:prstDash val="solid"/>
                      <a:round/>
                      <a:headEnd type="none" w="med" len="med"/>
                      <a:tailEnd type="none" w="med" len="med"/>
                    </a:lnL>
                    <a:solidFill>
                      <a:schemeClr val="accent2">
                        <a:lumMod val="40000"/>
                        <a:lumOff val="60000"/>
                      </a:schemeClr>
                    </a:solidFill>
                  </a:tcPr>
                </a:tc>
              </a:tr>
            </a:tbl>
          </a:graphicData>
        </a:graphic>
      </p:graphicFrame>
      <p:sp>
        <p:nvSpPr>
          <p:cNvPr id="6" name="テキスト ボックス 5"/>
          <p:cNvSpPr txBox="1"/>
          <p:nvPr/>
        </p:nvSpPr>
        <p:spPr>
          <a:xfrm>
            <a:off x="13612" y="6188794"/>
            <a:ext cx="9879136" cy="216000"/>
          </a:xfrm>
          <a:prstGeom prst="rect">
            <a:avLst/>
          </a:prstGeom>
          <a:noFill/>
        </p:spPr>
        <p:txBody>
          <a:bodyPr wrap="square" rtlCol="0">
            <a:spAutoFit/>
          </a:bodyPr>
          <a:lstStyle/>
          <a:p>
            <a:r>
              <a:rPr lang="ja-JP" altLang="en-US" sz="800" dirty="0" smtClean="0">
                <a:solidFill>
                  <a:prstClr val="black"/>
                </a:solidFill>
                <a:latin typeface="ＭＳ Ｐゴシック" panose="020B0600070205080204" pitchFamily="50" charset="-128"/>
              </a:rPr>
              <a:t>注１：数字に下線があるものは、医療法施行規則における基準を準用</a:t>
            </a:r>
            <a:r>
              <a:rPr lang="ja-JP" altLang="en-US" sz="800" dirty="0">
                <a:solidFill>
                  <a:prstClr val="black"/>
                </a:solidFill>
                <a:latin typeface="ＭＳ Ｐゴシック" panose="020B0600070205080204" pitchFamily="50" charset="-128"/>
              </a:rPr>
              <a:t>　</a:t>
            </a:r>
            <a:r>
              <a:rPr lang="ja-JP" altLang="en-US" sz="800" dirty="0" smtClean="0">
                <a:solidFill>
                  <a:prstClr val="black"/>
                </a:solidFill>
                <a:latin typeface="ＭＳ Ｐゴシック" panose="020B0600070205080204" pitchFamily="50" charset="-128"/>
              </a:rPr>
              <a:t>　注２：背景が緑で示されているものは、病院としての基準　　注３：基準</a:t>
            </a:r>
            <a:r>
              <a:rPr lang="ja-JP" altLang="en-US" sz="800" dirty="0">
                <a:solidFill>
                  <a:prstClr val="black"/>
                </a:solidFill>
                <a:latin typeface="ＭＳ Ｐゴシック" panose="020B0600070205080204" pitchFamily="50" charset="-128"/>
              </a:rPr>
              <a:t>はないが、想定している報酬上の</a:t>
            </a:r>
            <a:r>
              <a:rPr lang="ja-JP" altLang="en-US" sz="800" dirty="0" smtClean="0">
                <a:solidFill>
                  <a:prstClr val="black"/>
                </a:solidFill>
                <a:latin typeface="ＭＳ Ｐゴシック" panose="020B0600070205080204" pitchFamily="50" charset="-128"/>
              </a:rPr>
              <a:t>配置。療養体制維持特別加算で介護４：１となる。</a:t>
            </a:r>
            <a:endParaRPr lang="en-US" altLang="ja-JP" sz="800" dirty="0">
              <a:solidFill>
                <a:prstClr val="black"/>
              </a:solidFill>
              <a:latin typeface="ＭＳ Ｐゴシック" panose="020B0600070205080204" pitchFamily="50" charset="-128"/>
            </a:endParaRPr>
          </a:p>
        </p:txBody>
      </p:sp>
      <p:sp>
        <p:nvSpPr>
          <p:cNvPr id="7" name="スライド番号プレースホルダー 3"/>
          <p:cNvSpPr>
            <a:spLocks noGrp="1"/>
          </p:cNvSpPr>
          <p:nvPr>
            <p:ph type="sldNum" sz="quarter" idx="12"/>
          </p:nvPr>
        </p:nvSpPr>
        <p:spPr>
          <a:xfrm>
            <a:off x="7625268" y="6505200"/>
            <a:ext cx="1991005" cy="365125"/>
          </a:xfrm>
        </p:spPr>
        <p:txBody>
          <a:bodyPr/>
          <a:lstStyle/>
          <a:p>
            <a:fld id="{01B2463D-409F-4C74-9F60-AE27E039E352}" type="slidenum">
              <a:rPr lang="ja-JP" altLang="en-US" sz="1800" smtClean="0">
                <a:solidFill>
                  <a:prstClr val="black"/>
                </a:solidFill>
              </a:rPr>
              <a:pPr/>
              <a:t>8</a:t>
            </a:fld>
            <a:endParaRPr lang="ja-JP" altLang="en-US" sz="1800" dirty="0">
              <a:solidFill>
                <a:prstClr val="black"/>
              </a:solidFill>
            </a:endParaRPr>
          </a:p>
        </p:txBody>
      </p:sp>
      <p:sp>
        <p:nvSpPr>
          <p:cNvPr id="9" name="正方形/長方形 8"/>
          <p:cNvSpPr/>
          <p:nvPr/>
        </p:nvSpPr>
        <p:spPr>
          <a:xfrm>
            <a:off x="3997" y="8418"/>
            <a:ext cx="9902003" cy="432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2634" tIns="41317" rIns="82634" bIns="41317" rtlCol="0" anchor="ctr"/>
          <a:lstStyle/>
          <a:p>
            <a:pPr algn="ctr"/>
            <a:r>
              <a:rPr lang="ja-JP" altLang="en-US" sz="2800" dirty="0" smtClean="0">
                <a:solidFill>
                  <a:prstClr val="black"/>
                </a:solidFill>
                <a:latin typeface="ＤＨＰ特太ゴシック体" panose="020B0500000000000000" pitchFamily="50" charset="-128"/>
                <a:ea typeface="ＤＨＰ特太ゴシック体" panose="020B0500000000000000" pitchFamily="50" charset="-128"/>
              </a:rPr>
              <a:t>介護</a:t>
            </a:r>
            <a:r>
              <a:rPr lang="ja-JP" altLang="en-US" sz="2800" dirty="0">
                <a:solidFill>
                  <a:prstClr val="black"/>
                </a:solidFill>
                <a:latin typeface="ＤＨＰ特太ゴシック体" panose="020B0500000000000000" pitchFamily="50" charset="-128"/>
                <a:ea typeface="ＤＨＰ特太ゴシック体" panose="020B0500000000000000" pitchFamily="50" charset="-128"/>
              </a:rPr>
              <a:t>医療院の基準（</a:t>
            </a:r>
            <a:r>
              <a:rPr lang="ja-JP" altLang="en-US" sz="2800" dirty="0" smtClean="0">
                <a:solidFill>
                  <a:prstClr val="black"/>
                </a:solidFill>
                <a:latin typeface="ＤＨＰ特太ゴシック体" panose="020B0500000000000000" pitchFamily="50" charset="-128"/>
                <a:ea typeface="ＤＨＰ特太ゴシック体" panose="020B0500000000000000" pitchFamily="50" charset="-128"/>
              </a:rPr>
              <a:t>人員基準）</a:t>
            </a:r>
            <a:endParaRPr lang="ja-JP" altLang="en-US" sz="2800" dirty="0">
              <a:solidFill>
                <a:prstClr val="black"/>
              </a:solidFill>
              <a:latin typeface="ＤＨＰ特太ゴシック体" panose="020B0500000000000000" pitchFamily="50" charset="-128"/>
              <a:ea typeface="ＤＨＰ特太ゴシック体" panose="020B0500000000000000" pitchFamily="50" charset="-128"/>
            </a:endParaRPr>
          </a:p>
        </p:txBody>
      </p:sp>
      <p:sp>
        <p:nvSpPr>
          <p:cNvPr id="2" name="正方形/長方形 1"/>
          <p:cNvSpPr/>
          <p:nvPr/>
        </p:nvSpPr>
        <p:spPr>
          <a:xfrm>
            <a:off x="3327400" y="800100"/>
            <a:ext cx="4152900" cy="5363294"/>
          </a:xfrm>
          <a:prstGeom prst="rect">
            <a:avLst/>
          </a:prstGeom>
          <a:noFill/>
          <a:ln w="57150">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a:solidFill>
                <a:prstClr val="black"/>
              </a:solidFill>
            </a:endParaRPr>
          </a:p>
        </p:txBody>
      </p:sp>
    </p:spTree>
    <p:extLst>
      <p:ext uri="{BB962C8B-B14F-4D97-AF65-F5344CB8AC3E}">
        <p14:creationId xmlns:p14="http://schemas.microsoft.com/office/powerpoint/2010/main" val="5496116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5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9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21137</TotalTime>
  <Words>1425</Words>
  <Application>Microsoft Office PowerPoint</Application>
  <PresentationFormat>A4 210 x 297 mm</PresentationFormat>
  <Paragraphs>532</Paragraphs>
  <Slides>21</Slides>
  <Notes>21</Notes>
  <HiddenSlides>0</HiddenSlides>
  <MMClips>0</MMClips>
  <ScaleCrop>false</ScaleCrop>
  <HeadingPairs>
    <vt:vector size="4" baseType="variant">
      <vt:variant>
        <vt:lpstr>テーマ</vt:lpstr>
      </vt:variant>
      <vt:variant>
        <vt:i4>4</vt:i4>
      </vt:variant>
      <vt:variant>
        <vt:lpstr>スライド タイトル</vt:lpstr>
      </vt:variant>
      <vt:variant>
        <vt:i4>21</vt:i4>
      </vt:variant>
    </vt:vector>
  </HeadingPairs>
  <TitlesOfParts>
    <vt:vector size="25" baseType="lpstr">
      <vt:lpstr>Office ​​テーマ</vt:lpstr>
      <vt:lpstr>5_Office ​​テーマ</vt:lpstr>
      <vt:lpstr>29_Office ​​テーマ</vt:lpstr>
      <vt:lpstr>22_Office ​​テーマ</vt:lpstr>
      <vt:lpstr>介護医療院の基準等について</vt:lpstr>
      <vt:lpstr>介護医療院とは？</vt:lpstr>
      <vt:lpstr>PowerPoint プレゼンテーション</vt:lpstr>
      <vt:lpstr>PowerPoint プレゼンテーション</vt:lpstr>
      <vt:lpstr>PowerPoint プレゼンテーション</vt:lpstr>
      <vt:lpstr>介護保険法に基づく介護医療院の人員，施設及び設備並びに運営に関する基準を定める条例の概要</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介護医療院の基本報酬及び転換後の加算</vt:lpstr>
      <vt:lpstr>PowerPoint プレゼンテーション</vt:lpstr>
      <vt:lpstr>PowerPoint プレゼンテーション</vt:lpstr>
      <vt:lpstr>介護医療院の開設許可等の届出</vt:lpstr>
      <vt:lpstr>PowerPoint プレゼンテーション</vt:lpstr>
      <vt:lpstr>医療施設の病床転換に係る補助制度</vt:lpstr>
      <vt:lpstr>PowerPoint プレゼンテーション</vt:lpstr>
      <vt:lpstr>介護医療院の開設見込み等</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厚生労働省ネットワークシステム</dc:creator>
  <cp:lastModifiedBy>広島県</cp:lastModifiedBy>
  <cp:revision>1209</cp:revision>
  <cp:lastPrinted>2018-09-12T01:22:01Z</cp:lastPrinted>
  <dcterms:created xsi:type="dcterms:W3CDTF">2016-03-18T06:42:30Z</dcterms:created>
  <dcterms:modified xsi:type="dcterms:W3CDTF">2018-10-16T20:03:38Z</dcterms:modified>
</cp:coreProperties>
</file>