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68" r:id="rId3"/>
    <p:sldId id="260" r:id="rId4"/>
    <p:sldId id="26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6600"/>
    <a:srgbClr val="BBE0E3"/>
    <a:srgbClr val="008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8" autoAdjust="0"/>
    <p:restoredTop sz="98837" autoAdjust="0"/>
  </p:normalViewPr>
  <p:slideViewPr>
    <p:cSldViewPr snapToGrid="0">
      <p:cViewPr varScale="1">
        <p:scale>
          <a:sx n="103" d="100"/>
          <a:sy n="103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/>
          <a:lstStyle>
            <a:lvl1pPr algn="r">
              <a:defRPr sz="1200"/>
            </a:lvl1pPr>
          </a:lstStyle>
          <a:p>
            <a:fld id="{207B8CD2-4243-4F69-9404-D1F3D42F4A13}" type="datetimeFigureOut">
              <a:rPr kumimoji="1" lang="ja-JP" altLang="en-US" smtClean="0"/>
              <a:t>2019/6/27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9" tIns="45649" rIns="91299" bIns="456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1299" tIns="45649" rIns="91299" bIns="4564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299" tIns="45649" rIns="91299" bIns="45649" rtlCol="0" anchor="b"/>
          <a:lstStyle>
            <a:lvl1pPr algn="r">
              <a:defRPr sz="1200"/>
            </a:lvl1pPr>
          </a:lstStyle>
          <a:p>
            <a:fld id="{DB5F8D79-EC77-4249-8FA9-6F2336CDEA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69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F8D79-EC77-4249-8FA9-6F2336CDEA1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9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B064-E43D-4B58-9BA8-F587660ED4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694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F72BD-212A-4383-8AA9-0B7F326FAB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55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55A9-5E9F-40A9-888D-493693482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739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769BA-4211-4D7C-A204-280F8931B7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009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8ADEA-0B05-454B-8A6D-91C05F73A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29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7EC02-9BF9-440C-83FE-7FA18EA43B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787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4BA54-BA5A-44E3-B2CC-C617477852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0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82EE-904C-45A6-AB36-31EFB1B31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148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C46BB-640E-4A6C-8CD7-76207DA12F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102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5197-9AD2-41FC-BB2E-03698AA098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25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F77CF-6338-4B10-974A-2916FB03FC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523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07C5-9AA3-4A9D-AEBF-7F7ACB3767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F64FEE-09B0-4466-BE6A-4EADC6CA874A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8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34764" y="4978209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0901" y="1878391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>  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0" y="4759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（所属：　　　　　　　　名前：　　　　　　　　　　　）　　　　　</a:t>
            </a: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　　　　　　　　　　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施設名（自治体名）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0" y="623947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144" y="1781739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194730" y="674598"/>
            <a:ext cx="4822766" cy="1064114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ＭＳ Ｐゴシック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70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2994446" y="1793055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 bwMode="auto">
          <a:xfrm>
            <a:off x="4204109" y="62394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4"/>
            <a:ext cx="2808312" cy="151271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280550" y="3495924"/>
            <a:ext cx="2808313" cy="189302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300192" y="3495924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280550" y="5445223"/>
            <a:ext cx="2805858" cy="134610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542176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7"/>
            <a:ext cx="325730" cy="585276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05755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36513" y="2742982"/>
            <a:ext cx="6023148" cy="250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25792" y="674598"/>
            <a:ext cx="4100509" cy="1064114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FF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12" y="-4576"/>
            <a:ext cx="968892" cy="679174"/>
          </a:xfrm>
          <a:prstGeom prst="rect">
            <a:avLst/>
          </a:prstGeom>
        </p:spPr>
      </p:pic>
      <p:pic>
        <p:nvPicPr>
          <p:cNvPr id="52" name="Picture 8" descr="https://www.unic.or.jp/files/sdg_icon_17_j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938" y="1968250"/>
            <a:ext cx="438912" cy="43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323" y="960009"/>
            <a:ext cx="439200" cy="439200"/>
          </a:xfrm>
          <a:prstGeom prst="rect">
            <a:avLst/>
          </a:prstGeom>
          <a:ln>
            <a:noFill/>
          </a:ln>
        </p:spPr>
      </p:pic>
      <p:pic>
        <p:nvPicPr>
          <p:cNvPr id="56" name="Picture 10" descr="https://www.unic.or.jp/files/sdg_icon_11_j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938" y="1465167"/>
            <a:ext cx="438912" cy="43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上下矢印 3"/>
          <p:cNvSpPr/>
          <p:nvPr/>
        </p:nvSpPr>
        <p:spPr>
          <a:xfrm>
            <a:off x="8780020" y="1576873"/>
            <a:ext cx="265944" cy="47276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12"/>
          <p:cNvSpPr txBox="1">
            <a:spLocks noChangeArrowheads="1"/>
          </p:cNvSpPr>
          <p:nvPr/>
        </p:nvSpPr>
        <p:spPr bwMode="auto">
          <a:xfrm>
            <a:off x="6335687" y="5742265"/>
            <a:ext cx="2753176" cy="10490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+mj-ea"/>
                <a:ea typeface="+mj-ea"/>
              </a:rPr>
              <a:t>　</a:t>
            </a:r>
            <a:endParaRPr lang="en-US" altLang="ja-JP" sz="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2647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155850" y="5103618"/>
            <a:ext cx="891537" cy="133947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3340" y="1861917"/>
            <a:ext cx="6219767" cy="327818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■思いを共有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するための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ワークショップ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・こんな地域</a:t>
            </a:r>
            <a:r>
              <a:rPr lang="ja-JP" altLang="en-US" sz="900" dirty="0">
                <a:solidFill>
                  <a:srgbClr val="000000"/>
                </a:solidFill>
                <a:latin typeface="ＭＳ Ｐゴシック" pitchFamily="50" charset="-128"/>
              </a:rPr>
              <a:t>をつくりたい，こんなことがしてみたい，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こんな施設</a:t>
            </a:r>
            <a:r>
              <a:rPr lang="ja-JP" altLang="en-US" sz="900" dirty="0">
                <a:solidFill>
                  <a:srgbClr val="000000"/>
                </a:solidFill>
                <a:latin typeface="ＭＳ Ｐゴシック" pitchFamily="50" charset="-128"/>
              </a:rPr>
              <a:t>を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つくりたいなどの思いを共有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■リノベ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公民館キックオフ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会議→プロジェクトチーム立ち上げ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 </a:t>
            </a:r>
            <a:r>
              <a:rPr lang="ja-JP" altLang="en-US" sz="900" dirty="0" smtClean="0">
                <a:latin typeface="ＭＳ Ｐゴシック" pitchFamily="50" charset="-128"/>
              </a:rPr>
              <a:t>・ワークショップ参加者を中心にプロジェクトチームを立ち上げ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 ■プロジェクトチーム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による企画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会議（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事業計画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立案）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 ■日曜大工講座 </a:t>
            </a:r>
            <a:r>
              <a:rPr lang="ja-JP" altLang="en-US" sz="800" dirty="0" smtClean="0">
                <a:latin typeface="ＭＳ Ｐゴシック" pitchFamily="50" charset="-128"/>
              </a:rPr>
              <a:t>（既存事業の活用・拡充）</a:t>
            </a:r>
            <a:endParaRPr lang="en-US" altLang="ja-JP" sz="8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 ■リノベーション講座（ワークショップ）全５回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 </a:t>
            </a:r>
            <a:r>
              <a:rPr lang="ja-JP" altLang="en-US" sz="900" b="1" dirty="0" smtClean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地域</a:t>
            </a:r>
            <a:r>
              <a:rPr lang="ja-JP" altLang="en-US" sz="900" dirty="0">
                <a:solidFill>
                  <a:srgbClr val="000000"/>
                </a:solidFill>
                <a:latin typeface="ＭＳ Ｐゴシック" pitchFamily="50" charset="-128"/>
              </a:rPr>
              <a:t>の企業・商店，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専門家等の協力を得ながらリノベーションに関する知識・技能を習得</a:t>
            </a:r>
            <a:endParaRPr lang="en-US" altLang="ja-JP" sz="9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    ・日曜大工講座の参加者を中心に，男性や中高年世代の参画を促す</a:t>
            </a:r>
            <a:endParaRPr lang="en-US" altLang="ja-JP" sz="9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 </a:t>
            </a:r>
            <a:r>
              <a:rPr lang="ja-JP" altLang="en-US" sz="105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■リノベーション開始</a:t>
            </a:r>
            <a:endParaRPr lang="en-US" altLang="ja-JP" sz="105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5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05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　</a:t>
            </a:r>
            <a:r>
              <a:rPr lang="ja-JP" altLang="en-US" sz="900" dirty="0" smtClean="0">
                <a:latin typeface="ＭＳ Ｐゴシック" pitchFamily="50" charset="-128"/>
              </a:rPr>
              <a:t>・公民館の老朽化した部屋などをリノベーション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50" dirty="0">
                <a:latin typeface="ＭＳ Ｐゴシック" pitchFamily="50" charset="-128"/>
              </a:rPr>
              <a:t>　</a:t>
            </a:r>
            <a:r>
              <a:rPr lang="ja-JP" altLang="en-US" sz="1050" dirty="0" smtClean="0">
                <a:latin typeface="ＭＳ Ｐゴシック" pitchFamily="50" charset="-128"/>
              </a:rPr>
              <a:t>　　　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■○○まちづくりキャンパスオープン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 </a:t>
            </a:r>
            <a:r>
              <a:rPr lang="ja-JP" altLang="en-US" sz="900" dirty="0" smtClean="0">
                <a:latin typeface="ＭＳ Ｐゴシック" pitchFamily="50" charset="-128"/>
              </a:rPr>
              <a:t>・</a:t>
            </a:r>
            <a:r>
              <a:rPr lang="ja-JP" altLang="en-US" sz="900" dirty="0">
                <a:latin typeface="ＭＳ Ｐゴシック" pitchFamily="50" charset="-128"/>
              </a:rPr>
              <a:t>リノベーションした部屋を活用した</a:t>
            </a:r>
            <a:r>
              <a:rPr lang="ja-JP" altLang="en-US" sz="900" dirty="0" smtClean="0">
                <a:latin typeface="ＭＳ Ｐゴシック" pitchFamily="50" charset="-128"/>
              </a:rPr>
              <a:t>事業開始　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ＭＳ Ｐゴシック" pitchFamily="50" charset="-128"/>
              </a:rPr>
              <a:t>　</a:t>
            </a:r>
            <a:r>
              <a:rPr lang="ja-JP" altLang="en-US" sz="900" dirty="0" smtClean="0">
                <a:latin typeface="ＭＳ Ｐゴシック" pitchFamily="50" charset="-128"/>
              </a:rPr>
              <a:t>　　　　　  ・交流カフェ，ミニマルシェ，子供体験講座な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ど</a:t>
            </a:r>
            <a:r>
              <a:rPr lang="en-US" altLang="ja-JP" sz="900" dirty="0" smtClean="0">
                <a:solidFill>
                  <a:srgbClr val="000000"/>
                </a:solidFill>
                <a:latin typeface="ＭＳ Ｐゴシック" pitchFamily="50" charset="-128"/>
              </a:rPr>
              <a:t>…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9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■リノベーション ステップアップ講座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開発モデルの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試案</a:t>
            </a:r>
            <a:r>
              <a:rPr lang="en-US" altLang="ja-JP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その他（地域資源を活用した地域課題解決・地域の人材育成）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リノベ公民館プロジェクト　　　　　　　　</a:t>
            </a:r>
            <a:r>
              <a:rPr lang="en-US" altLang="ja-JP" sz="2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○○公民館</a:t>
            </a:r>
            <a:r>
              <a:rPr lang="en-US" altLang="ja-JP" sz="2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　</a:t>
            </a:r>
            <a:r>
              <a:rPr lang="ja-JP" altLang="en-US" sz="1100" dirty="0" smtClean="0">
                <a:latin typeface="ＭＳ Ｐゴシック" pitchFamily="50" charset="-128"/>
              </a:rPr>
              <a:t>男性，中高年世代の地域参画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・　地域</a:t>
            </a:r>
            <a:r>
              <a:rPr lang="ja-JP" altLang="en-US" sz="1100" dirty="0">
                <a:latin typeface="ＭＳ Ｐゴシック" pitchFamily="50" charset="-128"/>
              </a:rPr>
              <a:t>住民（多世代</a:t>
            </a:r>
            <a:r>
              <a:rPr lang="ja-JP" altLang="en-US" sz="1100" dirty="0" smtClean="0">
                <a:latin typeface="ＭＳ Ｐゴシック" pitchFamily="50" charset="-128"/>
              </a:rPr>
              <a:t>）間交流の機会の</a:t>
            </a:r>
            <a:r>
              <a:rPr lang="ja-JP" altLang="en-US" sz="1100" dirty="0">
                <a:latin typeface="ＭＳ Ｐゴシック" pitchFamily="50" charset="-128"/>
              </a:rPr>
              <a:t>不足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　公民館の貸館状態化，利用者の固定化</a:t>
            </a:r>
            <a:r>
              <a:rPr lang="ja-JP" altLang="en-US" sz="1100" b="1" dirty="0"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latin typeface="ＭＳ Ｐゴシック" pitchFamily="50" charset="-128"/>
              </a:rPr>
              <a:t>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810371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・　男性，中高年世代の地域参画の促進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・　地域住民の絆づくり，地域ネットワークの形成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・　公民館の利用活性化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→リノベーションの力で，公民館が変わる！地域を変える！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・プロジェクトへ参加した住民数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（男性，中高年世代）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・公民館等の利用者数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★この地域で暮らし続けたいと思う住民数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・地域内ネットワークの構築</a:t>
            </a:r>
            <a:endParaRPr lang="en-US" altLang="ja-JP" sz="1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・地域力（ソーシャル・キャピタル）の醸成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1" y="1833543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10136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・〇〇地区自治協議会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・地域おこし協力隊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・中学校，高等学校，ＰＴＡ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</a:rPr>
              <a:t>・地元協賛</a:t>
            </a:r>
            <a:r>
              <a:rPr lang="ja-JP" altLang="en-US" sz="1000" dirty="0" smtClean="0">
                <a:latin typeface="+mj-ea"/>
              </a:rPr>
              <a:t>企業</a:t>
            </a:r>
            <a:r>
              <a:rPr lang="ja-JP" altLang="en-US" sz="1000" dirty="0">
                <a:latin typeface="+mj-ea"/>
              </a:rPr>
              <a:t>　（ホームセンター，工務店等）</a:t>
            </a:r>
            <a:endParaRPr lang="en-US" altLang="ja-JP" sz="1000" dirty="0">
              <a:latin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10918" y="4734669"/>
            <a:ext cx="2786216" cy="10057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</a:t>
            </a:r>
            <a:r>
              <a:rPr lang="ja-JP" altLang="en-US" sz="1100" dirty="0">
                <a:latin typeface="+mj-ea"/>
              </a:rPr>
              <a:t>△△市まちづくり支援事業補助金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・公民館</a:t>
            </a:r>
            <a:r>
              <a:rPr lang="ja-JP" altLang="en-US" sz="1100" dirty="0">
                <a:latin typeface="+mj-ea"/>
              </a:rPr>
              <a:t>主催事業予算　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・地元企業　協賛金　ほか</a:t>
            </a:r>
            <a:endParaRPr lang="en-US" altLang="ja-JP" sz="1100" dirty="0">
              <a:latin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6207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237566"/>
            <a:ext cx="6219767" cy="49337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　　　　　　　　　　　　　　　　　　　　　　　　　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 ・まちづくりキャンパスの事業充実　　・地域内の新たなリノベーション施設の開拓　・新たな協力者層の巻き込み</a:t>
            </a:r>
            <a:endParaRPr lang="en-US" altLang="ja-JP" sz="1000" dirty="0" smtClean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8935" y="2087742"/>
            <a:ext cx="325730" cy="558001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8935" y="2091745"/>
            <a:ext cx="5964215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72000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① リノベーション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の力で，公民館が変わる！地域を変える！</a:t>
            </a: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② 普段あまり公民館を利用しない，男性や中高年世代の参画を促進！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③ 地域の企業・商店，専門家，既存の施設・事業など地域資源を最大限に活用！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8509" y="5170592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00166" y="5805622"/>
            <a:ext cx="2791901" cy="830997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Ins="36000" rtlCol="0">
            <a:spAutoFit/>
          </a:bodyPr>
          <a:lstStyle/>
          <a:p>
            <a:r>
              <a:rPr lang="en-US" altLang="ja-JP" sz="1000" dirty="0" smtClean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</a:t>
            </a:r>
            <a:r>
              <a:rPr lang="ja-JP" altLang="en-US" sz="1000" dirty="0" smtClean="0">
                <a:latin typeface="+mn-ea"/>
              </a:rPr>
              <a:t>情報</a:t>
            </a:r>
            <a:r>
              <a:rPr lang="en-US" altLang="ja-JP" sz="1000" dirty="0" smtClean="0">
                <a:latin typeface="+mn-ea"/>
              </a:rPr>
              <a:t>】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 smtClean="0">
                <a:latin typeface="+mn-ea"/>
              </a:rPr>
              <a:t>○</a:t>
            </a:r>
            <a:r>
              <a:rPr lang="ja-JP" altLang="en-US" sz="900" dirty="0" smtClean="0">
                <a:latin typeface="+mj-ea"/>
              </a:rPr>
              <a:t>マスダ</a:t>
            </a:r>
            <a:r>
              <a:rPr lang="ja-JP" altLang="en-US" sz="900" dirty="0">
                <a:latin typeface="+mj-ea"/>
              </a:rPr>
              <a:t>ひとまちカレッジとよかわキャンパス</a:t>
            </a:r>
            <a:endParaRPr lang="en-US" altLang="ja-JP" sz="900" dirty="0">
              <a:latin typeface="+mj-ea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latin typeface="+mj-ea"/>
              </a:rPr>
              <a:t>　（島根県益田市豊川地区</a:t>
            </a:r>
            <a:r>
              <a:rPr lang="ja-JP" altLang="en-US" sz="900" dirty="0" err="1">
                <a:latin typeface="+mj-ea"/>
              </a:rPr>
              <a:t>つろうて</a:t>
            </a:r>
            <a:r>
              <a:rPr lang="ja-JP" altLang="en-US" sz="900" dirty="0">
                <a:latin typeface="+mj-ea"/>
              </a:rPr>
              <a:t>子育て推進協議会）</a:t>
            </a:r>
            <a:endParaRPr lang="en-US" altLang="ja-JP" sz="900" dirty="0">
              <a:latin typeface="+mj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+mn-ea"/>
              </a:rPr>
              <a:t>〇泉佐野丘陵</a:t>
            </a:r>
            <a:r>
              <a:rPr lang="ja-JP" altLang="en-US" sz="900" dirty="0" smtClean="0">
                <a:latin typeface="+mn-ea"/>
              </a:rPr>
              <a:t>緑地「</a:t>
            </a:r>
            <a:r>
              <a:rPr lang="ja-JP" altLang="en-US" sz="900" dirty="0" smtClean="0"/>
              <a:t>パークレンジャー</a:t>
            </a:r>
            <a:r>
              <a:rPr lang="ja-JP" altLang="en-US" sz="900" dirty="0"/>
              <a:t>養成</a:t>
            </a:r>
            <a:r>
              <a:rPr lang="ja-JP" altLang="en-US" sz="900" dirty="0" smtClean="0"/>
              <a:t>講座（パーク</a:t>
            </a:r>
            <a:endParaRPr lang="en-US" altLang="ja-JP" sz="900" dirty="0" smtClean="0"/>
          </a:p>
          <a:p>
            <a:pPr>
              <a:lnSpc>
                <a:spcPts val="1200"/>
              </a:lnSpc>
            </a:pPr>
            <a:r>
              <a:rPr lang="ja-JP" altLang="en-US" sz="900" dirty="0"/>
              <a:t>　クラブ</a:t>
            </a:r>
            <a:r>
              <a:rPr lang="ja-JP" altLang="en-US" sz="900" dirty="0" smtClean="0"/>
              <a:t>」</a:t>
            </a:r>
            <a:r>
              <a:rPr lang="en-US" altLang="ja-JP" sz="900" dirty="0" smtClean="0"/>
              <a:t>(</a:t>
            </a:r>
            <a:r>
              <a:rPr lang="ja-JP" altLang="en-US" sz="900" dirty="0" smtClean="0"/>
              <a:t>大阪府営</a:t>
            </a:r>
            <a:r>
              <a:rPr lang="ja-JP" altLang="en-US" sz="900" dirty="0"/>
              <a:t>泉佐野</a:t>
            </a:r>
            <a:r>
              <a:rPr lang="ja-JP" altLang="en-US" sz="900" dirty="0" smtClean="0"/>
              <a:t>丘陵緑地パークセンター） </a:t>
            </a:r>
            <a:endParaRPr lang="en-US" altLang="ja-JP" sz="900" dirty="0" smtClean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073702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ワークショップ実施　　　　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キックオフ会議　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会議（随時）</a:t>
            </a:r>
            <a:endParaRPr lang="en-US" altLang="ja-JP" sz="8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170953" y="3040723"/>
            <a:ext cx="906029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38554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47594" y="3841954"/>
            <a:ext cx="65931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ホームベース 44"/>
          <p:cNvSpPr/>
          <p:nvPr/>
        </p:nvSpPr>
        <p:spPr>
          <a:xfrm rot="5400000">
            <a:off x="-174153" y="4619215"/>
            <a:ext cx="895212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56895" y="3650982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6994" y="4300039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34291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154313" y="5882900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準備期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674018" y="6434543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実施期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50470" y="6232055"/>
            <a:ext cx="5531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　　　　　　　　リノベーション講座①　</a:t>
            </a:r>
            <a:r>
              <a:rPr lang="ja-JP" altLang="en-US" sz="800" dirty="0" smtClean="0"/>
              <a:t>②　③　④　⑤　　　リノベーション開始                                       　　　　　</a:t>
            </a:r>
            <a:endParaRPr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　　　　　　　　　　　　　　　　　　　　　　　　　　　　　　　　　　　　　　　　　　　　　　　　　　 　○○キャンパスオープニング事業</a:t>
            </a:r>
            <a:r>
              <a:rPr lang="en-US" altLang="ja-JP" sz="800" dirty="0" smtClean="0"/>
              <a:t>(</a:t>
            </a:r>
            <a:r>
              <a:rPr lang="ja-JP" altLang="en-US" sz="800" dirty="0" smtClean="0"/>
              <a:t>３月）　　　　　　　　　　　　　　　　　　　　　　　　　　　　　　　　　　　　　　　　　</a:t>
            </a:r>
            <a:endParaRPr lang="en-US" altLang="ja-JP" sz="800" dirty="0" smtClean="0"/>
          </a:p>
        </p:txBody>
      </p:sp>
      <p:cxnSp>
        <p:nvCxnSpPr>
          <p:cNvPr id="62" name="直線コネクタ 61"/>
          <p:cNvCxnSpPr/>
          <p:nvPr/>
        </p:nvCxnSpPr>
        <p:spPr>
          <a:xfrm>
            <a:off x="747738" y="6594139"/>
            <a:ext cx="5434291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889462" y="6576433"/>
            <a:ext cx="55315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 </a:t>
            </a:r>
            <a:r>
              <a:rPr lang="ja-JP" altLang="en-US" sz="800" dirty="0" smtClean="0"/>
              <a:t>事業の継続実施　　　　リノベ</a:t>
            </a:r>
            <a:r>
              <a:rPr lang="en-US" altLang="ja-JP" sz="800" dirty="0" smtClean="0"/>
              <a:t>(</a:t>
            </a:r>
            <a:r>
              <a:rPr lang="ja-JP" altLang="en-US" sz="800" dirty="0" smtClean="0"/>
              <a:t>ステップアップ</a:t>
            </a:r>
            <a:r>
              <a:rPr lang="en-US" altLang="ja-JP" sz="800" dirty="0" smtClean="0"/>
              <a:t>)</a:t>
            </a:r>
            <a:r>
              <a:rPr lang="ja-JP" altLang="en-US" sz="800" dirty="0" smtClean="0"/>
              <a:t>講座　　　　　　　　　　　　　　　　　</a:t>
            </a:r>
            <a:endParaRPr lang="en-US" altLang="ja-JP" sz="800" dirty="0" smtClean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674020" y="6038346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試行期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342" y="13001"/>
            <a:ext cx="986616" cy="6915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43223" y="4209957"/>
            <a:ext cx="2882631" cy="78483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○資材</a:t>
            </a:r>
            <a:r>
              <a:rPr lang="ja-JP" altLang="en-US" sz="900" dirty="0"/>
              <a:t>・</a:t>
            </a:r>
            <a:r>
              <a:rPr lang="ja-JP" altLang="en-US" sz="900" dirty="0" smtClean="0"/>
              <a:t>機材や技術指導等</a:t>
            </a:r>
            <a:r>
              <a:rPr lang="ja-JP" altLang="en-US" sz="900" dirty="0"/>
              <a:t>は地元企業の</a:t>
            </a:r>
            <a:r>
              <a:rPr lang="ja-JP" altLang="en-US" sz="900" dirty="0" smtClean="0"/>
              <a:t>協賛を得る。</a:t>
            </a:r>
            <a:endParaRPr lang="ja-JP" altLang="en-US" sz="900" dirty="0"/>
          </a:p>
          <a:p>
            <a:r>
              <a:rPr lang="ja-JP" altLang="en-US" sz="900" dirty="0" smtClean="0"/>
              <a:t>○働く</a:t>
            </a:r>
            <a:r>
              <a:rPr lang="ja-JP" altLang="en-US" sz="900" dirty="0"/>
              <a:t>世代の</a:t>
            </a:r>
            <a:r>
              <a:rPr lang="ja-JP" altLang="en-US" sz="900" dirty="0" smtClean="0"/>
              <a:t>方が空き時間を利用して自由に活動できる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よう，休日や夜間の会場開放を検討する。</a:t>
            </a:r>
            <a:endParaRPr lang="ja-JP" altLang="en-US" sz="900" dirty="0"/>
          </a:p>
          <a:p>
            <a:r>
              <a:rPr lang="ja-JP" altLang="en-US" sz="900" dirty="0"/>
              <a:t>○</a:t>
            </a:r>
            <a:r>
              <a:rPr lang="ja-JP" altLang="en-US" sz="900" dirty="0" smtClean="0"/>
              <a:t>地元</a:t>
            </a:r>
            <a:r>
              <a:rPr lang="ja-JP" altLang="en-US" sz="900" dirty="0"/>
              <a:t>の若者（中高校生等）の協力を</a:t>
            </a:r>
            <a:r>
              <a:rPr lang="ja-JP" altLang="en-US" sz="900" dirty="0" smtClean="0"/>
              <a:t>得られるよう，学</a:t>
            </a:r>
            <a:endParaRPr lang="en-US" altLang="ja-JP" sz="900" dirty="0" smtClean="0"/>
          </a:p>
          <a:p>
            <a:r>
              <a:rPr lang="ja-JP" altLang="en-US" sz="900" dirty="0"/>
              <a:t>　</a:t>
            </a:r>
            <a:r>
              <a:rPr lang="ja-JP" altLang="en-US" sz="900" dirty="0" smtClean="0"/>
              <a:t>校と連携</a:t>
            </a:r>
            <a:r>
              <a:rPr lang="ja-JP" altLang="en-US" sz="900" dirty="0"/>
              <a:t>する。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3910071" y="6320991"/>
            <a:ext cx="13036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グループ化 47"/>
          <p:cNvGrpSpPr/>
          <p:nvPr/>
        </p:nvGrpSpPr>
        <p:grpSpPr>
          <a:xfrm>
            <a:off x="7708861" y="846488"/>
            <a:ext cx="1348778" cy="439200"/>
            <a:chOff x="7685816" y="828562"/>
            <a:chExt cx="1348778" cy="439200"/>
          </a:xfrm>
        </p:grpSpPr>
        <p:pic>
          <p:nvPicPr>
            <p:cNvPr id="49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4996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次のスライド</a:t>
            </a:r>
            <a:r>
              <a:rPr lang="en-US" altLang="ja-JP" dirty="0" smtClean="0"/>
              <a:t>】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記入上の留意事項を参考にして，企画シートを作成してください。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25792" y="1"/>
            <a:ext cx="9092852" cy="1766340"/>
          </a:xfrm>
          <a:prstGeom prst="rect">
            <a:avLst/>
          </a:prstGeom>
          <a:solidFill>
            <a:srgbClr val="FFCCFF">
              <a:alpha val="27000"/>
            </a:srgbClr>
          </a:solidFill>
          <a:ln w="69850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8"/>
          <p:cNvSpPr/>
          <p:nvPr/>
        </p:nvSpPr>
        <p:spPr>
          <a:xfrm rot="10800000">
            <a:off x="3234764" y="4978209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0901" y="1878391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>  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0" y="4759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企画シート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（記入上の留意点）</a:t>
            </a: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2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22779" y="583319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7144" y="1781739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194730" y="674598"/>
            <a:ext cx="4822766" cy="1064114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ＭＳ Ｐゴシック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700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5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9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「学びから始まる地域づくり」の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視点で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，プロジェクト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の目的（課題解決の方向性）を位置づけてみましょう。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9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ビジョン等で具体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的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に示されているものがあれば，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そこから転記しても構いません。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9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住民自らが，地域の課題や未来像（こんな地域にしたい）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を描くことから始めるプロジェクトとすることもできます。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2994446" y="1793055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 bwMode="auto">
          <a:xfrm>
            <a:off x="4204109" y="57874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4"/>
            <a:ext cx="2808312" cy="151271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</a:t>
            </a:r>
            <a:r>
              <a:rPr lang="ja-JP" altLang="en-US" sz="1100" u="sng" dirty="0" smtClean="0"/>
              <a:t>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280550" y="3495924"/>
            <a:ext cx="2808313" cy="189302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プロジェクトの主管（コーディネーター）　　</a:t>
            </a: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は「公民館」（</a:t>
            </a:r>
            <a:r>
              <a:rPr lang="ja-JP" altLang="en-US" sz="1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又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は市町の所管課等）と　　</a:t>
            </a: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してください。</a:t>
            </a:r>
            <a:endParaRPr lang="en-US" altLang="ja-JP" sz="10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多様な主体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メンバー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して関われるよう，　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実行委員会形式としても構いません。（実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情に応じて検討して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地域内の既存の関係団体のほか，地域内外 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の多様な主体が関わり，住民の主体的・協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働的な学びを通じた地域づくりが実現でき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るような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実施体制を考えてみましょう。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15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300192" y="3495924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280550" y="5445223"/>
            <a:ext cx="2805858" cy="134610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542176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7"/>
            <a:ext cx="325730" cy="585276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①</a:t>
            </a:r>
            <a:r>
              <a:rPr lang="ja-JP" altLang="en-US" sz="1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★</a:t>
            </a: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プロジェクトのポイント（特色，良い所，アピールポイント）を「３点」にまとめて，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メイリオ" panose="020B0604030504040204" pitchFamily="50" charset="-128"/>
              </a:rPr>
              <a:t>②</a:t>
            </a: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簡潔に表現してください。</a:t>
            </a:r>
            <a:endParaRPr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メイリオ" panose="020B0604030504040204" pitchFamily="50" charset="-128"/>
              </a:rPr>
              <a:t>③</a:t>
            </a:r>
            <a:r>
              <a:rPr lang="ja-JP" alt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</a:t>
            </a:r>
            <a:endParaRPr kumimoji="1" lang="en-US" altLang="ja-JP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82692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747738" y="5960927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2809875" y="130758"/>
            <a:ext cx="4048126" cy="338554"/>
          </a:xfrm>
          <a:prstGeom prst="borderCallout1">
            <a:avLst>
              <a:gd name="adj1" fmla="val 36435"/>
              <a:gd name="adj2" fmla="val 36"/>
              <a:gd name="adj3" fmla="val 72952"/>
              <a:gd name="adj4" fmla="val -4625"/>
            </a:avLst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地域内外の多世代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・多様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なたくさんの人や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組織がこの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プロジェクトに関わって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みたい，また，関わってよかったと思える魅力的なネーミングを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考えてみましょう。</a:t>
            </a:r>
            <a:endParaRPr kumimoji="1" lang="en-US" altLang="ja-JP" sz="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1649" y="2732320"/>
            <a:ext cx="6023148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プロジェクトの立ち上げは，全てをゼロかスタートする必要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はありません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。まずは，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テー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マに関わる既存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（類似）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の取組を収集・整理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つなぎ合わせて，新しい「プロジェク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の中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位置づけ直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みましょう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既存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の取組を見直すなかで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，これまで取り組んできたことの中に，新しい価値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や意味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を見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出したり，「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こうしたらもっと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いい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かも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」，「あの事業や組織とつなげたらもっと効果的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かも」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の気づきが生まれたりするかもしれません。企画に取り入れてみましょう。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地域の資源（ヒト・コト・モノ・カネ</a:t>
            </a:r>
            <a:r>
              <a:rPr lang="en-US" altLang="ja-JP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）を有効活用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するとともに，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多様な主体と連携・</a:t>
            </a:r>
            <a:endParaRPr lang="en-US" altLang="ja-JP" sz="1100" b="1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協働し，ネットワーク</a:t>
            </a:r>
            <a:r>
              <a:rPr lang="ja-JP" altLang="en-US" sz="11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型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の視点で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取組を進めていきましょう。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住民の主体性や当事者性を育めるよう，</a:t>
            </a:r>
            <a:r>
              <a:rPr lang="ja-JP" altLang="en-US" sz="11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「体験型・参加型・参画型」の学びや活動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を積極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的に取り入れましょう。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6280550" y="1804370"/>
            <a:ext cx="2838094" cy="1644783"/>
          </a:xfrm>
          <a:prstGeom prst="rect">
            <a:avLst/>
          </a:prstGeom>
          <a:solidFill>
            <a:srgbClr val="FFCCFF">
              <a:alpha val="27000"/>
            </a:srgbClr>
          </a:solidFill>
          <a:ln w="76200">
            <a:solidFill>
              <a:srgbClr val="FF0000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19894" y="2097306"/>
            <a:ext cx="2749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上記の目的をどれだけ達成できたか，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なる波及効果はあったのか，指標はできる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だけ数値化（</a:t>
            </a:r>
            <a:r>
              <a:rPr kumimoji="1" lang="ja-JP" altLang="en-US" sz="10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定量評価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）し，客観的なもの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さしで評価できるようにしましょう。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数字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は表せない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「質」に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関する内容に</a:t>
            </a:r>
            <a:r>
              <a:rPr lang="ja-JP" altLang="en-US" sz="1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いては，定性的に</a:t>
            </a:r>
            <a:r>
              <a:rPr lang="zh-TW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定性</a:t>
            </a:r>
            <a:r>
              <a:rPr lang="zh-TW" altLang="en-US" sz="10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r>
              <a:rPr lang="zh-TW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考えること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で，つながり（関係性）や，意味，文脈な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どを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明確にしやすく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なります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30002" y="5259466"/>
            <a:ext cx="6023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中長期的な展望のもとで，本プロジェクトの終了（</a:t>
            </a:r>
            <a:r>
              <a:rPr lang="ja-JP" altLang="en-US" sz="105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３年程度を想定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）後，どのように継続・発</a:t>
            </a:r>
            <a:endParaRPr lang="en-US" altLang="ja-JP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5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展させて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いくのか，未来の姿を描いてみましょう。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25792" y="674598"/>
            <a:ext cx="4100509" cy="1064114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00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b="1" dirty="0" smtClean="0">
              <a:solidFill>
                <a:srgbClr val="FF0000"/>
              </a:solidFill>
              <a:latin typeface="ＭＳ Ｐゴシック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地域の現状を，自治体・地域の各種計画（ビジョン）や統計資料，住民ニーズを踏まえて把握し，「生涯学習・社会教育」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学びから始まる地域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づくり）の観点から，課題を整理してみましょう。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日常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生活の中で「困ったな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」「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地域社会がこう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変わればもっと暮らしやすく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なるのにな」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と感じること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は，広く「地域課題」と捉えられます。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数多くある課題の中で，優先順位を付けることも大切です。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62352" y="702556"/>
            <a:ext cx="9053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800" dirty="0">
                <a:latin typeface="+mn-ea"/>
              </a:rPr>
              <a:t>「持続可能な開発目標</a:t>
            </a:r>
            <a:r>
              <a:rPr lang="ja-JP" altLang="ja-JP" sz="800" dirty="0" smtClean="0">
                <a:latin typeface="+mn-ea"/>
              </a:rPr>
              <a:t>」</a:t>
            </a:r>
            <a:r>
              <a:rPr lang="ja-JP" altLang="en-US" sz="800" dirty="0" smtClean="0">
                <a:latin typeface="+mn-ea"/>
              </a:rPr>
              <a:t>（</a:t>
            </a:r>
            <a:r>
              <a:rPr lang="en-US" altLang="ja-JP" sz="800" dirty="0" smtClean="0">
                <a:latin typeface="+mn-ea"/>
              </a:rPr>
              <a:t>SDGs</a:t>
            </a:r>
            <a:r>
              <a:rPr lang="ja-JP" altLang="en-US" sz="800" dirty="0" smtClean="0">
                <a:latin typeface="+mn-ea"/>
              </a:rPr>
              <a:t>）の</a:t>
            </a:r>
            <a:r>
              <a:rPr lang="en-US" altLang="ja-JP" sz="800" dirty="0" smtClean="0">
                <a:latin typeface="+mn-ea"/>
              </a:rPr>
              <a:t>17</a:t>
            </a:r>
            <a:r>
              <a:rPr lang="ja-JP" altLang="en-US" sz="800" dirty="0" smtClean="0">
                <a:latin typeface="+mn-ea"/>
              </a:rPr>
              <a:t>のゴールの中から関連するものを選んでアイコンを付しましょう。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15580" y="80744"/>
            <a:ext cx="1335797" cy="438582"/>
          </a:xfrm>
          <a:prstGeom prst="borderCallout1">
            <a:avLst>
              <a:gd name="adj1" fmla="val 101276"/>
              <a:gd name="adj2" fmla="val 88606"/>
              <a:gd name="adj3" fmla="val 155244"/>
              <a:gd name="adj4" fmla="val 108282"/>
            </a:avLst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ja-JP" sz="800" dirty="0" smtClean="0">
                <a:latin typeface="+mn-ea"/>
              </a:rPr>
              <a:t>SDGs</a:t>
            </a:r>
            <a:r>
              <a:rPr lang="ja-JP" altLang="en-US" sz="800" dirty="0" smtClean="0">
                <a:latin typeface="+mn-ea"/>
              </a:rPr>
              <a:t>のアイコンは「</a:t>
            </a:r>
            <a:r>
              <a:rPr lang="ja-JP" altLang="en-US" sz="800" dirty="0" smtClean="0"/>
              <a:t>国際</a:t>
            </a:r>
            <a:r>
              <a:rPr lang="ja-JP" altLang="en-US" sz="800" dirty="0"/>
              <a:t>連合広報センター </a:t>
            </a:r>
            <a:r>
              <a:rPr lang="ja-JP" altLang="en-US" sz="800" dirty="0" smtClean="0"/>
              <a:t>」の</a:t>
            </a:r>
            <a:r>
              <a:rPr lang="en-US" altLang="ja-JP" sz="800" dirty="0" smtClean="0"/>
              <a:t>HP</a:t>
            </a:r>
            <a:r>
              <a:rPr lang="ja-JP" altLang="en-US" sz="800" dirty="0" smtClean="0"/>
              <a:t>からダウンロードできます。</a:t>
            </a:r>
            <a:endParaRPr kumimoji="1" lang="ja-JP" altLang="en-US" sz="800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12" y="-4576"/>
            <a:ext cx="968892" cy="679174"/>
          </a:xfrm>
          <a:prstGeom prst="rect">
            <a:avLst/>
          </a:prstGeom>
        </p:spPr>
      </p:pic>
      <p:pic>
        <p:nvPicPr>
          <p:cNvPr id="52" name="Picture 8" descr="https://www.unic.or.jp/files/sdg_icon_17_j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938" y="1968250"/>
            <a:ext cx="438912" cy="43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323" y="960009"/>
            <a:ext cx="439200" cy="439200"/>
          </a:xfrm>
          <a:prstGeom prst="rect">
            <a:avLst/>
          </a:prstGeom>
          <a:ln>
            <a:noFill/>
          </a:ln>
        </p:spPr>
      </p:pic>
      <p:pic>
        <p:nvPicPr>
          <p:cNvPr id="56" name="Picture 10" descr="https://www.unic.or.jp/files/sdg_icon_11_j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938" y="1465167"/>
            <a:ext cx="438912" cy="43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756" y="691598"/>
            <a:ext cx="317019" cy="317019"/>
          </a:xfrm>
          <a:prstGeom prst="rect">
            <a:avLst/>
          </a:prstGeom>
          <a:ln>
            <a:noFill/>
          </a:ln>
        </p:spPr>
      </p:pic>
      <p:pic>
        <p:nvPicPr>
          <p:cNvPr id="58" name="Picture 10" descr="https://www.unic.or.jp/files/sdg_icon_11_j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756" y="1021100"/>
            <a:ext cx="317019" cy="31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8" descr="https://www.unic.or.jp/files/sdg_icon_17_j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755" y="1349861"/>
            <a:ext cx="317019" cy="31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上下矢印 3"/>
          <p:cNvSpPr/>
          <p:nvPr/>
        </p:nvSpPr>
        <p:spPr>
          <a:xfrm>
            <a:off x="8780020" y="1576873"/>
            <a:ext cx="265944" cy="47276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4876" y="6057834"/>
            <a:ext cx="5842804" cy="6309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中長期的な展望のもとで，３年程度を目安に「準備期（立ち上げ，チームづくり等）」「試行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期（本格実施の前の試行実施）」「実施期（本格実施）」等に分けて，計画を</a:t>
            </a:r>
            <a:r>
              <a:rPr lang="ja-JP" altLang="en-US" sz="10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立ててみましょう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　　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lnSpc>
                <a:spcPts val="14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PDCA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サイクルを「見える化」しながら進めることで持続可能なプロジェクトが実現できます。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テキスト ボックス 12"/>
          <p:cNvSpPr txBox="1">
            <a:spLocks noChangeArrowheads="1"/>
          </p:cNvSpPr>
          <p:nvPr/>
        </p:nvSpPr>
        <p:spPr bwMode="auto">
          <a:xfrm>
            <a:off x="6335687" y="5742265"/>
            <a:ext cx="2753176" cy="10490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主催事業の予算のほかに，テーマに応じた助成金・補助金等の活用も検討してみましょう。</a:t>
            </a:r>
            <a:endParaRPr lang="en-US" altLang="ja-JP" sz="9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eaLnBrk="1" fontAlgn="base" hangingPunct="1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「クラウドファンディング」等の活用を視野　　に入れてみる可能性もあります。</a:t>
            </a:r>
            <a:endParaRPr lang="en-US" altLang="ja-JP" sz="9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eaLnBrk="1" fontAlgn="base" hangingPunct="1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5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★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県教育委員会</a:t>
            </a:r>
            <a:r>
              <a:rPr lang="en-US" altLang="ja-JP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「公民館等お役立ち情報」では，公民館</a:t>
            </a:r>
            <a:r>
              <a:rPr lang="ja-JP" altLang="en-US" sz="9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等を拠点と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した地域</a:t>
            </a:r>
            <a:r>
              <a:rPr lang="ja-JP" altLang="en-US" sz="9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活動活性化の資金源</a:t>
            </a:r>
            <a:r>
              <a:rPr lang="ja-JP" altLang="en-US" sz="9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となる「助成金情報」を紹介しています。</a:t>
            </a:r>
            <a:endParaRPr lang="en-US" altLang="ja-JP" sz="9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+mj-ea"/>
                <a:ea typeface="+mj-ea"/>
              </a:rPr>
              <a:t>　</a:t>
            </a:r>
            <a:endParaRPr lang="en-US" altLang="ja-JP" sz="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7655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325293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次</a:t>
            </a:r>
            <a:r>
              <a:rPr lang="ja-JP" altLang="en-US" dirty="0"/>
              <a:t>以降の</a:t>
            </a:r>
            <a:r>
              <a:rPr lang="ja-JP" altLang="en-US" dirty="0" smtClean="0"/>
              <a:t>スライド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 smtClean="0"/>
              <a:t>広島県立生涯学習</a:t>
            </a:r>
            <a:r>
              <a:rPr kumimoji="1" lang="ja-JP" altLang="en-US" dirty="0" smtClean="0"/>
              <a:t>センターが作成した開発モデル</a:t>
            </a:r>
            <a:r>
              <a:rPr lang="ja-JP" altLang="en-US" dirty="0"/>
              <a:t>の</a:t>
            </a:r>
            <a:r>
              <a:rPr lang="ja-JP" altLang="en-US" dirty="0" smtClean="0"/>
              <a:t>試案（企画シート）です</a:t>
            </a:r>
            <a:r>
              <a:rPr kumimoji="1" lang="ja-JP" altLang="en-US" dirty="0" smtClean="0"/>
              <a:t>。御自由に御活用ください。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0445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155850" y="5103618"/>
            <a:ext cx="891537" cy="133947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25437"/>
            <a:ext cx="6212213" cy="327818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■地域への思いや未来像を共有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するための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ワークショップ（まるごと○○大学）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　①地域の思いを知る（プロジェクトチーム立ちあげ，住民リサーチ（インタビュー，アンケート）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②地域の変化を読む（地域の昔と今を知り，現状を把握）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③地域の魅力を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集める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（中高生による地域の魅力発見フィールドワーク）</a:t>
            </a:r>
            <a:endParaRPr lang="ja-JP" altLang="en-US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　④地域の未来を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語りあう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（中高生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と多世代の住民の対話で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生み出す地域の未来像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）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　⑤できるところから始める（未来像を実現する事業を立案し，活動を開始！）</a:t>
            </a:r>
            <a:endParaRPr lang="ja-JP" altLang="en-US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■プロジェクトチームによる企画会議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　（事業計画立案，試行実施）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endParaRPr lang="en-US" altLang="ja-JP" sz="11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　　 </a:t>
            </a:r>
            <a:r>
              <a:rPr lang="ja-JP" altLang="en-US" sz="105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■事業開始（まるごと○○大学）</a:t>
            </a:r>
            <a:endParaRPr lang="en-US" altLang="ja-JP" sz="105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　　  ■</a:t>
            </a:r>
            <a:r>
              <a:rPr lang="ja-JP" altLang="en-US" sz="1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公民館まつりへの出展・協力（成果発表）</a:t>
            </a:r>
            <a:endParaRPr lang="en-US" altLang="ja-JP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・まるごと〇〇大学体験ミニコーナー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・プロジェクトの紹介展示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ブース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・中高生による成果発表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</a:t>
            </a: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モデル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の試案：地域の未来像を共有するための学びの場づくり</a:t>
            </a:r>
            <a:endParaRPr lang="en-US" altLang="ja-JP" sz="105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0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みんなでつくる・未来の○○プロジェクト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（まるごと○○大学）</a:t>
            </a:r>
            <a:r>
              <a:rPr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○○公民館</a:t>
            </a:r>
            <a:r>
              <a:rPr lang="en-US" altLang="ja-JP" sz="1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・過疎や高齢化が進み，若年世代の減少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・若年世代の地域参画機会の減少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・地域住民（多世代）同士の交流の場の不足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・公民館等の貸館状態化，利用者の固定化</a:t>
            </a:r>
            <a:r>
              <a:rPr lang="ja-JP" altLang="en-US" sz="1100" b="1" dirty="0"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latin typeface="ＭＳ Ｐゴシック" pitchFamily="50" charset="-128"/>
              </a:rPr>
              <a:t>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56940" y="810370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・住民参画による地域ビジョンの形成・共有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・若い世代の地域貢献活動の活性化・世代間交流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・学びを通して社会に主体的に関わり行動する人材の育成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→公民館が“学び”</a:t>
            </a:r>
            <a:r>
              <a:rPr lang="ja-JP" altLang="en-US" sz="11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から新しい未来を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生み出す地域の拠点に！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・プロジェクトへ参加した住民数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・公民館等の利用者数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★この地域で暮らし続けたいと思う住民数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・地域内ネットワークの構築</a:t>
            </a:r>
            <a:endParaRPr lang="en-US" altLang="ja-JP" sz="1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・地域力（ソーシャル・キャピタル）の醸成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1" y="1833543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1648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・〇〇地区自治協議会　・地域おこし協力隊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・○○市役所（役場）○○課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・○○市教育委員会○○課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・保育所，小学校，中学校，高等学校，ＰＴＡ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・老人会　　・女性会　　・子ども会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00191" y="4734669"/>
            <a:ext cx="2796943" cy="100579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・△△市（町）まちづくり</a:t>
            </a:r>
            <a:r>
              <a:rPr lang="ja-JP" altLang="en-US" sz="1100" dirty="0">
                <a:latin typeface="+mj-ea"/>
                <a:ea typeface="+mj-ea"/>
              </a:rPr>
              <a:t>支援事業補助</a:t>
            </a:r>
            <a:r>
              <a:rPr lang="ja-JP" altLang="en-US" sz="1100" dirty="0" smtClean="0">
                <a:latin typeface="+mj-ea"/>
                <a:ea typeface="+mj-ea"/>
              </a:rPr>
              <a:t>金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・○</a:t>
            </a:r>
            <a:r>
              <a:rPr lang="ja-JP" altLang="en-US" sz="1100" dirty="0">
                <a:latin typeface="+mj-ea"/>
                <a:ea typeface="+mj-ea"/>
              </a:rPr>
              <a:t>○</a:t>
            </a:r>
            <a:r>
              <a:rPr lang="ja-JP" altLang="en-US" sz="1100" dirty="0" smtClean="0">
                <a:latin typeface="+mj-ea"/>
                <a:ea typeface="+mj-ea"/>
              </a:rPr>
              <a:t>地区自治協議会（農業部会）予算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・公民館主催事業予算　ほか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79286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237566"/>
            <a:ext cx="6219767" cy="49337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・プロジェクトチームの自立化支援（発展・充実）　 ・学校や企業，団体等との連携の広がりと継続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8935" y="2087743"/>
            <a:ext cx="325730" cy="561600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75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72000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住民一人一人の思い，アイディア，学びの成果を地域づくりに生かす！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地域の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，組織，事業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，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自然環境，文化，歴史，生活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すべてをまるごと学習資源に！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 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若い力で地域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変える！（学ぶ力と郷土愛の育成）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8509" y="5103619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20137" y="5816557"/>
            <a:ext cx="2759569" cy="86177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Ins="36000" rtlCol="0">
            <a:spAutoFit/>
          </a:bodyPr>
          <a:lstStyle/>
          <a:p>
            <a:r>
              <a:rPr lang="en-US" altLang="ja-JP" sz="1000" dirty="0" smtClean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</a:t>
            </a:r>
            <a:r>
              <a:rPr lang="ja-JP" altLang="en-US" sz="1000" dirty="0" smtClean="0">
                <a:latin typeface="+mn-ea"/>
              </a:rPr>
              <a:t>情報</a:t>
            </a:r>
            <a:r>
              <a:rPr lang="en-US" altLang="ja-JP" sz="1000" dirty="0" smtClean="0">
                <a:latin typeface="+mn-ea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○このまちにくらしたいプロジェクト</a:t>
            </a:r>
            <a:r>
              <a:rPr lang="ja-JP" altLang="en-US" sz="800" dirty="0" smtClean="0">
                <a:latin typeface="+mn-ea"/>
              </a:rPr>
              <a:t>（広島市古田公民館）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○若者参画による過疎地域活性化事業（神石公民館）　　　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○開成っ子はぐくみ会（佐賀県佐賀市開成公民館）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○チームさかわ（高知県佐川町）</a:t>
            </a:r>
            <a:endParaRPr lang="ja-JP" altLang="en-US" sz="9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52844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　　　　　　　　　　　　</a:t>
            </a:r>
            <a:r>
              <a:rPr lang="ja-JP" altLang="en-US" sz="800" dirty="0"/>
              <a:t>　</a:t>
            </a:r>
            <a:r>
              <a:rPr kumimoji="1" lang="ja-JP" altLang="en-US" sz="800" dirty="0" smtClean="0"/>
              <a:t>ワークショップ①　　　　②　　　　　　③</a:t>
            </a:r>
            <a:endParaRPr kumimoji="1" lang="en-US" altLang="ja-JP" sz="800" dirty="0" smtClean="0"/>
          </a:p>
          <a:p>
            <a:r>
              <a:rPr lang="en-US" altLang="ja-JP" sz="800" dirty="0" smtClean="0"/>
              <a:t>PT</a:t>
            </a:r>
            <a:r>
              <a:rPr lang="ja-JP" altLang="en-US" sz="800" dirty="0" smtClean="0"/>
              <a:t>キックオフ会議　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会議（随時）</a:t>
            </a:r>
            <a:endParaRPr lang="en-US" altLang="ja-JP" sz="8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170953" y="3040723"/>
            <a:ext cx="906029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38554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47594" y="3841954"/>
            <a:ext cx="65931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ホームベース 44"/>
          <p:cNvSpPr/>
          <p:nvPr/>
        </p:nvSpPr>
        <p:spPr>
          <a:xfrm rot="5400000">
            <a:off x="-174153" y="4619215"/>
            <a:ext cx="895212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56895" y="3650982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6994" y="4300039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2907505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3154313" y="5882900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準備期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647827" y="6085231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準備期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674018" y="6434543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実施期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2" name="テキスト ボックス 12"/>
          <p:cNvSpPr txBox="1">
            <a:spLocks noChangeArrowheads="1"/>
          </p:cNvSpPr>
          <p:nvPr/>
        </p:nvSpPr>
        <p:spPr bwMode="auto">
          <a:xfrm>
            <a:off x="3009899" y="3695472"/>
            <a:ext cx="3143251" cy="1144991"/>
          </a:xfrm>
          <a:prstGeom prst="rect">
            <a:avLst/>
          </a:prstGeom>
          <a:solidFill>
            <a:srgbClr val="66FFFF"/>
          </a:solidFill>
          <a:ln w="952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900" dirty="0" smtClean="0">
                <a:latin typeface="ＭＳ Ｐゴシック" pitchFamily="50" charset="-128"/>
              </a:rPr>
              <a:t>【</a:t>
            </a:r>
            <a:r>
              <a:rPr lang="ja-JP" altLang="en-US" sz="900" dirty="0" smtClean="0">
                <a:latin typeface="ＭＳ Ｐゴシック" pitchFamily="50" charset="-128"/>
              </a:rPr>
              <a:t>事業（まるごと○○大学）のアイディアの一例</a:t>
            </a:r>
            <a:r>
              <a:rPr lang="en-US" altLang="ja-JP" sz="900" dirty="0" smtClean="0">
                <a:latin typeface="ＭＳ Ｐゴシック" pitchFamily="50" charset="-128"/>
              </a:rPr>
              <a:t>】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ＭＳ Ｐゴシック" pitchFamily="50" charset="-128"/>
              </a:rPr>
              <a:t>・中高校生レストラン（○○カフェ）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latin typeface="ＭＳ Ｐゴシック" pitchFamily="50" charset="-128"/>
              </a:rPr>
              <a:t>　</a:t>
            </a:r>
            <a:r>
              <a:rPr lang="ja-JP" altLang="en-US" sz="800" dirty="0" smtClean="0">
                <a:latin typeface="ＭＳ Ｐゴシック" pitchFamily="50" charset="-128"/>
              </a:rPr>
              <a:t>（特産品を使ったメニュー開発，中学生・高校生によるレストラン運営）</a:t>
            </a:r>
            <a:endParaRPr lang="en-US" altLang="ja-JP" sz="8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ＭＳ Ｐゴシック" pitchFamily="50" charset="-128"/>
              </a:rPr>
              <a:t>・〇〇アドベンチャー・パーク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800" dirty="0" smtClean="0">
                <a:latin typeface="ＭＳ Ｐゴシック" pitchFamily="50" charset="-128"/>
              </a:rPr>
              <a:t>　（豊かな自然環境を生かした子供の体験学習の場づくり）</a:t>
            </a:r>
            <a:r>
              <a:rPr lang="en-US" altLang="ja-JP" sz="800" dirty="0" smtClean="0">
                <a:latin typeface="ＭＳ Ｐゴシック" pitchFamily="50" charset="-128"/>
              </a:rPr>
              <a:t>    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ＭＳ Ｐゴシック" pitchFamily="50" charset="-128"/>
              </a:rPr>
              <a:t>・〇〇チャレンジクラブ　　　　　　　　</a:t>
            </a:r>
            <a:endParaRPr lang="en-US" altLang="ja-JP" sz="9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800" dirty="0" smtClean="0">
                <a:latin typeface="ＭＳ Ｐゴシック" pitchFamily="50" charset="-128"/>
              </a:rPr>
              <a:t>　（誰かのやってみたいこと・挑戦をみんなで応援）</a:t>
            </a:r>
            <a:endParaRPr lang="en-US" altLang="ja-JP" sz="8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 smtClean="0">
                <a:latin typeface="ＭＳ Ｐゴシック" pitchFamily="50" charset="-128"/>
              </a:rPr>
              <a:t>・〇〇農業大学</a:t>
            </a:r>
            <a:r>
              <a:rPr lang="ja-JP" altLang="en-US" sz="800" dirty="0" smtClean="0">
                <a:latin typeface="ＭＳ Ｐゴシック" pitchFamily="50" charset="-128"/>
              </a:rPr>
              <a:t>（若い世代の力でクリエイティブな未来の農業を創造）</a:t>
            </a:r>
            <a:endParaRPr lang="en-US" altLang="ja-JP" sz="800" dirty="0" smtClean="0">
              <a:latin typeface="ＭＳ Ｐゴシック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19163" y="6247444"/>
            <a:ext cx="5531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　</a:t>
            </a:r>
            <a:r>
              <a:rPr kumimoji="1" lang="ja-JP" altLang="en-US" sz="800" dirty="0" smtClean="0"/>
              <a:t>ワークショップ④　　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⑤　　　　　⑥　　　　　　⑦　　　　　　　⑧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会議（随時）　　　　　　　　　　　　　　　　　　　　　　　　　　　　　　　　　　企画会議（随時）　　　　　　　事業試行実施①　　　　②　　　　　　　　　　　　　　　　　　　　　　　　</a:t>
            </a:r>
            <a:endParaRPr lang="en-US" altLang="ja-JP" sz="800" dirty="0" smtClean="0"/>
          </a:p>
        </p:txBody>
      </p:sp>
      <p:cxnSp>
        <p:nvCxnSpPr>
          <p:cNvPr id="61" name="直線コネクタ 60"/>
          <p:cNvCxnSpPr/>
          <p:nvPr/>
        </p:nvCxnSpPr>
        <p:spPr>
          <a:xfrm>
            <a:off x="3778246" y="6253754"/>
            <a:ext cx="2374904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747738" y="659413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706623" y="6570609"/>
            <a:ext cx="55315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　</a:t>
            </a:r>
            <a:r>
              <a:rPr lang="ja-JP" altLang="en-US" sz="800" dirty="0" smtClean="0"/>
              <a:t>事業本格実施（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</a:t>
            </a:r>
            <a:r>
              <a:rPr lang="en-US" altLang="ja-JP" sz="800" dirty="0" smtClean="0"/>
              <a:t>:</a:t>
            </a:r>
            <a:r>
              <a:rPr lang="ja-JP" altLang="en-US" sz="800" dirty="0" smtClean="0"/>
              <a:t>随時）                                                                                                     公民館まつり　　　　　　　　　　　　　　　　　</a:t>
            </a:r>
            <a:endParaRPr lang="en-US" altLang="ja-JP" sz="800" dirty="0" smtClean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334000" y="6082300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試行期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342" y="13001"/>
            <a:ext cx="986616" cy="691598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7685816" y="828562"/>
            <a:ext cx="1348778" cy="439200"/>
            <a:chOff x="7685816" y="828562"/>
            <a:chExt cx="1348778" cy="439200"/>
          </a:xfrm>
        </p:grpSpPr>
        <p:pic>
          <p:nvPicPr>
            <p:cNvPr id="51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8687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72918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29" name="二等辺三角形 28"/>
          <p:cNvSpPr/>
          <p:nvPr/>
        </p:nvSpPr>
        <p:spPr>
          <a:xfrm rot="10800000">
            <a:off x="3242313" y="4869160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028016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子育て応援団プロジェクト・ワークショップの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開催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　・地域内の子育て支援に関わる既存の多様な関係団体のネットワーク形成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　・地域課題を共有し，一体的な家庭教育の推進を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図る</a:t>
            </a: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/>
            </a:r>
            <a:b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b="1" dirty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■家庭教育支援チーム（立ち上げ準備）キックオフ会議（企画会議：毎月１回定例会）　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■家庭教育講演会　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■子育ておせっかいさん養成講座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（「親プロ」ファシリテーター養成講座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）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dirty="0" smtClean="0">
                <a:latin typeface="ＭＳ Ｐゴシック" pitchFamily="50" charset="-128"/>
              </a:rPr>
              <a:t>　・次世代の支援者育成　（→チームへの参加呼びかけ）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■「子育てにっこりカフェ」（オープンスペース）開設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■ママとパパの子育て応援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講座（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4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回講座）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■「親プロ」講座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（主催講座，訪問型講座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）</a:t>
            </a:r>
          </a:p>
          <a:p>
            <a:pPr eaLnBrk="1" fontAlgn="base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■子育て応援ファミリーフェスタ</a:t>
            </a:r>
            <a:r>
              <a:rPr lang="ja-JP" altLang="en-US" sz="1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（公民館まつりと合同実施）</a:t>
            </a:r>
            <a:endParaRPr lang="en-US" altLang="ja-JP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・「親プロ」体験ブース　・親子で楽しめる体験活動ブース　・子育てサークル紹介ブース等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■「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家庭教育支援チーム」の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発足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r>
              <a:rPr lang="en-US" altLang="ja-JP" sz="1100" b="1" dirty="0">
                <a:latin typeface="ＭＳ Ｐゴシック" pitchFamily="50" charset="-128"/>
              </a:rPr>
              <a:t/>
            </a:r>
            <a:br>
              <a:rPr lang="en-US" altLang="ja-JP" sz="1100" b="1" dirty="0">
                <a:latin typeface="ＭＳ Ｐゴシック" pitchFamily="50" charset="-128"/>
              </a:rPr>
            </a:b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開発モデルの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試案：地域の人材による家庭教育支援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地域みんなで☆子育て応援団プロジェクト（家庭</a:t>
            </a: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教育支援</a:t>
            </a: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チーム○○）</a:t>
            </a:r>
            <a:r>
              <a:rPr lang="en-US" altLang="ja-JP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5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</a:t>
            </a:r>
            <a:r>
              <a:rPr lang="ja-JP" altLang="en-US" sz="105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公民館</a:t>
            </a:r>
            <a:r>
              <a:rPr lang="en-US" altLang="ja-JP" sz="105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・子育て中の親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の養育力の低下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/>
            </a:r>
            <a:b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・家庭教育に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関する身近な学びや相談の機会が乏しい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・家庭と地域のつながりの</a:t>
            </a:r>
            <a:r>
              <a:rPr lang="ja-JP" altLang="en-US" sz="1100" dirty="0" smtClean="0">
                <a:latin typeface="ＭＳ Ｐゴシック" pitchFamily="50" charset="-128"/>
              </a:rPr>
              <a:t>希薄化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・多様</a:t>
            </a:r>
            <a:r>
              <a:rPr lang="ja-JP" altLang="en-US" sz="1100" dirty="0">
                <a:latin typeface="ＭＳ Ｐゴシック" pitchFamily="50" charset="-128"/>
              </a:rPr>
              <a:t>な世代の関わりが少ない</a:t>
            </a:r>
            <a:r>
              <a:rPr lang="ja-JP" altLang="en-US" sz="1100" b="1" dirty="0">
                <a:latin typeface="ＭＳ Ｐゴシック" pitchFamily="50" charset="-128"/>
              </a:rPr>
              <a:t>　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6115" y="783029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・「親」の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主体性を育み，支援の循環を生み出す学びの場づくり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・子育て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家庭を支える地域のネットワーク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と体制づくり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・多様な世代が関わり合い，安心して子育てが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できる地域コミュニティ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の創造</a:t>
            </a:r>
            <a:r>
              <a:rPr lang="ja-JP" altLang="en-US" sz="1100" dirty="0">
                <a:latin typeface="ＭＳ Ｐゴシック" pitchFamily="50" charset="-128"/>
              </a:rPr>
              <a:t>　　</a:t>
            </a:r>
            <a:r>
              <a:rPr lang="ja-JP" alt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親と子の</a:t>
            </a:r>
            <a:r>
              <a:rPr lang="ja-JP" alt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育ちを応援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する“つながり”と“学び”の場として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の公民館</a:t>
            </a:r>
            <a:endParaRPr lang="en-US" altLang="ja-JP" sz="1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44000" bIns="108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793054"/>
            <a:ext cx="2559844" cy="25657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・講座等</a:t>
            </a:r>
            <a:r>
              <a:rPr lang="ja-JP" altLang="en-US" sz="1100" dirty="0" smtClean="0"/>
              <a:t>に</a:t>
            </a:r>
            <a:r>
              <a:rPr lang="ja-JP" altLang="en-US" sz="1100" dirty="0"/>
              <a:t>参加した住民数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・家庭教育支援に関わった支援者等の数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・家庭教育支援チームの発足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</a:rPr>
              <a:t>★この地域</a:t>
            </a:r>
            <a:r>
              <a:rPr lang="ja-JP" altLang="en-US" sz="1100" dirty="0" smtClean="0">
                <a:latin typeface="+mj-ea"/>
              </a:rPr>
              <a:t>で子育てしたい</a:t>
            </a:r>
            <a:r>
              <a:rPr lang="ja-JP" altLang="en-US" sz="1100" dirty="0">
                <a:latin typeface="+mj-ea"/>
              </a:rPr>
              <a:t>と思う住民数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・家庭教育支援のネットワーク</a:t>
            </a:r>
            <a:r>
              <a:rPr lang="ja-JP" altLang="en-US" sz="1100" dirty="0">
                <a:latin typeface="+mj-ea"/>
                <a:ea typeface="+mj-ea"/>
              </a:rPr>
              <a:t>の構築</a:t>
            </a:r>
            <a:endParaRPr lang="en-US" altLang="ja-JP" sz="110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・地域力（ソーシャル・キャピタル）の醸成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44000" bIns="108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</a:p>
        </p:txBody>
      </p:sp>
      <p:sp>
        <p:nvSpPr>
          <p:cNvPr id="4" name="上下矢印 3"/>
          <p:cNvSpPr/>
          <p:nvPr/>
        </p:nvSpPr>
        <p:spPr>
          <a:xfrm>
            <a:off x="8766349" y="1550194"/>
            <a:ext cx="265944" cy="424897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36815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・〇〇公民館（プロジェクト主管</a:t>
            </a:r>
            <a:r>
              <a:rPr lang="ja-JP" altLang="en-US" sz="1000" dirty="0" smtClean="0">
                <a:latin typeface="+mj-ea"/>
                <a:ea typeface="+mj-ea"/>
              </a:rPr>
              <a:t>）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・「親</a:t>
            </a:r>
            <a:r>
              <a:rPr lang="ja-JP" altLang="en-US" sz="1000" dirty="0" smtClean="0">
                <a:latin typeface="+mj-ea"/>
                <a:ea typeface="+mj-ea"/>
              </a:rPr>
              <a:t>プロ」ファシリテーター</a:t>
            </a:r>
            <a:r>
              <a:rPr lang="ja-JP" altLang="en-US" sz="1000" dirty="0">
                <a:latin typeface="+mj-ea"/>
                <a:ea typeface="+mj-ea"/>
              </a:rPr>
              <a:t>の</a:t>
            </a:r>
            <a:r>
              <a:rPr lang="ja-JP" altLang="en-US" sz="1000" dirty="0" smtClean="0">
                <a:latin typeface="+mj-ea"/>
                <a:ea typeface="+mj-ea"/>
              </a:rPr>
              <a:t>会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・健康福祉部局　　　　・民生児童委員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</a:t>
            </a:r>
            <a:r>
              <a:rPr lang="ja-JP" altLang="en-US" sz="1000" dirty="0">
                <a:latin typeface="+mj-ea"/>
                <a:ea typeface="+mj-ea"/>
              </a:rPr>
              <a:t>〇〇地区自治協</a:t>
            </a:r>
            <a:r>
              <a:rPr lang="ja-JP" altLang="en-US" sz="1000" dirty="0" smtClean="0">
                <a:latin typeface="+mj-ea"/>
                <a:ea typeface="+mj-ea"/>
              </a:rPr>
              <a:t>議会・社会</a:t>
            </a:r>
            <a:r>
              <a:rPr lang="ja-JP" altLang="en-US" sz="1000" dirty="0">
                <a:latin typeface="+mj-ea"/>
                <a:ea typeface="+mj-ea"/>
              </a:rPr>
              <a:t>福祉協議会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・地域の子育てサークル　・保育所，幼稚園，児童館，小学校</a:t>
            </a:r>
            <a:r>
              <a:rPr lang="ja-JP" altLang="en-US" sz="1000" dirty="0">
                <a:latin typeface="+mj-ea"/>
                <a:ea typeface="+mj-ea"/>
              </a:rPr>
              <a:t>，中学校，</a:t>
            </a:r>
            <a:r>
              <a:rPr lang="ja-JP" altLang="en-US" sz="1000" dirty="0" smtClean="0">
                <a:latin typeface="+mj-ea"/>
                <a:ea typeface="+mj-ea"/>
              </a:rPr>
              <a:t>ＰＴＡ　　・</a:t>
            </a:r>
            <a:r>
              <a:rPr lang="ja-JP" altLang="en-US" sz="1000" dirty="0">
                <a:latin typeface="+mj-ea"/>
                <a:ea typeface="+mj-ea"/>
              </a:rPr>
              <a:t>老人会　</a:t>
            </a:r>
            <a:r>
              <a:rPr lang="ja-JP" altLang="en-US" sz="1000" dirty="0" smtClean="0">
                <a:latin typeface="+mj-ea"/>
                <a:ea typeface="+mj-ea"/>
              </a:rPr>
              <a:t>・</a:t>
            </a:r>
            <a:r>
              <a:rPr lang="ja-JP" altLang="en-US" sz="1000" dirty="0">
                <a:latin typeface="+mj-ea"/>
                <a:ea typeface="+mj-ea"/>
              </a:rPr>
              <a:t>女性会　　・子ども会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44000" bIns="108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実施体制</a:t>
            </a:r>
            <a:r>
              <a:rPr lang="ja-JP" altLang="en-US" sz="105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10918" y="4725145"/>
            <a:ext cx="2786216" cy="10478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・△△市まちづくり支援事業補助金</a:t>
            </a: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・〇〇</a:t>
            </a:r>
            <a:r>
              <a:rPr lang="ja-JP" altLang="en-US" sz="1100" dirty="0" smtClean="0">
                <a:latin typeface="+mj-ea"/>
                <a:ea typeface="+mj-ea"/>
              </a:rPr>
              <a:t>地区自治協議会予算</a:t>
            </a: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・公民館主催事業予算　ほか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6207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44000" bIns="108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4980084"/>
            <a:ext cx="6219767" cy="75317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　　　　　　　　　　　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・家庭教育支援チームの活動促進，自立化支援　　・学齢期の子供の家庭への支援の充実　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・つながりにくい家庭に支援をつなげるための，福祉部局や学校との連携の仕組みづくり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ＭＳ Ｐゴシック" pitchFamily="50" charset="-128"/>
              </a:rPr>
              <a:t>　・子育て</a:t>
            </a:r>
            <a:r>
              <a:rPr lang="ja-JP" altLang="en-US" sz="1000" dirty="0">
                <a:latin typeface="ＭＳ Ｐゴシック" pitchFamily="50" charset="-128"/>
              </a:rPr>
              <a:t>ガイド・</a:t>
            </a:r>
            <a:r>
              <a:rPr lang="ja-JP" altLang="en-US" sz="1000" dirty="0" smtClean="0">
                <a:latin typeface="ＭＳ Ｐゴシック" pitchFamily="50" charset="-128"/>
              </a:rPr>
              <a:t>リーフレット作成　　・地元企業</a:t>
            </a:r>
            <a:r>
              <a:rPr lang="ja-JP" altLang="en-US" sz="1000" dirty="0">
                <a:latin typeface="ＭＳ Ｐゴシック" pitchFamily="50" charset="-128"/>
              </a:rPr>
              <a:t>等</a:t>
            </a:r>
            <a:r>
              <a:rPr lang="ja-JP" altLang="en-US" sz="1000" dirty="0" smtClean="0">
                <a:latin typeface="ＭＳ Ｐゴシック" pitchFamily="50" charset="-128"/>
              </a:rPr>
              <a:t>との連携　</a:t>
            </a: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80814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72000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「してあげる支援」から，親が親自身の力で育っていくための「力を引き出す支援」へ！　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子育て家庭と多世代の交流による関係づくり（地域育ち・地域がひとつの大きな家族）！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 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子育て中の親（当事者）や地域の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人材で支援チームを立ち上げ（次世代の支援者を育成）！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16603" y="5806496"/>
            <a:ext cx="2791901" cy="951543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参考情報</a:t>
            </a:r>
            <a:r>
              <a:rPr lang="en-US" altLang="ja-JP" sz="1000" dirty="0">
                <a:latin typeface="+mn-ea"/>
              </a:rPr>
              <a:t>】</a:t>
            </a: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latin typeface="+mn-ea"/>
              </a:rPr>
              <a:t>〇府中町家庭教育支援チーム「くすのき」（府中町）</a:t>
            </a:r>
            <a:endParaRPr lang="en-US" altLang="ja-JP" sz="900" dirty="0">
              <a:latin typeface="+mn-ea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latin typeface="+mn-ea"/>
              </a:rPr>
              <a:t>〇向東地区家庭教育支援チーム「親</a:t>
            </a:r>
            <a:r>
              <a:rPr lang="ja-JP" altLang="en-US" sz="900" dirty="0" err="1" smtClean="0">
                <a:latin typeface="+mn-ea"/>
              </a:rPr>
              <a:t>ぢ</a:t>
            </a:r>
            <a:r>
              <a:rPr lang="ja-JP" altLang="en-US" sz="900" dirty="0" smtClean="0">
                <a:latin typeface="+mn-ea"/>
              </a:rPr>
              <a:t>から」（尾道市）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latin typeface="+mn-ea"/>
              </a:rPr>
              <a:t>〇尾道市「すまいるぱれっと」 （「親プロ」ファシリテー　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100"/>
              </a:lnSpc>
            </a:pPr>
            <a:r>
              <a:rPr lang="ja-JP" altLang="en-US" sz="900">
                <a:latin typeface="+mn-ea"/>
              </a:rPr>
              <a:t> </a:t>
            </a:r>
            <a:r>
              <a:rPr lang="ja-JP" altLang="en-US" sz="900" smtClean="0">
                <a:latin typeface="+mn-ea"/>
              </a:rPr>
              <a:t>  ター</a:t>
            </a:r>
            <a:r>
              <a:rPr lang="ja-JP" altLang="en-US" sz="900" dirty="0" smtClean="0">
                <a:latin typeface="+mn-ea"/>
              </a:rPr>
              <a:t>の会）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100"/>
              </a:lnSpc>
            </a:pPr>
            <a:r>
              <a:rPr lang="ja-JP" altLang="en-US" sz="900" dirty="0" smtClean="0">
                <a:latin typeface="+mn-ea"/>
              </a:rPr>
              <a:t>○未来のまちのおせっかいさん養成講座</a:t>
            </a:r>
            <a:r>
              <a:rPr lang="zh-TW" altLang="en-US" sz="900" dirty="0">
                <a:latin typeface="+mn-ea"/>
              </a:rPr>
              <a:t>（海田公民館</a:t>
            </a:r>
            <a:r>
              <a:rPr lang="zh-TW" altLang="en-US" sz="900" dirty="0" smtClean="0">
                <a:latin typeface="+mn-ea"/>
              </a:rPr>
              <a:t>）</a:t>
            </a:r>
            <a:endParaRPr lang="ja-JP" altLang="en-US" sz="900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ワークショップ開催　　　　　　　　　　　　　　　　　　家庭教育　</a:t>
            </a:r>
            <a:endParaRPr kumimoji="1" lang="en-US" altLang="ja-JP" sz="800" dirty="0"/>
          </a:p>
          <a:p>
            <a:r>
              <a:rPr lang="ja-JP" altLang="en-US" sz="800" dirty="0" smtClean="0"/>
              <a:t>キックオフ会議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企画会議　　　　　　　　　 </a:t>
            </a:r>
            <a:r>
              <a:rPr lang="ja-JP" altLang="en-US" sz="800" dirty="0"/>
              <a:t>　　</a:t>
            </a:r>
            <a:r>
              <a:rPr lang="ja-JP" altLang="en-US" sz="800" dirty="0" smtClean="0"/>
              <a:t>講演会</a:t>
            </a:r>
            <a:endParaRPr kumimoji="1" lang="ja-JP" altLang="en-US" sz="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47592" y="2917363"/>
            <a:ext cx="659308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38554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47594" y="3576673"/>
            <a:ext cx="65931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ホームベース 44"/>
          <p:cNvSpPr/>
          <p:nvPr/>
        </p:nvSpPr>
        <p:spPr>
          <a:xfrm rot="5400000">
            <a:off x="-163286" y="4353931"/>
            <a:ext cx="895212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6385" y="3379792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　　「おせっかいさん養成講座　　子育てカフェ開設（毎週○曜日　　　子育て応援講座（４回講座）　　　　　　</a:t>
            </a:r>
            <a:r>
              <a:rPr kumimoji="1" lang="ja-JP" altLang="en-US" sz="800" dirty="0"/>
              <a:t>　　　　　　　　　　　　　　　</a:t>
            </a:r>
            <a:r>
              <a:rPr lang="ja-JP" altLang="en-US" sz="800" dirty="0"/>
              <a:t>　　　　　　　　　　　　　　　　　　　　　　　　　　　　　　　企画</a:t>
            </a:r>
            <a:r>
              <a:rPr lang="ja-JP" altLang="en-US" sz="800" dirty="0" smtClean="0"/>
              <a:t>会議（毎月１回）　　　　　　　　　　　　　　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</a:t>
            </a:r>
            <a:r>
              <a:rPr lang="ja-JP" altLang="en-US" sz="800" dirty="0"/>
              <a:t>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95746" y="6252329"/>
            <a:ext cx="5357404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81484" y="6534385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845843" y="5906620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準備期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48200" y="6086966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試行期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67744" y="6359422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実施期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875786" y="2667580"/>
            <a:ext cx="323165" cy="21284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00" dirty="0"/>
              <a:t>公民館だより・ブログ・ＳＮＳ</a:t>
            </a:r>
            <a:r>
              <a:rPr kumimoji="1" lang="ja-JP" altLang="en-US" sz="900" dirty="0" smtClean="0"/>
              <a:t>で</a:t>
            </a:r>
            <a:r>
              <a:rPr kumimoji="1" lang="ja-JP" altLang="en-US" sz="900" dirty="0"/>
              <a:t>情報発信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875786" y="2690813"/>
            <a:ext cx="0" cy="2131218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44000" bIns="108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38188" y="6490572"/>
            <a:ext cx="54607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　「おせっかいさん養成講座　　子育てカフェ（毎週○曜日）　　　　　 子育て応援講座（４回講座）　ファミリーフェスタ開催　　</a:t>
            </a:r>
            <a:r>
              <a:rPr kumimoji="1" lang="ja-JP" altLang="en-US" sz="800" dirty="0"/>
              <a:t>　　　　　　　　　　　　　　　</a:t>
            </a:r>
            <a:r>
              <a:rPr lang="ja-JP" altLang="en-US" sz="800" dirty="0"/>
              <a:t>　　　　　　　　　　　　　　　　　　　　　　　　　　　　　　　企画会議（毎月１回）</a:t>
            </a:r>
            <a:r>
              <a:rPr lang="ja-JP" altLang="en-US" sz="800" dirty="0" smtClean="0"/>
              <a:t>　　　　　　　　　　　　　　　　　　　　　　　　　　　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　</a:t>
            </a:r>
            <a:r>
              <a:rPr lang="ja-JP" altLang="en-US" sz="800" dirty="0"/>
              <a:t>　　　　　　　　　　</a:t>
            </a:r>
            <a:r>
              <a:rPr lang="ja-JP" altLang="en-US" sz="800" dirty="0" smtClean="0"/>
              <a:t>★家庭教育支援チームの発足</a:t>
            </a:r>
            <a:r>
              <a:rPr lang="ja-JP" altLang="en-US" sz="800" dirty="0"/>
              <a:t>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pic>
        <p:nvPicPr>
          <p:cNvPr id="61" name="図 6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295" y="9525"/>
            <a:ext cx="986616" cy="691598"/>
          </a:xfrm>
          <a:prstGeom prst="rect">
            <a:avLst/>
          </a:prstGeom>
        </p:spPr>
      </p:pic>
      <p:grpSp>
        <p:nvGrpSpPr>
          <p:cNvPr id="49" name="グループ化 48"/>
          <p:cNvGrpSpPr/>
          <p:nvPr/>
        </p:nvGrpSpPr>
        <p:grpSpPr>
          <a:xfrm>
            <a:off x="7994452" y="810371"/>
            <a:ext cx="1069856" cy="347132"/>
            <a:chOff x="7685816" y="828562"/>
            <a:chExt cx="1348778" cy="439200"/>
          </a:xfrm>
        </p:grpSpPr>
        <p:pic>
          <p:nvPicPr>
            <p:cNvPr id="57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54880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42016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■「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学校を核とした地域づくり」ネットワーク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会議の組織化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，研修会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(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ワークショップ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)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の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開催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　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・学校や地域活動に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関わる既存の多様な関係団体のネットワーク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形成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　・地域学校協働活動の理解と趣旨の共有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■企画会議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・地域の多様な経験や技能を持つ人財や公民館利用団体等とコラボ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した事業を企画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</a:t>
            </a: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■○○キッズ （夏・冬・春休み講座）</a:t>
            </a:r>
            <a:r>
              <a:rPr lang="zh-TW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 ■学校の文化祭への公民館出前講座，出展，芸能発表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 ■公民館まつりで，子供たちが学校（教科等）で学んだことを発表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 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　</a:t>
            </a:r>
            <a:endParaRPr lang="en-US" altLang="ja-JP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■「サテライト講座」の実施（学校⇔公民館）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　 </a:t>
            </a:r>
            <a:r>
              <a:rPr lang="ja-JP" altLang="en-US" sz="1100" dirty="0" smtClean="0">
                <a:latin typeface="ＭＳ Ｐゴシック" pitchFamily="50" charset="-128"/>
              </a:rPr>
              <a:t>・学校の授業へ住民が参加，公民館の講座へ学校の授業の一環で子供たちが参加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FF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FF"/>
                </a:solidFill>
                <a:latin typeface="ＭＳ Ｐゴシック" pitchFamily="50" charset="-128"/>
              </a:rPr>
              <a:t>　　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 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○○キッズ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（隔月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第</a:t>
            </a:r>
            <a:r>
              <a:rPr lang="en-US" altLang="ja-JP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3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土曜日開催）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 ■学校・公民館合同学習フェスタ</a:t>
            </a:r>
            <a:r>
              <a:rPr lang="ja-JP" altLang="en-US" sz="1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（公民館まつりと合同実施）</a:t>
            </a:r>
            <a:endParaRPr lang="en-US" altLang="ja-JP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1"/>
            <a:ext cx="9068934" cy="62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開発モデルの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試案：地域の人材による地域学校協働活動の推進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地域・学校 共育ちプロジェクト 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～子供は地域の宝じゃけん～</a:t>
            </a:r>
            <a:r>
              <a:rPr lang="en-US" altLang="ja-JP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○○公民館</a:t>
            </a:r>
            <a:r>
              <a:rPr lang="en-US" altLang="ja-JP" sz="12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sz="12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・少子化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・核家族化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進展，</a:t>
            </a:r>
            <a:r>
              <a:rPr lang="ja-JP" altLang="en-US" sz="1100" dirty="0" smtClean="0">
                <a:latin typeface="ＭＳ Ｐゴシック" pitchFamily="50" charset="-128"/>
              </a:rPr>
              <a:t>共</a:t>
            </a:r>
            <a:r>
              <a:rPr lang="ja-JP" altLang="en-US" sz="1100" dirty="0">
                <a:latin typeface="ＭＳ Ｐゴシック" pitchFamily="50" charset="-128"/>
              </a:rPr>
              <a:t>働き世代の増加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/>
            </a:r>
            <a:b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</a:b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・地域のつながりの希薄化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・地域格差・経済格差の進行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・学校を取り巻く問題の複雑化・困難化</a:t>
            </a:r>
            <a:r>
              <a:rPr lang="ja-JP" altLang="en-US" sz="1100" b="1" dirty="0">
                <a:latin typeface="ＭＳ Ｐゴシック" pitchFamily="50" charset="-128"/>
              </a:rPr>
              <a:t>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・地域ぐるみで子供たちの健全育成を図る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・子供たちの豊かな社会体験活動の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推進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学校・家庭・地域の連携強化による地域社会の教育力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向上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lnSpc>
                <a:spcPts val="5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→公民館がコーディネート機能を発揮し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，地域と学校のパートナーシップを実現</a:t>
            </a:r>
            <a:endParaRPr lang="en-US" altLang="ja-JP" sz="1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u="sng" dirty="0"/>
              <a:t>総合的な学習の時間」「生活科」で住民と</a:t>
            </a: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・学校に地域の人が関わった</a:t>
            </a:r>
            <a:r>
              <a:rPr lang="ja-JP" altLang="en-US" sz="1100" dirty="0" smtClean="0"/>
              <a:t>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・子供の地域の活動体験の数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</a:rPr>
              <a:t>★この</a:t>
            </a:r>
            <a:r>
              <a:rPr lang="ja-JP" altLang="en-US" sz="1100" dirty="0" smtClean="0">
                <a:latin typeface="+mj-ea"/>
              </a:rPr>
              <a:t>地域で暮らしたいと思う住民の数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・「○○キッズ応援団」チームとしての</a:t>
            </a:r>
            <a:r>
              <a:rPr lang="ja-JP" altLang="en-US" sz="1100" dirty="0">
                <a:latin typeface="+mj-ea"/>
                <a:ea typeface="+mj-ea"/>
              </a:rPr>
              <a:t>構築</a:t>
            </a:r>
            <a:endParaRPr lang="en-US" altLang="ja-JP" sz="1100" dirty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・地域力（</a:t>
            </a:r>
            <a:r>
              <a:rPr lang="ja-JP" altLang="en-US" sz="1100" dirty="0" smtClean="0">
                <a:latin typeface="+mj-ea"/>
                <a:ea typeface="+mj-ea"/>
              </a:rPr>
              <a:t>ソーシャル</a:t>
            </a:r>
            <a:r>
              <a:rPr lang="ja-JP" altLang="en-US" sz="1100" dirty="0">
                <a:latin typeface="+mj-ea"/>
                <a:ea typeface="+mj-ea"/>
              </a:rPr>
              <a:t>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30019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</a:p>
        </p:txBody>
      </p:sp>
      <p:sp>
        <p:nvSpPr>
          <p:cNvPr id="4" name="上下矢印 3"/>
          <p:cNvSpPr/>
          <p:nvPr/>
        </p:nvSpPr>
        <p:spPr>
          <a:xfrm>
            <a:off x="8778175" y="165502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1648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・〇〇地区自治協議会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・公民館団体利用者（サークル・クラブ等）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・小学校</a:t>
            </a:r>
            <a:r>
              <a:rPr lang="ja-JP" altLang="en-US" sz="1000" dirty="0">
                <a:latin typeface="+mj-ea"/>
                <a:ea typeface="+mj-ea"/>
              </a:rPr>
              <a:t>，中学校，</a:t>
            </a:r>
            <a:r>
              <a:rPr lang="ja-JP" altLang="en-US" sz="1000" dirty="0" smtClean="0">
                <a:latin typeface="+mj-ea"/>
                <a:ea typeface="+mj-ea"/>
              </a:rPr>
              <a:t>ＰＴＡ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・地域学校協働活動推進員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・老人会　　・女性会　　・子ども会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実施体制</a:t>
            </a:r>
            <a:r>
              <a:rPr lang="ja-JP" altLang="en-US" sz="105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10918" y="4725145"/>
            <a:ext cx="2786216" cy="10478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・△△市まちづくり支援事業補助金</a:t>
            </a: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・〇〇</a:t>
            </a:r>
            <a:r>
              <a:rPr lang="ja-JP" altLang="en-US" sz="1100" dirty="0" smtClean="0">
                <a:latin typeface="+mj-ea"/>
                <a:ea typeface="+mj-ea"/>
              </a:rPr>
              <a:t>地区自治協議会予算</a:t>
            </a: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・公民館主催事業予算　ほか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6207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○「○○キッズ応援団」の発足と活動の充実</a:t>
            </a: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r>
              <a:rPr lang="en-US" altLang="ja-JP" sz="1100" b="1" dirty="0">
                <a:latin typeface="ＭＳ Ｐゴシック" pitchFamily="50" charset="-128"/>
              </a:rPr>
              <a:t/>
            </a:r>
            <a:br>
              <a:rPr lang="en-US" altLang="ja-JP" sz="1100" b="1" dirty="0">
                <a:latin typeface="ＭＳ Ｐゴシック" pitchFamily="50" charset="-128"/>
              </a:rPr>
            </a:br>
            <a:r>
              <a:rPr lang="ja-JP" altLang="en-US" sz="1100" dirty="0">
                <a:latin typeface="ＭＳ Ｐゴシック" pitchFamily="50" charset="-128"/>
              </a:rPr>
              <a:t>　　　</a:t>
            </a:r>
            <a:r>
              <a:rPr lang="ja-JP" altLang="en-US" sz="1100" dirty="0" smtClean="0">
                <a:latin typeface="ＭＳ Ｐゴシック" pitchFamily="50" charset="-128"/>
              </a:rPr>
              <a:t>・チーム化　　・連携授業（講座）の実施　　・人材確保と人材養成　　・オリジナルソング等の創作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72000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①地域が学校を元気にし，元気な学校が地域を活性化する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好循環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仕組みづくり！</a:t>
            </a:r>
            <a:endParaRPr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②公民館がコーディネートし，地域の資源（ヒト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モノ・環境</a:t>
            </a:r>
            <a:r>
              <a:rPr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）を最大限に生かす！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子供と大人の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学びの好循環により，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地域全体の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学びが活性化！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23426" y="4955401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16603" y="5806496"/>
            <a:ext cx="2791901" cy="707886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参考情報</a:t>
            </a:r>
            <a:r>
              <a:rPr lang="en-US" altLang="ja-JP" sz="1000" dirty="0">
                <a:latin typeface="+mn-ea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〇山陽</a:t>
            </a:r>
            <a:r>
              <a:rPr lang="ja-JP" altLang="en-US" sz="900" dirty="0">
                <a:latin typeface="+mn-ea"/>
              </a:rPr>
              <a:t>小野田市教育</a:t>
            </a:r>
            <a:r>
              <a:rPr lang="ja-JP" altLang="en-US" sz="900" dirty="0" smtClean="0">
                <a:latin typeface="+mn-ea"/>
              </a:rPr>
              <a:t>委員会・中央公民館の実践事例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+mn-ea"/>
              </a:rPr>
              <a:t>　</a:t>
            </a:r>
            <a:r>
              <a:rPr lang="ja-JP" altLang="en-US" sz="900" dirty="0" smtClean="0">
                <a:latin typeface="+mn-ea"/>
              </a:rPr>
              <a:t>（公民館を拠点とした地域学校協働活動）</a:t>
            </a:r>
            <a:endParaRPr lang="ja-JP" altLang="en-US" sz="900" dirty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〇</a:t>
            </a:r>
            <a:r>
              <a:rPr lang="ja-JP" altLang="en-US" sz="900" dirty="0" err="1" smtClean="0">
                <a:latin typeface="+mn-ea"/>
              </a:rPr>
              <a:t>ひがしの</a:t>
            </a:r>
            <a:r>
              <a:rPr lang="ja-JP" altLang="en-US" sz="900" dirty="0" smtClean="0">
                <a:latin typeface="+mn-ea"/>
              </a:rPr>
              <a:t>キッズ（竹原</a:t>
            </a:r>
            <a:r>
              <a:rPr lang="ja-JP" altLang="en-US" sz="900" dirty="0">
                <a:latin typeface="+mn-ea"/>
              </a:rPr>
              <a:t>市立東野</a:t>
            </a:r>
            <a:r>
              <a:rPr lang="ja-JP" altLang="en-US" sz="900" dirty="0" smtClean="0">
                <a:latin typeface="+mn-ea"/>
              </a:rPr>
              <a:t>公民館）</a:t>
            </a:r>
            <a:endParaRPr lang="ja-JP" altLang="en-US" sz="9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803246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80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60303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４月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/>
                        <a:t>１年目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/>
                        <a:t>３年目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/>
              <a:t>NW</a:t>
            </a:r>
            <a:r>
              <a:rPr kumimoji="1" lang="ja-JP" altLang="en-US" sz="800" dirty="0"/>
              <a:t>会議</a:t>
            </a:r>
            <a:r>
              <a:rPr kumimoji="1" lang="ja-JP" altLang="en-US" sz="800" dirty="0" smtClean="0"/>
              <a:t>立ち上げ　　　　　　　　　　　　　　研修会</a:t>
            </a:r>
            <a:endParaRPr kumimoji="1" lang="en-US" altLang="ja-JP" sz="800" dirty="0"/>
          </a:p>
          <a:p>
            <a:r>
              <a:rPr lang="ja-JP" altLang="en-US" sz="800" dirty="0"/>
              <a:t>キックオフ</a:t>
            </a:r>
            <a:r>
              <a:rPr lang="ja-JP" altLang="en-US" sz="800" dirty="0" smtClean="0"/>
              <a:t>会議</a:t>
            </a:r>
            <a:r>
              <a:rPr lang="ja-JP" altLang="en-US" sz="800" dirty="0"/>
              <a:t>　　　　</a:t>
            </a:r>
            <a:r>
              <a:rPr lang="ja-JP" altLang="en-US" sz="800" dirty="0" smtClean="0"/>
              <a:t>　企画会議　</a:t>
            </a:r>
            <a:r>
              <a:rPr lang="ja-JP" altLang="en-US" sz="800" dirty="0"/>
              <a:t>　　</a:t>
            </a:r>
            <a:r>
              <a:rPr lang="ja-JP" altLang="en-US" sz="800" dirty="0" smtClean="0"/>
              <a:t>　　ワークショップ</a:t>
            </a:r>
            <a:endParaRPr kumimoji="1" lang="ja-JP" altLang="en-US" sz="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5938" y="2875709"/>
            <a:ext cx="57600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24000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149939" y="3615220"/>
            <a:ext cx="86400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6385" y="3305361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05599" y="4183618"/>
            <a:ext cx="338554" cy="720000"/>
            <a:chOff x="105599" y="4034756"/>
            <a:chExt cx="338554" cy="720000"/>
          </a:xfrm>
        </p:grpSpPr>
        <p:sp>
          <p:nvSpPr>
            <p:cNvPr id="45" name="ホームベース 44"/>
            <p:cNvSpPr/>
            <p:nvPr/>
          </p:nvSpPr>
          <p:spPr>
            <a:xfrm rot="5400000">
              <a:off x="-75049" y="4266956"/>
              <a:ext cx="720000" cy="255600"/>
            </a:xfrm>
            <a:prstGeom prst="homePlate">
              <a:avLst/>
            </a:pr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105599" y="4034758"/>
              <a:ext cx="338554" cy="47587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実施期</a:t>
              </a:r>
              <a:endParaRPr kumimoji="1"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　　　　　　　　</a:t>
            </a:r>
            <a:r>
              <a:rPr kumimoji="1" lang="ja-JP" altLang="en-US" sz="800" dirty="0" smtClean="0"/>
              <a:t>                     　　　　　　　　　　 </a:t>
            </a:r>
            <a:r>
              <a:rPr kumimoji="1" lang="ja-JP" altLang="en-US" sz="700" dirty="0" smtClean="0"/>
              <a:t>○○キッズ①</a:t>
            </a:r>
            <a:r>
              <a:rPr kumimoji="1" lang="ja-JP" altLang="en-US" sz="700" dirty="0"/>
              <a:t>　</a:t>
            </a:r>
            <a:r>
              <a:rPr lang="ja-JP" altLang="en-US" sz="700" dirty="0"/>
              <a:t> </a:t>
            </a:r>
            <a:r>
              <a:rPr lang="ja-JP" altLang="en-US" sz="700" dirty="0" smtClean="0"/>
              <a:t>　　　文化祭　　公民館まつり　　　　○</a:t>
            </a:r>
            <a:r>
              <a:rPr lang="ja-JP" altLang="en-US" sz="700" dirty="0"/>
              <a:t>○</a:t>
            </a:r>
            <a:r>
              <a:rPr lang="ja-JP" altLang="en-US" sz="700" dirty="0" smtClean="0"/>
              <a:t>キッズ② 　　　　 ○</a:t>
            </a:r>
            <a:r>
              <a:rPr lang="ja-JP" altLang="en-US" sz="700" dirty="0"/>
              <a:t>○</a:t>
            </a:r>
            <a:r>
              <a:rPr lang="ja-JP" altLang="en-US" sz="700" dirty="0" smtClean="0"/>
              <a:t>キッズ③</a:t>
            </a:r>
            <a:r>
              <a:rPr lang="ja-JP" altLang="en-US" sz="800" dirty="0" smtClean="0"/>
              <a:t>　 </a:t>
            </a:r>
            <a:r>
              <a:rPr kumimoji="1" lang="ja-JP" altLang="en-US" sz="800" dirty="0"/>
              <a:t>　 　　　　　　　　　　　　　　　　　　　　　　　　　　　　　　</a:t>
            </a:r>
            <a:r>
              <a:rPr lang="ja-JP" altLang="en-US" sz="800" dirty="0"/>
              <a:t>　　　　　　　　　　　　　　　　　　　　　　　　　　　　　　　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会議・企画会議（随時）　　　　　　　　　</a:t>
            </a:r>
            <a:r>
              <a:rPr lang="ja-JP" altLang="en-US" sz="800" dirty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サテライト講座（随時）</a:t>
            </a:r>
            <a:r>
              <a:rPr kumimoji="1" lang="ja-JP" altLang="en-US" sz="800" dirty="0"/>
              <a:t>　　　　　　　</a:t>
            </a:r>
            <a:r>
              <a:rPr kumimoji="1" lang="ja-JP" altLang="en-US" sz="800" dirty="0" smtClean="0"/>
              <a:t>○○キッズ（隔月）</a:t>
            </a:r>
            <a:r>
              <a:rPr kumimoji="1" lang="ja-JP" altLang="en-US" sz="800" dirty="0"/>
              <a:t>　　　  </a:t>
            </a:r>
            <a:r>
              <a:rPr kumimoji="1" lang="ja-JP" altLang="en-US" sz="800" dirty="0" smtClean="0"/>
              <a:t> </a:t>
            </a:r>
            <a:r>
              <a:rPr kumimoji="1" lang="ja-JP" altLang="en-US" sz="800" dirty="0"/>
              <a:t>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　　　合同学習フェスタ</a:t>
            </a:r>
            <a:r>
              <a:rPr lang="ja-JP" altLang="en-US" sz="800" dirty="0"/>
              <a:t>　</a:t>
            </a:r>
            <a:r>
              <a:rPr kumimoji="1" lang="ja-JP" altLang="en-US" sz="800" dirty="0"/>
              <a:t>　　　　　　　　</a:t>
            </a:r>
            <a:r>
              <a:rPr lang="ja-JP" altLang="en-US" sz="800" dirty="0"/>
              <a:t>　　　　　　　　　　　　　　　　　　　　　　　　　　　　　　　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会議・企画会議（随時）</a:t>
            </a:r>
            <a:r>
              <a:rPr lang="ja-JP" altLang="en-US" sz="800" dirty="0"/>
              <a:t>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750593" y="5883166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準備期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45424" y="6076853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試行期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62092" y="6336683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rgbClr val="008000"/>
                </a:solidFill>
              </a:rPr>
              <a:t>実施期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927557" y="2711957"/>
            <a:ext cx="323165" cy="21502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00" dirty="0"/>
              <a:t>公民館だより・ブログ・ＳＮＳで</a:t>
            </a:r>
            <a:r>
              <a:rPr kumimoji="1" lang="ja-JP" altLang="en-US" sz="900" dirty="0"/>
              <a:t>情報発信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920487" y="2729855"/>
            <a:ext cx="0" cy="216024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図 5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69" y="13001"/>
            <a:ext cx="986616" cy="69159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627263" y="4037152"/>
            <a:ext cx="2246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/>
              <a:t>※</a:t>
            </a:r>
            <a:r>
              <a:rPr kumimoji="1" lang="ja-JP" altLang="en-US" sz="600" dirty="0" smtClean="0"/>
              <a:t>学校の教科</a:t>
            </a:r>
            <a:r>
              <a:rPr lang="ja-JP" altLang="en-US" sz="600" dirty="0" smtClean="0"/>
              <a:t>（</a:t>
            </a:r>
            <a:r>
              <a:rPr kumimoji="1" lang="ja-JP" altLang="en-US" sz="600" dirty="0" smtClean="0"/>
              <a:t>「生活科」や「総合的な学習の時間」など）の中に組み込めるよう学校と緊密な連携を図る。</a:t>
            </a:r>
            <a:endParaRPr kumimoji="1" lang="en-US" altLang="ja-JP" sz="600" dirty="0" smtClean="0"/>
          </a:p>
        </p:txBody>
      </p:sp>
      <p:grpSp>
        <p:nvGrpSpPr>
          <p:cNvPr id="59" name="グループ化 58"/>
          <p:cNvGrpSpPr/>
          <p:nvPr/>
        </p:nvGrpSpPr>
        <p:grpSpPr>
          <a:xfrm>
            <a:off x="7685816" y="828562"/>
            <a:ext cx="1348778" cy="439200"/>
            <a:chOff x="7685816" y="828562"/>
            <a:chExt cx="1348778" cy="439200"/>
          </a:xfrm>
        </p:grpSpPr>
        <p:pic>
          <p:nvPicPr>
            <p:cNvPr id="61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図 6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6084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■プロジェクトチームの組織化，事業企画ワークショップ開催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・関係団体・サークル等への説明と協力依頼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・協力者によるプロジェクトチームの組織化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・地域の実態や課題を把握・共有し，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プロジェクト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の展望を描くワークショップを開催。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■プロジェクト会議</a:t>
            </a:r>
            <a:endParaRPr lang="en-US" altLang="ja-JP" sz="11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  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■事業説明会（広報，周知説明）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■「公民館カレー食堂」試行（年間５回）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　</a:t>
            </a:r>
            <a:r>
              <a:rPr lang="ja-JP" altLang="en-US" sz="1100" dirty="0" smtClean="0">
                <a:latin typeface="ＭＳ Ｐゴシック" pitchFamily="50" charset="-128"/>
              </a:rPr>
              <a:t>・公民館講座や関係団体の</a:t>
            </a:r>
            <a:r>
              <a:rPr lang="ja-JP" altLang="en-US" sz="1100" dirty="0">
                <a:latin typeface="ＭＳ Ｐゴシック" pitchFamily="50" charset="-128"/>
              </a:rPr>
              <a:t>メンバーがスタッフに！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　　　　　</a:t>
            </a:r>
            <a:endParaRPr lang="en-US" altLang="ja-JP" sz="11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■「公民館カレー食堂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」定例開催（毎月第１土曜日）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■</a:t>
            </a:r>
            <a:r>
              <a:rPr lang="ja-JP" altLang="en-US" sz="1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公民館まつりへの出展・協力（成果発表）</a:t>
            </a:r>
            <a:endParaRPr lang="en-US" altLang="ja-JP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・各団体のカレー試食ブース　　・“こどもカレー食堂”開店！（中高生による主体的な運営）　</a:t>
            </a:r>
            <a:r>
              <a:rPr lang="ja-JP" altLang="en-US" sz="1100" dirty="0" smtClean="0"/>
              <a:t>　</a:t>
            </a:r>
            <a:endParaRPr lang="en-US" altLang="ja-JP" sz="110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・プロジェクトの紹介展示ブース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6195" y="14791"/>
            <a:ext cx="9317830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開発モデルの試案：地域の人材に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よる社会的包摂の実現</a:t>
            </a: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つながりプラットフォームプロジェクト（公民館カレー食堂）</a:t>
            </a:r>
            <a:r>
              <a:rPr lang="en-US" altLang="ja-JP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○○公民館</a:t>
            </a:r>
            <a:r>
              <a:rPr lang="en-US" altLang="ja-JP" sz="18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・一人親世帯の増加等を背景とした貧困問題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・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家庭・地域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の教育力の低下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・地域住民（多世代）の交流の場の不足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latin typeface="ＭＳ Ｐゴシック" pitchFamily="50" charset="-128"/>
              </a:rPr>
              <a:t>・地場産業（農業等）の担い手不足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latin typeface="ＭＳ Ｐゴシック" pitchFamily="50" charset="-128"/>
              </a:rPr>
              <a:t>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23154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74368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・地域全体で全ての子供を育む仕組みづくりと多世代交流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・だれもが気軽に訪れ，集い，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つながりあえる居場所づくり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・地元の食材や地場産業（農業等）への理解・愛着と将来的な担い手育成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→食（カレー）をテーマに，地域の誰もが集える“プラットフォーム”を創造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・プロジェクトに</a:t>
            </a:r>
            <a:r>
              <a:rPr lang="ja-JP" altLang="en-US" sz="1100" dirty="0" smtClean="0"/>
              <a:t>参加した住民数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・協力団体（ボランティア）数や提供食材数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★この地域で暮らし続けたいと思う住民数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・地域内ネットワークの構築</a:t>
            </a:r>
            <a:endParaRPr lang="en-US" altLang="ja-JP" sz="1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・地域力（ソーシャル・キャピタル）の醸成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283283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1648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・〇〇地区自治協議会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・〇〇地区社会福祉協議会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・〇〇地区農業団体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・保育所，小学校，中学校，ＰＴＡ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・老人会　　・女性会　　・子ども会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10918" y="4725145"/>
            <a:ext cx="2786216" cy="1005793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・△△市（町）まちづくり</a:t>
            </a:r>
            <a:r>
              <a:rPr lang="ja-JP" altLang="en-US" sz="1000" dirty="0">
                <a:latin typeface="+mj-ea"/>
                <a:ea typeface="+mj-ea"/>
              </a:rPr>
              <a:t>支援事業補助</a:t>
            </a:r>
            <a:r>
              <a:rPr lang="ja-JP" altLang="en-US" sz="1000" dirty="0" smtClean="0">
                <a:latin typeface="+mj-ea"/>
                <a:ea typeface="+mj-ea"/>
              </a:rPr>
              <a:t>金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・○</a:t>
            </a:r>
            <a:r>
              <a:rPr lang="ja-JP" altLang="en-US" sz="1000" dirty="0">
                <a:latin typeface="+mj-ea"/>
                <a:ea typeface="+mj-ea"/>
              </a:rPr>
              <a:t>○</a:t>
            </a:r>
            <a:r>
              <a:rPr lang="ja-JP" altLang="en-US" sz="1000" dirty="0" smtClean="0">
                <a:latin typeface="+mj-ea"/>
                <a:ea typeface="+mj-ea"/>
              </a:rPr>
              <a:t>地区自治協議会（農業部会）予算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　・「子ども食堂」関係の補助事業等活用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　　ひろしまこども夢財団こども食堂支援事業，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　</a:t>
            </a:r>
            <a:r>
              <a:rPr lang="ja-JP" altLang="en-US" sz="1000" dirty="0"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latin typeface="+mj-ea"/>
                <a:ea typeface="+mj-ea"/>
              </a:rPr>
              <a:t>フードバンク</a:t>
            </a:r>
            <a:r>
              <a:rPr lang="en-US" altLang="ja-JP" sz="1000" dirty="0" smtClean="0">
                <a:latin typeface="+mj-ea"/>
                <a:ea typeface="+mj-ea"/>
              </a:rPr>
              <a:t>…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　　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62074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・“出張”公民館食堂の実施（他施設・他地域への出前事業）　　　・つながりにくい家庭へのアクセスの検討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ＭＳ Ｐゴシック" pitchFamily="50" charset="-128"/>
              </a:rPr>
              <a:t>　・こどもカレー食堂の定例実施　　　・学校や企業，団体等の連携の広がりと継続　・カレー以外のメニュー開発</a:t>
            </a:r>
            <a:endParaRPr lang="en-US" altLang="ja-JP" sz="1000" dirty="0">
              <a:latin typeface="ＭＳ Ｐゴシック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676" y="2036638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108000" rtlCol="0" anchor="ctr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 経済的に厳しい，困難を抱える家庭の子供だけでなく地域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すべて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の住民（子供）を対象に！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既存の公民館講座や関係団体のメンバーがスタッフに（“動員”でなく“楽しんで”活動）！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お年寄りから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子供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まで，親しみやすく，誰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もが大好き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な「カレー」をテーマに事業展開！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16603" y="5806496"/>
            <a:ext cx="2791901" cy="86177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</a:t>
            </a:r>
            <a:r>
              <a:rPr lang="ja-JP" altLang="en-US" sz="1000" dirty="0" smtClean="0">
                <a:latin typeface="+mn-ea"/>
              </a:rPr>
              <a:t>情報</a:t>
            </a:r>
            <a:r>
              <a:rPr lang="en-US" altLang="ja-JP" sz="1000" dirty="0" smtClean="0">
                <a:latin typeface="+mn-ea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○浅原食堂　（廿日市市浅原市民センター）</a:t>
            </a:r>
            <a:r>
              <a:rPr lang="en-US" altLang="ja-JP" sz="900" dirty="0" smtClean="0">
                <a:latin typeface="+mn-ea"/>
              </a:rPr>
              <a:t/>
            </a:r>
            <a:br>
              <a:rPr lang="en-US" altLang="ja-JP" sz="900" dirty="0" smtClean="0">
                <a:latin typeface="+mn-ea"/>
              </a:rPr>
            </a:br>
            <a:r>
              <a:rPr lang="ja-JP" altLang="en-US" sz="900" dirty="0" smtClean="0">
                <a:latin typeface="+mn-ea"/>
              </a:rPr>
              <a:t>○泉川公民館カレーの日（愛媛県新居浜市）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○循誘公民館カレーの日（佐賀県佐賀市）の取組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○各地の「子供食堂」の取組</a:t>
            </a:r>
            <a:endParaRPr lang="ja-JP" altLang="en-US" sz="9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92174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　　　　　　　　　　　　　　　　　　　　　　　　　　　　</a:t>
            </a:r>
            <a:r>
              <a:rPr lang="ja-JP" altLang="en-US" sz="800" dirty="0" smtClean="0"/>
              <a:t>事業企画</a:t>
            </a:r>
            <a:r>
              <a:rPr lang="en-US" altLang="ja-JP" sz="800" dirty="0" smtClean="0"/>
              <a:t>WS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協力団体等への説明　　　ＰＴキックオフ会議①　　　　　　　　　　　　　　　</a:t>
            </a:r>
            <a:endParaRPr lang="en-US" altLang="ja-JP" sz="8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47592" y="2917363"/>
            <a:ext cx="659308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38554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47594" y="3576673"/>
            <a:ext cx="65931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ホームベース 44"/>
          <p:cNvSpPr/>
          <p:nvPr/>
        </p:nvSpPr>
        <p:spPr>
          <a:xfrm rot="5400000">
            <a:off x="-163286" y="4353931"/>
            <a:ext cx="895212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6385" y="3379792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　　　事業説明会　　　　公民館食堂①　　　　公民館食堂②　　　　　</a:t>
            </a:r>
            <a:r>
              <a:rPr lang="ja-JP" altLang="en-US" sz="800" dirty="0"/>
              <a:t>公民館食堂③</a:t>
            </a:r>
            <a:r>
              <a:rPr lang="ja-JP" altLang="en-US" sz="800" dirty="0" smtClean="0"/>
              <a:t>　　　　　</a:t>
            </a:r>
            <a:r>
              <a:rPr lang="ja-JP" altLang="en-US" sz="800" dirty="0"/>
              <a:t>公民館食堂④</a:t>
            </a:r>
            <a:r>
              <a:rPr lang="ja-JP" altLang="en-US" sz="800" dirty="0" smtClean="0"/>
              <a:t>　　　</a:t>
            </a:r>
            <a:r>
              <a:rPr lang="ja-JP" altLang="en-US" sz="800" dirty="0"/>
              <a:t>公民館食堂⑤</a:t>
            </a:r>
            <a:r>
              <a:rPr lang="ja-JP" altLang="en-US" sz="800" dirty="0" smtClean="0"/>
              <a:t>　</a:t>
            </a:r>
            <a:endParaRPr lang="en-US" altLang="ja-JP" sz="800" dirty="0"/>
          </a:p>
          <a:p>
            <a:r>
              <a:rPr lang="en-US" altLang="ja-JP" sz="800" dirty="0" smtClean="0"/>
              <a:t>PT</a:t>
            </a:r>
            <a:r>
              <a:rPr lang="ja-JP" altLang="en-US" sz="800" dirty="0" smtClean="0"/>
              <a:t>会議①　　　　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会議②　　　　　　　　　　　　　　　　　　　　　　　　　　　　　　　　　　　　　　　　　　　　　　　　　　　　　</a:t>
            </a:r>
            <a:r>
              <a:rPr lang="en-US" altLang="ja-JP" sz="800" dirty="0" smtClean="0"/>
              <a:t>PT</a:t>
            </a:r>
            <a:r>
              <a:rPr lang="ja-JP" altLang="en-US" sz="800" dirty="0" smtClean="0"/>
              <a:t>会議③　　　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/>
              <a:t>　公民館食堂（</a:t>
            </a:r>
            <a:r>
              <a:rPr lang="ja-JP" altLang="en-US" sz="800" dirty="0" smtClean="0"/>
              <a:t>毎月１回</a:t>
            </a:r>
            <a:r>
              <a:rPr lang="ja-JP" altLang="en-US" sz="800" dirty="0"/>
              <a:t>）　　　　　　 </a:t>
            </a:r>
            <a:r>
              <a:rPr lang="ja-JP" altLang="en-US" sz="800" dirty="0" smtClean="0"/>
              <a:t>　　　　　　　　　　　　　　　　　　　　　　　　　　　　　　　　　　　　　　　　　　　公民館まつり</a:t>
            </a:r>
            <a:r>
              <a:rPr lang="ja-JP" altLang="en-US" sz="800" dirty="0"/>
              <a:t>　</a:t>
            </a:r>
            <a:endParaRPr lang="en-US" altLang="ja-JP" sz="800" dirty="0"/>
          </a:p>
          <a:p>
            <a:r>
              <a:rPr lang="en-US" altLang="ja-JP" sz="800" dirty="0"/>
              <a:t>PT</a:t>
            </a:r>
            <a:r>
              <a:rPr lang="ja-JP" altLang="en-US" sz="800" dirty="0"/>
              <a:t>会議①　　　　　</a:t>
            </a:r>
            <a:r>
              <a:rPr lang="en-US" altLang="ja-JP" sz="800" dirty="0"/>
              <a:t>PT</a:t>
            </a:r>
            <a:r>
              <a:rPr lang="ja-JP" altLang="en-US" sz="800" dirty="0"/>
              <a:t>会議②　　　　　　　　　　　　　　　　　　　　　　　　　　　　　　　　　　　　　　　　　　　　　　　　　　　　　</a:t>
            </a:r>
            <a:r>
              <a:rPr lang="en-US" altLang="ja-JP" sz="800" dirty="0"/>
              <a:t>PT</a:t>
            </a:r>
            <a:r>
              <a:rPr lang="ja-JP" altLang="en-US" sz="800" dirty="0"/>
              <a:t>会議③　　</a:t>
            </a:r>
            <a:r>
              <a:rPr lang="ja-JP" altLang="en-US" sz="800" dirty="0" smtClean="0"/>
              <a:t>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750593" y="5883166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準備期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175296" y="6094050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試行期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175296" y="6490572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実施期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927557" y="2667581"/>
            <a:ext cx="323165" cy="21284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dirty="0" smtClean="0"/>
              <a:t>公民館だより・</a:t>
            </a:r>
            <a:r>
              <a:rPr lang="ja-JP" altLang="en-US" sz="900" dirty="0" smtClean="0"/>
              <a:t>ブログ・ＳＮＳ</a:t>
            </a:r>
            <a:r>
              <a:rPr kumimoji="1" lang="ja-JP" altLang="en-US" sz="900" dirty="0" smtClean="0"/>
              <a:t>で情報発信</a:t>
            </a:r>
            <a:endParaRPr kumimoji="1" lang="ja-JP" altLang="en-US" sz="900" dirty="0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972941" y="2716140"/>
            <a:ext cx="0" cy="216024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二等辺三角形 33"/>
          <p:cNvSpPr/>
          <p:nvPr/>
        </p:nvSpPr>
        <p:spPr>
          <a:xfrm rot="10800000">
            <a:off x="2994446" y="1790701"/>
            <a:ext cx="2559844" cy="132800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806" y="2017402"/>
            <a:ext cx="325730" cy="592470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13137" y="3493605"/>
            <a:ext cx="2074912" cy="707886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latin typeface="ＭＳ Ｐゴシック" pitchFamily="50" charset="-128"/>
              </a:rPr>
              <a:t>※</a:t>
            </a:r>
            <a:r>
              <a:rPr lang="ja-JP" altLang="en-US" sz="1000" dirty="0" smtClean="0">
                <a:latin typeface="ＭＳ Ｐゴシック" pitchFamily="50" charset="-128"/>
              </a:rPr>
              <a:t>輪番制</a:t>
            </a:r>
            <a:r>
              <a:rPr lang="ja-JP" altLang="en-US" sz="1000" dirty="0">
                <a:latin typeface="ＭＳ Ｐゴシック" pitchFamily="50" charset="-128"/>
              </a:rPr>
              <a:t>で</a:t>
            </a:r>
            <a:r>
              <a:rPr lang="ja-JP" altLang="en-US" sz="1000" dirty="0" smtClean="0">
                <a:latin typeface="ＭＳ Ｐゴシック" pitchFamily="50" charset="-128"/>
              </a:rPr>
              <a:t>各団体のオリジナル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itchFamily="50" charset="-128"/>
              </a:rPr>
              <a:t>　　</a:t>
            </a:r>
            <a:r>
              <a:rPr lang="ja-JP" altLang="en-US" sz="1000" dirty="0" smtClean="0">
                <a:latin typeface="ＭＳ Ｐゴシック" pitchFamily="50" charset="-128"/>
              </a:rPr>
              <a:t>カレーを創作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latin typeface="ＭＳ Ｐゴシック" pitchFamily="50" charset="-128"/>
              </a:rPr>
              <a:t>※</a:t>
            </a:r>
            <a:r>
              <a:rPr lang="ja-JP" altLang="en-US" sz="1000" dirty="0">
                <a:latin typeface="ＭＳ Ｐゴシック" pitchFamily="50" charset="-128"/>
              </a:rPr>
              <a:t>地元の</a:t>
            </a:r>
            <a:r>
              <a:rPr lang="ja-JP" altLang="en-US" sz="1000" dirty="0" smtClean="0">
                <a:latin typeface="ＭＳ Ｐゴシック" pitchFamily="50" charset="-128"/>
              </a:rPr>
              <a:t>食材（規格外食材等）を農</a:t>
            </a:r>
            <a:endParaRPr lang="en-US" altLang="ja-JP" sz="1000" dirty="0" smtClean="0">
              <a:latin typeface="ＭＳ Ｐゴシック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ＭＳ Ｐゴシック" pitchFamily="50" charset="-128"/>
              </a:rPr>
              <a:t>　</a:t>
            </a:r>
            <a:r>
              <a:rPr lang="ja-JP" altLang="en-US" sz="1000" dirty="0" smtClean="0">
                <a:latin typeface="ＭＳ Ｐゴシック" pitchFamily="50" charset="-128"/>
              </a:rPr>
              <a:t>　業法人等から提供協力</a:t>
            </a:r>
            <a:endParaRPr lang="ja-JP" altLang="en-US" sz="800" dirty="0">
              <a:latin typeface="ＭＳ Ｐゴシック" pitchFamily="50" charset="-128"/>
            </a:endParaRPr>
          </a:p>
        </p:txBody>
      </p:sp>
      <p:pic>
        <p:nvPicPr>
          <p:cNvPr id="57" name="Picture 12" descr="https://www.unic.or.jp/files/sdg_icon_01_ja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222" y="828562"/>
            <a:ext cx="318992" cy="31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345" y="9525"/>
            <a:ext cx="986616" cy="691598"/>
          </a:xfrm>
          <a:prstGeom prst="rect">
            <a:avLst/>
          </a:prstGeom>
        </p:spPr>
      </p:pic>
      <p:grpSp>
        <p:nvGrpSpPr>
          <p:cNvPr id="52" name="グループ化 51"/>
          <p:cNvGrpSpPr/>
          <p:nvPr/>
        </p:nvGrpSpPr>
        <p:grpSpPr>
          <a:xfrm>
            <a:off x="8081963" y="828562"/>
            <a:ext cx="995361" cy="319201"/>
            <a:chOff x="7685816" y="828562"/>
            <a:chExt cx="1348778" cy="439200"/>
          </a:xfrm>
        </p:grpSpPr>
        <p:pic>
          <p:nvPicPr>
            <p:cNvPr id="59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66966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二等辺三角形 28"/>
          <p:cNvSpPr/>
          <p:nvPr/>
        </p:nvSpPr>
        <p:spPr>
          <a:xfrm rot="10800000">
            <a:off x="3242313" y="4955401"/>
            <a:ext cx="891537" cy="96906"/>
          </a:xfrm>
          <a:prstGeom prst="triangl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12"/>
          <p:cNvSpPr txBox="1">
            <a:spLocks noChangeArrowheads="1"/>
          </p:cNvSpPr>
          <p:nvPr/>
        </p:nvSpPr>
        <p:spPr bwMode="auto">
          <a:xfrm>
            <a:off x="38509" y="1841144"/>
            <a:ext cx="6212213" cy="310002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8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1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        </a:t>
            </a: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防災教育ネットワーク会議の組織化，防災ワークショップの開催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・地域内の防災・福祉・教育に関わる既存の多様な関係団体のネットワーク形成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・地域課題を共有し，一体的な防災教育の推進を図る。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避難訓練・防火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訓練　　</a:t>
            </a:r>
            <a:r>
              <a:rPr lang="zh-TW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■救命救急講習　　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■チャレンジ防災○○ウォークラリー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災害時避難所開設訓練（</a:t>
            </a:r>
            <a:r>
              <a:rPr lang="en-US" altLang="ja-JP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HUG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避難所運営ゲーム）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　■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「広島県</a:t>
            </a:r>
            <a:r>
              <a:rPr lang="en-US" altLang="ja-JP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『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みんなで減災</a:t>
            </a:r>
            <a:r>
              <a:rPr lang="en-US" altLang="ja-JP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』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一斉地震防災訓練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」参加（毎年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11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月）</a:t>
            </a:r>
            <a: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/>
            </a:r>
            <a:br>
              <a:rPr lang="en-US" altLang="ja-JP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</a:b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endParaRPr lang="en-US" altLang="ja-JP" sz="11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</a:t>
            </a: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■チャレンジこども○○防災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キャンプ　　　</a:t>
            </a:r>
            <a:endParaRPr lang="en-US" altLang="ja-JP" sz="11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　　■チャレンジ防災フェスタ</a:t>
            </a:r>
            <a:r>
              <a:rPr lang="ja-JP" altLang="en-US" sz="1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（公民館まつりと合同実施）</a:t>
            </a:r>
            <a:endParaRPr lang="en-US" altLang="ja-JP" sz="1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　　　　・防災プロジェクトの紹介　　・ハザードマップ等の掲示　</a:t>
            </a:r>
            <a:r>
              <a:rPr lang="ja-JP" altLang="en-US" sz="1100" dirty="0" smtClean="0"/>
              <a:t>　</a:t>
            </a:r>
            <a:endParaRPr lang="en-US" altLang="ja-JP" sz="110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　　・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防災工作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教室，防災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紙芝居，防災カルタ　　・</a:t>
            </a:r>
            <a:r>
              <a:rPr lang="ja-JP" altLang="en-US" sz="1100" dirty="0"/>
              <a:t>消防車展示（消防車と記念撮影）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200" y="33841"/>
            <a:ext cx="9068934" cy="59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2" rIns="91423" bIns="45712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05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開発モデルの</a:t>
            </a:r>
            <a:r>
              <a:rPr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試案：地域防災・減災の仕組みづくり</a:t>
            </a:r>
            <a:endParaRPr lang="en-US" altLang="ja-JP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 smtClean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ja-JP" sz="20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fontAlgn="ctr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チャレンジ防災！プロジェクト ｉｎ ○○　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○○公民館</a:t>
            </a:r>
            <a:r>
              <a:rPr lang="en-US" altLang="ja-JP" sz="1600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</p:txBody>
      </p:sp>
      <p:sp>
        <p:nvSpPr>
          <p:cNvPr id="23" name="テキスト ボックス 12"/>
          <p:cNvSpPr txBox="1">
            <a:spLocks noChangeArrowheads="1"/>
          </p:cNvSpPr>
          <p:nvPr/>
        </p:nvSpPr>
        <p:spPr bwMode="auto">
          <a:xfrm>
            <a:off x="33341" y="780675"/>
            <a:ext cx="4100509" cy="1010026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　</a:t>
            </a: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lnSpc>
                <a:spcPts val="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0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solidFill>
                  <a:srgbClr val="000000"/>
                </a:solidFill>
                <a:latin typeface="ＭＳ Ｐゴシック" pitchFamily="50" charset="-128"/>
              </a:rPr>
              <a:t>  </a:t>
            </a:r>
            <a:r>
              <a:rPr lang="ja-JP" altLang="en-US" sz="100" dirty="0" smtClean="0">
                <a:solidFill>
                  <a:srgbClr val="000000"/>
                </a:solidFill>
                <a:latin typeface="ＭＳ Ｐゴシック" pitchFamily="50" charset="-128"/>
              </a:rPr>
              <a:t> 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地域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住民の防災意識が低い</a:t>
            </a: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/>
            </a:r>
            <a:b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</a:b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・災害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発生直後の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避難所</a:t>
            </a:r>
            <a:r>
              <a:rPr lang="en-US" altLang="ja-JP" sz="1100" dirty="0" smtClean="0">
                <a:solidFill>
                  <a:srgbClr val="000000"/>
                </a:solidFill>
                <a:latin typeface="ＭＳ Ｐゴシック" pitchFamily="50" charset="-128"/>
              </a:rPr>
              <a:t>(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公民館）運営の仕組みがない</a:t>
            </a:r>
            <a:endParaRPr lang="en-US" altLang="ja-JP" sz="1100" dirty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ＭＳ Ｐゴシック" pitchFamily="50" charset="-128"/>
              </a:rPr>
              <a:t>　・</a:t>
            </a:r>
            <a:r>
              <a:rPr lang="ja-JP" altLang="en-US" sz="1100" dirty="0" smtClean="0">
                <a:latin typeface="ＭＳ Ｐゴシック" pitchFamily="50" charset="-128"/>
              </a:rPr>
              <a:t>高齢者，障害者， 乳幼児</a:t>
            </a:r>
            <a:r>
              <a:rPr lang="en-US" altLang="ja-JP" sz="1100" dirty="0" smtClean="0">
                <a:latin typeface="ＭＳ Ｐゴシック" pitchFamily="50" charset="-128"/>
              </a:rPr>
              <a:t>(</a:t>
            </a:r>
            <a:r>
              <a:rPr lang="ja-JP" altLang="en-US" sz="1100" dirty="0" smtClean="0">
                <a:latin typeface="ＭＳ Ｐゴシック" pitchFamily="50" charset="-128"/>
              </a:rPr>
              <a:t>子育て）世帯等の</a:t>
            </a:r>
            <a:r>
              <a:rPr lang="ja-JP" altLang="en-US" sz="1100" dirty="0">
                <a:latin typeface="ＭＳ Ｐゴシック" pitchFamily="50" charset="-128"/>
              </a:rPr>
              <a:t>孤立・</a:t>
            </a:r>
            <a:r>
              <a:rPr lang="ja-JP" altLang="en-US" sz="1100" dirty="0" smtClean="0">
                <a:latin typeface="ＭＳ Ｐゴシック" pitchFamily="50" charset="-128"/>
              </a:rPr>
              <a:t>支援</a:t>
            </a:r>
            <a:r>
              <a:rPr lang="ja-JP" altLang="en-US" sz="1100" b="1" dirty="0"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latin typeface="ＭＳ Ｐゴシック" pitchFamily="50" charset="-128"/>
              </a:rPr>
              <a:t>　</a:t>
            </a:r>
            <a:endParaRPr lang="en-US" altLang="ja-JP" sz="1100" b="1" dirty="0">
              <a:latin typeface="ＭＳ Ｐゴシック" pitchFamily="50" charset="-128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33340" y="657726"/>
            <a:ext cx="2976559" cy="279229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bIns="108000" anchor="ctr"/>
          <a:lstStyle/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ts val="2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地域の現状・課題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（今の地域）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38509" y="1781738"/>
            <a:ext cx="15144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取組の概要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046871" y="1215428"/>
            <a:ext cx="314476" cy="140518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12"/>
          <p:cNvSpPr txBox="1">
            <a:spLocks noChangeArrowheads="1"/>
          </p:cNvSpPr>
          <p:nvPr/>
        </p:nvSpPr>
        <p:spPr bwMode="auto">
          <a:xfrm>
            <a:off x="4289821" y="780675"/>
            <a:ext cx="4822766" cy="1010025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・住民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</a:t>
            </a:r>
            <a:r>
              <a:rPr lang="ja-JP" altLang="en-US" sz="1100" dirty="0"/>
              <a:t>防災意識</a:t>
            </a:r>
            <a:r>
              <a:rPr lang="ja-JP" altLang="en-US" sz="1100" dirty="0" smtClean="0"/>
              <a:t>の向上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地域</a:t>
            </a: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防災力による避難所（公民館）の開設</a:t>
            </a:r>
            <a:endParaRPr lang="en-US" altLang="ja-JP" sz="1100" dirty="0" smtClean="0">
              <a:solidFill>
                <a:srgbClr val="000000"/>
              </a:solidFill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ja-JP" altLang="en-US" sz="1100" dirty="0">
                <a:latin typeface="ＭＳ Ｐゴシック" pitchFamily="50" charset="-128"/>
              </a:rPr>
              <a:t>災害時における地域での助け合いネットワークの形成（関係づくり</a:t>
            </a:r>
            <a:r>
              <a:rPr lang="ja-JP" altLang="en-US" sz="1100" dirty="0" smtClean="0">
                <a:latin typeface="ＭＳ Ｐゴシック" pitchFamily="50" charset="-128"/>
              </a:rPr>
              <a:t>）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　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→地域の</a:t>
            </a:r>
            <a:r>
              <a:rPr lang="ja-JP" alt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安全・安心拠点としての公民館づくり</a:t>
            </a: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31" name="Line 21"/>
          <p:cNvSpPr>
            <a:spLocks noChangeShapeType="1"/>
          </p:cNvSpPr>
          <p:nvPr/>
        </p:nvSpPr>
        <p:spPr bwMode="auto">
          <a:xfrm flipV="1">
            <a:off x="0" y="568324"/>
            <a:ext cx="9144000" cy="26988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mtClean="0">
              <a:solidFill>
                <a:srgbClr val="000000"/>
              </a:solidFill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274368" y="670757"/>
            <a:ext cx="3348372" cy="279228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（課題解決の方向性・こんな地域にしたい）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二等辺三角形 33"/>
          <p:cNvSpPr/>
          <p:nvPr/>
        </p:nvSpPr>
        <p:spPr>
          <a:xfrm rot="10800000">
            <a:off x="3009899" y="1804370"/>
            <a:ext cx="2559844" cy="245262"/>
          </a:xfrm>
          <a:prstGeom prst="triangle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12"/>
          <p:cNvSpPr txBox="1">
            <a:spLocks noChangeArrowheads="1"/>
          </p:cNvSpPr>
          <p:nvPr/>
        </p:nvSpPr>
        <p:spPr bwMode="auto">
          <a:xfrm>
            <a:off x="6300192" y="1915685"/>
            <a:ext cx="2808312" cy="150379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u="sng" dirty="0"/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定量評価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</a:t>
            </a:r>
            <a:r>
              <a:rPr lang="ja-JP" altLang="en-US" sz="1100" dirty="0" smtClean="0"/>
              <a:t>地域</a:t>
            </a:r>
            <a:r>
              <a:rPr lang="ja-JP" altLang="en-US" sz="1100" dirty="0"/>
              <a:t>防災</a:t>
            </a:r>
            <a:r>
              <a:rPr lang="ja-JP" altLang="en-US" sz="1100" dirty="0" smtClean="0"/>
              <a:t>活動等に</a:t>
            </a:r>
            <a:r>
              <a:rPr lang="ja-JP" altLang="en-US" sz="1100" dirty="0"/>
              <a:t>参加</a:t>
            </a:r>
            <a:r>
              <a:rPr lang="ja-JP" altLang="en-US" sz="1100" dirty="0" smtClean="0"/>
              <a:t>した住民数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・△△市防災情報メール</a:t>
            </a:r>
            <a:r>
              <a:rPr lang="ja-JP" altLang="en-US" sz="1100" dirty="0">
                <a:latin typeface="+mj-ea"/>
              </a:rPr>
              <a:t>の</a:t>
            </a:r>
            <a:r>
              <a:rPr lang="ja-JP" altLang="en-US" sz="1100" dirty="0" smtClean="0">
                <a:latin typeface="+mj-ea"/>
              </a:rPr>
              <a:t>登録者率</a:t>
            </a:r>
            <a:endParaRPr lang="en-US" altLang="ja-JP" sz="1100" dirty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</a:rPr>
              <a:t>★この地域で暮らし続けたいと思う住民数</a:t>
            </a:r>
            <a:endParaRPr lang="en-US" altLang="ja-JP" sz="1100" dirty="0" smtClean="0">
              <a:latin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【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定性評価</a:t>
            </a:r>
            <a:r>
              <a:rPr lang="en-US" altLang="ja-JP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】</a:t>
            </a:r>
            <a:endParaRPr lang="ja-JP" alt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・地域内ネットワークの構築</a:t>
            </a:r>
            <a:endParaRPr lang="en-US" altLang="ja-JP" sz="1100" dirty="0" smtClean="0">
              <a:solidFill>
                <a:srgbClr val="000000"/>
              </a:solidFill>
              <a:latin typeface="+mj-ea"/>
              <a:ea typeface="+mj-ea"/>
            </a:endParaRPr>
          </a:p>
          <a:p>
            <a:pPr eaLnBrk="1" fontAlgn="base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・地域力（ソーシャル・キャピタル）の醸成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6288822" y="1841144"/>
            <a:ext cx="2717304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成果指標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（目的の達成度，波及効果）</a:t>
            </a:r>
            <a:endParaRPr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上下矢印 3"/>
          <p:cNvSpPr/>
          <p:nvPr/>
        </p:nvSpPr>
        <p:spPr>
          <a:xfrm>
            <a:off x="8768650" y="1616995"/>
            <a:ext cx="265944" cy="298690"/>
          </a:xfrm>
          <a:prstGeom prst="upDownArrow">
            <a:avLst/>
          </a:prstGeom>
          <a:solidFill>
            <a:srgbClr val="0033CC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6300191" y="3501008"/>
            <a:ext cx="2808313" cy="11648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・〇〇公民館（プロジェクト主管）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・〇〇地区自治協議会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・〇〇地区社会福祉協議会</a:t>
            </a:r>
            <a:endParaRPr lang="en-US" altLang="ja-JP" sz="10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・〇〇地区自主防災会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・保育所，小学校，中学校，ＰＴＡ</a:t>
            </a:r>
            <a:endParaRPr lang="en-US" altLang="ja-JP" sz="10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000" dirty="0" smtClean="0">
                <a:latin typeface="+mj-ea"/>
                <a:ea typeface="+mj-ea"/>
              </a:rPr>
              <a:t>・老人会　　・女性会　　・子ども会　　</a:t>
            </a:r>
            <a:endParaRPr lang="en-US" altLang="ja-JP" sz="1000" dirty="0">
              <a:latin typeface="+mj-ea"/>
              <a:ea typeface="+mj-ea"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6288822" y="3428403"/>
            <a:ext cx="2479828" cy="267893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 smtClean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14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fontAlgn="base">
              <a:lnSpc>
                <a:spcPts val="1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実施体制</a:t>
            </a:r>
            <a:r>
              <a:rPr lang="ja-JP" altLang="en-US" sz="105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（連携・協力団体等）</a:t>
            </a:r>
            <a:endParaRPr lang="ja-JP" altLang="en-US" sz="105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2"/>
          <p:cNvSpPr txBox="1">
            <a:spLocks noChangeArrowheads="1"/>
          </p:cNvSpPr>
          <p:nvPr/>
        </p:nvSpPr>
        <p:spPr bwMode="auto">
          <a:xfrm>
            <a:off x="6310918" y="4725145"/>
            <a:ext cx="2786216" cy="104783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ja-JP" sz="1100" dirty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+mj-ea"/>
                <a:ea typeface="+mj-ea"/>
              </a:rPr>
              <a:t>　・△△市まちづくり</a:t>
            </a:r>
            <a:r>
              <a:rPr lang="ja-JP" altLang="en-US" sz="1100" dirty="0">
                <a:latin typeface="+mj-ea"/>
                <a:ea typeface="+mj-ea"/>
              </a:rPr>
              <a:t>支援事業補助</a:t>
            </a:r>
            <a:r>
              <a:rPr lang="ja-JP" altLang="en-US" sz="1100" dirty="0" smtClean="0">
                <a:latin typeface="+mj-ea"/>
                <a:ea typeface="+mj-ea"/>
              </a:rPr>
              <a:t>金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・〇〇地区自治協議会（防災部会）予算</a:t>
            </a:r>
            <a:endParaRPr lang="en-US" altLang="ja-JP" sz="1100" dirty="0" smtClean="0">
              <a:latin typeface="+mj-ea"/>
              <a:ea typeface="+mj-ea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>
                <a:latin typeface="+mj-ea"/>
                <a:ea typeface="+mj-ea"/>
              </a:rPr>
              <a:t>　</a:t>
            </a:r>
            <a:r>
              <a:rPr lang="ja-JP" altLang="en-US" sz="1100" dirty="0" smtClean="0">
                <a:latin typeface="+mj-ea"/>
                <a:ea typeface="+mj-ea"/>
              </a:rPr>
              <a:t>・公民館主催事業予算　ほか</a:t>
            </a:r>
            <a:endParaRPr lang="en-US" altLang="ja-JP" sz="1100" dirty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6280550" y="4682303"/>
            <a:ext cx="2187175" cy="267894"/>
          </a:xfrm>
          <a:prstGeom prst="roundRect">
            <a:avLst>
              <a:gd name="adj" fmla="val 18241"/>
            </a:avLst>
          </a:prstGeom>
          <a:solidFill>
            <a:srgbClr val="0033CC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運営財源・活動資金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12"/>
          <p:cNvSpPr txBox="1">
            <a:spLocks noChangeArrowheads="1"/>
          </p:cNvSpPr>
          <p:nvPr/>
        </p:nvSpPr>
        <p:spPr bwMode="auto">
          <a:xfrm>
            <a:off x="33340" y="5046956"/>
            <a:ext cx="6219767" cy="683982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4000" rIns="54000"/>
          <a:lstStyle>
            <a:lvl1pPr marL="85725" indent="-8572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　</a:t>
            </a:r>
            <a:r>
              <a:rPr lang="ja-JP" alt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</a:rPr>
              <a:t>○体験型防災学習の充実　　　</a:t>
            </a:r>
            <a:r>
              <a:rPr lang="ja-JP" altLang="en-US" sz="1100">
                <a:latin typeface="ＭＳ Ｐゴシック" pitchFamily="50" charset="-128"/>
              </a:rPr>
              <a:t>・</a:t>
            </a:r>
            <a:r>
              <a:rPr lang="ja-JP" altLang="en-US" sz="1100" smtClean="0">
                <a:latin typeface="ＭＳ Ｐゴシック" pitchFamily="50" charset="-128"/>
              </a:rPr>
              <a:t>クロスロードゲーム　</a:t>
            </a:r>
            <a:r>
              <a:rPr lang="ja-JP" altLang="en-US" sz="1100" dirty="0">
                <a:latin typeface="ＭＳ Ｐゴシック" pitchFamily="50" charset="-128"/>
              </a:rPr>
              <a:t>　・</a:t>
            </a:r>
            <a:r>
              <a:rPr lang="en-US" altLang="ja-JP" sz="1100" dirty="0">
                <a:latin typeface="ＭＳ Ｐゴシック" pitchFamily="50" charset="-128"/>
              </a:rPr>
              <a:t>DIG</a:t>
            </a:r>
            <a:r>
              <a:rPr lang="ja-JP" altLang="en-US" sz="1100" dirty="0">
                <a:latin typeface="ＭＳ Ｐゴシック" pitchFamily="50" charset="-128"/>
              </a:rPr>
              <a:t>（災害図訓練）　</a:t>
            </a:r>
            <a:r>
              <a:rPr lang="ja-JP" altLang="en-US" sz="1100" dirty="0" smtClean="0">
                <a:latin typeface="ＭＳ Ｐゴシック" pitchFamily="50" charset="-128"/>
              </a:rPr>
              <a:t>・「防災キッズ」養成講座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1100" dirty="0" smtClean="0">
                <a:latin typeface="ＭＳ Ｐゴシック" pitchFamily="50" charset="-128"/>
              </a:rPr>
              <a:t>　　　・防災教室「ひろしま</a:t>
            </a:r>
            <a:r>
              <a:rPr lang="en-US" altLang="ja-JP" sz="1100" dirty="0" smtClean="0">
                <a:latin typeface="ＭＳ Ｐゴシック" pitchFamily="50" charset="-128"/>
              </a:rPr>
              <a:t>J</a:t>
            </a:r>
            <a:r>
              <a:rPr lang="ja-JP" altLang="en-US" sz="1100" dirty="0" smtClean="0">
                <a:latin typeface="ＭＳ Ｐゴシック" pitchFamily="50" charset="-128"/>
              </a:rPr>
              <a:t>プログラム」　　　・防災運動会（○○地区運動会と合同実施）</a:t>
            </a:r>
            <a:endParaRPr lang="en-US" altLang="ja-JP" sz="1100" dirty="0">
              <a:latin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0943" y="2086766"/>
            <a:ext cx="325730" cy="558977"/>
          </a:xfrm>
          <a:prstGeom prst="rect">
            <a:avLst/>
          </a:prstGeom>
          <a:solidFill>
            <a:srgbClr val="FF0000"/>
          </a:solidFill>
        </p:spPr>
        <p:txBody>
          <a:bodyPr vert="eaVert"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9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ポイント</a:t>
            </a:r>
            <a:endParaRPr kumimoji="1" lang="en-US" altLang="ja-JP" sz="9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64267" y="2091745"/>
            <a:ext cx="5688883" cy="5539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tIns="72000" rtlCol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①「防災」と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いう住民誰もが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自分事と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なる共通課題への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取組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を通じて，地域力を醸成。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 既存の「地域資源」や「事業」を生かして，できるところから無理なくスタート。</a:t>
            </a:r>
            <a:endParaRPr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公民館が核となり，学校・家庭・地域の連携を通じて防災教育を幅広く推進。　　</a:t>
            </a:r>
            <a:endParaRPr kumimoji="1" lang="en-US" altLang="ja-JP" sz="1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35496" y="4941168"/>
            <a:ext cx="2257016" cy="267894"/>
          </a:xfrm>
          <a:prstGeom prst="roundRect">
            <a:avLst>
              <a:gd name="adj" fmla="val 18241"/>
            </a:avLst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発展・継続・関連</a:t>
            </a:r>
            <a:endParaRPr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16603" y="5806496"/>
            <a:ext cx="2791901" cy="86177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latin typeface="+mn-ea"/>
              </a:rPr>
              <a:t>【</a:t>
            </a:r>
            <a:r>
              <a:rPr lang="ja-JP" altLang="en-US" sz="1000" dirty="0">
                <a:latin typeface="+mn-ea"/>
              </a:rPr>
              <a:t>参考</a:t>
            </a:r>
            <a:r>
              <a:rPr lang="ja-JP" altLang="en-US" sz="1000" dirty="0" smtClean="0">
                <a:latin typeface="+mn-ea"/>
              </a:rPr>
              <a:t>情報</a:t>
            </a:r>
            <a:r>
              <a:rPr lang="en-US" altLang="ja-JP" sz="1000" dirty="0" smtClean="0">
                <a:latin typeface="+mn-ea"/>
              </a:rPr>
              <a:t>】</a:t>
            </a: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○地域における防災教育の実践に関する手引き</a:t>
            </a:r>
            <a:r>
              <a:rPr lang="en-US" altLang="ja-JP" sz="900" dirty="0" smtClean="0">
                <a:latin typeface="+mn-ea"/>
              </a:rPr>
              <a:t/>
            </a:r>
            <a:br>
              <a:rPr lang="en-US" altLang="ja-JP" sz="900" dirty="0" smtClean="0">
                <a:latin typeface="+mn-ea"/>
              </a:rPr>
            </a:br>
            <a:r>
              <a:rPr lang="ja-JP" altLang="en-US" sz="900" dirty="0" smtClean="0">
                <a:latin typeface="+mn-ea"/>
              </a:rPr>
              <a:t>　　（内閣府）</a:t>
            </a:r>
            <a:r>
              <a:rPr lang="en-US" altLang="ja-JP" sz="900" dirty="0" smtClean="0">
                <a:latin typeface="+mn-ea"/>
              </a:rPr>
              <a:t/>
            </a:r>
            <a:br>
              <a:rPr lang="en-US" altLang="ja-JP" sz="900" dirty="0" smtClean="0">
                <a:latin typeface="+mn-ea"/>
              </a:rPr>
            </a:br>
            <a:r>
              <a:rPr lang="ja-JP" altLang="en-US" sz="900" dirty="0" smtClean="0">
                <a:latin typeface="+mn-ea"/>
              </a:rPr>
              <a:t>○チャレンジ防災</a:t>
            </a:r>
            <a:r>
              <a:rPr lang="en-US" altLang="ja-JP" sz="900" dirty="0" smtClean="0">
                <a:latin typeface="+mn-ea"/>
              </a:rPr>
              <a:t>in</a:t>
            </a:r>
            <a:r>
              <a:rPr lang="ja-JP" altLang="en-US" sz="900" dirty="0" smtClean="0">
                <a:latin typeface="+mn-ea"/>
              </a:rPr>
              <a:t>原（廿日市市原市民センター）</a:t>
            </a:r>
            <a:endParaRPr lang="en-US" altLang="ja-JP" sz="900" dirty="0" smtClean="0">
              <a:latin typeface="+mn-ea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+mn-ea"/>
              </a:rPr>
              <a:t>○防災研修＆炊出訓練（</a:t>
            </a:r>
            <a:r>
              <a:rPr lang="ja-JP" altLang="en-US" sz="800" dirty="0" smtClean="0">
                <a:latin typeface="+mn-ea"/>
              </a:rPr>
              <a:t>庄原市口和自治振興センター</a:t>
            </a:r>
            <a:r>
              <a:rPr lang="ja-JP" altLang="en-US" sz="900" dirty="0" smtClean="0">
                <a:latin typeface="+mn-ea"/>
              </a:rPr>
              <a:t>）</a:t>
            </a:r>
            <a:endParaRPr lang="ja-JP" altLang="en-US" sz="9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106063"/>
              </p:ext>
            </p:extLst>
          </p:nvPr>
        </p:nvGraphicFramePr>
        <p:xfrm>
          <a:off x="28200" y="5806496"/>
          <a:ext cx="6203638" cy="973117"/>
        </p:xfrm>
        <a:graphic>
          <a:graphicData uri="http://schemas.openxmlformats.org/drawingml/2006/table">
            <a:tbl>
              <a:tblPr bandRow="1">
                <a:tableStyleId>{85BE263C-DBD7-4A20-BB59-AAB30ACAA65A}</a:tableStyleId>
              </a:tblPr>
              <a:tblGrid>
                <a:gridCol w="662265"/>
                <a:gridCol w="478040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  <a:gridCol w="460303"/>
              </a:tblGrid>
              <a:tr h="150157"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800" b="1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２月</a:t>
                      </a: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72000" marR="72000" marT="0" marB="0" anchor="ctr"/>
                </a:tc>
              </a:tr>
              <a:tr h="184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１年目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  <a:tr h="184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３年目</a:t>
                      </a:r>
                      <a:endParaRPr kumimoji="1" lang="ja-JP" altLang="en-US" sz="800" dirty="0"/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63888" y="5949280"/>
            <a:ext cx="2693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ネットワーク会議立ち上げ</a:t>
            </a:r>
            <a:endParaRPr kumimoji="1" lang="en-US" altLang="ja-JP" sz="800" dirty="0" smtClean="0"/>
          </a:p>
          <a:p>
            <a:r>
              <a:rPr lang="ja-JP" altLang="en-US" sz="800" dirty="0" smtClean="0"/>
              <a:t>キックオフ会議①　　　　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会議② 　　 防災ワークショップ</a:t>
            </a:r>
            <a:endParaRPr kumimoji="1" lang="ja-JP" altLang="en-US" sz="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5713" y="3622168"/>
            <a:ext cx="338554" cy="5423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-47592" y="2917363"/>
            <a:ext cx="659308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5601" y="2716140"/>
            <a:ext cx="338554" cy="526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準備</a:t>
            </a:r>
            <a:r>
              <a:rPr kumimoji="1"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ホームベース 43"/>
          <p:cNvSpPr/>
          <p:nvPr/>
        </p:nvSpPr>
        <p:spPr>
          <a:xfrm rot="5400000">
            <a:off x="-47594" y="3576673"/>
            <a:ext cx="659310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ホームベース 44"/>
          <p:cNvSpPr/>
          <p:nvPr/>
        </p:nvSpPr>
        <p:spPr>
          <a:xfrm rot="5400000">
            <a:off x="-163286" y="4353931"/>
            <a:ext cx="895212" cy="256863"/>
          </a:xfrm>
          <a:prstGeom prst="homePlate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-46385" y="3379792"/>
            <a:ext cx="492443" cy="513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試行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5599" y="4034758"/>
            <a:ext cx="338554" cy="4758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</a:t>
            </a:r>
            <a:r>
              <a:rPr lang="ja-JP" altLang="en-US" sz="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</a:t>
            </a:r>
            <a:endParaRPr kumimoji="1" lang="ja-JP" altLang="en-US" sz="1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3568" y="6213573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避難訓練，防災訓練　　　　　　　　救命救急講習　　　            　　　防災ウォークラリー　　　　　　　　　　　　　　避難所開設訓練　　　　　　　　　　　　　　　　</a:t>
            </a:r>
            <a:r>
              <a:rPr lang="ja-JP" altLang="en-US" sz="800" dirty="0" smtClean="0"/>
              <a:t>　　　　　　　　　　　　　　　　　　　　　　　　　　　　　　　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会議①　　                    　　    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会議②　　　　　　　　　　　　　　　　　　　一斉地震防災訓練　　</a:t>
            </a:r>
            <a:r>
              <a:rPr lang="ja-JP" altLang="en-US" sz="800" dirty="0"/>
              <a:t>　　　　　　</a:t>
            </a:r>
            <a:r>
              <a:rPr lang="ja-JP" altLang="en-US" sz="800" dirty="0" smtClean="0"/>
              <a:t> </a:t>
            </a:r>
            <a:r>
              <a:rPr lang="en-US" altLang="ja-JP" sz="800" dirty="0"/>
              <a:t>NW</a:t>
            </a:r>
            <a:r>
              <a:rPr lang="ja-JP" altLang="en-US" sz="800" dirty="0" smtClean="0"/>
              <a:t>会議③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83568" y="6473332"/>
            <a:ext cx="54695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避難訓練，防災訓練　　　　　　　　救命救急講習　　　   防災キャンプ 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防災フェスタ　　　　　　　　　　　</a:t>
            </a:r>
            <a:r>
              <a:rPr lang="ja-JP" altLang="en-US" sz="800" dirty="0"/>
              <a:t>　</a:t>
            </a:r>
            <a:r>
              <a:rPr lang="ja-JP" altLang="en-US" sz="800" dirty="0" smtClean="0"/>
              <a:t> 避難所</a:t>
            </a:r>
            <a:r>
              <a:rPr lang="ja-JP" altLang="en-US" sz="800" dirty="0"/>
              <a:t>開設訓練　</a:t>
            </a:r>
            <a:r>
              <a:rPr kumimoji="1" lang="ja-JP" altLang="en-US" sz="800" dirty="0" smtClean="0"/>
              <a:t>　　　　　　　　</a:t>
            </a:r>
            <a:r>
              <a:rPr lang="ja-JP" altLang="en-US" sz="800" dirty="0" smtClean="0"/>
              <a:t>　　　　　　　　　　　　　　　　　　　　　　　　　　　　　　　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会議①　　                    　　    </a:t>
            </a:r>
            <a:r>
              <a:rPr lang="en-US" altLang="ja-JP" sz="800" dirty="0" smtClean="0"/>
              <a:t>NW</a:t>
            </a:r>
            <a:r>
              <a:rPr lang="ja-JP" altLang="en-US" sz="800" dirty="0" smtClean="0"/>
              <a:t>会議②　　　　　　　　　　　　　　　　　　　一斉地震防災訓練　　</a:t>
            </a:r>
            <a:r>
              <a:rPr lang="ja-JP" altLang="en-US" sz="800" dirty="0"/>
              <a:t>　　　　　　</a:t>
            </a:r>
            <a:r>
              <a:rPr lang="ja-JP" altLang="en-US" sz="800" dirty="0" smtClean="0"/>
              <a:t> </a:t>
            </a:r>
            <a:r>
              <a:rPr lang="en-US" altLang="ja-JP" sz="800" dirty="0"/>
              <a:t>NW</a:t>
            </a:r>
            <a:r>
              <a:rPr lang="ja-JP" altLang="en-US" sz="800" dirty="0" smtClean="0"/>
              <a:t>会議③　　　　　　　　　　　　　　　　　　　　　　　　　　　　　　　　　　　　　　　　　　　　　　　　　　　　　　　　　　　</a:t>
            </a:r>
            <a:endParaRPr kumimoji="1" lang="ja-JP" altLang="en-US" sz="800" dirty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655243" y="5960927"/>
            <a:ext cx="2497907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747738" y="6252329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747738" y="6519238"/>
            <a:ext cx="5405412" cy="0"/>
          </a:xfrm>
          <a:prstGeom prst="line">
            <a:avLst/>
          </a:prstGeom>
          <a:ln>
            <a:solidFill>
              <a:srgbClr val="008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750593" y="5883166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準備期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674020" y="6166007"/>
            <a:ext cx="8191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試行期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674018" y="6434543"/>
            <a:ext cx="5072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rgbClr val="008000"/>
                </a:solidFill>
              </a:rPr>
              <a:t>実施期</a:t>
            </a:r>
            <a:endParaRPr kumimoji="1" lang="ja-JP" altLang="en-US" sz="800" b="1" dirty="0">
              <a:solidFill>
                <a:srgbClr val="008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768948" y="2667580"/>
            <a:ext cx="323165" cy="21284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00" dirty="0"/>
              <a:t>公民館だより・ブログ・ＳＮＳで</a:t>
            </a:r>
            <a:r>
              <a:rPr kumimoji="1" lang="ja-JP" altLang="en-US" sz="900" dirty="0" smtClean="0"/>
              <a:t>情報発信</a:t>
            </a:r>
            <a:endParaRPr kumimoji="1" lang="ja-JP" altLang="en-US" sz="900" dirty="0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5796136" y="2708920"/>
            <a:ext cx="0" cy="216024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図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820" y="9525"/>
            <a:ext cx="986616" cy="691598"/>
          </a:xfrm>
          <a:prstGeom prst="rect">
            <a:avLst/>
          </a:prstGeom>
        </p:spPr>
      </p:pic>
      <p:grpSp>
        <p:nvGrpSpPr>
          <p:cNvPr id="48" name="グループ化 47"/>
          <p:cNvGrpSpPr/>
          <p:nvPr/>
        </p:nvGrpSpPr>
        <p:grpSpPr>
          <a:xfrm>
            <a:off x="7685816" y="828562"/>
            <a:ext cx="1348778" cy="439200"/>
            <a:chOff x="7685816" y="828562"/>
            <a:chExt cx="1348778" cy="439200"/>
          </a:xfrm>
        </p:grpSpPr>
        <p:pic>
          <p:nvPicPr>
            <p:cNvPr id="56" name="Picture 8" descr="https://www.unic.or.jp/files/sdg_icon_17_ja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5682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0" descr="https://www.unic.or.jp/files/sdg_icon_11_ja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4503" y="828562"/>
              <a:ext cx="438912" cy="438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図 5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85816" y="828562"/>
              <a:ext cx="439200" cy="4392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1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2135</TotalTime>
  <Words>2482</Words>
  <Application>Microsoft Office PowerPoint</Application>
  <PresentationFormat>画面に合わせる (4:3)</PresentationFormat>
  <Paragraphs>1009</Paragraphs>
  <Slides>10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2_標準デザイン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a-matsuda60927@pref.hiroshima.lg.jp</dc:creator>
  <cp:lastModifiedBy>広島県</cp:lastModifiedBy>
  <cp:revision>268</cp:revision>
  <cp:lastPrinted>2019-06-21T00:47:50Z</cp:lastPrinted>
  <dcterms:created xsi:type="dcterms:W3CDTF">2014-06-05T02:06:38Z</dcterms:created>
  <dcterms:modified xsi:type="dcterms:W3CDTF">2019-06-27T08:20:02Z</dcterms:modified>
</cp:coreProperties>
</file>