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9" r:id="rId2"/>
    <p:sldId id="261" r:id="rId3"/>
  </p:sldIdLst>
  <p:sldSz cx="9144000" cy="6858000" type="screen4x3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中間スタイル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8" autoAdjust="0"/>
    <p:restoredTop sz="95930" autoAdjust="0"/>
  </p:normalViewPr>
  <p:slideViewPr>
    <p:cSldViewPr snapToGrid="0">
      <p:cViewPr>
        <p:scale>
          <a:sx n="100" d="100"/>
          <a:sy n="100" d="100"/>
        </p:scale>
        <p:origin x="-1992" y="-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8830" cy="493474"/>
          </a:xfrm>
          <a:prstGeom prst="rect">
            <a:avLst/>
          </a:prstGeom>
        </p:spPr>
        <p:txBody>
          <a:bodyPr vert="horz" lIns="90655" tIns="45327" rIns="90655" bIns="4532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0" cy="493474"/>
          </a:xfrm>
          <a:prstGeom prst="rect">
            <a:avLst/>
          </a:prstGeom>
        </p:spPr>
        <p:txBody>
          <a:bodyPr vert="horz" lIns="90655" tIns="45327" rIns="90655" bIns="45327" rtlCol="0"/>
          <a:lstStyle>
            <a:lvl1pPr algn="r">
              <a:defRPr sz="1200"/>
            </a:lvl1pPr>
          </a:lstStyle>
          <a:p>
            <a:fld id="{207B8CD2-4243-4F69-9404-D1F3D42F4A13}" type="datetimeFigureOut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55" tIns="45327" rIns="90655" bIns="4532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0655" tIns="45327" rIns="90655" bIns="4532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4302"/>
            <a:ext cx="2918830" cy="493474"/>
          </a:xfrm>
          <a:prstGeom prst="rect">
            <a:avLst/>
          </a:prstGeom>
        </p:spPr>
        <p:txBody>
          <a:bodyPr vert="horz" lIns="90655" tIns="45327" rIns="90655" bIns="4532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4302"/>
            <a:ext cx="2918830" cy="493474"/>
          </a:xfrm>
          <a:prstGeom prst="rect">
            <a:avLst/>
          </a:prstGeom>
        </p:spPr>
        <p:txBody>
          <a:bodyPr vert="horz" lIns="90655" tIns="45327" rIns="90655" bIns="45327" rtlCol="0" anchor="b"/>
          <a:lstStyle>
            <a:lvl1pPr algn="r">
              <a:defRPr sz="1200"/>
            </a:lvl1pPr>
          </a:lstStyle>
          <a:p>
            <a:fld id="{DB5F8D79-EC77-4249-8FA9-6F2336CDEA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4691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F8D79-EC77-4249-8FA9-6F2336CDEA1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60915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F8D79-EC77-4249-8FA9-6F2336CDEA1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6091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12B064-E43D-4B58-9BA8-F587660ED47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66945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0F72BD-212A-4383-8AA9-0B7F326FABB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55521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31523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8955A9-5E9F-40A9-888D-493693482F5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673976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57200" y="274639"/>
            <a:ext cx="82296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0769BA-4211-4D7C-A204-280F8931B7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50099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8ADEA-0B05-454B-8A6D-91C05F73A0E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72965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87EC02-9BF9-440C-83FE-7FA18EA43BF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67873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4446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2338" y="1600201"/>
            <a:ext cx="404446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4BA54-BA5A-44E3-B2CC-C6174778524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7039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382EE-904C-45A6-AB36-31EFB1B3159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1489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C46BB-640E-4A6C-8CD7-76207DA12F3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91022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D25197-9AD2-41FC-BB2E-03698AA0987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37252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F77CF-6338-4B10-974A-2916FB03FC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45238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B707C5-9AA3-4A9D-AEBF-7F7ACB3767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427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F64FEE-09B0-4466-BE6A-4EADC6CA874A}" type="slidenum">
              <a:rPr lang="en-US" altLang="ja-JP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60584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二等辺三角形 28"/>
          <p:cNvSpPr/>
          <p:nvPr/>
        </p:nvSpPr>
        <p:spPr>
          <a:xfrm rot="10800000">
            <a:off x="3242313" y="4955401"/>
            <a:ext cx="891537" cy="96906"/>
          </a:xfrm>
          <a:prstGeom prst="triangl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12"/>
          <p:cNvSpPr txBox="1">
            <a:spLocks noChangeArrowheads="1"/>
          </p:cNvSpPr>
          <p:nvPr/>
        </p:nvSpPr>
        <p:spPr bwMode="auto">
          <a:xfrm>
            <a:off x="38509" y="1841144"/>
            <a:ext cx="6212213" cy="3100024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8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　　　　</a:t>
            </a: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ja-JP" sz="11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 </a:t>
            </a:r>
            <a:r>
              <a:rPr lang="en-US" altLang="ja-JP" sz="11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        </a:t>
            </a: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28200" y="33841"/>
            <a:ext cx="9068934" cy="590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2" rIns="91423" bIns="45712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105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05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企画シート</a:t>
            </a:r>
            <a:r>
              <a:rPr lang="en-US" altLang="ja-JP" sz="105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105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プロジェクト名</a:t>
            </a:r>
            <a:endParaRPr lang="en-US" altLang="ja-JP" sz="1050" b="1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fontAlgn="ctr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ja-JP" sz="2000" b="1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fontAlgn="ctr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ja-JP" sz="20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fontAlgn="ctr" hangingPunct="1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24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2400" b="1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" name="テキスト ボックス 12"/>
          <p:cNvSpPr txBox="1">
            <a:spLocks noChangeArrowheads="1"/>
          </p:cNvSpPr>
          <p:nvPr/>
        </p:nvSpPr>
        <p:spPr bwMode="auto">
          <a:xfrm>
            <a:off x="33341" y="816567"/>
            <a:ext cx="4100509" cy="1010026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 smtClean="0">
                <a:solidFill>
                  <a:srgbClr val="000000"/>
                </a:solidFill>
                <a:latin typeface="ＭＳ Ｐゴシック" pitchFamily="50" charset="-128"/>
              </a:rPr>
              <a:t>　</a:t>
            </a:r>
            <a:endParaRPr lang="en-US" altLang="ja-JP" sz="10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 smtClean="0">
                <a:solidFill>
                  <a:srgbClr val="000000"/>
                </a:solidFill>
                <a:latin typeface="ＭＳ Ｐゴシック" pitchFamily="50" charset="-128"/>
              </a:rPr>
              <a:t>  </a:t>
            </a:r>
            <a:r>
              <a:rPr lang="ja-JP" altLang="en-US" sz="100" dirty="0" smtClean="0">
                <a:solidFill>
                  <a:srgbClr val="000000"/>
                </a:solidFill>
                <a:latin typeface="ＭＳ Ｐゴシック" pitchFamily="50" charset="-128"/>
              </a:rPr>
              <a:t> </a:t>
            </a:r>
            <a:endParaRPr lang="en-US" altLang="ja-JP" sz="1100" b="1" dirty="0">
              <a:latin typeface="ＭＳ Ｐゴシック" pitchFamily="50" charset="-128"/>
            </a:endParaRPr>
          </a:p>
        </p:txBody>
      </p:sp>
      <p:sp>
        <p:nvSpPr>
          <p:cNvPr id="7" name="角丸四角形 6"/>
          <p:cNvSpPr/>
          <p:nvPr/>
        </p:nvSpPr>
        <p:spPr bwMode="auto">
          <a:xfrm>
            <a:off x="33340" y="657726"/>
            <a:ext cx="2976559" cy="279229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地域の現状・課題</a:t>
            </a:r>
            <a:r>
              <a:rPr lang="ja-JP" altLang="en-US" sz="1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（今の地域）</a:t>
            </a:r>
            <a:endParaRPr lang="ja-JP" altLang="en-US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 bwMode="auto">
          <a:xfrm>
            <a:off x="38509" y="1781738"/>
            <a:ext cx="1514475" cy="267894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取組の概要</a:t>
            </a:r>
            <a:endParaRPr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二等辺三角形 1"/>
          <p:cNvSpPr/>
          <p:nvPr/>
        </p:nvSpPr>
        <p:spPr>
          <a:xfrm rot="5400000">
            <a:off x="4046871" y="1215428"/>
            <a:ext cx="314476" cy="140518"/>
          </a:xfrm>
          <a:prstGeom prst="triangle">
            <a:avLst/>
          </a:prstGeom>
          <a:solidFill>
            <a:srgbClr val="00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12"/>
          <p:cNvSpPr txBox="1">
            <a:spLocks noChangeArrowheads="1"/>
          </p:cNvSpPr>
          <p:nvPr/>
        </p:nvSpPr>
        <p:spPr bwMode="auto">
          <a:xfrm>
            <a:off x="4274368" y="780675"/>
            <a:ext cx="4822766" cy="1010025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ja-JP" sz="1100" dirty="0">
                <a:solidFill>
                  <a:srgbClr val="000000"/>
                </a:solidFill>
                <a:latin typeface="ＭＳ Ｐゴシック" pitchFamily="50" charset="-128"/>
              </a:rPr>
              <a:t> </a:t>
            </a:r>
            <a:r>
              <a:rPr lang="en-US" altLang="ja-JP" sz="1100" dirty="0" smtClean="0">
                <a:solidFill>
                  <a:srgbClr val="000000"/>
                </a:solidFill>
                <a:latin typeface="ＭＳ Ｐゴシック" pitchFamily="50" charset="-128"/>
              </a:rPr>
              <a:t> </a:t>
            </a:r>
          </a:p>
        </p:txBody>
      </p:sp>
      <p:sp>
        <p:nvSpPr>
          <p:cNvPr id="31" name="Line 21"/>
          <p:cNvSpPr>
            <a:spLocks noChangeShapeType="1"/>
          </p:cNvSpPr>
          <p:nvPr/>
        </p:nvSpPr>
        <p:spPr bwMode="auto">
          <a:xfrm flipV="1">
            <a:off x="0" y="568324"/>
            <a:ext cx="9144000" cy="26988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mtClean="0">
              <a:solidFill>
                <a:srgbClr val="000000"/>
              </a:solidFill>
            </a:endParaRPr>
          </a:p>
        </p:txBody>
      </p:sp>
      <p:sp>
        <p:nvSpPr>
          <p:cNvPr id="33" name="角丸四角形 32"/>
          <p:cNvSpPr/>
          <p:nvPr/>
        </p:nvSpPr>
        <p:spPr bwMode="auto">
          <a:xfrm>
            <a:off x="4274368" y="670757"/>
            <a:ext cx="3348372" cy="279228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目的</a:t>
            </a:r>
            <a:r>
              <a:rPr lang="ja-JP" altLang="en-US" sz="1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（課題解決の方向性・こんな地域にしたい）</a:t>
            </a:r>
            <a:endParaRPr lang="ja-JP" altLang="en-US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4" name="二等辺三角形 33"/>
          <p:cNvSpPr/>
          <p:nvPr/>
        </p:nvSpPr>
        <p:spPr>
          <a:xfrm rot="10800000">
            <a:off x="3009899" y="1804370"/>
            <a:ext cx="2559844" cy="245262"/>
          </a:xfrm>
          <a:prstGeom prst="triangle">
            <a:avLst/>
          </a:prstGeom>
          <a:solidFill>
            <a:srgbClr val="00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12"/>
          <p:cNvSpPr txBox="1">
            <a:spLocks noChangeArrowheads="1"/>
          </p:cNvSpPr>
          <p:nvPr/>
        </p:nvSpPr>
        <p:spPr bwMode="auto">
          <a:xfrm>
            <a:off x="6300192" y="1915685"/>
            <a:ext cx="2808312" cy="150379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u="sng" dirty="0"/>
              <a:t>総合的な学習の時間」「生活科」で住民</a:t>
            </a:r>
            <a:r>
              <a:rPr lang="ja-JP" altLang="en-US" sz="1100" u="sng" dirty="0" smtClean="0"/>
              <a:t>と</a:t>
            </a:r>
            <a:endParaRPr lang="en-US" altLang="ja-JP" sz="1100" u="sng" dirty="0"/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ja-JP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【</a:t>
            </a:r>
            <a:r>
              <a:rPr lang="ja-JP" altLang="en-US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定量評価</a:t>
            </a:r>
            <a:r>
              <a:rPr lang="en-US" altLang="ja-JP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】</a:t>
            </a: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latin typeface="+mj-ea"/>
            </a:endParaRP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ja-JP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【</a:t>
            </a:r>
            <a:r>
              <a:rPr lang="ja-JP" altLang="en-US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定性評価</a:t>
            </a:r>
            <a:r>
              <a:rPr lang="en-US" altLang="ja-JP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】</a:t>
            </a:r>
            <a:endParaRPr lang="ja-JP" alt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latin typeface="+mj-ea"/>
              <a:ea typeface="+mj-ea"/>
            </a:endParaRPr>
          </a:p>
        </p:txBody>
      </p:sp>
      <p:sp>
        <p:nvSpPr>
          <p:cNvPr id="37" name="角丸四角形 36"/>
          <p:cNvSpPr/>
          <p:nvPr/>
        </p:nvSpPr>
        <p:spPr bwMode="auto">
          <a:xfrm>
            <a:off x="6300192" y="1841144"/>
            <a:ext cx="2717304" cy="267894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成果指標</a:t>
            </a:r>
            <a:r>
              <a:rPr lang="ja-JP" altLang="en-US" sz="1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（目的の達成度，波及効果）</a:t>
            </a:r>
            <a:endParaRPr lang="ja-JP" altLang="en-US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上下矢印 3"/>
          <p:cNvSpPr/>
          <p:nvPr/>
        </p:nvSpPr>
        <p:spPr>
          <a:xfrm>
            <a:off x="8768650" y="1616995"/>
            <a:ext cx="265944" cy="298690"/>
          </a:xfrm>
          <a:prstGeom prst="upDownArrow">
            <a:avLst/>
          </a:prstGeom>
          <a:solidFill>
            <a:srgbClr val="0033CC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2"/>
          <p:cNvSpPr txBox="1">
            <a:spLocks noChangeArrowheads="1"/>
          </p:cNvSpPr>
          <p:nvPr/>
        </p:nvSpPr>
        <p:spPr bwMode="auto">
          <a:xfrm>
            <a:off x="6300191" y="3501007"/>
            <a:ext cx="2808313" cy="2016225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 smtClean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 smtClean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 smtClean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 smtClean="0">
                <a:latin typeface="+mj-ea"/>
                <a:ea typeface="+mj-ea"/>
              </a:rPr>
              <a:t>　</a:t>
            </a:r>
            <a:endParaRPr lang="en-US" altLang="ja-JP" sz="1000" dirty="0">
              <a:latin typeface="+mj-ea"/>
              <a:ea typeface="+mj-ea"/>
            </a:endParaRPr>
          </a:p>
        </p:txBody>
      </p:sp>
      <p:sp>
        <p:nvSpPr>
          <p:cNvPr id="17" name="角丸四角形 16"/>
          <p:cNvSpPr/>
          <p:nvPr/>
        </p:nvSpPr>
        <p:spPr bwMode="auto">
          <a:xfrm>
            <a:off x="6288822" y="3428403"/>
            <a:ext cx="2479828" cy="267893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400" b="1" dirty="0" smtClean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実施体制</a:t>
            </a:r>
            <a:r>
              <a:rPr lang="ja-JP" altLang="en-US" sz="1050" b="1" dirty="0" smtClean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（連携・協力団体等）</a:t>
            </a:r>
            <a:endParaRPr lang="ja-JP" altLang="en-US" sz="105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テキスト ボックス 12"/>
          <p:cNvSpPr txBox="1">
            <a:spLocks noChangeArrowheads="1"/>
          </p:cNvSpPr>
          <p:nvPr/>
        </p:nvSpPr>
        <p:spPr bwMode="auto">
          <a:xfrm>
            <a:off x="6308510" y="5689658"/>
            <a:ext cx="2786216" cy="104783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latin typeface="+mj-ea"/>
              <a:ea typeface="+mj-ea"/>
            </a:endParaRPr>
          </a:p>
        </p:txBody>
      </p:sp>
      <p:sp>
        <p:nvSpPr>
          <p:cNvPr id="20" name="角丸四角形 19"/>
          <p:cNvSpPr/>
          <p:nvPr/>
        </p:nvSpPr>
        <p:spPr bwMode="auto">
          <a:xfrm>
            <a:off x="6280550" y="5555711"/>
            <a:ext cx="2187175" cy="267894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運営財源・活動資金</a:t>
            </a:r>
            <a:endParaRPr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" name="テキスト ボックス 12"/>
          <p:cNvSpPr txBox="1">
            <a:spLocks noChangeArrowheads="1"/>
          </p:cNvSpPr>
          <p:nvPr/>
        </p:nvSpPr>
        <p:spPr bwMode="auto">
          <a:xfrm>
            <a:off x="33340" y="5046956"/>
            <a:ext cx="6219767" cy="683982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latin typeface="ＭＳ Ｐゴシック" pitchFamily="50" charset="-128"/>
              </a:rPr>
              <a:t>　</a:t>
            </a:r>
            <a:endParaRPr lang="en-US" altLang="ja-JP" sz="1100" dirty="0" smtClean="0"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</a:t>
            </a:r>
            <a:endParaRPr lang="en-US" altLang="ja-JP" sz="1100" dirty="0">
              <a:latin typeface="ＭＳ Ｐゴシック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0943" y="2086766"/>
            <a:ext cx="325730" cy="558977"/>
          </a:xfrm>
          <a:prstGeom prst="rect">
            <a:avLst/>
          </a:prstGeom>
          <a:solidFill>
            <a:srgbClr val="FF0000"/>
          </a:solidFill>
        </p:spPr>
        <p:txBody>
          <a:bodyPr vert="eaVert"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ja-JP" altLang="en-US" sz="9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ポイント</a:t>
            </a:r>
            <a:endParaRPr kumimoji="1" lang="en-US" altLang="ja-JP" sz="9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64267" y="2091745"/>
            <a:ext cx="5688883" cy="55399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</a:t>
            </a:r>
            <a:endParaRPr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</a:t>
            </a:r>
            <a:endParaRPr lang="en-US" altLang="ja-JP" sz="1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③　　</a:t>
            </a:r>
            <a:endParaRPr kumimoji="1" lang="en-US" altLang="ja-JP" sz="1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 bwMode="auto">
          <a:xfrm>
            <a:off x="35496" y="4941168"/>
            <a:ext cx="2257016" cy="267894"/>
          </a:xfrm>
          <a:prstGeom prst="roundRect">
            <a:avLst>
              <a:gd name="adj" fmla="val 18241"/>
            </a:avLst>
          </a:prstGeom>
          <a:solidFill>
            <a:srgbClr val="008000"/>
          </a:solidFill>
          <a:ln>
            <a:solidFill>
              <a:srgbClr val="00B05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発展・継続・関連</a:t>
            </a:r>
            <a:endParaRPr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3074285"/>
              </p:ext>
            </p:extLst>
          </p:nvPr>
        </p:nvGraphicFramePr>
        <p:xfrm>
          <a:off x="28200" y="5806496"/>
          <a:ext cx="6203638" cy="973117"/>
        </p:xfrm>
        <a:graphic>
          <a:graphicData uri="http://schemas.openxmlformats.org/drawingml/2006/table">
            <a:tbl>
              <a:tblPr bandRow="1">
                <a:tableStyleId>{85BE263C-DBD7-4A20-BB59-AAB30ACAA65A}</a:tableStyleId>
              </a:tblPr>
              <a:tblGrid>
                <a:gridCol w="662265"/>
                <a:gridCol w="478040"/>
                <a:gridCol w="460303"/>
                <a:gridCol w="460303"/>
                <a:gridCol w="460303"/>
                <a:gridCol w="460303"/>
                <a:gridCol w="460303"/>
                <a:gridCol w="460303"/>
                <a:gridCol w="460303"/>
                <a:gridCol w="460303"/>
                <a:gridCol w="460303"/>
                <a:gridCol w="460303"/>
                <a:gridCol w="460303"/>
              </a:tblGrid>
              <a:tr h="150157"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 smtClean="0">
                          <a:solidFill>
                            <a:schemeClr val="tx1"/>
                          </a:solidFill>
                        </a:rPr>
                        <a:t>４月</a:t>
                      </a:r>
                      <a:endParaRPr kumimoji="1" lang="ja-JP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lang="ja-JP" altLang="en-US" sz="800" b="1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lang="ja-JP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lang="ja-JP" altLang="en-US" sz="800" b="1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lang="ja-JP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kumimoji="1" lang="ja-JP" altLang="en-US" sz="800" b="1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kumimoji="1" lang="ja-JP" altLang="en-US" sz="800" b="1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２月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</a:tr>
              <a:tr h="184173">
                <a:tc>
                  <a:txBody>
                    <a:bodyPr/>
                    <a:lstStyle/>
                    <a:p>
                      <a:pPr algn="ctr"/>
                      <a:endParaRPr kumimoji="1" lang="ja-JP" altLang="en-US" sz="8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</a:tr>
              <a:tr h="18417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</a:tr>
              <a:tr h="18417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125713" y="3622168"/>
            <a:ext cx="338554" cy="54237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準備期</a:t>
            </a:r>
            <a:endParaRPr kumimoji="1" lang="ja-JP" altLang="en-US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05599" y="4034758"/>
            <a:ext cx="338554" cy="47587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実施期</a:t>
            </a:r>
            <a:endParaRPr kumimoji="1" lang="ja-JP" altLang="en-US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683568" y="6213573"/>
            <a:ext cx="546958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 smtClean="0"/>
              <a:t>　　　　　　　　　　　　　　　　　　　　　　　　　　　　　　　　　　　　　　　　　　　　　　　　　　　　　　　</a:t>
            </a:r>
            <a:endParaRPr kumimoji="1" lang="ja-JP" altLang="en-US" sz="800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83568" y="6473332"/>
            <a:ext cx="546958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 smtClean="0"/>
              <a:t>　　　　　　　　　　　　　　　　　　　　　　　　　　　　　　　　　　　　　　　　　　　　　　　　　　　　　　　　　　　</a:t>
            </a:r>
            <a:endParaRPr kumimoji="1" lang="ja-JP" altLang="en-US" sz="800" dirty="0"/>
          </a:p>
        </p:txBody>
      </p:sp>
      <p:cxnSp>
        <p:nvCxnSpPr>
          <p:cNvPr id="15" name="直線コネクタ 14"/>
          <p:cNvCxnSpPr/>
          <p:nvPr/>
        </p:nvCxnSpPr>
        <p:spPr>
          <a:xfrm>
            <a:off x="747738" y="5960927"/>
            <a:ext cx="5405412" cy="0"/>
          </a:xfrm>
          <a:prstGeom prst="line">
            <a:avLst/>
          </a:prstGeom>
          <a:ln>
            <a:solidFill>
              <a:srgbClr val="008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>
            <a:off x="747738" y="6252329"/>
            <a:ext cx="5405412" cy="0"/>
          </a:xfrm>
          <a:prstGeom prst="line">
            <a:avLst/>
          </a:prstGeom>
          <a:ln>
            <a:solidFill>
              <a:srgbClr val="008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>
            <a:off x="747738" y="6519238"/>
            <a:ext cx="5405412" cy="0"/>
          </a:xfrm>
          <a:prstGeom prst="line">
            <a:avLst/>
          </a:prstGeom>
          <a:ln>
            <a:solidFill>
              <a:srgbClr val="008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図 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2395" y="0"/>
            <a:ext cx="986616" cy="691598"/>
          </a:xfrm>
          <a:prstGeom prst="rect">
            <a:avLst/>
          </a:prstGeom>
        </p:spPr>
      </p:pic>
      <p:pic>
        <p:nvPicPr>
          <p:cNvPr id="35" name="Picture 2" descr="https://www.unic.or.jp/files/sdg_icon_18_ja-290x290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1503" y="851302"/>
            <a:ext cx="554293" cy="554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818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二等辺三角形 28"/>
          <p:cNvSpPr/>
          <p:nvPr/>
        </p:nvSpPr>
        <p:spPr>
          <a:xfrm rot="10800000">
            <a:off x="3242313" y="4955401"/>
            <a:ext cx="891537" cy="96906"/>
          </a:xfrm>
          <a:prstGeom prst="triangl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12"/>
          <p:cNvSpPr txBox="1">
            <a:spLocks noChangeArrowheads="1"/>
          </p:cNvSpPr>
          <p:nvPr/>
        </p:nvSpPr>
        <p:spPr bwMode="auto">
          <a:xfrm>
            <a:off x="38509" y="1841144"/>
            <a:ext cx="6212213" cy="3100024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8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　　　　</a:t>
            </a: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ja-JP" sz="11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 </a:t>
            </a:r>
            <a:r>
              <a:rPr lang="en-US" altLang="ja-JP" sz="11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        </a:t>
            </a: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28200" y="33841"/>
            <a:ext cx="9068934" cy="590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2" rIns="91423" bIns="45712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105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05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報告シート</a:t>
            </a:r>
            <a:r>
              <a:rPr lang="en-US" altLang="ja-JP" sz="105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105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プロジェクト名</a:t>
            </a:r>
            <a:endParaRPr lang="en-US" altLang="ja-JP" sz="1050" b="1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fontAlgn="ctr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ja-JP" sz="2000" b="1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fontAlgn="ctr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ja-JP" sz="20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fontAlgn="ctr" hangingPunct="1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24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2400" b="1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" name="テキスト ボックス 12"/>
          <p:cNvSpPr txBox="1">
            <a:spLocks noChangeArrowheads="1"/>
          </p:cNvSpPr>
          <p:nvPr/>
        </p:nvSpPr>
        <p:spPr bwMode="auto">
          <a:xfrm>
            <a:off x="33341" y="780675"/>
            <a:ext cx="4100509" cy="1010026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 smtClean="0">
                <a:solidFill>
                  <a:srgbClr val="000000"/>
                </a:solidFill>
                <a:latin typeface="ＭＳ Ｐゴシック" pitchFamily="50" charset="-128"/>
              </a:rPr>
              <a:t>　</a:t>
            </a:r>
            <a:endParaRPr lang="en-US" altLang="ja-JP" sz="10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 smtClean="0">
                <a:solidFill>
                  <a:srgbClr val="000000"/>
                </a:solidFill>
                <a:latin typeface="ＭＳ Ｐゴシック" pitchFamily="50" charset="-128"/>
              </a:rPr>
              <a:t>  </a:t>
            </a:r>
            <a:r>
              <a:rPr lang="ja-JP" altLang="en-US" sz="100" dirty="0" smtClean="0">
                <a:solidFill>
                  <a:srgbClr val="000000"/>
                </a:solidFill>
                <a:latin typeface="ＭＳ Ｐゴシック" pitchFamily="50" charset="-128"/>
              </a:rPr>
              <a:t> </a:t>
            </a:r>
            <a:endParaRPr lang="en-US" altLang="ja-JP" sz="1100" b="1" dirty="0">
              <a:latin typeface="ＭＳ Ｐゴシック" pitchFamily="50" charset="-128"/>
            </a:endParaRPr>
          </a:p>
        </p:txBody>
      </p:sp>
      <p:sp>
        <p:nvSpPr>
          <p:cNvPr id="7" name="角丸四角形 6"/>
          <p:cNvSpPr/>
          <p:nvPr/>
        </p:nvSpPr>
        <p:spPr bwMode="auto">
          <a:xfrm>
            <a:off x="33340" y="657726"/>
            <a:ext cx="2976559" cy="279229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地域の現状・課題</a:t>
            </a:r>
            <a:r>
              <a:rPr lang="ja-JP" altLang="en-US" sz="1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（今の地域）</a:t>
            </a:r>
            <a:endParaRPr lang="ja-JP" altLang="en-US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 bwMode="auto">
          <a:xfrm>
            <a:off x="38509" y="1781738"/>
            <a:ext cx="1514475" cy="267894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取組の概要</a:t>
            </a:r>
            <a:endParaRPr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二等辺三角形 1"/>
          <p:cNvSpPr/>
          <p:nvPr/>
        </p:nvSpPr>
        <p:spPr>
          <a:xfrm rot="5400000">
            <a:off x="4046871" y="1215428"/>
            <a:ext cx="314476" cy="140518"/>
          </a:xfrm>
          <a:prstGeom prst="triangle">
            <a:avLst/>
          </a:prstGeom>
          <a:solidFill>
            <a:srgbClr val="00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12"/>
          <p:cNvSpPr txBox="1">
            <a:spLocks noChangeArrowheads="1"/>
          </p:cNvSpPr>
          <p:nvPr/>
        </p:nvSpPr>
        <p:spPr bwMode="auto">
          <a:xfrm>
            <a:off x="4274368" y="780675"/>
            <a:ext cx="4822766" cy="1010025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</p:txBody>
      </p:sp>
      <p:sp>
        <p:nvSpPr>
          <p:cNvPr id="31" name="Line 21"/>
          <p:cNvSpPr>
            <a:spLocks noChangeShapeType="1"/>
          </p:cNvSpPr>
          <p:nvPr/>
        </p:nvSpPr>
        <p:spPr bwMode="auto">
          <a:xfrm flipV="1">
            <a:off x="0" y="568324"/>
            <a:ext cx="9144000" cy="26988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mtClean="0">
              <a:solidFill>
                <a:srgbClr val="000000"/>
              </a:solidFill>
            </a:endParaRPr>
          </a:p>
        </p:txBody>
      </p:sp>
      <p:sp>
        <p:nvSpPr>
          <p:cNvPr id="33" name="角丸四角形 32"/>
          <p:cNvSpPr/>
          <p:nvPr/>
        </p:nvSpPr>
        <p:spPr bwMode="auto">
          <a:xfrm>
            <a:off x="4274368" y="670757"/>
            <a:ext cx="3348372" cy="279228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目的</a:t>
            </a:r>
            <a:r>
              <a:rPr lang="ja-JP" altLang="en-US" sz="1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（課題解決の方向性・こんな地域にしたい）</a:t>
            </a:r>
            <a:endParaRPr lang="ja-JP" altLang="en-US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4" name="二等辺三角形 33"/>
          <p:cNvSpPr/>
          <p:nvPr/>
        </p:nvSpPr>
        <p:spPr>
          <a:xfrm rot="10800000">
            <a:off x="3009899" y="1804370"/>
            <a:ext cx="2559844" cy="245262"/>
          </a:xfrm>
          <a:prstGeom prst="triangle">
            <a:avLst/>
          </a:prstGeom>
          <a:solidFill>
            <a:srgbClr val="00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12"/>
          <p:cNvSpPr txBox="1">
            <a:spLocks noChangeArrowheads="1"/>
          </p:cNvSpPr>
          <p:nvPr/>
        </p:nvSpPr>
        <p:spPr bwMode="auto">
          <a:xfrm>
            <a:off x="6300192" y="1915684"/>
            <a:ext cx="2808312" cy="2665443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u="sng" dirty="0"/>
              <a:t>総合的な学習の時間」「生活科」で住民</a:t>
            </a:r>
            <a:r>
              <a:rPr lang="ja-JP" altLang="en-US" sz="1100" u="sng" dirty="0" smtClean="0"/>
              <a:t>と</a:t>
            </a:r>
            <a:endParaRPr lang="en-US" altLang="ja-JP" sz="1100" u="sng" dirty="0"/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ja-JP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【</a:t>
            </a:r>
            <a:r>
              <a:rPr lang="ja-JP" altLang="en-US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定量評価</a:t>
            </a:r>
            <a:r>
              <a:rPr lang="en-US" altLang="ja-JP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】</a:t>
            </a: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latin typeface="+mj-ea"/>
            </a:endParaRP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ja-JP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【</a:t>
            </a:r>
            <a:r>
              <a:rPr lang="ja-JP" altLang="en-US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定性評価</a:t>
            </a:r>
            <a:r>
              <a:rPr lang="en-US" altLang="ja-JP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】</a:t>
            </a:r>
            <a:endParaRPr lang="ja-JP" alt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latin typeface="+mj-ea"/>
              <a:ea typeface="+mj-ea"/>
            </a:endParaRPr>
          </a:p>
        </p:txBody>
      </p:sp>
      <p:sp>
        <p:nvSpPr>
          <p:cNvPr id="37" name="角丸四角形 36"/>
          <p:cNvSpPr/>
          <p:nvPr/>
        </p:nvSpPr>
        <p:spPr bwMode="auto">
          <a:xfrm>
            <a:off x="6300192" y="1841144"/>
            <a:ext cx="2717304" cy="267894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成果</a:t>
            </a:r>
            <a:r>
              <a:rPr lang="ja-JP" altLang="en-US" sz="1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（目的の達成度，波及効果）</a:t>
            </a:r>
            <a:endParaRPr lang="ja-JP" altLang="en-US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上下矢印 3"/>
          <p:cNvSpPr/>
          <p:nvPr/>
        </p:nvSpPr>
        <p:spPr>
          <a:xfrm>
            <a:off x="8768650" y="1616995"/>
            <a:ext cx="265944" cy="298690"/>
          </a:xfrm>
          <a:prstGeom prst="upDownArrow">
            <a:avLst/>
          </a:prstGeom>
          <a:solidFill>
            <a:srgbClr val="0033CC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2"/>
          <p:cNvSpPr txBox="1">
            <a:spLocks noChangeArrowheads="1"/>
          </p:cNvSpPr>
          <p:nvPr/>
        </p:nvSpPr>
        <p:spPr bwMode="auto">
          <a:xfrm>
            <a:off x="6300191" y="4760943"/>
            <a:ext cx="2808313" cy="1118618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 smtClean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 smtClean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 smtClean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 smtClean="0">
                <a:latin typeface="+mj-ea"/>
                <a:ea typeface="+mj-ea"/>
              </a:rPr>
              <a:t>　</a:t>
            </a:r>
            <a:endParaRPr lang="en-US" altLang="ja-JP" sz="1000" dirty="0">
              <a:latin typeface="+mj-ea"/>
              <a:ea typeface="+mj-ea"/>
            </a:endParaRPr>
          </a:p>
        </p:txBody>
      </p:sp>
      <p:sp>
        <p:nvSpPr>
          <p:cNvPr id="17" name="角丸四角形 16"/>
          <p:cNvSpPr/>
          <p:nvPr/>
        </p:nvSpPr>
        <p:spPr bwMode="auto">
          <a:xfrm>
            <a:off x="6290075" y="4626996"/>
            <a:ext cx="2479828" cy="267893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400" b="1" dirty="0" smtClean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実施体制</a:t>
            </a:r>
            <a:r>
              <a:rPr lang="ja-JP" altLang="en-US" sz="1050" b="1" dirty="0" smtClean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（連携・協力団体等）</a:t>
            </a:r>
            <a:endParaRPr lang="ja-JP" altLang="en-US" sz="105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テキスト ボックス 12"/>
          <p:cNvSpPr txBox="1">
            <a:spLocks noChangeArrowheads="1"/>
          </p:cNvSpPr>
          <p:nvPr/>
        </p:nvSpPr>
        <p:spPr bwMode="auto">
          <a:xfrm>
            <a:off x="6308510" y="6086475"/>
            <a:ext cx="2786216" cy="736738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latin typeface="+mj-ea"/>
              <a:ea typeface="+mj-ea"/>
            </a:endParaRPr>
          </a:p>
        </p:txBody>
      </p:sp>
      <p:sp>
        <p:nvSpPr>
          <p:cNvPr id="20" name="角丸四角形 19"/>
          <p:cNvSpPr/>
          <p:nvPr/>
        </p:nvSpPr>
        <p:spPr bwMode="auto">
          <a:xfrm>
            <a:off x="6308510" y="5960927"/>
            <a:ext cx="2187175" cy="267894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運営財源・活動資金</a:t>
            </a:r>
            <a:endParaRPr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" name="テキスト ボックス 12"/>
          <p:cNvSpPr txBox="1">
            <a:spLocks noChangeArrowheads="1"/>
          </p:cNvSpPr>
          <p:nvPr/>
        </p:nvSpPr>
        <p:spPr bwMode="auto">
          <a:xfrm>
            <a:off x="33340" y="5046956"/>
            <a:ext cx="6219767" cy="683982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latin typeface="ＭＳ Ｐゴシック" pitchFamily="50" charset="-128"/>
              </a:rPr>
              <a:t>　</a:t>
            </a:r>
            <a:endParaRPr lang="en-US" altLang="ja-JP" sz="1100" dirty="0" smtClean="0"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</a:t>
            </a:r>
            <a:endParaRPr lang="en-US" altLang="ja-JP" sz="1100" dirty="0">
              <a:latin typeface="ＭＳ Ｐゴシック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0943" y="2086766"/>
            <a:ext cx="325730" cy="558977"/>
          </a:xfrm>
          <a:prstGeom prst="rect">
            <a:avLst/>
          </a:prstGeom>
          <a:solidFill>
            <a:srgbClr val="FF0000"/>
          </a:solidFill>
        </p:spPr>
        <p:txBody>
          <a:bodyPr vert="eaVert"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ja-JP" altLang="en-US" sz="9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ポイント</a:t>
            </a:r>
            <a:endParaRPr kumimoji="1" lang="en-US" altLang="ja-JP" sz="9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64267" y="2091745"/>
            <a:ext cx="5688883" cy="55399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</a:t>
            </a:r>
            <a:endParaRPr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</a:t>
            </a:r>
            <a:endParaRPr lang="en-US" altLang="ja-JP" sz="1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③　　</a:t>
            </a:r>
            <a:endParaRPr kumimoji="1" lang="en-US" altLang="ja-JP" sz="1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 bwMode="auto">
          <a:xfrm>
            <a:off x="35496" y="4941168"/>
            <a:ext cx="2257016" cy="267894"/>
          </a:xfrm>
          <a:prstGeom prst="roundRect">
            <a:avLst>
              <a:gd name="adj" fmla="val 18241"/>
            </a:avLst>
          </a:prstGeom>
          <a:solidFill>
            <a:srgbClr val="008000"/>
          </a:solidFill>
          <a:ln>
            <a:solidFill>
              <a:srgbClr val="00B05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今後の方向性</a:t>
            </a:r>
            <a:endParaRPr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25713" y="3622168"/>
            <a:ext cx="338554" cy="54237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準備期</a:t>
            </a:r>
            <a:endParaRPr kumimoji="1" lang="ja-JP" altLang="en-US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683568" y="6213573"/>
            <a:ext cx="546958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 smtClean="0"/>
              <a:t>　　　　　　　　　　　　　　　　　　　　　　　　　　　　　　　　　　　　　　　　　　　　　　　　　　　　　　　</a:t>
            </a:r>
            <a:endParaRPr kumimoji="1" lang="ja-JP" altLang="en-US" sz="800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83568" y="6473332"/>
            <a:ext cx="546958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 smtClean="0"/>
              <a:t>　　　　　　　　　　　　　　　　　　　　　　　　　　　　　　　　　　　　　　　　　　　　　　　　　　　　　　　　　　　</a:t>
            </a:r>
            <a:endParaRPr kumimoji="1" lang="ja-JP" altLang="en-US" sz="800" dirty="0"/>
          </a:p>
        </p:txBody>
      </p:sp>
      <p:cxnSp>
        <p:nvCxnSpPr>
          <p:cNvPr id="48" name="直線コネクタ 47"/>
          <p:cNvCxnSpPr/>
          <p:nvPr/>
        </p:nvCxnSpPr>
        <p:spPr>
          <a:xfrm>
            <a:off x="747738" y="5960927"/>
            <a:ext cx="5405412" cy="0"/>
          </a:xfrm>
          <a:prstGeom prst="line">
            <a:avLst/>
          </a:prstGeom>
          <a:ln>
            <a:solidFill>
              <a:srgbClr val="008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>
            <a:off x="747738" y="6252329"/>
            <a:ext cx="5405412" cy="0"/>
          </a:xfrm>
          <a:prstGeom prst="line">
            <a:avLst/>
          </a:prstGeom>
          <a:ln>
            <a:solidFill>
              <a:srgbClr val="008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/>
          <p:nvPr/>
        </p:nvCxnSpPr>
        <p:spPr>
          <a:xfrm>
            <a:off x="747738" y="6519238"/>
            <a:ext cx="5405412" cy="0"/>
          </a:xfrm>
          <a:prstGeom prst="line">
            <a:avLst/>
          </a:prstGeom>
          <a:ln>
            <a:solidFill>
              <a:srgbClr val="008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7" name="表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1179694"/>
              </p:ext>
            </p:extLst>
          </p:nvPr>
        </p:nvGraphicFramePr>
        <p:xfrm>
          <a:off x="28200" y="5806496"/>
          <a:ext cx="6203638" cy="973117"/>
        </p:xfrm>
        <a:graphic>
          <a:graphicData uri="http://schemas.openxmlformats.org/drawingml/2006/table">
            <a:tbl>
              <a:tblPr bandRow="1">
                <a:tableStyleId>{85BE263C-DBD7-4A20-BB59-AAB30ACAA65A}</a:tableStyleId>
              </a:tblPr>
              <a:tblGrid>
                <a:gridCol w="662265"/>
                <a:gridCol w="478040"/>
                <a:gridCol w="460303"/>
                <a:gridCol w="460303"/>
                <a:gridCol w="460303"/>
                <a:gridCol w="460303"/>
                <a:gridCol w="460303"/>
                <a:gridCol w="460303"/>
                <a:gridCol w="460303"/>
                <a:gridCol w="460303"/>
                <a:gridCol w="460303"/>
                <a:gridCol w="460303"/>
                <a:gridCol w="460303"/>
              </a:tblGrid>
              <a:tr h="150157"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 smtClean="0">
                          <a:solidFill>
                            <a:schemeClr val="tx1"/>
                          </a:solidFill>
                        </a:rPr>
                        <a:t>４月</a:t>
                      </a:r>
                      <a:endParaRPr kumimoji="1" lang="ja-JP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lang="ja-JP" altLang="en-US" sz="800" b="1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lang="ja-JP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lang="ja-JP" altLang="en-US" sz="800" b="1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lang="ja-JP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kumimoji="1" lang="ja-JP" altLang="en-US" sz="800" b="1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kumimoji="1" lang="ja-JP" altLang="en-US" sz="800" b="1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２月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</a:tr>
              <a:tr h="184173">
                <a:tc>
                  <a:txBody>
                    <a:bodyPr/>
                    <a:lstStyle/>
                    <a:p>
                      <a:pPr algn="ctr"/>
                      <a:endParaRPr kumimoji="1" lang="ja-JP" altLang="en-US" sz="8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</a:tr>
              <a:tr h="18417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</a:tr>
              <a:tr h="18417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</a:tr>
            </a:tbl>
          </a:graphicData>
        </a:graphic>
      </p:graphicFrame>
      <p:pic>
        <p:nvPicPr>
          <p:cNvPr id="38" name="図 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2395" y="0"/>
            <a:ext cx="986616" cy="691598"/>
          </a:xfrm>
          <a:prstGeom prst="rect">
            <a:avLst/>
          </a:prstGeom>
        </p:spPr>
      </p:pic>
      <p:cxnSp>
        <p:nvCxnSpPr>
          <p:cNvPr id="51" name="直線コネクタ 50"/>
          <p:cNvCxnSpPr/>
          <p:nvPr/>
        </p:nvCxnSpPr>
        <p:spPr>
          <a:xfrm>
            <a:off x="747738" y="5967603"/>
            <a:ext cx="5405412" cy="0"/>
          </a:xfrm>
          <a:prstGeom prst="line">
            <a:avLst/>
          </a:prstGeom>
          <a:ln>
            <a:solidFill>
              <a:srgbClr val="008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>
            <a:off x="747738" y="6259005"/>
            <a:ext cx="5405412" cy="0"/>
          </a:xfrm>
          <a:prstGeom prst="line">
            <a:avLst/>
          </a:prstGeom>
          <a:ln>
            <a:solidFill>
              <a:srgbClr val="008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/>
          <p:nvPr/>
        </p:nvCxnSpPr>
        <p:spPr>
          <a:xfrm>
            <a:off x="747738" y="6525914"/>
            <a:ext cx="5405412" cy="0"/>
          </a:xfrm>
          <a:prstGeom prst="line">
            <a:avLst/>
          </a:prstGeom>
          <a:ln>
            <a:solidFill>
              <a:srgbClr val="008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Picture 2" descr="https://www.unic.or.jp/files/sdg_icon_18_ja-290x290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1503" y="851302"/>
            <a:ext cx="554293" cy="554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615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1478</TotalTime>
  <Words>205</Words>
  <Application>Microsoft Office PowerPoint</Application>
  <PresentationFormat>画面に合わせる (4:3)</PresentationFormat>
  <Paragraphs>177</Paragraphs>
  <Slides>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2_標準デザイン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a-matsuda60927@pref.hiroshima.lg.jp</dc:creator>
  <cp:lastModifiedBy>広島県</cp:lastModifiedBy>
  <cp:revision>175</cp:revision>
  <cp:lastPrinted>2019-03-01T06:06:34Z</cp:lastPrinted>
  <dcterms:created xsi:type="dcterms:W3CDTF">2014-06-05T02:06:38Z</dcterms:created>
  <dcterms:modified xsi:type="dcterms:W3CDTF">2020-03-27T03:44:36Z</dcterms:modified>
</cp:coreProperties>
</file>