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3"/>
  </p:notesMasterIdLst>
  <p:handoutMasterIdLst>
    <p:handoutMasterId r:id="rId24"/>
  </p:handoutMasterIdLst>
  <p:sldIdLst>
    <p:sldId id="256" r:id="rId2"/>
    <p:sldId id="385" r:id="rId3"/>
    <p:sldId id="408" r:id="rId4"/>
    <p:sldId id="348" r:id="rId5"/>
    <p:sldId id="383" r:id="rId6"/>
    <p:sldId id="299" r:id="rId7"/>
    <p:sldId id="363" r:id="rId8"/>
    <p:sldId id="313" r:id="rId9"/>
    <p:sldId id="306" r:id="rId10"/>
    <p:sldId id="312" r:id="rId11"/>
    <p:sldId id="392" r:id="rId12"/>
    <p:sldId id="399" r:id="rId13"/>
    <p:sldId id="400" r:id="rId14"/>
    <p:sldId id="373" r:id="rId15"/>
    <p:sldId id="377" r:id="rId16"/>
    <p:sldId id="404" r:id="rId17"/>
    <p:sldId id="405" r:id="rId18"/>
    <p:sldId id="403" r:id="rId19"/>
    <p:sldId id="406" r:id="rId20"/>
    <p:sldId id="402" r:id="rId21"/>
    <p:sldId id="388"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広島県警察本部"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FF"/>
    <a:srgbClr val="FF99FF"/>
    <a:srgbClr val="FF66CC"/>
    <a:srgbClr val="FF9966"/>
    <a:srgbClr val="FF0000"/>
    <a:srgbClr val="0F6FC6"/>
    <a:srgbClr val="94F7DC"/>
    <a:srgbClr val="008000"/>
    <a:srgbClr val="64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7264" autoAdjust="0"/>
  </p:normalViewPr>
  <p:slideViewPr>
    <p:cSldViewPr snapToGrid="0">
      <p:cViewPr varScale="1">
        <p:scale>
          <a:sx n="85" d="100"/>
          <a:sy n="85" d="100"/>
        </p:scale>
        <p:origin x="-228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8DFDBF-FA2B-4EBA-911E-F19B2D9F42D0}" type="datetimeFigureOut">
              <a:rPr kumimoji="1" lang="ja-JP" altLang="en-US" smtClean="0"/>
              <a:t>2021/1/18</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C91006-22FC-4453-AC66-96C71761B2D0}" type="slidenum">
              <a:rPr kumimoji="1" lang="ja-JP" altLang="en-US" smtClean="0"/>
              <a:t>‹#›</a:t>
            </a:fld>
            <a:endParaRPr kumimoji="1" lang="ja-JP" altLang="en-US"/>
          </a:p>
        </p:txBody>
      </p:sp>
    </p:spTree>
    <p:extLst>
      <p:ext uri="{BB962C8B-B14F-4D97-AF65-F5344CB8AC3E}">
        <p14:creationId xmlns:p14="http://schemas.microsoft.com/office/powerpoint/2010/main" val="3780794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E65F75C-7C7D-4336-85C1-308F9BFDC538}" type="datetimeFigureOut">
              <a:rPr kumimoji="1" lang="ja-JP" altLang="en-US" smtClean="0"/>
              <a:t>2021/1/18</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873C4E6-C40B-429A-B642-7CDD2534A98D}" type="slidenum">
              <a:rPr kumimoji="1" lang="ja-JP" altLang="en-US" smtClean="0"/>
              <a:t>‹#›</a:t>
            </a:fld>
            <a:endParaRPr kumimoji="1" lang="ja-JP" altLang="en-US"/>
          </a:p>
        </p:txBody>
      </p:sp>
    </p:spTree>
    <p:extLst>
      <p:ext uri="{BB962C8B-B14F-4D97-AF65-F5344CB8AC3E}">
        <p14:creationId xmlns:p14="http://schemas.microsoft.com/office/powerpoint/2010/main" val="18313276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広島県警察では，関係機関・団体の皆様と協力・連携しながら，交通事故抑止活動に取り組んでいます。</a:t>
            </a:r>
            <a:endParaRPr kumimoji="1" lang="en-US" altLang="ja-JP" dirty="0" smtClean="0"/>
          </a:p>
          <a:p>
            <a:r>
              <a:rPr kumimoji="1" lang="ja-JP" altLang="en-US" dirty="0" smtClean="0"/>
              <a:t>　この度は，広島県内の交通情勢及び自転車の安全利用などについてお話しします。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それでは，まず，管理官の村上が挨拶をいたします。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a:t>
            </a:fld>
            <a:endParaRPr kumimoji="1" lang="ja-JP" altLang="en-US"/>
          </a:p>
        </p:txBody>
      </p:sp>
    </p:spTree>
    <p:extLst>
      <p:ext uri="{BB962C8B-B14F-4D97-AF65-F5344CB8AC3E}">
        <p14:creationId xmlns:p14="http://schemas.microsoft.com/office/powerpoint/2010/main" val="247949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皆さんは横断歩道での歩行者保護に関するルールを正しく理解していますか？</a:t>
            </a:r>
          </a:p>
          <a:p>
            <a:endParaRPr kumimoji="1" lang="ja-JP" altLang="en-US" dirty="0" smtClean="0"/>
          </a:p>
          <a:p>
            <a:r>
              <a:rPr kumimoji="1" lang="ja-JP" altLang="en-US" dirty="0" smtClean="0"/>
              <a:t>　歩行者を優先し，保護しなければなりません。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10</a:t>
            </a:fld>
            <a:endParaRPr kumimoji="1" lang="ja-JP" altLang="en-US"/>
          </a:p>
        </p:txBody>
      </p:sp>
    </p:spTree>
    <p:extLst>
      <p:ext uri="{BB962C8B-B14F-4D97-AF65-F5344CB8AC3E}">
        <p14:creationId xmlns:p14="http://schemas.microsoft.com/office/powerpoint/2010/main" val="204265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11</a:t>
            </a:fld>
            <a:endParaRPr kumimoji="1" lang="ja-JP" altLang="en-US"/>
          </a:p>
        </p:txBody>
      </p:sp>
    </p:spTree>
    <p:extLst>
      <p:ext uri="{BB962C8B-B14F-4D97-AF65-F5344CB8AC3E}">
        <p14:creationId xmlns:p14="http://schemas.microsoft.com/office/powerpoint/2010/main" val="286053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12</a:t>
            </a:fld>
            <a:endParaRPr kumimoji="1" lang="ja-JP" altLang="en-US"/>
          </a:p>
        </p:txBody>
      </p:sp>
    </p:spTree>
    <p:extLst>
      <p:ext uri="{BB962C8B-B14F-4D97-AF65-F5344CB8AC3E}">
        <p14:creationId xmlns:p14="http://schemas.microsoft.com/office/powerpoint/2010/main" val="190181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　一昨年の</a:t>
            </a:r>
            <a:r>
              <a:rPr kumimoji="1" lang="ja-JP" altLang="en-US" dirty="0" smtClean="0"/>
              <a:t>調査結果を受けて，様々な機関・団体の協力のもと，</a:t>
            </a:r>
            <a:endParaRPr kumimoji="1" lang="en-US" altLang="ja-JP" dirty="0" smtClean="0"/>
          </a:p>
          <a:p>
            <a:r>
              <a:rPr kumimoji="1" lang="ja-JP" altLang="en-US" dirty="0" smtClean="0"/>
              <a:t>　横断歩行者に関する交通事故抑止のための広報啓発を行ってきました。</a:t>
            </a:r>
            <a:endParaRPr kumimoji="1" lang="en-US" altLang="ja-JP" dirty="0" smtClean="0"/>
          </a:p>
          <a:p>
            <a:endParaRPr kumimoji="1" lang="en-US" altLang="ja-JP" dirty="0" smtClean="0"/>
          </a:p>
          <a:p>
            <a:r>
              <a:rPr kumimoji="1" lang="ja-JP" altLang="en-US" dirty="0" smtClean="0"/>
              <a:t>　その結果，最新の調査では，</a:t>
            </a:r>
            <a:r>
              <a:rPr kumimoji="1" lang="en-US" altLang="ja-JP" dirty="0" smtClean="0"/>
              <a:t>27.9</a:t>
            </a:r>
            <a:r>
              <a:rPr kumimoji="1" lang="ja-JP" altLang="en-US" dirty="0" smtClean="0"/>
              <a:t>％が一時停止したという結果になりました。</a:t>
            </a:r>
            <a:endParaRPr kumimoji="1" lang="en-US" altLang="ja-JP" dirty="0" smtClean="0"/>
          </a:p>
          <a:p>
            <a:endParaRPr kumimoji="1" lang="ja-JP" altLang="en-US" dirty="0" smtClean="0"/>
          </a:p>
          <a:p>
            <a:r>
              <a:rPr kumimoji="1" lang="ja-JP" altLang="en-US" dirty="0" smtClean="0"/>
              <a:t>　しかし，未だ</a:t>
            </a:r>
            <a:r>
              <a:rPr kumimoji="1" lang="en-US" altLang="ja-JP" dirty="0" smtClean="0"/>
              <a:t>27.9</a:t>
            </a:r>
            <a:r>
              <a:rPr kumimoji="1" lang="ja-JP" altLang="en-US" dirty="0" smtClean="0"/>
              <a:t>％しか，止まっていないのです。</a:t>
            </a:r>
            <a:endParaRPr kumimoji="1" lang="en-US" altLang="ja-JP" dirty="0" smtClean="0"/>
          </a:p>
          <a:p>
            <a:r>
              <a:rPr kumimoji="1" lang="ja-JP" altLang="en-US" dirty="0" smtClean="0"/>
              <a:t>　これは</a:t>
            </a:r>
            <a:r>
              <a:rPr kumimoji="1" lang="en-US" altLang="ja-JP" dirty="0" smtClean="0"/>
              <a:t>100</a:t>
            </a:r>
            <a:r>
              <a:rPr kumimoji="1" lang="ja-JP" altLang="en-US" dirty="0" smtClean="0"/>
              <a:t>台が横断歩道を通過して，たったの</a:t>
            </a:r>
            <a:r>
              <a:rPr kumimoji="1" lang="en-US" altLang="ja-JP" dirty="0" smtClean="0"/>
              <a:t>27</a:t>
            </a:r>
            <a:r>
              <a:rPr kumimoji="1" lang="ja-JP" altLang="en-US" dirty="0" smtClean="0"/>
              <a:t>～</a:t>
            </a:r>
            <a:r>
              <a:rPr kumimoji="1" lang="en-US" altLang="ja-JP" dirty="0" smtClean="0"/>
              <a:t>28</a:t>
            </a:r>
            <a:r>
              <a:rPr kumimoji="1" lang="ja-JP" altLang="en-US" dirty="0" smtClean="0"/>
              <a:t>台しか止まらないということです。</a:t>
            </a:r>
            <a:endParaRPr kumimoji="1" lang="en-US" altLang="ja-JP" dirty="0" smtClean="0"/>
          </a:p>
          <a:p>
            <a:r>
              <a:rPr kumimoji="1" lang="ja-JP" altLang="en-US" dirty="0" smtClean="0"/>
              <a:t>　約７割の車は止まっていないという現実を，皆さんはどう思われますか？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13</a:t>
            </a:fld>
            <a:endParaRPr kumimoji="1" lang="ja-JP" altLang="en-US"/>
          </a:p>
        </p:txBody>
      </p:sp>
    </p:spTree>
    <p:extLst>
      <p:ext uri="{BB962C8B-B14F-4D97-AF65-F5344CB8AC3E}">
        <p14:creationId xmlns:p14="http://schemas.microsoft.com/office/powerpoint/2010/main" val="370468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歩行者対策では，横断歩行者妨害や速度超過の取り締まりも強化しています。</a:t>
            </a:r>
            <a:endParaRPr kumimoji="1" lang="en-US" altLang="ja-JP" dirty="0" smtClean="0"/>
          </a:p>
          <a:p>
            <a:endParaRPr kumimoji="1" lang="en-US" altLang="ja-JP" dirty="0" smtClean="0"/>
          </a:p>
          <a:p>
            <a:r>
              <a:rPr kumimoji="1" lang="ja-JP" altLang="en-US" dirty="0" smtClean="0"/>
              <a:t>　ドライバーの方には，歩行者を優先した運転を行っていただきたいと思います。</a:t>
            </a:r>
            <a:endParaRPr kumimoji="1" lang="en-US" altLang="ja-JP" dirty="0" smtClean="0"/>
          </a:p>
          <a:p>
            <a:endParaRPr kumimoji="1" lang="en-US" altLang="ja-JP" dirty="0" smtClean="0"/>
          </a:p>
          <a:p>
            <a:r>
              <a:rPr kumimoji="1" lang="ja-JP" altLang="en-US" dirty="0" smtClean="0"/>
              <a:t>　ただ，歩行者の側も横断するときは横断歩道を渡ったり，安全確認を確実に行うなど自分の身は自分で守るとの意識を持ってください。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14</a:t>
            </a:fld>
            <a:endParaRPr kumimoji="1" lang="ja-JP" altLang="en-US"/>
          </a:p>
        </p:txBody>
      </p:sp>
    </p:spTree>
    <p:extLst>
      <p:ext uri="{BB962C8B-B14F-4D97-AF65-F5344CB8AC3E}">
        <p14:creationId xmlns:p14="http://schemas.microsoft.com/office/powerpoint/2010/main" val="235090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自転車は，身近な乗り物なので，年代を問わず様々な人が利用しています。</a:t>
            </a:r>
            <a:endParaRPr kumimoji="1" lang="en-US" altLang="ja-JP" dirty="0" smtClean="0"/>
          </a:p>
          <a:p>
            <a:r>
              <a:rPr kumimoji="1" lang="ja-JP" altLang="en-US" dirty="0" smtClean="0"/>
              <a:t>　気軽に乗れるからこそ，自転車は加害者にも被害者にもなる乗り物です。</a:t>
            </a:r>
            <a:endParaRPr kumimoji="1" lang="en-US" altLang="ja-JP" dirty="0" smtClean="0"/>
          </a:p>
          <a:p>
            <a:r>
              <a:rPr kumimoji="1" lang="ja-JP" altLang="en-US" dirty="0" smtClean="0"/>
              <a:t>　自転車は歩行者ではなく，車両のひとつであること，</a:t>
            </a:r>
            <a:endParaRPr kumimoji="1" lang="en-US" altLang="ja-JP" dirty="0" smtClean="0"/>
          </a:p>
          <a:p>
            <a:endParaRPr kumimoji="1" lang="en-US" altLang="ja-JP" dirty="0" smtClean="0"/>
          </a:p>
          <a:p>
            <a:r>
              <a:rPr kumimoji="1" lang="ja-JP" altLang="en-US" dirty="0" smtClean="0"/>
              <a:t>　「自転車安全利用五則」を守って安全運転を心掛けてください。</a:t>
            </a:r>
            <a:endParaRPr kumimoji="1" lang="en-US" altLang="ja-JP" dirty="0" smtClean="0"/>
          </a:p>
          <a:p>
            <a:endParaRPr kumimoji="1" lang="en-US" altLang="ja-JP" dirty="0" smtClean="0"/>
          </a:p>
          <a:p>
            <a:r>
              <a:rPr kumimoji="1" lang="ja-JP" altLang="en-US" dirty="0" smtClean="0"/>
              <a:t>　また，自転車と軽く考えがちですが，交通事故を起こした時に，思いもよらぬ高額な賠償金が生じることがあります。</a:t>
            </a:r>
            <a:endParaRPr kumimoji="1" lang="en-US" altLang="ja-JP" dirty="0" smtClean="0"/>
          </a:p>
          <a:p>
            <a:r>
              <a:rPr kumimoji="1" lang="ja-JP" altLang="en-US" dirty="0" smtClean="0"/>
              <a:t>　万が一に備えて自転車保険に加入するようにしましょう。</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15</a:t>
            </a:fld>
            <a:endParaRPr kumimoji="1" lang="ja-JP" altLang="en-US"/>
          </a:p>
        </p:txBody>
      </p:sp>
    </p:spTree>
    <p:extLst>
      <p:ext uri="{BB962C8B-B14F-4D97-AF65-F5344CB8AC3E}">
        <p14:creationId xmlns:p14="http://schemas.microsoft.com/office/powerpoint/2010/main" val="1052064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令和２年１１月に発生した高校生が関係する自転車死亡事故について，事故概要等をご説明いたします。</a:t>
            </a:r>
          </a:p>
          <a:p>
            <a:endParaRPr kumimoji="1" lang="ja-JP" altLang="en-US" sz="1200" kern="120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令和２年１１月１３日，金曜日，午前１０時ころ，信号機のある十字路交差点において，自転車に乗り横断歩道上を青信号に従って進行していた高校生が，左折してきた大型トラックに巻き込まれお亡くなりになった，大変痛ましい事故です。</a:t>
            </a:r>
          </a:p>
          <a:p>
            <a:endParaRPr kumimoji="1" lang="ja-JP" altLang="en-US" sz="1200" kern="120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車両を運転する際には，安全速度を遵守するとともに，交差点等では十分な安全確認を行ってください。</a:t>
            </a:r>
          </a:p>
          <a:p>
            <a:r>
              <a:rPr kumimoji="1" lang="ja-JP" altLang="en-US" sz="1200" b="0" i="0" u="none" strike="noStrike" kern="1200" baseline="0" dirty="0" smtClean="0">
                <a:solidFill>
                  <a:schemeClr val="tx1"/>
                </a:solidFill>
                <a:latin typeface="+mn-lt"/>
                <a:ea typeface="+mn-ea"/>
                <a:cs typeface="+mn-cs"/>
              </a:rPr>
              <a:t>　また，自転車側も道路を横断する際などは，</a:t>
            </a:r>
          </a:p>
          <a:p>
            <a:r>
              <a:rPr kumimoji="1" lang="ja-JP" altLang="en-US" sz="1200" b="0" i="0" u="none" strike="noStrike" kern="1200" baseline="0" dirty="0" smtClean="0">
                <a:solidFill>
                  <a:schemeClr val="tx1"/>
                </a:solidFill>
                <a:latin typeface="+mn-lt"/>
                <a:ea typeface="+mn-ea"/>
                <a:cs typeface="+mn-cs"/>
              </a:rPr>
              <a:t>　　車両が接近していないか，</a:t>
            </a:r>
          </a:p>
          <a:p>
            <a:r>
              <a:rPr kumimoji="1" lang="ja-JP" altLang="en-US" sz="1200" b="0" i="0" u="none" strike="noStrike" kern="1200" baseline="0" dirty="0" smtClean="0">
                <a:solidFill>
                  <a:schemeClr val="tx1"/>
                </a:solidFill>
                <a:latin typeface="+mn-lt"/>
                <a:ea typeface="+mn-ea"/>
                <a:cs typeface="+mn-cs"/>
              </a:rPr>
              <a:t>　　一時停止したとしても自分のことに気がついているか</a:t>
            </a:r>
          </a:p>
          <a:p>
            <a:r>
              <a:rPr kumimoji="1" lang="ja-JP" altLang="en-US" sz="1200" b="0" i="0" u="none" strike="noStrike" kern="1200" baseline="0" dirty="0" smtClean="0">
                <a:solidFill>
                  <a:schemeClr val="tx1"/>
                </a:solidFill>
                <a:latin typeface="+mn-lt"/>
                <a:ea typeface="+mn-ea"/>
                <a:cs typeface="+mn-cs"/>
              </a:rPr>
              <a:t>などについて，十分に確認をしてください。</a:t>
            </a:r>
          </a:p>
          <a:p>
            <a:r>
              <a:rPr kumimoji="1" lang="ja-JP" altLang="en-US" sz="1200" b="0" i="0" u="none" strike="noStrike" kern="1200" baseline="0" dirty="0" smtClean="0">
                <a:solidFill>
                  <a:schemeClr val="tx1"/>
                </a:solidFill>
                <a:latin typeface="+mn-lt"/>
                <a:ea typeface="+mn-ea"/>
                <a:cs typeface="+mn-cs"/>
              </a:rPr>
              <a:t>　特に大型トラックは死角が大きく，注意が必要です。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16</a:t>
            </a:fld>
            <a:endParaRPr kumimoji="1" lang="ja-JP" altLang="en-US"/>
          </a:p>
        </p:txBody>
      </p:sp>
    </p:spTree>
    <p:extLst>
      <p:ext uri="{BB962C8B-B14F-4D97-AF65-F5344CB8AC3E}">
        <p14:creationId xmlns:p14="http://schemas.microsoft.com/office/powerpoint/2010/main" val="96445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また，自転車が「加害者」となる重大事故も発生いたしました。</a:t>
            </a:r>
          </a:p>
          <a:p>
            <a:r>
              <a:rPr kumimoji="1" lang="ja-JP" altLang="en-US" sz="1200" b="0" i="0" u="none" strike="noStrike" kern="1200" baseline="0" dirty="0" smtClean="0">
                <a:solidFill>
                  <a:schemeClr val="tx1"/>
                </a:solidFill>
                <a:latin typeface="+mn-lt"/>
                <a:ea typeface="+mn-ea"/>
                <a:cs typeface="+mn-cs"/>
              </a:rPr>
              <a:t>　</a:t>
            </a:r>
            <a:r>
              <a:rPr kumimoji="1" lang="en-US" altLang="ja-JP" sz="1200" b="0" i="0" u="none" strike="noStrike" kern="1200" baseline="0" dirty="0" smtClean="0">
                <a:solidFill>
                  <a:schemeClr val="tx1"/>
                </a:solidFill>
                <a:latin typeface="+mn-lt"/>
                <a:ea typeface="+mn-ea"/>
                <a:cs typeface="+mn-cs"/>
              </a:rPr>
              <a:t>10</a:t>
            </a:r>
            <a:r>
              <a:rPr kumimoji="1" lang="ja-JP" altLang="en-US" sz="1200" b="0" i="0" u="none" strike="noStrike" kern="1200" baseline="0" dirty="0" smtClean="0">
                <a:solidFill>
                  <a:schemeClr val="tx1"/>
                </a:solidFill>
                <a:latin typeface="+mn-lt"/>
                <a:ea typeface="+mn-ea"/>
                <a:cs typeface="+mn-cs"/>
              </a:rPr>
              <a:t>月</a:t>
            </a:r>
            <a:r>
              <a:rPr kumimoji="1" lang="en-US" altLang="ja-JP" sz="1200" b="0" i="0" u="none" strike="noStrike" kern="1200" baseline="0" dirty="0" smtClean="0">
                <a:solidFill>
                  <a:schemeClr val="tx1"/>
                </a:solidFill>
                <a:latin typeface="+mn-lt"/>
                <a:ea typeface="+mn-ea"/>
                <a:cs typeface="+mn-cs"/>
              </a:rPr>
              <a:t>29</a:t>
            </a:r>
            <a:r>
              <a:rPr kumimoji="1" lang="ja-JP" altLang="en-US" sz="1200" b="0" i="0" u="none" strike="noStrike" kern="1200" baseline="0" dirty="0" smtClean="0">
                <a:solidFill>
                  <a:schemeClr val="tx1"/>
                </a:solidFill>
                <a:latin typeface="+mn-lt"/>
                <a:ea typeface="+mn-ea"/>
                <a:cs typeface="+mn-cs"/>
              </a:rPr>
              <a:t>日，木曜日，午後６時</a:t>
            </a:r>
            <a:r>
              <a:rPr kumimoji="1" lang="en-US" altLang="ja-JP" sz="1200" b="0" i="0" u="none" strike="noStrike" kern="1200" baseline="0" dirty="0" smtClean="0">
                <a:solidFill>
                  <a:schemeClr val="tx1"/>
                </a:solidFill>
                <a:latin typeface="+mn-lt"/>
                <a:ea typeface="+mn-ea"/>
                <a:cs typeface="+mn-cs"/>
              </a:rPr>
              <a:t>20</a:t>
            </a:r>
            <a:r>
              <a:rPr kumimoji="1" lang="ja-JP" altLang="en-US" sz="1200" b="0" i="0" u="none" strike="noStrike" kern="1200" baseline="0" dirty="0" smtClean="0">
                <a:solidFill>
                  <a:schemeClr val="tx1"/>
                </a:solidFill>
                <a:latin typeface="+mn-lt"/>
                <a:ea typeface="+mn-ea"/>
                <a:cs typeface="+mn-cs"/>
              </a:rPr>
              <a:t>分ころ，住宅街を自転車に乗り，下り坂を進行していた高校生が，歩かれていた</a:t>
            </a:r>
            <a:r>
              <a:rPr kumimoji="1" lang="en-US" altLang="ja-JP" sz="1200" b="0" i="0" u="none" strike="noStrike" kern="1200" baseline="0" dirty="0" smtClean="0">
                <a:solidFill>
                  <a:schemeClr val="tx1"/>
                </a:solidFill>
                <a:latin typeface="+mn-lt"/>
                <a:ea typeface="+mn-ea"/>
                <a:cs typeface="+mn-cs"/>
              </a:rPr>
              <a:t>70</a:t>
            </a:r>
            <a:r>
              <a:rPr kumimoji="1" lang="ja-JP" altLang="en-US" sz="1200" b="0" i="0" u="none" strike="noStrike" kern="1200" baseline="0" dirty="0" smtClean="0">
                <a:solidFill>
                  <a:schemeClr val="tx1"/>
                </a:solidFill>
                <a:latin typeface="+mn-lt"/>
                <a:ea typeface="+mn-ea"/>
                <a:cs typeface="+mn-cs"/>
              </a:rPr>
              <a:t>代の歩行者と衝突し，歩行者の方が，お亡くなりになりました。</a:t>
            </a:r>
          </a:p>
          <a:p>
            <a:endParaRPr kumimoji="1" lang="ja-JP" altLang="en-US" sz="1200" kern="120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このほかにも，車両との出会い頭衝突による重傷事故などが発生しており，例年，自転車が関係する交通事故のうち，</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約半数に自転車運転者側に何らかの交通違反</a:t>
            </a:r>
          </a:p>
          <a:p>
            <a:r>
              <a:rPr kumimoji="1" lang="ja-JP" altLang="en-US" sz="1200" b="0" i="0" u="none" strike="noStrike" kern="1200" baseline="0" dirty="0" smtClean="0">
                <a:solidFill>
                  <a:schemeClr val="tx1"/>
                </a:solidFill>
                <a:latin typeface="+mn-lt"/>
                <a:ea typeface="+mn-ea"/>
                <a:cs typeface="+mn-cs"/>
              </a:rPr>
              <a:t>が認められます。</a:t>
            </a:r>
          </a:p>
          <a:p>
            <a:r>
              <a:rPr kumimoji="1" lang="ja-JP" altLang="en-US" sz="1200" b="0" i="0" u="none" strike="noStrike" kern="1200" baseline="0" dirty="0" smtClean="0">
                <a:solidFill>
                  <a:schemeClr val="tx1"/>
                </a:solidFill>
                <a:latin typeface="+mn-lt"/>
                <a:ea typeface="+mn-ea"/>
                <a:cs typeface="+mn-cs"/>
              </a:rPr>
              <a:t>　</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県警察といたしましては，自転車利用者に対して，</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交通事故を起こさない・交通事故にあわない</a:t>
            </a:r>
          </a:p>
          <a:p>
            <a:r>
              <a:rPr kumimoji="1" lang="ja-JP" altLang="en-US" sz="1200" b="0" i="0" u="none" strike="noStrike" kern="1200" baseline="0" dirty="0" smtClean="0">
                <a:solidFill>
                  <a:schemeClr val="tx1"/>
                </a:solidFill>
                <a:latin typeface="+mn-lt"/>
                <a:ea typeface="+mn-ea"/>
                <a:cs typeface="+mn-cs"/>
              </a:rPr>
              <a:t>よう，交通ルールとマナーを守るよう交通安全教育を推進してまいります。</a:t>
            </a:r>
          </a:p>
          <a:p>
            <a:endParaRPr kumimoji="1" lang="ja-JP" altLang="en-US" sz="1200"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17</a:t>
            </a:fld>
            <a:endParaRPr kumimoji="1" lang="ja-JP" altLang="en-US"/>
          </a:p>
        </p:txBody>
      </p:sp>
    </p:spTree>
    <p:extLst>
      <p:ext uri="{BB962C8B-B14F-4D97-AF65-F5344CB8AC3E}">
        <p14:creationId xmlns:p14="http://schemas.microsoft.com/office/powerpoint/2010/main" val="25637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県警察では，各指導現場において交通安全教育に携わる方に，指導の参考としていただくよう「交通安全教育指導者マニュアル」を作成いたしました。</a:t>
            </a:r>
          </a:p>
          <a:p>
            <a:r>
              <a:rPr kumimoji="1" lang="ja-JP" altLang="en-US" sz="1200" b="0" i="0" u="none" strike="noStrike" kern="1200" baseline="0" dirty="0" smtClean="0">
                <a:solidFill>
                  <a:schemeClr val="tx1"/>
                </a:solidFill>
                <a:latin typeface="+mn-lt"/>
                <a:ea typeface="+mn-ea"/>
                <a:cs typeface="+mn-cs"/>
              </a:rPr>
              <a:t>　この「交通安全教育指導者マニュアル」は，平成１０年に国家公安委員会が作成した「交通安全教育指針」に沿って作成しております。</a:t>
            </a:r>
          </a:p>
          <a:p>
            <a:endParaRPr kumimoji="1" lang="ja-JP" altLang="en-US" sz="1200" kern="120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年齢層や受講場所に応じて必要な内容を選択していただき，皆様方に御活用いただければ幸いです。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18</a:t>
            </a:fld>
            <a:endParaRPr kumimoji="1" lang="ja-JP" altLang="en-US"/>
          </a:p>
        </p:txBody>
      </p:sp>
    </p:spTree>
    <p:extLst>
      <p:ext uri="{BB962C8B-B14F-4D97-AF65-F5344CB8AC3E}">
        <p14:creationId xmlns:p14="http://schemas.microsoft.com/office/powerpoint/2010/main" val="3910986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「交通安全教育指導者マニュアル」から何点か抜粋して，ご説明いたします。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a:t>
            </a:r>
            <a:r>
              <a:rPr kumimoji="1" lang="en-US" altLang="ja-JP" sz="1200" b="0" i="0" u="none" strike="noStrike" kern="1200" baseline="0" dirty="0" smtClean="0">
                <a:solidFill>
                  <a:schemeClr val="tx1"/>
                </a:solidFill>
                <a:latin typeface="+mn-lt"/>
                <a:ea typeface="+mn-ea"/>
                <a:cs typeface="+mn-cs"/>
              </a:rPr>
              <a:t>16</a:t>
            </a:r>
            <a:r>
              <a:rPr kumimoji="1" lang="ja-JP" altLang="en-US" sz="1200" b="0" i="0" u="none" strike="noStrike" kern="1200" baseline="0" dirty="0" smtClean="0">
                <a:solidFill>
                  <a:schemeClr val="tx1"/>
                </a:solidFill>
                <a:latin typeface="+mn-lt"/>
                <a:ea typeface="+mn-ea"/>
                <a:cs typeface="+mn-cs"/>
              </a:rPr>
              <a:t>ページ，自転車安全利用五則について，です。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　自転車は車道が原則，歩道は例外</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　車道は左側を通行</a:t>
            </a:r>
          </a:p>
          <a:p>
            <a:r>
              <a:rPr kumimoji="1" lang="ja-JP" altLang="en-US" sz="1200" b="0" i="0" u="none" strike="noStrike" kern="1200" baseline="0" dirty="0" smtClean="0">
                <a:solidFill>
                  <a:schemeClr val="tx1"/>
                </a:solidFill>
                <a:latin typeface="+mn-lt"/>
                <a:ea typeface="+mn-ea"/>
                <a:cs typeface="+mn-cs"/>
              </a:rPr>
              <a:t>　　 ○　歩道は歩行者優先で，車道寄りを徐行</a:t>
            </a:r>
          </a:p>
          <a:p>
            <a:r>
              <a:rPr kumimoji="1" lang="ja-JP" altLang="en-US" sz="1200" b="0" i="0" u="none" strike="noStrike" kern="1200" baseline="0" dirty="0" smtClean="0">
                <a:solidFill>
                  <a:schemeClr val="tx1"/>
                </a:solidFill>
                <a:latin typeface="+mn-lt"/>
                <a:ea typeface="+mn-ea"/>
                <a:cs typeface="+mn-cs"/>
              </a:rPr>
              <a:t>　　 ○　安全ルールを守る</a:t>
            </a:r>
          </a:p>
          <a:p>
            <a:r>
              <a:rPr kumimoji="1" lang="ja-JP" altLang="en-US" sz="1200" b="0" i="0" u="none" strike="noStrike" kern="1200" baseline="0" dirty="0" smtClean="0">
                <a:solidFill>
                  <a:schemeClr val="tx1"/>
                </a:solidFill>
                <a:latin typeface="+mn-lt"/>
                <a:ea typeface="+mn-ea"/>
                <a:cs typeface="+mn-cs"/>
              </a:rPr>
              <a:t>　　　　  飲酒運転の禁止</a:t>
            </a:r>
          </a:p>
          <a:p>
            <a:r>
              <a:rPr kumimoji="1" lang="ja-JP" altLang="en-US" sz="1200" b="0" i="0" u="none" strike="noStrike" kern="1200" baseline="0" dirty="0" smtClean="0">
                <a:solidFill>
                  <a:schemeClr val="tx1"/>
                </a:solidFill>
                <a:latin typeface="+mn-lt"/>
                <a:ea typeface="+mn-ea"/>
                <a:cs typeface="+mn-cs"/>
              </a:rPr>
              <a:t>　　　　  二人乗り，並進の禁止</a:t>
            </a:r>
          </a:p>
          <a:p>
            <a:r>
              <a:rPr kumimoji="1" lang="ja-JP" altLang="en-US" sz="1200" b="0" i="0" u="none" strike="noStrike" kern="1200" baseline="0" dirty="0" smtClean="0">
                <a:solidFill>
                  <a:schemeClr val="tx1"/>
                </a:solidFill>
                <a:latin typeface="+mn-lt"/>
                <a:ea typeface="+mn-ea"/>
                <a:cs typeface="+mn-cs"/>
              </a:rPr>
              <a:t>　　　　　夜間はライトを点灯</a:t>
            </a:r>
          </a:p>
          <a:p>
            <a:r>
              <a:rPr kumimoji="1" lang="ja-JP" altLang="en-US" sz="1200" b="0" i="0" u="none" strike="noStrike" kern="1200" baseline="0" dirty="0" smtClean="0">
                <a:solidFill>
                  <a:schemeClr val="tx1"/>
                </a:solidFill>
                <a:latin typeface="+mn-lt"/>
                <a:ea typeface="+mn-ea"/>
                <a:cs typeface="+mn-cs"/>
              </a:rPr>
              <a:t>　　　　　交差点での信号遵守と一時停止，安全確認の徹底</a:t>
            </a:r>
          </a:p>
          <a:p>
            <a:r>
              <a:rPr kumimoji="1" lang="ja-JP" altLang="en-US" sz="1200" b="0" i="0" u="none" strike="noStrike" kern="1200" baseline="0" dirty="0" smtClean="0">
                <a:solidFill>
                  <a:schemeClr val="tx1"/>
                </a:solidFill>
                <a:latin typeface="+mn-lt"/>
                <a:ea typeface="+mn-ea"/>
                <a:cs typeface="+mn-cs"/>
              </a:rPr>
              <a:t>　　 ○　ヘルメットの着用</a:t>
            </a: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この中でも，特に重要なものとして</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交差点での信号遵守と一時停止，安全確認の徹底</a:t>
            </a:r>
          </a:p>
          <a:p>
            <a:r>
              <a:rPr kumimoji="1" lang="ja-JP" altLang="en-US" sz="1200" b="0" i="0" u="none" strike="noStrike" kern="1200" baseline="0" dirty="0" smtClean="0">
                <a:solidFill>
                  <a:schemeClr val="tx1"/>
                </a:solidFill>
                <a:latin typeface="+mn-lt"/>
                <a:ea typeface="+mn-ea"/>
                <a:cs typeface="+mn-cs"/>
              </a:rPr>
              <a:t>が挙げられます。</a:t>
            </a:r>
          </a:p>
          <a:p>
            <a:r>
              <a:rPr kumimoji="1" lang="ja-JP" altLang="en-US" sz="1200" b="0" i="0" u="none" strike="noStrike" kern="1200" baseline="0" dirty="0" smtClean="0">
                <a:solidFill>
                  <a:schemeClr val="tx1"/>
                </a:solidFill>
                <a:latin typeface="+mn-lt"/>
                <a:ea typeface="+mn-ea"/>
                <a:cs typeface="+mn-cs"/>
              </a:rPr>
              <a:t>　見通しの悪い交差点等における一時不停止や不十分な安全確認は，交通事故に直結します。</a:t>
            </a:r>
          </a:p>
          <a:p>
            <a:r>
              <a:rPr kumimoji="1" lang="ja-JP" altLang="en-US" sz="1200" b="0" i="0" u="none" strike="noStrike" kern="1200" baseline="0" dirty="0" smtClean="0">
                <a:solidFill>
                  <a:schemeClr val="tx1"/>
                </a:solidFill>
                <a:latin typeface="+mn-lt"/>
                <a:ea typeface="+mn-ea"/>
                <a:cs typeface="+mn-cs"/>
              </a:rPr>
              <a:t>　また，自転車の存在を目立たせるため「夜間のライト点灯」につきましても，夕方になりましたら，暗くなる前に早めに点けるよう指導をお願いします。</a:t>
            </a:r>
          </a:p>
          <a:p>
            <a:r>
              <a:rPr kumimoji="1" lang="ja-JP" altLang="en-US" sz="1200" b="0" i="0" u="none" strike="noStrike" kern="1200" baseline="0" dirty="0" smtClean="0">
                <a:solidFill>
                  <a:schemeClr val="tx1"/>
                </a:solidFill>
                <a:latin typeface="+mn-lt"/>
                <a:ea typeface="+mn-ea"/>
                <a:cs typeface="+mn-cs"/>
              </a:rPr>
              <a:t>　最後に，ヘルメットの着用です。</a:t>
            </a:r>
          </a:p>
          <a:p>
            <a:r>
              <a:rPr kumimoji="1" lang="ja-JP" altLang="en-US" sz="1200" b="0" i="0" u="none" strike="noStrike" kern="1200" baseline="0" dirty="0" smtClean="0">
                <a:solidFill>
                  <a:schemeClr val="tx1"/>
                </a:solidFill>
                <a:latin typeface="+mn-lt"/>
                <a:ea typeface="+mn-ea"/>
                <a:cs typeface="+mn-cs"/>
              </a:rPr>
              <a:t>　自分の命を守るため，「年齢にかかわらず」着用するようお願いします。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19</a:t>
            </a:fld>
            <a:endParaRPr kumimoji="1" lang="ja-JP" altLang="en-US"/>
          </a:p>
        </p:txBody>
      </p:sp>
    </p:spTree>
    <p:extLst>
      <p:ext uri="{BB962C8B-B14F-4D97-AF65-F5344CB8AC3E}">
        <p14:creationId xmlns:p14="http://schemas.microsoft.com/office/powerpoint/2010/main" val="180516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広島県警察本部交通企画課の村上でございます。</a:t>
            </a:r>
          </a:p>
          <a:p>
            <a:pPr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hangingPunct="0"/>
            <a:r>
              <a:rPr kumimoji="1" lang="ja-JP" altLang="ja-JP" sz="1200" kern="1200" dirty="0" smtClean="0">
                <a:solidFill>
                  <a:schemeClr val="tx1"/>
                </a:solidFill>
                <a:effectLst/>
                <a:latin typeface="+mn-lt"/>
                <a:ea typeface="+mn-ea"/>
                <a:cs typeface="+mn-cs"/>
              </a:rPr>
              <a:t>　皆様方におかれましては，平素から，警察業務各般にわたり，格別な御理解と御協力を賜り，この場をお借りして厚くお礼申し上げます。</a:t>
            </a:r>
          </a:p>
          <a:p>
            <a:pPr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さて，令和２年中における，県内の，交通事故により亡くなられた方は，</a:t>
            </a:r>
            <a:r>
              <a:rPr kumimoji="1" lang="en-US" altLang="ja-JP" sz="1200" kern="1200" dirty="0" smtClean="0">
                <a:solidFill>
                  <a:schemeClr val="tx1"/>
                </a:solidFill>
                <a:effectLst/>
                <a:latin typeface="+mn-lt"/>
                <a:ea typeface="+mn-ea"/>
                <a:cs typeface="+mn-cs"/>
              </a:rPr>
              <a:t>71</a:t>
            </a:r>
            <a:r>
              <a:rPr kumimoji="1" lang="ja-JP" altLang="ja-JP" sz="1200" kern="1200" dirty="0" smtClean="0">
                <a:solidFill>
                  <a:schemeClr val="tx1"/>
                </a:solidFill>
                <a:effectLst/>
                <a:latin typeface="+mn-lt"/>
                <a:ea typeface="+mn-ea"/>
                <a:cs typeface="+mn-cs"/>
              </a:rPr>
              <a:t>人でございました。</a:t>
            </a:r>
          </a:p>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県警察をあげて年間の交通事故死者数を</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人以下とするよう取り組んでまいりました，</a:t>
            </a:r>
          </a:p>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「なくそう交通死亡事故・アンダー</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作戦～</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年へ向けて～」</a:t>
            </a:r>
          </a:p>
          <a:p>
            <a:pPr hangingPunct="0"/>
            <a:r>
              <a:rPr kumimoji="1" lang="ja-JP" altLang="ja-JP" sz="1200" kern="1200" dirty="0" smtClean="0">
                <a:solidFill>
                  <a:schemeClr val="tx1"/>
                </a:solidFill>
                <a:effectLst/>
                <a:latin typeface="+mn-lt"/>
                <a:ea typeface="+mn-ea"/>
                <a:cs typeface="+mn-cs"/>
              </a:rPr>
              <a:t>の目標を令和元年に続き，２年連続で達成することができました。</a:t>
            </a:r>
          </a:p>
          <a:p>
            <a:pPr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hangingPunct="0"/>
            <a:r>
              <a:rPr kumimoji="1" lang="ja-JP" altLang="ja-JP" sz="1200" kern="1200" dirty="0" smtClean="0">
                <a:solidFill>
                  <a:schemeClr val="tx1"/>
                </a:solidFill>
                <a:effectLst/>
                <a:latin typeface="+mn-lt"/>
                <a:ea typeface="+mn-ea"/>
                <a:cs typeface="+mn-cs"/>
              </a:rPr>
              <a:t>　これもひとえに，皆様方の深い御理解と多大な御協力を</a:t>
            </a:r>
            <a:r>
              <a:rPr kumimoji="1" lang="ja-JP" altLang="en-US" sz="1200" kern="1200" dirty="0" smtClean="0">
                <a:solidFill>
                  <a:schemeClr val="tx1"/>
                </a:solidFill>
                <a:effectLst/>
                <a:latin typeface="+mn-lt"/>
                <a:ea typeface="+mn-ea"/>
                <a:cs typeface="+mn-cs"/>
              </a:rPr>
              <a:t>いただいた，賜</a:t>
            </a:r>
            <a:r>
              <a:rPr kumimoji="1" lang="ja-JP" altLang="ja-JP" sz="1200" kern="1200" dirty="0" smtClean="0">
                <a:solidFill>
                  <a:schemeClr val="tx1"/>
                </a:solidFill>
                <a:effectLst/>
                <a:latin typeface="+mn-lt"/>
                <a:ea typeface="+mn-ea"/>
                <a:cs typeface="+mn-cs"/>
              </a:rPr>
              <a:t>であり，重ねてお礼申し上げます。</a:t>
            </a:r>
          </a:p>
          <a:p>
            <a:pPr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hangingPunct="0"/>
            <a:r>
              <a:rPr kumimoji="1" lang="ja-JP" altLang="ja-JP" sz="1200" kern="1200" dirty="0" smtClean="0">
                <a:solidFill>
                  <a:schemeClr val="tx1"/>
                </a:solidFill>
                <a:effectLst/>
                <a:latin typeface="+mn-lt"/>
                <a:ea typeface="+mn-ea"/>
                <a:cs typeface="+mn-cs"/>
              </a:rPr>
              <a:t>　しかしながら，依然として多くの方が交通事故の被害に遭われている状況に変わりはなく，特に，死者数全体の半数以上を高齢者が占めるほか，飲酒運転やあおり運転，これらに起因する交通事故の社会問題化など，交通情勢は非常に厳しいものと認識しております。</a:t>
            </a:r>
          </a:p>
          <a:p>
            <a:pPr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hangingPunct="0"/>
            <a:r>
              <a:rPr kumimoji="1" lang="ja-JP" altLang="ja-JP" sz="1200" kern="1200" dirty="0" smtClean="0">
                <a:solidFill>
                  <a:schemeClr val="tx1"/>
                </a:solidFill>
                <a:effectLst/>
                <a:latin typeface="+mn-lt"/>
                <a:ea typeface="+mn-ea"/>
                <a:cs typeface="+mn-cs"/>
              </a:rPr>
              <a:t>　県警察といたしましては，今後も，「高齢者対策」や「歩行者の安全確保」をはじめ，各種対策を強力に推進することとしておりますので，引き続き，御支援御協力をいただきますよう，よろしくお願い申し上げます。</a:t>
            </a:r>
          </a:p>
          <a:p>
            <a:pPr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hangingPunct="0"/>
            <a:r>
              <a:rPr kumimoji="1" lang="ja-JP" altLang="ja-JP" sz="1200" kern="1200" dirty="0" smtClean="0">
                <a:solidFill>
                  <a:schemeClr val="tx1"/>
                </a:solidFill>
                <a:effectLst/>
                <a:latin typeface="+mn-lt"/>
                <a:ea typeface="+mn-ea"/>
                <a:cs typeface="+mn-cs"/>
              </a:rPr>
              <a:t>　結びに，皆様方の御健勝と御多幸を祈念申し上げ，私の御挨拶とさせていただきます。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2</a:t>
            </a:fld>
            <a:endParaRPr kumimoji="1" lang="ja-JP" altLang="en-US"/>
          </a:p>
        </p:txBody>
      </p:sp>
    </p:spTree>
    <p:extLst>
      <p:ext uri="{BB962C8B-B14F-4D97-AF65-F5344CB8AC3E}">
        <p14:creationId xmlns:p14="http://schemas.microsoft.com/office/powerpoint/2010/main" val="626514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続いて，「交通事故を起こした場合の措置」について，です。</a:t>
            </a:r>
          </a:p>
          <a:p>
            <a:r>
              <a:rPr kumimoji="1" lang="ja-JP" altLang="en-US" sz="1200" b="0" i="0" u="none" strike="noStrike" kern="1200" baseline="0" dirty="0" smtClean="0">
                <a:solidFill>
                  <a:schemeClr val="tx1"/>
                </a:solidFill>
                <a:latin typeface="+mn-lt"/>
                <a:ea typeface="+mn-ea"/>
                <a:cs typeface="+mn-cs"/>
              </a:rPr>
              <a:t>　交通事故を発生させた場合，車両等の運転者は交通事故の発生日時等を警察官に報告する義務があります。</a:t>
            </a:r>
          </a:p>
          <a:p>
            <a:r>
              <a:rPr kumimoji="1" lang="ja-JP" altLang="en-US" sz="1200" b="0" i="0" u="none" strike="noStrike" kern="1200" baseline="0" dirty="0" smtClean="0">
                <a:solidFill>
                  <a:schemeClr val="tx1"/>
                </a:solidFill>
                <a:latin typeface="+mn-lt"/>
                <a:ea typeface="+mn-ea"/>
                <a:cs typeface="+mn-cs"/>
              </a:rPr>
              <a:t>　しかし，当事者間で「大丈夫」等と話を交わし，現場で分かれたあと，負傷が判明し，「ひき逃げ」となる事案が多く認められます。</a:t>
            </a:r>
          </a:p>
          <a:p>
            <a:r>
              <a:rPr kumimoji="1" lang="ja-JP" altLang="en-US" sz="1200" b="0" i="0" u="none" strike="noStrike" kern="1200" baseline="0" dirty="0" smtClean="0">
                <a:solidFill>
                  <a:schemeClr val="tx1"/>
                </a:solidFill>
                <a:latin typeface="+mn-lt"/>
                <a:ea typeface="+mn-ea"/>
                <a:cs typeface="+mn-cs"/>
              </a:rPr>
              <a:t>　相手に関する手がかりも少なく，中には解決に至らない事案もございます。</a:t>
            </a:r>
          </a:p>
          <a:p>
            <a:r>
              <a:rPr kumimoji="1" lang="ja-JP" altLang="en-US" sz="1200" b="0" i="0" u="none" strike="noStrike" kern="1200" baseline="0" dirty="0" smtClean="0">
                <a:solidFill>
                  <a:schemeClr val="tx1"/>
                </a:solidFill>
                <a:latin typeface="+mn-lt"/>
                <a:ea typeface="+mn-ea"/>
                <a:cs typeface="+mn-cs"/>
              </a:rPr>
              <a:t>　</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交通安全について，講習等する場合は，自転車を運転中，車両と衝突した場合はもちろんのこと，</a:t>
            </a:r>
          </a:p>
          <a:p>
            <a:r>
              <a:rPr kumimoji="1" lang="ja-JP" altLang="en-US" sz="1200" b="0" i="0" u="none" strike="noStrike" kern="1200" baseline="0" dirty="0" smtClean="0">
                <a:solidFill>
                  <a:schemeClr val="tx1"/>
                </a:solidFill>
                <a:latin typeface="+mn-lt"/>
                <a:ea typeface="+mn-ea"/>
                <a:cs typeface="+mn-cs"/>
              </a:rPr>
              <a:t>　　歩行者と衝突した，単独で転倒した</a:t>
            </a:r>
          </a:p>
          <a:p>
            <a:r>
              <a:rPr kumimoji="1" lang="ja-JP" altLang="en-US" sz="1200" b="0" i="0" u="none" strike="noStrike" kern="1200" baseline="0" dirty="0" smtClean="0">
                <a:solidFill>
                  <a:schemeClr val="tx1"/>
                </a:solidFill>
                <a:latin typeface="+mn-lt"/>
                <a:ea typeface="+mn-ea"/>
                <a:cs typeface="+mn-cs"/>
              </a:rPr>
              <a:t>　　あるいは負傷がない交通事故についても通報義務があること</a:t>
            </a:r>
          </a:p>
          <a:p>
            <a:r>
              <a:rPr kumimoji="1" lang="ja-JP" altLang="en-US" sz="1200" b="0" i="0" u="none" strike="noStrike" kern="1200" baseline="0" dirty="0" smtClean="0">
                <a:solidFill>
                  <a:schemeClr val="tx1"/>
                </a:solidFill>
                <a:latin typeface="+mn-lt"/>
                <a:ea typeface="+mn-ea"/>
                <a:cs typeface="+mn-cs"/>
              </a:rPr>
              <a:t>を教示していただきますようお願いします。</a:t>
            </a:r>
          </a:p>
          <a:p>
            <a:r>
              <a:rPr kumimoji="1" lang="ja-JP" altLang="en-US" sz="1200" b="0" i="0" u="none" strike="noStrike" kern="1200" baseline="0" dirty="0" smtClean="0">
                <a:solidFill>
                  <a:schemeClr val="tx1"/>
                </a:solidFill>
                <a:latin typeface="+mn-lt"/>
                <a:ea typeface="+mn-ea"/>
                <a:cs typeface="+mn-cs"/>
              </a:rPr>
              <a:t>　　　</a:t>
            </a:r>
          </a:p>
          <a:p>
            <a:r>
              <a:rPr kumimoji="1" lang="ja-JP" altLang="en-US" sz="1200" b="0" i="0" u="none" strike="noStrike" kern="1200" baseline="0" dirty="0" smtClean="0">
                <a:solidFill>
                  <a:schemeClr val="tx1"/>
                </a:solidFill>
                <a:latin typeface="+mn-lt"/>
                <a:ea typeface="+mn-ea"/>
                <a:cs typeface="+mn-cs"/>
              </a:rPr>
              <a:t>　あわせて，交通事故を起こした場合に備えて，損害賠償保険へ加入することも大切です。</a:t>
            </a:r>
          </a:p>
          <a:p>
            <a:r>
              <a:rPr kumimoji="1" lang="ja-JP" altLang="en-US" sz="1200" b="0" i="0" u="none" strike="noStrike" kern="1200" baseline="0" dirty="0" smtClean="0">
                <a:solidFill>
                  <a:schemeClr val="tx1"/>
                </a:solidFill>
                <a:latin typeface="+mn-lt"/>
                <a:ea typeface="+mn-ea"/>
                <a:cs typeface="+mn-cs"/>
              </a:rPr>
              <a:t>　　</a:t>
            </a:r>
          </a:p>
          <a:p>
            <a:r>
              <a:rPr kumimoji="1" lang="ja-JP" altLang="en-US" sz="1200" b="0" i="0" u="none" strike="noStrike" kern="1200" baseline="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20</a:t>
            </a:fld>
            <a:endParaRPr kumimoji="1" lang="ja-JP" altLang="en-US"/>
          </a:p>
        </p:txBody>
      </p:sp>
    </p:spTree>
    <p:extLst>
      <p:ext uri="{BB962C8B-B14F-4D97-AF65-F5344CB8AC3E}">
        <p14:creationId xmlns:p14="http://schemas.microsoft.com/office/powerpoint/2010/main" val="272857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広島県警察と</a:t>
            </a:r>
            <a:r>
              <a:rPr kumimoji="1" lang="ja-JP" altLang="en-US" sz="1200" kern="1200" dirty="0" smtClean="0">
                <a:solidFill>
                  <a:schemeClr val="tx1"/>
                </a:solidFill>
                <a:effectLst/>
                <a:latin typeface="+mn-lt"/>
                <a:ea typeface="+mn-ea"/>
                <a:cs typeface="+mn-cs"/>
              </a:rPr>
              <a:t>致しまして</a:t>
            </a:r>
            <a:r>
              <a:rPr kumimoji="1" lang="ja-JP" altLang="ja-JP" sz="1200" kern="1200" dirty="0" smtClean="0">
                <a:solidFill>
                  <a:schemeClr val="tx1"/>
                </a:solidFill>
                <a:effectLst/>
                <a:latin typeface="+mn-lt"/>
                <a:ea typeface="+mn-ea"/>
                <a:cs typeface="+mn-cs"/>
              </a:rPr>
              <a:t>は，一件でも悲惨な交通事故を</a:t>
            </a:r>
            <a:r>
              <a:rPr kumimoji="1" lang="ja-JP" altLang="en-US" sz="1200" kern="1200" dirty="0" smtClean="0">
                <a:solidFill>
                  <a:schemeClr val="tx1"/>
                </a:solidFill>
                <a:effectLst/>
                <a:latin typeface="+mn-lt"/>
                <a:ea typeface="+mn-ea"/>
                <a:cs typeface="+mn-cs"/>
              </a:rPr>
              <a:t>減らす</a:t>
            </a:r>
            <a:r>
              <a:rPr kumimoji="1" lang="ja-JP" altLang="ja-JP" sz="1200" kern="1200" dirty="0" smtClean="0">
                <a:solidFill>
                  <a:schemeClr val="tx1"/>
                </a:solidFill>
                <a:effectLst/>
                <a:latin typeface="+mn-lt"/>
                <a:ea typeface="+mn-ea"/>
                <a:cs typeface="+mn-cs"/>
              </a:rPr>
              <a:t>ために，引き続き交通</a:t>
            </a:r>
            <a:r>
              <a:rPr kumimoji="1" lang="ja-JP" altLang="en-US" sz="1200" kern="1200" dirty="0" smtClean="0">
                <a:solidFill>
                  <a:schemeClr val="tx1"/>
                </a:solidFill>
                <a:effectLst/>
                <a:latin typeface="+mn-lt"/>
                <a:ea typeface="+mn-ea"/>
                <a:cs typeface="+mn-cs"/>
              </a:rPr>
              <a:t>安全教育や街頭活動，交通指導取締りなど，各種対策を強化して参りますので，引き続きよろしくお願い致します。</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21</a:t>
            </a:fld>
            <a:endParaRPr kumimoji="1" lang="ja-JP" altLang="en-US"/>
          </a:p>
        </p:txBody>
      </p:sp>
    </p:spTree>
    <p:extLst>
      <p:ext uri="{BB962C8B-B14F-4D97-AF65-F5344CB8AC3E}">
        <p14:creationId xmlns:p14="http://schemas.microsoft.com/office/powerpoint/2010/main" val="106932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それでは，このたびお話するテーマについて，ご説明いたします。</a:t>
            </a: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本日のテーマは大きく分けて３つでございます。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１つ目は，「交通事故情勢」についてです。</a:t>
            </a:r>
          </a:p>
          <a:p>
            <a:r>
              <a:rPr kumimoji="1" lang="ja-JP" altLang="en-US" sz="1200" b="0" i="0" u="none" strike="noStrike" kern="1200" baseline="0" dirty="0" smtClean="0">
                <a:solidFill>
                  <a:schemeClr val="tx1"/>
                </a:solidFill>
                <a:latin typeface="+mn-lt"/>
                <a:ea typeface="+mn-ea"/>
                <a:cs typeface="+mn-cs"/>
              </a:rPr>
              <a:t>　２つ目は，「自転車の安全利用について」，最後に県警察で作成いたしました「交通安全教育指導者マニュアル」について御案内させていただきます。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3</a:t>
            </a:fld>
            <a:endParaRPr kumimoji="1" lang="ja-JP" altLang="en-US"/>
          </a:p>
        </p:txBody>
      </p:sp>
    </p:spTree>
    <p:extLst>
      <p:ext uri="{BB962C8B-B14F-4D97-AF65-F5344CB8AC3E}">
        <p14:creationId xmlns:p14="http://schemas.microsoft.com/office/powerpoint/2010/main" val="369425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昭和</a:t>
            </a:r>
            <a:r>
              <a:rPr kumimoji="1" lang="en-US" altLang="ja-JP" dirty="0" smtClean="0"/>
              <a:t>45</a:t>
            </a:r>
            <a:r>
              <a:rPr kumimoji="1" lang="ja-JP" altLang="en-US" dirty="0" smtClean="0"/>
              <a:t>年以降の広島県内の交通事故発生状況です。</a:t>
            </a:r>
            <a:endParaRPr kumimoji="1" lang="en-US" altLang="ja-JP" dirty="0" smtClean="0"/>
          </a:p>
          <a:p>
            <a:r>
              <a:rPr kumimoji="1" lang="ja-JP" altLang="en-US" dirty="0" smtClean="0"/>
              <a:t>　本表は死傷者のある交通事故の状況です。</a:t>
            </a:r>
          </a:p>
          <a:p>
            <a:r>
              <a:rPr kumimoji="1" lang="ja-JP" altLang="en-US" dirty="0" smtClean="0"/>
              <a:t>　交通事故発生のピークは昭和</a:t>
            </a:r>
            <a:r>
              <a:rPr kumimoji="1" lang="en-US" altLang="ja-JP" dirty="0" smtClean="0"/>
              <a:t>45</a:t>
            </a:r>
            <a:r>
              <a:rPr kumimoji="1" lang="ja-JP" altLang="en-US" dirty="0" smtClean="0"/>
              <a:t>年</a:t>
            </a:r>
            <a:r>
              <a:rPr kumimoji="1" lang="ja-JP" altLang="en-US" baseline="0" dirty="0" smtClean="0"/>
              <a:t> で，</a:t>
            </a:r>
            <a:r>
              <a:rPr kumimoji="1" lang="en-US" altLang="ja-JP" baseline="0" dirty="0" smtClean="0"/>
              <a:t>2</a:t>
            </a:r>
            <a:r>
              <a:rPr kumimoji="1" lang="ja-JP" altLang="en-US" baseline="0" dirty="0" smtClean="0"/>
              <a:t>万</a:t>
            </a:r>
            <a:r>
              <a:rPr kumimoji="1" lang="en-US" altLang="ja-JP" baseline="0" dirty="0" smtClean="0"/>
              <a:t>5,549</a:t>
            </a:r>
            <a:r>
              <a:rPr kumimoji="1" lang="ja-JP" altLang="en-US" dirty="0" smtClean="0"/>
              <a:t>件発生，死者は </a:t>
            </a:r>
            <a:r>
              <a:rPr kumimoji="1" lang="en-US" altLang="ja-JP" dirty="0" smtClean="0"/>
              <a:t>519</a:t>
            </a:r>
            <a:r>
              <a:rPr kumimoji="1" lang="ja-JP" altLang="en-US" dirty="0" smtClean="0"/>
              <a:t>人。</a:t>
            </a:r>
            <a:endParaRPr kumimoji="1" lang="en-US" altLang="ja-JP" dirty="0" smtClean="0"/>
          </a:p>
          <a:p>
            <a:r>
              <a:rPr kumimoji="1" lang="ja-JP" altLang="en-US" dirty="0" smtClean="0"/>
              <a:t>　令和元年は</a:t>
            </a:r>
            <a:r>
              <a:rPr kumimoji="1" lang="en-US" altLang="ja-JP" dirty="0" smtClean="0"/>
              <a:t>6,257</a:t>
            </a:r>
            <a:r>
              <a:rPr kumimoji="1" lang="ja-JP" altLang="en-US" dirty="0" smtClean="0"/>
              <a:t>件，死者 </a:t>
            </a:r>
            <a:r>
              <a:rPr kumimoji="1" lang="en-US" altLang="ja-JP" dirty="0" smtClean="0"/>
              <a:t>75</a:t>
            </a:r>
            <a:r>
              <a:rPr kumimoji="1" lang="ja-JP" altLang="en-US" dirty="0" smtClean="0"/>
              <a:t>人。</a:t>
            </a:r>
            <a:endParaRPr kumimoji="1" lang="en-US" altLang="ja-JP" dirty="0" smtClean="0"/>
          </a:p>
          <a:p>
            <a:r>
              <a:rPr kumimoji="1" lang="ja-JP" altLang="en-US" dirty="0" smtClean="0"/>
              <a:t>　大幅に減少しています。</a:t>
            </a:r>
          </a:p>
          <a:p>
            <a:endParaRPr kumimoji="1" lang="ja-JP" altLang="en-US" dirty="0" smtClean="0"/>
          </a:p>
          <a:p>
            <a:r>
              <a:rPr kumimoji="1" lang="ja-JP" altLang="en-US" dirty="0" smtClean="0"/>
              <a:t>　ちなみに，全国の死者数ですが，昭和</a:t>
            </a:r>
            <a:r>
              <a:rPr kumimoji="1" lang="en-US" altLang="ja-JP" dirty="0" smtClean="0"/>
              <a:t>45</a:t>
            </a:r>
            <a:r>
              <a:rPr kumimoji="1" lang="ja-JP" altLang="en-US" dirty="0" smtClean="0"/>
              <a:t>年は</a:t>
            </a:r>
            <a:r>
              <a:rPr kumimoji="1" lang="ja-JP" altLang="en-US" baseline="0" dirty="0" smtClean="0"/>
              <a:t> </a:t>
            </a:r>
            <a:r>
              <a:rPr kumimoji="1" lang="en-US" altLang="ja-JP" baseline="0" dirty="0" smtClean="0"/>
              <a:t>1</a:t>
            </a:r>
            <a:r>
              <a:rPr kumimoji="1" lang="ja-JP" altLang="en-US" baseline="0" dirty="0" smtClean="0"/>
              <a:t>万</a:t>
            </a:r>
            <a:r>
              <a:rPr kumimoji="1" lang="en-US" altLang="ja-JP" baseline="0" dirty="0" smtClean="0"/>
              <a:t>6,765</a:t>
            </a:r>
            <a:r>
              <a:rPr kumimoji="1" lang="ja-JP" altLang="en-US" dirty="0" smtClean="0"/>
              <a:t>人。令和元年は</a:t>
            </a:r>
            <a:r>
              <a:rPr kumimoji="1" lang="ja-JP" altLang="en-US" baseline="0" dirty="0" smtClean="0"/>
              <a:t> </a:t>
            </a:r>
            <a:r>
              <a:rPr kumimoji="1" lang="en-US" altLang="ja-JP" baseline="0" dirty="0" smtClean="0"/>
              <a:t>3,215</a:t>
            </a:r>
            <a:r>
              <a:rPr kumimoji="1" lang="ja-JP" altLang="en-US" dirty="0" smtClean="0"/>
              <a:t>人でした。</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4</a:t>
            </a:fld>
            <a:endParaRPr kumimoji="1" lang="ja-JP" altLang="en-US"/>
          </a:p>
        </p:txBody>
      </p:sp>
    </p:spTree>
    <p:extLst>
      <p:ext uri="{BB962C8B-B14F-4D97-AF65-F5344CB8AC3E}">
        <p14:creationId xmlns:p14="http://schemas.microsoft.com/office/powerpoint/2010/main" val="231237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この表は，近年の「歩行者」・「高齢者」・「自転車」・「飲酒」が関係する交通事故の発生状況を表したものです。</a:t>
            </a:r>
            <a:endParaRPr kumimoji="1" lang="en-US" altLang="ja-JP" dirty="0" smtClean="0"/>
          </a:p>
          <a:p>
            <a:r>
              <a:rPr kumimoji="1" lang="ja-JP" altLang="en-US" dirty="0" smtClean="0"/>
              <a:t>　令和２年中の交通事故発生状況についてご説明いたします。</a:t>
            </a:r>
            <a:endParaRPr kumimoji="1" lang="en-US" altLang="ja-JP" dirty="0" smtClean="0"/>
          </a:p>
          <a:p>
            <a:r>
              <a:rPr kumimoji="1" lang="ja-JP" altLang="en-US" dirty="0" smtClean="0"/>
              <a:t>　概数ではありますが，令和２年中の発生件数は令和元年と比較して約２５％減少いたしました。</a:t>
            </a:r>
            <a:endParaRPr kumimoji="1" lang="en-US" altLang="ja-JP" dirty="0" smtClean="0"/>
          </a:p>
          <a:p>
            <a:r>
              <a:rPr kumimoji="1" lang="ja-JP" altLang="en-US" dirty="0" smtClean="0"/>
              <a:t>　また，「歩行者」・「高齢者」・「自転車」が関係する交通事故についてもそれぞれ減少いたしました。</a:t>
            </a:r>
            <a:endParaRPr kumimoji="1" lang="en-US" altLang="ja-JP" dirty="0" smtClean="0"/>
          </a:p>
          <a:p>
            <a:r>
              <a:rPr kumimoji="1" lang="ja-JP" altLang="en-US" dirty="0" smtClean="0"/>
              <a:t>　しかしながら，飲酒運転が関係する交通事故は，いまだになくならず頻発しているのが現状です。</a:t>
            </a:r>
            <a:endParaRPr kumimoji="1" lang="en-US" altLang="ja-JP" dirty="0" smtClean="0"/>
          </a:p>
          <a:p>
            <a:r>
              <a:rPr kumimoji="1" lang="ja-JP" altLang="en-US" dirty="0" smtClean="0"/>
              <a:t>　</a:t>
            </a:r>
            <a:endParaRPr kumimoji="1" lang="en-US" altLang="ja-JP" dirty="0" smtClean="0"/>
          </a:p>
          <a:p>
            <a:r>
              <a:rPr kumimoji="1" lang="ja-JP" altLang="en-US" dirty="0" smtClean="0"/>
              <a:t>　また，交通事故死者数につきましては，「７１人」と令和元年中の７５人と比較して４人減少いたしました。</a:t>
            </a:r>
            <a:endParaRPr kumimoji="1" lang="en-US" altLang="ja-JP" dirty="0" smtClean="0"/>
          </a:p>
          <a:p>
            <a:r>
              <a:rPr kumimoji="1" lang="ja-JP" altLang="en-US" dirty="0" smtClean="0"/>
              <a:t>　しかしながら，「自転車」が関係する交通事故死者数は「１０人」と前年と比較して４人増加いたしました。</a:t>
            </a:r>
            <a:endParaRPr kumimoji="1" lang="en-US" altLang="ja-JP" dirty="0" smtClean="0"/>
          </a:p>
          <a:p>
            <a:r>
              <a:rPr kumimoji="1" lang="ja-JP" altLang="en-US" dirty="0" smtClean="0"/>
              <a:t>　</a:t>
            </a:r>
            <a:endParaRPr kumimoji="1" lang="en-US" altLang="ja-JP" dirty="0" smtClean="0"/>
          </a:p>
          <a:p>
            <a:r>
              <a:rPr kumimoji="1" lang="ja-JP" altLang="en-US" dirty="0" smtClean="0"/>
              <a:t>　この中には高校生が被害の交通死亡事故もあり，関係機関・団体と連携の上，交通安全教育や街頭活動，交通指導取締り等対策を強化してまいります。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5</a:t>
            </a:fld>
            <a:endParaRPr kumimoji="1" lang="ja-JP" altLang="en-US"/>
          </a:p>
        </p:txBody>
      </p:sp>
    </p:spTree>
    <p:extLst>
      <p:ext uri="{BB962C8B-B14F-4D97-AF65-F5344CB8AC3E}">
        <p14:creationId xmlns:p14="http://schemas.microsoft.com/office/powerpoint/2010/main" val="361653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広島県警察で重点的に取り組んでいる交通事故抑止対策を紹介します。</a:t>
            </a:r>
          </a:p>
          <a:p>
            <a:endParaRPr kumimoji="1" lang="ja-JP" altLang="en-US" dirty="0" smtClean="0"/>
          </a:p>
          <a:p>
            <a:r>
              <a:rPr kumimoji="1" lang="ja-JP" altLang="en-US" dirty="0" smtClean="0"/>
              <a:t>　まず，歩行者が被害に遭う交通事故抑止対策です。</a:t>
            </a:r>
          </a:p>
          <a:p>
            <a:r>
              <a:rPr kumimoji="1" lang="ja-JP" altLang="en-US" dirty="0" smtClean="0"/>
              <a:t>　特に，道路を横断中の歩行者に対するものです。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6</a:t>
            </a:fld>
            <a:endParaRPr kumimoji="1" lang="ja-JP" altLang="en-US"/>
          </a:p>
        </p:txBody>
      </p:sp>
    </p:spTree>
    <p:extLst>
      <p:ext uri="{BB962C8B-B14F-4D97-AF65-F5344CB8AC3E}">
        <p14:creationId xmlns:p14="http://schemas.microsoft.com/office/powerpoint/2010/main" val="56476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この表は広島県内における交通死亡事故の発生件数の推移です。</a:t>
            </a:r>
          </a:p>
          <a:p>
            <a:endParaRPr kumimoji="1" lang="ja-JP" altLang="en-US" dirty="0" smtClean="0"/>
          </a:p>
          <a:p>
            <a:r>
              <a:rPr kumimoji="1" lang="ja-JP" altLang="en-US" dirty="0" smtClean="0"/>
              <a:t>　表中の最下段</a:t>
            </a:r>
            <a:r>
              <a:rPr kumimoji="1" lang="en-US" altLang="ja-JP" dirty="0" smtClean="0"/>
              <a:t>『</a:t>
            </a:r>
            <a:r>
              <a:rPr kumimoji="1" lang="ja-JP" altLang="en-US" dirty="0" smtClean="0"/>
              <a:t>総計</a:t>
            </a:r>
            <a:r>
              <a:rPr kumimoji="1" lang="en-US" altLang="ja-JP" dirty="0" smtClean="0"/>
              <a:t>』</a:t>
            </a:r>
            <a:r>
              <a:rPr kumimoji="1" lang="ja-JP" altLang="en-US" dirty="0" smtClean="0"/>
              <a:t>のとおり，死亡事故件数は概ね減少傾向にあります。</a:t>
            </a:r>
          </a:p>
          <a:p>
            <a:r>
              <a:rPr kumimoji="1" lang="ja-JP" altLang="en-US" dirty="0" smtClean="0"/>
              <a:t>　しかし，歩行者が関係する横断中・横断以外の死亡事故は増えたり減ったりを繰り返し，減少傾向が見られません。</a:t>
            </a:r>
            <a:endParaRPr kumimoji="1" lang="en-US" altLang="ja-JP" dirty="0" smtClean="0"/>
          </a:p>
          <a:p>
            <a:endParaRPr kumimoji="1" lang="ja-JP" altLang="en-US" dirty="0" smtClean="0"/>
          </a:p>
          <a:p>
            <a:r>
              <a:rPr kumimoji="1" lang="ja-JP" altLang="en-US" dirty="0" smtClean="0"/>
              <a:t>　特に，横断中の死亡事故件数は，ここ数年横ばい状態です。</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7</a:t>
            </a:fld>
            <a:endParaRPr kumimoji="1" lang="ja-JP" altLang="en-US"/>
          </a:p>
        </p:txBody>
      </p:sp>
    </p:spTree>
    <p:extLst>
      <p:ext uri="{BB962C8B-B14F-4D97-AF65-F5344CB8AC3E}">
        <p14:creationId xmlns:p14="http://schemas.microsoft.com/office/powerpoint/2010/main" val="305093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一昨年の</a:t>
            </a:r>
            <a:r>
              <a:rPr kumimoji="1" lang="en-US" altLang="ja-JP" dirty="0" smtClean="0"/>
              <a:t>JAF</a:t>
            </a:r>
            <a:r>
              <a:rPr kumimoji="1" lang="ja-JP" altLang="en-US" dirty="0" smtClean="0"/>
              <a:t>の調査結果です。</a:t>
            </a:r>
            <a:endParaRPr kumimoji="1" lang="en-US" altLang="ja-JP" dirty="0" smtClean="0"/>
          </a:p>
          <a:p>
            <a:r>
              <a:rPr kumimoji="1" lang="ja-JP" altLang="en-US" dirty="0" smtClean="0"/>
              <a:t>　信号機のない横断歩道の手前で横断歩行者がいる時に，どのくらいの車が停止するかという調査の結果です。</a:t>
            </a:r>
          </a:p>
          <a:p>
            <a:endParaRPr kumimoji="1" lang="ja-JP" altLang="en-US" dirty="0" smtClean="0"/>
          </a:p>
          <a:p>
            <a:r>
              <a:rPr kumimoji="1" lang="ja-JP" altLang="en-US" dirty="0" smtClean="0"/>
              <a:t>　広島県は，全国ワースト２位，わずか</a:t>
            </a:r>
            <a:r>
              <a:rPr kumimoji="1" lang="en-US" altLang="ja-JP" dirty="0" smtClean="0"/>
              <a:t>1.0</a:t>
            </a:r>
            <a:r>
              <a:rPr kumimoji="1" lang="ja-JP" altLang="en-US" dirty="0" smtClean="0"/>
              <a:t>％でした。</a:t>
            </a:r>
            <a:endParaRPr kumimoji="1" lang="en-US" altLang="ja-JP" dirty="0" smtClean="0"/>
          </a:p>
          <a:p>
            <a:r>
              <a:rPr kumimoji="1" lang="ja-JP" altLang="en-US" dirty="0" smtClean="0"/>
              <a:t>　車が</a:t>
            </a:r>
            <a:r>
              <a:rPr kumimoji="1" lang="en-US" altLang="ja-JP" dirty="0" smtClean="0"/>
              <a:t>100</a:t>
            </a:r>
            <a:r>
              <a:rPr kumimoji="1" lang="ja-JP" altLang="en-US" dirty="0" smtClean="0"/>
              <a:t>台横断歩道を通過して，歩行者を先に行かせるために停止したのはたったの１台でした。</a:t>
            </a:r>
            <a:endParaRPr kumimoji="1" lang="en-US" altLang="ja-JP" dirty="0" smtClean="0"/>
          </a:p>
          <a:p>
            <a:endParaRPr kumimoji="1" lang="en-US" altLang="ja-JP" dirty="0" smtClean="0"/>
          </a:p>
          <a:p>
            <a:r>
              <a:rPr kumimoji="1" lang="ja-JP" altLang="en-US" dirty="0" smtClean="0"/>
              <a:t>　たったの１台だったという結果，皆さんはどう思われますか？</a:t>
            </a:r>
            <a:endParaRPr kumimoji="1" lang="ja-JP" altLang="en-US" dirty="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8</a:t>
            </a:fld>
            <a:endParaRPr kumimoji="1" lang="ja-JP" altLang="en-US"/>
          </a:p>
        </p:txBody>
      </p:sp>
    </p:spTree>
    <p:extLst>
      <p:ext uri="{BB962C8B-B14F-4D97-AF65-F5344CB8AC3E}">
        <p14:creationId xmlns:p14="http://schemas.microsoft.com/office/powerpoint/2010/main" val="62777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なぜ止まらないのかというアンケートでは，どれもこれもドライバーが自分本位に考えている結果を表していると思われます。</a:t>
            </a:r>
            <a:endParaRPr kumimoji="1" lang="en-US" altLang="ja-JP" dirty="0" smtClean="0"/>
          </a:p>
          <a:p>
            <a:endParaRPr kumimoji="1" lang="en-US" altLang="ja-JP" dirty="0" smtClean="0"/>
          </a:p>
          <a:p>
            <a:r>
              <a:rPr kumimoji="1" lang="ja-JP" altLang="en-US" dirty="0" smtClean="0"/>
              <a:t>　ただ，③の回答は，裏を返せば，歩行者側がある程度横断するという意思表示を示せば，改善するかもしれないというポジティブな結果にも取れます。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873C4E6-C40B-429A-B642-7CDD2534A98D}" type="slidenum">
              <a:rPr kumimoji="1" lang="ja-JP" altLang="en-US" smtClean="0"/>
              <a:t>9</a:t>
            </a:fld>
            <a:endParaRPr kumimoji="1" lang="ja-JP" altLang="en-US"/>
          </a:p>
        </p:txBody>
      </p:sp>
    </p:spTree>
    <p:extLst>
      <p:ext uri="{BB962C8B-B14F-4D97-AF65-F5344CB8AC3E}">
        <p14:creationId xmlns:p14="http://schemas.microsoft.com/office/powerpoint/2010/main" val="248954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E7E65E-D1C4-40F5-94E9-B13FCDEC3647}" type="datetime1">
              <a:rPr lang="en-US" altLang="ja-JP" smtClean="0"/>
              <a:t>1/18/2021</a:t>
            </a:fld>
            <a:endParaRPr lang="en-US" dirty="0"/>
          </a:p>
        </p:txBody>
      </p:sp>
      <p:sp>
        <p:nvSpPr>
          <p:cNvPr id="5" name="Footer Placeholder 4"/>
          <p:cNvSpPr>
            <a:spLocks noGrp="1"/>
          </p:cNvSpPr>
          <p:nvPr>
            <p:ph type="ftr" sz="quarter" idx="11"/>
          </p:nvPr>
        </p:nvSpPr>
        <p:spPr/>
        <p:txBody>
          <a:bodyPr/>
          <a:lstStyle/>
          <a:p>
            <a:r>
              <a:rPr lang="zh-TW" altLang="en-US" smtClean="0"/>
              <a:t>交通企画課 分析係</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9519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89FA8C-2116-47C4-87EB-0C8B4FFCA0F4}" type="datetime1">
              <a:rPr lang="en-US" altLang="ja-JP" smtClean="0"/>
              <a:t>1/18/2021</a:t>
            </a:fld>
            <a:endParaRPr lang="en-US" dirty="0"/>
          </a:p>
        </p:txBody>
      </p:sp>
      <p:sp>
        <p:nvSpPr>
          <p:cNvPr id="5" name="Footer Placeholder 4"/>
          <p:cNvSpPr>
            <a:spLocks noGrp="1"/>
          </p:cNvSpPr>
          <p:nvPr>
            <p:ph type="ftr" sz="quarter" idx="11"/>
          </p:nvPr>
        </p:nvSpPr>
        <p:spPr/>
        <p:txBody>
          <a:bodyPr/>
          <a:lstStyle/>
          <a:p>
            <a:r>
              <a:rPr lang="zh-TW" altLang="en-US" smtClean="0"/>
              <a:t>交通企画課 分析係</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824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10E4B7-1882-48DF-A342-B3F4370D9990}" type="datetime1">
              <a:rPr lang="en-US" altLang="ja-JP" smtClean="0"/>
              <a:t>1/18/2021</a:t>
            </a:fld>
            <a:endParaRPr lang="en-US" dirty="0"/>
          </a:p>
        </p:txBody>
      </p:sp>
      <p:sp>
        <p:nvSpPr>
          <p:cNvPr id="5" name="Footer Placeholder 4"/>
          <p:cNvSpPr>
            <a:spLocks noGrp="1"/>
          </p:cNvSpPr>
          <p:nvPr>
            <p:ph type="ftr" sz="quarter" idx="11"/>
          </p:nvPr>
        </p:nvSpPr>
        <p:spPr/>
        <p:txBody>
          <a:bodyPr/>
          <a:lstStyle/>
          <a:p>
            <a:r>
              <a:rPr lang="zh-TW" altLang="en-US" smtClean="0"/>
              <a:t>交通企画課 分析係</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044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fld id="{CB471D12-6AE2-4964-AF74-374BF54CC5B2}" type="slidenum">
              <a:rPr lang="en-US" altLang="ja-JP"/>
              <a:pPr/>
              <a:t>‹#›</a:t>
            </a:fld>
            <a:endParaRPr lang="en-US" altLang="ja-JP"/>
          </a:p>
        </p:txBody>
      </p:sp>
    </p:spTree>
    <p:extLst>
      <p:ext uri="{BB962C8B-B14F-4D97-AF65-F5344CB8AC3E}">
        <p14:creationId xmlns:p14="http://schemas.microsoft.com/office/powerpoint/2010/main" val="312333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5BD49AE-9E1C-487C-8068-2658662DF0FD}" type="datetime1">
              <a:rPr lang="en-US" altLang="ja-JP" smtClean="0"/>
              <a:t>1/18/2021</a:t>
            </a:fld>
            <a:endParaRPr lang="en-US" dirty="0"/>
          </a:p>
        </p:txBody>
      </p:sp>
      <p:sp>
        <p:nvSpPr>
          <p:cNvPr id="5" name="Footer Placeholder 4"/>
          <p:cNvSpPr>
            <a:spLocks noGrp="1"/>
          </p:cNvSpPr>
          <p:nvPr>
            <p:ph type="ftr" sz="quarter" idx="11"/>
          </p:nvPr>
        </p:nvSpPr>
        <p:spPr/>
        <p:txBody>
          <a:bodyPr/>
          <a:lstStyle/>
          <a:p>
            <a:r>
              <a:rPr lang="zh-TW" altLang="en-US" smtClean="0"/>
              <a:t>交通企画課 分析係</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28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0BE5BCE-5004-44FB-87F5-8AC85A5C0DAF}" type="datetime1">
              <a:rPr lang="en-US" altLang="ja-JP" smtClean="0"/>
              <a:t>1/18/2021</a:t>
            </a:fld>
            <a:endParaRPr lang="en-US" dirty="0"/>
          </a:p>
        </p:txBody>
      </p:sp>
      <p:sp>
        <p:nvSpPr>
          <p:cNvPr id="5" name="Footer Placeholder 4"/>
          <p:cNvSpPr>
            <a:spLocks noGrp="1"/>
          </p:cNvSpPr>
          <p:nvPr>
            <p:ph type="ftr" sz="quarter" idx="11"/>
          </p:nvPr>
        </p:nvSpPr>
        <p:spPr/>
        <p:txBody>
          <a:bodyPr/>
          <a:lstStyle/>
          <a:p>
            <a:r>
              <a:rPr lang="zh-TW" altLang="en-US" smtClean="0"/>
              <a:t>交通企画課 分析係</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49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6D75C93-45FA-4717-A5C8-46A9F95E8455}" type="datetime1">
              <a:rPr lang="en-US" altLang="ja-JP" smtClean="0"/>
              <a:t>1/18/2021</a:t>
            </a:fld>
            <a:endParaRPr lang="en-US" dirty="0"/>
          </a:p>
        </p:txBody>
      </p:sp>
      <p:sp>
        <p:nvSpPr>
          <p:cNvPr id="6" name="Footer Placeholder 5"/>
          <p:cNvSpPr>
            <a:spLocks noGrp="1"/>
          </p:cNvSpPr>
          <p:nvPr>
            <p:ph type="ftr" sz="quarter" idx="11"/>
          </p:nvPr>
        </p:nvSpPr>
        <p:spPr/>
        <p:txBody>
          <a:bodyPr/>
          <a:lstStyle/>
          <a:p>
            <a:r>
              <a:rPr lang="zh-TW" altLang="en-US" smtClean="0"/>
              <a:t>交通企画課 分析係</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40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278C6FC-7F23-4004-AAD1-846998424A78}" type="datetime1">
              <a:rPr lang="en-US" altLang="ja-JP" smtClean="0"/>
              <a:t>1/18/2021</a:t>
            </a:fld>
            <a:endParaRPr lang="en-US" dirty="0"/>
          </a:p>
        </p:txBody>
      </p:sp>
      <p:sp>
        <p:nvSpPr>
          <p:cNvPr id="8" name="Footer Placeholder 7"/>
          <p:cNvSpPr>
            <a:spLocks noGrp="1"/>
          </p:cNvSpPr>
          <p:nvPr>
            <p:ph type="ftr" sz="quarter" idx="11"/>
          </p:nvPr>
        </p:nvSpPr>
        <p:spPr/>
        <p:txBody>
          <a:bodyPr/>
          <a:lstStyle/>
          <a:p>
            <a:r>
              <a:rPr lang="zh-TW" altLang="en-US" smtClean="0"/>
              <a:t>交通企画課 分析係</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145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F67B2AD-E4E2-45D1-89AF-32AA73BCDBC1}" type="datetime1">
              <a:rPr lang="en-US" altLang="ja-JP" smtClean="0"/>
              <a:t>1/18/2021</a:t>
            </a:fld>
            <a:endParaRPr lang="en-US" dirty="0"/>
          </a:p>
        </p:txBody>
      </p:sp>
      <p:sp>
        <p:nvSpPr>
          <p:cNvPr id="4" name="Footer Placeholder 3"/>
          <p:cNvSpPr>
            <a:spLocks noGrp="1"/>
          </p:cNvSpPr>
          <p:nvPr>
            <p:ph type="ftr" sz="quarter" idx="11"/>
          </p:nvPr>
        </p:nvSpPr>
        <p:spPr/>
        <p:txBody>
          <a:bodyPr/>
          <a:lstStyle/>
          <a:p>
            <a:r>
              <a:rPr lang="zh-TW" altLang="en-US" smtClean="0"/>
              <a:t>交通企画課 分析係</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208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03749-706B-4A74-8986-715F3F35E5AE}" type="datetime1">
              <a:rPr lang="en-US" altLang="ja-JP" smtClean="0"/>
              <a:t>1/18/2021</a:t>
            </a:fld>
            <a:endParaRPr lang="en-US" dirty="0"/>
          </a:p>
        </p:txBody>
      </p:sp>
      <p:sp>
        <p:nvSpPr>
          <p:cNvPr id="3" name="Footer Placeholder 2"/>
          <p:cNvSpPr>
            <a:spLocks noGrp="1"/>
          </p:cNvSpPr>
          <p:nvPr>
            <p:ph type="ftr" sz="quarter" idx="11"/>
          </p:nvPr>
        </p:nvSpPr>
        <p:spPr/>
        <p:txBody>
          <a:bodyPr/>
          <a:lstStyle/>
          <a:p>
            <a:r>
              <a:rPr lang="zh-TW" altLang="en-US" smtClean="0"/>
              <a:t>交通企画課 分析係</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333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D2FB8F-BE71-4556-B395-67D3E7E709B7}" type="datetime1">
              <a:rPr lang="en-US" altLang="ja-JP" smtClean="0"/>
              <a:t>1/18/2021</a:t>
            </a:fld>
            <a:endParaRPr lang="en-US" dirty="0"/>
          </a:p>
        </p:txBody>
      </p:sp>
      <p:sp>
        <p:nvSpPr>
          <p:cNvPr id="6" name="Footer Placeholder 5"/>
          <p:cNvSpPr>
            <a:spLocks noGrp="1"/>
          </p:cNvSpPr>
          <p:nvPr>
            <p:ph type="ftr" sz="quarter" idx="11"/>
          </p:nvPr>
        </p:nvSpPr>
        <p:spPr/>
        <p:txBody>
          <a:bodyPr/>
          <a:lstStyle/>
          <a:p>
            <a:r>
              <a:rPr lang="zh-TW" altLang="en-US" smtClean="0"/>
              <a:t>交通企画課 分析係</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665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06BCFF3-BF33-4749-B9FA-B61ED29E38BE}" type="datetime1">
              <a:rPr lang="en-US" altLang="ja-JP" smtClean="0"/>
              <a:t>1/18/2021</a:t>
            </a:fld>
            <a:endParaRPr lang="en-US" dirty="0"/>
          </a:p>
        </p:txBody>
      </p:sp>
      <p:sp>
        <p:nvSpPr>
          <p:cNvPr id="6" name="Footer Placeholder 5"/>
          <p:cNvSpPr>
            <a:spLocks noGrp="1"/>
          </p:cNvSpPr>
          <p:nvPr>
            <p:ph type="ftr" sz="quarter" idx="11"/>
          </p:nvPr>
        </p:nvSpPr>
        <p:spPr/>
        <p:txBody>
          <a:bodyPr/>
          <a:lstStyle/>
          <a:p>
            <a:r>
              <a:rPr lang="zh-TW" altLang="en-US" smtClean="0"/>
              <a:t>交通企画課 分析係</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8325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2EC07-CD3D-4838-A56E-F7C866CE75B1}" type="datetime1">
              <a:rPr lang="en-US" altLang="ja-JP" smtClean="0"/>
              <a:t>1/18/2021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t>交通企画課 分析係</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5181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 y="405834"/>
            <a:ext cx="9144000" cy="1207784"/>
          </a:xfrm>
          <a:noFill/>
          <a:ln w="177800" cap="rnd" cmpd="thickThin">
            <a:noFill/>
            <a:prstDash val="sysDash"/>
            <a:bevel/>
          </a:ln>
        </p:spPr>
        <p:txBody>
          <a:bodyPr anchor="ctr">
            <a:normAutofit/>
          </a:bodyPr>
          <a:lstStyle/>
          <a:p>
            <a:r>
              <a:rPr lang="ja-JP" altLang="en-US" sz="3400" b="1" dirty="0" smtClean="0">
                <a:latin typeface="HG丸ｺﾞｼｯｸM-PRO" panose="020F0600000000000000" pitchFamily="50" charset="-128"/>
                <a:ea typeface="HG丸ｺﾞｼｯｸM-PRO" panose="020F0600000000000000" pitchFamily="50" charset="-128"/>
              </a:rPr>
              <a:t>広島県内の交通情勢及び自転車の安全利用等</a:t>
            </a:r>
            <a:endParaRPr lang="ja-JP" altLang="en-US" sz="3400" b="1" dirty="0">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588098" y="6081869"/>
            <a:ext cx="7967803" cy="459513"/>
          </a:xfrm>
          <a:prstGeom prst="rect">
            <a:avLst/>
          </a:prstGeom>
          <a:noFill/>
          <a:ln w="177800" cap="rnd" cmpd="thickThin">
            <a:noFill/>
            <a:prstDash val="sysDash"/>
            <a:bevel/>
          </a:ln>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dist"/>
            <a:r>
              <a:rPr lang="ja-JP" altLang="en-US" sz="2800" dirty="0" smtClean="0">
                <a:latin typeface="HG丸ｺﾞｼｯｸM-PRO" panose="020F0600000000000000" pitchFamily="50" charset="-128"/>
                <a:ea typeface="HG丸ｺﾞｼｯｸM-PRO" panose="020F0600000000000000" pitchFamily="50" charset="-128"/>
              </a:rPr>
              <a:t>広島県警察本部交通部交通企画課</a:t>
            </a:r>
            <a:endParaRPr lang="en-US" altLang="ja-JP" sz="2800" dirty="0" smtClean="0">
              <a:latin typeface="HG丸ｺﾞｼｯｸM-PRO" panose="020F0600000000000000" pitchFamily="50" charset="-128"/>
              <a:ea typeface="HG丸ｺﾞｼｯｸM-PRO" panose="020F0600000000000000" pitchFamily="50" charset="-128"/>
            </a:endParaRPr>
          </a:p>
          <a:p>
            <a:pPr algn="dist"/>
            <a:endParaRPr lang="en-US" altLang="ja-JP" sz="2400" dirty="0" smtClean="0">
              <a:solidFill>
                <a:schemeClr val="accent1"/>
              </a:solidFill>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a:xfrm>
            <a:off x="5532120" y="5684520"/>
            <a:ext cx="2970196" cy="397349"/>
          </a:xfrm>
          <a:prstGeom prst="rect">
            <a:avLst/>
          </a:prstGeom>
          <a:noFill/>
          <a:ln w="177800" cap="rnd" cmpd="thickThin">
            <a:noFill/>
            <a:prstDash val="sysDash"/>
            <a:bevel/>
          </a:ln>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dist"/>
            <a:endParaRPr lang="en-US" altLang="ja-JP" sz="2400" dirty="0" smtClean="0">
              <a:solidFill>
                <a:schemeClr val="accent1"/>
              </a:solidFill>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46" y="1615431"/>
            <a:ext cx="6645207" cy="417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849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4208" y="203200"/>
            <a:ext cx="8776592" cy="523220"/>
          </a:xfrm>
          <a:prstGeom prst="rect">
            <a:avLst/>
          </a:prstGeom>
          <a:solidFill>
            <a:srgbClr val="0F6FC6"/>
          </a:solidFill>
        </p:spPr>
        <p:txBody>
          <a:bodyPr wrap="square" rtlCol="0">
            <a:spAutoFit/>
          </a:bodyPr>
          <a:lstStyle/>
          <a:p>
            <a:r>
              <a:rPr kumimoji="1" lang="ja-JP" altLang="en-US" sz="2800" dirty="0" smtClean="0">
                <a:solidFill>
                  <a:schemeClr val="bg1"/>
                </a:solidFill>
              </a:rPr>
              <a:t>横断歩道に関する交通ルール</a:t>
            </a:r>
            <a:endParaRPr kumimoji="1" lang="ja-JP" altLang="en-US" sz="2800" dirty="0">
              <a:solidFill>
                <a:schemeClr val="bg1"/>
              </a:solidFill>
            </a:endParaRPr>
          </a:p>
        </p:txBody>
      </p:sp>
      <p:sp>
        <p:nvSpPr>
          <p:cNvPr id="10" name="角丸四角形 9"/>
          <p:cNvSpPr/>
          <p:nvPr/>
        </p:nvSpPr>
        <p:spPr>
          <a:xfrm>
            <a:off x="439253" y="1040804"/>
            <a:ext cx="3173101" cy="42655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800" b="1" i="1" baseline="0" dirty="0" smtClean="0">
                <a:solidFill>
                  <a:schemeClr val="tx1"/>
                </a:solidFill>
                <a:latin typeface="ＭＳ ゴシック" panose="020B0609070205080204" pitchFamily="49" charset="-128"/>
                <a:ea typeface="ＭＳ ゴシック" panose="020B0609070205080204" pitchFamily="49" charset="-128"/>
              </a:rPr>
              <a:t>　横断</a:t>
            </a:r>
            <a:r>
              <a:rPr kumimoji="1" lang="ja-JP" altLang="en-US" sz="1800" b="1" i="1" baseline="0" dirty="0">
                <a:solidFill>
                  <a:schemeClr val="tx1"/>
                </a:solidFill>
                <a:latin typeface="ＭＳ ゴシック" panose="020B0609070205080204" pitchFamily="49" charset="-128"/>
                <a:ea typeface="ＭＳ ゴシック" panose="020B0609070205080204" pitchFamily="49" charset="-128"/>
              </a:rPr>
              <a:t>歩道に接近する場合</a:t>
            </a:r>
            <a:endParaRPr kumimoji="1" lang="en-US" altLang="ja-JP" sz="1800" b="1" i="1" baseline="0" dirty="0">
              <a:solidFill>
                <a:schemeClr val="tx1"/>
              </a:solidFill>
              <a:latin typeface="ＭＳ ゴシック" panose="020B0609070205080204" pitchFamily="49" charset="-128"/>
              <a:ea typeface="ＭＳ ゴシック" panose="020B0609070205080204" pitchFamily="49" charset="-128"/>
            </a:endParaRPr>
          </a:p>
          <a:p>
            <a:pPr algn="l"/>
            <a:endParaRPr kumimoji="1" lang="ja-JP" altLang="en-US" sz="2400" b="0" i="1" baseline="0" dirty="0">
              <a:latin typeface="ＤＦ特太ゴシック体" pitchFamily="49" charset="-128"/>
              <a:ea typeface="ＤＦ特太ゴシック体" pitchFamily="49" charset="-128"/>
            </a:endParaRPr>
          </a:p>
        </p:txBody>
      </p:sp>
      <p:sp>
        <p:nvSpPr>
          <p:cNvPr id="11" name="角丸四角形 10"/>
          <p:cNvSpPr/>
          <p:nvPr/>
        </p:nvSpPr>
        <p:spPr>
          <a:xfrm>
            <a:off x="4514629" y="1040804"/>
            <a:ext cx="4324571" cy="17911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600" b="0" i="1" baseline="0" dirty="0">
                <a:solidFill>
                  <a:schemeClr val="tx1"/>
                </a:solidFill>
                <a:latin typeface="ＤＦ特太ゴシック体" pitchFamily="49" charset="-128"/>
                <a:ea typeface="ＤＦ特太ゴシック体" pitchFamily="49" charset="-128"/>
              </a:rPr>
              <a:t>　</a:t>
            </a:r>
            <a:r>
              <a:rPr kumimoji="1" lang="ja-JP" altLang="en-US" sz="2000" b="1" i="0" baseline="0" dirty="0">
                <a:solidFill>
                  <a:schemeClr val="tx1"/>
                </a:solidFill>
                <a:latin typeface="ＭＳ ゴシック" panose="020B0609070205080204" pitchFamily="49" charset="-128"/>
                <a:ea typeface="ＭＳ ゴシック" panose="020B0609070205080204" pitchFamily="49" charset="-128"/>
              </a:rPr>
              <a:t>横断歩道（停止線が設けられている場合は停止線）の手前で停止できる速度で進行しなければいけません</a:t>
            </a:r>
            <a:r>
              <a:rPr kumimoji="1" lang="ja-JP" altLang="en-US" sz="2000" b="1" i="1" baseline="0" dirty="0">
                <a:solidFill>
                  <a:schemeClr val="tx1"/>
                </a:solidFill>
                <a:latin typeface="ＭＳ ゴシック" panose="020B0609070205080204" pitchFamily="49" charset="-128"/>
                <a:ea typeface="ＭＳ ゴシック" panose="020B0609070205080204" pitchFamily="49" charset="-128"/>
              </a:rPr>
              <a:t>。</a:t>
            </a:r>
            <a:r>
              <a:rPr kumimoji="1" lang="ja-JP" altLang="en-US" sz="2000" b="1" i="0" baseline="0" dirty="0">
                <a:solidFill>
                  <a:schemeClr val="tx1"/>
                </a:solidFill>
                <a:latin typeface="ＭＳ ゴシック" panose="020B0609070205080204" pitchFamily="49" charset="-128"/>
                <a:ea typeface="ＭＳ ゴシック" panose="020B0609070205080204" pitchFamily="49" charset="-128"/>
              </a:rPr>
              <a:t>（明らかに歩行者がいない場合を除く）</a:t>
            </a:r>
            <a:endParaRPr kumimoji="1" lang="ja-JP" altLang="en-US" sz="2000" b="1" i="0" baseline="0" dirty="0">
              <a:latin typeface="ＭＳ ゴシック" panose="020B0609070205080204" pitchFamily="49" charset="-128"/>
              <a:ea typeface="ＭＳ ゴシック" panose="020B0609070205080204" pitchFamily="49" charset="-128"/>
            </a:endParaRPr>
          </a:p>
        </p:txBody>
      </p:sp>
      <p:pic>
        <p:nvPicPr>
          <p:cNvPr id="12" name="図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91" y="1650210"/>
            <a:ext cx="3195472" cy="1934865"/>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439253" y="3741540"/>
            <a:ext cx="3173101" cy="86955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600" b="1" i="1" baseline="0" dirty="0">
                <a:solidFill>
                  <a:schemeClr val="tx1"/>
                </a:solidFill>
                <a:latin typeface="ＤＦ特太ゴシック体" pitchFamily="49" charset="-128"/>
                <a:ea typeface="ＤＦ特太ゴシック体" pitchFamily="49" charset="-128"/>
              </a:rPr>
              <a:t>　</a:t>
            </a:r>
            <a:r>
              <a:rPr kumimoji="1" lang="ja-JP" altLang="en-US" sz="1800" b="1" i="1" baseline="0" dirty="0">
                <a:solidFill>
                  <a:schemeClr val="tx1"/>
                </a:solidFill>
                <a:latin typeface="ＭＳ ゴシック" panose="020B0609070205080204" pitchFamily="49" charset="-128"/>
                <a:ea typeface="ＭＳ ゴシック" panose="020B0609070205080204" pitchFamily="49" charset="-128"/>
              </a:rPr>
              <a:t>横断しようとしている歩行者がいる場合</a:t>
            </a:r>
            <a:endParaRPr kumimoji="1" lang="ja-JP" altLang="en-US" sz="1800" b="0" i="1" baseline="0" dirty="0">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4514629" y="3165652"/>
            <a:ext cx="4324571" cy="14989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600" b="1" i="1" baseline="0" dirty="0">
                <a:solidFill>
                  <a:schemeClr val="tx1"/>
                </a:solidFill>
                <a:latin typeface="ＤＦ特太ゴシック体" pitchFamily="49" charset="-128"/>
                <a:ea typeface="ＤＦ特太ゴシック体" pitchFamily="49" charset="-128"/>
              </a:rPr>
              <a:t>　</a:t>
            </a:r>
            <a:r>
              <a:rPr kumimoji="1" lang="ja-JP" altLang="en-US" sz="2000" b="1" i="0" baseline="0" dirty="0">
                <a:solidFill>
                  <a:schemeClr val="tx1"/>
                </a:solidFill>
                <a:latin typeface="ＭＳ ゴシック" panose="020B0609070205080204" pitchFamily="49" charset="-128"/>
                <a:ea typeface="ＭＳ ゴシック" panose="020B0609070205080204" pitchFamily="49" charset="-128"/>
              </a:rPr>
              <a:t>横断歩道（停止線が設けられている場合は停止線）の手前で一時停止し，歩行者の横断を妨げてはいけません。</a:t>
            </a:r>
            <a:endParaRPr kumimoji="1" lang="ja-JP" altLang="en-US" sz="2000" b="1" i="0" baseline="0" dirty="0">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439253" y="4877861"/>
            <a:ext cx="3173099" cy="79391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600" b="1" i="1" baseline="0" dirty="0">
                <a:solidFill>
                  <a:schemeClr val="tx1"/>
                </a:solidFill>
                <a:latin typeface="ＤＦ特太ゴシック体" pitchFamily="49" charset="-128"/>
                <a:ea typeface="ＤＦ特太ゴシック体" pitchFamily="49" charset="-128"/>
              </a:rPr>
              <a:t>　</a:t>
            </a:r>
            <a:r>
              <a:rPr kumimoji="1" lang="ja-JP" altLang="en-US" sz="1800" b="1" i="1" baseline="0" dirty="0">
                <a:solidFill>
                  <a:schemeClr val="tx1"/>
                </a:solidFill>
                <a:latin typeface="ＭＳ ゴシック" panose="020B0609070205080204" pitchFamily="49" charset="-128"/>
                <a:ea typeface="ＭＳ ゴシック" panose="020B0609070205080204" pitchFamily="49" charset="-128"/>
              </a:rPr>
              <a:t>横断歩道の手前に駐停車車両がいる場合</a:t>
            </a:r>
            <a:endParaRPr kumimoji="1" lang="ja-JP" altLang="en-US" sz="1800" b="0" i="1" baseline="0" dirty="0">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4514630" y="4818151"/>
            <a:ext cx="4248370" cy="8572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600" b="1" i="1" baseline="0" dirty="0">
                <a:solidFill>
                  <a:schemeClr val="tx1"/>
                </a:solidFill>
                <a:latin typeface="ＭＳ ゴシック" panose="020B0609070205080204" pitchFamily="49" charset="-128"/>
                <a:ea typeface="ＭＳ ゴシック" panose="020B0609070205080204" pitchFamily="49" charset="-128"/>
              </a:rPr>
              <a:t>　</a:t>
            </a:r>
            <a:r>
              <a:rPr kumimoji="1" lang="ja-JP" altLang="en-US" sz="2000" b="1" i="0" baseline="0" dirty="0">
                <a:solidFill>
                  <a:schemeClr val="tx1"/>
                </a:solidFill>
                <a:latin typeface="ＭＳ ゴシック" panose="020B0609070205080204" pitchFamily="49" charset="-128"/>
                <a:ea typeface="ＭＳ ゴシック" panose="020B0609070205080204" pitchFamily="49" charset="-128"/>
              </a:rPr>
              <a:t>駐停車車両の前方に出る前に</a:t>
            </a:r>
          </a:p>
          <a:p>
            <a:pPr algn="l"/>
            <a:r>
              <a:rPr kumimoji="1" lang="ja-JP" altLang="en-US" sz="2000" b="1" i="0" baseline="0" dirty="0">
                <a:solidFill>
                  <a:schemeClr val="tx1"/>
                </a:solidFill>
                <a:latin typeface="ＭＳ ゴシック" panose="020B0609070205080204" pitchFamily="49" charset="-128"/>
                <a:ea typeface="ＭＳ ゴシック" panose="020B0609070205080204" pitchFamily="49" charset="-128"/>
              </a:rPr>
              <a:t>一時停止しなければいけません。</a:t>
            </a:r>
            <a:endParaRPr kumimoji="1" lang="ja-JP" altLang="en-US" sz="2000" b="1" i="0" baseline="0" dirty="0">
              <a:latin typeface="ＭＳ ゴシック" panose="020B0609070205080204" pitchFamily="49" charset="-128"/>
              <a:ea typeface="ＭＳ ゴシック" panose="020B0609070205080204" pitchFamily="49" charset="-128"/>
            </a:endParaRPr>
          </a:p>
        </p:txBody>
      </p:sp>
      <p:sp>
        <p:nvSpPr>
          <p:cNvPr id="17" name="テキスト ボックス 23"/>
          <p:cNvSpPr txBox="1"/>
          <p:nvPr/>
        </p:nvSpPr>
        <p:spPr>
          <a:xfrm>
            <a:off x="164208" y="5690574"/>
            <a:ext cx="8984916" cy="133155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400" b="1" dirty="0"/>
              <a:t>違反した場合は，いずれも</a:t>
            </a:r>
            <a:r>
              <a:rPr kumimoji="1" lang="ja-JP" altLang="en-US" sz="2400" b="1" dirty="0">
                <a:solidFill>
                  <a:srgbClr val="FF0000"/>
                </a:solidFill>
              </a:rPr>
              <a:t>点数２点</a:t>
            </a:r>
            <a:endParaRPr kumimoji="1" lang="en-US" altLang="ja-JP" sz="2400" b="1" dirty="0"/>
          </a:p>
          <a:p>
            <a:r>
              <a:rPr kumimoji="1" lang="ja-JP" altLang="en-US" sz="2400" b="1" dirty="0"/>
              <a:t>反則金～　大型車</a:t>
            </a:r>
            <a:r>
              <a:rPr kumimoji="1" lang="ja-JP" altLang="en-US" sz="2400" b="1" dirty="0">
                <a:solidFill>
                  <a:srgbClr val="FF0000"/>
                </a:solidFill>
              </a:rPr>
              <a:t>１２，０００円</a:t>
            </a:r>
            <a:r>
              <a:rPr kumimoji="1" lang="ja-JP" altLang="en-US" sz="2400" b="1" dirty="0"/>
              <a:t>　</a:t>
            </a:r>
            <a:r>
              <a:rPr kumimoji="1" lang="ja-JP" altLang="en-US" sz="2400" b="1" dirty="0">
                <a:latin typeface="ＭＳ ゴシック" panose="020B0609070205080204" pitchFamily="49" charset="-128"/>
                <a:ea typeface="ＭＳ ゴシック" panose="020B0609070205080204" pitchFamily="49" charset="-128"/>
              </a:rPr>
              <a:t>普通車</a:t>
            </a:r>
            <a:r>
              <a:rPr kumimoji="1" lang="ja-JP" altLang="en-US" sz="2400" b="1" dirty="0">
                <a:solidFill>
                  <a:srgbClr val="FF0000"/>
                </a:solidFill>
              </a:rPr>
              <a:t>９，０００円</a:t>
            </a:r>
            <a:endParaRPr kumimoji="1" lang="en-US" altLang="ja-JP" sz="2400" b="1" dirty="0">
              <a:solidFill>
                <a:srgbClr val="FF0000"/>
              </a:solidFill>
            </a:endParaRPr>
          </a:p>
          <a:p>
            <a:r>
              <a:rPr kumimoji="1" lang="ja-JP" altLang="en-US" sz="2400" b="1" dirty="0"/>
              <a:t>　　　　　　　二輪車　</a:t>
            </a:r>
            <a:r>
              <a:rPr kumimoji="1" lang="ja-JP" altLang="en-US" sz="2400" b="1" dirty="0">
                <a:solidFill>
                  <a:srgbClr val="FF0000"/>
                </a:solidFill>
              </a:rPr>
              <a:t>７，０００円</a:t>
            </a:r>
            <a:r>
              <a:rPr kumimoji="1" lang="ja-JP" altLang="en-US" sz="2400" b="1" dirty="0"/>
              <a:t>　</a:t>
            </a:r>
            <a:r>
              <a:rPr kumimoji="1" lang="ja-JP" altLang="en-US" sz="2400" b="1" dirty="0" smtClean="0"/>
              <a:t>原付</a:t>
            </a:r>
            <a:r>
              <a:rPr kumimoji="1" lang="ja-JP" altLang="en-US" sz="2400" b="1" dirty="0">
                <a:solidFill>
                  <a:srgbClr val="FF0000"/>
                </a:solidFill>
              </a:rPr>
              <a:t>６，０００円</a:t>
            </a:r>
          </a:p>
        </p:txBody>
      </p:sp>
      <p:sp>
        <p:nvSpPr>
          <p:cNvPr id="18" name="右矢印 17"/>
          <p:cNvSpPr/>
          <p:nvPr/>
        </p:nvSpPr>
        <p:spPr>
          <a:xfrm>
            <a:off x="3785506" y="986006"/>
            <a:ext cx="555971" cy="5361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19" name="右矢印 18"/>
          <p:cNvSpPr/>
          <p:nvPr/>
        </p:nvSpPr>
        <p:spPr>
          <a:xfrm>
            <a:off x="3785506" y="3840276"/>
            <a:ext cx="555971" cy="5361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0" name="右矢印 19"/>
          <p:cNvSpPr/>
          <p:nvPr/>
        </p:nvSpPr>
        <p:spPr>
          <a:xfrm>
            <a:off x="3785506" y="4971572"/>
            <a:ext cx="555971" cy="5361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120109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235074"/>
          </a:xfrm>
        </p:spPr>
        <p:txBody>
          <a:bodyPr>
            <a:normAutofit/>
          </a:bodyPr>
          <a:lstStyle/>
          <a:p>
            <a:r>
              <a:rPr kumimoji="1" lang="ja-JP" altLang="en-US" sz="2400" dirty="0" smtClean="0"/>
              <a:t>横断歩道を横断しようとしている歩行者がいるときに，歩行者を先に行かせるのは・・・</a:t>
            </a:r>
            <a:endParaRPr kumimoji="1" lang="ja-JP" altLang="en-US" sz="2400" dirty="0"/>
          </a:p>
        </p:txBody>
      </p:sp>
      <p:sp>
        <p:nvSpPr>
          <p:cNvPr id="3" name="タイトル 1"/>
          <p:cNvSpPr txBox="1">
            <a:spLocks/>
          </p:cNvSpPr>
          <p:nvPr/>
        </p:nvSpPr>
        <p:spPr>
          <a:xfrm>
            <a:off x="533400" y="1386841"/>
            <a:ext cx="7886700" cy="181355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7200" dirty="0" smtClean="0">
                <a:solidFill>
                  <a:schemeClr val="accent1"/>
                </a:solidFill>
              </a:rPr>
              <a:t>マナー</a:t>
            </a:r>
            <a:r>
              <a:rPr lang="en-US" altLang="ja-JP" sz="7200" dirty="0" smtClean="0"/>
              <a:t/>
            </a:r>
            <a:br>
              <a:rPr lang="en-US" altLang="ja-JP" sz="7200" dirty="0" smtClean="0"/>
            </a:br>
            <a:r>
              <a:rPr lang="ja-JP" altLang="en-US" sz="7200" dirty="0" smtClean="0"/>
              <a:t>ではありません！</a:t>
            </a:r>
            <a:endParaRPr lang="ja-JP" altLang="en-US" sz="7200" dirty="0"/>
          </a:p>
        </p:txBody>
      </p:sp>
      <p:sp>
        <p:nvSpPr>
          <p:cNvPr id="4" name="タイトル 1"/>
          <p:cNvSpPr txBox="1">
            <a:spLocks/>
          </p:cNvSpPr>
          <p:nvPr/>
        </p:nvSpPr>
        <p:spPr>
          <a:xfrm>
            <a:off x="417195" y="3133725"/>
            <a:ext cx="8945880" cy="1249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8000" dirty="0" smtClean="0">
                <a:solidFill>
                  <a:srgbClr val="FF0000"/>
                </a:solidFill>
              </a:rPr>
              <a:t>ルール（決まり）</a:t>
            </a:r>
            <a:endParaRPr lang="ja-JP" altLang="en-US" sz="8000" dirty="0"/>
          </a:p>
        </p:txBody>
      </p:sp>
      <p:sp>
        <p:nvSpPr>
          <p:cNvPr id="5" name="タイトル 1"/>
          <p:cNvSpPr txBox="1">
            <a:spLocks/>
          </p:cNvSpPr>
          <p:nvPr/>
        </p:nvSpPr>
        <p:spPr>
          <a:xfrm>
            <a:off x="533400" y="4222115"/>
            <a:ext cx="8945880" cy="1249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8000" dirty="0" smtClean="0"/>
              <a:t>なんです。</a:t>
            </a:r>
            <a:endParaRPr lang="ja-JP" altLang="en-US" sz="8000" dirty="0"/>
          </a:p>
        </p:txBody>
      </p:sp>
    </p:spTree>
    <p:extLst>
      <p:ext uri="{BB962C8B-B14F-4D97-AF65-F5344CB8AC3E}">
        <p14:creationId xmlns:p14="http://schemas.microsoft.com/office/powerpoint/2010/main" val="5255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44" y="641171"/>
            <a:ext cx="8313311" cy="5880399"/>
          </a:xfrm>
          <a:prstGeom prst="rect">
            <a:avLst/>
          </a:prstGeom>
        </p:spPr>
      </p:pic>
    </p:spTree>
    <p:extLst>
      <p:ext uri="{BB962C8B-B14F-4D97-AF65-F5344CB8AC3E}">
        <p14:creationId xmlns:p14="http://schemas.microsoft.com/office/powerpoint/2010/main" val="80889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26232" y="2288290"/>
            <a:ext cx="6447501" cy="510512"/>
          </a:xfrm>
        </p:spPr>
        <p:txBody>
          <a:bodyPr>
            <a:noAutofit/>
          </a:bodyPr>
          <a:lstStyle/>
          <a:p>
            <a:r>
              <a:rPr kumimoji="1" lang="ja-JP" altLang="en-US" sz="3200" b="1" dirty="0" smtClean="0">
                <a:solidFill>
                  <a:srgbClr val="002060"/>
                </a:solidFill>
              </a:rPr>
              <a:t>○　</a:t>
            </a:r>
            <a:r>
              <a:rPr kumimoji="1" lang="ja-JP" altLang="en-US" sz="3200" b="1" u="sng" dirty="0" smtClean="0">
                <a:solidFill>
                  <a:srgbClr val="002060"/>
                </a:solidFill>
              </a:rPr>
              <a:t>全国平均　２１．３％</a:t>
            </a:r>
            <a:endParaRPr kumimoji="1" lang="ja-JP" altLang="en-US" sz="3200" b="1" u="sng" dirty="0">
              <a:solidFill>
                <a:srgbClr val="002060"/>
              </a:solidFill>
            </a:endParaRPr>
          </a:p>
        </p:txBody>
      </p:sp>
      <p:sp>
        <p:nvSpPr>
          <p:cNvPr id="4" name="サブタイトル 3"/>
          <p:cNvSpPr>
            <a:spLocks noGrp="1"/>
          </p:cNvSpPr>
          <p:nvPr>
            <p:ph type="subTitle" idx="4294967295"/>
          </p:nvPr>
        </p:nvSpPr>
        <p:spPr>
          <a:xfrm>
            <a:off x="225182" y="435532"/>
            <a:ext cx="8918972" cy="1678454"/>
          </a:xfrm>
        </p:spPr>
        <p:txBody>
          <a:bodyPr>
            <a:noAutofit/>
          </a:bodyPr>
          <a:lstStyle/>
          <a:p>
            <a:pPr algn="l"/>
            <a:r>
              <a:rPr lang="ja-JP" altLang="en-US" sz="3000" b="1" dirty="0" smtClean="0"/>
              <a:t>令和２年</a:t>
            </a:r>
            <a:endParaRPr lang="en-US" altLang="ja-JP" sz="3000" b="1" dirty="0"/>
          </a:p>
          <a:p>
            <a:pPr algn="l"/>
            <a:r>
              <a:rPr lang="ja-JP" altLang="en-US" sz="3000" b="1" dirty="0"/>
              <a:t>信号機のない横断歩道における車の一時停止率</a:t>
            </a:r>
            <a:endParaRPr lang="en-US" altLang="ja-JP" sz="3000" b="1" dirty="0"/>
          </a:p>
          <a:p>
            <a:pPr marL="0" indent="0" algn="l">
              <a:buNone/>
            </a:pPr>
            <a:r>
              <a:rPr lang="ja-JP" altLang="en-US" sz="2400" dirty="0"/>
              <a:t>　　　　</a:t>
            </a:r>
            <a:r>
              <a:rPr lang="ja-JP" altLang="en-US" sz="2400" b="1" dirty="0"/>
              <a:t>（一般社団法人 日本自動車連盟（</a:t>
            </a:r>
            <a:r>
              <a:rPr lang="en-US" altLang="ja-JP" sz="2400" b="1" dirty="0"/>
              <a:t>JAF</a:t>
            </a:r>
            <a:r>
              <a:rPr lang="ja-JP" altLang="en-US" sz="2400" b="1" dirty="0"/>
              <a:t>）調べ）</a:t>
            </a:r>
          </a:p>
        </p:txBody>
      </p:sp>
      <p:sp>
        <p:nvSpPr>
          <p:cNvPr id="6" name="タイトル 4"/>
          <p:cNvSpPr txBox="1">
            <a:spLocks/>
          </p:cNvSpPr>
          <p:nvPr/>
        </p:nvSpPr>
        <p:spPr>
          <a:xfrm>
            <a:off x="689861" y="2898898"/>
            <a:ext cx="6447501" cy="463732"/>
          </a:xfrm>
          <a:prstGeom prst="rect">
            <a:avLst/>
          </a:prstGeom>
        </p:spPr>
        <p:txBody>
          <a:bodyPr vert="horz" lIns="68580" tIns="34290" rIns="68580" bIns="34290" rtlCol="0" anchor="t">
            <a:normAutofit fontScale="97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75" b="1" dirty="0">
                <a:solidFill>
                  <a:srgbClr val="002060"/>
                </a:solidFill>
              </a:rPr>
              <a:t>　　　・　１位　長野県　</a:t>
            </a:r>
            <a:r>
              <a:rPr lang="ja-JP" altLang="en-US" sz="2775" b="1" dirty="0" smtClean="0">
                <a:solidFill>
                  <a:srgbClr val="002060"/>
                </a:solidFill>
              </a:rPr>
              <a:t>７２．４％</a:t>
            </a:r>
            <a:endParaRPr lang="ja-JP" altLang="en-US" sz="2775" b="1" dirty="0">
              <a:solidFill>
                <a:srgbClr val="002060"/>
              </a:solidFill>
            </a:endParaRPr>
          </a:p>
        </p:txBody>
      </p:sp>
      <p:sp>
        <p:nvSpPr>
          <p:cNvPr id="7" name="タイトル 4"/>
          <p:cNvSpPr txBox="1">
            <a:spLocks/>
          </p:cNvSpPr>
          <p:nvPr/>
        </p:nvSpPr>
        <p:spPr>
          <a:xfrm>
            <a:off x="718414" y="3362630"/>
            <a:ext cx="6447501" cy="463732"/>
          </a:xfrm>
          <a:prstGeom prst="rect">
            <a:avLst/>
          </a:prstGeom>
        </p:spPr>
        <p:txBody>
          <a:bodyPr vert="horz" lIns="68580" tIns="34290" rIns="68580" bIns="34290" rtlCol="0" anchor="t">
            <a:normAutofit fontScale="97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75" b="1" dirty="0">
                <a:solidFill>
                  <a:srgbClr val="002060"/>
                </a:solidFill>
              </a:rPr>
              <a:t>　　　・　２位　</a:t>
            </a:r>
            <a:r>
              <a:rPr lang="ja-JP" altLang="en-US" sz="2775" b="1" dirty="0" smtClean="0">
                <a:solidFill>
                  <a:srgbClr val="002060"/>
                </a:solidFill>
              </a:rPr>
              <a:t>兵庫県</a:t>
            </a:r>
            <a:r>
              <a:rPr lang="ja-JP" altLang="en-US" sz="2775" b="1" dirty="0">
                <a:solidFill>
                  <a:srgbClr val="002060"/>
                </a:solidFill>
              </a:rPr>
              <a:t>　</a:t>
            </a:r>
            <a:r>
              <a:rPr lang="ja-JP" altLang="en-US" sz="2775" b="1" dirty="0" smtClean="0">
                <a:solidFill>
                  <a:srgbClr val="002060"/>
                </a:solidFill>
              </a:rPr>
              <a:t>５７．１％</a:t>
            </a:r>
            <a:endParaRPr lang="ja-JP" altLang="en-US" sz="2775" b="1" dirty="0">
              <a:solidFill>
                <a:srgbClr val="002060"/>
              </a:solidFill>
            </a:endParaRPr>
          </a:p>
        </p:txBody>
      </p:sp>
      <p:sp>
        <p:nvSpPr>
          <p:cNvPr id="9" name="正方形/長方形 8"/>
          <p:cNvSpPr/>
          <p:nvPr/>
        </p:nvSpPr>
        <p:spPr>
          <a:xfrm>
            <a:off x="3749982" y="3701473"/>
            <a:ext cx="797525" cy="553998"/>
          </a:xfrm>
          <a:prstGeom prst="rect">
            <a:avLst/>
          </a:prstGeom>
        </p:spPr>
        <p:txBody>
          <a:bodyPr wrap="square">
            <a:spAutoFit/>
          </a:bodyPr>
          <a:lstStyle/>
          <a:p>
            <a:r>
              <a:rPr lang="ja-JP" altLang="en-US" sz="3000" b="1" dirty="0">
                <a:solidFill>
                  <a:srgbClr val="002060"/>
                </a:solidFill>
              </a:rPr>
              <a:t>・</a:t>
            </a:r>
          </a:p>
        </p:txBody>
      </p:sp>
      <p:sp>
        <p:nvSpPr>
          <p:cNvPr id="11" name="タイトル 4"/>
          <p:cNvSpPr txBox="1">
            <a:spLocks/>
          </p:cNvSpPr>
          <p:nvPr/>
        </p:nvSpPr>
        <p:spPr>
          <a:xfrm>
            <a:off x="689860" y="4129164"/>
            <a:ext cx="6447501" cy="463732"/>
          </a:xfrm>
          <a:prstGeom prst="rect">
            <a:avLst/>
          </a:prstGeom>
        </p:spPr>
        <p:txBody>
          <a:bodyPr vert="horz" lIns="68580" tIns="34290" rIns="68580" bIns="34290" rtlCol="0" anchor="t">
            <a:normAutofit fontScale="97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75" b="1" dirty="0">
                <a:solidFill>
                  <a:srgbClr val="FF0000"/>
                </a:solidFill>
              </a:rPr>
              <a:t>　　　・</a:t>
            </a:r>
            <a:r>
              <a:rPr lang="ja-JP" altLang="en-US" sz="2775" b="1" dirty="0" smtClean="0">
                <a:solidFill>
                  <a:srgbClr val="FF0000"/>
                </a:solidFill>
              </a:rPr>
              <a:t>１２位</a:t>
            </a:r>
            <a:r>
              <a:rPr lang="ja-JP" altLang="en-US" sz="2775" b="1" dirty="0">
                <a:solidFill>
                  <a:srgbClr val="FF0000"/>
                </a:solidFill>
              </a:rPr>
              <a:t>　広島県　</a:t>
            </a:r>
            <a:r>
              <a:rPr lang="ja-JP" altLang="en-US" sz="2775" b="1" dirty="0" smtClean="0">
                <a:solidFill>
                  <a:srgbClr val="FF0000"/>
                </a:solidFill>
              </a:rPr>
              <a:t>２７．９％</a:t>
            </a:r>
            <a:endParaRPr lang="ja-JP" altLang="en-US" sz="2775" b="1" dirty="0">
              <a:solidFill>
                <a:srgbClr val="FF0000"/>
              </a:solidFill>
            </a:endParaRPr>
          </a:p>
        </p:txBody>
      </p:sp>
      <p:sp>
        <p:nvSpPr>
          <p:cNvPr id="12" name="角丸四角形吹き出し 11"/>
          <p:cNvSpPr/>
          <p:nvPr/>
        </p:nvSpPr>
        <p:spPr>
          <a:xfrm>
            <a:off x="6865054" y="2717035"/>
            <a:ext cx="2218858" cy="731018"/>
          </a:xfrm>
          <a:prstGeom prst="wedgeRoundRectCallout">
            <a:avLst>
              <a:gd name="adj1" fmla="val -61194"/>
              <a:gd name="adj2" fmla="val 127435"/>
              <a:gd name="adj3" fmla="val 16667"/>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タイトル 4"/>
          <p:cNvSpPr txBox="1">
            <a:spLocks/>
          </p:cNvSpPr>
          <p:nvPr/>
        </p:nvSpPr>
        <p:spPr>
          <a:xfrm>
            <a:off x="6875690" y="2861075"/>
            <a:ext cx="2208222" cy="727362"/>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en-US" altLang="ja-JP" sz="1800" b="1" u="sng" dirty="0">
              <a:solidFill>
                <a:srgbClr val="C00000"/>
              </a:solidFill>
            </a:endParaRPr>
          </a:p>
        </p:txBody>
      </p:sp>
      <p:sp>
        <p:nvSpPr>
          <p:cNvPr id="14" name="タイトル 4"/>
          <p:cNvSpPr txBox="1">
            <a:spLocks/>
          </p:cNvSpPr>
          <p:nvPr/>
        </p:nvSpPr>
        <p:spPr>
          <a:xfrm>
            <a:off x="6973733" y="2861076"/>
            <a:ext cx="1941667" cy="426224"/>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b="1" dirty="0">
                <a:solidFill>
                  <a:srgbClr val="FF0000"/>
                </a:solidFill>
              </a:rPr>
              <a:t>全国</a:t>
            </a:r>
            <a:r>
              <a:rPr lang="ja-JP" altLang="en-US" sz="2800" b="1" dirty="0" smtClean="0">
                <a:solidFill>
                  <a:srgbClr val="FF0000"/>
                </a:solidFill>
              </a:rPr>
              <a:t>１２位</a:t>
            </a:r>
            <a:endParaRPr lang="ja-JP" altLang="en-US" sz="2800" b="1" dirty="0">
              <a:solidFill>
                <a:srgbClr val="FF0000"/>
              </a:solidFill>
            </a:endParaRPr>
          </a:p>
        </p:txBody>
      </p:sp>
      <p:sp>
        <p:nvSpPr>
          <p:cNvPr id="18" name="サブタイトル 3"/>
          <p:cNvSpPr txBox="1">
            <a:spLocks/>
          </p:cNvSpPr>
          <p:nvPr/>
        </p:nvSpPr>
        <p:spPr>
          <a:xfrm>
            <a:off x="598421" y="4725750"/>
            <a:ext cx="8172494" cy="2010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smtClean="0">
                <a:solidFill>
                  <a:srgbClr val="FF0000"/>
                </a:solidFill>
              </a:rPr>
              <a:t>しかし，</a:t>
            </a:r>
            <a:r>
              <a:rPr lang="ja-JP" altLang="en-US" sz="3200" b="1" dirty="0" smtClean="0">
                <a:solidFill>
                  <a:srgbClr val="FF0000"/>
                </a:solidFill>
              </a:rPr>
              <a:t>２７．９％</a:t>
            </a:r>
            <a:r>
              <a:rPr lang="ja-JP" altLang="en-US" sz="2400" b="1" dirty="0" smtClean="0">
                <a:solidFill>
                  <a:srgbClr val="FF0000"/>
                </a:solidFill>
              </a:rPr>
              <a:t>しか，一時停止をしていない状況</a:t>
            </a:r>
            <a:endParaRPr lang="en-US" altLang="ja-JP" sz="2400" b="1" dirty="0" smtClean="0">
              <a:solidFill>
                <a:srgbClr val="FF0000"/>
              </a:solidFill>
            </a:endParaRPr>
          </a:p>
          <a:p>
            <a:pPr marL="0" indent="0">
              <a:buNone/>
            </a:pPr>
            <a:r>
              <a:rPr lang="ja-JP" altLang="en-US" sz="2400" b="1" dirty="0" smtClean="0">
                <a:solidFill>
                  <a:srgbClr val="FF0000"/>
                </a:solidFill>
              </a:rPr>
              <a:t>約７割の車は止まっていない！！</a:t>
            </a:r>
            <a:endParaRPr lang="en-US" altLang="ja-JP" sz="2400" b="1" dirty="0" smtClean="0">
              <a:solidFill>
                <a:srgbClr val="FF0000"/>
              </a:solidFill>
            </a:endParaRPr>
          </a:p>
          <a:p>
            <a:pPr marL="0" indent="0">
              <a:buNone/>
            </a:pPr>
            <a:r>
              <a:rPr lang="ja-JP" altLang="en-US" sz="2400" b="1" dirty="0" smtClean="0">
                <a:solidFill>
                  <a:srgbClr val="FF0000"/>
                </a:solidFill>
              </a:rPr>
              <a:t>　</a:t>
            </a:r>
            <a:r>
              <a:rPr lang="en-US" altLang="ja-JP" sz="2400" b="1" dirty="0" smtClean="0"/>
              <a:t>※</a:t>
            </a:r>
            <a:r>
              <a:rPr lang="ja-JP" altLang="en-US" sz="2400" b="1" dirty="0" smtClean="0"/>
              <a:t>令和元年：１９位　広島県　１７．５％</a:t>
            </a:r>
            <a:endParaRPr lang="en-US" altLang="ja-JP" sz="2400" b="1" dirty="0" smtClean="0"/>
          </a:p>
          <a:p>
            <a:pPr marL="0" indent="0">
              <a:buNone/>
            </a:pPr>
            <a:r>
              <a:rPr lang="ja-JP" altLang="en-US" sz="2400" b="1" dirty="0" smtClean="0">
                <a:solidFill>
                  <a:srgbClr val="C00000"/>
                </a:solidFill>
              </a:rPr>
              <a:t>　　　　　　　　　　　　　　　　</a:t>
            </a:r>
            <a:r>
              <a:rPr lang="ja-JP" altLang="en-US" sz="2400" b="1" u="sng" dirty="0" smtClean="0">
                <a:solidFill>
                  <a:srgbClr val="C00000"/>
                </a:solidFill>
              </a:rPr>
              <a:t>ワースト２位は返上</a:t>
            </a:r>
            <a:endParaRPr lang="en-US" altLang="ja-JP" sz="2400" b="1" u="sng" dirty="0">
              <a:solidFill>
                <a:srgbClr val="C00000"/>
              </a:solidFill>
            </a:endParaRPr>
          </a:p>
          <a:p>
            <a:pPr marL="0" indent="0">
              <a:buNone/>
            </a:pPr>
            <a:endParaRPr lang="en-US" altLang="ja-JP" sz="2400" b="1" dirty="0" smtClean="0"/>
          </a:p>
          <a:p>
            <a:pPr marL="0" indent="0">
              <a:buNone/>
            </a:pPr>
            <a:r>
              <a:rPr lang="ja-JP" altLang="en-US" sz="2400" b="1" dirty="0" smtClean="0"/>
              <a:t>　　　</a:t>
            </a:r>
            <a:endParaRPr lang="en-US" altLang="ja-JP" sz="2400" b="1" dirty="0" smtClean="0"/>
          </a:p>
          <a:p>
            <a:pPr marL="0" indent="0">
              <a:buNone/>
            </a:pPr>
            <a:endParaRPr lang="ja-JP" altLang="en-US" sz="2400" b="1" dirty="0">
              <a:solidFill>
                <a:srgbClr val="FF0000"/>
              </a:solidFill>
            </a:endParaRPr>
          </a:p>
        </p:txBody>
      </p:sp>
    </p:spTree>
    <p:extLst>
      <p:ext uri="{BB962C8B-B14F-4D97-AF65-F5344CB8AC3E}">
        <p14:creationId xmlns:p14="http://schemas.microsoft.com/office/powerpoint/2010/main" val="3262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nodeType="withEffect" nodePh="1">
                                  <p:stCondLst>
                                    <p:cond delay="0"/>
                                  </p:stCondLst>
                                  <p:endCondLst>
                                    <p:cond evt="begin" delay="0">
                                      <p:tn val="25"/>
                                    </p:cond>
                                  </p:end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animBg="1"/>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27966"/>
            <a:ext cx="7886700" cy="1325563"/>
          </a:xfrm>
        </p:spPr>
        <p:txBody>
          <a:bodyPr/>
          <a:lstStyle/>
          <a:p>
            <a:r>
              <a:rPr kumimoji="1" lang="ja-JP" altLang="en-US" dirty="0" smtClean="0"/>
              <a:t>歩行者対策（警察の取組）</a:t>
            </a:r>
            <a:endParaRPr kumimoji="1" lang="ja-JP" altLang="en-US" dirty="0"/>
          </a:p>
        </p:txBody>
      </p:sp>
      <p:sp>
        <p:nvSpPr>
          <p:cNvPr id="3" name="コンテンツ プレースホルダー 2"/>
          <p:cNvSpPr>
            <a:spLocks noGrp="1"/>
          </p:cNvSpPr>
          <p:nvPr>
            <p:ph sz="half" idx="1"/>
          </p:nvPr>
        </p:nvSpPr>
        <p:spPr>
          <a:xfrm>
            <a:off x="685800" y="1170305"/>
            <a:ext cx="7239000" cy="4323715"/>
          </a:xfrm>
        </p:spPr>
        <p:txBody>
          <a:bodyPr/>
          <a:lstStyle/>
          <a:p>
            <a:pPr marL="0" indent="0">
              <a:buNone/>
            </a:pPr>
            <a:r>
              <a:rPr kumimoji="1" lang="ja-JP" altLang="en-US" dirty="0" smtClean="0"/>
              <a:t>○　横断歩行者妨害の取締強化</a:t>
            </a:r>
            <a:endParaRPr kumimoji="1" lang="en-US" altLang="ja-JP" dirty="0" smtClean="0"/>
          </a:p>
          <a:p>
            <a:pPr marL="0" indent="0">
              <a:buNone/>
            </a:pPr>
            <a:r>
              <a:rPr kumimoji="1" lang="ja-JP" altLang="en-US" dirty="0" smtClean="0"/>
              <a:t>○　速度取締り（被害防止，被害軽減）</a:t>
            </a:r>
            <a:endParaRPr kumimoji="1" lang="en-US" altLang="ja-JP" dirty="0" smtClean="0"/>
          </a:p>
          <a:p>
            <a:pPr marL="0" indent="0">
              <a:buNone/>
            </a:pPr>
            <a:r>
              <a:rPr kumimoji="1" lang="ja-JP" altLang="en-US" dirty="0" smtClean="0"/>
              <a:t>○　交通安全教育・広報</a:t>
            </a:r>
            <a:endParaRPr kumimoji="1" lang="en-US" altLang="ja-JP" dirty="0" smtClean="0"/>
          </a:p>
          <a:p>
            <a:pPr marL="0" indent="0">
              <a:buNone/>
            </a:pPr>
            <a:r>
              <a:rPr kumimoji="1" lang="ja-JP" altLang="en-US" dirty="0" smtClean="0"/>
              <a:t>　・　横断歩道での安全確認</a:t>
            </a:r>
            <a:endParaRPr kumimoji="1" lang="en-US" altLang="ja-JP" dirty="0" smtClean="0"/>
          </a:p>
          <a:p>
            <a:pPr marL="0" indent="0">
              <a:buNone/>
            </a:pPr>
            <a:r>
              <a:rPr kumimoji="1" lang="ja-JP" altLang="en-US" dirty="0" smtClean="0"/>
              <a:t>　・　横断歩道を渡ってもらうように誘導　</a:t>
            </a:r>
            <a:endParaRPr kumimoji="1" lang="ja-JP" altLang="en-US" dirty="0"/>
          </a:p>
        </p:txBody>
      </p:sp>
      <p:pic>
        <p:nvPicPr>
          <p:cNvPr id="4" name="図 3"/>
          <p:cNvPicPr>
            <a:picLocks noChangeAspect="1"/>
          </p:cNvPicPr>
          <p:nvPr/>
        </p:nvPicPr>
        <p:blipFill>
          <a:blip r:embed="rId3"/>
          <a:stretch>
            <a:fillRect/>
          </a:stretch>
        </p:blipFill>
        <p:spPr>
          <a:xfrm>
            <a:off x="4686215" y="3760637"/>
            <a:ext cx="3562435" cy="2675722"/>
          </a:xfrm>
          <a:prstGeom prst="rect">
            <a:avLst/>
          </a:prstGeom>
        </p:spPr>
      </p:pic>
    </p:spTree>
    <p:extLst>
      <p:ext uri="{BB962C8B-B14F-4D97-AF65-F5344CB8AC3E}">
        <p14:creationId xmlns:p14="http://schemas.microsoft.com/office/powerpoint/2010/main" val="1725153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97486"/>
            <a:ext cx="7886700" cy="1325563"/>
          </a:xfrm>
        </p:spPr>
        <p:txBody>
          <a:bodyPr/>
          <a:lstStyle/>
          <a:p>
            <a:pPr algn="ctr"/>
            <a:r>
              <a:rPr kumimoji="1" lang="ja-JP" altLang="en-US" dirty="0" smtClean="0"/>
              <a:t>自転車事故対策</a:t>
            </a:r>
            <a:endParaRPr kumimoji="1" lang="ja-JP" altLang="en-US" dirty="0"/>
          </a:p>
        </p:txBody>
      </p:sp>
      <p:sp>
        <p:nvSpPr>
          <p:cNvPr id="3" name="コンテンツ プレースホルダー 2"/>
          <p:cNvSpPr>
            <a:spLocks noGrp="1"/>
          </p:cNvSpPr>
          <p:nvPr>
            <p:ph idx="1"/>
          </p:nvPr>
        </p:nvSpPr>
        <p:spPr>
          <a:xfrm>
            <a:off x="447675" y="1265555"/>
            <a:ext cx="8696325" cy="4354196"/>
          </a:xfrm>
        </p:spPr>
        <p:txBody>
          <a:bodyPr>
            <a:normAutofit fontScale="92500" lnSpcReduction="20000"/>
          </a:bodyPr>
          <a:lstStyle/>
          <a:p>
            <a:pPr marL="0" indent="0">
              <a:buNone/>
            </a:pPr>
            <a:r>
              <a:rPr kumimoji="1" lang="ja-JP" altLang="en-US" dirty="0" smtClean="0"/>
              <a:t>　</a:t>
            </a:r>
            <a:r>
              <a:rPr kumimoji="1" lang="ja-JP" altLang="en-US" sz="3500" dirty="0" smtClean="0"/>
              <a:t>自転車は，身近で，手軽で，便利な乗り物</a:t>
            </a:r>
            <a:endParaRPr kumimoji="1" lang="en-US" altLang="ja-JP" sz="3500" dirty="0" smtClean="0"/>
          </a:p>
          <a:p>
            <a:pPr marL="0" indent="0">
              <a:buNone/>
            </a:pPr>
            <a:r>
              <a:rPr kumimoji="1" lang="ja-JP" altLang="en-US" sz="3500" dirty="0" smtClean="0"/>
              <a:t>　コロナ禍で活用が促進されている乗り物</a:t>
            </a:r>
            <a:endParaRPr kumimoji="1" lang="en-US" altLang="ja-JP" sz="3500" dirty="0" smtClean="0"/>
          </a:p>
          <a:p>
            <a:pPr marL="0" indent="0">
              <a:buNone/>
            </a:pPr>
            <a:endParaRPr lang="en-US" altLang="ja-JP" dirty="0" smtClean="0"/>
          </a:p>
          <a:p>
            <a:pPr marL="0" indent="0">
              <a:buNone/>
            </a:pPr>
            <a:r>
              <a:rPr kumimoji="1" lang="ja-JP" altLang="en-US" dirty="0" smtClean="0"/>
              <a:t>　　～　自転車事故　～</a:t>
            </a:r>
            <a:endParaRPr kumimoji="1" lang="en-US" altLang="ja-JP" dirty="0" smtClean="0"/>
          </a:p>
          <a:p>
            <a:pPr marL="0" indent="0">
              <a:buNone/>
            </a:pPr>
            <a:r>
              <a:rPr kumimoji="1" lang="ja-JP" altLang="en-US" dirty="0" smtClean="0">
                <a:solidFill>
                  <a:srgbClr val="FF0000"/>
                </a:solidFill>
              </a:rPr>
              <a:t>自転車は加害者にも被害者にもなる乗り物</a:t>
            </a:r>
            <a:endParaRPr lang="en-US" altLang="ja-JP" dirty="0" smtClean="0"/>
          </a:p>
          <a:p>
            <a:pPr marL="0" indent="0">
              <a:buNone/>
            </a:pPr>
            <a:r>
              <a:rPr kumimoji="1" lang="ja-JP" altLang="en-US" dirty="0" smtClean="0"/>
              <a:t>　◎　自転車は車両の一つ</a:t>
            </a:r>
            <a:endParaRPr kumimoji="1" lang="en-US" altLang="ja-JP" dirty="0" smtClean="0"/>
          </a:p>
          <a:p>
            <a:pPr marL="0" indent="0">
              <a:buNone/>
            </a:pPr>
            <a:r>
              <a:rPr kumimoji="1" lang="ja-JP" altLang="en-US" dirty="0" smtClean="0"/>
              <a:t>　　（ルール・マナーの遵守）　　　</a:t>
            </a:r>
            <a:endParaRPr kumimoji="1" lang="en-US" altLang="ja-JP" dirty="0" smtClean="0"/>
          </a:p>
          <a:p>
            <a:pPr marL="0" indent="0">
              <a:buNone/>
            </a:pPr>
            <a:r>
              <a:rPr kumimoji="1" lang="ja-JP" altLang="en-US" dirty="0" smtClean="0"/>
              <a:t>　◎　損害賠償保険の加入</a:t>
            </a:r>
            <a:endParaRPr kumimoji="1" lang="en-US" altLang="ja-JP" dirty="0" smtClean="0"/>
          </a:p>
          <a:p>
            <a:pPr marL="0" indent="0">
              <a:buNone/>
            </a:pPr>
            <a:r>
              <a:rPr kumimoji="1" lang="ja-JP" altLang="en-US" dirty="0" smtClean="0"/>
              <a:t>　　　事故後，高額な賠償金</a:t>
            </a:r>
            <a:endParaRPr kumimoji="1" lang="en-US" altLang="ja-JP" dirty="0" smtClean="0"/>
          </a:p>
          <a:p>
            <a:pPr marL="0" indent="0">
              <a:buNone/>
            </a:pPr>
            <a:r>
              <a:rPr kumimoji="1" lang="ja-JP" altLang="en-US" dirty="0" smtClean="0"/>
              <a:t>　　が生じることがある。</a:t>
            </a:r>
            <a:endParaRPr kumimoji="1" lang="en-US" altLang="ja-JP" dirty="0" smtClean="0"/>
          </a:p>
        </p:txBody>
      </p:sp>
      <p:pic>
        <p:nvPicPr>
          <p:cNvPr id="4" name="図 3"/>
          <p:cNvPicPr>
            <a:picLocks noChangeAspect="1"/>
          </p:cNvPicPr>
          <p:nvPr/>
        </p:nvPicPr>
        <p:blipFill>
          <a:blip r:embed="rId3"/>
          <a:stretch>
            <a:fillRect/>
          </a:stretch>
        </p:blipFill>
        <p:spPr>
          <a:xfrm>
            <a:off x="6543269" y="3331624"/>
            <a:ext cx="2445918" cy="3413979"/>
          </a:xfrm>
          <a:prstGeom prst="rect">
            <a:avLst/>
          </a:prstGeom>
        </p:spPr>
      </p:pic>
      <p:sp>
        <p:nvSpPr>
          <p:cNvPr id="5" name="コンテンツ プレースホルダー 2"/>
          <p:cNvSpPr txBox="1">
            <a:spLocks/>
          </p:cNvSpPr>
          <p:nvPr/>
        </p:nvSpPr>
        <p:spPr>
          <a:xfrm>
            <a:off x="600076" y="1417955"/>
            <a:ext cx="5200650" cy="1173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　</a:t>
            </a:r>
            <a:endParaRPr lang="ja-JP" altLang="en-US" dirty="0"/>
          </a:p>
        </p:txBody>
      </p:sp>
      <p:sp>
        <p:nvSpPr>
          <p:cNvPr id="7" name="コンテンツ プレースホルダー 2"/>
          <p:cNvSpPr txBox="1">
            <a:spLocks/>
          </p:cNvSpPr>
          <p:nvPr/>
        </p:nvSpPr>
        <p:spPr>
          <a:xfrm>
            <a:off x="1153937" y="5547360"/>
            <a:ext cx="4646790" cy="114046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a:t>
            </a:r>
            <a:r>
              <a:rPr lang="ja-JP" altLang="en-US" sz="1800" dirty="0"/>
              <a:t>平成２５年</a:t>
            </a:r>
            <a:r>
              <a:rPr lang="en-US" altLang="ja-JP" sz="1800" dirty="0" smtClean="0"/>
              <a:t>】</a:t>
            </a:r>
            <a:r>
              <a:rPr lang="ja-JP" altLang="en-US" sz="1800" dirty="0" smtClean="0"/>
              <a:t>男子小学生が６０代女性に自転車で衝突し，女性が重体となった事案　　　　　　　　　　　　　</a:t>
            </a:r>
            <a:endParaRPr lang="en-US" altLang="ja-JP" sz="1800" dirty="0" smtClean="0"/>
          </a:p>
          <a:p>
            <a:pPr marL="0" indent="0">
              <a:buNone/>
            </a:pPr>
            <a:r>
              <a:rPr lang="ja-JP" altLang="en-US" sz="1800" dirty="0" smtClean="0">
                <a:solidFill>
                  <a:srgbClr val="FF0000"/>
                </a:solidFill>
              </a:rPr>
              <a:t>　　</a:t>
            </a:r>
            <a:r>
              <a:rPr lang="ja-JP" altLang="en-US" sz="1800" u="sng" dirty="0" smtClean="0">
                <a:solidFill>
                  <a:srgbClr val="FF0000"/>
                </a:solidFill>
              </a:rPr>
              <a:t>約９５００万円の賠償金</a:t>
            </a:r>
            <a:r>
              <a:rPr lang="ja-JP" altLang="en-US" sz="1800" dirty="0" smtClean="0"/>
              <a:t>　</a:t>
            </a:r>
            <a:endParaRPr lang="en-US" altLang="ja-JP" sz="1800" dirty="0" smtClean="0"/>
          </a:p>
        </p:txBody>
      </p:sp>
    </p:spTree>
    <p:extLst>
      <p:ext uri="{BB962C8B-B14F-4D97-AF65-F5344CB8AC3E}">
        <p14:creationId xmlns:p14="http://schemas.microsoft.com/office/powerpoint/2010/main" val="36472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393398" y="0"/>
            <a:ext cx="4359734" cy="6858000"/>
          </a:xfrm>
          <a:prstGeom prst="rect">
            <a:avLst/>
          </a:prstGeom>
        </p:spPr>
      </p:pic>
    </p:spTree>
    <p:extLst>
      <p:ext uri="{BB962C8B-B14F-4D97-AF65-F5344CB8AC3E}">
        <p14:creationId xmlns:p14="http://schemas.microsoft.com/office/powerpoint/2010/main" val="97127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2607406" y="0"/>
            <a:ext cx="4293839" cy="6738704"/>
          </a:xfrm>
          <a:prstGeom prst="rect">
            <a:avLst/>
          </a:prstGeom>
        </p:spPr>
      </p:pic>
    </p:spTree>
    <p:extLst>
      <p:ext uri="{BB962C8B-B14F-4D97-AF65-F5344CB8AC3E}">
        <p14:creationId xmlns:p14="http://schemas.microsoft.com/office/powerpoint/2010/main" val="193996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2323215" y="152400"/>
            <a:ext cx="4497570" cy="6439871"/>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206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645" y="3617274"/>
            <a:ext cx="1838325" cy="207803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62" y="3552187"/>
            <a:ext cx="2103438" cy="214312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69"/>
          <p:cNvSpPr txBox="1">
            <a:spLocks noChangeArrowheads="1"/>
          </p:cNvSpPr>
          <p:nvPr/>
        </p:nvSpPr>
        <p:spPr bwMode="auto">
          <a:xfrm>
            <a:off x="1774031" y="5973929"/>
            <a:ext cx="5594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広　島　県　警　察</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5" name="テキスト ボックス 62"/>
          <p:cNvSpPr txBox="1">
            <a:spLocks noChangeArrowheads="1"/>
          </p:cNvSpPr>
          <p:nvPr/>
        </p:nvSpPr>
        <p:spPr bwMode="auto">
          <a:xfrm>
            <a:off x="1774031" y="609600"/>
            <a:ext cx="55959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交通安全教育</a:t>
            </a:r>
            <a:endParaRPr kumimoji="0" lang="ja-JP" altLang="ja-JP" sz="5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指導者マニュアル</a:t>
            </a:r>
            <a:endParaRPr kumimoji="0" lang="ja-JP" altLang="ja-JP"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2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r>
            <a:br>
              <a:rPr kumimoji="0" lang="en-US" altLang="ja-JP" sz="11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b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863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4470553" y="-3633083"/>
            <a:ext cx="4874854" cy="2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17"/>
          <p:cNvSpPr>
            <a:spLocks noChangeArrowheads="1"/>
          </p:cNvSpPr>
          <p:nvPr/>
        </p:nvSpPr>
        <p:spPr bwMode="auto">
          <a:xfrm flipV="1">
            <a:off x="4470553" y="-3357936"/>
            <a:ext cx="4874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2" name="図 11"/>
          <p:cNvPicPr>
            <a:picLocks noChangeAspect="1"/>
          </p:cNvPicPr>
          <p:nvPr/>
        </p:nvPicPr>
        <p:blipFill>
          <a:blip r:embed="rId3"/>
          <a:stretch>
            <a:fillRect/>
          </a:stretch>
        </p:blipFill>
        <p:spPr>
          <a:xfrm>
            <a:off x="2435954" y="135742"/>
            <a:ext cx="4499267" cy="6722257"/>
          </a:xfrm>
          <a:prstGeom prst="rect">
            <a:avLst/>
          </a:prstGeom>
        </p:spPr>
      </p:pic>
    </p:spTree>
    <p:extLst>
      <p:ext uri="{BB962C8B-B14F-4D97-AF65-F5344CB8AC3E}">
        <p14:creationId xmlns:p14="http://schemas.microsoft.com/office/powerpoint/2010/main" val="330062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36245" y="1028700"/>
            <a:ext cx="7886700" cy="274319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0" dirty="0" smtClean="0">
                <a:latin typeface="HGS行書体" panose="03000600000000000000" pitchFamily="66" charset="-128"/>
                <a:ea typeface="HGS行書体" panose="03000600000000000000" pitchFamily="66" charset="-128"/>
              </a:rPr>
              <a:t>御挨拶</a:t>
            </a:r>
            <a:endParaRPr lang="ja-JP" altLang="en-US" sz="20000" dirty="0">
              <a:latin typeface="HGS行書体" panose="03000600000000000000" pitchFamily="66" charset="-128"/>
              <a:ea typeface="HGS行書体" panose="03000600000000000000" pitchFamily="66" charset="-128"/>
            </a:endParaRPr>
          </a:p>
        </p:txBody>
      </p:sp>
      <p:sp>
        <p:nvSpPr>
          <p:cNvPr id="4" name="タイトル 1"/>
          <p:cNvSpPr txBox="1">
            <a:spLocks/>
          </p:cNvSpPr>
          <p:nvPr/>
        </p:nvSpPr>
        <p:spPr>
          <a:xfrm>
            <a:off x="1304926" y="5078097"/>
            <a:ext cx="7315200" cy="1067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t>広島県警察本部交通部交通企画課</a:t>
            </a:r>
            <a:endParaRPr lang="en-US" altLang="ja-JP" sz="3600" dirty="0" smtClean="0"/>
          </a:p>
          <a:p>
            <a:r>
              <a:rPr lang="ja-JP" altLang="en-US" sz="3600" dirty="0" smtClean="0"/>
              <a:t>　　管理官　村上　友康</a:t>
            </a:r>
            <a:endParaRPr lang="ja-JP" altLang="en-US" sz="3600" dirty="0"/>
          </a:p>
        </p:txBody>
      </p:sp>
    </p:spTree>
    <p:extLst>
      <p:ext uri="{BB962C8B-B14F-4D97-AF65-F5344CB8AC3E}">
        <p14:creationId xmlns:p14="http://schemas.microsoft.com/office/powerpoint/2010/main" val="359411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355666" y="230160"/>
            <a:ext cx="4432668" cy="6627840"/>
          </a:xfrm>
          <a:prstGeom prst="rect">
            <a:avLst/>
          </a:prstGeom>
        </p:spPr>
      </p:pic>
      <p:pic>
        <p:nvPicPr>
          <p:cNvPr id="8" name="図 7"/>
          <p:cNvPicPr>
            <a:picLocks noChangeAspect="1"/>
          </p:cNvPicPr>
          <p:nvPr/>
        </p:nvPicPr>
        <p:blipFill>
          <a:blip r:embed="rId4"/>
          <a:stretch>
            <a:fillRect/>
          </a:stretch>
        </p:blipFill>
        <p:spPr>
          <a:xfrm>
            <a:off x="5994388" y="297180"/>
            <a:ext cx="783861" cy="863015"/>
          </a:xfrm>
          <a:prstGeom prst="rect">
            <a:avLst/>
          </a:prstGeom>
        </p:spPr>
      </p:pic>
      <p:pic>
        <p:nvPicPr>
          <p:cNvPr id="3074" name="Picture 22" descr="th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384" y="835831"/>
            <a:ext cx="632236" cy="78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3"/>
          <p:cNvSpPr>
            <a:spLocks noChangeArrowheads="1"/>
          </p:cNvSpPr>
          <p:nvPr/>
        </p:nvSpPr>
        <p:spPr bwMode="auto">
          <a:xfrm>
            <a:off x="2444930" y="2483970"/>
            <a:ext cx="4254140" cy="863950"/>
          </a:xfrm>
          <a:prstGeom prst="flowChartAlternateProcess">
            <a:avLst/>
          </a:prstGeom>
          <a:gradFill rotWithShape="0">
            <a:gsLst>
              <a:gs pos="0">
                <a:srgbClr val="FFD966"/>
              </a:gs>
              <a:gs pos="50000">
                <a:srgbClr val="FFF2CC"/>
              </a:gs>
              <a:gs pos="100000">
                <a:srgbClr val="FFD966"/>
              </a:gs>
            </a:gsLst>
            <a:lin ang="18900000" scaled="1"/>
          </a:gradFill>
          <a:ln w="12700">
            <a:solidFill>
              <a:srgbClr val="FFD966"/>
            </a:solidFill>
            <a:miter lim="800000"/>
            <a:headEnd/>
            <a:tailEnd/>
          </a:ln>
          <a:effectLst>
            <a:outerShdw dist="28398" dir="3806097" algn="ctr" rotWithShape="0">
              <a:srgbClr val="7F5F00">
                <a:alpha val="50000"/>
              </a:srgbClr>
            </a:outerShdw>
          </a:effectLst>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28000"/>
              </a:lnSpc>
              <a:spcBef>
                <a:spcPct val="0"/>
              </a:spcBef>
              <a:spcAft>
                <a:spcPct val="0"/>
              </a:spcAft>
              <a:buClrTx/>
              <a:buSzTx/>
              <a:buFontTx/>
              <a:buNone/>
              <a:tabLst/>
            </a:pPr>
            <a:r>
              <a:rPr kumimoji="0" lang="en-US" altLang="ja-JP"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ポイント</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危険を予測し、注意が払えば、咄嗟の危険回避が可能となる。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自転車も他の車両同様に直ぐには止まれないことを理解させる。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自動車には死角があり、車両の大きさに応じて死角の範囲も大きくなる。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車両の内輪差を理解させる。</a:t>
            </a:r>
            <a:endParaRPr kumimoji="0" lang="ja-JP" altLang="ja-JP" sz="9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4"/>
          <p:cNvSpPr>
            <a:spLocks noChangeArrowheads="1"/>
          </p:cNvSpPr>
          <p:nvPr/>
        </p:nvSpPr>
        <p:spPr bwMode="auto">
          <a:xfrm>
            <a:off x="2515993" y="5716031"/>
            <a:ext cx="4183077" cy="500620"/>
          </a:xfrm>
          <a:prstGeom prst="flowChartAlternateProcess">
            <a:avLst/>
          </a:prstGeom>
          <a:gradFill rotWithShape="0">
            <a:gsLst>
              <a:gs pos="0">
                <a:srgbClr val="A8D08D"/>
              </a:gs>
              <a:gs pos="50000">
                <a:srgbClr val="E2EFD9"/>
              </a:gs>
              <a:gs pos="100000">
                <a:srgbClr val="A8D08D"/>
              </a:gs>
            </a:gsLst>
            <a:lin ang="18900000" scaled="1"/>
          </a:gradFill>
          <a:ln w="12700">
            <a:solidFill>
              <a:srgbClr val="A8D08D"/>
            </a:solidFill>
            <a:miter lim="800000"/>
            <a:headEnd/>
            <a:tailEnd/>
          </a:ln>
          <a:effectLst>
            <a:outerShdw dist="28398" dir="3806097" algn="ctr" rotWithShape="0">
              <a:srgbClr val="375623">
                <a:alpha val="50000"/>
              </a:srgbClr>
            </a:outerShdw>
          </a:effectLst>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ポイント</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少しの接触事故で怪我がなくても、必ず現場で</a:t>
            </a:r>
            <a:r>
              <a:rPr kumimoji="0" lang="en-US" altLang="ja-JP"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110</a:t>
            </a: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通報させる。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自転車も車両であるため、負傷者がいれば当然に救護義務がある。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089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28650" y="2544127"/>
            <a:ext cx="7886700" cy="176974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3000" b="1" dirty="0" smtClean="0">
                <a:latin typeface="HGS行書体" panose="03000600000000000000" pitchFamily="66" charset="-128"/>
                <a:ea typeface="HGS行書体" panose="03000600000000000000" pitchFamily="66" charset="-128"/>
              </a:rPr>
              <a:t>おわりに</a:t>
            </a:r>
            <a:endParaRPr lang="ja-JP" altLang="en-US" sz="13000" b="1" dirty="0">
              <a:latin typeface="HGS行書体" panose="03000600000000000000" pitchFamily="66" charset="-128"/>
              <a:ea typeface="HGS行書体" panose="03000600000000000000" pitchFamily="66" charset="-128"/>
            </a:endParaRPr>
          </a:p>
        </p:txBody>
      </p:sp>
    </p:spTree>
    <p:extLst>
      <p:ext uri="{BB962C8B-B14F-4D97-AF65-F5344CB8AC3E}">
        <p14:creationId xmlns:p14="http://schemas.microsoft.com/office/powerpoint/2010/main" val="133671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354"/>
          </a:xfrm>
        </p:spPr>
        <p:txBody>
          <a:bodyPr/>
          <a:lstStyle/>
          <a:p>
            <a:pPr algn="ctr"/>
            <a:r>
              <a:rPr kumimoji="1" lang="ja-JP" altLang="en-US" dirty="0" smtClean="0"/>
              <a:t>本日の内容</a:t>
            </a:r>
            <a:endParaRPr kumimoji="1" lang="ja-JP" altLang="en-US" dirty="0"/>
          </a:p>
        </p:txBody>
      </p:sp>
      <p:sp>
        <p:nvSpPr>
          <p:cNvPr id="3" name="コンテンツ プレースホルダー 2"/>
          <p:cNvSpPr>
            <a:spLocks noGrp="1"/>
          </p:cNvSpPr>
          <p:nvPr>
            <p:ph sz="half" idx="1"/>
          </p:nvPr>
        </p:nvSpPr>
        <p:spPr>
          <a:xfrm>
            <a:off x="790575" y="2478407"/>
            <a:ext cx="7886700" cy="5044439"/>
          </a:xfrm>
        </p:spPr>
        <p:txBody>
          <a:bodyPr>
            <a:noAutofit/>
          </a:bodyPr>
          <a:lstStyle/>
          <a:p>
            <a:pPr marL="0" indent="0">
              <a:buNone/>
            </a:pPr>
            <a:r>
              <a:rPr kumimoji="1" lang="ja-JP" altLang="en-US" sz="3200" dirty="0" smtClean="0"/>
              <a:t>①　交通事故情勢について</a:t>
            </a:r>
            <a:endParaRPr kumimoji="1" lang="en-US" altLang="ja-JP" sz="3200" dirty="0" smtClean="0"/>
          </a:p>
          <a:p>
            <a:pPr marL="0" indent="0">
              <a:buNone/>
            </a:pPr>
            <a:r>
              <a:rPr kumimoji="1" lang="ja-JP" altLang="en-US" sz="3200" dirty="0" smtClean="0"/>
              <a:t>②　自転車の安全利用について</a:t>
            </a:r>
            <a:endParaRPr kumimoji="1" lang="en-US" altLang="ja-JP" sz="3200" dirty="0" smtClean="0"/>
          </a:p>
          <a:p>
            <a:pPr marL="0" indent="0">
              <a:buNone/>
            </a:pPr>
            <a:r>
              <a:rPr kumimoji="1" lang="ja-JP" altLang="en-US" sz="3200" dirty="0" smtClean="0"/>
              <a:t>③</a:t>
            </a:r>
            <a:r>
              <a:rPr kumimoji="1" lang="ja-JP" altLang="en-US" sz="3600" dirty="0" smtClean="0"/>
              <a:t>　</a:t>
            </a:r>
            <a:r>
              <a:rPr kumimoji="1" lang="ja-JP" altLang="en-US" sz="3200" dirty="0" smtClean="0"/>
              <a:t>「交通安全教育指導者マニュアル」</a:t>
            </a:r>
            <a:endParaRPr kumimoji="1" lang="en-US" altLang="ja-JP" sz="3200" dirty="0" smtClean="0"/>
          </a:p>
          <a:p>
            <a:pPr marL="0" indent="0">
              <a:buNone/>
            </a:pPr>
            <a:r>
              <a:rPr kumimoji="1" lang="ja-JP" altLang="en-US" sz="3200" dirty="0" smtClean="0"/>
              <a:t>　について</a:t>
            </a:r>
            <a:endParaRPr kumimoji="1" lang="en-US" altLang="ja-JP" sz="3200" dirty="0" smtClean="0"/>
          </a:p>
          <a:p>
            <a:pPr marL="0" indent="0">
              <a:buNone/>
            </a:pPr>
            <a:r>
              <a:rPr kumimoji="1" lang="ja-JP" altLang="en-US" sz="3600" dirty="0" smtClean="0"/>
              <a:t>　</a:t>
            </a:r>
            <a:endParaRPr kumimoji="1" lang="ja-JP" altLang="en-US" sz="3600" dirty="0"/>
          </a:p>
        </p:txBody>
      </p:sp>
    </p:spTree>
    <p:extLst>
      <p:ext uri="{BB962C8B-B14F-4D97-AF65-F5344CB8AC3E}">
        <p14:creationId xmlns:p14="http://schemas.microsoft.com/office/powerpoint/2010/main" val="46006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145951" y="205546"/>
            <a:ext cx="8864404" cy="411956"/>
          </a:xfrm>
          <a:solidFill>
            <a:schemeClr val="accent1"/>
          </a:solidFill>
        </p:spPr>
        <p:txBody>
          <a:bodyPr>
            <a:noAutofit/>
          </a:bodyPr>
          <a:lstStyle/>
          <a:p>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広島県内の交通事故発生状況（昭和４５年以降）</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a:xfrm>
            <a:off x="606228" y="810279"/>
            <a:ext cx="7943850" cy="698481"/>
          </a:xfrm>
        </p:spPr>
        <p:txBody>
          <a:bodyPr>
            <a:normAutofit/>
          </a:bodyPr>
          <a:lstStyle/>
          <a:p>
            <a:pPr marL="0" indent="0">
              <a:buNone/>
            </a:pPr>
            <a:r>
              <a:rPr kumimoji="1" lang="ja-JP" altLang="en-US" sz="1800" dirty="0" smtClean="0">
                <a:latin typeface="メイリオ" panose="020B0604030504040204" pitchFamily="50" charset="-128"/>
                <a:ea typeface="メイリオ" panose="020B0604030504040204" pitchFamily="50" charset="-128"/>
              </a:rPr>
              <a:t>　令和元年中の交通事故死者数は</a:t>
            </a:r>
            <a:r>
              <a:rPr kumimoji="1" lang="en-US" altLang="ja-JP" sz="1800" dirty="0" smtClean="0">
                <a:latin typeface="メイリオ" panose="020B0604030504040204" pitchFamily="50" charset="-128"/>
                <a:ea typeface="メイリオ" panose="020B0604030504040204" pitchFamily="50" charset="-128"/>
              </a:rPr>
              <a:t>75</a:t>
            </a:r>
            <a:r>
              <a:rPr kumimoji="1" lang="ja-JP" altLang="en-US" sz="1800" dirty="0" smtClean="0">
                <a:latin typeface="メイリオ" panose="020B0604030504040204" pitchFamily="50" charset="-128"/>
                <a:ea typeface="メイリオ" panose="020B0604030504040204" pitchFamily="50" charset="-128"/>
              </a:rPr>
              <a:t>人で，統計が残る昭和</a:t>
            </a:r>
            <a:r>
              <a:rPr kumimoji="1" lang="en-US" altLang="ja-JP" sz="1800" dirty="0" smtClean="0">
                <a:latin typeface="メイリオ" panose="020B0604030504040204" pitchFamily="50" charset="-128"/>
                <a:ea typeface="メイリオ" panose="020B0604030504040204" pitchFamily="50" charset="-128"/>
              </a:rPr>
              <a:t>23</a:t>
            </a:r>
            <a:r>
              <a:rPr kumimoji="1" lang="ja-JP" altLang="en-US" sz="1800" dirty="0" smtClean="0">
                <a:latin typeface="メイリオ" panose="020B0604030504040204" pitchFamily="50" charset="-128"/>
                <a:ea typeface="メイリオ" panose="020B0604030504040204" pitchFamily="50" charset="-128"/>
              </a:rPr>
              <a:t>年以降最も少ない死者数となりました。</a:t>
            </a:r>
            <a:endParaRPr lang="en-US" altLang="ja-JP" sz="18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606228" y="1508760"/>
            <a:ext cx="7969551" cy="4879405"/>
          </a:xfrm>
          <a:prstGeom prst="rect">
            <a:avLst/>
          </a:prstGeom>
        </p:spPr>
      </p:pic>
      <p:sp>
        <p:nvSpPr>
          <p:cNvPr id="10" name="スライド番号プレースホルダー 9"/>
          <p:cNvSpPr>
            <a:spLocks noGrp="1"/>
          </p:cNvSpPr>
          <p:nvPr>
            <p:ph type="sldNum" sz="quarter" idx="12"/>
          </p:nvPr>
        </p:nvSpPr>
        <p:spPr/>
        <p:txBody>
          <a:bodyPr/>
          <a:lstStyle/>
          <a:p>
            <a:fld id="{48F63A3B-78C7-47BE-AE5E-E10140E04643}" type="slidenum">
              <a:rPr lang="en-US" smtClean="0"/>
              <a:t>4</a:t>
            </a:fld>
            <a:endParaRPr lang="en-US" dirty="0"/>
          </a:p>
        </p:txBody>
      </p:sp>
      <p:sp>
        <p:nvSpPr>
          <p:cNvPr id="6" name="四角形吹き出し 5"/>
          <p:cNvSpPr/>
          <p:nvPr/>
        </p:nvSpPr>
        <p:spPr>
          <a:xfrm>
            <a:off x="62753" y="1416926"/>
            <a:ext cx="1607899" cy="944380"/>
          </a:xfrm>
          <a:prstGeom prst="wedgeRectCallout">
            <a:avLst>
              <a:gd name="adj1" fmla="val 31059"/>
              <a:gd name="adj2" fmla="val 15032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死者数ピーク</a:t>
            </a:r>
            <a:endParaRPr kumimoji="1" lang="en-US" altLang="ja-JP" dirty="0" smtClean="0">
              <a:solidFill>
                <a:srgbClr val="FF0000"/>
              </a:solidFill>
            </a:endParaRPr>
          </a:p>
          <a:p>
            <a:pPr algn="ctr"/>
            <a:r>
              <a:rPr kumimoji="1" lang="ja-JP" altLang="en-US" dirty="0" smtClean="0">
                <a:solidFill>
                  <a:srgbClr val="FF0000"/>
                </a:solidFill>
              </a:rPr>
              <a:t>昭和</a:t>
            </a:r>
            <a:r>
              <a:rPr kumimoji="1" lang="en-US" altLang="ja-JP" dirty="0" smtClean="0">
                <a:solidFill>
                  <a:srgbClr val="FF0000"/>
                </a:solidFill>
              </a:rPr>
              <a:t>45</a:t>
            </a:r>
            <a:r>
              <a:rPr kumimoji="1" lang="ja-JP" altLang="en-US" dirty="0" smtClean="0">
                <a:solidFill>
                  <a:srgbClr val="FF0000"/>
                </a:solidFill>
              </a:rPr>
              <a:t>年</a:t>
            </a:r>
            <a:endParaRPr kumimoji="1" lang="en-US" altLang="ja-JP" dirty="0" smtClean="0">
              <a:solidFill>
                <a:srgbClr val="FF0000"/>
              </a:solidFill>
            </a:endParaRPr>
          </a:p>
          <a:p>
            <a:pPr algn="ctr"/>
            <a:r>
              <a:rPr kumimoji="1" lang="en-US" altLang="ja-JP" dirty="0" smtClean="0">
                <a:solidFill>
                  <a:srgbClr val="FF0000"/>
                </a:solidFill>
              </a:rPr>
              <a:t>519</a:t>
            </a:r>
            <a:r>
              <a:rPr kumimoji="1" lang="ja-JP" altLang="en-US" dirty="0" smtClean="0">
                <a:solidFill>
                  <a:srgbClr val="FF0000"/>
                </a:solidFill>
              </a:rPr>
              <a:t>人</a:t>
            </a:r>
            <a:endParaRPr kumimoji="1" lang="ja-JP" altLang="en-US" dirty="0">
              <a:solidFill>
                <a:srgbClr val="FF0000"/>
              </a:solidFill>
            </a:endParaRPr>
          </a:p>
        </p:txBody>
      </p:sp>
      <p:sp>
        <p:nvSpPr>
          <p:cNvPr id="7" name="四角形吹き出し 6"/>
          <p:cNvSpPr/>
          <p:nvPr/>
        </p:nvSpPr>
        <p:spPr>
          <a:xfrm>
            <a:off x="6641880" y="2585014"/>
            <a:ext cx="2502120" cy="944380"/>
          </a:xfrm>
          <a:prstGeom prst="wedgeRectCallout">
            <a:avLst>
              <a:gd name="adj1" fmla="val -860"/>
              <a:gd name="adj2" fmla="val 2443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令和元年</a:t>
            </a:r>
            <a:endParaRPr kumimoji="1" lang="en-US" altLang="ja-JP" dirty="0" smtClean="0">
              <a:solidFill>
                <a:srgbClr val="FF0000"/>
              </a:solidFill>
            </a:endParaRPr>
          </a:p>
          <a:p>
            <a:pPr algn="ctr"/>
            <a:r>
              <a:rPr kumimoji="1" lang="ja-JP" altLang="en-US" dirty="0" smtClean="0">
                <a:solidFill>
                  <a:srgbClr val="FF0000"/>
                </a:solidFill>
              </a:rPr>
              <a:t>７５人</a:t>
            </a:r>
            <a:endParaRPr kumimoji="1" lang="en-US" altLang="ja-JP" dirty="0" smtClean="0">
              <a:solidFill>
                <a:srgbClr val="FF0000"/>
              </a:solidFill>
            </a:endParaRPr>
          </a:p>
          <a:p>
            <a:pPr algn="ctr"/>
            <a:r>
              <a:rPr kumimoji="1" lang="ja-JP" altLang="en-US" dirty="0" smtClean="0">
                <a:solidFill>
                  <a:srgbClr val="FF0000"/>
                </a:solidFill>
              </a:rPr>
              <a:t>ピークの６分の１以下</a:t>
            </a:r>
            <a:endParaRPr kumimoji="1" lang="ja-JP" altLang="en-US" dirty="0">
              <a:solidFill>
                <a:srgbClr val="FF0000"/>
              </a:solidFill>
            </a:endParaRPr>
          </a:p>
        </p:txBody>
      </p:sp>
      <p:sp>
        <p:nvSpPr>
          <p:cNvPr id="9" name="テキスト ボックス 8"/>
          <p:cNvSpPr txBox="1"/>
          <p:nvPr/>
        </p:nvSpPr>
        <p:spPr>
          <a:xfrm>
            <a:off x="2423760" y="5890479"/>
            <a:ext cx="4334485" cy="830997"/>
          </a:xfrm>
          <a:prstGeom prst="rect">
            <a:avLst/>
          </a:prstGeom>
          <a:solidFill>
            <a:schemeClr val="tx2"/>
          </a:solidFill>
        </p:spPr>
        <p:txBody>
          <a:bodyPr wrap="square" rtlCol="0">
            <a:spAutoFit/>
          </a:bodyPr>
          <a:lstStyle/>
          <a:p>
            <a:r>
              <a:rPr kumimoji="1" lang="ja-JP" altLang="en-US" sz="1600" dirty="0" smtClean="0">
                <a:solidFill>
                  <a:schemeClr val="bg1"/>
                </a:solidFill>
              </a:rPr>
              <a:t>全国では</a:t>
            </a:r>
            <a:r>
              <a:rPr kumimoji="1" lang="en-US" altLang="ja-JP" sz="1600" dirty="0" smtClean="0">
                <a:solidFill>
                  <a:schemeClr val="bg1"/>
                </a:solidFill>
              </a:rPr>
              <a:t>‥</a:t>
            </a:r>
          </a:p>
          <a:p>
            <a:r>
              <a:rPr kumimoji="1" lang="ja-JP" altLang="en-US" sz="1600" dirty="0" smtClean="0">
                <a:solidFill>
                  <a:schemeClr val="bg1"/>
                </a:solidFill>
              </a:rPr>
              <a:t>　昭和</a:t>
            </a:r>
            <a:r>
              <a:rPr kumimoji="1" lang="en-US" altLang="ja-JP" sz="1600" dirty="0">
                <a:solidFill>
                  <a:schemeClr val="bg1"/>
                </a:solidFill>
              </a:rPr>
              <a:t>45</a:t>
            </a:r>
            <a:r>
              <a:rPr kumimoji="1" lang="ja-JP" altLang="en-US" sz="1600" dirty="0" smtClean="0">
                <a:solidFill>
                  <a:schemeClr val="bg1"/>
                </a:solidFill>
              </a:rPr>
              <a:t>年　１６</a:t>
            </a:r>
            <a:r>
              <a:rPr kumimoji="1" lang="en-US" altLang="ja-JP" sz="1600" dirty="0" smtClean="0">
                <a:solidFill>
                  <a:schemeClr val="bg1"/>
                </a:solidFill>
              </a:rPr>
              <a:t>,</a:t>
            </a:r>
            <a:r>
              <a:rPr kumimoji="1" lang="ja-JP" altLang="en-US" sz="1600" dirty="0" smtClean="0">
                <a:solidFill>
                  <a:schemeClr val="bg1"/>
                </a:solidFill>
              </a:rPr>
              <a:t>７６５人（死者数ピーク）</a:t>
            </a:r>
            <a:endParaRPr kumimoji="1" lang="en-US" altLang="ja-JP" sz="1600" dirty="0" smtClean="0">
              <a:solidFill>
                <a:schemeClr val="bg1"/>
              </a:solidFill>
            </a:endParaRPr>
          </a:p>
          <a:p>
            <a:r>
              <a:rPr kumimoji="1" lang="ja-JP" altLang="en-US" sz="1600" dirty="0" smtClean="0">
                <a:solidFill>
                  <a:schemeClr val="bg1"/>
                </a:solidFill>
              </a:rPr>
              <a:t>　令和元年　　３</a:t>
            </a:r>
            <a:r>
              <a:rPr kumimoji="1" lang="en-US" altLang="ja-JP" sz="1600" dirty="0" smtClean="0">
                <a:solidFill>
                  <a:schemeClr val="bg1"/>
                </a:solidFill>
              </a:rPr>
              <a:t>,</a:t>
            </a:r>
            <a:r>
              <a:rPr kumimoji="1" lang="ja-JP" altLang="en-US" sz="1600" dirty="0" smtClean="0">
                <a:solidFill>
                  <a:schemeClr val="bg1"/>
                </a:solidFill>
              </a:rPr>
              <a:t>２１５人</a:t>
            </a:r>
            <a:r>
              <a:rPr kumimoji="1" lang="ja-JP" altLang="en-US" sz="1600" dirty="0" smtClean="0"/>
              <a:t>　</a:t>
            </a:r>
            <a:endParaRPr kumimoji="1" lang="ja-JP" altLang="en-US" sz="1600" dirty="0"/>
          </a:p>
        </p:txBody>
      </p:sp>
    </p:spTree>
    <p:extLst>
      <p:ext uri="{BB962C8B-B14F-4D97-AF65-F5344CB8AC3E}">
        <p14:creationId xmlns:p14="http://schemas.microsoft.com/office/powerpoint/2010/main" val="388114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88927"/>
            <a:ext cx="7886700" cy="716914"/>
          </a:xfrm>
        </p:spPr>
        <p:txBody>
          <a:bodyPr>
            <a:normAutofit/>
          </a:bodyPr>
          <a:lstStyle/>
          <a:p>
            <a:r>
              <a:rPr kumimoji="1" lang="ja-JP" altLang="en-US" sz="2800" dirty="0" smtClean="0"/>
              <a:t>歩行者，高齢者，自転車，飲酒の事故発生状況</a:t>
            </a:r>
            <a:endParaRPr kumimoji="1" lang="ja-JP" altLang="en-US" sz="2800" dirty="0"/>
          </a:p>
        </p:txBody>
      </p:sp>
      <p:sp>
        <p:nvSpPr>
          <p:cNvPr id="4" name="コンテンツ プレースホルダー 3"/>
          <p:cNvSpPr>
            <a:spLocks noGrp="1"/>
          </p:cNvSpPr>
          <p:nvPr>
            <p:ph sz="half" idx="2"/>
          </p:nvPr>
        </p:nvSpPr>
        <p:spPr>
          <a:xfrm>
            <a:off x="168971" y="5598952"/>
            <a:ext cx="8728222" cy="893288"/>
          </a:xfrm>
        </p:spPr>
        <p:txBody>
          <a:bodyPr>
            <a:normAutofit/>
          </a:bodyPr>
          <a:lstStyle/>
          <a:p>
            <a:pPr marL="0" indent="0">
              <a:buNone/>
            </a:pPr>
            <a:r>
              <a:rPr kumimoji="1" lang="ja-JP" altLang="en-US" dirty="0" smtClean="0"/>
              <a:t>　令和２年中の死亡事故は，</a:t>
            </a:r>
            <a:r>
              <a:rPr kumimoji="1" lang="ja-JP" altLang="en-US" dirty="0" smtClean="0">
                <a:solidFill>
                  <a:schemeClr val="accent1"/>
                </a:solidFill>
              </a:rPr>
              <a:t>総数，歩行者，高齢者，の項目で前年比減少</a:t>
            </a:r>
            <a:r>
              <a:rPr kumimoji="1" lang="ja-JP" altLang="en-US" dirty="0" smtClean="0"/>
              <a:t>も</a:t>
            </a:r>
            <a:r>
              <a:rPr kumimoji="1" lang="ja-JP" altLang="en-US" dirty="0" smtClean="0">
                <a:solidFill>
                  <a:srgbClr val="FF0000"/>
                </a:solidFill>
              </a:rPr>
              <a:t>自転車が増加</a:t>
            </a:r>
            <a:endParaRPr kumimoji="1" lang="ja-JP" altLang="en-US" dirty="0">
              <a:solidFill>
                <a:srgbClr val="FF0000"/>
              </a:solidFill>
            </a:endParaRPr>
          </a:p>
        </p:txBody>
      </p:sp>
      <p:pic>
        <p:nvPicPr>
          <p:cNvPr id="6" name="図 5"/>
          <p:cNvPicPr>
            <a:picLocks noChangeAspect="1"/>
          </p:cNvPicPr>
          <p:nvPr/>
        </p:nvPicPr>
        <p:blipFill>
          <a:blip r:embed="rId3"/>
          <a:stretch>
            <a:fillRect/>
          </a:stretch>
        </p:blipFill>
        <p:spPr>
          <a:xfrm>
            <a:off x="646140" y="1071423"/>
            <a:ext cx="8251053" cy="4117637"/>
          </a:xfrm>
          <a:prstGeom prst="rect">
            <a:avLst/>
          </a:prstGeom>
        </p:spPr>
      </p:pic>
    </p:spTree>
    <p:extLst>
      <p:ext uri="{BB962C8B-B14F-4D97-AF65-F5344CB8AC3E}">
        <p14:creationId xmlns:p14="http://schemas.microsoft.com/office/powerpoint/2010/main" val="305321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261" y="978235"/>
            <a:ext cx="8710223" cy="1657922"/>
          </a:xfrm>
          <a:solidFill>
            <a:srgbClr val="0F6FC6"/>
          </a:solidFill>
        </p:spPr>
        <p:txBody>
          <a:bodyPr>
            <a:normAutofit/>
          </a:bodyPr>
          <a:lstStyle/>
          <a:p>
            <a:pPr algn="ctr"/>
            <a:r>
              <a:rPr lang="ja-JP" altLang="en-US" sz="7200" dirty="0" smtClean="0">
                <a:solidFill>
                  <a:schemeClr val="bg1"/>
                </a:solidFill>
              </a:rPr>
              <a:t>歩行者対策</a:t>
            </a:r>
            <a:endParaRPr lang="ja-JP" altLang="en-US" sz="7200" dirty="0">
              <a:solidFill>
                <a:schemeClr val="bg1"/>
              </a:solidFill>
            </a:endParaRPr>
          </a:p>
        </p:txBody>
      </p:sp>
      <p:sp>
        <p:nvSpPr>
          <p:cNvPr id="3" name="テキスト ボックス 2"/>
          <p:cNvSpPr txBox="1"/>
          <p:nvPr/>
        </p:nvSpPr>
        <p:spPr>
          <a:xfrm>
            <a:off x="986411" y="3033486"/>
            <a:ext cx="6853158" cy="1323439"/>
          </a:xfrm>
          <a:prstGeom prst="rect">
            <a:avLst/>
          </a:prstGeom>
          <a:noFill/>
        </p:spPr>
        <p:txBody>
          <a:bodyPr wrap="none" rtlCol="0">
            <a:spAutoFit/>
          </a:bodyPr>
          <a:lstStyle/>
          <a:p>
            <a:r>
              <a:rPr kumimoji="1" lang="ja-JP" altLang="en-US" sz="4000" dirty="0" smtClean="0"/>
              <a:t>歩行者が横断中に被害に遭う</a:t>
            </a:r>
            <a:endParaRPr kumimoji="1" lang="en-US" altLang="ja-JP" sz="4000" dirty="0" smtClean="0"/>
          </a:p>
          <a:p>
            <a:r>
              <a:rPr kumimoji="1" lang="ja-JP" altLang="en-US" sz="4000" dirty="0" smtClean="0"/>
              <a:t>交通事故の抑止対策</a:t>
            </a:r>
            <a:endParaRPr kumimoji="1" lang="ja-JP" altLang="en-US" sz="4000" dirty="0"/>
          </a:p>
        </p:txBody>
      </p:sp>
      <p:pic>
        <p:nvPicPr>
          <p:cNvPr id="4" name="図 3"/>
          <p:cNvPicPr>
            <a:picLocks noChangeAspect="1"/>
          </p:cNvPicPr>
          <p:nvPr/>
        </p:nvPicPr>
        <p:blipFill>
          <a:blip r:embed="rId3"/>
          <a:stretch>
            <a:fillRect/>
          </a:stretch>
        </p:blipFill>
        <p:spPr>
          <a:xfrm>
            <a:off x="6690129" y="4754254"/>
            <a:ext cx="2298880" cy="2021739"/>
          </a:xfrm>
          <a:prstGeom prst="rect">
            <a:avLst/>
          </a:prstGeom>
        </p:spPr>
      </p:pic>
      <p:pic>
        <p:nvPicPr>
          <p:cNvPr id="5" name="図 4"/>
          <p:cNvPicPr>
            <a:picLocks noChangeAspect="1"/>
          </p:cNvPicPr>
          <p:nvPr/>
        </p:nvPicPr>
        <p:blipFill>
          <a:blip r:embed="rId4"/>
          <a:stretch>
            <a:fillRect/>
          </a:stretch>
        </p:blipFill>
        <p:spPr>
          <a:xfrm>
            <a:off x="529108" y="4281676"/>
            <a:ext cx="2642830" cy="2494317"/>
          </a:xfrm>
          <a:prstGeom prst="rect">
            <a:avLst/>
          </a:prstGeom>
        </p:spPr>
      </p:pic>
    </p:spTree>
    <p:extLst>
      <p:ext uri="{BB962C8B-B14F-4D97-AF65-F5344CB8AC3E}">
        <p14:creationId xmlns:p14="http://schemas.microsoft.com/office/powerpoint/2010/main" val="15233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594091502"/>
              </p:ext>
            </p:extLst>
          </p:nvPr>
        </p:nvGraphicFramePr>
        <p:xfrm>
          <a:off x="145956" y="1265312"/>
          <a:ext cx="8864395" cy="5320591"/>
        </p:xfrm>
        <a:graphic>
          <a:graphicData uri="http://schemas.openxmlformats.org/drawingml/2006/table">
            <a:tbl>
              <a:tblPr bandRow="1">
                <a:tableStyleId>{5C22544A-7EE6-4342-B048-85BDC9FD1C3A}</a:tableStyleId>
              </a:tblPr>
              <a:tblGrid>
                <a:gridCol w="1290928">
                  <a:extLst>
                    <a:ext uri="{9D8B030D-6E8A-4147-A177-3AD203B41FA5}">
                      <a16:colId xmlns="" xmlns:a16="http://schemas.microsoft.com/office/drawing/2014/main" val="3704110387"/>
                    </a:ext>
                  </a:extLst>
                </a:gridCol>
                <a:gridCol w="688497">
                  <a:extLst>
                    <a:ext uri="{9D8B030D-6E8A-4147-A177-3AD203B41FA5}">
                      <a16:colId xmlns="" xmlns:a16="http://schemas.microsoft.com/office/drawing/2014/main" val="374572681"/>
                    </a:ext>
                  </a:extLst>
                </a:gridCol>
                <a:gridCol w="688497">
                  <a:extLst>
                    <a:ext uri="{9D8B030D-6E8A-4147-A177-3AD203B41FA5}">
                      <a16:colId xmlns="" xmlns:a16="http://schemas.microsoft.com/office/drawing/2014/main" val="1382357297"/>
                    </a:ext>
                  </a:extLst>
                </a:gridCol>
                <a:gridCol w="688497">
                  <a:extLst>
                    <a:ext uri="{9D8B030D-6E8A-4147-A177-3AD203B41FA5}">
                      <a16:colId xmlns="" xmlns:a16="http://schemas.microsoft.com/office/drawing/2014/main" val="3883352457"/>
                    </a:ext>
                  </a:extLst>
                </a:gridCol>
                <a:gridCol w="688497">
                  <a:extLst>
                    <a:ext uri="{9D8B030D-6E8A-4147-A177-3AD203B41FA5}">
                      <a16:colId xmlns="" xmlns:a16="http://schemas.microsoft.com/office/drawing/2014/main" val="2824865459"/>
                    </a:ext>
                  </a:extLst>
                </a:gridCol>
                <a:gridCol w="688497">
                  <a:extLst>
                    <a:ext uri="{9D8B030D-6E8A-4147-A177-3AD203B41FA5}">
                      <a16:colId xmlns="" xmlns:a16="http://schemas.microsoft.com/office/drawing/2014/main" val="884284270"/>
                    </a:ext>
                  </a:extLst>
                </a:gridCol>
                <a:gridCol w="688497">
                  <a:extLst>
                    <a:ext uri="{9D8B030D-6E8A-4147-A177-3AD203B41FA5}">
                      <a16:colId xmlns="" xmlns:a16="http://schemas.microsoft.com/office/drawing/2014/main" val="3896284687"/>
                    </a:ext>
                  </a:extLst>
                </a:gridCol>
                <a:gridCol w="688497">
                  <a:extLst>
                    <a:ext uri="{9D8B030D-6E8A-4147-A177-3AD203B41FA5}">
                      <a16:colId xmlns="" xmlns:a16="http://schemas.microsoft.com/office/drawing/2014/main" val="302162181"/>
                    </a:ext>
                  </a:extLst>
                </a:gridCol>
                <a:gridCol w="688497">
                  <a:extLst>
                    <a:ext uri="{9D8B030D-6E8A-4147-A177-3AD203B41FA5}">
                      <a16:colId xmlns="" xmlns:a16="http://schemas.microsoft.com/office/drawing/2014/main" val="3201034383"/>
                    </a:ext>
                  </a:extLst>
                </a:gridCol>
                <a:gridCol w="688497">
                  <a:extLst>
                    <a:ext uri="{9D8B030D-6E8A-4147-A177-3AD203B41FA5}">
                      <a16:colId xmlns="" xmlns:a16="http://schemas.microsoft.com/office/drawing/2014/main" val="2108315776"/>
                    </a:ext>
                  </a:extLst>
                </a:gridCol>
                <a:gridCol w="688497">
                  <a:extLst>
                    <a:ext uri="{9D8B030D-6E8A-4147-A177-3AD203B41FA5}">
                      <a16:colId xmlns="" xmlns:a16="http://schemas.microsoft.com/office/drawing/2014/main" val="3708654546"/>
                    </a:ext>
                  </a:extLst>
                </a:gridCol>
                <a:gridCol w="688497">
                  <a:extLst>
                    <a:ext uri="{9D8B030D-6E8A-4147-A177-3AD203B41FA5}">
                      <a16:colId xmlns="" xmlns:a16="http://schemas.microsoft.com/office/drawing/2014/main" val="58528288"/>
                    </a:ext>
                  </a:extLst>
                </a:gridCol>
              </a:tblGrid>
              <a:tr h="460465">
                <a:tc>
                  <a:txBody>
                    <a:bodyPr/>
                    <a:lstStyle/>
                    <a:p>
                      <a:pPr algn="l" fontAlgn="ctr"/>
                      <a:endParaRPr lang="ja-JP" altLang="en-US" sz="1600" b="1" i="0" u="none" strike="noStrike" dirty="0">
                        <a:solidFill>
                          <a:srgbClr val="000000"/>
                        </a:solidFill>
                        <a:effectLst/>
                        <a:latin typeface="+mn-ea"/>
                        <a:ea typeface="+mn-ea"/>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H21</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H29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sz="1600" b="1" i="0" u="none" strike="noStrike" dirty="0">
                          <a:solidFill>
                            <a:schemeClr val="bg1"/>
                          </a:solidFill>
                          <a:effectLst/>
                          <a:latin typeface="+mn-ea"/>
                          <a:ea typeface="+mn-ea"/>
                        </a:rPr>
                        <a:t>H30</a:t>
                      </a:r>
                    </a:p>
                  </a:txBody>
                  <a:tcPr marL="9525" marR="9525" marT="9525" marB="0" anchor="ctr">
                    <a:lnL w="63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fontAlgn="ctr"/>
                      <a:r>
                        <a:rPr lang="en-US" altLang="ja-JP" sz="1600" b="1" i="0" u="none" strike="noStrike" dirty="0" smtClean="0">
                          <a:solidFill>
                            <a:schemeClr val="bg1"/>
                          </a:solidFill>
                          <a:effectLst/>
                          <a:latin typeface="+mn-ea"/>
                          <a:ea typeface="+mn-ea"/>
                        </a:rPr>
                        <a:t>R</a:t>
                      </a:r>
                      <a:r>
                        <a:rPr lang="ja-JP" altLang="en-US" sz="1600" b="1" i="0" u="none" strike="noStrike" dirty="0" smtClean="0">
                          <a:solidFill>
                            <a:schemeClr val="bg1"/>
                          </a:solidFill>
                          <a:effectLst/>
                          <a:latin typeface="+mn-ea"/>
                          <a:ea typeface="+mn-ea"/>
                        </a:rPr>
                        <a:t>元</a:t>
                      </a:r>
                      <a:endParaRPr lang="en-US" sz="1600" b="1" i="0" u="none" strike="noStrike" dirty="0">
                        <a:solidFill>
                          <a:schemeClr val="bg1"/>
                        </a:solidFill>
                        <a:effectLst/>
                        <a:latin typeface="+mn-ea"/>
                        <a:ea typeface="+mn-ea"/>
                      </a:endParaRPr>
                    </a:p>
                  </a:txBody>
                  <a:tcPr marL="9525" marR="9525" marT="9525" marB="0" anchor="ctr">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001463676"/>
                  </a:ext>
                </a:extLst>
              </a:tr>
              <a:tr h="460465">
                <a:tc>
                  <a:txBody>
                    <a:bodyPr/>
                    <a:lstStyle/>
                    <a:p>
                      <a:pPr algn="ctr" fontAlgn="ctr"/>
                      <a:r>
                        <a:rPr lang="ja-JP" altLang="en-US" sz="2000" b="1" i="0" u="none" strike="noStrike" dirty="0">
                          <a:solidFill>
                            <a:srgbClr val="FF0000"/>
                          </a:solidFill>
                          <a:effectLst/>
                          <a:latin typeface="+mn-ea"/>
                          <a:ea typeface="+mn-ea"/>
                        </a:rPr>
                        <a:t>横断中</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43</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38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27</a:t>
                      </a:r>
                    </a:p>
                  </a:txBody>
                  <a:tcPr marL="9525" marR="9525" marT="9525" marB="0" anchor="ct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smtClean="0">
                          <a:solidFill>
                            <a:srgbClr val="FF0000"/>
                          </a:solidFill>
                          <a:effectLst/>
                          <a:latin typeface="+mn-ea"/>
                          <a:ea typeface="+mn-ea"/>
                        </a:rPr>
                        <a:t>22</a:t>
                      </a:r>
                      <a:endParaRPr lang="en-US" altLang="ja-JP" sz="2000" b="1" i="0" u="none" strike="noStrike" dirty="0">
                        <a:solidFill>
                          <a:srgbClr val="FF0000"/>
                        </a:solidFill>
                        <a:effectLst/>
                        <a:latin typeface="+mn-ea"/>
                        <a:ea typeface="+mn-ea"/>
                      </a:endParaRPr>
                    </a:p>
                  </a:txBody>
                  <a:tcPr marL="9525" marR="9525" marT="9525" marB="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689494936"/>
                  </a:ext>
                </a:extLst>
              </a:tr>
              <a:tr h="460465">
                <a:tc>
                  <a:txBody>
                    <a:bodyPr/>
                    <a:lstStyle/>
                    <a:p>
                      <a:pPr algn="ctr" fontAlgn="ctr"/>
                      <a:r>
                        <a:rPr lang="ja-JP" altLang="en-US" sz="2000" b="1" i="0" u="none" strike="noStrike" dirty="0">
                          <a:solidFill>
                            <a:srgbClr val="FF0000"/>
                          </a:solidFill>
                          <a:effectLst/>
                          <a:latin typeface="+mn-ea"/>
                          <a:ea typeface="+mn-ea"/>
                        </a:rPr>
                        <a:t>横断以外</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6</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mn-ea"/>
                          <a:ea typeface="+mn-ea"/>
                        </a:rPr>
                        <a:t>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FF0000"/>
                          </a:solidFill>
                          <a:effectLst/>
                          <a:latin typeface="+mn-ea"/>
                          <a:ea typeface="+mn-ea"/>
                        </a:rPr>
                        <a:t>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FF0000"/>
                          </a:solidFill>
                          <a:effectLst/>
                          <a:latin typeface="+mn-ea"/>
                          <a:ea typeface="+mn-ea"/>
                        </a:rPr>
                        <a:t>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FF0000"/>
                          </a:solidFill>
                          <a:effectLst/>
                          <a:latin typeface="+mn-ea"/>
                          <a:ea typeface="+mn-ea"/>
                        </a:rPr>
                        <a:t>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FF0000"/>
                          </a:solidFill>
                          <a:effectLst/>
                          <a:latin typeface="+mn-ea"/>
                          <a:ea typeface="+mn-ea"/>
                        </a:rPr>
                        <a:t>7</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smtClean="0">
                          <a:solidFill>
                            <a:srgbClr val="FF0000"/>
                          </a:solidFill>
                          <a:effectLst/>
                          <a:latin typeface="+mn-ea"/>
                          <a:ea typeface="+mn-ea"/>
                        </a:rPr>
                        <a:t>7</a:t>
                      </a:r>
                      <a:endParaRPr lang="en-US" altLang="ja-JP" sz="2000" b="1" i="0" u="none" strike="noStrike" dirty="0">
                        <a:solidFill>
                          <a:srgbClr val="FF0000"/>
                        </a:solidFill>
                        <a:effectLst/>
                        <a:latin typeface="+mn-ea"/>
                        <a:ea typeface="+mn-ea"/>
                      </a:endParaRPr>
                    </a:p>
                  </a:txBody>
                  <a:tcPr marL="9525" marR="9525" marT="9525"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0893162"/>
                  </a:ext>
                </a:extLst>
              </a:tr>
              <a:tr h="460465">
                <a:tc>
                  <a:txBody>
                    <a:bodyPr/>
                    <a:lstStyle/>
                    <a:p>
                      <a:pPr algn="ctr" fontAlgn="ctr"/>
                      <a:r>
                        <a:rPr lang="ja-JP" altLang="en-US" sz="2000" b="1" i="0" u="none" strike="noStrike" dirty="0">
                          <a:solidFill>
                            <a:srgbClr val="000000"/>
                          </a:solidFill>
                          <a:effectLst/>
                          <a:latin typeface="+mn-ea"/>
                          <a:ea typeface="+mn-ea"/>
                        </a:rPr>
                        <a:t>正面衝突</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23</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7</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smtClean="0">
                          <a:solidFill>
                            <a:srgbClr val="000000"/>
                          </a:solidFill>
                          <a:effectLst/>
                          <a:latin typeface="+mn-ea"/>
                          <a:ea typeface="+mn-ea"/>
                        </a:rPr>
                        <a:t>2</a:t>
                      </a:r>
                      <a:endParaRPr lang="en-US" altLang="ja-JP" sz="2000" b="1" i="0" u="none" strike="noStrike" dirty="0">
                        <a:solidFill>
                          <a:srgbClr val="000000"/>
                        </a:solidFill>
                        <a:effectLst/>
                        <a:latin typeface="+mn-ea"/>
                        <a:ea typeface="+mn-ea"/>
                      </a:endParaRPr>
                    </a:p>
                  </a:txBody>
                  <a:tcPr marL="9525" marR="9525" marT="9525"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45084257"/>
                  </a:ext>
                </a:extLst>
              </a:tr>
              <a:tr h="460465">
                <a:tc>
                  <a:txBody>
                    <a:bodyPr/>
                    <a:lstStyle/>
                    <a:p>
                      <a:pPr algn="ctr" fontAlgn="ctr"/>
                      <a:r>
                        <a:rPr lang="ja-JP" altLang="en-US" sz="2000" b="1" i="0" u="none" strike="noStrike" dirty="0">
                          <a:solidFill>
                            <a:srgbClr val="000000"/>
                          </a:solidFill>
                          <a:effectLst/>
                          <a:latin typeface="+mn-ea"/>
                          <a:ea typeface="+mn-ea"/>
                        </a:rPr>
                        <a:t>追突</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4</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smtClean="0">
                          <a:solidFill>
                            <a:srgbClr val="000000"/>
                          </a:solidFill>
                          <a:effectLst/>
                          <a:latin typeface="+mn-ea"/>
                          <a:ea typeface="+mn-ea"/>
                        </a:rPr>
                        <a:t>4</a:t>
                      </a:r>
                      <a:endParaRPr lang="en-US" altLang="ja-JP" sz="2000" b="1" i="0" u="none" strike="noStrike" dirty="0">
                        <a:solidFill>
                          <a:srgbClr val="000000"/>
                        </a:solidFill>
                        <a:effectLst/>
                        <a:latin typeface="+mn-ea"/>
                        <a:ea typeface="+mn-ea"/>
                      </a:endParaRPr>
                    </a:p>
                  </a:txBody>
                  <a:tcPr marL="9525" marR="9525" marT="9525"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401957614"/>
                  </a:ext>
                </a:extLst>
              </a:tr>
              <a:tr h="460465">
                <a:tc>
                  <a:txBody>
                    <a:bodyPr/>
                    <a:lstStyle/>
                    <a:p>
                      <a:pPr algn="ctr" fontAlgn="ctr"/>
                      <a:r>
                        <a:rPr lang="ja-JP" altLang="en-US" sz="2000" b="1" i="0" u="none" strike="noStrike" dirty="0">
                          <a:solidFill>
                            <a:srgbClr val="000000"/>
                          </a:solidFill>
                          <a:effectLst/>
                          <a:latin typeface="+mn-ea"/>
                          <a:ea typeface="+mn-ea"/>
                        </a:rPr>
                        <a:t>出合頭</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13</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6</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6</a:t>
                      </a:r>
                    </a:p>
                  </a:txBody>
                  <a:tcPr marL="9525" marR="9525" marT="9525"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662553292"/>
                  </a:ext>
                </a:extLst>
              </a:tr>
              <a:tr h="460465">
                <a:tc>
                  <a:txBody>
                    <a:bodyPr/>
                    <a:lstStyle/>
                    <a:p>
                      <a:pPr algn="ctr" fontAlgn="ctr"/>
                      <a:r>
                        <a:rPr lang="ja-JP" altLang="en-US" sz="2000" b="1" i="0" u="none" strike="noStrike" dirty="0">
                          <a:solidFill>
                            <a:srgbClr val="000000"/>
                          </a:solidFill>
                          <a:effectLst/>
                          <a:latin typeface="+mn-ea"/>
                          <a:ea typeface="+mn-ea"/>
                        </a:rPr>
                        <a:t>右左折時</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5</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a:solidFill>
                            <a:srgbClr val="000000"/>
                          </a:solidFill>
                          <a:effectLst/>
                          <a:latin typeface="+mn-ea"/>
                          <a:ea typeface="+mn-ea"/>
                        </a:rPr>
                        <a:t>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6</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smtClean="0">
                          <a:solidFill>
                            <a:srgbClr val="000000"/>
                          </a:solidFill>
                          <a:effectLst/>
                          <a:latin typeface="+mn-ea"/>
                          <a:ea typeface="+mn-ea"/>
                        </a:rPr>
                        <a:t>2</a:t>
                      </a:r>
                      <a:endParaRPr lang="en-US" altLang="ja-JP" sz="2000" b="1" i="0" u="none" strike="noStrike" dirty="0">
                        <a:solidFill>
                          <a:srgbClr val="000000"/>
                        </a:solidFill>
                        <a:effectLst/>
                        <a:latin typeface="+mn-ea"/>
                        <a:ea typeface="+mn-ea"/>
                      </a:endParaRPr>
                    </a:p>
                  </a:txBody>
                  <a:tcPr marL="9525" marR="9525" marT="9525" marB="0" anchor="ctr">
                    <a:lnT w="635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3309831899"/>
                  </a:ext>
                </a:extLst>
              </a:tr>
              <a:tr h="456157">
                <a:tc>
                  <a:txBody>
                    <a:bodyPr/>
                    <a:lstStyle/>
                    <a:p>
                      <a:pPr algn="ctr" fontAlgn="ctr"/>
                      <a:r>
                        <a:rPr lang="ja-JP" altLang="en-US" sz="1800" b="1" i="0" u="none" strike="noStrike" dirty="0" smtClean="0">
                          <a:solidFill>
                            <a:srgbClr val="000000"/>
                          </a:solidFill>
                          <a:effectLst/>
                          <a:latin typeface="+mn-ea"/>
                          <a:ea typeface="+mn-ea"/>
                        </a:rPr>
                        <a:t>その他衝突</a:t>
                      </a:r>
                      <a:endParaRPr lang="ja-JP" altLang="en-US" sz="1800" b="1" i="0" u="none" strike="noStrike" dirty="0">
                        <a:solidFill>
                          <a:srgbClr val="000000"/>
                        </a:solidFill>
                        <a:effectLst/>
                        <a:latin typeface="+mn-ea"/>
                        <a:ea typeface="+mn-ea"/>
                      </a:endParaRPr>
                    </a:p>
                  </a:txBody>
                  <a:tcPr marL="9525" marR="9525" marT="9525" marB="0" anchor="ctr">
                    <a:lnR w="127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7</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5</a:t>
                      </a: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smtClean="0">
                          <a:solidFill>
                            <a:srgbClr val="000000"/>
                          </a:solidFill>
                          <a:effectLst/>
                          <a:latin typeface="+mn-ea"/>
                          <a:ea typeface="+mn-ea"/>
                        </a:rPr>
                        <a:t>1</a:t>
                      </a:r>
                      <a:endParaRPr lang="en-US" altLang="ja-JP" sz="2000" b="1"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572513272"/>
                  </a:ext>
                </a:extLst>
              </a:tr>
              <a:tr h="460465">
                <a:tc>
                  <a:txBody>
                    <a:bodyPr/>
                    <a:lstStyle/>
                    <a:p>
                      <a:pPr algn="ctr" fontAlgn="ctr"/>
                      <a:r>
                        <a:rPr lang="ja-JP" altLang="en-US" sz="2000" b="1" i="0" u="none" strike="noStrike" dirty="0">
                          <a:solidFill>
                            <a:srgbClr val="000000"/>
                          </a:solidFill>
                          <a:effectLst/>
                          <a:latin typeface="+mn-ea"/>
                          <a:ea typeface="+mn-ea"/>
                        </a:rPr>
                        <a:t>単独</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32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32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36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a:solidFill>
                            <a:srgbClr val="000000"/>
                          </a:solidFill>
                          <a:effectLst/>
                          <a:latin typeface="+mn-ea"/>
                          <a:ea typeface="+mn-ea"/>
                        </a:rPr>
                        <a:t>38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36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30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mn-ea"/>
                          <a:ea typeface="+mn-ea"/>
                        </a:rPr>
                        <a:t>26</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US" altLang="ja-JP" sz="2000" b="1" i="0" u="none" strike="noStrike" dirty="0" smtClean="0">
                          <a:solidFill>
                            <a:srgbClr val="000000"/>
                          </a:solidFill>
                          <a:effectLst/>
                          <a:latin typeface="+mn-ea"/>
                          <a:ea typeface="+mn-ea"/>
                        </a:rPr>
                        <a:t>24</a:t>
                      </a:r>
                      <a:endParaRPr lang="en-US" altLang="ja-JP" sz="2000" b="1" i="0" u="none" strike="noStrike" dirty="0">
                        <a:solidFill>
                          <a:srgbClr val="000000"/>
                        </a:solidFill>
                        <a:effectLst/>
                        <a:latin typeface="+mn-ea"/>
                        <a:ea typeface="+mn-ea"/>
                      </a:endParaRPr>
                    </a:p>
                  </a:txBody>
                  <a:tcPr marL="9525" marR="9525" marT="9525"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0422773"/>
                  </a:ext>
                </a:extLst>
              </a:tr>
              <a:tr h="460465">
                <a:tc>
                  <a:txBody>
                    <a:bodyPr/>
                    <a:lstStyle/>
                    <a:p>
                      <a:pPr algn="ctr" fontAlgn="ctr"/>
                      <a:r>
                        <a:rPr lang="ja-JP" altLang="en-US" sz="2000" b="1" i="0" u="none" strike="noStrike" dirty="0">
                          <a:solidFill>
                            <a:srgbClr val="000000"/>
                          </a:solidFill>
                          <a:effectLst/>
                          <a:latin typeface="+mn-ea"/>
                          <a:ea typeface="+mn-ea"/>
                        </a:rPr>
                        <a:t>列車</a:t>
                      </a:r>
                    </a:p>
                  </a:txBody>
                  <a:tcPr marL="9525" marR="9525" marT="9525" marB="0" anchor="ct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6</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a:solidFill>
                            <a:srgbClr val="000000"/>
                          </a:solidFill>
                          <a:effectLst/>
                          <a:latin typeface="+mn-ea"/>
                          <a:ea typeface="+mn-ea"/>
                        </a:rPr>
                        <a:t>5</a:t>
                      </a:r>
                    </a:p>
                  </a:txBody>
                  <a:tcPr marL="9525" marR="9525" marT="9525"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fontAlgn="ctr"/>
                      <a:r>
                        <a:rPr lang="en-US" altLang="ja-JP" sz="2000" b="1" i="0" u="none" strike="noStrike" dirty="0" smtClean="0">
                          <a:solidFill>
                            <a:srgbClr val="000000"/>
                          </a:solidFill>
                          <a:effectLst/>
                          <a:latin typeface="+mn-ea"/>
                          <a:ea typeface="+mn-ea"/>
                        </a:rPr>
                        <a:t>4</a:t>
                      </a:r>
                      <a:endParaRPr lang="en-US" altLang="ja-JP" sz="2000" b="1" i="0" u="none" strike="noStrike" dirty="0">
                        <a:solidFill>
                          <a:srgbClr val="000000"/>
                        </a:solidFill>
                        <a:effectLst/>
                        <a:latin typeface="+mn-ea"/>
                        <a:ea typeface="+mn-ea"/>
                      </a:endParaRPr>
                    </a:p>
                  </a:txBody>
                  <a:tcPr marL="9525" marR="9525" marT="9525" marB="0" anchor="ctr">
                    <a:lnT w="635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3251256858"/>
                  </a:ext>
                </a:extLst>
              </a:tr>
              <a:tr h="720249">
                <a:tc>
                  <a:txBody>
                    <a:bodyPr/>
                    <a:lstStyle/>
                    <a:p>
                      <a:pPr algn="ctr" fontAlgn="ctr"/>
                      <a:r>
                        <a:rPr lang="ja-JP" altLang="en-US" sz="2000" b="1" i="0" u="none" strike="noStrike" dirty="0" smtClean="0">
                          <a:solidFill>
                            <a:srgbClr val="FF0000"/>
                          </a:solidFill>
                          <a:effectLst/>
                          <a:latin typeface="+mj-ea"/>
                          <a:ea typeface="+mj-ea"/>
                        </a:rPr>
                        <a:t>総　計</a:t>
                      </a:r>
                      <a:endParaRPr lang="ja-JP" altLang="en-US" sz="2000" b="1" i="0" u="none" strike="noStrike" dirty="0">
                        <a:solidFill>
                          <a:srgbClr val="FF0000"/>
                        </a:solidFill>
                        <a:effectLst/>
                        <a:latin typeface="+mj-ea"/>
                        <a:ea typeface="+mj-ea"/>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139</a:t>
                      </a:r>
                      <a:endParaRPr lang="en-US" altLang="ja-JP" sz="2000" b="1" i="0" u="none" strike="noStrike" dirty="0">
                        <a:solidFill>
                          <a:srgbClr val="FF0000"/>
                        </a:solidFill>
                        <a:effectLst/>
                        <a:latin typeface="+mj-ea"/>
                        <a:ea typeface="+mj-ea"/>
                      </a:endParaRP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121</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113</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123</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114</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113</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93</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84</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91</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fontAlgn="ctr"/>
                      <a:r>
                        <a:rPr lang="en-US" altLang="ja-JP" sz="2000" b="1" i="0" u="none" strike="noStrike" dirty="0" smtClean="0">
                          <a:solidFill>
                            <a:srgbClr val="FF0000"/>
                          </a:solidFill>
                          <a:effectLst/>
                          <a:latin typeface="+mj-ea"/>
                          <a:ea typeface="+mj-ea"/>
                        </a:rPr>
                        <a:t>92</a:t>
                      </a:r>
                      <a:endParaRPr lang="en-US" altLang="ja-JP" sz="2000" b="1" i="0" u="none" strike="noStrike" dirty="0">
                        <a:solidFill>
                          <a:srgbClr val="FF0000"/>
                        </a:solidFill>
                        <a:effectLst/>
                        <a:latin typeface="+mj-ea"/>
                        <a:ea typeface="+mj-ea"/>
                      </a:endParaRPr>
                    </a:p>
                  </a:txBody>
                  <a:tcPr marL="9525" marR="9525" marT="9525" marB="0" anchor="ctr">
                    <a:lnL w="6350" cap="flat" cmpd="sng" algn="ctr">
                      <a:solidFill>
                        <a:schemeClr val="bg1"/>
                      </a:solidFill>
                      <a:prstDash val="solid"/>
                      <a:round/>
                      <a:headEnd type="none" w="med" len="med"/>
                      <a:tailEnd type="none" w="med" len="med"/>
                    </a:lnL>
                  </a:tcPr>
                </a:tc>
                <a:tc>
                  <a:txBody>
                    <a:bodyPr/>
                    <a:lstStyle/>
                    <a:p>
                      <a:pPr algn="ctr" fontAlgn="ctr"/>
                      <a:r>
                        <a:rPr lang="en-US" altLang="ja-JP" sz="2000" b="1" i="0" u="none" strike="noStrike" dirty="0" smtClean="0">
                          <a:solidFill>
                            <a:srgbClr val="FF0000"/>
                          </a:solidFill>
                          <a:effectLst/>
                          <a:latin typeface="+mj-ea"/>
                          <a:ea typeface="+mj-ea"/>
                        </a:rPr>
                        <a:t>72</a:t>
                      </a:r>
                      <a:endParaRPr lang="en-US" altLang="ja-JP" sz="2000" b="1" i="0" u="none" strike="noStrike" dirty="0">
                        <a:solidFill>
                          <a:srgbClr val="FF0000"/>
                        </a:solidFill>
                        <a:effectLst/>
                        <a:latin typeface="+mj-ea"/>
                        <a:ea typeface="+mj-ea"/>
                      </a:endParaRPr>
                    </a:p>
                  </a:txBody>
                  <a:tcPr marL="9525" marR="9525" marT="9525" marB="0" anchor="ctr"/>
                </a:tc>
                <a:extLst>
                  <a:ext uri="{0D108BD9-81ED-4DB2-BD59-A6C34878D82A}">
                    <a16:rowId xmlns="" xmlns:a16="http://schemas.microsoft.com/office/drawing/2014/main" val="3521386479"/>
                  </a:ext>
                </a:extLst>
              </a:tr>
            </a:tbl>
          </a:graphicData>
        </a:graphic>
      </p:graphicFrame>
      <p:sp>
        <p:nvSpPr>
          <p:cNvPr id="8" name="タイトル 1"/>
          <p:cNvSpPr>
            <a:spLocks noGrp="1"/>
          </p:cNvSpPr>
          <p:nvPr>
            <p:ph type="title"/>
          </p:nvPr>
        </p:nvSpPr>
        <p:spPr>
          <a:xfrm>
            <a:off x="145951" y="205546"/>
            <a:ext cx="8864404" cy="411956"/>
          </a:xfrm>
          <a:solidFill>
            <a:schemeClr val="accent1"/>
          </a:solidFill>
        </p:spPr>
        <p:txBody>
          <a:bodyPr>
            <a:noAutofit/>
          </a:bodyPr>
          <a:lstStyle/>
          <a:p>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交通死亡事故の推移</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45951" y="680536"/>
            <a:ext cx="3968849" cy="584775"/>
          </a:xfrm>
          <a:prstGeom prst="rect">
            <a:avLst/>
          </a:prstGeom>
          <a:noFill/>
        </p:spPr>
        <p:txBody>
          <a:bodyPr wrap="square" rtlCol="0">
            <a:spAutoFit/>
          </a:bodyPr>
          <a:lstStyle/>
          <a:p>
            <a:r>
              <a:rPr kumimoji="1" lang="ja-JP" altLang="en-US" sz="3200" dirty="0" smtClean="0"/>
              <a:t>類型別死亡事故件数</a:t>
            </a:r>
            <a:endParaRPr kumimoji="1" lang="en-US" altLang="ja-JP" sz="3200" dirty="0" smtClean="0"/>
          </a:p>
        </p:txBody>
      </p:sp>
    </p:spTree>
    <p:extLst>
      <p:ext uri="{BB962C8B-B14F-4D97-AF65-F5344CB8AC3E}">
        <p14:creationId xmlns:p14="http://schemas.microsoft.com/office/powerpoint/2010/main" val="364826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コンテンツ プレースホルダー 2"/>
          <p:cNvSpPr>
            <a:spLocks noGrp="1"/>
          </p:cNvSpPr>
          <p:nvPr>
            <p:ph sz="half" idx="1"/>
          </p:nvPr>
        </p:nvSpPr>
        <p:spPr>
          <a:xfrm>
            <a:off x="74613" y="6515100"/>
            <a:ext cx="8818562" cy="244475"/>
          </a:xfrm>
        </p:spPr>
        <p:txBody>
          <a:bodyPr>
            <a:normAutofit fontScale="92500"/>
          </a:bodyPr>
          <a:lstStyle/>
          <a:p>
            <a:pPr marL="0" indent="0">
              <a:buFont typeface="Arial" panose="020B0604020202020204" pitchFamily="34" charset="0"/>
              <a:buNone/>
            </a:pPr>
            <a:r>
              <a:rPr lang="en-US" altLang="ja-JP" sz="900" dirty="0" smtClean="0"/>
              <a:t>【</a:t>
            </a:r>
            <a:r>
              <a:rPr lang="ja-JP" altLang="en-US" sz="900" dirty="0" smtClean="0"/>
              <a:t>出典</a:t>
            </a:r>
            <a:r>
              <a:rPr lang="en-US" altLang="ja-JP" sz="900" dirty="0" smtClean="0"/>
              <a:t>】</a:t>
            </a:r>
            <a:r>
              <a:rPr lang="ja-JP" altLang="en-US" sz="900" dirty="0" smtClean="0"/>
              <a:t>　ＪＡＦ（一般社団法人日本自動車連盟）ホームページ「信号機のない横断歩道における実態調査」（</a:t>
            </a:r>
            <a:r>
              <a:rPr lang="en-US" altLang="ja-JP" sz="900" dirty="0" smtClean="0"/>
              <a:t>http://www.jaf.or.jp/eco-safety/safety/crosswalk/index.htm</a:t>
            </a:r>
            <a:r>
              <a:rPr lang="ja-JP" altLang="en-US" sz="900" dirty="0" smtClean="0"/>
              <a:t>）</a:t>
            </a:r>
          </a:p>
        </p:txBody>
      </p:sp>
      <p:sp>
        <p:nvSpPr>
          <p:cNvPr id="2" name="タイトル 1"/>
          <p:cNvSpPr>
            <a:spLocks noGrp="1"/>
          </p:cNvSpPr>
          <p:nvPr>
            <p:ph type="title"/>
          </p:nvPr>
        </p:nvSpPr>
        <p:spPr>
          <a:xfrm>
            <a:off x="250825" y="260350"/>
            <a:ext cx="8642350" cy="635000"/>
          </a:xfrm>
          <a:solidFill>
            <a:srgbClr val="0F6FC6"/>
          </a:solidFill>
        </p:spPr>
        <p:txBody>
          <a:bodyPr>
            <a:noAutofit/>
          </a:bodyPr>
          <a:lstStyle/>
          <a:p>
            <a:pPr algn="l">
              <a:defRPr/>
            </a:pPr>
            <a:r>
              <a:rPr lang="ja-JP" altLang="en-US" sz="2400" b="1" dirty="0" smtClean="0">
                <a:solidFill>
                  <a:schemeClr val="bg1"/>
                </a:solidFill>
              </a:rPr>
              <a:t>横断歩道における歩行者優先の実態</a:t>
            </a:r>
            <a:endParaRPr lang="ja-JP" altLang="en-US" sz="2400" b="1" dirty="0">
              <a:solidFill>
                <a:schemeClr val="bg1"/>
              </a:solidFill>
            </a:endParaRPr>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62" y="1688099"/>
            <a:ext cx="1846263" cy="465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4" name="テキスト ボックス 14"/>
          <p:cNvSpPr txBox="1">
            <a:spLocks noChangeArrowheads="1"/>
          </p:cNvSpPr>
          <p:nvPr/>
        </p:nvSpPr>
        <p:spPr bwMode="auto">
          <a:xfrm>
            <a:off x="6937375" y="1287989"/>
            <a:ext cx="2001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800" b="1" dirty="0">
                <a:latin typeface="Arial" panose="020B0604020202020204" pitchFamily="34" charset="0"/>
              </a:rPr>
              <a:t>都道府県別　信号のない横断歩道の車の</a:t>
            </a:r>
            <a:endParaRPr lang="en-US" altLang="ja-JP" sz="800" b="1" dirty="0">
              <a:latin typeface="Arial" panose="020B0604020202020204" pitchFamily="34" charset="0"/>
            </a:endParaRPr>
          </a:p>
          <a:p>
            <a:pPr algn="r" eaLnBrk="1" hangingPunct="1">
              <a:spcBef>
                <a:spcPct val="50000"/>
              </a:spcBef>
              <a:buFontTx/>
              <a:buNone/>
            </a:pPr>
            <a:r>
              <a:rPr lang="ja-JP" altLang="en-US" sz="800" b="1" dirty="0">
                <a:latin typeface="Arial" panose="020B0604020202020204" pitchFamily="34" charset="0"/>
              </a:rPr>
              <a:t>一時停止率 </a:t>
            </a:r>
            <a:r>
              <a:rPr lang="en-US" altLang="ja-JP" sz="800" b="1" dirty="0">
                <a:latin typeface="Arial" panose="020B0604020202020204" pitchFamily="34" charset="0"/>
              </a:rPr>
              <a:t>【2018</a:t>
            </a:r>
            <a:r>
              <a:rPr lang="ja-JP" altLang="en-US" sz="800" b="1" dirty="0">
                <a:latin typeface="Arial" panose="020B0604020202020204" pitchFamily="34" charset="0"/>
              </a:rPr>
              <a:t>年</a:t>
            </a:r>
            <a:r>
              <a:rPr lang="en-US" altLang="ja-JP" sz="800" b="1" dirty="0">
                <a:latin typeface="Arial" panose="020B0604020202020204" pitchFamily="34" charset="0"/>
              </a:rPr>
              <a:t>】</a:t>
            </a:r>
            <a:endParaRPr lang="ja-JP" altLang="en-US" sz="800" b="1" dirty="0">
              <a:latin typeface="Arial" panose="020B0604020202020204" pitchFamily="34" charset="0"/>
            </a:endParaRPr>
          </a:p>
        </p:txBody>
      </p:sp>
      <p:sp>
        <p:nvSpPr>
          <p:cNvPr id="17" name="コンテンツ プレースホルダー 2"/>
          <p:cNvSpPr>
            <a:spLocks noGrp="1"/>
          </p:cNvSpPr>
          <p:nvPr>
            <p:ph sz="half" idx="1"/>
          </p:nvPr>
        </p:nvSpPr>
        <p:spPr>
          <a:xfrm>
            <a:off x="250824" y="1147352"/>
            <a:ext cx="6696075" cy="1331145"/>
          </a:xfrm>
        </p:spPr>
        <p:txBody>
          <a:bodyPr>
            <a:noAutofit/>
          </a:bodyPr>
          <a:lstStyle/>
          <a:p>
            <a:pPr marL="0" indent="0">
              <a:buFont typeface="Arial" charset="0"/>
              <a:buNone/>
              <a:defRPr/>
            </a:pPr>
            <a:r>
              <a:rPr lang="ja-JP" altLang="en-US" sz="1600" dirty="0" smtClean="0">
                <a:latin typeface="HG丸ｺﾞｼｯｸM-PRO" pitchFamily="50" charset="-128"/>
                <a:ea typeface="HG丸ｺﾞｼｯｸM-PRO" pitchFamily="50" charset="-128"/>
              </a:rPr>
              <a:t>ＪＡＦ：信号機のない横断歩道における歩行者優先についての実態調査</a:t>
            </a:r>
            <a:endParaRPr lang="en-US" altLang="ja-JP" sz="1600" dirty="0">
              <a:latin typeface="HG丸ｺﾞｼｯｸM-PRO" pitchFamily="50" charset="-128"/>
              <a:ea typeface="HG丸ｺﾞｼｯｸM-PRO" pitchFamily="50" charset="-128"/>
            </a:endParaRPr>
          </a:p>
          <a:p>
            <a:pPr marL="0" indent="0">
              <a:buFont typeface="Arial" charset="0"/>
              <a:buNone/>
              <a:defRPr/>
            </a:pPr>
            <a:r>
              <a:rPr lang="ja-JP" altLang="en-US" sz="2400" dirty="0" smtClean="0">
                <a:latin typeface="ＭＳ ゴシック" panose="020B0609070205080204" pitchFamily="49" charset="-128"/>
                <a:ea typeface="ＭＳ ゴシック" panose="020B0609070205080204" pitchFamily="49" charset="-128"/>
              </a:rPr>
              <a:t>実施期間：平成３０年８月１５日～９月１３日</a:t>
            </a:r>
            <a:endParaRPr lang="en-US" altLang="ja-JP" sz="2400" dirty="0" smtClean="0">
              <a:latin typeface="ＭＳ ゴシック" panose="020B0609070205080204" pitchFamily="49" charset="-128"/>
              <a:ea typeface="ＭＳ ゴシック" panose="020B0609070205080204" pitchFamily="49" charset="-128"/>
            </a:endParaRPr>
          </a:p>
          <a:p>
            <a:pPr marL="0" indent="0">
              <a:buFont typeface="Arial" charset="0"/>
              <a:buNone/>
              <a:defRPr/>
            </a:pPr>
            <a:r>
              <a:rPr lang="ja-JP" altLang="en-US" sz="2400" dirty="0" smtClean="0">
                <a:latin typeface="ＭＳ ゴシック" panose="020B0609070205080204" pitchFamily="49" charset="-128"/>
                <a:ea typeface="ＭＳ ゴシック" panose="020B0609070205080204" pitchFamily="49" charset="-128"/>
              </a:rPr>
              <a:t>実施場所：各都道府県２か所ずつ合計９４か所</a:t>
            </a:r>
          </a:p>
          <a:p>
            <a:pPr marL="0" indent="0">
              <a:buFont typeface="Arial" charset="0"/>
              <a:buNone/>
              <a:defRPr/>
            </a:pPr>
            <a:endParaRPr lang="en-US" altLang="ja-JP" sz="1400" dirty="0"/>
          </a:p>
        </p:txBody>
      </p:sp>
      <p:sp>
        <p:nvSpPr>
          <p:cNvPr id="8" name="四角形吹き出し 7"/>
          <p:cNvSpPr/>
          <p:nvPr/>
        </p:nvSpPr>
        <p:spPr>
          <a:xfrm>
            <a:off x="250824" y="2415083"/>
            <a:ext cx="6358981" cy="3931248"/>
          </a:xfrm>
          <a:prstGeom prst="wedgeRectCallout">
            <a:avLst>
              <a:gd name="adj1" fmla="val 55683"/>
              <a:gd name="adj2" fmla="val 395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ＪＡＦの調査では，</a:t>
            </a:r>
            <a:endParaRPr kumimoji="1" lang="en-US" altLang="ja-JP" sz="2800" dirty="0" smtClean="0">
              <a:solidFill>
                <a:schemeClr val="tx1"/>
              </a:solidFill>
            </a:endParaRPr>
          </a:p>
          <a:p>
            <a:r>
              <a:rPr kumimoji="1" lang="ja-JP" altLang="en-US" sz="2800" dirty="0" smtClean="0">
                <a:solidFill>
                  <a:schemeClr val="tx1"/>
                </a:solidFill>
              </a:rPr>
              <a:t>横断歩道手前で歩行者が立っている</a:t>
            </a:r>
            <a:endParaRPr kumimoji="1" lang="en-US" altLang="ja-JP" sz="2800" dirty="0" smtClean="0">
              <a:solidFill>
                <a:schemeClr val="tx1"/>
              </a:solidFill>
            </a:endParaRPr>
          </a:p>
          <a:p>
            <a:r>
              <a:rPr kumimoji="1" lang="ja-JP" altLang="en-US" sz="2800" dirty="0" smtClean="0">
                <a:solidFill>
                  <a:schemeClr val="tx1"/>
                </a:solidFill>
              </a:rPr>
              <a:t>場合における自動車の停止率は，</a:t>
            </a:r>
            <a:endParaRPr kumimoji="1" lang="en-US" altLang="ja-JP" sz="2800" dirty="0" smtClean="0">
              <a:solidFill>
                <a:schemeClr val="tx1"/>
              </a:solidFill>
            </a:endParaRPr>
          </a:p>
          <a:p>
            <a:endParaRPr kumimoji="1" lang="en-US" altLang="ja-JP" sz="2800" dirty="0" smtClean="0">
              <a:solidFill>
                <a:srgbClr val="FF0000"/>
              </a:solidFill>
            </a:endParaRPr>
          </a:p>
          <a:p>
            <a:r>
              <a:rPr kumimoji="1" lang="ja-JP" altLang="en-US" sz="4400" dirty="0" smtClean="0">
                <a:solidFill>
                  <a:srgbClr val="FF0000"/>
                </a:solidFill>
              </a:rPr>
              <a:t>広島県はわずか１．０</a:t>
            </a:r>
            <a:r>
              <a:rPr kumimoji="1" lang="en-US" altLang="ja-JP" sz="4400" dirty="0" smtClean="0">
                <a:solidFill>
                  <a:srgbClr val="FF0000"/>
                </a:solidFill>
              </a:rPr>
              <a:t>%</a:t>
            </a:r>
          </a:p>
          <a:p>
            <a:endParaRPr kumimoji="1" lang="en-US" altLang="ja-JP" sz="4400" dirty="0" smtClean="0">
              <a:solidFill>
                <a:srgbClr val="FF0000"/>
              </a:solidFill>
            </a:endParaRPr>
          </a:p>
          <a:p>
            <a:r>
              <a:rPr kumimoji="1" lang="ja-JP" altLang="en-US" sz="4400" dirty="0" smtClean="0">
                <a:solidFill>
                  <a:srgbClr val="FF0000"/>
                </a:solidFill>
              </a:rPr>
              <a:t>全国ワースト２位</a:t>
            </a:r>
            <a:endParaRPr kumimoji="1" lang="ja-JP" altLang="en-US" sz="4400" dirty="0">
              <a:solidFill>
                <a:srgbClr val="FF0000"/>
              </a:solidFill>
            </a:endParaRPr>
          </a:p>
        </p:txBody>
      </p:sp>
    </p:spTree>
    <p:extLst>
      <p:ext uri="{BB962C8B-B14F-4D97-AF65-F5344CB8AC3E}">
        <p14:creationId xmlns:p14="http://schemas.microsoft.com/office/powerpoint/2010/main" val="37432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250825" y="260350"/>
            <a:ext cx="8642350" cy="635000"/>
          </a:xfrm>
          <a:solidFill>
            <a:srgbClr val="0F6FC6"/>
          </a:solidFill>
        </p:spPr>
        <p:txBody>
          <a:bodyPr>
            <a:noAutofit/>
          </a:bodyPr>
          <a:lstStyle/>
          <a:p>
            <a:pPr algn="l">
              <a:defRPr/>
            </a:pPr>
            <a:r>
              <a:rPr lang="ja-JP" altLang="en-US" sz="2800" b="1" dirty="0" smtClean="0">
                <a:solidFill>
                  <a:schemeClr val="bg1"/>
                </a:solidFill>
              </a:rPr>
              <a:t>なぜ，止まらないのですか？</a:t>
            </a:r>
            <a:endParaRPr lang="ja-JP" altLang="en-US" sz="2800" b="1" dirty="0">
              <a:solidFill>
                <a:schemeClr val="bg1"/>
              </a:solidFill>
            </a:endParaRPr>
          </a:p>
        </p:txBody>
      </p:sp>
      <p:sp>
        <p:nvSpPr>
          <p:cNvPr id="7" name="テキスト ボックス 6"/>
          <p:cNvSpPr txBox="1"/>
          <p:nvPr/>
        </p:nvSpPr>
        <p:spPr>
          <a:xfrm>
            <a:off x="328493" y="1110343"/>
            <a:ext cx="8186857" cy="830997"/>
          </a:xfrm>
          <a:prstGeom prst="rect">
            <a:avLst/>
          </a:prstGeom>
          <a:noFill/>
        </p:spPr>
        <p:txBody>
          <a:bodyPr wrap="none" rtlCol="0">
            <a:spAutoFit/>
          </a:bodyPr>
          <a:lstStyle/>
          <a:p>
            <a:r>
              <a:rPr kumimoji="1" lang="ja-JP" altLang="en-US" sz="2400" dirty="0" smtClean="0"/>
              <a:t>ＪＡＦのアンケート調査結果（ホームページから）</a:t>
            </a:r>
            <a:endParaRPr kumimoji="1" lang="en-US" altLang="ja-JP" sz="2400" dirty="0" smtClean="0"/>
          </a:p>
          <a:p>
            <a:r>
              <a:rPr kumimoji="1" lang="ja-JP" altLang="en-US" sz="2400" dirty="0" smtClean="0"/>
              <a:t>～平成２９年６月９日～２３日，インターネットで実施～</a:t>
            </a:r>
            <a:endParaRPr kumimoji="1" lang="ja-JP" altLang="en-US" sz="2400" dirty="0"/>
          </a:p>
        </p:txBody>
      </p:sp>
      <p:sp>
        <p:nvSpPr>
          <p:cNvPr id="8" name="テキスト ボックス 7"/>
          <p:cNvSpPr txBox="1"/>
          <p:nvPr/>
        </p:nvSpPr>
        <p:spPr>
          <a:xfrm>
            <a:off x="97057" y="2641190"/>
            <a:ext cx="8949886" cy="461665"/>
          </a:xfrm>
          <a:prstGeom prst="rect">
            <a:avLst/>
          </a:prstGeom>
          <a:noFill/>
        </p:spPr>
        <p:txBody>
          <a:bodyPr wrap="none" rtlCol="0">
            <a:spAutoFit/>
          </a:bodyPr>
          <a:lstStyle/>
          <a:p>
            <a:r>
              <a:rPr kumimoji="1" lang="ja-JP" altLang="en-US" sz="2400" dirty="0" smtClean="0"/>
              <a:t>①自分の車が止まっても，対向車が停止せず危ないから　</a:t>
            </a:r>
            <a:r>
              <a:rPr kumimoji="1" lang="en-US" altLang="ja-JP" sz="2400" dirty="0" smtClean="0"/>
              <a:t>44.9%</a:t>
            </a:r>
            <a:endParaRPr kumimoji="1" lang="ja-JP" altLang="en-US" sz="2400" dirty="0"/>
          </a:p>
        </p:txBody>
      </p:sp>
      <p:sp>
        <p:nvSpPr>
          <p:cNvPr id="9" name="テキスト ボックス 8"/>
          <p:cNvSpPr txBox="1"/>
          <p:nvPr/>
        </p:nvSpPr>
        <p:spPr>
          <a:xfrm>
            <a:off x="97057" y="3341040"/>
            <a:ext cx="8026556" cy="461665"/>
          </a:xfrm>
          <a:prstGeom prst="rect">
            <a:avLst/>
          </a:prstGeom>
          <a:noFill/>
        </p:spPr>
        <p:txBody>
          <a:bodyPr wrap="none" rtlCol="0">
            <a:spAutoFit/>
          </a:bodyPr>
          <a:lstStyle/>
          <a:p>
            <a:r>
              <a:rPr kumimoji="1" lang="ja-JP" altLang="en-US" sz="2400" smtClean="0"/>
              <a:t>②後続車が</a:t>
            </a:r>
            <a:r>
              <a:rPr kumimoji="1" lang="ja-JP" altLang="en-US" sz="2400" dirty="0" smtClean="0"/>
              <a:t>なく，自分が通り過ぎれば渡れるから　</a:t>
            </a:r>
            <a:r>
              <a:rPr kumimoji="1" lang="en-US" altLang="ja-JP" sz="2400" dirty="0" smtClean="0"/>
              <a:t>41.1%</a:t>
            </a:r>
            <a:endParaRPr kumimoji="1" lang="ja-JP" altLang="en-US" sz="2400" dirty="0"/>
          </a:p>
        </p:txBody>
      </p:sp>
      <p:sp>
        <p:nvSpPr>
          <p:cNvPr id="10" name="テキスト ボックス 9"/>
          <p:cNvSpPr txBox="1"/>
          <p:nvPr/>
        </p:nvSpPr>
        <p:spPr>
          <a:xfrm>
            <a:off x="97057" y="4058768"/>
            <a:ext cx="7718780" cy="461665"/>
          </a:xfrm>
          <a:prstGeom prst="rect">
            <a:avLst/>
          </a:prstGeom>
          <a:noFill/>
        </p:spPr>
        <p:txBody>
          <a:bodyPr wrap="none" rtlCol="0">
            <a:spAutoFit/>
          </a:bodyPr>
          <a:lstStyle/>
          <a:p>
            <a:r>
              <a:rPr kumimoji="1" lang="ja-JP" altLang="en-US" sz="2400" dirty="0" smtClean="0"/>
              <a:t>③歩行者がいても渡るかどうか分からないから　</a:t>
            </a:r>
            <a:r>
              <a:rPr kumimoji="1" lang="en-US" altLang="ja-JP" sz="2400" dirty="0" smtClean="0"/>
              <a:t>38.4%</a:t>
            </a:r>
            <a:endParaRPr kumimoji="1" lang="ja-JP" altLang="en-US" sz="2400" dirty="0"/>
          </a:p>
        </p:txBody>
      </p:sp>
      <p:sp>
        <p:nvSpPr>
          <p:cNvPr id="11" name="フローチャート: せん孔テープ 10"/>
          <p:cNvSpPr/>
          <p:nvPr/>
        </p:nvSpPr>
        <p:spPr>
          <a:xfrm>
            <a:off x="627017" y="4848695"/>
            <a:ext cx="8266157" cy="1872781"/>
          </a:xfrm>
          <a:prstGeom prst="flowChartPunchedTape">
            <a:avLst/>
          </a:prstGeom>
          <a:solidFill>
            <a:srgbClr val="94F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そもそも交通ルールにもかかわらず，</a:t>
            </a:r>
            <a:endParaRPr kumimoji="1" lang="en-US" altLang="ja-JP" sz="3200" b="1" dirty="0" smtClean="0">
              <a:solidFill>
                <a:schemeClr val="tx1"/>
              </a:solidFill>
            </a:endParaRPr>
          </a:p>
          <a:p>
            <a:pPr algn="ctr"/>
            <a:r>
              <a:rPr kumimoji="1" lang="ja-JP" altLang="en-US" sz="3200" b="1" dirty="0" smtClean="0">
                <a:solidFill>
                  <a:schemeClr val="tx1"/>
                </a:solidFill>
              </a:rPr>
              <a:t>ドライバーが自分の理屈で違反を正当化</a:t>
            </a:r>
            <a:endParaRPr kumimoji="1" lang="en-US" altLang="ja-JP" sz="3200" b="1" dirty="0" smtClean="0">
              <a:solidFill>
                <a:schemeClr val="tx1"/>
              </a:solidFill>
            </a:endParaRPr>
          </a:p>
        </p:txBody>
      </p:sp>
    </p:spTree>
    <p:extLst>
      <p:ext uri="{BB962C8B-B14F-4D97-AF65-F5344CB8AC3E}">
        <p14:creationId xmlns:p14="http://schemas.microsoft.com/office/powerpoint/2010/main" val="13899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30140</TotalTime>
  <Words>543</Words>
  <Application>Microsoft Office PowerPoint</Application>
  <PresentationFormat>画面に合わせる (4:3)</PresentationFormat>
  <Paragraphs>414</Paragraphs>
  <Slides>21</Slides>
  <Notes>21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広島県内の交通情勢及び自転車の安全利用等</vt:lpstr>
      <vt:lpstr>PowerPoint プレゼンテーション</vt:lpstr>
      <vt:lpstr>本日の内容</vt:lpstr>
      <vt:lpstr>広島県内の交通事故発生状況（昭和４５年以降）</vt:lpstr>
      <vt:lpstr>歩行者，高齢者，自転車，飲酒の事故発生状況</vt:lpstr>
      <vt:lpstr>歩行者対策</vt:lpstr>
      <vt:lpstr>交通死亡事故の推移</vt:lpstr>
      <vt:lpstr>横断歩道における歩行者優先の実態</vt:lpstr>
      <vt:lpstr>なぜ，止まらないのですか？</vt:lpstr>
      <vt:lpstr>PowerPoint プレゼンテーション</vt:lpstr>
      <vt:lpstr>横断歩道を横断しようとしている歩行者がいるときに，歩行者を先に行かせるのは・・・</vt:lpstr>
      <vt:lpstr>PowerPoint プレゼンテーション</vt:lpstr>
      <vt:lpstr>○　全国平均　２１．３％</vt:lpstr>
      <vt:lpstr>歩行者対策（警察の取組）</vt:lpstr>
      <vt:lpstr>自転車事故対策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平成30年中の交通死亡事故の主な特徴</dc:title>
  <dc:creator>広島県警察本部</dc:creator>
  <cp:lastModifiedBy>広島県</cp:lastModifiedBy>
  <cp:revision>730</cp:revision>
  <cp:lastPrinted>2021-01-11T04:39:09Z</cp:lastPrinted>
  <dcterms:created xsi:type="dcterms:W3CDTF">2018-12-24T23:10:16Z</dcterms:created>
  <dcterms:modified xsi:type="dcterms:W3CDTF">2021-01-18T12:26:59Z</dcterms:modified>
</cp:coreProperties>
</file>