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36" r:id="rId1"/>
  </p:sldMasterIdLst>
  <p:notesMasterIdLst>
    <p:notesMasterId r:id="rId18"/>
  </p:notesMasterIdLst>
  <p:handoutMasterIdLst>
    <p:handoutMasterId r:id="rId19"/>
  </p:handoutMasterIdLst>
  <p:sldIdLst>
    <p:sldId id="281" r:id="rId2"/>
    <p:sldId id="359" r:id="rId3"/>
    <p:sldId id="369" r:id="rId4"/>
    <p:sldId id="370" r:id="rId5"/>
    <p:sldId id="316" r:id="rId6"/>
    <p:sldId id="361" r:id="rId7"/>
    <p:sldId id="360" r:id="rId8"/>
    <p:sldId id="332" r:id="rId9"/>
    <p:sldId id="314" r:id="rId10"/>
    <p:sldId id="350" r:id="rId11"/>
    <p:sldId id="363" r:id="rId12"/>
    <p:sldId id="362" r:id="rId13"/>
    <p:sldId id="365" r:id="rId14"/>
    <p:sldId id="368" r:id="rId15"/>
    <p:sldId id="364" r:id="rId16"/>
    <p:sldId id="333" r:id="rId17"/>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CC"/>
    <a:srgbClr val="00B0F0"/>
    <a:srgbClr val="8A3CC4"/>
    <a:srgbClr val="0070C0"/>
    <a:srgbClr val="FF8C53"/>
    <a:srgbClr val="FF6600"/>
    <a:srgbClr val="FFCC00"/>
    <a:srgbClr val="59AAF2"/>
    <a:srgbClr val="90D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65488" autoAdjust="0"/>
  </p:normalViewPr>
  <p:slideViewPr>
    <p:cSldViewPr>
      <p:cViewPr>
        <p:scale>
          <a:sx n="61" d="100"/>
          <a:sy n="61" d="100"/>
        </p:scale>
        <p:origin x="-3156" y="-294"/>
      </p:cViewPr>
      <p:guideLst>
        <p:guide orient="horz" pos="2160"/>
        <p:guide pos="2880"/>
      </p:guideLst>
    </p:cSldViewPr>
  </p:slideViewPr>
  <p:notesTextViewPr>
    <p:cViewPr>
      <p:scale>
        <a:sx n="150" d="100"/>
        <a:sy n="150" d="100"/>
      </p:scale>
      <p:origin x="0" y="0"/>
    </p:cViewPr>
  </p:notesTextViewPr>
  <p:notesViewPr>
    <p:cSldViewPr>
      <p:cViewPr varScale="1">
        <p:scale>
          <a:sx n="59" d="100"/>
          <a:sy n="59" d="100"/>
        </p:scale>
        <p:origin x="-3348"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5406" cy="495793"/>
          </a:xfrm>
          <a:prstGeom prst="rect">
            <a:avLst/>
          </a:prstGeom>
        </p:spPr>
        <p:txBody>
          <a:bodyPr vert="horz" lIns="88180" tIns="44089" rIns="88180" bIns="44089"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1" y="9429307"/>
            <a:ext cx="2945406" cy="495793"/>
          </a:xfrm>
          <a:prstGeom prst="rect">
            <a:avLst/>
          </a:prstGeom>
        </p:spPr>
        <p:txBody>
          <a:bodyPr vert="horz" lIns="88180" tIns="44089" rIns="88180" bIns="44089" rtlCol="0" anchor="b"/>
          <a:lstStyle>
            <a:lvl1pPr algn="l">
              <a:defRPr sz="1200"/>
            </a:lvl1pPr>
          </a:lstStyle>
          <a:p>
            <a:endParaRPr kumimoji="1" lang="ja-JP" altLang="en-US"/>
          </a:p>
        </p:txBody>
      </p:sp>
    </p:spTree>
    <p:extLst>
      <p:ext uri="{BB962C8B-B14F-4D97-AF65-F5344CB8AC3E}">
        <p14:creationId xmlns:p14="http://schemas.microsoft.com/office/powerpoint/2010/main" val="5225871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6400" cy="496888"/>
          </a:xfrm>
          <a:prstGeom prst="rect">
            <a:avLst/>
          </a:prstGeom>
        </p:spPr>
        <p:txBody>
          <a:bodyPr vert="horz" lIns="91406" tIns="45703" rIns="91406"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06" tIns="45703" rIns="91406" bIns="45703" rtlCol="0"/>
          <a:lstStyle>
            <a:lvl1pPr algn="r">
              <a:defRPr sz="1200"/>
            </a:lvl1pPr>
          </a:lstStyle>
          <a:p>
            <a:fld id="{76D7AA93-7FB2-4C74-9FCC-705E00C15986}" type="datetime1">
              <a:rPr kumimoji="1" lang="ja-JP" altLang="en-US" smtClean="0"/>
              <a:t>2021/1/19</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06" tIns="45703" rIns="91406" bIns="45703" rtlCol="0" anchor="ctr"/>
          <a:lstStyle/>
          <a:p>
            <a:endParaRPr lang="ja-JP" altLang="en-US"/>
          </a:p>
        </p:txBody>
      </p:sp>
      <p:sp>
        <p:nvSpPr>
          <p:cNvPr id="5" name="ノート プレースホルダー 4"/>
          <p:cNvSpPr>
            <a:spLocks noGrp="1"/>
          </p:cNvSpPr>
          <p:nvPr>
            <p:ph type="body" sz="quarter" idx="3"/>
          </p:nvPr>
        </p:nvSpPr>
        <p:spPr>
          <a:xfrm>
            <a:off x="679452" y="4714878"/>
            <a:ext cx="5438775" cy="4467225"/>
          </a:xfrm>
          <a:prstGeom prst="rect">
            <a:avLst/>
          </a:prstGeom>
        </p:spPr>
        <p:txBody>
          <a:bodyPr vert="horz" lIns="91406" tIns="45703" rIns="91406"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166"/>
            <a:ext cx="2946400" cy="496887"/>
          </a:xfrm>
          <a:prstGeom prst="rect">
            <a:avLst/>
          </a:prstGeom>
        </p:spPr>
        <p:txBody>
          <a:bodyPr vert="horz" lIns="91406" tIns="45703" rIns="91406"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8166"/>
            <a:ext cx="2946400" cy="496887"/>
          </a:xfrm>
          <a:prstGeom prst="rect">
            <a:avLst/>
          </a:prstGeom>
        </p:spPr>
        <p:txBody>
          <a:bodyPr vert="horz" lIns="91406" tIns="45703" rIns="91406" bIns="45703" rtlCol="0" anchor="b"/>
          <a:lstStyle>
            <a:lvl1pPr algn="r">
              <a:defRPr sz="1200"/>
            </a:lvl1pPr>
          </a:lstStyle>
          <a:p>
            <a:fld id="{05B928E8-FE17-43AF-B42B-2FC862B5F426}" type="slidenum">
              <a:rPr kumimoji="1" lang="ja-JP" altLang="en-US" smtClean="0"/>
              <a:t>‹#›</a:t>
            </a:fld>
            <a:endParaRPr kumimoji="1" lang="ja-JP" altLang="en-US"/>
          </a:p>
        </p:txBody>
      </p:sp>
    </p:spTree>
    <p:extLst>
      <p:ext uri="{BB962C8B-B14F-4D97-AF65-F5344CB8AC3E}">
        <p14:creationId xmlns:p14="http://schemas.microsoft.com/office/powerpoint/2010/main" val="4003546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広島県　危機管理監　みんなで減災推進課から，</a:t>
            </a:r>
            <a:endParaRPr kumimoji="1" lang="en-US" altLang="ja-JP" dirty="0" smtClean="0"/>
          </a:p>
          <a:p>
            <a:r>
              <a:rPr kumimoji="1" lang="ja-JP" altLang="en-US" dirty="0" smtClean="0"/>
              <a:t>　「ひろしまマイ・タイムライン」を活用した防災意識の醸成について</a:t>
            </a:r>
            <a:endParaRPr kumimoji="1" lang="en-US" altLang="ja-JP" dirty="0" smtClean="0"/>
          </a:p>
          <a:p>
            <a:r>
              <a:rPr kumimoji="1" lang="ja-JP" altLang="en-US" dirty="0" smtClean="0"/>
              <a:t>　ご説明いたします。</a:t>
            </a:r>
            <a:endParaRPr kumimoji="1" lang="en-US" altLang="ja-JP" dirty="0" smtClean="0"/>
          </a:p>
        </p:txBody>
      </p:sp>
    </p:spTree>
    <p:extLst>
      <p:ext uri="{BB962C8B-B14F-4D97-AF65-F5344CB8AC3E}">
        <p14:creationId xmlns:p14="http://schemas.microsoft.com/office/powerpoint/2010/main" val="2574459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資料のように「土砂災害とは？」や「過去に広島県で起こった風水害から学ぶ」</a:t>
            </a:r>
            <a:endParaRPr kumimoji="1" lang="en-US" altLang="ja-JP" dirty="0"/>
          </a:p>
          <a:p>
            <a:r>
              <a:rPr kumimoji="1" lang="ja-JP" altLang="en-US" dirty="0"/>
              <a:t>　などのページをご用意していますので，</a:t>
            </a:r>
            <a:endParaRPr kumimoji="1" lang="en-US" altLang="ja-JP" dirty="0"/>
          </a:p>
          <a:p>
            <a:r>
              <a:rPr kumimoji="1" lang="ja-JP" altLang="en-US" dirty="0"/>
              <a:t>　ぜひ，学びのコンテンツとしてご活用いただきたいと思います。</a:t>
            </a:r>
            <a:endParaRPr kumimoji="1" lang="en-US" altLang="ja-JP" dirty="0"/>
          </a:p>
          <a:p>
            <a:endParaRPr kumimoji="1" lang="en-US" altLang="ja-JP" dirty="0"/>
          </a:p>
          <a:p>
            <a:r>
              <a:rPr kumimoji="1" lang="ja-JP" altLang="en-US" dirty="0"/>
              <a:t>●　詳しくは，実際のサイトをご参照ください。</a:t>
            </a:r>
            <a:endParaRPr kumimoji="1" lang="en-US" altLang="ja-JP" dirty="0"/>
          </a:p>
        </p:txBody>
      </p:sp>
    </p:spTree>
    <p:extLst>
      <p:ext uri="{BB962C8B-B14F-4D97-AF65-F5344CB8AC3E}">
        <p14:creationId xmlns:p14="http://schemas.microsoft.com/office/powerpoint/2010/main" val="186293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次に，「ひろしまマイ・タイムラインのつくり方」です。</a:t>
            </a:r>
            <a:endParaRPr kumimoji="1" lang="en-US" altLang="ja-JP" dirty="0"/>
          </a:p>
        </p:txBody>
      </p:sp>
    </p:spTree>
    <p:extLst>
      <p:ext uri="{BB962C8B-B14F-4D97-AF65-F5344CB8AC3E}">
        <p14:creationId xmlns:p14="http://schemas.microsoft.com/office/powerpoint/2010/main" val="2683374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ここでは，マイ・タイムラインの作成支援動画を掲載しています。</a:t>
            </a:r>
            <a:endParaRPr kumimoji="1" lang="en-US" altLang="ja-JP" dirty="0"/>
          </a:p>
          <a:p>
            <a:endParaRPr kumimoji="1" lang="en-US" altLang="ja-JP" dirty="0"/>
          </a:p>
          <a:p>
            <a:r>
              <a:rPr kumimoji="1" lang="ja-JP" altLang="en-US" dirty="0"/>
              <a:t>●　イラストやアニメーションを活用し，</a:t>
            </a:r>
            <a:endParaRPr kumimoji="1" lang="en-US" altLang="ja-JP" dirty="0"/>
          </a:p>
          <a:p>
            <a:r>
              <a:rPr kumimoji="1" lang="ja-JP" altLang="en-US" dirty="0"/>
              <a:t>　　広島県自主防災アドバイザーによる解説を加えたわかりやすい内容に</a:t>
            </a:r>
            <a:endParaRPr kumimoji="1" lang="en-US" altLang="ja-JP" dirty="0"/>
          </a:p>
          <a:p>
            <a:r>
              <a:rPr kumimoji="1" lang="ja-JP" altLang="en-US" dirty="0"/>
              <a:t>　　なっています。</a:t>
            </a:r>
            <a:endParaRPr kumimoji="1" lang="en-US" altLang="ja-JP" dirty="0"/>
          </a:p>
          <a:p>
            <a:endParaRPr kumimoji="1" lang="en-US" altLang="ja-JP" dirty="0"/>
          </a:p>
          <a:p>
            <a:r>
              <a:rPr kumimoji="1" lang="ja-JP" altLang="en-US" dirty="0"/>
              <a:t>●　この動画は，冊子版で作成することを前提につくられていますが，</a:t>
            </a:r>
            <a:endParaRPr kumimoji="1" lang="en-US" altLang="ja-JP" dirty="0"/>
          </a:p>
          <a:p>
            <a:r>
              <a:rPr kumimoji="1" lang="ja-JP" altLang="en-US" dirty="0"/>
              <a:t>　　考え方は同じですので，デジタル版の作成においてもご参考いただけるものと</a:t>
            </a:r>
            <a:endParaRPr kumimoji="1" lang="en-US" altLang="ja-JP" dirty="0"/>
          </a:p>
          <a:p>
            <a:r>
              <a:rPr kumimoji="1" lang="ja-JP" altLang="en-US" dirty="0"/>
              <a:t>　　なっています。</a:t>
            </a:r>
            <a:endParaRPr kumimoji="1" lang="en-US" altLang="ja-JP" dirty="0"/>
          </a:p>
          <a:p>
            <a:endParaRPr kumimoji="1" lang="en-US" altLang="ja-JP" dirty="0"/>
          </a:p>
          <a:p>
            <a:r>
              <a:rPr kumimoji="1" lang="ja-JP" altLang="en-US" dirty="0"/>
              <a:t>●　指導者向け動画と作成者向け動画を掲載しておりますので，</a:t>
            </a:r>
            <a:r>
              <a:rPr kumimoji="1" lang="ja-JP" altLang="en-US" dirty="0" smtClean="0"/>
              <a:t>ぜひご覧ください</a:t>
            </a:r>
            <a:r>
              <a:rPr kumimoji="1" lang="ja-JP" altLang="en-US" dirty="0"/>
              <a:t>。</a:t>
            </a:r>
            <a:endParaRPr kumimoji="1" lang="en-US" altLang="ja-JP" dirty="0"/>
          </a:p>
        </p:txBody>
      </p:sp>
    </p:spTree>
    <p:extLst>
      <p:ext uri="{BB962C8B-B14F-4D97-AF65-F5344CB8AC3E}">
        <p14:creationId xmlns:p14="http://schemas.microsoft.com/office/powerpoint/2010/main" val="1862933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また，「ひろしまマイ・タイムラインのつくり方」には，</a:t>
            </a:r>
            <a:endParaRPr kumimoji="1" lang="en-US" altLang="ja-JP" dirty="0"/>
          </a:p>
          <a:p>
            <a:r>
              <a:rPr kumimoji="1" lang="ja-JP" altLang="en-US" dirty="0"/>
              <a:t>　　マイ・タイムラインの作成方法を説明したページも</a:t>
            </a:r>
            <a:endParaRPr kumimoji="1" lang="en-US" altLang="ja-JP" dirty="0"/>
          </a:p>
          <a:p>
            <a:r>
              <a:rPr kumimoji="1" lang="ja-JP" altLang="en-US" dirty="0"/>
              <a:t>　　ご用意しています。</a:t>
            </a:r>
            <a:endParaRPr kumimoji="1" lang="en-US" altLang="ja-JP" dirty="0"/>
          </a:p>
          <a:p>
            <a:endParaRPr kumimoji="1" lang="en-US" altLang="ja-JP" dirty="0"/>
          </a:p>
          <a:p>
            <a:r>
              <a:rPr kumimoji="1" lang="ja-JP" altLang="en-US" dirty="0"/>
              <a:t>●　作成のサイトでは</a:t>
            </a:r>
            <a:r>
              <a:rPr kumimoji="1" lang="ja-JP" altLang="en-US" dirty="0" smtClean="0"/>
              <a:t>，各ステップごとに必要事項を入力して作って</a:t>
            </a:r>
            <a:r>
              <a:rPr kumimoji="1" lang="ja-JP" altLang="en-US" dirty="0"/>
              <a:t>いく形に</a:t>
            </a:r>
            <a:endParaRPr kumimoji="1" lang="en-US" altLang="ja-JP" dirty="0"/>
          </a:p>
          <a:p>
            <a:r>
              <a:rPr kumimoji="1" lang="ja-JP" altLang="en-US" dirty="0"/>
              <a:t>　　なっておりますので，そのステップごとに解説をしています。</a:t>
            </a:r>
          </a:p>
        </p:txBody>
      </p:sp>
    </p:spTree>
    <p:extLst>
      <p:ext uri="{BB962C8B-B14F-4D97-AF65-F5344CB8AC3E}">
        <p14:creationId xmlns:p14="http://schemas.microsoft.com/office/powerpoint/2010/main" val="4219615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ja-JP" altLang="en-US" dirty="0" smtClean="0"/>
              <a:t>それでは，実際にマイ・タイムラインを作成するサイトについて，</a:t>
            </a:r>
            <a:endParaRPr kumimoji="1" lang="en-US" altLang="ja-JP" dirty="0" smtClean="0"/>
          </a:p>
          <a:p>
            <a:r>
              <a:rPr kumimoji="1" lang="ja-JP" altLang="en-US" dirty="0" smtClean="0"/>
              <a:t>　説明していきたいと思います。</a:t>
            </a:r>
            <a:endParaRPr kumimoji="1" lang="en-US" altLang="ja-JP" dirty="0" smtClean="0"/>
          </a:p>
          <a:p>
            <a:endParaRPr kumimoji="1" lang="en-US" altLang="ja-JP" dirty="0" smtClean="0"/>
          </a:p>
          <a:p>
            <a:r>
              <a:rPr kumimoji="1" lang="ja-JP" altLang="en-US" dirty="0" smtClean="0"/>
              <a:t>●　皆さんは，特設サイトで実際に作りながら，</a:t>
            </a:r>
            <a:endParaRPr kumimoji="1" lang="en-US" altLang="ja-JP" dirty="0" smtClean="0"/>
          </a:p>
          <a:p>
            <a:r>
              <a:rPr kumimoji="1" lang="ja-JP" altLang="en-US" dirty="0" smtClean="0"/>
              <a:t>　このスライドをご覧になっていただければと思います。</a:t>
            </a:r>
            <a:endParaRPr kumimoji="1" lang="en-US" altLang="ja-JP" dirty="0" smtClean="0"/>
          </a:p>
        </p:txBody>
      </p:sp>
    </p:spTree>
    <p:extLst>
      <p:ext uri="{BB962C8B-B14F-4D97-AF65-F5344CB8AC3E}">
        <p14:creationId xmlns:p14="http://schemas.microsoft.com/office/powerpoint/2010/main" val="1862933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「ひろしまマイ・タイムラインをつくる！（一般用）」のメニューになります。</a:t>
            </a:r>
            <a:endParaRPr kumimoji="1" lang="en-US" altLang="ja-JP" dirty="0"/>
          </a:p>
        </p:txBody>
      </p:sp>
    </p:spTree>
    <p:extLst>
      <p:ext uri="{BB962C8B-B14F-4D97-AF65-F5344CB8AC3E}">
        <p14:creationId xmlns:p14="http://schemas.microsoft.com/office/powerpoint/2010/main" val="2683374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「新しいマイ・タイムラインをつくる」というところがあります。</a:t>
            </a:r>
            <a:endParaRPr kumimoji="1" lang="en-US" altLang="ja-JP" dirty="0"/>
          </a:p>
          <a:p>
            <a:endParaRPr kumimoji="1" lang="en-US" altLang="ja-JP" dirty="0"/>
          </a:p>
          <a:p>
            <a:r>
              <a:rPr kumimoji="1" lang="ja-JP" altLang="en-US" dirty="0"/>
              <a:t>●　その中に，「台風」・「大雨」・「短時間の急激な豪雨」</a:t>
            </a:r>
            <a:endParaRPr kumimoji="1" lang="en-US" altLang="ja-JP" dirty="0"/>
          </a:p>
          <a:p>
            <a:r>
              <a:rPr kumimoji="1" lang="ja-JP" altLang="en-US" dirty="0"/>
              <a:t>　の３種類の「マイ・タイムライン」の選択画面がありますので，</a:t>
            </a:r>
            <a:endParaRPr kumimoji="1" lang="en-US" altLang="ja-JP" dirty="0"/>
          </a:p>
          <a:p>
            <a:r>
              <a:rPr kumimoji="1" lang="ja-JP" altLang="en-US" dirty="0"/>
              <a:t>　作成するマイ・タイムラインを選択します。</a:t>
            </a:r>
            <a:endParaRPr kumimoji="1" lang="en-US" altLang="ja-JP" dirty="0"/>
          </a:p>
          <a:p>
            <a:endParaRPr kumimoji="1" lang="en-US" altLang="ja-JP" dirty="0"/>
          </a:p>
          <a:p>
            <a:r>
              <a:rPr kumimoji="1" lang="ja-JP" altLang="en-US" dirty="0"/>
              <a:t>●　ここでは，「台風が近づいているとき」を選択したケースで</a:t>
            </a:r>
            <a:endParaRPr kumimoji="1" lang="en-US" altLang="ja-JP" dirty="0"/>
          </a:p>
          <a:p>
            <a:r>
              <a:rPr kumimoji="1" lang="ja-JP" altLang="en-US" dirty="0"/>
              <a:t>　説明していきます。</a:t>
            </a:r>
            <a:endParaRPr kumimoji="1" lang="en-US" altLang="ja-JP" dirty="0"/>
          </a:p>
          <a:p>
            <a:endParaRPr kumimoji="1" lang="en-US" altLang="ja-JP" dirty="0"/>
          </a:p>
          <a:p>
            <a:r>
              <a:rPr kumimoji="1" lang="ja-JP" altLang="en-US" dirty="0"/>
              <a:t>●　選択すると，さらに画面が出るので，「作成する」をクリックします。</a:t>
            </a:r>
            <a:endParaRPr kumimoji="1" lang="en-US" altLang="ja-JP" dirty="0"/>
          </a:p>
        </p:txBody>
      </p:sp>
    </p:spTree>
    <p:extLst>
      <p:ext uri="{BB962C8B-B14F-4D97-AF65-F5344CB8AC3E}">
        <p14:creationId xmlns:p14="http://schemas.microsoft.com/office/powerpoint/2010/main" val="18629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ja-JP" altLang="en-US" dirty="0" smtClean="0"/>
              <a:t>はじめ</a:t>
            </a:r>
            <a:r>
              <a:rPr kumimoji="1" lang="ja-JP" altLang="en-US" dirty="0"/>
              <a:t>に，「ひろしまマイ・タイムライン」とは，どういったもの</a:t>
            </a:r>
            <a:r>
              <a:rPr kumimoji="1" lang="ja-JP" altLang="en-US" dirty="0" smtClean="0"/>
              <a:t>かを，</a:t>
            </a:r>
            <a:r>
              <a:rPr kumimoji="1" lang="ja-JP" altLang="en-US" dirty="0"/>
              <a:t>ご説明したいと思います。</a:t>
            </a:r>
            <a:endParaRPr kumimoji="1" lang="en-US" altLang="ja-JP" dirty="0"/>
          </a:p>
          <a:p>
            <a:endParaRPr kumimoji="1" lang="en-US" altLang="ja-JP" dirty="0"/>
          </a:p>
          <a:p>
            <a:r>
              <a:rPr kumimoji="1" lang="ja-JP" altLang="en-US" dirty="0"/>
              <a:t>●　「マイ・タイムライン」とは，いつ起こるか分からない風水害から命を守るため，</a:t>
            </a:r>
            <a:endParaRPr kumimoji="1" lang="en-US" altLang="ja-JP" dirty="0"/>
          </a:p>
          <a:p>
            <a:r>
              <a:rPr kumimoji="1" lang="ja-JP" altLang="en-US" dirty="0"/>
              <a:t>　いざというときに，いつのタイミングで何をすべきかをあらかじめ決めておく</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ja-JP" altLang="en-US" b="1" u="sng" dirty="0"/>
              <a:t>「自らの防災行動計画」</a:t>
            </a:r>
            <a:r>
              <a:rPr kumimoji="1" lang="ja-JP" altLang="en-US" dirty="0"/>
              <a:t>のことを言います。</a:t>
            </a:r>
            <a:endParaRPr kumimoji="1" lang="en-US" altLang="ja-JP" dirty="0"/>
          </a:p>
          <a:p>
            <a:endParaRPr kumimoji="1" lang="en-US" altLang="ja-JP" dirty="0"/>
          </a:p>
          <a:p>
            <a:r>
              <a:rPr kumimoji="1" lang="ja-JP" altLang="en-US" dirty="0"/>
              <a:t>●　具体的には，</a:t>
            </a:r>
            <a:endParaRPr kumimoji="1" lang="en-US" altLang="ja-JP" dirty="0"/>
          </a:p>
          <a:p>
            <a:r>
              <a:rPr kumimoji="1" lang="ja-JP" altLang="en-US" dirty="0"/>
              <a:t>　・　自宅の被災リスク</a:t>
            </a:r>
            <a:endParaRPr kumimoji="1" lang="en-US" altLang="ja-JP" dirty="0"/>
          </a:p>
          <a:p>
            <a:r>
              <a:rPr kumimoji="1" lang="ja-JP" altLang="en-US" dirty="0"/>
              <a:t>　・　避難するまでにすべき準備</a:t>
            </a:r>
            <a:endParaRPr kumimoji="1" lang="en-US" altLang="ja-JP" dirty="0"/>
          </a:p>
          <a:p>
            <a:r>
              <a:rPr kumimoji="1" lang="ja-JP" altLang="en-US" dirty="0"/>
              <a:t>　・　いつ避難するのか</a:t>
            </a:r>
            <a:endParaRPr kumimoji="1" lang="en-US" altLang="ja-JP" dirty="0"/>
          </a:p>
          <a:p>
            <a:r>
              <a:rPr kumimoji="1" lang="ja-JP" altLang="en-US" dirty="0"/>
              <a:t>　・　どこに避難するのか</a:t>
            </a:r>
            <a:endParaRPr kumimoji="1" lang="en-US" altLang="ja-JP" dirty="0"/>
          </a:p>
          <a:p>
            <a:r>
              <a:rPr kumimoji="1" lang="ja-JP" altLang="en-US" dirty="0"/>
              <a:t>　・　避難先までの避難経路</a:t>
            </a:r>
            <a:endParaRPr kumimoji="1" lang="en-US" altLang="ja-JP" dirty="0"/>
          </a:p>
          <a:p>
            <a:r>
              <a:rPr kumimoji="1" lang="ja-JP" altLang="en-US" dirty="0"/>
              <a:t>　・　地域の人への避難の呼びかけ</a:t>
            </a:r>
            <a:endParaRPr kumimoji="1" lang="en-US" altLang="ja-JP" dirty="0"/>
          </a:p>
          <a:p>
            <a:r>
              <a:rPr kumimoji="1" lang="ja-JP" altLang="en-US" dirty="0"/>
              <a:t>　などをあらかじめ考えて決めておこうというものです。</a:t>
            </a:r>
            <a:endParaRPr kumimoji="1" lang="en-US" altLang="ja-JP" dirty="0"/>
          </a:p>
        </p:txBody>
      </p:sp>
    </p:spTree>
    <p:extLst>
      <p:ext uri="{BB962C8B-B14F-4D97-AF65-F5344CB8AC3E}">
        <p14:creationId xmlns:p14="http://schemas.microsoft.com/office/powerpoint/2010/main" val="277696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次に「ひろしまマイ・タイムライン」の取組の経緯をご説明します。</a:t>
            </a:r>
            <a:endParaRPr kumimoji="1" lang="en-US" altLang="ja-JP" dirty="0" smtClean="0"/>
          </a:p>
          <a:p>
            <a:endParaRPr kumimoji="1" lang="en-US" altLang="ja-JP" dirty="0" smtClean="0"/>
          </a:p>
          <a:p>
            <a:r>
              <a:rPr kumimoji="1" lang="ja-JP" altLang="en-US" dirty="0" smtClean="0"/>
              <a:t>●　広島県では，平成</a:t>
            </a:r>
            <a:r>
              <a:rPr kumimoji="1" lang="en-US" altLang="ja-JP" dirty="0" smtClean="0"/>
              <a:t>30</a:t>
            </a:r>
            <a:r>
              <a:rPr kumimoji="1" lang="ja-JP" altLang="en-US" dirty="0" smtClean="0"/>
              <a:t>年７月豪雨災害に関する県民の避難行動の調査</a:t>
            </a:r>
            <a:endParaRPr kumimoji="1" lang="en-US" altLang="ja-JP" dirty="0" smtClean="0"/>
          </a:p>
          <a:p>
            <a:r>
              <a:rPr kumimoji="1" lang="ja-JP" altLang="en-US" dirty="0" smtClean="0"/>
              <a:t>　を実施しまして，その分析結果として，早めの避難の実践のためには，</a:t>
            </a:r>
            <a:endParaRPr kumimoji="1" lang="en-US" altLang="ja-JP" dirty="0" smtClean="0"/>
          </a:p>
          <a:p>
            <a:r>
              <a:rPr kumimoji="1" lang="ja-JP" altLang="en-US" dirty="0" smtClean="0"/>
              <a:t>　・お住まいの地域の災害リスクを正しく把握すること</a:t>
            </a:r>
            <a:endParaRPr kumimoji="1" lang="en-US" altLang="ja-JP" dirty="0" smtClean="0"/>
          </a:p>
          <a:p>
            <a:r>
              <a:rPr kumimoji="1" lang="ja-JP" altLang="en-US" dirty="0" smtClean="0"/>
              <a:t>　・災害に対する，自分の家族の脆弱性を把握した上で，家族の避難計画を</a:t>
            </a:r>
            <a:endParaRPr kumimoji="1" lang="en-US" altLang="ja-JP" dirty="0" smtClean="0"/>
          </a:p>
          <a:p>
            <a:r>
              <a:rPr kumimoji="1" lang="ja-JP" altLang="en-US" dirty="0" smtClean="0"/>
              <a:t>　　作成すること</a:t>
            </a:r>
            <a:endParaRPr kumimoji="1" lang="en-US" altLang="ja-JP" dirty="0" smtClean="0"/>
          </a:p>
          <a:p>
            <a:r>
              <a:rPr kumimoji="1" lang="ja-JP" altLang="en-US" dirty="0" smtClean="0"/>
              <a:t>　・家族や親族，近隣の人などから避難を呼びかけられること</a:t>
            </a:r>
            <a:endParaRPr kumimoji="1" lang="en-US" altLang="ja-JP" dirty="0" smtClean="0"/>
          </a:p>
          <a:p>
            <a:r>
              <a:rPr kumimoji="1" lang="ja-JP" altLang="en-US" dirty="0" smtClean="0"/>
              <a:t>　などが重要である，との報告がなされました。</a:t>
            </a:r>
            <a:endParaRPr kumimoji="1" lang="en-US" altLang="ja-JP" dirty="0" smtClean="0"/>
          </a:p>
          <a:p>
            <a:endParaRPr kumimoji="1" lang="en-US" altLang="ja-JP" dirty="0" smtClean="0"/>
          </a:p>
          <a:p>
            <a:r>
              <a:rPr kumimoji="1" lang="ja-JP" altLang="en-US" dirty="0" smtClean="0"/>
              <a:t>●　それを踏まえて，自らの防災行動計画を作成する教材として，</a:t>
            </a:r>
            <a:endParaRPr kumimoji="1" lang="en-US" altLang="ja-JP" dirty="0" smtClean="0"/>
          </a:p>
          <a:p>
            <a:r>
              <a:rPr kumimoji="1" lang="ja-JP" altLang="en-US" dirty="0" smtClean="0"/>
              <a:t>　「ひろしまマイ・タイムライン」の取組を実施することとしました。</a:t>
            </a:r>
            <a:endParaRPr kumimoji="1" lang="en-US" altLang="ja-JP" dirty="0" smtClean="0"/>
          </a:p>
          <a:p>
            <a:endParaRPr kumimoji="1" lang="en-US" altLang="ja-JP" dirty="0" smtClean="0"/>
          </a:p>
          <a:p>
            <a:r>
              <a:rPr kumimoji="1" lang="ja-JP" altLang="en-US" dirty="0" smtClean="0"/>
              <a:t>●　マイ・タイムラインを作成し，実際に活用していただくことにより，</a:t>
            </a:r>
            <a:endParaRPr kumimoji="1" lang="en-US" altLang="ja-JP" dirty="0" smtClean="0"/>
          </a:p>
          <a:p>
            <a:r>
              <a:rPr kumimoji="1" lang="ja-JP" altLang="en-US" dirty="0" smtClean="0"/>
              <a:t>　早めの避難に繋げていただきたいと考えています。</a:t>
            </a:r>
            <a:endParaRPr kumimoji="1" lang="en-US" altLang="ja-JP" dirty="0" smtClean="0"/>
          </a:p>
        </p:txBody>
      </p:sp>
    </p:spTree>
    <p:extLst>
      <p:ext uri="{BB962C8B-B14F-4D97-AF65-F5344CB8AC3E}">
        <p14:creationId xmlns:p14="http://schemas.microsoft.com/office/powerpoint/2010/main" val="48241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次に「ひろしまマイ・タイムライン」の取組の目的をご説明します。</a:t>
            </a:r>
            <a:endParaRPr kumimoji="1" lang="en-US" altLang="ja-JP" dirty="0" smtClean="0"/>
          </a:p>
          <a:p>
            <a:endParaRPr kumimoji="1" lang="en-US" altLang="ja-JP" dirty="0" smtClean="0"/>
          </a:p>
          <a:p>
            <a:r>
              <a:rPr kumimoji="1" lang="ja-JP" altLang="en-US" dirty="0" smtClean="0"/>
              <a:t>●　「ひろしまマイ・タイムライン」では，その作成に取り組むことにより，</a:t>
            </a:r>
            <a:endParaRPr kumimoji="1" lang="en-US" altLang="ja-JP" dirty="0" smtClean="0"/>
          </a:p>
          <a:p>
            <a:r>
              <a:rPr kumimoji="1" lang="ja-JP" altLang="en-US" dirty="0" smtClean="0"/>
              <a:t>　「自らの命は自らで守る」という防災意識を醸成することを目的としています。</a:t>
            </a:r>
            <a:endParaRPr kumimoji="1" lang="en-US" altLang="ja-JP" dirty="0" smtClean="0"/>
          </a:p>
          <a:p>
            <a:endParaRPr kumimoji="1" lang="en-US" altLang="ja-JP" dirty="0" smtClean="0"/>
          </a:p>
          <a:p>
            <a:r>
              <a:rPr kumimoji="1" lang="ja-JP" altLang="en-US" dirty="0" smtClean="0"/>
              <a:t>●　さらに，家庭学習などで，ご家族でマイ・タイムラインを</a:t>
            </a:r>
            <a:endParaRPr kumimoji="1" lang="en-US" altLang="ja-JP" dirty="0" smtClean="0"/>
          </a:p>
          <a:p>
            <a:r>
              <a:rPr kumimoji="1" lang="ja-JP" altLang="en-US" dirty="0" smtClean="0"/>
              <a:t>　作成していただくことにより，</a:t>
            </a:r>
            <a:endParaRPr kumimoji="1" lang="en-US" altLang="ja-JP" dirty="0" smtClean="0"/>
          </a:p>
          <a:p>
            <a:r>
              <a:rPr kumimoji="1" lang="ja-JP" altLang="en-US" dirty="0" smtClean="0"/>
              <a:t>　・　災害を自分ごととして認識したり</a:t>
            </a:r>
            <a:endParaRPr kumimoji="1" lang="en-US" altLang="ja-JP" dirty="0" smtClean="0"/>
          </a:p>
          <a:p>
            <a:r>
              <a:rPr kumimoji="1" lang="ja-JP" altLang="en-US" dirty="0" smtClean="0"/>
              <a:t>　・　作ったマイ・タイムラインを自分への約束として認識したり</a:t>
            </a:r>
            <a:endParaRPr kumimoji="1" lang="en-US" altLang="ja-JP" dirty="0" smtClean="0"/>
          </a:p>
          <a:p>
            <a:r>
              <a:rPr kumimoji="1" lang="ja-JP" altLang="en-US" dirty="0" smtClean="0"/>
              <a:t>　することで，ご家族での早めの避難を確実なものとしていくことも目的としています。</a:t>
            </a:r>
            <a:endParaRPr kumimoji="1" lang="en-US" altLang="ja-JP" dirty="0" smtClean="0"/>
          </a:p>
        </p:txBody>
      </p:sp>
    </p:spTree>
    <p:extLst>
      <p:ext uri="{BB962C8B-B14F-4D97-AF65-F5344CB8AC3E}">
        <p14:creationId xmlns:p14="http://schemas.microsoft.com/office/powerpoint/2010/main" val="48241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こちらが，「ひろしまマイ・タイムライン」の教材です。</a:t>
            </a:r>
            <a:endParaRPr kumimoji="1" lang="en-US" altLang="ja-JP" dirty="0"/>
          </a:p>
          <a:p>
            <a:endParaRPr kumimoji="1" lang="en-US" altLang="ja-JP" dirty="0"/>
          </a:p>
          <a:p>
            <a:r>
              <a:rPr kumimoji="1" lang="ja-JP" altLang="en-US" dirty="0"/>
              <a:t>●　「ひろしまマイ・タイムライン」には，冊子版とデジタル版があり，</a:t>
            </a:r>
            <a:endParaRPr kumimoji="1" lang="en-US" altLang="ja-JP" dirty="0"/>
          </a:p>
          <a:p>
            <a:r>
              <a:rPr kumimoji="1" lang="ja-JP" altLang="en-US" dirty="0"/>
              <a:t>　</a:t>
            </a:r>
            <a:r>
              <a:rPr kumimoji="1" lang="ja-JP" altLang="en-US" b="0" u="none" dirty="0">
                <a:solidFill>
                  <a:srgbClr val="FF0066"/>
                </a:solidFill>
                <a:effectLst/>
              </a:rPr>
              <a:t>冊子版</a:t>
            </a:r>
            <a:r>
              <a:rPr kumimoji="1" lang="ja-JP" altLang="en-US" b="0" u="none" dirty="0"/>
              <a:t>は，昨年７月に，県内すべての小学校に配布し，作成に取り組んでいただいているところです。</a:t>
            </a:r>
            <a:endParaRPr kumimoji="1" lang="en-US" altLang="ja-JP" b="0" u="none" dirty="0"/>
          </a:p>
          <a:p>
            <a:r>
              <a:rPr kumimoji="1" lang="ja-JP" altLang="en-US" b="0" u="none" dirty="0"/>
              <a:t>　デジタル版は</a:t>
            </a:r>
            <a:r>
              <a:rPr kumimoji="1" lang="ja-JP" altLang="en-US" u="none" dirty="0"/>
              <a:t>，中学生以上の一般県民の皆様に向けて，パソコン</a:t>
            </a:r>
            <a:r>
              <a:rPr kumimoji="1" lang="ja-JP" altLang="en-US" u="none" dirty="0" smtClean="0"/>
              <a:t>やスマートフォンなどで</a:t>
            </a:r>
            <a:endParaRPr kumimoji="1" lang="en-US" altLang="ja-JP" u="none" dirty="0" smtClean="0"/>
          </a:p>
          <a:p>
            <a:r>
              <a:rPr kumimoji="1" lang="ja-JP" altLang="en-US" u="none" dirty="0" smtClean="0"/>
              <a:t>　手軽</a:t>
            </a:r>
            <a:r>
              <a:rPr kumimoji="1" lang="ja-JP" altLang="en-US" u="none" dirty="0"/>
              <a:t>に作成</a:t>
            </a:r>
            <a:r>
              <a:rPr kumimoji="1" lang="ja-JP" altLang="en-US" dirty="0"/>
              <a:t>していただくため</a:t>
            </a:r>
            <a:r>
              <a:rPr kumimoji="1" lang="ja-JP" altLang="en-US" dirty="0" smtClean="0"/>
              <a:t>にご用意</a:t>
            </a:r>
            <a:r>
              <a:rPr kumimoji="1" lang="ja-JP" altLang="en-US" dirty="0"/>
              <a:t>したものです。</a:t>
            </a:r>
            <a:endParaRPr kumimoji="1" lang="en-US" altLang="ja-JP" dirty="0"/>
          </a:p>
          <a:p>
            <a:endParaRPr kumimoji="1" lang="en-US" altLang="ja-JP" dirty="0"/>
          </a:p>
          <a:p>
            <a:r>
              <a:rPr kumimoji="1" lang="ja-JP" altLang="en-US" dirty="0"/>
              <a:t>●　その「ひろしまマイ・タイムライン」では，風水害が発生するおそれがある</a:t>
            </a:r>
            <a:endParaRPr kumimoji="1" lang="en-US" altLang="ja-JP" dirty="0"/>
          </a:p>
          <a:p>
            <a:r>
              <a:rPr kumimoji="1" lang="ja-JP" altLang="en-US" dirty="0"/>
              <a:t>　「台風が近づいているとき」・「大雨が長引くとき」・「短時間の急激な豪雨が発生するとき」の，</a:t>
            </a:r>
            <a:endParaRPr kumimoji="1" lang="en-US" altLang="ja-JP" dirty="0"/>
          </a:p>
          <a:p>
            <a:r>
              <a:rPr kumimoji="1" lang="ja-JP" altLang="en-US" dirty="0"/>
              <a:t>　「３つの気象状況」が想定されています。</a:t>
            </a:r>
            <a:endParaRPr kumimoji="1" lang="en-US" altLang="ja-JP" dirty="0"/>
          </a:p>
          <a:p>
            <a:endParaRPr kumimoji="1" lang="en-US" altLang="ja-JP" dirty="0"/>
          </a:p>
          <a:p>
            <a:r>
              <a:rPr kumimoji="1" lang="ja-JP" altLang="en-US" dirty="0"/>
              <a:t>●　その３つの気象状況ごとにシートがあり，</a:t>
            </a:r>
            <a:endParaRPr kumimoji="1" lang="en-US" altLang="ja-JP" dirty="0"/>
          </a:p>
          <a:p>
            <a:r>
              <a:rPr kumimoji="1" lang="ja-JP" altLang="en-US" dirty="0"/>
              <a:t>　冊子版では，シールに書き込み・実際にシートに</a:t>
            </a:r>
            <a:r>
              <a:rPr kumimoji="1" lang="ja-JP" altLang="en-US" dirty="0" smtClean="0"/>
              <a:t>貼り付ける，</a:t>
            </a:r>
            <a:endParaRPr kumimoji="1" lang="en-US" altLang="ja-JP" dirty="0"/>
          </a:p>
          <a:p>
            <a:r>
              <a:rPr kumimoji="1" lang="ja-JP" altLang="en-US" dirty="0"/>
              <a:t>　デジタル版では，パソコン</a:t>
            </a:r>
            <a:r>
              <a:rPr kumimoji="1" lang="ja-JP" altLang="en-US" dirty="0" smtClean="0"/>
              <a:t>やスマートフォンに</a:t>
            </a:r>
            <a:r>
              <a:rPr kumimoji="1" lang="ja-JP" altLang="en-US" dirty="0"/>
              <a:t>入力していくことにより，</a:t>
            </a:r>
            <a:endParaRPr kumimoji="1" lang="en-US" altLang="ja-JP" dirty="0"/>
          </a:p>
          <a:p>
            <a:r>
              <a:rPr kumimoji="1" lang="ja-JP" altLang="en-US" dirty="0"/>
              <a:t>　マイ・タイムラインを完成させていく形になります。</a:t>
            </a:r>
            <a:endParaRPr kumimoji="1" lang="en-US" altLang="ja-JP" dirty="0"/>
          </a:p>
          <a:p>
            <a:endParaRPr kumimoji="1" lang="en-US" altLang="ja-JP" dirty="0"/>
          </a:p>
          <a:p>
            <a:r>
              <a:rPr kumimoji="1" lang="ja-JP" altLang="en-US" dirty="0"/>
              <a:t>●　</a:t>
            </a:r>
            <a:r>
              <a:rPr kumimoji="1" lang="ja-JP" altLang="en-US" dirty="0" smtClean="0"/>
              <a:t>この</a:t>
            </a:r>
            <a:r>
              <a:rPr kumimoji="1" lang="ja-JP" altLang="en-US" u="none" dirty="0" smtClean="0"/>
              <a:t>資料では</a:t>
            </a:r>
            <a:r>
              <a:rPr kumimoji="1" lang="ja-JP" altLang="en-US" u="none" dirty="0"/>
              <a:t>，中学生</a:t>
            </a:r>
            <a:r>
              <a:rPr kumimoji="1" lang="ja-JP" altLang="en-US" u="none" dirty="0" smtClean="0"/>
              <a:t>以上の一般県民の皆さまにも</a:t>
            </a:r>
            <a:r>
              <a:rPr kumimoji="1" lang="ja-JP" altLang="en-US" u="none" dirty="0"/>
              <a:t>対応しており</a:t>
            </a:r>
            <a:r>
              <a:rPr kumimoji="1" lang="ja-JP" altLang="en-US" u="none" dirty="0" smtClean="0"/>
              <a:t>，</a:t>
            </a:r>
            <a:endParaRPr kumimoji="1" lang="en-US" altLang="ja-JP" u="none" dirty="0" smtClean="0"/>
          </a:p>
          <a:p>
            <a:r>
              <a:rPr kumimoji="1" lang="ja-JP" altLang="en-US" u="none" dirty="0" smtClean="0"/>
              <a:t>　手軽</a:t>
            </a:r>
            <a:r>
              <a:rPr kumimoji="1" lang="ja-JP" altLang="en-US" u="none" dirty="0"/>
              <a:t>に作成</a:t>
            </a:r>
            <a:r>
              <a:rPr kumimoji="1" lang="ja-JP" altLang="en-US" u="none" dirty="0" smtClean="0"/>
              <a:t>できる</a:t>
            </a:r>
            <a:r>
              <a:rPr kumimoji="1" lang="ja-JP" altLang="en-US" b="1" u="none" dirty="0" smtClean="0"/>
              <a:t>デジタル版</a:t>
            </a:r>
            <a:r>
              <a:rPr kumimoji="1" lang="ja-JP" altLang="en-US" b="1" u="none" dirty="0"/>
              <a:t>を説明</a:t>
            </a:r>
            <a:r>
              <a:rPr kumimoji="1" lang="ja-JP" altLang="en-US" u="none" dirty="0"/>
              <a:t>していきます。</a:t>
            </a:r>
            <a:endParaRPr kumimoji="1" lang="en-US" altLang="ja-JP" u="none" dirty="0"/>
          </a:p>
          <a:p>
            <a:endParaRPr kumimoji="1" lang="en-US" altLang="ja-JP" u="none" dirty="0"/>
          </a:p>
          <a:p>
            <a:r>
              <a:rPr kumimoji="1" lang="ja-JP" altLang="en-US" u="none" dirty="0"/>
              <a:t>●　なお，小学生向けの</a:t>
            </a:r>
            <a:r>
              <a:rPr kumimoji="1" lang="ja-JP" altLang="en-US" b="1" u="none" dirty="0"/>
              <a:t>冊子版の説明</a:t>
            </a:r>
            <a:r>
              <a:rPr kumimoji="1" lang="ja-JP" altLang="en-US" u="none" dirty="0"/>
              <a:t>については，</a:t>
            </a:r>
            <a:endParaRPr kumimoji="1" lang="en-US" altLang="ja-JP" u="none" dirty="0"/>
          </a:p>
          <a:p>
            <a:r>
              <a:rPr kumimoji="1" lang="ja-JP" altLang="en-US" u="none" dirty="0"/>
              <a:t>　参考として，もう一つの</a:t>
            </a:r>
            <a:r>
              <a:rPr kumimoji="1" lang="ja-JP" altLang="en-US" u="none" dirty="0" smtClean="0"/>
              <a:t>パワーポイント資料を</a:t>
            </a:r>
            <a:r>
              <a:rPr kumimoji="1" lang="ja-JP" altLang="en-US" u="none" dirty="0"/>
              <a:t>用意していますので，</a:t>
            </a:r>
            <a:endParaRPr kumimoji="1" lang="en-US" altLang="ja-JP" u="none" dirty="0"/>
          </a:p>
          <a:p>
            <a:r>
              <a:rPr kumimoji="1" lang="ja-JP" altLang="en-US" u="none" dirty="0"/>
              <a:t>　そちらをご参照ください。</a:t>
            </a:r>
            <a:endParaRPr kumimoji="1" lang="en-US" altLang="ja-JP" u="none" dirty="0"/>
          </a:p>
        </p:txBody>
      </p:sp>
    </p:spTree>
    <p:extLst>
      <p:ext uri="{BB962C8B-B14F-4D97-AF65-F5344CB8AC3E}">
        <p14:creationId xmlns:p14="http://schemas.microsoft.com/office/powerpoint/2010/main" val="3410066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ja-JP" altLang="en-US" dirty="0" smtClean="0"/>
              <a:t>デジタル版の「</a:t>
            </a:r>
            <a:r>
              <a:rPr kumimoji="1" lang="ja-JP" altLang="en-US" dirty="0"/>
              <a:t>ひろしまマイ・タイムライン」は，</a:t>
            </a:r>
            <a:endParaRPr kumimoji="1" lang="en-US" altLang="ja-JP" dirty="0"/>
          </a:p>
          <a:p>
            <a:r>
              <a:rPr kumimoji="1" lang="ja-JP" altLang="en-US" dirty="0"/>
              <a:t>　</a:t>
            </a:r>
            <a:r>
              <a:rPr kumimoji="1" lang="ja-JP" altLang="en-US" dirty="0" smtClean="0"/>
              <a:t>「</a:t>
            </a:r>
            <a:r>
              <a:rPr kumimoji="1" lang="ja-JP" altLang="en-US" dirty="0"/>
              <a:t>ひろしまマイ・タイムライン</a:t>
            </a:r>
            <a:r>
              <a:rPr kumimoji="1" lang="ja-JP" altLang="en-US" dirty="0" smtClean="0"/>
              <a:t>」特設サイトから</a:t>
            </a:r>
            <a:r>
              <a:rPr kumimoji="1" lang="ja-JP" altLang="en-US" dirty="0"/>
              <a:t>作ることができます。</a:t>
            </a:r>
            <a:endParaRPr kumimoji="1" lang="en-US" altLang="ja-JP" dirty="0"/>
          </a:p>
          <a:p>
            <a:endParaRPr kumimoji="1" lang="en-US" altLang="ja-JP" dirty="0"/>
          </a:p>
          <a:p>
            <a:r>
              <a:rPr kumimoji="1" lang="ja-JP" altLang="en-US" dirty="0"/>
              <a:t>●　</a:t>
            </a:r>
            <a:r>
              <a:rPr kumimoji="1" lang="ja-JP" altLang="en-US" dirty="0" smtClean="0"/>
              <a:t>「</a:t>
            </a:r>
            <a:r>
              <a:rPr kumimoji="1" lang="ja-JP" altLang="en-US" dirty="0"/>
              <a:t>ひろしまマイ・タイムライン</a:t>
            </a:r>
            <a:r>
              <a:rPr kumimoji="1" lang="ja-JP" altLang="en-US" dirty="0" smtClean="0"/>
              <a:t>」の特設サイトには</a:t>
            </a:r>
            <a:r>
              <a:rPr kumimoji="1" lang="ja-JP" altLang="en-US" dirty="0"/>
              <a:t>，</a:t>
            </a:r>
            <a:endParaRPr kumimoji="1" lang="en-US" altLang="ja-JP" dirty="0"/>
          </a:p>
          <a:p>
            <a:r>
              <a:rPr kumimoji="1" lang="ja-JP" altLang="en-US" dirty="0"/>
              <a:t>　４つのメニューが用意されています。</a:t>
            </a:r>
            <a:endParaRPr kumimoji="1" lang="en-US" altLang="ja-JP" dirty="0"/>
          </a:p>
        </p:txBody>
      </p:sp>
    </p:spTree>
    <p:extLst>
      <p:ext uri="{BB962C8B-B14F-4D97-AF65-F5344CB8AC3E}">
        <p14:creationId xmlns:p14="http://schemas.microsoft.com/office/powerpoint/2010/main" val="2683374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４つのメニューの簡単な説明をします。</a:t>
            </a:r>
            <a:endParaRPr kumimoji="1" lang="en-US" altLang="ja-JP" dirty="0"/>
          </a:p>
          <a:p>
            <a:endParaRPr kumimoji="1" lang="en-US" altLang="ja-JP" dirty="0"/>
          </a:p>
          <a:p>
            <a:r>
              <a:rPr kumimoji="1" lang="ja-JP" altLang="en-US" dirty="0"/>
              <a:t>●　１つ目は，「広島県の特徴や風水害を知ろう！」です。</a:t>
            </a:r>
            <a:endParaRPr kumimoji="1" lang="en-US" altLang="ja-JP" dirty="0"/>
          </a:p>
          <a:p>
            <a:r>
              <a:rPr kumimoji="1" lang="ja-JP" altLang="en-US" dirty="0"/>
              <a:t>　　</a:t>
            </a:r>
            <a:r>
              <a:rPr kumimoji="1" lang="ja-JP" altLang="en-US" dirty="0" smtClean="0"/>
              <a:t>広島県で起こりやすい</a:t>
            </a:r>
            <a:r>
              <a:rPr kumimoji="1" lang="ja-JP" altLang="en-US" dirty="0"/>
              <a:t>風水害の解説や過去の風水害の</a:t>
            </a:r>
            <a:r>
              <a:rPr kumimoji="1" lang="ja-JP" altLang="en-US" dirty="0" smtClean="0"/>
              <a:t>事例などを</a:t>
            </a:r>
            <a:r>
              <a:rPr kumimoji="1" lang="ja-JP" altLang="en-US" dirty="0"/>
              <a:t>紹介しています。</a:t>
            </a:r>
            <a:endParaRPr kumimoji="1" lang="en-US" altLang="ja-JP" dirty="0"/>
          </a:p>
          <a:p>
            <a:endParaRPr kumimoji="1" lang="en-US" altLang="ja-JP" dirty="0"/>
          </a:p>
          <a:p>
            <a:r>
              <a:rPr kumimoji="1" lang="ja-JP" altLang="en-US" dirty="0"/>
              <a:t>●　２つ目は，「ひろしまマイ・タイムラインのつくり方」です。</a:t>
            </a:r>
            <a:endParaRPr kumimoji="1" lang="en-US" altLang="ja-JP" dirty="0"/>
          </a:p>
          <a:p>
            <a:r>
              <a:rPr kumimoji="1" lang="ja-JP" altLang="en-US" dirty="0"/>
              <a:t>　　マイ・タイムラインの作成方法や作成するための支援</a:t>
            </a:r>
            <a:r>
              <a:rPr kumimoji="1" lang="ja-JP" altLang="en-US" dirty="0" smtClean="0"/>
              <a:t>動画を掲載</a:t>
            </a:r>
            <a:r>
              <a:rPr kumimoji="1" lang="ja-JP" altLang="en-US" dirty="0"/>
              <a:t>しています。</a:t>
            </a:r>
            <a:endParaRPr kumimoji="1" lang="en-US" altLang="ja-JP" dirty="0"/>
          </a:p>
          <a:p>
            <a:r>
              <a:rPr kumimoji="1" lang="ja-JP" altLang="en-US" dirty="0"/>
              <a:t>　　</a:t>
            </a:r>
            <a:endParaRPr kumimoji="1" lang="en-US" altLang="ja-JP" dirty="0"/>
          </a:p>
          <a:p>
            <a:r>
              <a:rPr kumimoji="1" lang="ja-JP" altLang="en-US" dirty="0"/>
              <a:t>●　３つ目は，「ひろしまマイ・タイムラインをつくる！（一般用）」です。</a:t>
            </a:r>
            <a:endParaRPr kumimoji="1" lang="en-US" altLang="ja-JP" dirty="0"/>
          </a:p>
          <a:p>
            <a:r>
              <a:rPr kumimoji="1" lang="ja-JP" altLang="en-US" dirty="0"/>
              <a:t>　　実際</a:t>
            </a:r>
            <a:r>
              <a:rPr kumimoji="1" lang="ja-JP" altLang="en-US" dirty="0" smtClean="0"/>
              <a:t>にマイ</a:t>
            </a:r>
            <a:r>
              <a:rPr kumimoji="1" lang="ja-JP" altLang="en-US" dirty="0"/>
              <a:t>・タイムラインを作成するメインページになります。</a:t>
            </a:r>
            <a:endParaRPr kumimoji="1" lang="en-US" altLang="ja-JP" dirty="0"/>
          </a:p>
          <a:p>
            <a:endParaRPr kumimoji="1" lang="en-US" altLang="ja-JP" dirty="0"/>
          </a:p>
          <a:p>
            <a:r>
              <a:rPr kumimoji="1" lang="ja-JP" altLang="en-US" dirty="0"/>
              <a:t>●　４つ目は，「ひろしまマイ・タイムラインをつくる！（小学生用）」です。</a:t>
            </a:r>
            <a:endParaRPr kumimoji="1" lang="en-US" altLang="ja-JP" dirty="0"/>
          </a:p>
          <a:p>
            <a:r>
              <a:rPr kumimoji="1" lang="ja-JP" altLang="en-US" dirty="0"/>
              <a:t>　　小学生用の</a:t>
            </a:r>
            <a:r>
              <a:rPr kumimoji="1" lang="ja-JP" altLang="en-US" dirty="0" smtClean="0"/>
              <a:t>冊子版教材を</a:t>
            </a:r>
            <a:r>
              <a:rPr kumimoji="1" lang="en-US" altLang="ja-JP" dirty="0"/>
              <a:t>PDF</a:t>
            </a:r>
            <a:r>
              <a:rPr kumimoji="1" lang="ja-JP" altLang="en-US" dirty="0"/>
              <a:t>ファイルで掲載しています。</a:t>
            </a:r>
            <a:endParaRPr kumimoji="1" lang="en-US" altLang="ja-JP" dirty="0"/>
          </a:p>
        </p:txBody>
      </p:sp>
    </p:spTree>
    <p:extLst>
      <p:ext uri="{BB962C8B-B14F-4D97-AF65-F5344CB8AC3E}">
        <p14:creationId xmlns:p14="http://schemas.microsoft.com/office/powerpoint/2010/main" val="2683374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ja-JP" altLang="en-US" dirty="0" smtClean="0"/>
              <a:t>具体的</a:t>
            </a:r>
            <a:r>
              <a:rPr kumimoji="1" lang="ja-JP" altLang="en-US" dirty="0"/>
              <a:t>に，それぞれのメニューを説明してきます。</a:t>
            </a:r>
            <a:endParaRPr kumimoji="1" lang="en-US" altLang="ja-JP" dirty="0"/>
          </a:p>
          <a:p>
            <a:endParaRPr kumimoji="1" lang="en-US" altLang="ja-JP" dirty="0"/>
          </a:p>
          <a:p>
            <a:r>
              <a:rPr kumimoji="1" lang="ja-JP" altLang="en-US" dirty="0"/>
              <a:t>●　まずは，「広島県の特徴や風水害を知ろう！」です。</a:t>
            </a:r>
            <a:endParaRPr kumimoji="1" lang="en-US" altLang="ja-JP" dirty="0"/>
          </a:p>
        </p:txBody>
      </p:sp>
    </p:spTree>
    <p:extLst>
      <p:ext uri="{BB962C8B-B14F-4D97-AF65-F5344CB8AC3E}">
        <p14:creationId xmlns:p14="http://schemas.microsoft.com/office/powerpoint/2010/main" val="2683374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ja-JP" altLang="en-US" dirty="0" smtClean="0"/>
              <a:t>広島県では，土砂</a:t>
            </a:r>
            <a:r>
              <a:rPr kumimoji="1" lang="ja-JP" altLang="en-US" dirty="0"/>
              <a:t>災害危険箇所の数が全国で最多で</a:t>
            </a:r>
            <a:r>
              <a:rPr kumimoji="1" lang="ja-JP" altLang="en-US" dirty="0" smtClean="0"/>
              <a:t>あることは</a:t>
            </a:r>
            <a:endParaRPr kumimoji="1" lang="en-US" altLang="ja-JP" dirty="0" smtClean="0"/>
          </a:p>
          <a:p>
            <a:r>
              <a:rPr kumimoji="1" lang="ja-JP" altLang="en-US" dirty="0" smtClean="0"/>
              <a:t>　ご存じでしょうか。</a:t>
            </a:r>
            <a:endParaRPr kumimoji="1" lang="en-US" altLang="ja-JP" dirty="0"/>
          </a:p>
          <a:p>
            <a:r>
              <a:rPr kumimoji="1" lang="ja-JP" altLang="en-US" dirty="0"/>
              <a:t>　</a:t>
            </a:r>
            <a:r>
              <a:rPr kumimoji="1" lang="ja-JP" altLang="en-US" dirty="0" smtClean="0"/>
              <a:t>　ここでは，広島県</a:t>
            </a:r>
            <a:r>
              <a:rPr kumimoji="1" lang="ja-JP" altLang="en-US" dirty="0"/>
              <a:t>特有の土砂災害のリスクなどの認識を深めていただくために，</a:t>
            </a:r>
            <a:endParaRPr kumimoji="1" lang="en-US" altLang="ja-JP" dirty="0"/>
          </a:p>
          <a:p>
            <a:r>
              <a:rPr kumimoji="1" lang="ja-JP" altLang="en-US" dirty="0"/>
              <a:t>　・　土砂災害の種類やメカニズム，</a:t>
            </a:r>
            <a:endParaRPr kumimoji="1" lang="en-US" altLang="ja-JP" dirty="0"/>
          </a:p>
          <a:p>
            <a:r>
              <a:rPr kumimoji="1" lang="ja-JP" altLang="en-US" dirty="0"/>
              <a:t>　・　広島県の過去の災害の発生事例</a:t>
            </a:r>
            <a:endParaRPr kumimoji="1" lang="en-US" altLang="ja-JP" dirty="0"/>
          </a:p>
          <a:p>
            <a:r>
              <a:rPr kumimoji="1" lang="ja-JP" altLang="en-US" dirty="0"/>
              <a:t>　・　県内の地形について</a:t>
            </a:r>
            <a:endParaRPr kumimoji="1" lang="en-US" altLang="ja-JP" dirty="0"/>
          </a:p>
          <a:p>
            <a:r>
              <a:rPr kumimoji="1" lang="ja-JP" altLang="en-US" dirty="0"/>
              <a:t>　などを掲載しています。</a:t>
            </a:r>
            <a:endParaRPr kumimoji="1" lang="en-US" altLang="ja-JP" dirty="0"/>
          </a:p>
        </p:txBody>
      </p:sp>
    </p:spTree>
    <p:extLst>
      <p:ext uri="{BB962C8B-B14F-4D97-AF65-F5344CB8AC3E}">
        <p14:creationId xmlns:p14="http://schemas.microsoft.com/office/powerpoint/2010/main" val="186293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2021/1/19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2021/1/19</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4.png"/><Relationship Id="rId4" Type="http://schemas.microsoft.com/office/2007/relationships/hdphoto" Target="../media/hdphoto4.wdp"/><Relationship Id="rId9"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7504" y="6000240"/>
            <a:ext cx="8568952" cy="85776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3600" dirty="0">
                <a:solidFill>
                  <a:schemeClr val="tx2">
                    <a:lumMod val="25000"/>
                  </a:schemeClr>
                </a:solidFill>
                <a:latin typeface="HG丸ｺﾞｼｯｸM-PRO" panose="020F0600000000000000" pitchFamily="50" charset="-128"/>
                <a:ea typeface="HG丸ｺﾞｼｯｸM-PRO" panose="020F0600000000000000" pitchFamily="50" charset="-128"/>
              </a:rPr>
              <a:t>広島県 危機管理監　みんなで減災推進課</a:t>
            </a:r>
          </a:p>
        </p:txBody>
      </p:sp>
      <p:sp>
        <p:nvSpPr>
          <p:cNvPr id="7" name="タイトル 3"/>
          <p:cNvSpPr txBox="1">
            <a:spLocks/>
          </p:cNvSpPr>
          <p:nvPr/>
        </p:nvSpPr>
        <p:spPr>
          <a:xfrm>
            <a:off x="107504" y="687304"/>
            <a:ext cx="7560840" cy="555745"/>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ja-JP" sz="2800" i="1" u="sng" dirty="0">
                <a:solidFill>
                  <a:srgbClr val="92D050"/>
                </a:solidFill>
              </a:rPr>
              <a:t>広島県</a:t>
            </a:r>
            <a:r>
              <a:rPr lang="en-US" altLang="ja-JP" sz="2800" i="1" u="sng" dirty="0">
                <a:solidFill>
                  <a:srgbClr val="92D050"/>
                </a:solidFill>
              </a:rPr>
              <a:t>『</a:t>
            </a:r>
            <a:r>
              <a:rPr lang="ja-JP" altLang="ja-JP" sz="2800" i="1" u="sng" dirty="0">
                <a:solidFill>
                  <a:srgbClr val="92D050"/>
                </a:solidFill>
              </a:rPr>
              <a:t>みんなで減災</a:t>
            </a:r>
            <a:r>
              <a:rPr lang="en-US" altLang="ja-JP" sz="2800" i="1" u="sng" dirty="0">
                <a:solidFill>
                  <a:srgbClr val="92D050"/>
                </a:solidFill>
              </a:rPr>
              <a:t>』</a:t>
            </a:r>
            <a:r>
              <a:rPr lang="ja-JP" altLang="ja-JP" sz="2800" i="1" u="sng" dirty="0">
                <a:solidFill>
                  <a:srgbClr val="92D050"/>
                </a:solidFill>
              </a:rPr>
              <a:t>県民総ぐるみ運動展開中！</a:t>
            </a:r>
            <a:endParaRPr lang="ja-JP" altLang="en-US" sz="5400" u="sng" dirty="0">
              <a:solidFill>
                <a:srgbClr val="92D050"/>
              </a:solidFill>
            </a:endParaRPr>
          </a:p>
        </p:txBody>
      </p:sp>
      <p:pic>
        <p:nvPicPr>
          <p:cNvPr id="8" name="図 7" descr="T:\020危機管理監\999危機管理監共有\監内共有\02 広報・広聴\タスケ三兄弟\020_図案\防災対策基本条例「タスケ三兄弟」デジタルデータ\クリアーホルダー\300dpi\各ページ素材\クリアーホルダー表_03.jpg"/>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03220" y="217609"/>
            <a:ext cx="1339903" cy="1291419"/>
          </a:xfrm>
          <a:prstGeom prst="rect">
            <a:avLst/>
          </a:prstGeom>
          <a:noFill/>
          <a:ln>
            <a:noFill/>
          </a:ln>
        </p:spPr>
      </p:pic>
      <p:sp>
        <p:nvSpPr>
          <p:cNvPr id="2" name="タイトル 1"/>
          <p:cNvSpPr>
            <a:spLocks noGrp="1"/>
          </p:cNvSpPr>
          <p:nvPr>
            <p:ph type="title"/>
          </p:nvPr>
        </p:nvSpPr>
        <p:spPr>
          <a:xfrm>
            <a:off x="-36512" y="1586222"/>
            <a:ext cx="9217024" cy="1770770"/>
          </a:xfrm>
        </p:spPr>
        <p:txBody>
          <a:bodyPr>
            <a:normAutofit fontScale="90000"/>
          </a:bodyPr>
          <a:lstStyle/>
          <a:p>
            <a:pPr algn="ctr"/>
            <a:r>
              <a:rPr lang="ja-JP" altLang="en-US" sz="4800" b="1" dirty="0">
                <a:solidFill>
                  <a:srgbClr val="00B0F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「ひろしまマイ・タイムライン」</a:t>
            </a:r>
            <a:r>
              <a:rPr lang="ja-JP" altLang="en-US" sz="4800" b="1" dirty="0">
                <a:solidFill>
                  <a:schemeClr val="tx2">
                    <a:lumMod val="50000"/>
                  </a:schemeClr>
                </a:solidFill>
                <a:latin typeface="HG丸ｺﾞｼｯｸM-PRO" panose="020F0600000000000000" pitchFamily="50" charset="-128"/>
                <a:ea typeface="HG丸ｺﾞｼｯｸM-PRO" panose="020F0600000000000000" pitchFamily="50" charset="-128"/>
              </a:rPr>
              <a:t>を活用した防災意識の醸成に</a:t>
            </a:r>
            <a:r>
              <a:rPr lang="ja-JP" altLang="en-US" sz="4800" b="1" dirty="0" smtClean="0">
                <a:solidFill>
                  <a:schemeClr val="tx2">
                    <a:lumMod val="50000"/>
                  </a:schemeClr>
                </a:solidFill>
                <a:latin typeface="HG丸ｺﾞｼｯｸM-PRO" panose="020F0600000000000000" pitchFamily="50" charset="-128"/>
                <a:ea typeface="HG丸ｺﾞｼｯｸM-PRO" panose="020F0600000000000000" pitchFamily="50" charset="-128"/>
              </a:rPr>
              <a:t>ついて</a:t>
            </a:r>
            <a:r>
              <a:rPr lang="en-US" altLang="ja-JP" sz="4800" b="1" dirty="0" smtClean="0">
                <a:solidFill>
                  <a:schemeClr val="tx2">
                    <a:lumMod val="50000"/>
                  </a:schemeClr>
                </a:solidFill>
                <a:latin typeface="HG丸ｺﾞｼｯｸM-PRO" panose="020F0600000000000000" pitchFamily="50" charset="-128"/>
                <a:ea typeface="HG丸ｺﾞｼｯｸM-PRO" panose="020F0600000000000000" pitchFamily="50" charset="-128"/>
              </a:rPr>
              <a:t/>
            </a:r>
            <a:br>
              <a:rPr lang="en-US" altLang="ja-JP" sz="4800" b="1" dirty="0" smtClean="0">
                <a:solidFill>
                  <a:schemeClr val="tx2">
                    <a:lumMod val="50000"/>
                  </a:schemeClr>
                </a:solidFill>
                <a:latin typeface="HG丸ｺﾞｼｯｸM-PRO" panose="020F0600000000000000" pitchFamily="50" charset="-128"/>
                <a:ea typeface="HG丸ｺﾞｼｯｸM-PRO" panose="020F0600000000000000" pitchFamily="50" charset="-128"/>
              </a:rPr>
            </a:br>
            <a:r>
              <a:rPr lang="ja-JP" altLang="en-US" sz="4800" b="1" dirty="0" smtClean="0">
                <a:solidFill>
                  <a:schemeClr val="tx2">
                    <a:lumMod val="50000"/>
                  </a:schemeClr>
                </a:solidFill>
                <a:latin typeface="HG丸ｺﾞｼｯｸM-PRO" panose="020F0600000000000000" pitchFamily="50" charset="-128"/>
                <a:ea typeface="HG丸ｺﾞｼｯｸM-PRO" panose="020F0600000000000000" pitchFamily="50" charset="-128"/>
              </a:rPr>
              <a:t>（デジタル版）</a:t>
            </a:r>
            <a:endParaRPr kumimoji="1" lang="ja-JP" altLang="en-US" sz="4800" b="1" dirty="0">
              <a:solidFill>
                <a:schemeClr val="tx2">
                  <a:lumMod val="50000"/>
                </a:schemeClr>
              </a:solidFill>
              <a:latin typeface="HG丸ｺﾞｼｯｸM-PRO" panose="020F0600000000000000" pitchFamily="50" charset="-128"/>
              <a:ea typeface="HG丸ｺﾞｼｯｸM-PRO" panose="020F0600000000000000" pitchFamily="50" charset="-128"/>
            </a:endParaRPr>
          </a:p>
        </p:txBody>
      </p:sp>
      <p:pic>
        <p:nvPicPr>
          <p:cNvPr id="24" name="Picture 3" descr="C:\Users\85923\Desktop\図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8210" y="3322123"/>
            <a:ext cx="4511564" cy="2439043"/>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txBox="1">
            <a:spLocks/>
          </p:cNvSpPr>
          <p:nvPr/>
        </p:nvSpPr>
        <p:spPr>
          <a:xfrm>
            <a:off x="4363916" y="5761166"/>
            <a:ext cx="4431717" cy="478147"/>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1600" dirty="0">
                <a:solidFill>
                  <a:schemeClr val="bg1">
                    <a:lumMod val="10000"/>
                  </a:schemeClr>
                </a:solidFill>
                <a:latin typeface="HG丸ｺﾞｼｯｸM-PRO" panose="020F0600000000000000" pitchFamily="50" charset="-128"/>
                <a:ea typeface="HG丸ｺﾞｼｯｸM-PRO" panose="020F0600000000000000" pitchFamily="50" charset="-128"/>
              </a:rPr>
              <a:t>広島県防災キャラクター「タスケ三兄弟」</a:t>
            </a:r>
          </a:p>
        </p:txBody>
      </p:sp>
    </p:spTree>
    <p:extLst>
      <p:ext uri="{BB962C8B-B14F-4D97-AF65-F5344CB8AC3E}">
        <p14:creationId xmlns:p14="http://schemas.microsoft.com/office/powerpoint/2010/main" val="2026685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889" b="21389" l="12917" r="13958"/>
                    </a14:imgEffect>
                  </a14:imgLayer>
                </a14:imgProps>
              </a:ext>
              <a:ext uri="{28A0092B-C50C-407E-A947-70E740481C1C}">
                <a14:useLocalDpi xmlns:a14="http://schemas.microsoft.com/office/drawing/2010/main" val="0"/>
              </a:ext>
            </a:extLst>
          </a:blip>
          <a:srcRect l="11990" t="18238" r="82503" b="70703"/>
          <a:stretch/>
        </p:blipFill>
        <p:spPr bwMode="auto">
          <a:xfrm>
            <a:off x="-396552" y="2268234"/>
            <a:ext cx="697036" cy="7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252536" y="260648"/>
            <a:ext cx="9144000" cy="769441"/>
          </a:xfrm>
          <a:prstGeom prst="rect">
            <a:avLst/>
          </a:prstGeom>
          <a:noFill/>
        </p:spPr>
        <p:txBody>
          <a:bodyPr wrap="square" rtlCol="0">
            <a:spAutoFit/>
          </a:bodyPr>
          <a:lstStyle/>
          <a:p>
            <a:r>
              <a:rPr lang="ja-JP" altLang="en-US" sz="44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広島県の特徴や風水害を知ろう！</a:t>
            </a:r>
            <a:endParaRPr kumimoji="1" lang="ja-JP" altLang="en-US" sz="44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pic>
        <p:nvPicPr>
          <p:cNvPr id="1536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862" t="16072" r="48793" b="6666"/>
          <a:stretch/>
        </p:blipFill>
        <p:spPr bwMode="auto">
          <a:xfrm>
            <a:off x="187041" y="1764223"/>
            <a:ext cx="4539697" cy="4890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テキスト ボックス 16"/>
          <p:cNvSpPr txBox="1"/>
          <p:nvPr/>
        </p:nvSpPr>
        <p:spPr>
          <a:xfrm>
            <a:off x="270275" y="1273414"/>
            <a:ext cx="3180323" cy="464230"/>
          </a:xfrm>
          <a:prstGeom prst="rect">
            <a:avLst/>
          </a:prstGeom>
          <a:noFill/>
        </p:spPr>
        <p:txBody>
          <a:bodyPr wrap="square" rtlCol="0">
            <a:spAutoFit/>
          </a:bodyPr>
          <a:lstStyle/>
          <a:p>
            <a:pPr>
              <a:lnSpc>
                <a:spcPts val="2900"/>
              </a:lnSpc>
            </a:pPr>
            <a:r>
              <a:rPr kumimoji="1" lang="en-US" altLang="ja-JP" sz="2800" b="1" dirty="0">
                <a:solidFill>
                  <a:schemeClr val="tx2">
                    <a:lumMod val="75000"/>
                  </a:schemeClr>
                </a:solidFill>
                <a:latin typeface="Meiryo UI" panose="020B0604030504040204" pitchFamily="50" charset="-128"/>
                <a:ea typeface="Meiryo UI" panose="020B0604030504040204" pitchFamily="50" charset="-128"/>
              </a:rPr>
              <a:t>【</a:t>
            </a:r>
            <a:r>
              <a:rPr lang="ja-JP" altLang="en-US" sz="2800" b="1" dirty="0">
                <a:solidFill>
                  <a:schemeClr val="tx2">
                    <a:lumMod val="75000"/>
                  </a:schemeClr>
                </a:solidFill>
                <a:latin typeface="Meiryo UI" panose="020B0604030504040204" pitchFamily="50" charset="-128"/>
                <a:ea typeface="Meiryo UI" panose="020B0604030504040204" pitchFamily="50" charset="-128"/>
              </a:rPr>
              <a:t>土砂災害とは？</a:t>
            </a:r>
            <a:r>
              <a:rPr lang="en-US" altLang="ja-JP" sz="2800" b="1" dirty="0">
                <a:solidFill>
                  <a:schemeClr val="tx2">
                    <a:lumMod val="75000"/>
                  </a:schemeClr>
                </a:solidFill>
                <a:latin typeface="Meiryo UI" panose="020B0604030504040204" pitchFamily="50" charset="-128"/>
                <a:ea typeface="Meiryo UI" panose="020B0604030504040204" pitchFamily="50" charset="-128"/>
              </a:rPr>
              <a:t>】</a:t>
            </a:r>
            <a:endParaRPr kumimoji="1" lang="ja-JP" altLang="en-US" sz="2800" b="1" dirty="0">
              <a:solidFill>
                <a:schemeClr val="tx2">
                  <a:lumMod val="75000"/>
                </a:schemeClr>
              </a:solidFill>
              <a:latin typeface="Meiryo UI" panose="020B0604030504040204" pitchFamily="50" charset="-128"/>
              <a:ea typeface="Meiryo UI" panose="020B0604030504040204" pitchFamily="50" charset="-128"/>
            </a:endParaRPr>
          </a:p>
        </p:txBody>
      </p:sp>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8580" t="19615" r="44511" b="14499"/>
          <a:stretch/>
        </p:blipFill>
        <p:spPr bwMode="auto">
          <a:xfrm>
            <a:off x="4499992" y="2445782"/>
            <a:ext cx="4359495" cy="43774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テキスト ボックス 17"/>
          <p:cNvSpPr txBox="1"/>
          <p:nvPr/>
        </p:nvSpPr>
        <p:spPr>
          <a:xfrm>
            <a:off x="4695770" y="1609656"/>
            <a:ext cx="4163717" cy="836126"/>
          </a:xfrm>
          <a:prstGeom prst="rect">
            <a:avLst/>
          </a:prstGeom>
          <a:noFill/>
        </p:spPr>
        <p:txBody>
          <a:bodyPr wrap="square" rtlCol="0">
            <a:spAutoFit/>
          </a:bodyPr>
          <a:lstStyle/>
          <a:p>
            <a:pPr>
              <a:lnSpc>
                <a:spcPts val="2900"/>
              </a:lnSpc>
            </a:pPr>
            <a:r>
              <a:rPr kumimoji="1" lang="en-US" altLang="ja-JP" sz="2800" b="1" dirty="0">
                <a:solidFill>
                  <a:schemeClr val="tx2">
                    <a:lumMod val="75000"/>
                  </a:schemeClr>
                </a:solidFill>
                <a:latin typeface="Meiryo UI" panose="020B0604030504040204" pitchFamily="50" charset="-128"/>
                <a:ea typeface="Meiryo UI" panose="020B0604030504040204" pitchFamily="50" charset="-128"/>
              </a:rPr>
              <a:t>【</a:t>
            </a:r>
            <a:r>
              <a:rPr lang="ja-JP" altLang="en-US" sz="2800" b="1" dirty="0">
                <a:solidFill>
                  <a:schemeClr val="tx2">
                    <a:lumMod val="75000"/>
                  </a:schemeClr>
                </a:solidFill>
                <a:latin typeface="Meiryo UI" panose="020B0604030504040204" pitchFamily="50" charset="-128"/>
                <a:ea typeface="Meiryo UI" panose="020B0604030504040204" pitchFamily="50" charset="-128"/>
              </a:rPr>
              <a:t>過去に広島県で起こった</a:t>
            </a:r>
            <a:endParaRPr lang="en-US" altLang="ja-JP" sz="2800" b="1" dirty="0">
              <a:solidFill>
                <a:schemeClr val="tx2">
                  <a:lumMod val="75000"/>
                </a:schemeClr>
              </a:solidFill>
              <a:latin typeface="Meiryo UI" panose="020B0604030504040204" pitchFamily="50" charset="-128"/>
              <a:ea typeface="Meiryo UI" panose="020B0604030504040204" pitchFamily="50" charset="-128"/>
            </a:endParaRPr>
          </a:p>
          <a:p>
            <a:pPr>
              <a:lnSpc>
                <a:spcPts val="2900"/>
              </a:lnSpc>
            </a:pPr>
            <a:r>
              <a:rPr lang="ja-JP" altLang="en-US" sz="2800" b="1" dirty="0">
                <a:solidFill>
                  <a:schemeClr val="tx2">
                    <a:lumMod val="75000"/>
                  </a:schemeClr>
                </a:solidFill>
                <a:latin typeface="Meiryo UI" panose="020B0604030504040204" pitchFamily="50" charset="-128"/>
                <a:ea typeface="Meiryo UI" panose="020B0604030504040204" pitchFamily="50" charset="-128"/>
              </a:rPr>
              <a:t>風水害から学ぶ</a:t>
            </a:r>
            <a:r>
              <a:rPr lang="en-US" altLang="ja-JP" sz="2800" b="1" dirty="0">
                <a:solidFill>
                  <a:schemeClr val="tx2">
                    <a:lumMod val="75000"/>
                  </a:schemeClr>
                </a:solidFill>
                <a:latin typeface="Meiryo UI" panose="020B0604030504040204" pitchFamily="50" charset="-128"/>
                <a:ea typeface="Meiryo UI" panose="020B0604030504040204" pitchFamily="50" charset="-128"/>
              </a:rPr>
              <a:t>】</a:t>
            </a:r>
            <a:endParaRPr kumimoji="1" lang="ja-JP" altLang="en-US" sz="2800" b="1" dirty="0">
              <a:solidFill>
                <a:schemeClr val="tx2">
                  <a:lumMod val="7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6518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37" t="13333" r="22035" b="10626"/>
          <a:stretch/>
        </p:blipFill>
        <p:spPr bwMode="auto">
          <a:xfrm>
            <a:off x="197252" y="1412775"/>
            <a:ext cx="8584772" cy="495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2915816" y="5141108"/>
            <a:ext cx="1728192" cy="1264976"/>
          </a:xfrm>
          <a:prstGeom prst="rect">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08520" y="260648"/>
            <a:ext cx="9144000" cy="769441"/>
          </a:xfrm>
          <a:prstGeom prst="rect">
            <a:avLst/>
          </a:prstGeom>
          <a:noFill/>
        </p:spPr>
        <p:txBody>
          <a:bodyPr wrap="square" rtlCol="0">
            <a:spAutoFit/>
          </a:bodyPr>
          <a:lstStyle/>
          <a:p>
            <a:r>
              <a:rPr kumimoji="1" lang="ja-JP" altLang="en-US" sz="44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ひろしまマイ・タイムラインのつくり方</a:t>
            </a:r>
          </a:p>
        </p:txBody>
      </p:sp>
    </p:spTree>
    <p:extLst>
      <p:ext uri="{BB962C8B-B14F-4D97-AF65-F5344CB8AC3E}">
        <p14:creationId xmlns:p14="http://schemas.microsoft.com/office/powerpoint/2010/main" val="65665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6512" y="260648"/>
            <a:ext cx="9144000" cy="769441"/>
          </a:xfrm>
          <a:prstGeom prst="rect">
            <a:avLst/>
          </a:prstGeom>
          <a:noFill/>
        </p:spPr>
        <p:txBody>
          <a:bodyPr wrap="square" rtlCol="0">
            <a:spAutoFit/>
          </a:bodyPr>
          <a:lstStyle/>
          <a:p>
            <a:r>
              <a:rPr kumimoji="1" lang="ja-JP" altLang="en-US" sz="44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ひろしまマイ・タイムラインのつくり方</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56" y="1988840"/>
            <a:ext cx="5441385"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p:cNvSpPr txBox="1"/>
          <p:nvPr/>
        </p:nvSpPr>
        <p:spPr>
          <a:xfrm>
            <a:off x="189978" y="1196752"/>
            <a:ext cx="5966198" cy="584775"/>
          </a:xfrm>
          <a:prstGeom prst="rect">
            <a:avLst/>
          </a:prstGeom>
          <a:noFill/>
        </p:spPr>
        <p:txBody>
          <a:bodyPr wrap="square"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マイ・タイムラインの作成支援動画</a:t>
            </a:r>
            <a:endPar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8765" y="4811271"/>
            <a:ext cx="1935142" cy="1659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6660232" y="1573341"/>
            <a:ext cx="1772605" cy="830997"/>
          </a:xfrm>
          <a:prstGeom prst="rect">
            <a:avLst/>
          </a:prstGeom>
          <a:noFill/>
        </p:spPr>
        <p:txBody>
          <a:bodyPr wrap="square" rtlCol="0">
            <a:spAutoFit/>
          </a:bodyPr>
          <a:lstStyle/>
          <a:p>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広島県自主防災アドバイザーによる解説</a:t>
            </a: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2416914"/>
            <a:ext cx="1872208" cy="155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6660231" y="4174926"/>
            <a:ext cx="1772605" cy="584775"/>
          </a:xfrm>
          <a:prstGeom prst="rect">
            <a:avLst/>
          </a:prstGeom>
          <a:noFill/>
        </p:spPr>
        <p:txBody>
          <a:bodyPr wrap="square" rtlCol="0">
            <a:spAutoFit/>
          </a:bodyPr>
          <a:lstStyle/>
          <a:p>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イラストを活用してわかりやすく解説</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5" name="正方形/長方形 4"/>
          <p:cNvSpPr/>
          <p:nvPr/>
        </p:nvSpPr>
        <p:spPr>
          <a:xfrm>
            <a:off x="3276052" y="2309136"/>
            <a:ext cx="2520084" cy="3496127"/>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26481" y="5877272"/>
            <a:ext cx="5729695" cy="646331"/>
          </a:xfrm>
          <a:prstGeom prst="rect">
            <a:avLst/>
          </a:prstGeom>
          <a:noFill/>
        </p:spPr>
        <p:txBody>
          <a:bodyPr wrap="square" rtlCol="0">
            <a:spAutoFit/>
          </a:bodyPr>
          <a:lstStyle/>
          <a:p>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　その他，「指導者向け（小学校４～６年生用）」や</a:t>
            </a:r>
            <a:endPar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「作成者向け（一般用）」などもあります。</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18430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731928"/>
            <a:ext cx="4642369" cy="256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6512" y="260648"/>
            <a:ext cx="9144000" cy="769441"/>
          </a:xfrm>
          <a:prstGeom prst="rect">
            <a:avLst/>
          </a:prstGeom>
          <a:noFill/>
        </p:spPr>
        <p:txBody>
          <a:bodyPr wrap="square" rtlCol="0">
            <a:spAutoFit/>
          </a:bodyPr>
          <a:lstStyle/>
          <a:p>
            <a:r>
              <a:rPr kumimoji="1" lang="ja-JP" altLang="en-US" sz="44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ひろしまマイ・タイムラインのつくり方</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293096"/>
            <a:ext cx="3092259" cy="2429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47"/>
          <a:stretch/>
        </p:blipFill>
        <p:spPr bwMode="auto">
          <a:xfrm>
            <a:off x="3419872" y="4274253"/>
            <a:ext cx="3230297" cy="246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9685" y="4300827"/>
            <a:ext cx="3124803" cy="2512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539553" y="2399504"/>
            <a:ext cx="4855408" cy="612068"/>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1115616" y="2924944"/>
            <a:ext cx="0" cy="1349309"/>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2051720" y="2924944"/>
            <a:ext cx="1944216" cy="1348886"/>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131840" y="2924944"/>
            <a:ext cx="2915816" cy="1375883"/>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61986" y="1116033"/>
            <a:ext cx="5966198" cy="584775"/>
          </a:xfrm>
          <a:prstGeom prst="rect">
            <a:avLst/>
          </a:prstGeom>
          <a:noFill/>
        </p:spPr>
        <p:txBody>
          <a:bodyPr wrap="square"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マイ・タイムラインの作成方法</a:t>
            </a:r>
            <a:endPar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5774701" y="2290039"/>
            <a:ext cx="3230635" cy="830997"/>
          </a:xfrm>
          <a:prstGeom prst="rect">
            <a:avLst/>
          </a:prstGeom>
          <a:noFill/>
        </p:spPr>
        <p:txBody>
          <a:bodyPr wrap="square" rtlCol="0">
            <a:spAutoFit/>
          </a:bodyPr>
          <a:lstStyle/>
          <a:p>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rPr>
              <a:t>ステップ</a:t>
            </a:r>
            <a:r>
              <a:rPr lang="en-US" altLang="ja-JP" sz="2400" b="1" baseline="300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rPr>
              <a:t>ごとにその作成方法を解説</a:t>
            </a:r>
            <a:endParaRPr kumimoji="1" lang="ja-JP" altLang="en-US" sz="24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6444208" y="3280299"/>
            <a:ext cx="2376264"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rPr>
              <a:t>※ </a:t>
            </a: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ステップ</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の説明</a:t>
            </a: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は後述</a:t>
            </a:r>
          </a:p>
        </p:txBody>
      </p:sp>
    </p:spTree>
    <p:extLst>
      <p:ext uri="{BB962C8B-B14F-4D97-AF65-F5344CB8AC3E}">
        <p14:creationId xmlns:p14="http://schemas.microsoft.com/office/powerpoint/2010/main" val="3973781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889" b="21389" l="12917" r="13958"/>
                    </a14:imgEffect>
                  </a14:imgLayer>
                </a14:imgProps>
              </a:ext>
              <a:ext uri="{28A0092B-C50C-407E-A947-70E740481C1C}">
                <a14:useLocalDpi xmlns:a14="http://schemas.microsoft.com/office/drawing/2010/main" val="0"/>
              </a:ext>
            </a:extLst>
          </a:blip>
          <a:srcRect l="11990" t="18238" r="82503" b="70703"/>
          <a:stretch/>
        </p:blipFill>
        <p:spPr bwMode="auto">
          <a:xfrm>
            <a:off x="-396552" y="2268234"/>
            <a:ext cx="697036" cy="7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0" y="620688"/>
            <a:ext cx="9144000" cy="2308324"/>
          </a:xfrm>
          <a:prstGeom prst="rect">
            <a:avLst/>
          </a:prstGeom>
          <a:noFill/>
        </p:spPr>
        <p:txBody>
          <a:bodyPr wrap="square" rtlCol="0">
            <a:spAutoFit/>
          </a:bodyPr>
          <a:lstStyle/>
          <a:p>
            <a:pPr algn="ctr"/>
            <a:r>
              <a:rPr lang="ja-JP" altLang="en-US" sz="4800" b="1" dirty="0" smtClean="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特設サイトにアクセスして</a:t>
            </a:r>
            <a:endParaRPr lang="en-US" altLang="ja-JP" sz="4800" b="1" dirty="0" smtClean="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r>
              <a:rPr lang="ja-JP" altLang="en-US" sz="4800" b="1" dirty="0" smtClean="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a:t>
            </a:r>
            <a:r>
              <a:rPr lang="ja-JP" altLang="en-US" sz="48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デジタル版マイ・タイムライン」を</a:t>
            </a:r>
            <a:endParaRPr lang="en-US" altLang="ja-JP" sz="48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r>
              <a:rPr kumimoji="1" lang="ja-JP" altLang="en-US" sz="48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実際に作ってみましょう！</a:t>
            </a:r>
          </a:p>
        </p:txBody>
      </p:sp>
      <p:grpSp>
        <p:nvGrpSpPr>
          <p:cNvPr id="3" name="グループ化 2"/>
          <p:cNvGrpSpPr/>
          <p:nvPr/>
        </p:nvGrpSpPr>
        <p:grpSpPr>
          <a:xfrm>
            <a:off x="2651429" y="3143168"/>
            <a:ext cx="4058165" cy="3510015"/>
            <a:chOff x="5275503" y="1456352"/>
            <a:chExt cx="3267734" cy="3077967"/>
          </a:xfrm>
        </p:grpSpPr>
        <p:pic>
          <p:nvPicPr>
            <p:cNvPr id="16" name="Picture 8" descr="C:\Users\85923\Desktop\短時間豪雨マイタイムライン.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03284">
              <a:off x="6878526" y="1807715"/>
              <a:ext cx="1664711" cy="26510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85923\Desktop\大雨マイタイムイラン.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31180">
              <a:off x="6202617" y="1666833"/>
              <a:ext cx="1665617" cy="27278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85923\Desktop\台風マイタイムライン.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5503" y="1456352"/>
              <a:ext cx="1759923" cy="3077967"/>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図 22"/>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57169" y1="7260" x2="69691" y2="59251"/>
                        <a14:foregroundMark x1="44465" y1="15925" x2="72958" y2="27869"/>
                        <a14:foregroundMark x1="70054" y1="12881" x2="36842" y2="17799"/>
                        <a14:foregroundMark x1="36842" y1="21546" x2="30127" y2="61593"/>
                        <a14:foregroundMark x1="35753" y1="51756" x2="67514" y2="50585"/>
                        <a14:foregroundMark x1="38294" y1="44965" x2="65336" y2="42155"/>
                        <a14:foregroundMark x1="42650" y1="90398" x2="52632" y2="95550"/>
                        <a14:foregroundMark x1="63339" y1="89930" x2="52995" y2="96956"/>
                        <a14:foregroundMark x1="41198" y1="89930" x2="41198" y2="97424"/>
                        <a14:foregroundMark x1="62250" y1="90398" x2="63702" y2="95550"/>
                        <a14:foregroundMark x1="76044" y1="21546" x2="76407" y2="46838"/>
                        <a14:foregroundMark x1="56080" y1="25761" x2="51906" y2="62529"/>
                        <a14:foregroundMark x1="51543" y1="6323" x2="41198" y2="60187"/>
                      </a14:backgroundRemoval>
                    </a14:imgEffect>
                  </a14:imgLayer>
                </a14:imgProps>
              </a:ext>
              <a:ext uri="{28A0092B-C50C-407E-A947-70E740481C1C}">
                <a14:useLocalDpi xmlns:a14="http://schemas.microsoft.com/office/drawing/2010/main" val="0"/>
              </a:ext>
            </a:extLst>
          </a:blip>
          <a:stretch>
            <a:fillRect/>
          </a:stretch>
        </p:blipFill>
        <p:spPr>
          <a:xfrm>
            <a:off x="6444208" y="4701350"/>
            <a:ext cx="2520280" cy="1951833"/>
          </a:xfrm>
          <a:prstGeom prst="rect">
            <a:avLst/>
          </a:prstGeom>
        </p:spPr>
      </p:pic>
      <p:pic>
        <p:nvPicPr>
          <p:cNvPr id="16386" name="Picture 2" descr="C:\Users\85923\Desktop\図4.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921" y="3391200"/>
            <a:ext cx="2298508" cy="251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5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37" t="13333" r="22035" b="10626"/>
          <a:stretch/>
        </p:blipFill>
        <p:spPr bwMode="auto">
          <a:xfrm>
            <a:off x="197252" y="1412775"/>
            <a:ext cx="8584772" cy="495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4489638" y="5141108"/>
            <a:ext cx="1594530" cy="1264976"/>
          </a:xfrm>
          <a:prstGeom prst="rect">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0" y="262246"/>
            <a:ext cx="9144000" cy="707886"/>
          </a:xfrm>
          <a:prstGeom prst="rect">
            <a:avLst/>
          </a:prstGeom>
          <a:noFill/>
        </p:spPr>
        <p:txBody>
          <a:bodyPr wrap="square" rtlCol="0">
            <a:spAutoFit/>
          </a:bodyPr>
          <a:lstStyle/>
          <a:p>
            <a:r>
              <a:rPr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「デジタル版マイ・タイムライン」の作り方</a:t>
            </a:r>
            <a:endParaRPr kumimoji="1"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15934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7308304" y="-229781"/>
            <a:ext cx="1835561" cy="1829567"/>
            <a:chOff x="7308304" y="639063"/>
            <a:chExt cx="1835561" cy="1829567"/>
          </a:xfrm>
        </p:grpSpPr>
        <p:sp>
          <p:nvSpPr>
            <p:cNvPr id="18"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chemeClr val="accent1">
                      <a:lumMod val="60000"/>
                      <a:lumOff val="40000"/>
                    </a:schemeClr>
                  </a:solidFill>
                  <a:latin typeface="HG丸ｺﾞｼｯｸM-PRO" panose="020F0600000000000000" pitchFamily="50" charset="-128"/>
                  <a:ea typeface="HG丸ｺﾞｼｯｸM-PRO" panose="020F0600000000000000" pitchFamily="50" charset="-128"/>
                </a:rPr>
                <a:t> </a:t>
              </a:r>
              <a:r>
                <a:rPr lang="ja-JP" altLang="en-US" sz="5400" b="1" dirty="0">
                  <a:ln>
                    <a:solidFill>
                      <a:schemeClr val="accent1">
                        <a:lumMod val="20000"/>
                        <a:lumOff val="80000"/>
                      </a:schemeClr>
                    </a:solidFill>
                  </a:ln>
                  <a:solidFill>
                    <a:schemeClr val="accent2">
                      <a:lumMod val="60000"/>
                      <a:lumOff val="40000"/>
                    </a:schemeClr>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chemeClr val="accent2">
                    <a:lumMod val="60000"/>
                    <a:lumOff val="4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9"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chemeClr val="tx2">
                      <a:lumMod val="40000"/>
                      <a:lumOff val="60000"/>
                    </a:schemeClr>
                  </a:solidFill>
                  <a:latin typeface="HG丸ｺﾞｼｯｸM-PRO" panose="020F0600000000000000" pitchFamily="50" charset="-128"/>
                  <a:ea typeface="HG丸ｺﾞｼｯｸM-PRO" panose="020F0600000000000000" pitchFamily="50" charset="-128"/>
                </a:rPr>
                <a:t> </a:t>
              </a:r>
              <a:r>
                <a:rPr lang="ja-JP" altLang="en-US" sz="7200" b="1" dirty="0">
                  <a:ln>
                    <a:solidFill>
                      <a:schemeClr val="accent1">
                        <a:lumMod val="20000"/>
                        <a:lumOff val="80000"/>
                      </a:schemeClr>
                    </a:solidFill>
                  </a:ln>
                  <a:solidFill>
                    <a:schemeClr val="accent2">
                      <a:lumMod val="60000"/>
                      <a:lumOff val="40000"/>
                    </a:schemeClr>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chemeClr val="accent2">
                    <a:lumMod val="60000"/>
                    <a:lumOff val="4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pic>
        <p:nvPicPr>
          <p:cNvPr id="2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889" b="21389" l="12917" r="13958"/>
                    </a14:imgEffect>
                  </a14:imgLayer>
                </a14:imgProps>
              </a:ext>
              <a:ext uri="{28A0092B-C50C-407E-A947-70E740481C1C}">
                <a14:useLocalDpi xmlns:a14="http://schemas.microsoft.com/office/drawing/2010/main" val="0"/>
              </a:ext>
            </a:extLst>
          </a:blip>
          <a:srcRect l="11990" t="18238" r="82503" b="70703"/>
          <a:stretch/>
        </p:blipFill>
        <p:spPr bwMode="auto">
          <a:xfrm>
            <a:off x="-396552" y="2268234"/>
            <a:ext cx="697036" cy="7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0" y="262246"/>
            <a:ext cx="9144000" cy="707886"/>
          </a:xfrm>
          <a:prstGeom prst="rect">
            <a:avLst/>
          </a:prstGeom>
          <a:noFill/>
        </p:spPr>
        <p:txBody>
          <a:bodyPr wrap="square" rtlCol="0">
            <a:spAutoFit/>
          </a:bodyPr>
          <a:lstStyle/>
          <a:p>
            <a:r>
              <a:rPr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「デジタル版マイ・タイムライン」の作り方</a:t>
            </a:r>
            <a:endParaRPr kumimoji="1" lang="ja-JP" altLang="en-US" sz="40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448" t="20419" r="43775" b="6115"/>
          <a:stretch/>
        </p:blipFill>
        <p:spPr bwMode="auto">
          <a:xfrm>
            <a:off x="184557" y="988428"/>
            <a:ext cx="5497033" cy="5570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グループ化 3"/>
          <p:cNvGrpSpPr/>
          <p:nvPr/>
        </p:nvGrpSpPr>
        <p:grpSpPr>
          <a:xfrm>
            <a:off x="336981" y="5085184"/>
            <a:ext cx="3730963" cy="1540490"/>
            <a:chOff x="336981" y="5085184"/>
            <a:chExt cx="3730963" cy="1540490"/>
          </a:xfrm>
        </p:grpSpPr>
        <p:sp>
          <p:nvSpPr>
            <p:cNvPr id="6" name="角丸四角形 5"/>
            <p:cNvSpPr/>
            <p:nvPr/>
          </p:nvSpPr>
          <p:spPr>
            <a:xfrm>
              <a:off x="358044" y="5085184"/>
              <a:ext cx="1800200" cy="576064"/>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36981" y="5789548"/>
              <a:ext cx="3730963" cy="836126"/>
            </a:xfrm>
            <a:prstGeom prst="rect">
              <a:avLst/>
            </a:prstGeom>
            <a:solidFill>
              <a:schemeClr val="bg1"/>
            </a:solidFill>
            <a:ln w="38100">
              <a:solidFill>
                <a:srgbClr val="FF0066"/>
              </a:solidFill>
            </a:ln>
          </p:spPr>
          <p:txBody>
            <a:bodyPr wrap="square" rtlCol="0">
              <a:spAutoFit/>
            </a:bodyPr>
            <a:lstStyle/>
            <a:p>
              <a:pPr algn="ctr">
                <a:lnSpc>
                  <a:spcPts val="2900"/>
                </a:lnSpc>
              </a:pPr>
              <a:r>
                <a:rPr lang="ja-JP" altLang="en-US" sz="2400" b="1" dirty="0">
                  <a:latin typeface="Meiryo UI" panose="020B0604030504040204" pitchFamily="50" charset="-128"/>
                  <a:ea typeface="Meiryo UI" panose="020B0604030504040204" pitchFamily="50" charset="-128"/>
                </a:rPr>
                <a:t>３種類の中から、作りたい</a:t>
              </a:r>
              <a:endParaRPr lang="en-US" altLang="ja-JP" sz="2400" b="1" dirty="0">
                <a:latin typeface="Meiryo UI" panose="020B0604030504040204" pitchFamily="50" charset="-128"/>
                <a:ea typeface="Meiryo UI" panose="020B0604030504040204" pitchFamily="50" charset="-128"/>
              </a:endParaRPr>
            </a:p>
            <a:p>
              <a:pPr algn="ctr">
                <a:lnSpc>
                  <a:spcPts val="2900"/>
                </a:lnSpc>
              </a:pPr>
              <a:r>
                <a:rPr lang="ja-JP" altLang="en-US" sz="2400" b="1" dirty="0">
                  <a:latin typeface="Meiryo UI" panose="020B0604030504040204" pitchFamily="50" charset="-128"/>
                  <a:ea typeface="Meiryo UI" panose="020B0604030504040204" pitchFamily="50" charset="-128"/>
                </a:rPr>
                <a:t>マイ・タイムラインを選びます</a:t>
              </a:r>
              <a:endParaRPr kumimoji="1" lang="ja-JP" altLang="en-US" sz="2400" b="1" dirty="0">
                <a:latin typeface="Meiryo UI" panose="020B0604030504040204" pitchFamily="50" charset="-128"/>
                <a:ea typeface="Meiryo UI" panose="020B0604030504040204" pitchFamily="50" charset="-128"/>
              </a:endParaRPr>
            </a:p>
          </p:txBody>
        </p:sp>
      </p:grpSp>
      <p:sp>
        <p:nvSpPr>
          <p:cNvPr id="15" name="角丸四角形 14"/>
          <p:cNvSpPr/>
          <p:nvPr/>
        </p:nvSpPr>
        <p:spPr>
          <a:xfrm>
            <a:off x="2843807" y="908720"/>
            <a:ext cx="1512169" cy="1018708"/>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2211217" y="1801905"/>
            <a:ext cx="6897287" cy="4721548"/>
            <a:chOff x="2211217" y="1801905"/>
            <a:chExt cx="6897287" cy="4721548"/>
          </a:xfrm>
        </p:grpSpPr>
        <p:grpSp>
          <p:nvGrpSpPr>
            <p:cNvPr id="8" name="グループ化 7"/>
            <p:cNvGrpSpPr/>
            <p:nvPr/>
          </p:nvGrpSpPr>
          <p:grpSpPr>
            <a:xfrm>
              <a:off x="2211217" y="3297886"/>
              <a:ext cx="6897286" cy="3225567"/>
              <a:chOff x="2211217" y="3297886"/>
              <a:chExt cx="6897286" cy="3225567"/>
            </a:xfrm>
          </p:grpSpPr>
          <p:pic>
            <p:nvPicPr>
              <p:cNvPr id="205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978" t="18922" r="43297" b="16882"/>
              <a:stretch/>
            </p:blipFill>
            <p:spPr bwMode="auto">
              <a:xfrm>
                <a:off x="5381424" y="3297886"/>
                <a:ext cx="3727079" cy="322556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右矢印 4"/>
              <p:cNvSpPr/>
              <p:nvPr/>
            </p:nvSpPr>
            <p:spPr>
              <a:xfrm rot="340453">
                <a:off x="2211217" y="5267696"/>
                <a:ext cx="3671572" cy="520542"/>
              </a:xfrm>
              <a:prstGeom prst="right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rot="373226">
              <a:off x="5662153" y="1801905"/>
              <a:ext cx="3393585" cy="1158330"/>
            </a:xfrm>
            <a:prstGeom prst="rect">
              <a:avLst/>
            </a:prstGeom>
            <a:noFill/>
            <a:ln w="38100">
              <a:noFill/>
            </a:ln>
          </p:spPr>
          <p:txBody>
            <a:bodyPr wrap="square" rtlCol="0">
              <a:spAutoFit/>
            </a:bodyPr>
            <a:lstStyle/>
            <a:p>
              <a:pPr algn="ctr">
                <a:lnSpc>
                  <a:spcPts val="2900"/>
                </a:lnSpc>
              </a:pPr>
              <a:r>
                <a:rPr kumimoji="1" lang="ja-JP" altLang="en-US" sz="2000" b="1" dirty="0">
                  <a:solidFill>
                    <a:schemeClr val="accent1">
                      <a:lumMod val="75000"/>
                    </a:schemeClr>
                  </a:solidFill>
                  <a:latin typeface="HGP創英角ｺﾞｼｯｸUB" panose="020B0900000000000000" pitchFamily="50" charset="-128"/>
                  <a:ea typeface="HGP創英角ｺﾞｼｯｸUB" panose="020B0900000000000000" pitchFamily="50" charset="-128"/>
                </a:rPr>
                <a:t>ステップごとに必要な情報を入力すれば、デジタル版マイ・タイムラインが完成します！</a:t>
              </a:r>
            </a:p>
          </p:txBody>
        </p:sp>
        <p:cxnSp>
          <p:nvCxnSpPr>
            <p:cNvPr id="10" name="直線コネクタ 9"/>
            <p:cNvCxnSpPr/>
            <p:nvPr/>
          </p:nvCxnSpPr>
          <p:spPr>
            <a:xfrm>
              <a:off x="5677272" y="2020010"/>
              <a:ext cx="95436" cy="119296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8568444" y="2645309"/>
              <a:ext cx="540060" cy="65854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テキスト ボックス 2"/>
          <p:cNvSpPr txBox="1"/>
          <p:nvPr/>
        </p:nvSpPr>
        <p:spPr>
          <a:xfrm>
            <a:off x="445032" y="3813974"/>
            <a:ext cx="1693676" cy="369332"/>
          </a:xfrm>
          <a:prstGeom prst="rect">
            <a:avLst/>
          </a:prstGeom>
          <a:solidFill>
            <a:schemeClr val="bg1"/>
          </a:solidFill>
        </p:spPr>
        <p:txBody>
          <a:bodyPr wrap="square" rtlCol="0">
            <a:spAutoFit/>
          </a:bodyPr>
          <a:lstStyle/>
          <a:p>
            <a:pPr algn="ctr"/>
            <a:r>
              <a:rPr kumimoji="1" lang="ja-JP" altLang="en-US" b="1" dirty="0">
                <a:solidFill>
                  <a:srgbClr val="8A3CC4"/>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台風</a:t>
            </a:r>
          </a:p>
        </p:txBody>
      </p:sp>
      <p:sp>
        <p:nvSpPr>
          <p:cNvPr id="22" name="テキスト ボックス 21"/>
          <p:cNvSpPr txBox="1"/>
          <p:nvPr/>
        </p:nvSpPr>
        <p:spPr>
          <a:xfrm>
            <a:off x="2060299" y="3813974"/>
            <a:ext cx="1656184" cy="369332"/>
          </a:xfrm>
          <a:prstGeom prst="rect">
            <a:avLst/>
          </a:prstGeom>
          <a:solidFill>
            <a:schemeClr val="bg1"/>
          </a:solidFill>
        </p:spPr>
        <p:txBody>
          <a:bodyPr wrap="square" rtlCol="0">
            <a:spAutoFit/>
          </a:bodyPr>
          <a:lstStyle/>
          <a:p>
            <a:pPr algn="ctr"/>
            <a:r>
              <a:rPr lang="ja-JP" altLang="en-US" b="1" dirty="0">
                <a:solidFill>
                  <a:srgbClr val="00B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大雨</a:t>
            </a:r>
            <a:endParaRPr kumimoji="1" lang="ja-JP" altLang="en-US" b="1" dirty="0">
              <a:solidFill>
                <a:srgbClr val="00B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3778930" y="3813974"/>
            <a:ext cx="1569395" cy="369332"/>
          </a:xfrm>
          <a:prstGeom prst="rect">
            <a:avLst/>
          </a:prstGeom>
          <a:solidFill>
            <a:schemeClr val="bg1"/>
          </a:solidFill>
        </p:spPr>
        <p:txBody>
          <a:bodyPr wrap="square" rtlCol="0">
            <a:spAutoFit/>
          </a:bodyPr>
          <a:lstStyle/>
          <a:p>
            <a:pPr algn="ctr"/>
            <a:r>
              <a:rPr lang="ja-JP" altLang="en-US" b="1" dirty="0">
                <a:solidFill>
                  <a:schemeClr val="accent1">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短時間の豪雨</a:t>
            </a:r>
            <a:endParaRPr kumimoji="1" lang="ja-JP" altLang="en-US" b="1" dirty="0">
              <a:solidFill>
                <a:schemeClr val="accent1">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9431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1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7476" y="188640"/>
            <a:ext cx="9023036" cy="769441"/>
          </a:xfrm>
          <a:prstGeom prst="rect">
            <a:avLst/>
          </a:prstGeom>
          <a:noFill/>
        </p:spPr>
        <p:txBody>
          <a:bodyPr wrap="square" rtlCol="0">
            <a:spAutoFit/>
          </a:bodyPr>
          <a:lstStyle/>
          <a:p>
            <a:r>
              <a:rPr kumimoji="1" lang="ja-JP" altLang="en-US" sz="4400" b="1" dirty="0">
                <a:solidFill>
                  <a:schemeClr val="accent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「ひろしまマイ・タイムライン」とは？</a:t>
            </a:r>
          </a:p>
        </p:txBody>
      </p:sp>
      <p:grpSp>
        <p:nvGrpSpPr>
          <p:cNvPr id="5" name="グループ化 4"/>
          <p:cNvGrpSpPr/>
          <p:nvPr/>
        </p:nvGrpSpPr>
        <p:grpSpPr>
          <a:xfrm>
            <a:off x="17748" y="908720"/>
            <a:ext cx="9100947" cy="2368127"/>
            <a:chOff x="17748" y="908720"/>
            <a:chExt cx="9100947" cy="2368127"/>
          </a:xfrm>
        </p:grpSpPr>
        <p:sp>
          <p:nvSpPr>
            <p:cNvPr id="7" name="タイトル 1"/>
            <p:cNvSpPr txBox="1">
              <a:spLocks/>
            </p:cNvSpPr>
            <p:nvPr/>
          </p:nvSpPr>
          <p:spPr>
            <a:xfrm>
              <a:off x="176843" y="908720"/>
              <a:ext cx="8653081" cy="1441901"/>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広島県の特徴を学び、いつ起こるか分からない</a:t>
              </a:r>
              <a:endParaRPr lang="en-US" altLang="ja-JP" sz="3200" b="1" dirty="0">
                <a:solidFill>
                  <a:schemeClr val="bg2">
                    <a:lumMod val="25000"/>
                  </a:schemeClr>
                </a:solidFill>
                <a:latin typeface="Meiryo UI" panose="020B0604030504040204" pitchFamily="50" charset="-128"/>
                <a:ea typeface="Meiryo UI" panose="020B0604030504040204" pitchFamily="50" charset="-128"/>
              </a:endParaRPr>
            </a:p>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風水害から命を守るための</a:t>
              </a:r>
              <a:endParaRPr lang="en-US" altLang="ja-JP" sz="3200" b="1" dirty="0">
                <a:solidFill>
                  <a:schemeClr val="bg2">
                    <a:lumMod val="25000"/>
                  </a:schemeClr>
                </a:solidFill>
                <a:latin typeface="Meiryo UI" panose="020B0604030504040204" pitchFamily="50" charset="-128"/>
                <a:ea typeface="Meiryo UI" panose="020B0604030504040204" pitchFamily="50" charset="-128"/>
              </a:endParaRPr>
            </a:p>
          </p:txBody>
        </p:sp>
        <p:sp>
          <p:nvSpPr>
            <p:cNvPr id="25" name="タイトル 1"/>
            <p:cNvSpPr txBox="1">
              <a:spLocks/>
            </p:cNvSpPr>
            <p:nvPr/>
          </p:nvSpPr>
          <p:spPr>
            <a:xfrm>
              <a:off x="17748" y="1916832"/>
              <a:ext cx="9100947" cy="136001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4400" b="1" u="sng" dirty="0">
                  <a:solidFill>
                    <a:srgbClr val="FF6600"/>
                  </a:solidFill>
                  <a:latin typeface="HGP創英角ｺﾞｼｯｸUB" panose="020B0900000000000000" pitchFamily="50" charset="-128"/>
                  <a:ea typeface="HGP創英角ｺﾞｼｯｸUB" panose="020B0900000000000000" pitchFamily="50" charset="-128"/>
                </a:rPr>
                <a:t>「自らの防災行動計画」のことです！</a:t>
              </a:r>
              <a:endParaRPr lang="en-US" altLang="ja-JP" dirty="0">
                <a:solidFill>
                  <a:schemeClr val="bg2">
                    <a:lumMod val="25000"/>
                  </a:schemeClr>
                </a:solidFill>
                <a:latin typeface="HG丸ｺﾞｼｯｸM-PRO" panose="020F0600000000000000" pitchFamily="50" charset="-128"/>
                <a:ea typeface="HG丸ｺﾞｼｯｸM-PRO" panose="020F0600000000000000" pitchFamily="50" charset="-128"/>
              </a:endParaRPr>
            </a:p>
          </p:txBody>
        </p:sp>
      </p:grpSp>
      <p:grpSp>
        <p:nvGrpSpPr>
          <p:cNvPr id="3" name="グループ化 2"/>
          <p:cNvGrpSpPr/>
          <p:nvPr/>
        </p:nvGrpSpPr>
        <p:grpSpPr>
          <a:xfrm>
            <a:off x="179512" y="3189933"/>
            <a:ext cx="8507628" cy="3391669"/>
            <a:chOff x="176842" y="3976125"/>
            <a:chExt cx="8507628" cy="3078539"/>
          </a:xfrm>
        </p:grpSpPr>
        <p:sp>
          <p:nvSpPr>
            <p:cNvPr id="9" name="角丸四角形 8"/>
            <p:cNvSpPr/>
            <p:nvPr/>
          </p:nvSpPr>
          <p:spPr>
            <a:xfrm>
              <a:off x="176842" y="3976125"/>
              <a:ext cx="6765256" cy="3078539"/>
            </a:xfrm>
            <a:prstGeom prst="roundRect">
              <a:avLst>
                <a:gd name="adj" fmla="val 555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タイトル 1"/>
            <p:cNvSpPr txBox="1">
              <a:spLocks/>
            </p:cNvSpPr>
            <p:nvPr/>
          </p:nvSpPr>
          <p:spPr>
            <a:xfrm>
              <a:off x="179512" y="3976125"/>
              <a:ext cx="8504958" cy="3027474"/>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ja-JP" altLang="en-US" sz="2800" b="1" u="sng" dirty="0">
                  <a:solidFill>
                    <a:schemeClr val="bg1"/>
                  </a:solidFill>
                  <a:latin typeface="Meiryo UI" panose="020B0604030504040204" pitchFamily="50" charset="-128"/>
                  <a:ea typeface="Meiryo UI" panose="020B0604030504040204" pitchFamily="50" charset="-128"/>
                </a:rPr>
                <a:t>いつのタイミングで何をすべきか？</a:t>
              </a:r>
              <a:endParaRPr lang="en-US" altLang="ja-JP" sz="2800" b="1" u="sng" dirty="0">
                <a:solidFill>
                  <a:schemeClr val="bg1"/>
                </a:solidFill>
                <a:latin typeface="Meiryo UI" panose="020B0604030504040204" pitchFamily="50" charset="-128"/>
                <a:ea typeface="Meiryo UI" panose="020B0604030504040204" pitchFamily="50" charset="-128"/>
              </a:endParaRPr>
            </a:p>
            <a:p>
              <a:pPr>
                <a:lnSpc>
                  <a:spcPts val="1400"/>
                </a:lnSpc>
              </a:pPr>
              <a:endParaRPr lang="en-US" altLang="ja-JP" sz="2800" b="1" dirty="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自宅の被災リスクは？</a:t>
              </a:r>
              <a:endParaRPr lang="en-US" altLang="ja-JP" sz="2800" b="1" dirty="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避難するまでに準備することは？</a:t>
              </a:r>
              <a:endParaRPr lang="en-US" altLang="ja-JP" sz="2800" b="1" dirty="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いつ避難する？</a:t>
              </a:r>
              <a:endParaRPr lang="en-US" altLang="ja-JP" sz="2800" b="1" dirty="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どこに避難する？</a:t>
              </a:r>
              <a:endParaRPr lang="en-US" altLang="ja-JP" sz="2800" b="1" dirty="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避難経路は？</a:t>
              </a:r>
              <a:endParaRPr lang="en-US" altLang="ja-JP" sz="2800" b="1" dirty="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地域の誰に避難を呼びかける？</a:t>
              </a:r>
              <a:endParaRPr lang="en-US" altLang="ja-JP" sz="2800" b="1" dirty="0">
                <a:solidFill>
                  <a:schemeClr val="bg1"/>
                </a:solidFill>
                <a:latin typeface="Meiryo UI" panose="020B0604030504040204" pitchFamily="50" charset="-128"/>
                <a:ea typeface="Meiryo UI" panose="020B0604030504040204" pitchFamily="50" charset="-128"/>
              </a:endParaRPr>
            </a:p>
          </p:txBody>
        </p:sp>
      </p:grpSp>
      <p:sp>
        <p:nvSpPr>
          <p:cNvPr id="38" name="タイトル 1"/>
          <p:cNvSpPr txBox="1">
            <a:spLocks/>
          </p:cNvSpPr>
          <p:nvPr/>
        </p:nvSpPr>
        <p:spPr>
          <a:xfrm>
            <a:off x="5364088" y="5877272"/>
            <a:ext cx="1145962" cy="879427"/>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など</a:t>
            </a:r>
            <a:endParaRPr lang="en-US" altLang="ja-JP" sz="2800" b="1" dirty="0">
              <a:solidFill>
                <a:schemeClr val="bg1"/>
              </a:solidFill>
              <a:latin typeface="Meiryo UI" panose="020B0604030504040204" pitchFamily="50" charset="-128"/>
              <a:ea typeface="Meiryo UI" panose="020B0604030504040204" pitchFamily="50" charset="-128"/>
            </a:endParaRPr>
          </a:p>
        </p:txBody>
      </p:sp>
      <p:pic>
        <p:nvPicPr>
          <p:cNvPr id="40" name="Picture 2" descr="C:\Users\85923\Desktop\マイ・タイムライン写真（小学生高学年）.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410" b="96900" l="1825" r="99224"/>
                    </a14:imgEffect>
                    <a14:imgEffect>
                      <a14:brightnessContrast bright="20000" contrast="-20000"/>
                    </a14:imgEffect>
                  </a14:imgLayer>
                </a14:imgProps>
              </a:ext>
              <a:ext uri="{28A0092B-C50C-407E-A947-70E740481C1C}">
                <a14:useLocalDpi xmlns:a14="http://schemas.microsoft.com/office/drawing/2010/main" val="0"/>
              </a:ext>
            </a:extLst>
          </a:blip>
          <a:srcRect l="4658" t="9775" r="5108"/>
          <a:stretch/>
        </p:blipFill>
        <p:spPr bwMode="auto">
          <a:xfrm rot="379042">
            <a:off x="5468705" y="3670464"/>
            <a:ext cx="3644423" cy="273468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8676456" y="6453336"/>
            <a:ext cx="415498"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１</a:t>
            </a:r>
          </a:p>
        </p:txBody>
      </p:sp>
    </p:spTree>
    <p:extLst>
      <p:ext uri="{BB962C8B-B14F-4D97-AF65-F5344CB8AC3E}">
        <p14:creationId xmlns:p14="http://schemas.microsoft.com/office/powerpoint/2010/main" val="3980640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 xmlns:a16="http://schemas.microsoft.com/office/drawing/2014/main" id="{0AE75BF5-8AC4-9549-A92E-9D44BF170730}"/>
              </a:ext>
            </a:extLst>
          </p:cNvPr>
          <p:cNvSpPr txBox="1"/>
          <p:nvPr/>
        </p:nvSpPr>
        <p:spPr>
          <a:xfrm>
            <a:off x="251520" y="1616171"/>
            <a:ext cx="7567212" cy="683166"/>
          </a:xfrm>
          <a:prstGeom prst="rect">
            <a:avLst/>
          </a:prstGeom>
          <a:noFill/>
        </p:spPr>
        <p:txBody>
          <a:bodyPr wrap="square" rtlCol="0">
            <a:spAutoFit/>
          </a:bodyPr>
          <a:lstStyle/>
          <a:p>
            <a:r>
              <a:rPr kumimoji="1" lang="ja-JP" altLang="en-US" sz="3600" b="1" dirty="0">
                <a:solidFill>
                  <a:schemeClr val="bg1"/>
                </a:solidFill>
                <a:latin typeface="Meiryo" panose="020B0604030504040204" pitchFamily="34" charset="-128"/>
                <a:ea typeface="Meiryo" panose="020B0604030504040204" pitchFamily="34" charset="-128"/>
              </a:rPr>
              <a:t>平成</a:t>
            </a:r>
            <a:r>
              <a:rPr kumimoji="1" lang="en-US" altLang="ja-JP" sz="3600" b="1" dirty="0">
                <a:solidFill>
                  <a:schemeClr val="bg1"/>
                </a:solidFill>
                <a:latin typeface="Meiryo" panose="020B0604030504040204" pitchFamily="34" charset="-128"/>
                <a:ea typeface="Meiryo" panose="020B0604030504040204" pitchFamily="34" charset="-128"/>
              </a:rPr>
              <a:t>30</a:t>
            </a:r>
            <a:r>
              <a:rPr kumimoji="1" lang="ja-JP" altLang="en-US" sz="3600" b="1" dirty="0">
                <a:solidFill>
                  <a:schemeClr val="bg1"/>
                </a:solidFill>
                <a:latin typeface="Meiryo" panose="020B0604030504040204" pitchFamily="34" charset="-128"/>
                <a:ea typeface="Meiryo" panose="020B0604030504040204" pitchFamily="34" charset="-128"/>
              </a:rPr>
              <a:t>年</a:t>
            </a:r>
            <a:r>
              <a:rPr kumimoji="1" lang="en-US" altLang="ja-JP" sz="3600" b="1" dirty="0" smtClean="0">
                <a:solidFill>
                  <a:schemeClr val="bg1"/>
                </a:solidFill>
                <a:latin typeface="Meiryo" panose="020B0604030504040204" pitchFamily="34" charset="-128"/>
                <a:ea typeface="Meiryo" panose="020B0604030504040204" pitchFamily="34" charset="-128"/>
              </a:rPr>
              <a:t>7</a:t>
            </a:r>
            <a:r>
              <a:rPr lang="ja-JP" altLang="en-US" sz="3600" b="1" dirty="0" smtClean="0">
                <a:solidFill>
                  <a:schemeClr val="bg1"/>
                </a:solidFill>
                <a:latin typeface="Meiryo" panose="020B0604030504040204" pitchFamily="34" charset="-128"/>
                <a:ea typeface="Meiryo" panose="020B0604030504040204" pitchFamily="34" charset="-128"/>
              </a:rPr>
              <a:t>月豪</a:t>
            </a:r>
            <a:r>
              <a:rPr lang="ja-JP" altLang="en-US" sz="3600" b="1" dirty="0">
                <a:solidFill>
                  <a:schemeClr val="bg1"/>
                </a:solidFill>
                <a:latin typeface="Meiryo" panose="020B0604030504040204" pitchFamily="34" charset="-128"/>
                <a:ea typeface="Meiryo" panose="020B0604030504040204" pitchFamily="34" charset="-128"/>
              </a:rPr>
              <a:t>⾬災害</a:t>
            </a:r>
          </a:p>
        </p:txBody>
      </p:sp>
      <p:sp>
        <p:nvSpPr>
          <p:cNvPr id="19" name="テキスト ボックス 18"/>
          <p:cNvSpPr txBox="1"/>
          <p:nvPr/>
        </p:nvSpPr>
        <p:spPr>
          <a:xfrm>
            <a:off x="85468" y="-4737"/>
            <a:ext cx="9023036" cy="769441"/>
          </a:xfrm>
          <a:prstGeom prst="rect">
            <a:avLst/>
          </a:prstGeom>
          <a:noFill/>
        </p:spPr>
        <p:txBody>
          <a:bodyPr wrap="square" rtlCol="0">
            <a:spAutoFit/>
          </a:bodyPr>
          <a:lstStyle/>
          <a:p>
            <a:r>
              <a:rPr kumimoji="1" lang="ja-JP" altLang="en-US" sz="4400" b="1" dirty="0" smtClean="0">
                <a:solidFill>
                  <a:schemeClr val="accent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「ひろしまマイ・タイムライン」とは？</a:t>
            </a:r>
            <a:endParaRPr kumimoji="1" lang="ja-JP" altLang="en-US" sz="4400" b="1" dirty="0">
              <a:solidFill>
                <a:schemeClr val="accent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4" name="テキスト ボックス 23"/>
          <p:cNvSpPr txBox="1"/>
          <p:nvPr/>
        </p:nvSpPr>
        <p:spPr>
          <a:xfrm>
            <a:off x="8676456" y="6453336"/>
            <a:ext cx="327334"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grpSp>
        <p:nvGrpSpPr>
          <p:cNvPr id="26" name="グループ化 25"/>
          <p:cNvGrpSpPr/>
          <p:nvPr/>
        </p:nvGrpSpPr>
        <p:grpSpPr>
          <a:xfrm>
            <a:off x="468230" y="1507759"/>
            <a:ext cx="8186425" cy="4086581"/>
            <a:chOff x="-4010481" y="2881938"/>
            <a:chExt cx="8186425" cy="4086581"/>
          </a:xfrm>
        </p:grpSpPr>
        <p:sp>
          <p:nvSpPr>
            <p:cNvPr id="27" name="Text Box 4">
              <a:extLst>
                <a:ext uri="{FF2B5EF4-FFF2-40B4-BE49-F238E27FC236}">
                  <a16:creationId xmlns:a16="http://schemas.microsoft.com/office/drawing/2014/main" xmlns="" id="{F8617F2B-9B76-8243-98D0-3E21A4723C0F}"/>
                </a:ext>
              </a:extLst>
            </p:cNvPr>
            <p:cNvSpPr txBox="1">
              <a:spLocks noChangeArrowheads="1"/>
            </p:cNvSpPr>
            <p:nvPr/>
          </p:nvSpPr>
          <p:spPr bwMode="auto">
            <a:xfrm>
              <a:off x="-4010481" y="2881938"/>
              <a:ext cx="8186425" cy="1129153"/>
            </a:xfrm>
            <a:prstGeom prst="rect">
              <a:avLst/>
            </a:prstGeom>
            <a:solidFill>
              <a:schemeClr val="tx1">
                <a:lumMod val="75000"/>
                <a:lumOff val="25000"/>
              </a:schemeClr>
            </a:solidFill>
            <a:ln w="28575">
              <a:solidFill>
                <a:schemeClr val="bg1"/>
              </a:solidFill>
            </a:ln>
            <a:effectLs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defRPr/>
              </a:pPr>
              <a:r>
                <a:rPr lang="ja-JP" altLang="en-US" sz="3200" b="1" dirty="0" smtClean="0">
                  <a:solidFill>
                    <a:schemeClr val="bg1"/>
                  </a:solidFill>
                  <a:latin typeface="Meiryo UI" panose="020B0604030504040204" pitchFamily="50" charset="-128"/>
                  <a:ea typeface="Meiryo UI" panose="020B0604030504040204" pitchFamily="50" charset="-128"/>
                </a:rPr>
                <a:t>平成</a:t>
              </a:r>
              <a:r>
                <a:rPr lang="en-US" altLang="ja-JP" sz="3200" b="1" dirty="0" smtClean="0">
                  <a:solidFill>
                    <a:schemeClr val="bg1"/>
                  </a:solidFill>
                  <a:latin typeface="Meiryo UI" panose="020B0604030504040204" pitchFamily="50" charset="-128"/>
                  <a:ea typeface="Meiryo UI" panose="020B0604030504040204" pitchFamily="50" charset="-128"/>
                </a:rPr>
                <a:t>30</a:t>
              </a:r>
              <a:r>
                <a:rPr lang="ja-JP" altLang="en-US" sz="3200" b="1" dirty="0" smtClean="0">
                  <a:solidFill>
                    <a:schemeClr val="bg1"/>
                  </a:solidFill>
                  <a:latin typeface="Meiryo UI" panose="020B0604030504040204" pitchFamily="50" charset="-128"/>
                  <a:ea typeface="Meiryo UI" panose="020B0604030504040204" pitchFamily="50" charset="-128"/>
                </a:rPr>
                <a:t>年７月豪雨災害に関する県民の</a:t>
              </a:r>
              <a:endParaRPr lang="en-US" altLang="ja-JP" sz="3200" b="1" dirty="0" smtClean="0">
                <a:solidFill>
                  <a:schemeClr val="bg1"/>
                </a:solidFill>
                <a:latin typeface="Meiryo UI" panose="020B0604030504040204" pitchFamily="50" charset="-128"/>
                <a:ea typeface="Meiryo UI" panose="020B0604030504040204" pitchFamily="50" charset="-128"/>
              </a:endParaRPr>
            </a:p>
            <a:p>
              <a:pPr lvl="0" algn="ctr" defTabSz="685800">
                <a:defRPr/>
              </a:pPr>
              <a:r>
                <a:rPr lang="ja-JP" altLang="en-US" sz="3200" b="1" dirty="0" smtClean="0">
                  <a:solidFill>
                    <a:schemeClr val="bg1"/>
                  </a:solidFill>
                  <a:latin typeface="Meiryo UI" panose="020B0604030504040204" pitchFamily="50" charset="-128"/>
                  <a:ea typeface="Meiryo UI" panose="020B0604030504040204" pitchFamily="50" charset="-128"/>
                </a:rPr>
                <a:t>避難行動の調査</a:t>
              </a:r>
              <a:endParaRPr lang="ja-JP" altLang="en-US" sz="3200" b="1" dirty="0">
                <a:solidFill>
                  <a:schemeClr val="bg1"/>
                </a:solidFill>
                <a:latin typeface="Meiryo UI" panose="020B0604030504040204" pitchFamily="50" charset="-128"/>
                <a:ea typeface="Meiryo UI" panose="020B0604030504040204" pitchFamily="50" charset="-128"/>
              </a:endParaRPr>
            </a:p>
          </p:txBody>
        </p:sp>
        <p:sp>
          <p:nvSpPr>
            <p:cNvPr id="28" name="二等辺三角形 27"/>
            <p:cNvSpPr/>
            <p:nvPr/>
          </p:nvSpPr>
          <p:spPr>
            <a:xfrm rot="10800000">
              <a:off x="-604487" y="6608480"/>
              <a:ext cx="1306476" cy="360039"/>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p:cNvGrpSpPr/>
          <p:nvPr/>
        </p:nvGrpSpPr>
        <p:grpSpPr>
          <a:xfrm>
            <a:off x="445743" y="2708920"/>
            <a:ext cx="8222322" cy="2426652"/>
            <a:chOff x="528648" y="5287137"/>
            <a:chExt cx="8222322" cy="2273649"/>
          </a:xfrm>
        </p:grpSpPr>
        <p:grpSp>
          <p:nvGrpSpPr>
            <p:cNvPr id="30" name="グループ化 29"/>
            <p:cNvGrpSpPr/>
            <p:nvPr/>
          </p:nvGrpSpPr>
          <p:grpSpPr>
            <a:xfrm>
              <a:off x="528648" y="5287137"/>
              <a:ext cx="8208912" cy="539745"/>
              <a:chOff x="4137590" y="3935362"/>
              <a:chExt cx="8208912" cy="539745"/>
            </a:xfrm>
          </p:grpSpPr>
          <p:sp>
            <p:nvSpPr>
              <p:cNvPr id="32" name="Text Box 4">
                <a:extLst>
                  <a:ext uri="{FF2B5EF4-FFF2-40B4-BE49-F238E27FC236}">
                    <a16:creationId xmlns:a16="http://schemas.microsoft.com/office/drawing/2014/main" xmlns="" id="{F8617F2B-9B76-8243-98D0-3E21A4723C0F}"/>
                  </a:ext>
                </a:extLst>
              </p:cNvPr>
              <p:cNvSpPr txBox="1">
                <a:spLocks noChangeArrowheads="1"/>
              </p:cNvSpPr>
              <p:nvPr/>
            </p:nvSpPr>
            <p:spPr bwMode="auto">
              <a:xfrm>
                <a:off x="4140096" y="3935365"/>
                <a:ext cx="8206406" cy="539742"/>
              </a:xfrm>
              <a:prstGeom prst="rect">
                <a:avLst/>
              </a:prstGeom>
              <a:solidFill>
                <a:schemeClr val="bg1"/>
              </a:solidFill>
              <a:ln w="28575">
                <a:solidFill>
                  <a:srgbClr val="FF6600"/>
                </a:solidFill>
              </a:ln>
              <a:effectLst/>
              <a:extLst/>
            </p:spPr>
            <p:txBody>
              <a:bodyPr wrap="square" lIns="90000"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lnSpc>
                    <a:spcPct val="120000"/>
                  </a:lnSpc>
                  <a:defRPr/>
                </a:pPr>
                <a:r>
                  <a:rPr lang="ja-JP" altLang="en-US" sz="3600" b="1" dirty="0" smtClean="0">
                    <a:latin typeface="HGPｺﾞｼｯｸM" panose="020B0600000000000000" pitchFamily="50" charset="-128"/>
                    <a:ea typeface="HGPｺﾞｼｯｸM" panose="020B0600000000000000" pitchFamily="50" charset="-128"/>
                  </a:rPr>
                  <a:t>　　　　　　　　</a:t>
                </a:r>
                <a:r>
                  <a:rPr lang="ja-JP" altLang="en-US" b="1" dirty="0" smtClean="0">
                    <a:latin typeface="游ゴシック" panose="020B0400000000000000" pitchFamily="50" charset="-128"/>
                    <a:ea typeface="游ゴシック" panose="020B0400000000000000" pitchFamily="50" charset="-128"/>
                  </a:rPr>
                  <a:t>早い段階での避難の実践のために</a:t>
                </a:r>
                <a:endParaRPr lang="ja-JP" altLang="en-US" b="1" dirty="0">
                  <a:latin typeface="游ゴシック" panose="020B0400000000000000" pitchFamily="50" charset="-128"/>
                  <a:ea typeface="游ゴシック" panose="020B0400000000000000" pitchFamily="50" charset="-128"/>
                </a:endParaRPr>
              </a:p>
            </p:txBody>
          </p:sp>
          <p:sp>
            <p:nvSpPr>
              <p:cNvPr id="33" name="Text Box 4">
                <a:extLst>
                  <a:ext uri="{FF2B5EF4-FFF2-40B4-BE49-F238E27FC236}">
                    <a16:creationId xmlns:a16="http://schemas.microsoft.com/office/drawing/2014/main" xmlns="" id="{F8617F2B-9B76-8243-98D0-3E21A4723C0F}"/>
                  </a:ext>
                </a:extLst>
              </p:cNvPr>
              <p:cNvSpPr txBox="1">
                <a:spLocks noChangeArrowheads="1"/>
              </p:cNvSpPr>
              <p:nvPr/>
            </p:nvSpPr>
            <p:spPr bwMode="auto">
              <a:xfrm>
                <a:off x="4137590" y="3935362"/>
                <a:ext cx="2229282" cy="539743"/>
              </a:xfrm>
              <a:prstGeom prst="rect">
                <a:avLst/>
              </a:prstGeom>
              <a:solidFill>
                <a:srgbClr val="FF6600"/>
              </a:solidFill>
              <a:ln w="28575">
                <a:solidFill>
                  <a:srgbClr val="FF6600"/>
                </a:solidFill>
              </a:ln>
              <a:effectLst/>
              <a:extLst/>
            </p:spPr>
            <p:txBody>
              <a:bodyPr wrap="square" lIns="72000" tIns="0" bIns="0"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b="1" spc="600" dirty="0" smtClean="0">
                    <a:solidFill>
                      <a:schemeClr val="bg1"/>
                    </a:solidFill>
                    <a:latin typeface="游ゴシック" panose="020B0400000000000000" pitchFamily="50" charset="-128"/>
                    <a:ea typeface="游ゴシック" panose="020B0400000000000000" pitchFamily="50" charset="-128"/>
                  </a:rPr>
                  <a:t>分析結果</a:t>
                </a:r>
                <a:r>
                  <a:rPr lang="ja-JP" altLang="en-US" sz="3600" b="1" dirty="0" smtClean="0">
                    <a:solidFill>
                      <a:schemeClr val="bg1"/>
                    </a:solidFill>
                    <a:latin typeface="游ゴシック" panose="020B0400000000000000" pitchFamily="50" charset="-128"/>
                    <a:ea typeface="游ゴシック" panose="020B0400000000000000" pitchFamily="50" charset="-128"/>
                  </a:rPr>
                  <a:t>　</a:t>
                </a:r>
                <a:endParaRPr lang="ja-JP" altLang="en-US" sz="3600" b="1" dirty="0">
                  <a:solidFill>
                    <a:schemeClr val="bg1"/>
                  </a:solidFill>
                  <a:latin typeface="游ゴシック" panose="020B0400000000000000" pitchFamily="50" charset="-128"/>
                  <a:ea typeface="游ゴシック" panose="020B0400000000000000" pitchFamily="50" charset="-128"/>
                </a:endParaRPr>
              </a:p>
            </p:txBody>
          </p:sp>
        </p:grpSp>
        <p:sp>
          <p:nvSpPr>
            <p:cNvPr id="31" name="Text Box 4">
              <a:extLst>
                <a:ext uri="{FF2B5EF4-FFF2-40B4-BE49-F238E27FC236}">
                  <a16:creationId xmlns:a16="http://schemas.microsoft.com/office/drawing/2014/main" xmlns="" id="{F8617F2B-9B76-8243-98D0-3E21A4723C0F}"/>
                </a:ext>
              </a:extLst>
            </p:cNvPr>
            <p:cNvSpPr txBox="1">
              <a:spLocks noChangeArrowheads="1"/>
            </p:cNvSpPr>
            <p:nvPr/>
          </p:nvSpPr>
          <p:spPr bwMode="auto">
            <a:xfrm>
              <a:off x="542058" y="5841989"/>
              <a:ext cx="8208912" cy="1718797"/>
            </a:xfrm>
            <a:prstGeom prst="rect">
              <a:avLst/>
            </a:prstGeom>
            <a:solidFill>
              <a:schemeClr val="bg1"/>
            </a:solidFill>
            <a:ln w="28575">
              <a:solidFill>
                <a:srgbClr val="FF6600"/>
              </a:solidFill>
            </a:ln>
            <a:effectLs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lnSpc>
                  <a:spcPct val="120000"/>
                </a:lnSpc>
                <a:defRPr/>
              </a:pPr>
              <a:r>
                <a:rPr lang="ja-JP" altLang="en-US" sz="2000" b="1" dirty="0" smtClean="0">
                  <a:latin typeface="游ゴシック" panose="020B0400000000000000" pitchFamily="50" charset="-128"/>
                  <a:ea typeface="游ゴシック" panose="020B0400000000000000" pitchFamily="50" charset="-128"/>
                </a:rPr>
                <a:t>● お住まいの地域の災害リスクを正しく把握すること</a:t>
              </a:r>
              <a:endParaRPr lang="en-US" altLang="ja-JP" sz="2000" b="1" dirty="0" smtClean="0">
                <a:latin typeface="游ゴシック" panose="020B0400000000000000" pitchFamily="50" charset="-128"/>
                <a:ea typeface="游ゴシック" panose="020B0400000000000000" pitchFamily="50" charset="-128"/>
              </a:endParaRPr>
            </a:p>
            <a:p>
              <a:pPr lvl="0" defTabSz="685800">
                <a:lnSpc>
                  <a:spcPct val="120000"/>
                </a:lnSpc>
                <a:defRPr/>
              </a:pPr>
              <a:r>
                <a:rPr lang="ja-JP" altLang="en-US" sz="2000" b="1" dirty="0" smtClean="0">
                  <a:latin typeface="游ゴシック" panose="020B0400000000000000" pitchFamily="50" charset="-128"/>
                  <a:ea typeface="游ゴシック" panose="020B0400000000000000" pitchFamily="50" charset="-128"/>
                </a:rPr>
                <a:t>● 災害に対する，自分の家族の脆弱性を把握した上で家族の避難計画</a:t>
              </a:r>
              <a:endParaRPr lang="en-US" altLang="ja-JP" sz="2000" b="1" dirty="0" smtClean="0">
                <a:latin typeface="游ゴシック" panose="020B0400000000000000" pitchFamily="50" charset="-128"/>
                <a:ea typeface="游ゴシック" panose="020B0400000000000000" pitchFamily="50" charset="-128"/>
              </a:endParaRPr>
            </a:p>
            <a:p>
              <a:pPr lvl="0" defTabSz="685800">
                <a:lnSpc>
                  <a:spcPct val="120000"/>
                </a:lnSpc>
                <a:defRPr/>
              </a:pPr>
              <a:r>
                <a:rPr lang="ja-JP" altLang="en-US" sz="2000" b="1" dirty="0">
                  <a:latin typeface="游ゴシック" panose="020B0400000000000000" pitchFamily="50" charset="-128"/>
                  <a:ea typeface="游ゴシック" panose="020B0400000000000000" pitchFamily="50" charset="-128"/>
                </a:rPr>
                <a:t>　</a:t>
              </a:r>
              <a:r>
                <a:rPr lang="ja-JP" altLang="en-US" sz="2000" b="1" dirty="0" smtClean="0">
                  <a:latin typeface="游ゴシック" panose="020B0400000000000000" pitchFamily="50" charset="-128"/>
                  <a:ea typeface="游ゴシック" panose="020B0400000000000000" pitchFamily="50" charset="-128"/>
                </a:rPr>
                <a:t>を作成すること</a:t>
              </a:r>
              <a:endParaRPr lang="en-US" altLang="ja-JP" sz="2000" b="1" dirty="0" smtClean="0">
                <a:latin typeface="游ゴシック" panose="020B0400000000000000" pitchFamily="50" charset="-128"/>
                <a:ea typeface="游ゴシック" panose="020B0400000000000000" pitchFamily="50" charset="-128"/>
              </a:endParaRPr>
            </a:p>
            <a:p>
              <a:pPr lvl="0" defTabSz="685800">
                <a:lnSpc>
                  <a:spcPct val="120000"/>
                </a:lnSpc>
                <a:defRPr/>
              </a:pPr>
              <a:r>
                <a:rPr lang="ja-JP" altLang="en-US" sz="2000" b="1" dirty="0" smtClean="0">
                  <a:latin typeface="游ゴシック" panose="020B0400000000000000" pitchFamily="50" charset="-128"/>
                  <a:ea typeface="游ゴシック" panose="020B0400000000000000" pitchFamily="50" charset="-128"/>
                </a:rPr>
                <a:t>● 家族</a:t>
              </a:r>
              <a:r>
                <a:rPr lang="ja-JP" altLang="en-US" sz="2000" b="1" dirty="0">
                  <a:latin typeface="游ゴシック" panose="020B0400000000000000" pitchFamily="50" charset="-128"/>
                  <a:ea typeface="游ゴシック" panose="020B0400000000000000" pitchFamily="50" charset="-128"/>
                </a:rPr>
                <a:t>や親族，近隣の人など</a:t>
              </a:r>
              <a:r>
                <a:rPr lang="ja-JP" altLang="en-US" sz="2000" b="1" dirty="0" smtClean="0">
                  <a:latin typeface="游ゴシック" panose="020B0400000000000000" pitchFamily="50" charset="-128"/>
                  <a:ea typeface="游ゴシック" panose="020B0400000000000000" pitchFamily="50" charset="-128"/>
                </a:rPr>
                <a:t>から避難</a:t>
              </a:r>
              <a:r>
                <a:rPr lang="ja-JP" altLang="en-US" sz="2000" b="1" dirty="0">
                  <a:latin typeface="游ゴシック" panose="020B0400000000000000" pitchFamily="50" charset="-128"/>
                  <a:ea typeface="游ゴシック" panose="020B0400000000000000" pitchFamily="50" charset="-128"/>
                </a:rPr>
                <a:t>を呼びかけられること</a:t>
              </a:r>
              <a:r>
                <a:rPr lang="ja-JP" altLang="en-US" sz="2000" b="1" dirty="0" smtClean="0">
                  <a:latin typeface="游ゴシック" panose="020B0400000000000000" pitchFamily="50" charset="-128"/>
                  <a:ea typeface="游ゴシック" panose="020B0400000000000000" pitchFamily="50" charset="-128"/>
                </a:rPr>
                <a:t>　</a:t>
              </a:r>
              <a:endParaRPr lang="en-US" altLang="ja-JP" sz="2000" b="1" dirty="0" smtClean="0">
                <a:latin typeface="游ゴシック" panose="020B0400000000000000" pitchFamily="50" charset="-128"/>
                <a:ea typeface="游ゴシック" panose="020B0400000000000000" pitchFamily="50" charset="-128"/>
              </a:endParaRPr>
            </a:p>
            <a:p>
              <a:pPr lvl="0" defTabSz="685800">
                <a:lnSpc>
                  <a:spcPct val="120000"/>
                </a:lnSpc>
                <a:defRPr/>
              </a:pPr>
              <a:r>
                <a:rPr lang="ja-JP" altLang="en-US" sz="2000" b="1" dirty="0">
                  <a:latin typeface="游ゴシック" panose="020B0400000000000000" pitchFamily="50" charset="-128"/>
                  <a:ea typeface="游ゴシック" panose="020B0400000000000000" pitchFamily="50" charset="-128"/>
                </a:rPr>
                <a:t>　</a:t>
              </a:r>
              <a:r>
                <a:rPr lang="ja-JP" altLang="en-US" sz="2000" b="1" dirty="0" smtClean="0">
                  <a:latin typeface="游ゴシック" panose="020B0400000000000000" pitchFamily="50" charset="-128"/>
                  <a:ea typeface="游ゴシック" panose="020B0400000000000000" pitchFamily="50" charset="-128"/>
                </a:rPr>
                <a:t>　　　　　　　　　　　　　　　　　　　　　　　　　などが重要</a:t>
              </a:r>
              <a:endParaRPr lang="en-US" altLang="ja-JP" sz="2000" b="1" dirty="0" smtClean="0">
                <a:latin typeface="游ゴシック" panose="020B0400000000000000" pitchFamily="50" charset="-128"/>
                <a:ea typeface="游ゴシック" panose="020B0400000000000000" pitchFamily="50" charset="-128"/>
              </a:endParaRPr>
            </a:p>
          </p:txBody>
        </p:sp>
      </p:grpSp>
      <p:sp>
        <p:nvSpPr>
          <p:cNvPr id="34" name="テキスト ボックス 33"/>
          <p:cNvSpPr txBox="1"/>
          <p:nvPr/>
        </p:nvSpPr>
        <p:spPr>
          <a:xfrm>
            <a:off x="214872" y="5610592"/>
            <a:ext cx="8585766" cy="913070"/>
          </a:xfrm>
          <a:prstGeom prst="rect">
            <a:avLst/>
          </a:prstGeom>
          <a:noFill/>
        </p:spPr>
        <p:txBody>
          <a:bodyPr wrap="square" rtlCol="0">
            <a:spAutoFit/>
          </a:bodyPr>
          <a:lstStyle/>
          <a:p>
            <a:pPr>
              <a:lnSpc>
                <a:spcPts val="3200"/>
              </a:lnSpc>
            </a:pPr>
            <a:r>
              <a:rPr lang="ja-JP" altLang="en-US" sz="2400" b="1" dirty="0" smtClean="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b="1" u="sng" dirty="0" smtClean="0">
                <a:solidFill>
                  <a:schemeClr val="tx1">
                    <a:lumMod val="75000"/>
                    <a:lumOff val="25000"/>
                  </a:schemeClr>
                </a:solidFill>
                <a:latin typeface="游ゴシック" panose="020B0400000000000000" pitchFamily="50" charset="-128"/>
                <a:ea typeface="游ゴシック" panose="020B0400000000000000" pitchFamily="50" charset="-128"/>
              </a:rPr>
              <a:t>自らの防災行動計画</a:t>
            </a:r>
            <a:r>
              <a:rPr lang="ja-JP" altLang="en-US" sz="2400" b="1" dirty="0" smtClean="0">
                <a:solidFill>
                  <a:schemeClr val="tx1">
                    <a:lumMod val="75000"/>
                    <a:lumOff val="25000"/>
                  </a:schemeClr>
                </a:solidFill>
                <a:latin typeface="游ゴシック" panose="020B0400000000000000" pitchFamily="50" charset="-128"/>
                <a:ea typeface="游ゴシック" panose="020B0400000000000000" pitchFamily="50" charset="-128"/>
              </a:rPr>
              <a:t>」を作成する教材</a:t>
            </a:r>
            <a:endParaRPr lang="en-US" altLang="ja-JP" sz="2400" b="1"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pPr>
              <a:lnSpc>
                <a:spcPts val="3200"/>
              </a:lnSpc>
            </a:pPr>
            <a:r>
              <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2400" b="1" dirty="0" smtClean="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2400" b="1" dirty="0" smtClean="0">
                <a:solidFill>
                  <a:srgbClr val="FF0000"/>
                </a:solidFill>
                <a:latin typeface="游ゴシック" panose="020B0400000000000000" pitchFamily="50" charset="-128"/>
                <a:ea typeface="游ゴシック" panose="020B0400000000000000" pitchFamily="50" charset="-128"/>
              </a:rPr>
              <a:t>「</a:t>
            </a:r>
            <a:r>
              <a:rPr lang="ja-JP" altLang="en-US" sz="2400" b="1" u="sng" dirty="0" smtClean="0">
                <a:solidFill>
                  <a:srgbClr val="FF0000"/>
                </a:solidFill>
                <a:latin typeface="游ゴシック" panose="020B0400000000000000" pitchFamily="50" charset="-128"/>
                <a:ea typeface="游ゴシック" panose="020B0400000000000000" pitchFamily="50" charset="-128"/>
              </a:rPr>
              <a:t>ひろしまマイ・タイムライン</a:t>
            </a:r>
            <a:r>
              <a:rPr lang="ja-JP" altLang="en-US" sz="2400" b="1" dirty="0" smtClean="0">
                <a:solidFill>
                  <a:srgbClr val="FF0000"/>
                </a:solidFill>
                <a:latin typeface="游ゴシック" panose="020B0400000000000000" pitchFamily="50" charset="-128"/>
                <a:ea typeface="游ゴシック" panose="020B0400000000000000" pitchFamily="50" charset="-128"/>
              </a:rPr>
              <a:t>」</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5" name="テキスト ボックス 34"/>
          <p:cNvSpPr txBox="1"/>
          <p:nvPr/>
        </p:nvSpPr>
        <p:spPr>
          <a:xfrm>
            <a:off x="309182" y="6480740"/>
            <a:ext cx="8311518" cy="40011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2000" b="1" dirty="0" smtClean="0">
                <a:solidFill>
                  <a:schemeClr val="tx1">
                    <a:lumMod val="75000"/>
                    <a:lumOff val="25000"/>
                  </a:schemeClr>
                </a:solidFill>
                <a:latin typeface="游ゴシック" panose="020B0400000000000000" pitchFamily="50" charset="-128"/>
                <a:ea typeface="游ゴシック" panose="020B0400000000000000" pitchFamily="50" charset="-128"/>
              </a:rPr>
              <a:t>ハザードマップの確認や呼びかけ行動などの内容も盛り込む</a:t>
            </a:r>
            <a:endPar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2" name="タイトル 1"/>
          <p:cNvSpPr txBox="1">
            <a:spLocks/>
          </p:cNvSpPr>
          <p:nvPr/>
        </p:nvSpPr>
        <p:spPr>
          <a:xfrm>
            <a:off x="223244" y="836712"/>
            <a:ext cx="6581003" cy="605475"/>
          </a:xfrm>
          <a:prstGeom prst="rect">
            <a:avLst/>
          </a:prstGeom>
          <a:solidFill>
            <a:schemeClr val="accent2"/>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smtClean="0">
                <a:solidFill>
                  <a:schemeClr val="bg1"/>
                </a:solidFill>
              </a:rPr>
              <a:t>「ひろしまマイ・タイムライン」の取組の経緯</a:t>
            </a:r>
            <a:endParaRPr lang="en-US" altLang="ja-JP" sz="2800" b="1" dirty="0">
              <a:solidFill>
                <a:schemeClr val="bg1"/>
              </a:solidFill>
            </a:endParaRPr>
          </a:p>
        </p:txBody>
      </p:sp>
    </p:spTree>
    <p:extLst>
      <p:ext uri="{BB962C8B-B14F-4D97-AF65-F5344CB8AC3E}">
        <p14:creationId xmlns:p14="http://schemas.microsoft.com/office/powerpoint/2010/main" val="535808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 xmlns:a16="http://schemas.microsoft.com/office/drawing/2014/main" id="{0AE75BF5-8AC4-9549-A92E-9D44BF170730}"/>
              </a:ext>
            </a:extLst>
          </p:cNvPr>
          <p:cNvSpPr txBox="1"/>
          <p:nvPr/>
        </p:nvSpPr>
        <p:spPr>
          <a:xfrm>
            <a:off x="251520" y="1616171"/>
            <a:ext cx="7567212" cy="683166"/>
          </a:xfrm>
          <a:prstGeom prst="rect">
            <a:avLst/>
          </a:prstGeom>
          <a:noFill/>
        </p:spPr>
        <p:txBody>
          <a:bodyPr wrap="square" rtlCol="0">
            <a:spAutoFit/>
          </a:bodyPr>
          <a:lstStyle/>
          <a:p>
            <a:r>
              <a:rPr kumimoji="1" lang="ja-JP" altLang="en-US" sz="3600" b="1" dirty="0">
                <a:solidFill>
                  <a:schemeClr val="bg1"/>
                </a:solidFill>
                <a:latin typeface="Meiryo" panose="020B0604030504040204" pitchFamily="34" charset="-128"/>
                <a:ea typeface="Meiryo" panose="020B0604030504040204" pitchFamily="34" charset="-128"/>
              </a:rPr>
              <a:t>平成</a:t>
            </a:r>
            <a:r>
              <a:rPr kumimoji="1" lang="en-US" altLang="ja-JP" sz="3600" b="1" dirty="0">
                <a:solidFill>
                  <a:schemeClr val="bg1"/>
                </a:solidFill>
                <a:latin typeface="Meiryo" panose="020B0604030504040204" pitchFamily="34" charset="-128"/>
                <a:ea typeface="Meiryo" panose="020B0604030504040204" pitchFamily="34" charset="-128"/>
              </a:rPr>
              <a:t>30</a:t>
            </a:r>
            <a:r>
              <a:rPr kumimoji="1" lang="ja-JP" altLang="en-US" sz="3600" b="1" dirty="0">
                <a:solidFill>
                  <a:schemeClr val="bg1"/>
                </a:solidFill>
                <a:latin typeface="Meiryo" panose="020B0604030504040204" pitchFamily="34" charset="-128"/>
                <a:ea typeface="Meiryo" panose="020B0604030504040204" pitchFamily="34" charset="-128"/>
              </a:rPr>
              <a:t>年</a:t>
            </a:r>
            <a:r>
              <a:rPr kumimoji="1" lang="en-US" altLang="ja-JP" sz="3600" b="1" dirty="0" smtClean="0">
                <a:solidFill>
                  <a:schemeClr val="bg1"/>
                </a:solidFill>
                <a:latin typeface="Meiryo" panose="020B0604030504040204" pitchFamily="34" charset="-128"/>
                <a:ea typeface="Meiryo" panose="020B0604030504040204" pitchFamily="34" charset="-128"/>
              </a:rPr>
              <a:t>7</a:t>
            </a:r>
            <a:r>
              <a:rPr lang="ja-JP" altLang="en-US" sz="3600" b="1" dirty="0" smtClean="0">
                <a:solidFill>
                  <a:schemeClr val="bg1"/>
                </a:solidFill>
                <a:latin typeface="Meiryo" panose="020B0604030504040204" pitchFamily="34" charset="-128"/>
                <a:ea typeface="Meiryo" panose="020B0604030504040204" pitchFamily="34" charset="-128"/>
              </a:rPr>
              <a:t>月豪</a:t>
            </a:r>
            <a:r>
              <a:rPr lang="ja-JP" altLang="en-US" sz="3600" b="1" dirty="0">
                <a:solidFill>
                  <a:schemeClr val="bg1"/>
                </a:solidFill>
                <a:latin typeface="Meiryo" panose="020B0604030504040204" pitchFamily="34" charset="-128"/>
                <a:ea typeface="Meiryo" panose="020B0604030504040204" pitchFamily="34" charset="-128"/>
              </a:rPr>
              <a:t>⾬災害</a:t>
            </a:r>
          </a:p>
        </p:txBody>
      </p:sp>
      <p:sp>
        <p:nvSpPr>
          <p:cNvPr id="19" name="テキスト ボックス 18"/>
          <p:cNvSpPr txBox="1"/>
          <p:nvPr/>
        </p:nvSpPr>
        <p:spPr>
          <a:xfrm>
            <a:off x="85468" y="-4737"/>
            <a:ext cx="9023036" cy="769441"/>
          </a:xfrm>
          <a:prstGeom prst="rect">
            <a:avLst/>
          </a:prstGeom>
          <a:noFill/>
        </p:spPr>
        <p:txBody>
          <a:bodyPr wrap="square" rtlCol="0">
            <a:spAutoFit/>
          </a:bodyPr>
          <a:lstStyle/>
          <a:p>
            <a:r>
              <a:rPr kumimoji="1" lang="ja-JP" altLang="en-US" sz="4400" b="1" dirty="0" smtClean="0">
                <a:solidFill>
                  <a:schemeClr val="accent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「ひろしまマイ・タイムライン」とは？</a:t>
            </a:r>
            <a:endParaRPr kumimoji="1" lang="ja-JP" altLang="en-US" sz="4400" b="1" dirty="0">
              <a:solidFill>
                <a:schemeClr val="accent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4" name="テキスト ボックス 23"/>
          <p:cNvSpPr txBox="1"/>
          <p:nvPr/>
        </p:nvSpPr>
        <p:spPr>
          <a:xfrm>
            <a:off x="8676456" y="6453336"/>
            <a:ext cx="327334"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
        <p:nvSpPr>
          <p:cNvPr id="22" name="タイトル 1"/>
          <p:cNvSpPr txBox="1">
            <a:spLocks/>
          </p:cNvSpPr>
          <p:nvPr/>
        </p:nvSpPr>
        <p:spPr>
          <a:xfrm>
            <a:off x="223244" y="836712"/>
            <a:ext cx="6581003" cy="605475"/>
          </a:xfrm>
          <a:prstGeom prst="rect">
            <a:avLst/>
          </a:prstGeom>
          <a:solidFill>
            <a:schemeClr val="accent2"/>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smtClean="0">
                <a:solidFill>
                  <a:schemeClr val="bg1"/>
                </a:solidFill>
              </a:rPr>
              <a:t>「ひろしまマイ・タイムライン」の取組の目的</a:t>
            </a:r>
            <a:endParaRPr lang="en-US" altLang="ja-JP" sz="2800" b="1" dirty="0">
              <a:solidFill>
                <a:schemeClr val="bg1"/>
              </a:solidFill>
            </a:endParaRPr>
          </a:p>
        </p:txBody>
      </p:sp>
      <p:sp>
        <p:nvSpPr>
          <p:cNvPr id="2" name="テキスト ボックス 1"/>
          <p:cNvSpPr txBox="1"/>
          <p:nvPr/>
        </p:nvSpPr>
        <p:spPr>
          <a:xfrm>
            <a:off x="539551" y="1701955"/>
            <a:ext cx="8300571" cy="1692771"/>
          </a:xfrm>
          <a:prstGeom prst="rect">
            <a:avLst/>
          </a:prstGeom>
          <a:noFill/>
        </p:spPr>
        <p:txBody>
          <a:bodyPr wrap="square" rtlCol="0">
            <a:spAutoFit/>
          </a:bodyPr>
          <a:lstStyle/>
          <a:p>
            <a:r>
              <a:rPr kumimoji="1"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マイ・タイムラインの作成に取り組むことにより，</a:t>
            </a:r>
            <a:endParaRPr kumimoji="1" lang="en-US" altLang="ja-JP" sz="2800" b="1" dirty="0" smtClean="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a:p>
            <a:pPr lvl="0"/>
            <a:r>
              <a:rPr lang="ja-JP" altLang="en-US" sz="2800" b="1" u="sng" dirty="0" smtClean="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r>
              <a:rPr lang="ja-JP" altLang="en-US" sz="2800"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自らの命は自らで守る」</a:t>
            </a:r>
            <a:r>
              <a:rPr lang="ja-JP" altLang="en-US" sz="2800" b="1" u="sng" dirty="0">
                <a:solidFill>
                  <a:schemeClr val="tx1">
                    <a:lumMod val="75000"/>
                    <a:lumOff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という防災意識を醸成</a:t>
            </a:r>
            <a:endParaRPr lang="en-US" altLang="ja-JP" sz="2400" b="1" u="sng" dirty="0">
              <a:solidFill>
                <a:schemeClr val="tx1">
                  <a:lumMod val="75000"/>
                  <a:lumOff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endParaRPr kumimoji="1" lang="ja-JP" altLang="en-US" sz="24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19901" y="4131077"/>
            <a:ext cx="8300571" cy="954107"/>
          </a:xfrm>
          <a:prstGeom prst="rect">
            <a:avLst/>
          </a:prstGeom>
          <a:noFill/>
        </p:spPr>
        <p:txBody>
          <a:bodyPr wrap="square" rtlCol="0">
            <a:spAutoFit/>
          </a:bodyPr>
          <a:lstStyle/>
          <a:p>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さらに，家庭学習などにより，ご家族で作成していただくことにより，</a:t>
            </a:r>
            <a:endParaRPr lang="en-US" altLang="ja-JP" sz="2800" b="1" dirty="0" smtClean="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71804" y="5067181"/>
            <a:ext cx="8300571" cy="954107"/>
          </a:xfrm>
          <a:prstGeom prst="rect">
            <a:avLst/>
          </a:prstGeom>
          <a:noFill/>
        </p:spPr>
        <p:txBody>
          <a:bodyPr wrap="square" rtlCol="0">
            <a:spAutoFit/>
          </a:bodyPr>
          <a:lstStyle/>
          <a:p>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　災害を自分ごととして認識</a:t>
            </a:r>
            <a:endParaRPr lang="en-US" altLang="ja-JP" sz="2800" b="1" dirty="0" smtClean="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　作ったマイ・タイムラインを自分への約束として認識</a:t>
            </a:r>
            <a:endParaRPr lang="en-US" altLang="ja-JP" sz="2800" b="1" dirty="0" smtClean="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7498" y="6002124"/>
            <a:ext cx="8300571" cy="523220"/>
          </a:xfrm>
          <a:prstGeom prst="rect">
            <a:avLst/>
          </a:prstGeom>
          <a:noFill/>
        </p:spPr>
        <p:txBody>
          <a:bodyPr wrap="square" rtlCol="0">
            <a:spAutoFit/>
          </a:bodyPr>
          <a:lstStyle/>
          <a:p>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し</a:t>
            </a:r>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，ご家族での</a:t>
            </a:r>
            <a:r>
              <a:rPr lang="ja-JP" altLang="en-US" sz="2800" b="1" u="sng" dirty="0" smtClean="0">
                <a:solidFill>
                  <a:schemeClr val="tx1">
                    <a:lumMod val="75000"/>
                    <a:lumOff val="25000"/>
                  </a:schemeClr>
                </a:solidFill>
                <a:latin typeface="Meiryo UI" panose="020B0604030504040204" pitchFamily="50" charset="-128"/>
                <a:ea typeface="Meiryo UI" panose="020B0604030504040204" pitchFamily="50" charset="-128"/>
              </a:rPr>
              <a:t>早めの避難を確実にしていく</a:t>
            </a:r>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ことも目的</a:t>
            </a:r>
            <a:endParaRPr lang="en-US" altLang="ja-JP" sz="2800" b="1" dirty="0" smtClean="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正方形/長方形 2"/>
          <p:cNvSpPr/>
          <p:nvPr/>
        </p:nvSpPr>
        <p:spPr>
          <a:xfrm>
            <a:off x="395536" y="4131076"/>
            <a:ext cx="8444587" cy="253828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67544" y="3286725"/>
            <a:ext cx="8509764"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平成</a:t>
            </a: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年７月豪雨災害の課題等を踏まえ</a:t>
            </a:r>
            <a:r>
              <a:rPr lang="ja-JP" altLang="en-US" dirty="0" smtClean="0">
                <a:latin typeface="Meiryo UI" panose="020B0604030504040204" pitchFamily="50" charset="-128"/>
                <a:ea typeface="Meiryo UI" panose="020B0604030504040204" pitchFamily="50" charset="-128"/>
              </a:rPr>
              <a:t>，国（内閣府）からも，行政主体の取組（公助）から住民が自らの命は自らで守る（自助・公助）の取組を支援するよう方向転換</a:t>
            </a:r>
            <a:endParaRPr kumimoji="1" lang="ja-JP" altLang="en-US" dirty="0">
              <a:latin typeface="Meiryo UI" panose="020B0604030504040204" pitchFamily="50" charset="-128"/>
              <a:ea typeface="Meiryo UI" panose="020B0604030504040204" pitchFamily="50" charset="-128"/>
            </a:endParaRPr>
          </a:p>
        </p:txBody>
      </p:sp>
      <p:sp>
        <p:nvSpPr>
          <p:cNvPr id="5" name="大かっこ 4"/>
          <p:cNvSpPr/>
          <p:nvPr/>
        </p:nvSpPr>
        <p:spPr>
          <a:xfrm>
            <a:off x="395536" y="3394726"/>
            <a:ext cx="8444587" cy="538330"/>
          </a:xfrm>
          <a:prstGeom prst="bracketPair">
            <a:avLst>
              <a:gd name="adj" fmla="val 5033"/>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83310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36512" y="139279"/>
            <a:ext cx="9144000" cy="769441"/>
          </a:xfrm>
          <a:prstGeom prst="rect">
            <a:avLst/>
          </a:prstGeom>
          <a:noFill/>
        </p:spPr>
        <p:txBody>
          <a:bodyPr wrap="square" rtlCol="0">
            <a:spAutoFit/>
          </a:bodyPr>
          <a:lstStyle/>
          <a:p>
            <a:r>
              <a:rPr lang="ja-JP" altLang="en-US" sz="44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 </a:t>
            </a:r>
            <a:r>
              <a:rPr kumimoji="1" lang="ja-JP" altLang="en-US" sz="44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ひろしまマイ・タイムラインのご紹介</a:t>
            </a:r>
          </a:p>
        </p:txBody>
      </p:sp>
      <p:grpSp>
        <p:nvGrpSpPr>
          <p:cNvPr id="8" name="グループ化 7"/>
          <p:cNvGrpSpPr/>
          <p:nvPr/>
        </p:nvGrpSpPr>
        <p:grpSpPr>
          <a:xfrm>
            <a:off x="486963" y="1052736"/>
            <a:ext cx="8056415" cy="3716177"/>
            <a:chOff x="139551" y="958747"/>
            <a:chExt cx="8056415" cy="3716177"/>
          </a:xfrm>
        </p:grpSpPr>
        <p:grpSp>
          <p:nvGrpSpPr>
            <p:cNvPr id="7" name="グループ化 6"/>
            <p:cNvGrpSpPr/>
            <p:nvPr/>
          </p:nvGrpSpPr>
          <p:grpSpPr>
            <a:xfrm>
              <a:off x="139551" y="958747"/>
              <a:ext cx="8056415" cy="3716177"/>
              <a:chOff x="444833" y="3107907"/>
              <a:chExt cx="8056415" cy="3716177"/>
            </a:xfrm>
          </p:grpSpPr>
          <p:grpSp>
            <p:nvGrpSpPr>
              <p:cNvPr id="6" name="グループ化 5"/>
              <p:cNvGrpSpPr/>
              <p:nvPr/>
            </p:nvGrpSpPr>
            <p:grpSpPr>
              <a:xfrm>
                <a:off x="493344" y="3397745"/>
                <a:ext cx="4621890" cy="3426339"/>
                <a:chOff x="179512" y="3501008"/>
                <a:chExt cx="4621890" cy="3426339"/>
              </a:xfrm>
            </p:grpSpPr>
            <p:grpSp>
              <p:nvGrpSpPr>
                <p:cNvPr id="5" name="グループ化 4"/>
                <p:cNvGrpSpPr/>
                <p:nvPr/>
              </p:nvGrpSpPr>
              <p:grpSpPr>
                <a:xfrm>
                  <a:off x="1955123" y="3501008"/>
                  <a:ext cx="2846279" cy="3426339"/>
                  <a:chOff x="2524054" y="3262208"/>
                  <a:chExt cx="3128066" cy="3645221"/>
                </a:xfrm>
              </p:grpSpPr>
              <p:grpSp>
                <p:nvGrpSpPr>
                  <p:cNvPr id="4" name="グループ化 3"/>
                  <p:cNvGrpSpPr/>
                  <p:nvPr/>
                </p:nvGrpSpPr>
                <p:grpSpPr>
                  <a:xfrm>
                    <a:off x="2524054" y="3262208"/>
                    <a:ext cx="3128066" cy="3645221"/>
                    <a:chOff x="-5517227" y="2756535"/>
                    <a:chExt cx="3411797" cy="4003835"/>
                  </a:xfrm>
                </p:grpSpPr>
                <p:pic>
                  <p:nvPicPr>
                    <p:cNvPr id="10242" name="Picture 2" descr="C:\Users\85923\Desktop\マイ・タイムライン一般用.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7456" b="97448" l="1509" r="43819">
                                  <a14:foregroundMark x1="1509" y1="37896" x2="1509" y2="37896"/>
                                  <a14:foregroundMark x1="12130" y1="97525" x2="12130" y2="97525"/>
                                  <a14:foregroundMark x1="43819" y1="87239" x2="43819" y2="87239"/>
                                  <a14:foregroundMark x1="32269" y1="27456" x2="32269" y2="27456"/>
                                  <a14:backgroundMark x1="33604" y1="31555" x2="33604" y2="31555"/>
                                  <a14:backgroundMark x1="44341" y1="85692" x2="44341" y2="85692"/>
                                  <a14:backgroundMark x1="43122" y1="53906" x2="43122" y2="53906"/>
                                  <a14:backgroundMark x1="33488" y1="31787" x2="33488" y2="31787"/>
                                  <a14:backgroundMark x1="37957" y1="40990" x2="37957" y2="40990"/>
                                  <a14:backgroundMark x1="36158" y1="35963" x2="36158" y2="35963"/>
                                </a14:backgroundRemoval>
                              </a14:imgEffect>
                              <a14:imgEffect>
                                <a14:brightnessContrast bright="20000"/>
                              </a14:imgEffect>
                            </a14:imgLayer>
                          </a14:imgProps>
                        </a:ext>
                        <a:ext uri="{28A0092B-C50C-407E-A947-70E740481C1C}">
                          <a14:useLocalDpi xmlns:a14="http://schemas.microsoft.com/office/drawing/2010/main" val="0"/>
                        </a:ext>
                      </a:extLst>
                    </a:blip>
                    <a:srcRect t="27340" r="55124" b="2483"/>
                    <a:stretch/>
                  </p:blipFill>
                  <p:spPr bwMode="auto">
                    <a:xfrm rot="836348">
                      <a:off x="-5517227" y="2756535"/>
                      <a:ext cx="3411797" cy="400383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628800" y="2996950"/>
                      <a:ext cx="432048" cy="3615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正方形/長方形 29"/>
                  <p:cNvSpPr/>
                  <p:nvPr/>
                </p:nvSpPr>
                <p:spPr>
                  <a:xfrm>
                    <a:off x="4854410" y="6717514"/>
                    <a:ext cx="396118" cy="76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4" name="図 23"/>
                <p:cNvPicPr>
                  <a:picLocks noChangeAspect="1"/>
                </p:cNvPicPr>
                <p:nvPr/>
              </p:nvPicPr>
              <p:blipFill rotWithShape="1">
                <a:blip r:embed="rId5" cstate="print">
                  <a:extLst>
                    <a:ext uri="{28A0092B-C50C-407E-A947-70E740481C1C}">
                      <a14:useLocalDpi xmlns:a14="http://schemas.microsoft.com/office/drawing/2010/main" val="0"/>
                    </a:ext>
                  </a:extLst>
                </a:blip>
                <a:srcRect l="550" r="1399"/>
                <a:stretch/>
              </p:blipFill>
              <p:spPr>
                <a:xfrm>
                  <a:off x="179512" y="4563848"/>
                  <a:ext cx="3279704" cy="2128906"/>
                </a:xfrm>
                <a:prstGeom prst="rect">
                  <a:avLst/>
                </a:prstGeom>
                <a:ln>
                  <a:noFill/>
                </a:ln>
                <a:effectLst>
                  <a:outerShdw blurRad="292100" dist="139700" dir="2700000" algn="tl" rotWithShape="0">
                    <a:srgbClr val="333333">
                      <a:alpha val="65000"/>
                    </a:srgbClr>
                  </a:outerShdw>
                </a:effectLst>
              </p:spPr>
            </p:pic>
          </p:grpSp>
          <p:grpSp>
            <p:nvGrpSpPr>
              <p:cNvPr id="11" name="グループ化 10"/>
              <p:cNvGrpSpPr/>
              <p:nvPr/>
            </p:nvGrpSpPr>
            <p:grpSpPr>
              <a:xfrm rot="406003">
                <a:off x="5228103" y="3600672"/>
                <a:ext cx="3273145" cy="3077967"/>
                <a:chOff x="6277157" y="1854431"/>
                <a:chExt cx="5033658" cy="3949157"/>
              </a:xfrm>
            </p:grpSpPr>
            <p:pic>
              <p:nvPicPr>
                <p:cNvPr id="12" name="Picture 8" descr="C:\Users\85923\Desktop\短時間豪雨マイタイムライン.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97281">
                  <a:off x="8750713" y="2068869"/>
                  <a:ext cx="2560102" cy="34013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85923\Desktop\大雨マイタイムイラン.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25177">
                  <a:off x="7699926" y="1991141"/>
                  <a:ext cx="2561496" cy="34999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85923\Desktop\台風マイタイムライン.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193997">
                  <a:off x="6277157" y="1854431"/>
                  <a:ext cx="2706525" cy="3949157"/>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テキスト ボックス 22"/>
              <p:cNvSpPr txBox="1"/>
              <p:nvPr/>
            </p:nvSpPr>
            <p:spPr>
              <a:xfrm>
                <a:off x="444833" y="3138475"/>
                <a:ext cx="2310005" cy="464230"/>
              </a:xfrm>
              <a:prstGeom prst="rect">
                <a:avLst/>
              </a:prstGeom>
              <a:noFill/>
            </p:spPr>
            <p:txBody>
              <a:bodyPr wrap="square" rtlCol="0">
                <a:spAutoFit/>
              </a:bodyPr>
              <a:lstStyle/>
              <a:p>
                <a:pPr>
                  <a:lnSpc>
                    <a:spcPts val="2900"/>
                  </a:lnSpc>
                </a:pPr>
                <a:r>
                  <a:rPr kumimoji="1" lang="en-US" altLang="ja-JP" sz="2800" b="1" dirty="0">
                    <a:solidFill>
                      <a:schemeClr val="tx2">
                        <a:lumMod val="75000"/>
                      </a:schemeClr>
                    </a:solidFill>
                    <a:latin typeface="Meiryo UI" panose="020B0604030504040204" pitchFamily="50" charset="-128"/>
                    <a:ea typeface="Meiryo UI" panose="020B0604030504040204" pitchFamily="50" charset="-128"/>
                  </a:rPr>
                  <a:t>【</a:t>
                </a:r>
                <a:r>
                  <a:rPr kumimoji="1" lang="ja-JP" altLang="en-US" sz="2800" b="1" dirty="0">
                    <a:solidFill>
                      <a:schemeClr val="tx2">
                        <a:lumMod val="75000"/>
                      </a:schemeClr>
                    </a:solidFill>
                    <a:latin typeface="Meiryo UI" panose="020B0604030504040204" pitchFamily="50" charset="-128"/>
                    <a:ea typeface="Meiryo UI" panose="020B0604030504040204" pitchFamily="50" charset="-128"/>
                  </a:rPr>
                  <a:t>冊子版</a:t>
                </a:r>
                <a:r>
                  <a:rPr kumimoji="1" lang="en-US" altLang="ja-JP" sz="2800" b="1" dirty="0">
                    <a:solidFill>
                      <a:schemeClr val="tx2">
                        <a:lumMod val="75000"/>
                      </a:schemeClr>
                    </a:solidFill>
                    <a:latin typeface="Meiryo UI" panose="020B0604030504040204" pitchFamily="50" charset="-128"/>
                    <a:ea typeface="Meiryo UI" panose="020B0604030504040204" pitchFamily="50" charset="-128"/>
                  </a:rPr>
                  <a:t>】</a:t>
                </a:r>
                <a:endParaRPr kumimoji="1" lang="ja-JP" altLang="en-US" sz="28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097835" y="3107907"/>
                <a:ext cx="2763290" cy="464230"/>
              </a:xfrm>
              <a:prstGeom prst="rect">
                <a:avLst/>
              </a:prstGeom>
              <a:noFill/>
            </p:spPr>
            <p:txBody>
              <a:bodyPr wrap="square" rtlCol="0">
                <a:spAutoFit/>
              </a:bodyPr>
              <a:lstStyle/>
              <a:p>
                <a:pPr>
                  <a:lnSpc>
                    <a:spcPts val="2900"/>
                  </a:lnSpc>
                </a:pPr>
                <a:r>
                  <a:rPr kumimoji="1" lang="en-US" altLang="ja-JP" sz="2800" b="1" dirty="0">
                    <a:solidFill>
                      <a:schemeClr val="tx2">
                        <a:lumMod val="75000"/>
                      </a:schemeClr>
                    </a:solidFill>
                    <a:latin typeface="Meiryo UI" panose="020B0604030504040204" pitchFamily="50" charset="-128"/>
                    <a:ea typeface="Meiryo UI" panose="020B0604030504040204" pitchFamily="50" charset="-128"/>
                  </a:rPr>
                  <a:t>【</a:t>
                </a:r>
                <a:r>
                  <a:rPr lang="ja-JP" altLang="en-US" sz="2800" b="1" dirty="0">
                    <a:solidFill>
                      <a:schemeClr val="tx2">
                        <a:lumMod val="75000"/>
                      </a:schemeClr>
                    </a:solidFill>
                    <a:latin typeface="Meiryo UI" panose="020B0604030504040204" pitchFamily="50" charset="-128"/>
                    <a:ea typeface="Meiryo UI" panose="020B0604030504040204" pitchFamily="50" charset="-128"/>
                  </a:rPr>
                  <a:t>デジタル</a:t>
                </a:r>
                <a:r>
                  <a:rPr kumimoji="1" lang="ja-JP" altLang="en-US" sz="2800" b="1" dirty="0">
                    <a:solidFill>
                      <a:schemeClr val="tx2">
                        <a:lumMod val="75000"/>
                      </a:schemeClr>
                    </a:solidFill>
                    <a:latin typeface="Meiryo UI" panose="020B0604030504040204" pitchFamily="50" charset="-128"/>
                    <a:ea typeface="Meiryo UI" panose="020B0604030504040204" pitchFamily="50" charset="-128"/>
                  </a:rPr>
                  <a:t>版</a:t>
                </a:r>
                <a:r>
                  <a:rPr kumimoji="1" lang="en-US" altLang="ja-JP" sz="2800" b="1" dirty="0">
                    <a:solidFill>
                      <a:schemeClr val="tx2">
                        <a:lumMod val="75000"/>
                      </a:schemeClr>
                    </a:solidFill>
                    <a:latin typeface="Meiryo UI" panose="020B0604030504040204" pitchFamily="50" charset="-128"/>
                    <a:ea typeface="Meiryo UI" panose="020B0604030504040204" pitchFamily="50" charset="-128"/>
                  </a:rPr>
                  <a:t>】</a:t>
                </a:r>
                <a:endParaRPr kumimoji="1" lang="ja-JP" altLang="en-US" sz="2800" b="1" dirty="0">
                  <a:solidFill>
                    <a:schemeClr val="tx2">
                      <a:lumMod val="75000"/>
                    </a:schemeClr>
                  </a:solidFill>
                  <a:latin typeface="Meiryo UI" panose="020B0604030504040204" pitchFamily="50" charset="-128"/>
                  <a:ea typeface="Meiryo UI" panose="020B0604030504040204" pitchFamily="50" charset="-128"/>
                </a:endParaRPr>
              </a:p>
            </p:txBody>
          </p:sp>
        </p:grpSp>
        <p:sp>
          <p:nvSpPr>
            <p:cNvPr id="32" name="正方形/長方形 31"/>
            <p:cNvSpPr/>
            <p:nvPr/>
          </p:nvSpPr>
          <p:spPr>
            <a:xfrm>
              <a:off x="3803783" y="1198624"/>
              <a:ext cx="569550" cy="224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27979" y="4825122"/>
            <a:ext cx="8850711" cy="836126"/>
          </a:xfrm>
          <a:prstGeom prst="rect">
            <a:avLst/>
          </a:prstGeom>
          <a:noFill/>
        </p:spPr>
        <p:txBody>
          <a:bodyPr wrap="square" rtlCol="0">
            <a:spAutoFit/>
          </a:bodyPr>
          <a:lstStyle/>
          <a:p>
            <a:pPr algn="ctr">
              <a:lnSpc>
                <a:spcPts val="2900"/>
              </a:lnSpc>
            </a:pPr>
            <a:r>
              <a:rPr kumimoji="1" lang="ja-JP" altLang="en-US" sz="2400" b="1" dirty="0">
                <a:solidFill>
                  <a:schemeClr val="tx1">
                    <a:lumMod val="65000"/>
                    <a:lumOff val="35000"/>
                  </a:schemeClr>
                </a:solidFill>
                <a:latin typeface="Meiryo UI" panose="020B0604030504040204" pitchFamily="50" charset="-128"/>
                <a:ea typeface="Meiryo UI" panose="020B0604030504040204" pitchFamily="50" charset="-128"/>
              </a:rPr>
              <a:t>風水害が発生する</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rPr>
              <a:t>おそれがある</a:t>
            </a: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rPr>
              <a:t>「３つの気象状況」</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rPr>
              <a:t>を</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lnSpc>
                <a:spcPts val="2900"/>
              </a:lnSpc>
            </a:pPr>
            <a:r>
              <a:rPr kumimoji="1" lang="ja-JP" altLang="en-US" sz="2400" b="1" dirty="0">
                <a:solidFill>
                  <a:schemeClr val="tx1">
                    <a:lumMod val="65000"/>
                    <a:lumOff val="35000"/>
                  </a:schemeClr>
                </a:solidFill>
                <a:latin typeface="Meiryo UI" panose="020B0604030504040204" pitchFamily="50" charset="-128"/>
                <a:ea typeface="Meiryo UI" panose="020B0604030504040204" pitchFamily="50" charset="-128"/>
              </a:rPr>
              <a:t>想定して，取るべき行動をシミュレートします。</a:t>
            </a:r>
          </a:p>
        </p:txBody>
      </p:sp>
      <p:sp>
        <p:nvSpPr>
          <p:cNvPr id="33" name="テキスト ボックス 32"/>
          <p:cNvSpPr txBox="1"/>
          <p:nvPr/>
        </p:nvSpPr>
        <p:spPr>
          <a:xfrm>
            <a:off x="-27979" y="6123022"/>
            <a:ext cx="9171980" cy="424668"/>
          </a:xfrm>
          <a:prstGeom prst="rect">
            <a:avLst/>
          </a:prstGeom>
          <a:noFill/>
        </p:spPr>
        <p:txBody>
          <a:bodyPr wrap="square" rtlCol="0">
            <a:spAutoFit/>
          </a:bodyPr>
          <a:lstStyle/>
          <a:p>
            <a:pPr algn="ctr">
              <a:lnSpc>
                <a:spcPts val="2900"/>
              </a:lnSpc>
            </a:pPr>
            <a:r>
              <a:rPr kumimoji="1" lang="ja-JP" altLang="en-US" sz="2100" b="1" u="sng" dirty="0">
                <a:solidFill>
                  <a:srgbClr val="CC0099"/>
                </a:solidFill>
                <a:latin typeface="Meiryo UI" panose="020B0604030504040204" pitchFamily="50" charset="-128"/>
                <a:ea typeface="Meiryo UI" panose="020B0604030504040204" pitchFamily="50" charset="-128"/>
              </a:rPr>
              <a:t>台風が近づいているとき</a:t>
            </a:r>
            <a:r>
              <a:rPr kumimoji="1" lang="ja-JP" altLang="en-US" sz="2100" b="1" dirty="0">
                <a:solidFill>
                  <a:srgbClr val="CC0099"/>
                </a:solidFill>
                <a:latin typeface="Meiryo UI" panose="020B0604030504040204" pitchFamily="50" charset="-128"/>
                <a:ea typeface="Meiryo UI" panose="020B0604030504040204" pitchFamily="50" charset="-128"/>
              </a:rPr>
              <a:t>・</a:t>
            </a:r>
            <a:r>
              <a:rPr lang="ja-JP" altLang="en-US" sz="2100" b="1" u="sng" dirty="0">
                <a:solidFill>
                  <a:srgbClr val="00B050"/>
                </a:solidFill>
                <a:latin typeface="Meiryo UI" panose="020B0604030504040204" pitchFamily="50" charset="-128"/>
                <a:ea typeface="Meiryo UI" panose="020B0604030504040204" pitchFamily="50" charset="-128"/>
              </a:rPr>
              <a:t>大雨が長引くとき</a:t>
            </a:r>
            <a:r>
              <a:rPr kumimoji="1" lang="ja-JP" altLang="en-US" sz="2100" b="1" dirty="0">
                <a:solidFill>
                  <a:schemeClr val="accent1">
                    <a:lumMod val="75000"/>
                  </a:schemeClr>
                </a:solidFill>
                <a:latin typeface="Meiryo UI" panose="020B0604030504040204" pitchFamily="50" charset="-128"/>
                <a:ea typeface="Meiryo UI" panose="020B0604030504040204" pitchFamily="50" charset="-128"/>
              </a:rPr>
              <a:t>・</a:t>
            </a:r>
            <a:r>
              <a:rPr kumimoji="1" lang="ja-JP" altLang="en-US" sz="2100" b="1" u="sng" dirty="0">
                <a:solidFill>
                  <a:schemeClr val="accent1">
                    <a:lumMod val="75000"/>
                  </a:schemeClr>
                </a:solidFill>
                <a:latin typeface="Meiryo UI" panose="020B0604030504040204" pitchFamily="50" charset="-128"/>
                <a:ea typeface="Meiryo UI" panose="020B0604030504040204" pitchFamily="50" charset="-128"/>
              </a:rPr>
              <a:t>短時間の急激な豪雨が発生するとき</a:t>
            </a:r>
          </a:p>
        </p:txBody>
      </p:sp>
      <p:sp>
        <p:nvSpPr>
          <p:cNvPr id="2" name="二等辺三角形 1">
            <a:extLst>
              <a:ext uri="{FF2B5EF4-FFF2-40B4-BE49-F238E27FC236}">
                <a16:creationId xmlns="" xmlns:a16="http://schemas.microsoft.com/office/drawing/2014/main" id="{77EE0071-BC27-4347-9BF8-C78FF8D9B095}"/>
              </a:ext>
            </a:extLst>
          </p:cNvPr>
          <p:cNvSpPr/>
          <p:nvPr/>
        </p:nvSpPr>
        <p:spPr>
          <a:xfrm rot="10800000">
            <a:off x="3815178" y="5720994"/>
            <a:ext cx="1324787" cy="22828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46171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234497" y="6129300"/>
            <a:ext cx="6551859" cy="612068"/>
            <a:chOff x="149475" y="3753036"/>
            <a:chExt cx="6551859" cy="612068"/>
          </a:xfrm>
        </p:grpSpPr>
        <p:grpSp>
          <p:nvGrpSpPr>
            <p:cNvPr id="27" name="グループ化 26"/>
            <p:cNvGrpSpPr/>
            <p:nvPr/>
          </p:nvGrpSpPr>
          <p:grpSpPr>
            <a:xfrm>
              <a:off x="149475" y="3753036"/>
              <a:ext cx="6294734" cy="612068"/>
              <a:chOff x="149475" y="3753036"/>
              <a:chExt cx="6294734" cy="612068"/>
            </a:xfrm>
          </p:grpSpPr>
          <p:sp>
            <p:nvSpPr>
              <p:cNvPr id="32" name="タイトル 1"/>
              <p:cNvSpPr txBox="1">
                <a:spLocks/>
              </p:cNvSpPr>
              <p:nvPr/>
            </p:nvSpPr>
            <p:spPr>
              <a:xfrm>
                <a:off x="149475" y="3753036"/>
                <a:ext cx="5056697" cy="612068"/>
              </a:xfrm>
              <a:prstGeom prst="rect">
                <a:avLst/>
              </a:prstGeom>
              <a:solidFill>
                <a:schemeClr val="bg1"/>
              </a:solidFill>
              <a:ln w="57150">
                <a:solidFill>
                  <a:schemeClr val="accent1">
                    <a:lumMod val="75000"/>
                  </a:schemeClr>
                </a:solidFill>
              </a:ln>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dirty="0">
                    <a:solidFill>
                      <a:schemeClr val="tx1"/>
                    </a:solidFill>
                    <a:latin typeface="HG丸ｺﾞｼｯｸM-PRO" panose="020F0600000000000000" pitchFamily="50" charset="-128"/>
                    <a:ea typeface="HG丸ｺﾞｼｯｸM-PRO" panose="020F0600000000000000" pitchFamily="50" charset="-128"/>
                  </a:rPr>
                  <a:t>ひろしまマイタイムライン</a:t>
                </a:r>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3" name="タイトル 1"/>
              <p:cNvSpPr txBox="1">
                <a:spLocks/>
              </p:cNvSpPr>
              <p:nvPr/>
            </p:nvSpPr>
            <p:spPr>
              <a:xfrm>
                <a:off x="5381191" y="3753036"/>
                <a:ext cx="1063018" cy="612068"/>
              </a:xfrm>
              <a:prstGeom prst="rect">
                <a:avLst/>
              </a:prstGeom>
              <a:solidFill>
                <a:schemeClr val="accent1">
                  <a:lumMod val="75000"/>
                </a:schemeClr>
              </a:solidFill>
              <a:ln w="76200">
                <a:solidFill>
                  <a:schemeClr val="accent1">
                    <a:lumMod val="75000"/>
                  </a:schemeClr>
                </a:solidFill>
              </a:ln>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2800" b="1" dirty="0">
                    <a:solidFill>
                      <a:schemeClr val="bg1"/>
                    </a:solidFill>
                    <a:latin typeface="HG丸ｺﾞｼｯｸM-PRO" panose="020F0600000000000000" pitchFamily="50" charset="-128"/>
                    <a:ea typeface="HG丸ｺﾞｼｯｸM-PRO" panose="020F0600000000000000" pitchFamily="50" charset="-128"/>
                  </a:rPr>
                  <a:t>検索</a:t>
                </a:r>
                <a:endParaRPr lang="en-US" altLang="ja-JP" sz="2800" b="1" dirty="0">
                  <a:solidFill>
                    <a:schemeClr val="bg1"/>
                  </a:solidFill>
                  <a:latin typeface="HG丸ｺﾞｼｯｸM-PRO" panose="020F0600000000000000" pitchFamily="50" charset="-128"/>
                  <a:ea typeface="HG丸ｺﾞｼｯｸM-PRO" panose="020F0600000000000000" pitchFamily="50" charset="-128"/>
                </a:endParaRPr>
              </a:p>
            </p:txBody>
          </p:sp>
        </p:grpSp>
        <p:sp>
          <p:nvSpPr>
            <p:cNvPr id="30" name="左矢印 29"/>
            <p:cNvSpPr/>
            <p:nvPr/>
          </p:nvSpPr>
          <p:spPr>
            <a:xfrm rot="2636502">
              <a:off x="6070161" y="3822080"/>
              <a:ext cx="631173" cy="508280"/>
            </a:xfrm>
            <a:prstGeom prst="lef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37" t="13333" r="22035" b="10626"/>
          <a:stretch/>
        </p:blipFill>
        <p:spPr bwMode="auto">
          <a:xfrm>
            <a:off x="234497" y="1036553"/>
            <a:ext cx="8584772" cy="495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403648" y="4797152"/>
            <a:ext cx="6192688" cy="1264976"/>
          </a:xfrm>
          <a:prstGeom prst="rect">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08520" y="188640"/>
            <a:ext cx="9144000" cy="769441"/>
          </a:xfrm>
          <a:prstGeom prst="rect">
            <a:avLst/>
          </a:prstGeom>
          <a:noFill/>
        </p:spPr>
        <p:txBody>
          <a:bodyPr wrap="square" rtlCol="0">
            <a:spAutoFit/>
          </a:bodyPr>
          <a:lstStyle/>
          <a:p>
            <a:r>
              <a:rPr kumimoji="1" lang="ja-JP" altLang="en-US" sz="44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ひろしまマイ・タイムライン</a:t>
            </a:r>
            <a:r>
              <a:rPr lang="ja-JP" altLang="en-US" sz="44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特設サイト</a:t>
            </a:r>
            <a:endParaRPr kumimoji="1" lang="ja-JP" altLang="en-US" sz="44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 name="テキスト ボックス 1"/>
          <p:cNvSpPr txBox="1"/>
          <p:nvPr/>
        </p:nvSpPr>
        <p:spPr>
          <a:xfrm>
            <a:off x="6904731" y="6021288"/>
            <a:ext cx="2347789" cy="523220"/>
          </a:xfrm>
          <a:prstGeom prst="rect">
            <a:avLst/>
          </a:prstGeom>
          <a:noFill/>
        </p:spPr>
        <p:txBody>
          <a:bodyPr wrap="square" rtlCol="0">
            <a:spAutoFit/>
          </a:bodyPr>
          <a:lstStyle/>
          <a:p>
            <a:r>
              <a:rPr lang="ja-JP" altLang="en-US" sz="2800" dirty="0">
                <a:solidFill>
                  <a:srgbClr val="FF0066"/>
                </a:solidFill>
                <a:latin typeface="HGPｺﾞｼｯｸE" panose="020B0900000000000000" pitchFamily="50" charset="-128"/>
                <a:ea typeface="HGPｺﾞｼｯｸE" panose="020B0900000000000000" pitchFamily="50" charset="-128"/>
              </a:rPr>
              <a:t>４つのメニュー</a:t>
            </a:r>
            <a:endParaRPr kumimoji="1" lang="ja-JP" altLang="en-US" sz="2800" dirty="0">
              <a:solidFill>
                <a:srgbClr val="FF0066"/>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7289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67544" y="284897"/>
            <a:ext cx="7271792" cy="769441"/>
          </a:xfrm>
          <a:prstGeom prst="rect">
            <a:avLst/>
          </a:prstGeom>
          <a:noFill/>
        </p:spPr>
        <p:txBody>
          <a:bodyPr wrap="square" rtlCol="0">
            <a:spAutoFit/>
          </a:bodyPr>
          <a:lstStyle/>
          <a:p>
            <a:r>
              <a:rPr lang="ja-JP" altLang="en-US" sz="44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特設サイトの４つのメニュー</a:t>
            </a:r>
            <a:endParaRPr kumimoji="1" lang="ja-JP" altLang="en-US" sz="44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 name="角丸四角形 1"/>
          <p:cNvSpPr/>
          <p:nvPr/>
        </p:nvSpPr>
        <p:spPr>
          <a:xfrm>
            <a:off x="279144" y="1556792"/>
            <a:ext cx="3456383" cy="102651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広島県の特徴や風水害を知ろう！</a:t>
            </a:r>
            <a:endParaRPr lang="en-US" altLang="ja-JP" sz="2400" b="1" dirty="0">
              <a:solidFill>
                <a:schemeClr val="bg1"/>
              </a:solidFill>
              <a:latin typeface="Meiryo UI" panose="020B0604030504040204" pitchFamily="50" charset="-128"/>
              <a:ea typeface="Meiryo UI" panose="020B0604030504040204" pitchFamily="50" charset="-128"/>
            </a:endParaRPr>
          </a:p>
        </p:txBody>
      </p:sp>
      <p:sp>
        <p:nvSpPr>
          <p:cNvPr id="16" name="角丸四角形 15"/>
          <p:cNvSpPr/>
          <p:nvPr/>
        </p:nvSpPr>
        <p:spPr>
          <a:xfrm>
            <a:off x="306770" y="2906543"/>
            <a:ext cx="3401133" cy="102651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ひろしまマイ・タイムラインのつくり方</a:t>
            </a:r>
            <a:endParaRPr lang="en-US" altLang="ja-JP" sz="2400" b="1" dirty="0">
              <a:solidFill>
                <a:schemeClr val="bg1"/>
              </a:solidFill>
              <a:latin typeface="Meiryo UI" panose="020B0604030504040204" pitchFamily="50" charset="-128"/>
              <a:ea typeface="Meiryo UI" panose="020B0604030504040204" pitchFamily="50" charset="-128"/>
            </a:endParaRPr>
          </a:p>
        </p:txBody>
      </p:sp>
      <p:sp>
        <p:nvSpPr>
          <p:cNvPr id="17" name="角丸四角形 16"/>
          <p:cNvSpPr/>
          <p:nvPr/>
        </p:nvSpPr>
        <p:spPr>
          <a:xfrm>
            <a:off x="306771" y="4274695"/>
            <a:ext cx="3401132" cy="102651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ひろしまマイ・タイムラインをつくる！（一般用）</a:t>
            </a:r>
            <a:endParaRPr lang="en-US" altLang="ja-JP" sz="2400" b="1" dirty="0">
              <a:solidFill>
                <a:schemeClr val="bg1"/>
              </a:solidFill>
              <a:latin typeface="Meiryo UI" panose="020B0604030504040204" pitchFamily="50" charset="-128"/>
              <a:ea typeface="Meiryo UI" panose="020B0604030504040204" pitchFamily="50" charset="-128"/>
            </a:endParaRPr>
          </a:p>
        </p:txBody>
      </p:sp>
      <p:sp>
        <p:nvSpPr>
          <p:cNvPr id="18" name="角丸四角形 17"/>
          <p:cNvSpPr/>
          <p:nvPr/>
        </p:nvSpPr>
        <p:spPr>
          <a:xfrm>
            <a:off x="299541" y="5570839"/>
            <a:ext cx="3408361" cy="102651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ひろしまマイ・タイムラインをつくる！（小学生用）</a:t>
            </a:r>
          </a:p>
        </p:txBody>
      </p:sp>
      <p:sp>
        <p:nvSpPr>
          <p:cNvPr id="5" name="テキスト ボックス 4"/>
          <p:cNvSpPr txBox="1"/>
          <p:nvPr/>
        </p:nvSpPr>
        <p:spPr>
          <a:xfrm>
            <a:off x="4085692" y="1580019"/>
            <a:ext cx="4933056" cy="984885"/>
          </a:xfrm>
          <a:prstGeom prst="rect">
            <a:avLst/>
          </a:prstGeom>
          <a:noFill/>
        </p:spPr>
        <p:txBody>
          <a:bodyPr wrap="square" rtlCol="0">
            <a:spAutoFit/>
          </a:bodyPr>
          <a:lstStyle/>
          <a:p>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広島県に起こりやすい風水害の解説</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1200"/>
              </a:spcBef>
            </a:pP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過去の風水害の事例紹介</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085692" y="2924944"/>
            <a:ext cx="5022812" cy="984885"/>
          </a:xfrm>
          <a:prstGeom prst="rect">
            <a:avLst/>
          </a:prstGeom>
          <a:noFill/>
        </p:spPr>
        <p:txBody>
          <a:bodyPr wrap="square" rtlCol="0">
            <a:spAutoFit/>
          </a:bodyPr>
          <a:lstStyle/>
          <a:p>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マイ・タイムラインのつくり方の解説</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1200"/>
              </a:spcBef>
            </a:pP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作成支援動画の掲載（</a:t>
            </a:r>
            <a:r>
              <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rPr>
              <a:t>YouTube)</a:t>
            </a:r>
          </a:p>
        </p:txBody>
      </p:sp>
      <p:sp>
        <p:nvSpPr>
          <p:cNvPr id="23" name="テキスト ボックス 22"/>
          <p:cNvSpPr txBox="1"/>
          <p:nvPr/>
        </p:nvSpPr>
        <p:spPr>
          <a:xfrm>
            <a:off x="4139952" y="4551511"/>
            <a:ext cx="4559825" cy="461665"/>
          </a:xfrm>
          <a:prstGeom prst="rect">
            <a:avLst/>
          </a:prstGeom>
          <a:noFill/>
        </p:spPr>
        <p:txBody>
          <a:bodyPr wrap="square" rtlCol="0">
            <a:spAutoFit/>
          </a:bodyPr>
          <a:lstStyle/>
          <a:p>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マイ・タイムラインの作成フォーム</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211960" y="5622339"/>
            <a:ext cx="4662772" cy="830997"/>
          </a:xfrm>
          <a:prstGeom prst="rect">
            <a:avLst/>
          </a:prstGeom>
          <a:noFill/>
        </p:spPr>
        <p:txBody>
          <a:bodyPr wrap="square" rtlCol="0">
            <a:spAutoFit/>
          </a:bodyPr>
          <a:lstStyle/>
          <a:p>
            <a:pPr>
              <a:spcBef>
                <a:spcPts val="1800"/>
              </a:spcBef>
            </a:pP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小学生用の教材の掲載</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（ＰＤＦ版）</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3917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37" t="13333" r="22035" b="10626"/>
          <a:stretch/>
        </p:blipFill>
        <p:spPr bwMode="auto">
          <a:xfrm>
            <a:off x="234497" y="1412776"/>
            <a:ext cx="8584772" cy="495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403648" y="5125950"/>
            <a:ext cx="1728192" cy="1264976"/>
          </a:xfrm>
          <a:prstGeom prst="rect">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24544" y="355303"/>
            <a:ext cx="9144000" cy="769441"/>
          </a:xfrm>
          <a:prstGeom prst="rect">
            <a:avLst/>
          </a:prstGeom>
          <a:noFill/>
        </p:spPr>
        <p:txBody>
          <a:bodyPr wrap="square" rtlCol="0">
            <a:spAutoFit/>
          </a:bodyPr>
          <a:lstStyle/>
          <a:p>
            <a:r>
              <a:rPr lang="ja-JP" altLang="en-US" sz="44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広島県の特徴や風水害を知ろう！</a:t>
            </a:r>
            <a:endParaRPr kumimoji="1" lang="ja-JP" altLang="en-US" sz="44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12215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61" t="30697" r="51053" b="27882"/>
          <a:stretch/>
        </p:blipFill>
        <p:spPr bwMode="auto">
          <a:xfrm>
            <a:off x="395536" y="2680447"/>
            <a:ext cx="7156957" cy="4000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グループ化 4"/>
          <p:cNvGrpSpPr/>
          <p:nvPr/>
        </p:nvGrpSpPr>
        <p:grpSpPr>
          <a:xfrm>
            <a:off x="127294" y="980728"/>
            <a:ext cx="8909202" cy="1860451"/>
            <a:chOff x="179512" y="1230155"/>
            <a:chExt cx="8610678" cy="1627711"/>
          </a:xfrm>
        </p:grpSpPr>
        <p:sp>
          <p:nvSpPr>
            <p:cNvPr id="14" name="角丸四角形 13"/>
            <p:cNvSpPr/>
            <p:nvPr/>
          </p:nvSpPr>
          <p:spPr>
            <a:xfrm>
              <a:off x="179512" y="1439644"/>
              <a:ext cx="8471488" cy="1197268"/>
            </a:xfrm>
            <a:prstGeom prst="roundRect">
              <a:avLst/>
            </a:prstGeom>
            <a:solidFill>
              <a:schemeClr val="accent1">
                <a:lumMod val="60000"/>
                <a:lumOff val="40000"/>
              </a:schemeClr>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txBox="1">
              <a:spLocks/>
            </p:cNvSpPr>
            <p:nvPr/>
          </p:nvSpPr>
          <p:spPr>
            <a:xfrm>
              <a:off x="300484" y="1230155"/>
              <a:ext cx="8489706" cy="1627711"/>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3200" b="1" dirty="0">
                  <a:solidFill>
                    <a:schemeClr val="bg1"/>
                  </a:solidFill>
                  <a:latin typeface="HG丸ｺﾞｼｯｸM-PRO" panose="020F0600000000000000" pitchFamily="50" charset="-128"/>
                  <a:ea typeface="HG丸ｺﾞｼｯｸM-PRO" panose="020F0600000000000000" pitchFamily="50" charset="-128"/>
                </a:rPr>
                <a:t>土砂災害の種類やメカニズム、広島県の過去の災害の発生事例などを掲載しています。</a:t>
              </a:r>
              <a:endParaRPr lang="en-US" altLang="ja-JP" sz="3200" b="1" dirty="0">
                <a:solidFill>
                  <a:schemeClr val="bg1"/>
                </a:solidFill>
                <a:latin typeface="HG丸ｺﾞｼｯｸM-PRO" panose="020F0600000000000000" pitchFamily="50" charset="-128"/>
                <a:ea typeface="HG丸ｺﾞｼｯｸM-PRO" panose="020F0600000000000000" pitchFamily="50" charset="-128"/>
              </a:endParaRPr>
            </a:p>
          </p:txBody>
        </p:sp>
      </p:grpSp>
      <p:pic>
        <p:nvPicPr>
          <p:cNvPr id="2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8889" b="21389" l="12917" r="13958"/>
                    </a14:imgEffect>
                  </a14:imgLayer>
                </a14:imgProps>
              </a:ext>
              <a:ext uri="{28A0092B-C50C-407E-A947-70E740481C1C}">
                <a14:useLocalDpi xmlns:a14="http://schemas.microsoft.com/office/drawing/2010/main" val="0"/>
              </a:ext>
            </a:extLst>
          </a:blip>
          <a:srcRect l="11990" t="18238" r="82503" b="70703"/>
          <a:stretch/>
        </p:blipFill>
        <p:spPr bwMode="auto">
          <a:xfrm>
            <a:off x="-396552" y="2268234"/>
            <a:ext cx="697036" cy="7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252536" y="260648"/>
            <a:ext cx="9144000" cy="769441"/>
          </a:xfrm>
          <a:prstGeom prst="rect">
            <a:avLst/>
          </a:prstGeom>
          <a:noFill/>
        </p:spPr>
        <p:txBody>
          <a:bodyPr wrap="square" rtlCol="0">
            <a:spAutoFit/>
          </a:bodyPr>
          <a:lstStyle/>
          <a:p>
            <a:r>
              <a:rPr lang="ja-JP" altLang="en-US" sz="44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広島県の特徴や風水害を知ろう！</a:t>
            </a:r>
            <a:endParaRPr kumimoji="1" lang="ja-JP" altLang="en-US" sz="4400" b="1" dirty="0">
              <a:solidFill>
                <a:schemeClr val="accent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pic>
        <p:nvPicPr>
          <p:cNvPr id="14339"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0474" t="29924" r="75941" b="40460"/>
          <a:stretch/>
        </p:blipFill>
        <p:spPr bwMode="auto">
          <a:xfrm>
            <a:off x="7215258" y="4540469"/>
            <a:ext cx="1821238" cy="223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7023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666</Words>
  <Application>Microsoft Office PowerPoint</Application>
  <PresentationFormat>画面に合わせる (4:3)</PresentationFormat>
  <Paragraphs>230</Paragraphs>
  <Slides>16</Slides>
  <Notes>16</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リゾート</vt:lpstr>
      <vt:lpstr>「ひろしまマイ・タイムライン」を活用した防災意識の醸成について （デジタル版）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「ひろしまマイ・タイムライン」を活用した防災意識の醸成について</dc:title>
  <dc:creator/>
  <cp:lastModifiedBy/>
  <cp:revision>2</cp:revision>
  <dcterms:created xsi:type="dcterms:W3CDTF">2018-01-04T07:22:27Z</dcterms:created>
  <dcterms:modified xsi:type="dcterms:W3CDTF">2021-01-19T10:06:03Z</dcterms:modified>
</cp:coreProperties>
</file>