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6" r:id="rId1"/>
  </p:sldMasterIdLst>
  <p:notesMasterIdLst>
    <p:notesMasterId r:id="rId18"/>
  </p:notesMasterIdLst>
  <p:handoutMasterIdLst>
    <p:handoutMasterId r:id="rId19"/>
  </p:handoutMasterIdLst>
  <p:sldIdLst>
    <p:sldId id="366" r:id="rId2"/>
    <p:sldId id="339" r:id="rId3"/>
    <p:sldId id="340" r:id="rId4"/>
    <p:sldId id="347" r:id="rId5"/>
    <p:sldId id="342" r:id="rId6"/>
    <p:sldId id="348" r:id="rId7"/>
    <p:sldId id="356" r:id="rId8"/>
    <p:sldId id="367" r:id="rId9"/>
    <p:sldId id="343" r:id="rId10"/>
    <p:sldId id="344" r:id="rId11"/>
    <p:sldId id="345" r:id="rId12"/>
    <p:sldId id="346" r:id="rId13"/>
    <p:sldId id="353" r:id="rId14"/>
    <p:sldId id="354" r:id="rId15"/>
    <p:sldId id="334" r:id="rId16"/>
    <p:sldId id="357" r:id="rId1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00B0F0"/>
    <a:srgbClr val="8A3CC4"/>
    <a:srgbClr val="0070C0"/>
    <a:srgbClr val="FF8C53"/>
    <a:srgbClr val="FF6600"/>
    <a:srgbClr val="FFCC00"/>
    <a:srgbClr val="59AAF2"/>
    <a:srgbClr val="90D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5488" autoAdjust="0"/>
  </p:normalViewPr>
  <p:slideViewPr>
    <p:cSldViewPr>
      <p:cViewPr>
        <p:scale>
          <a:sx n="61" d="100"/>
          <a:sy n="61" d="100"/>
        </p:scale>
        <p:origin x="-2970" y="-294"/>
      </p:cViewPr>
      <p:guideLst>
        <p:guide orient="horz" pos="2160"/>
        <p:guide pos="2880"/>
      </p:guideLst>
    </p:cSldViewPr>
  </p:slideViewPr>
  <p:notesTextViewPr>
    <p:cViewPr>
      <p:scale>
        <a:sx n="150" d="100"/>
        <a:sy n="150" d="100"/>
      </p:scale>
      <p:origin x="0" y="0"/>
    </p:cViewPr>
  </p:notesTextViewPr>
  <p:notesViewPr>
    <p:cSldViewPr>
      <p:cViewPr varScale="1">
        <p:scale>
          <a:sx n="59" d="100"/>
          <a:sy n="59" d="100"/>
        </p:scale>
        <p:origin x="-3348"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06" cy="495793"/>
          </a:xfrm>
          <a:prstGeom prst="rect">
            <a:avLst/>
          </a:prstGeom>
        </p:spPr>
        <p:txBody>
          <a:bodyPr vert="horz" lIns="88180" tIns="44089" rIns="88180" bIns="4408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29307"/>
            <a:ext cx="2945406" cy="495793"/>
          </a:xfrm>
          <a:prstGeom prst="rect">
            <a:avLst/>
          </a:prstGeom>
        </p:spPr>
        <p:txBody>
          <a:bodyPr vert="horz" lIns="88180" tIns="44089" rIns="88180" bIns="44089" rtlCol="0" anchor="b"/>
          <a:lstStyle>
            <a:lvl1pPr algn="l">
              <a:defRPr sz="1200"/>
            </a:lvl1pPr>
          </a:lstStyle>
          <a:p>
            <a:endParaRPr kumimoji="1" lang="ja-JP" altLang="en-US"/>
          </a:p>
        </p:txBody>
      </p:sp>
    </p:spTree>
    <p:extLst>
      <p:ext uri="{BB962C8B-B14F-4D97-AF65-F5344CB8AC3E}">
        <p14:creationId xmlns:p14="http://schemas.microsoft.com/office/powerpoint/2010/main" val="522587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6" tIns="45703" rIns="91406" bIns="45703" rtlCol="0"/>
          <a:lstStyle>
            <a:lvl1pPr algn="r">
              <a:defRPr sz="1200"/>
            </a:lvl1pPr>
          </a:lstStyle>
          <a:p>
            <a:fld id="{76D7AA93-7FB2-4C74-9FCC-705E00C15986}" type="datetime1">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79452" y="4714878"/>
            <a:ext cx="5438775" cy="4467225"/>
          </a:xfrm>
          <a:prstGeom prst="rect">
            <a:avLst/>
          </a:prstGeom>
        </p:spPr>
        <p:txBody>
          <a:bodyPr vert="horz" lIns="91406" tIns="45703" rIns="91406"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166"/>
            <a:ext cx="2946400" cy="496887"/>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6"/>
            <a:ext cx="2946400" cy="496887"/>
          </a:xfrm>
          <a:prstGeom prst="rect">
            <a:avLst/>
          </a:prstGeom>
        </p:spPr>
        <p:txBody>
          <a:bodyPr vert="horz" lIns="91406" tIns="45703" rIns="91406" bIns="45703" rtlCol="0" anchor="b"/>
          <a:lstStyle>
            <a:lvl1pPr algn="r">
              <a:defRPr sz="1200"/>
            </a:lvl1pPr>
          </a:lstStyle>
          <a:p>
            <a:fld id="{05B928E8-FE17-43AF-B42B-2FC862B5F426}" type="slidenum">
              <a:rPr kumimoji="1" lang="ja-JP" altLang="en-US" smtClean="0"/>
              <a:t>‹#›</a:t>
            </a:fld>
            <a:endParaRPr kumimoji="1" lang="ja-JP" altLang="en-US"/>
          </a:p>
        </p:txBody>
      </p:sp>
    </p:spTree>
    <p:extLst>
      <p:ext uri="{BB962C8B-B14F-4D97-AF65-F5344CB8AC3E}">
        <p14:creationId xmlns:p14="http://schemas.microsoft.com/office/powerpoint/2010/main" val="4003546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ここから，ステップバイステップでの実際の作成になります。</a:t>
            </a:r>
            <a:endParaRPr kumimoji="1" lang="en-US" altLang="ja-JP" dirty="0"/>
          </a:p>
          <a:p>
            <a:endParaRPr kumimoji="1" lang="en-US" altLang="ja-JP" dirty="0"/>
          </a:p>
          <a:p>
            <a:r>
              <a:rPr kumimoji="1" lang="ja-JP" altLang="en-US" dirty="0"/>
              <a:t>●　ステップは次の５つで構成されています。</a:t>
            </a:r>
            <a:endParaRPr kumimoji="1" lang="en-US" altLang="ja-JP" dirty="0"/>
          </a:p>
          <a:p>
            <a:endParaRPr kumimoji="1" lang="en-US" altLang="ja-JP" dirty="0"/>
          </a:p>
          <a:p>
            <a:r>
              <a:rPr kumimoji="1" lang="ja-JP" altLang="en-US" dirty="0"/>
              <a:t>●　まずは，ハザードマップで，自宅の被災リスクを確認します。</a:t>
            </a:r>
            <a:endParaRPr kumimoji="1" lang="en-US" altLang="ja-JP" dirty="0"/>
          </a:p>
          <a:p>
            <a:endParaRPr kumimoji="1" lang="en-US" altLang="ja-JP" dirty="0"/>
          </a:p>
          <a:p>
            <a:r>
              <a:rPr kumimoji="1" lang="ja-JP" altLang="en-US" dirty="0"/>
              <a:t>●　次に，避難先の記入をします。</a:t>
            </a:r>
            <a:endParaRPr kumimoji="1" lang="en-US" altLang="ja-JP" dirty="0"/>
          </a:p>
          <a:p>
            <a:endParaRPr kumimoji="1" lang="en-US" altLang="ja-JP" dirty="0"/>
          </a:p>
          <a:p>
            <a:r>
              <a:rPr kumimoji="1" lang="ja-JP" altLang="en-US" dirty="0"/>
              <a:t>●　さらに，避難のタイミングを決定します。</a:t>
            </a:r>
            <a:endParaRPr kumimoji="1" lang="en-US" altLang="ja-JP" dirty="0"/>
          </a:p>
          <a:p>
            <a:r>
              <a:rPr kumimoji="1" lang="ja-JP" altLang="en-US" dirty="0"/>
              <a:t>　　避難行動判定フローを使いながら，警戒レベル３か４のどちらかで避難すべきか</a:t>
            </a:r>
            <a:endParaRPr kumimoji="1" lang="en-US" altLang="ja-JP" dirty="0"/>
          </a:p>
          <a:p>
            <a:r>
              <a:rPr kumimoji="1" lang="ja-JP" altLang="en-US" dirty="0"/>
              <a:t>　　確認します。</a:t>
            </a:r>
            <a:endParaRPr kumimoji="1" lang="en-US" altLang="ja-JP" dirty="0"/>
          </a:p>
          <a:p>
            <a:endParaRPr kumimoji="1" lang="en-US" altLang="ja-JP" dirty="0"/>
          </a:p>
          <a:p>
            <a:r>
              <a:rPr kumimoji="1" lang="ja-JP" altLang="en-US" dirty="0"/>
              <a:t>●　次に，避難するための準備行動を考えて記入します。</a:t>
            </a:r>
            <a:endParaRPr kumimoji="1" lang="en-US" altLang="ja-JP" dirty="0"/>
          </a:p>
          <a:p>
            <a:endParaRPr kumimoji="1" lang="en-US" altLang="ja-JP" dirty="0"/>
          </a:p>
          <a:p>
            <a:r>
              <a:rPr kumimoji="1" lang="ja-JP" altLang="en-US" dirty="0"/>
              <a:t>●　最後に，家族やご近所の人への呼びかけ行動を記入します。</a:t>
            </a:r>
            <a:endParaRPr kumimoji="1" lang="en-US" altLang="ja-JP" dirty="0"/>
          </a:p>
          <a:p>
            <a:endParaRPr kumimoji="1" lang="en-US" altLang="ja-JP" dirty="0"/>
          </a:p>
          <a:p>
            <a:r>
              <a:rPr kumimoji="1" lang="ja-JP" altLang="en-US" dirty="0"/>
              <a:t>●　これでマイ・タイムラインの完成になります。</a:t>
            </a:r>
          </a:p>
        </p:txBody>
      </p:sp>
    </p:spTree>
    <p:extLst>
      <p:ext uri="{BB962C8B-B14F-4D97-AF65-F5344CB8AC3E}">
        <p14:creationId xmlns:p14="http://schemas.microsoft.com/office/powerpoint/2010/main" val="147831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a:t>
            </a:r>
            <a:r>
              <a:rPr kumimoji="1" lang="ja-JP" altLang="en-US" dirty="0"/>
              <a:t>に，ステップ</a:t>
            </a:r>
            <a:r>
              <a:rPr kumimoji="1" lang="ja-JP" altLang="en-US" dirty="0" smtClean="0"/>
              <a:t>５「地域</a:t>
            </a:r>
            <a:r>
              <a:rPr kumimoji="1" lang="ja-JP" altLang="en-US" dirty="0"/>
              <a:t>に対しての行動を</a:t>
            </a:r>
            <a:r>
              <a:rPr kumimoji="1" lang="ja-JP" altLang="en-US" dirty="0" smtClean="0"/>
              <a:t>考える」です。</a:t>
            </a:r>
            <a:endParaRPr kumimoji="1" lang="en-US" altLang="ja-JP" dirty="0"/>
          </a:p>
          <a:p>
            <a:endParaRPr kumimoji="1" lang="en-US" altLang="ja-JP" dirty="0" smtClean="0"/>
          </a:p>
          <a:p>
            <a:r>
              <a:rPr kumimoji="1" lang="ja-JP" altLang="en-US" dirty="0" smtClean="0"/>
              <a:t>●　先ほど説明したとおり，</a:t>
            </a:r>
            <a:endParaRPr kumimoji="1" lang="en-US" altLang="ja-JP" dirty="0" smtClean="0"/>
          </a:p>
          <a:p>
            <a:r>
              <a:rPr kumimoji="1" lang="ja-JP" altLang="en-US" dirty="0" smtClean="0"/>
              <a:t>　「</a:t>
            </a:r>
            <a:r>
              <a:rPr kumimoji="1" lang="ja-JP" altLang="en-US" dirty="0"/>
              <a:t>平成</a:t>
            </a:r>
            <a:r>
              <a:rPr kumimoji="1" lang="en-US" altLang="ja-JP" dirty="0"/>
              <a:t>30</a:t>
            </a:r>
            <a:r>
              <a:rPr kumimoji="1" lang="ja-JP" altLang="en-US" dirty="0"/>
              <a:t>年７月豪雨の避難行動調査」からも</a:t>
            </a:r>
            <a:r>
              <a:rPr kumimoji="1" lang="ja-JP" altLang="en-US" dirty="0" smtClean="0"/>
              <a:t>，</a:t>
            </a:r>
            <a:endParaRPr kumimoji="1" lang="en-US" altLang="ja-JP" dirty="0" smtClean="0"/>
          </a:p>
          <a:p>
            <a:r>
              <a:rPr kumimoji="1" lang="ja-JP" altLang="en-US" dirty="0" smtClean="0"/>
              <a:t>　家族</a:t>
            </a:r>
            <a:r>
              <a:rPr kumimoji="1" lang="ja-JP" altLang="en-US" dirty="0"/>
              <a:t>や親せき，顔見知りの方からの避難の呼びかけが</a:t>
            </a:r>
            <a:r>
              <a:rPr kumimoji="1" lang="ja-JP" altLang="en-US" dirty="0" smtClean="0"/>
              <a:t>，</a:t>
            </a:r>
            <a:endParaRPr kumimoji="1" lang="en-US" altLang="ja-JP" dirty="0" smtClean="0"/>
          </a:p>
          <a:p>
            <a:r>
              <a:rPr kumimoji="1" lang="ja-JP" altLang="en-US" dirty="0" smtClean="0"/>
              <a:t>　避難</a:t>
            </a:r>
            <a:r>
              <a:rPr kumimoji="1" lang="ja-JP" altLang="en-US" dirty="0"/>
              <a:t>を促進することが分かっています</a:t>
            </a:r>
            <a:r>
              <a:rPr kumimoji="1" lang="ja-JP" altLang="en-US" dirty="0" smtClean="0"/>
              <a:t>。</a:t>
            </a:r>
            <a:endParaRPr kumimoji="1" lang="en-US" altLang="ja-JP" dirty="0" smtClean="0"/>
          </a:p>
          <a:p>
            <a:endParaRPr kumimoji="1" lang="en-US" altLang="ja-JP" dirty="0" smtClean="0"/>
          </a:p>
          <a:p>
            <a:r>
              <a:rPr kumimoji="1" lang="ja-JP" altLang="en-US" dirty="0" smtClean="0"/>
              <a:t>●　避難を呼びかけあうことが，自分も含めて，みんなの避難</a:t>
            </a:r>
            <a:r>
              <a:rPr kumimoji="1" lang="ja-JP" altLang="en-US" dirty="0"/>
              <a:t>行動に</a:t>
            </a:r>
            <a:r>
              <a:rPr kumimoji="1" lang="ja-JP" altLang="en-US" dirty="0" smtClean="0"/>
              <a:t>つながります。</a:t>
            </a:r>
            <a:endParaRPr kumimoji="1" lang="en-US" altLang="ja-JP" dirty="0" smtClean="0"/>
          </a:p>
          <a:p>
            <a:r>
              <a:rPr kumimoji="1" lang="ja-JP" altLang="en-US" dirty="0" smtClean="0"/>
              <a:t>　　 ぜひ，親せきや近所の方などへ</a:t>
            </a:r>
            <a:r>
              <a:rPr kumimoji="1" lang="ja-JP" altLang="en-US" dirty="0"/>
              <a:t>の避難の呼びかけを</a:t>
            </a:r>
            <a:r>
              <a:rPr kumimoji="1" lang="ja-JP" altLang="en-US" dirty="0" smtClean="0"/>
              <a:t>行うことを考えて入力してください。</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ここまでに入力したら，デジタル版マイ・タイムラインの完成です。</a:t>
            </a:r>
            <a:endParaRPr kumimoji="1" lang="en-US" altLang="ja-JP" dirty="0" smtClean="0"/>
          </a:p>
          <a:p>
            <a:endParaRPr kumimoji="1" lang="en-US" altLang="ja-JP" dirty="0" smtClean="0"/>
          </a:p>
          <a:p>
            <a:r>
              <a:rPr kumimoji="1" lang="ja-JP" altLang="en-US" dirty="0" smtClean="0"/>
              <a:t>●　この画面で，マイ・タイムラインを保存することもできますし，</a:t>
            </a:r>
            <a:endParaRPr kumimoji="1" lang="en-US" altLang="ja-JP" dirty="0" smtClean="0"/>
          </a:p>
          <a:p>
            <a:r>
              <a:rPr kumimoji="1" lang="ja-JP" altLang="en-US" dirty="0" smtClean="0"/>
              <a:t>　もう少し修正したい場合は，１つ前に戻ることもできます。</a:t>
            </a:r>
            <a:endParaRPr kumimoji="1" lang="en-US" altLang="ja-JP" dirty="0" smtClean="0"/>
          </a:p>
          <a:p>
            <a:endParaRPr kumimoji="1" lang="en-US" altLang="ja-JP" dirty="0" smtClean="0"/>
          </a:p>
          <a:p>
            <a:r>
              <a:rPr kumimoji="1" lang="ja-JP" altLang="en-US" dirty="0" smtClean="0"/>
              <a:t>●　この画面で，「作成したマイ・タイムラインを表示する」を押していただくと，</a:t>
            </a:r>
            <a:endParaRPr kumimoji="1" lang="en-US" altLang="ja-JP" dirty="0" smtClean="0"/>
          </a:p>
          <a:p>
            <a:r>
              <a:rPr kumimoji="1" lang="ja-JP" altLang="en-US" dirty="0" smtClean="0"/>
              <a:t>　ご自身が作ったマイ・タイムラインが表示されます。</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表示されたマイ・タイムラインはこのようなイメージです。</a:t>
            </a:r>
            <a:endParaRPr kumimoji="1" lang="en-US" altLang="ja-JP" dirty="0" smtClean="0"/>
          </a:p>
          <a:p>
            <a:endParaRPr kumimoji="1" lang="en-US" altLang="ja-JP" dirty="0" smtClean="0"/>
          </a:p>
          <a:p>
            <a:r>
              <a:rPr kumimoji="1" lang="ja-JP" altLang="en-US" dirty="0" smtClean="0"/>
              <a:t>●　シート</a:t>
            </a:r>
            <a:r>
              <a:rPr kumimoji="1" lang="ja-JP" altLang="en-US" dirty="0"/>
              <a:t>の真ん中部分に，入力していただいた内容が反映されており</a:t>
            </a:r>
            <a:r>
              <a:rPr kumimoji="1" lang="ja-JP" altLang="en-US" dirty="0" smtClean="0"/>
              <a:t>，</a:t>
            </a:r>
            <a:endParaRPr kumimoji="1" lang="en-US" altLang="ja-JP" dirty="0" smtClean="0"/>
          </a:p>
          <a:p>
            <a:r>
              <a:rPr kumimoji="1" lang="ja-JP" altLang="en-US" dirty="0" smtClean="0"/>
              <a:t>　オレンジ</a:t>
            </a:r>
            <a:r>
              <a:rPr kumimoji="1" lang="ja-JP" altLang="en-US" dirty="0"/>
              <a:t>部分</a:t>
            </a:r>
            <a:r>
              <a:rPr kumimoji="1" lang="ja-JP" altLang="en-US" dirty="0" smtClean="0"/>
              <a:t>が避難先</a:t>
            </a:r>
            <a:r>
              <a:rPr kumimoji="1" lang="ja-JP" altLang="en-US" dirty="0"/>
              <a:t>１，青色部分が避難先２の避難準備や避難タイミングが反映されています。</a:t>
            </a:r>
            <a:endParaRPr kumimoji="1" lang="en-US" altLang="ja-JP" dirty="0"/>
          </a:p>
          <a:p>
            <a:endParaRPr kumimoji="1" lang="en-US" altLang="ja-JP" dirty="0" smtClean="0"/>
          </a:p>
          <a:p>
            <a:r>
              <a:rPr kumimoji="1" lang="ja-JP" altLang="en-US" dirty="0" smtClean="0"/>
              <a:t>●　一番下</a:t>
            </a:r>
            <a:r>
              <a:rPr kumimoji="1" lang="ja-JP" altLang="en-US" dirty="0"/>
              <a:t>の緑色の部分は，ステップ５で入力していただいた，地域に対して行う行動が反映されます。</a:t>
            </a:r>
            <a:endParaRPr kumimoji="1" lang="en-US" altLang="ja-JP" dirty="0"/>
          </a:p>
          <a:p>
            <a:endParaRPr kumimoji="1" lang="en-US" altLang="ja-JP" dirty="0"/>
          </a:p>
          <a:p>
            <a:r>
              <a:rPr kumimoji="1" lang="ja-JP" altLang="en-US" dirty="0" smtClean="0"/>
              <a:t>●　このマイ</a:t>
            </a:r>
            <a:r>
              <a:rPr kumimoji="1" lang="ja-JP" altLang="en-US" dirty="0"/>
              <a:t>・タイムラインは，印刷することもできますし，アカウント登録をすれば保存をすることもできます</a:t>
            </a:r>
            <a:r>
              <a:rPr kumimoji="1" lang="ja-JP" altLang="en-US" dirty="0" smtClean="0"/>
              <a:t>。</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アカウント登録としては，</a:t>
            </a:r>
            <a:endParaRPr kumimoji="1" lang="en-US" altLang="ja-JP" dirty="0"/>
          </a:p>
          <a:p>
            <a:r>
              <a:rPr kumimoji="1" lang="ja-JP" altLang="en-US" dirty="0" smtClean="0"/>
              <a:t>　①　マイ・タイムラインの完成ページの「アカウント登録して保存する」</a:t>
            </a:r>
            <a:endParaRPr kumimoji="1" lang="en-US" altLang="ja-JP" dirty="0" smtClean="0"/>
          </a:p>
          <a:p>
            <a:r>
              <a:rPr kumimoji="1" lang="ja-JP" altLang="en-US" dirty="0" smtClean="0"/>
              <a:t>　②　マイ・タイムラインを表示したページの一番下にある「アカウント登録して保存する」</a:t>
            </a:r>
            <a:endParaRPr kumimoji="1" lang="en-US" altLang="ja-JP" dirty="0" smtClean="0"/>
          </a:p>
          <a:p>
            <a:r>
              <a:rPr kumimoji="1" lang="ja-JP" altLang="en-US" dirty="0" smtClean="0"/>
              <a:t>　のどちらからでも，アカウント</a:t>
            </a:r>
            <a:r>
              <a:rPr kumimoji="1" lang="ja-JP" altLang="en-US" dirty="0"/>
              <a:t>登録画面にいくことができます。</a:t>
            </a:r>
            <a:endParaRPr kumimoji="1" lang="en-US" altLang="ja-JP" dirty="0"/>
          </a:p>
          <a:p>
            <a:endParaRPr kumimoji="1" lang="en-US" altLang="ja-JP" dirty="0"/>
          </a:p>
          <a:p>
            <a:r>
              <a:rPr kumimoji="1" lang="ja-JP" altLang="en-US" dirty="0" smtClean="0"/>
              <a:t>●　アカウント</a:t>
            </a:r>
            <a:r>
              <a:rPr kumimoji="1" lang="ja-JP" altLang="en-US" dirty="0"/>
              <a:t>登録</a:t>
            </a:r>
            <a:r>
              <a:rPr kumimoji="1" lang="ja-JP" altLang="en-US" dirty="0" smtClean="0"/>
              <a:t>の画面で，登録</a:t>
            </a:r>
            <a:r>
              <a:rPr kumimoji="1" lang="ja-JP" altLang="en-US" dirty="0"/>
              <a:t>したいメールアドレスを送信していただきましたら</a:t>
            </a:r>
            <a:r>
              <a:rPr kumimoji="1" lang="ja-JP" altLang="en-US" dirty="0" smtClean="0"/>
              <a:t>，</a:t>
            </a:r>
            <a:endParaRPr kumimoji="1" lang="en-US" altLang="ja-JP" dirty="0" smtClean="0"/>
          </a:p>
          <a:p>
            <a:r>
              <a:rPr kumimoji="1" lang="ja-JP" altLang="en-US" dirty="0" smtClean="0"/>
              <a:t>　本登録用のメール</a:t>
            </a:r>
            <a:r>
              <a:rPr kumimoji="1" lang="ja-JP" altLang="en-US" dirty="0"/>
              <a:t>が届きますので，その本登録用メールから，パスワードなどを設定していただき</a:t>
            </a:r>
            <a:r>
              <a:rPr kumimoji="1" lang="ja-JP" altLang="en-US" dirty="0" smtClean="0"/>
              <a:t>，</a:t>
            </a:r>
            <a:endParaRPr kumimoji="1" lang="en-US" altLang="ja-JP" dirty="0" smtClean="0"/>
          </a:p>
          <a:p>
            <a:r>
              <a:rPr kumimoji="1" lang="ja-JP" altLang="en-US" dirty="0" smtClean="0"/>
              <a:t>　登録</a:t>
            </a:r>
            <a:r>
              <a:rPr kumimoji="1" lang="ja-JP" altLang="en-US" dirty="0"/>
              <a:t>を</a:t>
            </a:r>
            <a:r>
              <a:rPr kumimoji="1" lang="ja-JP" altLang="en-US" dirty="0" smtClean="0"/>
              <a:t>行います。</a:t>
            </a:r>
            <a:endParaRPr kumimoji="1" lang="en-US" altLang="ja-JP" dirty="0" smtClean="0"/>
          </a:p>
        </p:txBody>
      </p:sp>
    </p:spTree>
    <p:extLst>
      <p:ext uri="{BB962C8B-B14F-4D97-AF65-F5344CB8AC3E}">
        <p14:creationId xmlns:p14="http://schemas.microsoft.com/office/powerpoint/2010/main" val="186293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アカウント</a:t>
            </a:r>
            <a:r>
              <a:rPr kumimoji="1" lang="ja-JP" altLang="en-US" dirty="0"/>
              <a:t>登録</a:t>
            </a:r>
            <a:r>
              <a:rPr kumimoji="1" lang="ja-JP" altLang="en-US" dirty="0" smtClean="0"/>
              <a:t>をすると，</a:t>
            </a:r>
            <a:r>
              <a:rPr kumimoji="1" lang="ja-JP" altLang="en-US" dirty="0"/>
              <a:t>作成したマイ・タイムラインを保存する</a:t>
            </a:r>
            <a:r>
              <a:rPr kumimoji="1" lang="ja-JP" altLang="en-US" dirty="0" smtClean="0"/>
              <a:t>ことができ，</a:t>
            </a:r>
            <a:endParaRPr kumimoji="1" lang="en-US" altLang="ja-JP" dirty="0" smtClean="0"/>
          </a:p>
          <a:p>
            <a:r>
              <a:rPr kumimoji="1" lang="ja-JP" altLang="en-US" dirty="0" smtClean="0"/>
              <a:t>　今後もいつでも呼び出して</a:t>
            </a:r>
            <a:r>
              <a:rPr kumimoji="1" lang="ja-JP" altLang="en-US" dirty="0"/>
              <a:t>閲覧することができますし，修正なども簡単にすることができます</a:t>
            </a:r>
            <a:r>
              <a:rPr kumimoji="1" lang="ja-JP" altLang="en-US" dirty="0" smtClean="0"/>
              <a:t>。</a:t>
            </a:r>
            <a:endParaRPr kumimoji="1" lang="en-US" altLang="ja-JP" dirty="0" smtClean="0"/>
          </a:p>
          <a:p>
            <a:endParaRPr kumimoji="1" lang="en-US" altLang="ja-JP" dirty="0" smtClean="0"/>
          </a:p>
          <a:p>
            <a:r>
              <a:rPr kumimoji="1" lang="ja-JP" altLang="en-US" dirty="0" smtClean="0"/>
              <a:t>●　また</a:t>
            </a:r>
            <a:r>
              <a:rPr kumimoji="1" lang="ja-JP" altLang="en-US" dirty="0"/>
              <a:t>，メールアドレスやパスワードを共有していただければ</a:t>
            </a:r>
            <a:r>
              <a:rPr kumimoji="1" lang="ja-JP" altLang="en-US" dirty="0" smtClean="0"/>
              <a:t>，</a:t>
            </a:r>
            <a:endParaRPr kumimoji="1" lang="en-US" altLang="ja-JP" dirty="0" smtClean="0"/>
          </a:p>
          <a:p>
            <a:r>
              <a:rPr kumimoji="1" lang="ja-JP" altLang="en-US" dirty="0" smtClean="0"/>
              <a:t>　ご家族</a:t>
            </a:r>
            <a:r>
              <a:rPr kumimoji="1" lang="ja-JP" altLang="en-US" dirty="0"/>
              <a:t>とマイ・タイムラインを共有することもできます。</a:t>
            </a:r>
            <a:endParaRPr kumimoji="1" lang="en-US" altLang="ja-JP" dirty="0"/>
          </a:p>
          <a:p>
            <a:endParaRPr kumimoji="1" lang="en-US" altLang="ja-JP" dirty="0" smtClean="0"/>
          </a:p>
          <a:p>
            <a:r>
              <a:rPr kumimoji="1" lang="ja-JP" altLang="en-US" dirty="0" smtClean="0"/>
              <a:t>●　ぜひ，アカウント登録をお願いします。</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　最後</a:t>
            </a:r>
            <a:r>
              <a:rPr kumimoji="1" lang="ja-JP" altLang="en-US" b="0" dirty="0"/>
              <a:t>に，本日ご紹介した「ひろしまマイ・タイムライン」は</a:t>
            </a:r>
            <a:r>
              <a:rPr kumimoji="1" lang="ja-JP" altLang="en-US" b="0" dirty="0" smtClean="0"/>
              <a:t>，</a:t>
            </a:r>
            <a:endParaRPr kumimoji="1" lang="en-US" altLang="ja-JP" b="0" dirty="0" smtClean="0"/>
          </a:p>
          <a:p>
            <a:r>
              <a:rPr kumimoji="1" lang="ja-JP" altLang="en-US" b="0" dirty="0" smtClean="0"/>
              <a:t>　一度</a:t>
            </a:r>
            <a:r>
              <a:rPr kumimoji="1" lang="ja-JP" altLang="en-US" b="0" dirty="0"/>
              <a:t>作って</a:t>
            </a:r>
            <a:r>
              <a:rPr kumimoji="1" lang="ja-JP" altLang="en-US" b="0" dirty="0" smtClean="0"/>
              <a:t>終わりという</a:t>
            </a:r>
            <a:r>
              <a:rPr kumimoji="1" lang="ja-JP" altLang="en-US" b="0" dirty="0"/>
              <a:t>訳ではありません</a:t>
            </a:r>
            <a:r>
              <a:rPr kumimoji="1" lang="ja-JP" altLang="en-US" b="0" dirty="0" smtClean="0"/>
              <a:t>。</a:t>
            </a:r>
            <a:endParaRPr kumimoji="1" lang="en-US" altLang="ja-JP" b="0" dirty="0" smtClean="0"/>
          </a:p>
          <a:p>
            <a:endParaRPr kumimoji="1" lang="en-US" altLang="ja-JP" b="0" dirty="0"/>
          </a:p>
          <a:p>
            <a:r>
              <a:rPr kumimoji="1" lang="ja-JP" altLang="en-US" b="0" dirty="0" smtClean="0"/>
              <a:t>●　作成</a:t>
            </a:r>
            <a:r>
              <a:rPr kumimoji="1" lang="ja-JP" altLang="en-US" b="0" dirty="0"/>
              <a:t>したマイ・タイムラインは，アカウント登録して呼び出せるようにしておいたり</a:t>
            </a:r>
            <a:r>
              <a:rPr kumimoji="1" lang="ja-JP" altLang="en-US" b="0" dirty="0" smtClean="0"/>
              <a:t>，</a:t>
            </a:r>
            <a:endParaRPr kumimoji="1" lang="en-US" altLang="ja-JP" b="0" dirty="0" smtClean="0"/>
          </a:p>
          <a:p>
            <a:r>
              <a:rPr kumimoji="1" lang="ja-JP" altLang="en-US" b="0" dirty="0" smtClean="0"/>
              <a:t>　印刷</a:t>
            </a:r>
            <a:r>
              <a:rPr kumimoji="1" lang="ja-JP" altLang="en-US" b="0" dirty="0"/>
              <a:t>して見える場所に</a:t>
            </a:r>
            <a:r>
              <a:rPr kumimoji="1" lang="ja-JP" altLang="en-US" b="0" dirty="0" smtClean="0"/>
              <a:t>掲示し，何度</a:t>
            </a:r>
            <a:r>
              <a:rPr kumimoji="1" lang="ja-JP" altLang="en-US" b="0" dirty="0"/>
              <a:t>も見返したり，見直したりしながら</a:t>
            </a:r>
            <a:r>
              <a:rPr kumimoji="1" lang="ja-JP" altLang="en-US" b="0" dirty="0" smtClean="0"/>
              <a:t>，</a:t>
            </a:r>
            <a:endParaRPr kumimoji="1" lang="en-US" altLang="ja-JP" b="0" dirty="0" smtClean="0"/>
          </a:p>
          <a:p>
            <a:r>
              <a:rPr kumimoji="1" lang="ja-JP" altLang="en-US" b="0" dirty="0" smtClean="0"/>
              <a:t>　ご自身</a:t>
            </a:r>
            <a:r>
              <a:rPr kumimoji="1" lang="ja-JP" altLang="en-US" b="0" dirty="0"/>
              <a:t>・ご家族に合わせたマイ・タイムラインにアップデートしていっていただければと思います。</a:t>
            </a:r>
            <a:endParaRPr kumimoji="1" lang="en-US" altLang="ja-JP" b="0" dirty="0"/>
          </a:p>
          <a:p>
            <a:endParaRPr kumimoji="1" lang="en-US" altLang="ja-JP" b="0" dirty="0"/>
          </a:p>
          <a:p>
            <a:r>
              <a:rPr kumimoji="1" lang="ja-JP" altLang="en-US" b="0" dirty="0" smtClean="0"/>
              <a:t>●　また，実際</a:t>
            </a:r>
            <a:r>
              <a:rPr kumimoji="1" lang="ja-JP" altLang="en-US" b="0" dirty="0"/>
              <a:t>の災害はタイムラインどおりに発生するとは限らないため，</a:t>
            </a:r>
            <a:endParaRPr kumimoji="1" lang="en-US" altLang="ja-JP" b="0" dirty="0"/>
          </a:p>
          <a:p>
            <a:r>
              <a:rPr kumimoji="1" lang="ja-JP" altLang="en-US" b="0" dirty="0" smtClean="0"/>
              <a:t>　いつもマイ</a:t>
            </a:r>
            <a:r>
              <a:rPr kumimoji="1" lang="ja-JP" altLang="en-US" b="0" dirty="0"/>
              <a:t>・</a:t>
            </a:r>
            <a:r>
              <a:rPr kumimoji="1" lang="ja-JP" altLang="en-US" b="0" dirty="0" smtClean="0"/>
              <a:t>タイムラインのとおりに行動すれば，絶対安全</a:t>
            </a:r>
            <a:r>
              <a:rPr kumimoji="1" lang="ja-JP" altLang="en-US" b="0" dirty="0"/>
              <a:t>という訳ではありません。</a:t>
            </a:r>
            <a:endParaRPr kumimoji="1" lang="en-US" altLang="ja-JP" b="0" dirty="0"/>
          </a:p>
          <a:p>
            <a:endParaRPr kumimoji="1" lang="en-US" altLang="ja-JP" b="0" dirty="0" smtClean="0"/>
          </a:p>
          <a:p>
            <a:r>
              <a:rPr kumimoji="1" lang="ja-JP" altLang="en-US" b="0" dirty="0" smtClean="0"/>
              <a:t>●　気象</a:t>
            </a:r>
            <a:r>
              <a:rPr kumimoji="1" lang="ja-JP" altLang="en-US" b="0" dirty="0"/>
              <a:t>情報や避難情報をこまめに収集・確認しながら，マイ・タイムラインを参考にして</a:t>
            </a:r>
            <a:r>
              <a:rPr kumimoji="1" lang="ja-JP" altLang="en-US" b="0" dirty="0" smtClean="0"/>
              <a:t>，</a:t>
            </a:r>
            <a:endParaRPr kumimoji="1" lang="en-US" altLang="ja-JP" b="0" dirty="0" smtClean="0"/>
          </a:p>
          <a:p>
            <a:r>
              <a:rPr kumimoji="1" lang="ja-JP" altLang="en-US" b="0" dirty="0" smtClean="0"/>
              <a:t>　臨機応変</a:t>
            </a:r>
            <a:r>
              <a:rPr kumimoji="1" lang="ja-JP" altLang="en-US" b="0" dirty="0"/>
              <a:t>に防災行動の実行を行うようにしてください</a:t>
            </a:r>
            <a:r>
              <a:rPr kumimoji="1" lang="ja-JP" altLang="en-US" b="0" dirty="0" smtClean="0"/>
              <a:t>。</a:t>
            </a:r>
            <a:endParaRPr kumimoji="1" lang="en-US" altLang="ja-JP" b="0" dirty="0" smtClean="0"/>
          </a:p>
        </p:txBody>
      </p:sp>
    </p:spTree>
    <p:extLst>
      <p:ext uri="{BB962C8B-B14F-4D97-AF65-F5344CB8AC3E}">
        <p14:creationId xmlns:p14="http://schemas.microsoft.com/office/powerpoint/2010/main" val="185933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　これでマイ・タイムラインのご紹介は終了です</a:t>
            </a:r>
            <a:r>
              <a:rPr kumimoji="1" lang="ja-JP" altLang="en-US" b="0" dirty="0"/>
              <a:t>。</a:t>
            </a:r>
            <a:endParaRPr kumimoji="1" lang="en-US" altLang="ja-JP" b="0" dirty="0"/>
          </a:p>
          <a:p>
            <a:endParaRPr kumimoji="1" lang="en-US" altLang="ja-JP" b="0" dirty="0" smtClean="0"/>
          </a:p>
          <a:p>
            <a:r>
              <a:rPr kumimoji="1" lang="ja-JP" altLang="en-US" b="0" dirty="0" smtClean="0"/>
              <a:t>●　皆様</a:t>
            </a:r>
            <a:r>
              <a:rPr kumimoji="1" lang="ja-JP" altLang="en-US" b="0" dirty="0"/>
              <a:t>には</a:t>
            </a:r>
            <a:r>
              <a:rPr kumimoji="1" lang="ja-JP" altLang="en-US" b="0" dirty="0" smtClean="0"/>
              <a:t>，各学校で，「ひろしまマイ・タイムライン」の作成に取り組んでいただければ，</a:t>
            </a:r>
            <a:endParaRPr kumimoji="1" lang="en-US" altLang="ja-JP" b="0" dirty="0" smtClean="0"/>
          </a:p>
          <a:p>
            <a:r>
              <a:rPr kumimoji="1" lang="ja-JP" altLang="en-US" b="0" dirty="0" smtClean="0"/>
              <a:t>　と思います。</a:t>
            </a:r>
            <a:endParaRPr kumimoji="1" lang="en-US" altLang="ja-JP" b="0" dirty="0" smtClean="0"/>
          </a:p>
          <a:p>
            <a:endParaRPr kumimoji="1" lang="en-US" altLang="ja-JP" b="0" dirty="0" smtClean="0"/>
          </a:p>
          <a:p>
            <a:r>
              <a:rPr kumimoji="1" lang="ja-JP" altLang="en-US" b="0" dirty="0" smtClean="0"/>
              <a:t>●　また，「広島県自然災害に関する防災教育の手引</a:t>
            </a:r>
            <a:r>
              <a:rPr kumimoji="1" lang="en-US" altLang="ja-JP" b="0" dirty="0" smtClean="0"/>
              <a:t>[</a:t>
            </a:r>
            <a:r>
              <a:rPr kumimoji="1" lang="ja-JP" altLang="en-US" b="0" dirty="0" smtClean="0"/>
              <a:t>別冊</a:t>
            </a:r>
            <a:r>
              <a:rPr kumimoji="1" lang="en-US" altLang="ja-JP" b="0" dirty="0" smtClean="0"/>
              <a:t>]</a:t>
            </a:r>
            <a:r>
              <a:rPr kumimoji="1" lang="ja-JP" altLang="en-US" b="0" dirty="0" smtClean="0"/>
              <a:t>」にも，</a:t>
            </a:r>
            <a:endParaRPr kumimoji="1" lang="en-US" altLang="ja-JP" b="0" dirty="0" smtClean="0"/>
          </a:p>
          <a:p>
            <a:r>
              <a:rPr kumimoji="1" lang="ja-JP" altLang="en-US" b="0" dirty="0" smtClean="0"/>
              <a:t>　マイ・タイムラインの学習指導案が記載されていますので，</a:t>
            </a:r>
            <a:endParaRPr kumimoji="1" lang="en-US" altLang="ja-JP" b="0" dirty="0" smtClean="0"/>
          </a:p>
          <a:p>
            <a:r>
              <a:rPr kumimoji="1" lang="ja-JP" altLang="en-US" b="0" dirty="0" smtClean="0"/>
              <a:t>　そちらもご参考ください。</a:t>
            </a:r>
            <a:endParaRPr kumimoji="1" lang="en-US" altLang="ja-JP" b="0" dirty="0"/>
          </a:p>
          <a:p>
            <a:endParaRPr kumimoji="1" lang="en-US" altLang="ja-JP" b="0" dirty="0" smtClean="0"/>
          </a:p>
          <a:p>
            <a:r>
              <a:rPr kumimoji="1" lang="ja-JP" altLang="en-US" b="0" dirty="0" smtClean="0"/>
              <a:t>●　以上です。どうもありがとうございました。</a:t>
            </a:r>
            <a:endParaRPr kumimoji="1" lang="ja-JP" altLang="en-US" b="0" dirty="0"/>
          </a:p>
        </p:txBody>
      </p:sp>
    </p:spTree>
    <p:extLst>
      <p:ext uri="{BB962C8B-B14F-4D97-AF65-F5344CB8AC3E}">
        <p14:creationId xmlns:p14="http://schemas.microsoft.com/office/powerpoint/2010/main" val="185933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まずは</a:t>
            </a:r>
            <a:r>
              <a:rPr kumimoji="1" lang="ja-JP" altLang="en-US" dirty="0" smtClean="0"/>
              <a:t>，ステップ１の「自宅</a:t>
            </a:r>
            <a:r>
              <a:rPr kumimoji="1" lang="ja-JP" altLang="en-US" dirty="0"/>
              <a:t>の被災リスクの</a:t>
            </a:r>
            <a:r>
              <a:rPr kumimoji="1" lang="ja-JP" altLang="en-US" dirty="0" smtClean="0"/>
              <a:t>確認」です。</a:t>
            </a:r>
            <a:endParaRPr kumimoji="1" lang="en-US" altLang="ja-JP" dirty="0" smtClean="0"/>
          </a:p>
          <a:p>
            <a:r>
              <a:rPr kumimoji="1" lang="ja-JP" altLang="en-US" dirty="0" smtClean="0"/>
              <a:t>　ハザードマップを確認して，ご自宅の被災リスクを確認してください。</a:t>
            </a:r>
            <a:endParaRPr kumimoji="1" lang="en-US" altLang="ja-JP" dirty="0" smtClean="0"/>
          </a:p>
          <a:p>
            <a:endParaRPr kumimoji="1" lang="en-US" altLang="ja-JP" dirty="0" smtClean="0"/>
          </a:p>
          <a:p>
            <a:r>
              <a:rPr kumimoji="1" lang="ja-JP" altLang="en-US" dirty="0" smtClean="0"/>
              <a:t>●　高潮，河川の氾濫，土砂災害の３つの風水害のうち，</a:t>
            </a:r>
            <a:endParaRPr kumimoji="1" lang="en-US" altLang="ja-JP" dirty="0" smtClean="0"/>
          </a:p>
          <a:p>
            <a:r>
              <a:rPr kumimoji="1" lang="ja-JP" altLang="en-US" dirty="0" smtClean="0"/>
              <a:t>　ハザードマップ上，リスクがあるものに「◎」を選択します。</a:t>
            </a:r>
            <a:endParaRPr kumimoji="1" lang="en-US" altLang="ja-JP" dirty="0" smtClean="0"/>
          </a:p>
          <a:p>
            <a:endParaRPr kumimoji="1" lang="en-US" altLang="ja-JP" dirty="0" smtClean="0"/>
          </a:p>
          <a:p>
            <a:r>
              <a:rPr kumimoji="1" lang="ja-JP" altLang="en-US" dirty="0" smtClean="0"/>
              <a:t>●　また，避難経路などにリスクがある場合は，「○」を選択します。</a:t>
            </a:r>
            <a:endParaRPr kumimoji="1" lang="en-US" altLang="ja-JP" dirty="0" smtClean="0"/>
          </a:p>
          <a:p>
            <a:endParaRPr kumimoji="1" lang="en-US" altLang="ja-JP" dirty="0" smtClean="0"/>
          </a:p>
          <a:p>
            <a:r>
              <a:rPr kumimoji="1" lang="ja-JP" altLang="en-US" dirty="0" smtClean="0"/>
              <a:t>●　ハザードマップ</a:t>
            </a:r>
            <a:r>
              <a:rPr kumimoji="1" lang="ja-JP" altLang="en-US" dirty="0"/>
              <a:t>については，自宅にあるか確認してみましょう</a:t>
            </a:r>
            <a:r>
              <a:rPr kumimoji="1" lang="ja-JP" altLang="en-US" dirty="0" smtClean="0"/>
              <a:t>。</a:t>
            </a:r>
            <a:endParaRPr kumimoji="1" lang="en-US" altLang="ja-JP" dirty="0" smtClean="0"/>
          </a:p>
          <a:p>
            <a:r>
              <a:rPr kumimoji="1" lang="ja-JP" altLang="en-US" dirty="0" smtClean="0"/>
              <a:t>　自宅</a:t>
            </a:r>
            <a:r>
              <a:rPr kumimoji="1" lang="ja-JP" altLang="en-US" dirty="0"/>
              <a:t>にない場合は</a:t>
            </a:r>
            <a:r>
              <a:rPr kumimoji="1" lang="ja-JP" altLang="en-US" dirty="0" smtClean="0"/>
              <a:t>，ハザードマップ</a:t>
            </a:r>
            <a:r>
              <a:rPr kumimoji="1" lang="ja-JP" altLang="en-US" dirty="0"/>
              <a:t>をまとめたページへのリンクをつけていますので</a:t>
            </a:r>
            <a:r>
              <a:rPr kumimoji="1" lang="ja-JP" altLang="en-US" dirty="0" smtClean="0"/>
              <a:t>，</a:t>
            </a:r>
            <a:endParaRPr kumimoji="1" lang="en-US" altLang="ja-JP" dirty="0" smtClean="0"/>
          </a:p>
          <a:p>
            <a:r>
              <a:rPr kumimoji="1" lang="ja-JP" altLang="en-US" dirty="0" smtClean="0"/>
              <a:t>　こちら</a:t>
            </a:r>
            <a:r>
              <a:rPr kumimoji="1" lang="ja-JP" altLang="en-US" dirty="0"/>
              <a:t>から，お住まいの市町のホームページに行って頂き，ハザードマップ</a:t>
            </a:r>
            <a:r>
              <a:rPr kumimoji="1" lang="ja-JP" altLang="en-US" dirty="0" smtClean="0"/>
              <a:t>を確認することもできます。</a:t>
            </a:r>
            <a:endParaRPr kumimoji="1" lang="en-US" altLang="ja-JP" dirty="0" smtClean="0"/>
          </a:p>
          <a:p>
            <a:endParaRPr kumimoji="1" lang="en-US" altLang="ja-JP" dirty="0" smtClean="0"/>
          </a:p>
          <a:p>
            <a:r>
              <a:rPr kumimoji="1" lang="ja-JP" altLang="en-US" dirty="0" smtClean="0"/>
              <a:t>●　なお，</a:t>
            </a:r>
            <a:r>
              <a:rPr kumimoji="1" lang="ja-JP" altLang="en-US" u="sng" dirty="0" smtClean="0"/>
              <a:t>注意点として，このステップバイステップのフォームで，「戻る」をしたい場合は</a:t>
            </a:r>
            <a:r>
              <a:rPr kumimoji="1" lang="ja-JP" altLang="en-US" dirty="0" smtClean="0"/>
              <a:t>，</a:t>
            </a:r>
            <a:endParaRPr kumimoji="1" lang="en-US" altLang="ja-JP" dirty="0" smtClean="0"/>
          </a:p>
          <a:p>
            <a:r>
              <a:rPr kumimoji="1" lang="ja-JP" altLang="en-US" dirty="0" smtClean="0"/>
              <a:t>　ブラウザの戻るボタンではなく，</a:t>
            </a:r>
            <a:r>
              <a:rPr kumimoji="1" lang="ja-JP" altLang="en-US" u="sng" dirty="0" smtClean="0"/>
              <a:t>フォーム内の下にある「戻る」ボタンを使ってください。</a:t>
            </a:r>
            <a:endParaRPr kumimoji="1" lang="en-US" altLang="ja-JP" u="sng" dirty="0" smtClean="0"/>
          </a:p>
          <a:p>
            <a:r>
              <a:rPr kumimoji="1" lang="ja-JP" altLang="en-US" dirty="0" smtClean="0"/>
              <a:t>　ブラウザの戻るボタンを使った場合は，入力した内容が消えてしまうので注意してください。</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a:t>
            </a:r>
            <a:r>
              <a:rPr kumimoji="1" lang="ja-JP" altLang="en-US" dirty="0"/>
              <a:t>に，ステップ</a:t>
            </a:r>
            <a:r>
              <a:rPr kumimoji="1" lang="ja-JP" altLang="en-US" dirty="0" smtClean="0"/>
              <a:t>２の「</a:t>
            </a:r>
            <a:r>
              <a:rPr kumimoji="1" lang="ja-JP" altLang="en-US" dirty="0"/>
              <a:t>避難先</a:t>
            </a:r>
            <a:r>
              <a:rPr kumimoji="1" lang="ja-JP" altLang="en-US" dirty="0" smtClean="0"/>
              <a:t>の記入」です。</a:t>
            </a:r>
            <a:endParaRPr kumimoji="1" lang="en-US" altLang="ja-JP" dirty="0"/>
          </a:p>
          <a:p>
            <a:endParaRPr kumimoji="1" lang="en-US" altLang="ja-JP" dirty="0" smtClean="0"/>
          </a:p>
          <a:p>
            <a:r>
              <a:rPr kumimoji="1" lang="ja-JP" altLang="en-US" dirty="0" smtClean="0"/>
              <a:t>●　避難先は，学校や公民館などの「指定緊急避難場所」だけでなく，</a:t>
            </a:r>
            <a:endParaRPr kumimoji="1" lang="en-US" altLang="ja-JP" dirty="0" smtClean="0"/>
          </a:p>
          <a:p>
            <a:r>
              <a:rPr kumimoji="1" lang="ja-JP" altLang="en-US" dirty="0" smtClean="0"/>
              <a:t>　親せきや知人の家なども</a:t>
            </a:r>
            <a:r>
              <a:rPr kumimoji="1" lang="ja-JP" altLang="en-US" dirty="0" smtClean="0">
                <a:solidFill>
                  <a:schemeClr val="tx1"/>
                </a:solidFill>
              </a:rPr>
              <a:t>積極的に検討しましょう。</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　また，避難先は，複数の避難先を考えて記入しましょう。</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　なお，頑丈なマンションの上層階など，安全な場所にいる人は，</a:t>
            </a:r>
            <a:endParaRPr kumimoji="1" lang="en-US" altLang="ja-JP" dirty="0" smtClean="0">
              <a:solidFill>
                <a:schemeClr val="tx1"/>
              </a:solidFill>
            </a:endParaRPr>
          </a:p>
          <a:p>
            <a:r>
              <a:rPr kumimoji="1" lang="ja-JP" altLang="en-US" dirty="0" smtClean="0">
                <a:solidFill>
                  <a:schemeClr val="tx1"/>
                </a:solidFill>
              </a:rPr>
              <a:t>　自宅を避難先として記入することもできます。</a:t>
            </a:r>
            <a:endParaRPr kumimoji="1" lang="en-US" altLang="ja-JP" dirty="0" smtClean="0">
              <a:solidFill>
                <a:schemeClr val="tx1"/>
              </a:solidFill>
            </a:endParaRPr>
          </a:p>
          <a:p>
            <a:endParaRPr kumimoji="1" lang="en-US" altLang="ja-JP" dirty="0">
              <a:solidFill>
                <a:schemeClr val="tx1"/>
              </a:solidFill>
            </a:endParaRPr>
          </a:p>
          <a:p>
            <a:r>
              <a:rPr kumimoji="1" lang="ja-JP" altLang="en-US" dirty="0" smtClean="0">
                <a:solidFill>
                  <a:schemeClr val="tx1"/>
                </a:solidFill>
              </a:rPr>
              <a:t>●　「</a:t>
            </a:r>
            <a:r>
              <a:rPr kumimoji="1" lang="ja-JP" altLang="en-US" dirty="0">
                <a:solidFill>
                  <a:schemeClr val="tx1"/>
                </a:solidFill>
              </a:rPr>
              <a:t>指定緊急避難場所</a:t>
            </a:r>
            <a:r>
              <a:rPr kumimoji="1" lang="ja-JP" altLang="en-US" dirty="0" smtClean="0">
                <a:solidFill>
                  <a:schemeClr val="tx1"/>
                </a:solidFill>
              </a:rPr>
              <a:t>」は，リンク先のページから調べる</a:t>
            </a:r>
            <a:r>
              <a:rPr kumimoji="1" lang="ja-JP" altLang="en-US" dirty="0">
                <a:solidFill>
                  <a:schemeClr val="tx1"/>
                </a:solidFill>
              </a:rPr>
              <a:t>ことができます</a:t>
            </a:r>
            <a:r>
              <a:rPr kumimoji="1" lang="ja-JP" altLang="en-US" dirty="0" smtClean="0">
                <a:solidFill>
                  <a:schemeClr val="tx1"/>
                </a:solidFill>
              </a:rPr>
              <a:t>。</a:t>
            </a:r>
            <a:endParaRPr kumimoji="1" lang="en-US" altLang="ja-JP" dirty="0">
              <a:solidFill>
                <a:schemeClr val="tx1"/>
              </a:solidFill>
            </a:endParaRPr>
          </a:p>
        </p:txBody>
      </p:sp>
    </p:spTree>
    <p:extLst>
      <p:ext uri="{BB962C8B-B14F-4D97-AF65-F5344CB8AC3E}">
        <p14:creationId xmlns:p14="http://schemas.microsoft.com/office/powerpoint/2010/main" val="186293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「避難所・避難場所検索はこちら」のリンク先</a:t>
            </a:r>
            <a:r>
              <a:rPr kumimoji="1" lang="ja-JP" altLang="en-US" dirty="0"/>
              <a:t>を開いていただくと</a:t>
            </a:r>
            <a:r>
              <a:rPr kumimoji="1" lang="ja-JP" altLang="en-US" dirty="0" smtClean="0"/>
              <a:t>，</a:t>
            </a:r>
            <a:endParaRPr kumimoji="1" lang="en-US" altLang="ja-JP" dirty="0" smtClean="0"/>
          </a:p>
          <a:p>
            <a:r>
              <a:rPr kumimoji="1" lang="ja-JP" altLang="en-US" dirty="0" smtClean="0"/>
              <a:t>　県</a:t>
            </a:r>
            <a:r>
              <a:rPr kumimoji="1" lang="ja-JP" altLang="en-US" dirty="0"/>
              <a:t>の減災ポータルサイト「はじめの一歩」の避難所・避難場所検索が出てきます</a:t>
            </a:r>
            <a:r>
              <a:rPr kumimoji="1" lang="ja-JP" altLang="en-US" dirty="0" smtClean="0"/>
              <a:t>。</a:t>
            </a:r>
            <a:endParaRPr kumimoji="1" lang="en-US" altLang="ja-JP" dirty="0" smtClean="0"/>
          </a:p>
          <a:p>
            <a:endParaRPr kumimoji="1" lang="en-US" altLang="ja-JP" dirty="0" smtClean="0"/>
          </a:p>
          <a:p>
            <a:r>
              <a:rPr kumimoji="1" lang="ja-JP" altLang="en-US" dirty="0" smtClean="0"/>
              <a:t>●　ここでは，</a:t>
            </a:r>
            <a:r>
              <a:rPr kumimoji="1" lang="ja-JP" altLang="en-US" dirty="0"/>
              <a:t>お住まいの市町や災害種別，フリーキーワードなどを入力していただくと</a:t>
            </a:r>
            <a:r>
              <a:rPr kumimoji="1" lang="ja-JP" altLang="en-US" dirty="0" smtClean="0"/>
              <a:t>，</a:t>
            </a:r>
            <a:endParaRPr kumimoji="1" lang="en-US" altLang="ja-JP" dirty="0" smtClean="0"/>
          </a:p>
          <a:p>
            <a:r>
              <a:rPr kumimoji="1" lang="ja-JP" altLang="en-US" dirty="0" smtClean="0"/>
              <a:t>　その</a:t>
            </a:r>
            <a:r>
              <a:rPr kumimoji="1" lang="ja-JP" altLang="en-US" dirty="0"/>
              <a:t>条件にあった避難所・避難場所が地図上に表示されます。</a:t>
            </a:r>
            <a:endParaRPr kumimoji="1" lang="en-US" altLang="ja-JP" dirty="0"/>
          </a:p>
          <a:p>
            <a:endParaRPr kumimoji="1" lang="en-US" altLang="ja-JP" dirty="0" smtClean="0"/>
          </a:p>
          <a:p>
            <a:r>
              <a:rPr kumimoji="1" lang="ja-JP" altLang="en-US" dirty="0" smtClean="0"/>
              <a:t>●　避難先を考える際は，こちらもご参考ください。</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次に，ステップ３の「</a:t>
            </a:r>
            <a:r>
              <a:rPr kumimoji="1" lang="ja-JP" altLang="en-US" dirty="0"/>
              <a:t>避難の</a:t>
            </a:r>
            <a:r>
              <a:rPr kumimoji="1" lang="ja-JP" altLang="en-US" dirty="0" smtClean="0"/>
              <a:t>タイミングの決定」です。</a:t>
            </a:r>
            <a:endParaRPr kumimoji="1" lang="en-US" altLang="ja-JP" dirty="0" smtClean="0"/>
          </a:p>
          <a:p>
            <a:endParaRPr kumimoji="1" lang="en-US" altLang="ja-JP" dirty="0" smtClean="0"/>
          </a:p>
          <a:p>
            <a:r>
              <a:rPr kumimoji="1" lang="ja-JP" altLang="en-US" dirty="0" smtClean="0"/>
              <a:t>●　ここでは，ステップ</a:t>
            </a:r>
            <a:r>
              <a:rPr kumimoji="1" lang="ja-JP" altLang="en-US" dirty="0"/>
              <a:t>２で決めた「避難先」に，いつのタイミングで，誰が避難を開始するか</a:t>
            </a:r>
            <a:r>
              <a:rPr kumimoji="1" lang="ja-JP" altLang="en-US" dirty="0" smtClean="0"/>
              <a:t>，</a:t>
            </a:r>
            <a:endParaRPr kumimoji="1" lang="en-US" altLang="ja-JP" dirty="0" smtClean="0"/>
          </a:p>
          <a:p>
            <a:r>
              <a:rPr kumimoji="1" lang="ja-JP" altLang="en-US" dirty="0" smtClean="0"/>
              <a:t>　また</a:t>
            </a:r>
            <a:r>
              <a:rPr kumimoji="1" lang="ja-JP" altLang="en-US" dirty="0"/>
              <a:t>，避難先までの避難にかかる</a:t>
            </a:r>
            <a:r>
              <a:rPr kumimoji="1" lang="ja-JP" altLang="en-US" dirty="0" smtClean="0"/>
              <a:t>時間も入力します。</a:t>
            </a:r>
            <a:endParaRPr kumimoji="1" lang="en-US" altLang="ja-JP" dirty="0"/>
          </a:p>
          <a:p>
            <a:endParaRPr kumimoji="1" lang="en-US" altLang="ja-JP" dirty="0"/>
          </a:p>
          <a:p>
            <a:r>
              <a:rPr kumimoji="1" lang="ja-JP" altLang="en-US" dirty="0" smtClean="0"/>
              <a:t>●　避難のタイミングは，警戒レベル３と警戒レベル４が選択できます。</a:t>
            </a:r>
            <a:endParaRPr kumimoji="1" lang="en-US" altLang="ja-JP" dirty="0" smtClean="0"/>
          </a:p>
          <a:p>
            <a:endParaRPr kumimoji="1" lang="en-US" altLang="ja-JP" dirty="0" smtClean="0"/>
          </a:p>
          <a:p>
            <a:r>
              <a:rPr kumimoji="1" lang="ja-JP" altLang="en-US" dirty="0" smtClean="0"/>
              <a:t>●　記入方法は画面のように，避難する人を，警戒レベル３か４でまとめて記入します。</a:t>
            </a:r>
            <a:endParaRPr kumimoji="1" lang="en-US" altLang="ja-JP" dirty="0" smtClean="0"/>
          </a:p>
          <a:p>
            <a:r>
              <a:rPr kumimoji="1" lang="ja-JP" altLang="en-US" dirty="0" smtClean="0"/>
              <a:t>　また，家族全員が同じ</a:t>
            </a:r>
            <a:r>
              <a:rPr kumimoji="1" lang="ja-JP" altLang="en-US" dirty="0"/>
              <a:t>タイミングで避難</a:t>
            </a:r>
            <a:r>
              <a:rPr kumimoji="1" lang="ja-JP" altLang="en-US" dirty="0" smtClean="0"/>
              <a:t>する場合は，避難する人を「</a:t>
            </a:r>
            <a:r>
              <a:rPr kumimoji="1" lang="ja-JP" altLang="en-US" dirty="0"/>
              <a:t>家族全員」</a:t>
            </a:r>
            <a:r>
              <a:rPr kumimoji="1" lang="ja-JP" altLang="en-US" dirty="0" smtClean="0"/>
              <a:t>と記入します。</a:t>
            </a:r>
            <a:endParaRPr kumimoji="1" lang="en-US" altLang="ja-JP" dirty="0" smtClean="0"/>
          </a:p>
          <a:p>
            <a:endParaRPr kumimoji="1" lang="en-US" altLang="ja-JP" dirty="0" smtClean="0"/>
          </a:p>
          <a:p>
            <a:r>
              <a:rPr kumimoji="1" lang="ja-JP" altLang="en-US" dirty="0" smtClean="0"/>
              <a:t>●　リンク先の避難行動判定フローを確認して，</a:t>
            </a:r>
            <a:endParaRPr kumimoji="1" lang="en-US" altLang="ja-JP" dirty="0" smtClean="0"/>
          </a:p>
          <a:p>
            <a:r>
              <a:rPr kumimoji="1" lang="ja-JP" altLang="en-US" dirty="0" smtClean="0"/>
              <a:t>　自分やご家族がどのタイミングで避難すべきか確認します。（⇒次ページ）</a:t>
            </a:r>
            <a:endParaRPr kumimoji="1" lang="en-US" altLang="ja-JP" dirty="0" smtClean="0"/>
          </a:p>
          <a:p>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a:t>
            </a:r>
            <a:r>
              <a:rPr kumimoji="1" lang="ja-JP" altLang="en-US" dirty="0"/>
              <a:t>が，「避難行動判定フロー」になります</a:t>
            </a:r>
            <a:r>
              <a:rPr kumimoji="1" lang="ja-JP" altLang="en-US" dirty="0" smtClean="0"/>
              <a:t>。</a:t>
            </a:r>
            <a:endParaRPr kumimoji="1" lang="en-US" altLang="ja-JP" dirty="0" smtClean="0"/>
          </a:p>
          <a:p>
            <a:endParaRPr kumimoji="1" lang="en-US" altLang="ja-JP" dirty="0" smtClean="0"/>
          </a:p>
          <a:p>
            <a:r>
              <a:rPr kumimoji="1" lang="ja-JP" altLang="en-US" dirty="0" smtClean="0"/>
              <a:t>●　左上</a:t>
            </a:r>
            <a:r>
              <a:rPr kumimoji="1" lang="ja-JP" altLang="en-US" dirty="0"/>
              <a:t>の「ハザードマップの確認」の設問</a:t>
            </a:r>
            <a:r>
              <a:rPr kumimoji="1" lang="ja-JP" altLang="en-US" dirty="0" smtClean="0"/>
              <a:t>から始めて，</a:t>
            </a:r>
            <a:endParaRPr kumimoji="1" lang="en-US" altLang="ja-JP" dirty="0" smtClean="0"/>
          </a:p>
          <a:p>
            <a:r>
              <a:rPr kumimoji="1" lang="ja-JP" altLang="en-US" dirty="0" smtClean="0"/>
              <a:t>　「はい</a:t>
            </a:r>
            <a:r>
              <a:rPr kumimoji="1" lang="en-US" altLang="ja-JP" dirty="0" smtClean="0"/>
              <a:t>/</a:t>
            </a:r>
            <a:r>
              <a:rPr kumimoji="1" lang="ja-JP" altLang="en-US" dirty="0" smtClean="0"/>
              <a:t>いいえ」で設問</a:t>
            </a:r>
            <a:r>
              <a:rPr kumimoji="1" lang="ja-JP" altLang="en-US" dirty="0"/>
              <a:t>に答えていけば，とるべき行動が分かるようになっています</a:t>
            </a:r>
            <a:r>
              <a:rPr kumimoji="1" lang="ja-JP" altLang="en-US" dirty="0" smtClean="0"/>
              <a:t>。</a:t>
            </a:r>
            <a:endParaRPr kumimoji="1" lang="en-US" altLang="ja-JP" dirty="0" smtClean="0"/>
          </a:p>
          <a:p>
            <a:endParaRPr kumimoji="1" lang="en-US" altLang="ja-JP" dirty="0" smtClean="0"/>
          </a:p>
          <a:p>
            <a:r>
              <a:rPr kumimoji="1" lang="ja-JP" altLang="en-US" dirty="0" smtClean="0"/>
              <a:t>●　この</a:t>
            </a:r>
            <a:r>
              <a:rPr kumimoji="1" lang="ja-JP" altLang="en-US" dirty="0"/>
              <a:t>結果を参考に</a:t>
            </a:r>
            <a:r>
              <a:rPr kumimoji="1" lang="ja-JP" altLang="en-US" dirty="0" smtClean="0"/>
              <a:t>，自分やご家族</a:t>
            </a:r>
            <a:r>
              <a:rPr kumimoji="1" lang="ja-JP" altLang="en-US" dirty="0"/>
              <a:t>の「避難を開始するタイミング」を</a:t>
            </a:r>
            <a:r>
              <a:rPr kumimoji="1" lang="ja-JP" altLang="en-US" dirty="0" smtClean="0"/>
              <a:t>，</a:t>
            </a:r>
            <a:endParaRPr kumimoji="1" lang="en-US" altLang="ja-JP" dirty="0" smtClean="0"/>
          </a:p>
          <a:p>
            <a:r>
              <a:rPr kumimoji="1" lang="ja-JP" altLang="en-US" dirty="0" smtClean="0"/>
              <a:t>　警戒</a:t>
            </a:r>
            <a:r>
              <a:rPr kumimoji="1" lang="ja-JP" altLang="en-US" dirty="0"/>
              <a:t>レベル３または４から選択してください</a:t>
            </a:r>
            <a:r>
              <a:rPr kumimoji="1" lang="ja-JP" altLang="en-US" dirty="0" smtClean="0"/>
              <a:t>。</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また，警戒</a:t>
            </a:r>
            <a:r>
              <a:rPr kumimoji="1" lang="ja-JP" altLang="en-US" dirty="0"/>
              <a:t>レベル３や</a:t>
            </a:r>
            <a:r>
              <a:rPr kumimoji="1" lang="ja-JP" altLang="en-US" dirty="0" smtClean="0"/>
              <a:t>４についてですが，スライドの警戒レベルの一覧表をご覧ください。</a:t>
            </a:r>
            <a:endParaRPr kumimoji="1" lang="en-US" altLang="ja-JP" dirty="0"/>
          </a:p>
          <a:p>
            <a:r>
              <a:rPr kumimoji="1" lang="ja-JP" altLang="en-US" dirty="0" smtClean="0"/>
              <a:t>　警戒レベルとは，市町が発令する避難情報などについて，</a:t>
            </a:r>
            <a:endParaRPr kumimoji="1" lang="en-US" altLang="ja-JP" dirty="0" smtClean="0"/>
          </a:p>
          <a:p>
            <a:r>
              <a:rPr kumimoji="1" lang="ja-JP" altLang="en-US" dirty="0" smtClean="0"/>
              <a:t>　直感的にわかるように５段階で整理したものです。</a:t>
            </a:r>
            <a:endParaRPr kumimoji="1" lang="en-US" altLang="ja-JP" dirty="0"/>
          </a:p>
          <a:p>
            <a:endParaRPr kumimoji="1" lang="en-US" altLang="ja-JP" dirty="0"/>
          </a:p>
          <a:p>
            <a:r>
              <a:rPr kumimoji="1" lang="ja-JP" altLang="en-US" dirty="0" smtClean="0"/>
              <a:t>●　警戒</a:t>
            </a:r>
            <a:r>
              <a:rPr kumimoji="1" lang="ja-JP" altLang="en-US" dirty="0"/>
              <a:t>レベル３は</a:t>
            </a:r>
            <a:r>
              <a:rPr kumimoji="1" lang="ja-JP" altLang="en-US" dirty="0" smtClean="0"/>
              <a:t>，「避難</a:t>
            </a:r>
            <a:r>
              <a:rPr kumimoji="1" lang="ja-JP" altLang="en-US" dirty="0"/>
              <a:t>準備・高齢者等避難開始」が該当します</a:t>
            </a:r>
            <a:r>
              <a:rPr kumimoji="1" lang="ja-JP" altLang="en-US" dirty="0" smtClean="0"/>
              <a:t>。</a:t>
            </a:r>
            <a:endParaRPr kumimoji="1" lang="en-US" altLang="ja-JP" dirty="0" smtClean="0"/>
          </a:p>
          <a:p>
            <a:r>
              <a:rPr kumimoji="1" lang="ja-JP" altLang="en-US" dirty="0" smtClean="0"/>
              <a:t>　これが市町から発令された場合</a:t>
            </a:r>
            <a:r>
              <a:rPr kumimoji="1" lang="ja-JP" altLang="en-US" dirty="0"/>
              <a:t>は，危険な場所にいる，ご高齢者や小さな</a:t>
            </a:r>
            <a:r>
              <a:rPr kumimoji="1" lang="ja-JP" altLang="en-US" dirty="0" smtClean="0"/>
              <a:t>お子様など，</a:t>
            </a:r>
            <a:endParaRPr kumimoji="1" lang="en-US" altLang="ja-JP" dirty="0" smtClean="0"/>
          </a:p>
          <a:p>
            <a:r>
              <a:rPr kumimoji="1" lang="ja-JP" altLang="en-US" dirty="0" smtClean="0"/>
              <a:t>　避難に時間のかかる方は，</a:t>
            </a:r>
            <a:r>
              <a:rPr kumimoji="1" lang="ja-JP" altLang="en-US" dirty="0"/>
              <a:t>避難を開始して</a:t>
            </a:r>
            <a:r>
              <a:rPr kumimoji="1" lang="ja-JP" altLang="en-US" dirty="0" smtClean="0"/>
              <a:t>頂くタイミングになります。</a:t>
            </a:r>
            <a:endParaRPr kumimoji="1" lang="en-US" altLang="ja-JP" dirty="0"/>
          </a:p>
          <a:p>
            <a:endParaRPr kumimoji="1" lang="en-US" altLang="ja-JP" dirty="0"/>
          </a:p>
          <a:p>
            <a:r>
              <a:rPr kumimoji="1" lang="ja-JP" altLang="en-US" dirty="0" smtClean="0"/>
              <a:t>●　警戒</a:t>
            </a:r>
            <a:r>
              <a:rPr kumimoji="1" lang="ja-JP" altLang="en-US" dirty="0"/>
              <a:t>レベル４は，「避難勧告」や「避難指示」が該当します</a:t>
            </a:r>
            <a:r>
              <a:rPr kumimoji="1" lang="ja-JP" altLang="en-US" dirty="0" smtClean="0"/>
              <a:t>。</a:t>
            </a:r>
            <a:endParaRPr kumimoji="1" lang="en-US" altLang="ja-JP" dirty="0" smtClean="0"/>
          </a:p>
          <a:p>
            <a:r>
              <a:rPr kumimoji="1" lang="ja-JP" altLang="en-US" dirty="0" smtClean="0"/>
              <a:t>　これらが</a:t>
            </a:r>
            <a:r>
              <a:rPr kumimoji="1" lang="ja-JP" altLang="en-US" dirty="0"/>
              <a:t>発令された場合は，危険な場所にいる方は</a:t>
            </a:r>
            <a:r>
              <a:rPr kumimoji="1" lang="ja-JP" altLang="en-US" dirty="0" smtClean="0"/>
              <a:t>，</a:t>
            </a:r>
            <a:endParaRPr kumimoji="1" lang="en-US" altLang="ja-JP" dirty="0" smtClean="0"/>
          </a:p>
          <a:p>
            <a:r>
              <a:rPr kumimoji="1" lang="ja-JP" altLang="en-US" dirty="0" smtClean="0"/>
              <a:t>　全員</a:t>
            </a:r>
            <a:r>
              <a:rPr kumimoji="1" lang="ja-JP" altLang="en-US" dirty="0"/>
              <a:t>が危険な場所から避難を開始する必要があります</a:t>
            </a:r>
            <a:r>
              <a:rPr kumimoji="1" lang="ja-JP" altLang="en-US" dirty="0" smtClean="0"/>
              <a:t>。</a:t>
            </a:r>
            <a:endParaRPr kumimoji="1" lang="en-US" altLang="ja-JP" dirty="0"/>
          </a:p>
        </p:txBody>
      </p:sp>
    </p:spTree>
    <p:extLst>
      <p:ext uri="{BB962C8B-B14F-4D97-AF65-F5344CB8AC3E}">
        <p14:creationId xmlns:p14="http://schemas.microsoft.com/office/powerpoint/2010/main" val="106721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この警戒レベルについては，</a:t>
            </a:r>
            <a:endParaRPr kumimoji="1" lang="en-US" altLang="ja-JP" dirty="0" smtClean="0"/>
          </a:p>
          <a:p>
            <a:r>
              <a:rPr kumimoji="1" lang="ja-JP" altLang="en-US" dirty="0" smtClean="0"/>
              <a:t>　今年の出水期に向けて，内閣府で見直し作業を進めており，</a:t>
            </a:r>
            <a:endParaRPr kumimoji="1" lang="en-US" altLang="ja-JP" dirty="0" smtClean="0"/>
          </a:p>
          <a:p>
            <a:r>
              <a:rPr kumimoji="1" lang="ja-JP" altLang="en-US" dirty="0" smtClean="0"/>
              <a:t>　特に，警戒レベル３と４について，このスライドのように見直すよう</a:t>
            </a:r>
            <a:endParaRPr kumimoji="1" lang="en-US" altLang="ja-JP" dirty="0" smtClean="0"/>
          </a:p>
          <a:p>
            <a:r>
              <a:rPr kumimoji="1" lang="ja-JP" altLang="en-US" dirty="0" smtClean="0"/>
              <a:t>　サブワーキンググループでとりまとめがなされています。</a:t>
            </a:r>
            <a:endParaRPr kumimoji="1" lang="en-US" altLang="ja-JP" dirty="0" smtClean="0"/>
          </a:p>
          <a:p>
            <a:endParaRPr kumimoji="1" lang="en-US" altLang="ja-JP" dirty="0" smtClean="0"/>
          </a:p>
          <a:p>
            <a:r>
              <a:rPr kumimoji="1" lang="ja-JP" altLang="en-US" dirty="0" smtClean="0"/>
              <a:t>●　警戒レベル４については，「避難指示」へ一本化，</a:t>
            </a:r>
            <a:endParaRPr kumimoji="1" lang="en-US" altLang="ja-JP" dirty="0" smtClean="0"/>
          </a:p>
          <a:p>
            <a:r>
              <a:rPr kumimoji="1" lang="ja-JP" altLang="en-US" dirty="0" smtClean="0"/>
              <a:t>　警戒レベル３については，「高齢者等避難」へ見直しが</a:t>
            </a:r>
            <a:endParaRPr kumimoji="1" lang="en-US" altLang="ja-JP" dirty="0" smtClean="0"/>
          </a:p>
          <a:p>
            <a:r>
              <a:rPr kumimoji="1" lang="ja-JP" altLang="en-US" dirty="0" smtClean="0"/>
              <a:t>　されることになっており，</a:t>
            </a:r>
            <a:endParaRPr kumimoji="1" lang="en-US" altLang="ja-JP" dirty="0" smtClean="0"/>
          </a:p>
          <a:p>
            <a:r>
              <a:rPr kumimoji="1" lang="ja-JP" altLang="en-US" dirty="0" smtClean="0"/>
              <a:t>　警戒レベル４で全員避難すべきことや，警戒レベル３で避難すべき人が</a:t>
            </a:r>
            <a:endParaRPr kumimoji="1" lang="en-US" altLang="ja-JP" dirty="0" smtClean="0"/>
          </a:p>
          <a:p>
            <a:r>
              <a:rPr kumimoji="1" lang="ja-JP" altLang="en-US" dirty="0" smtClean="0"/>
              <a:t>　はっきりわかるようになる見込みです。</a:t>
            </a:r>
            <a:endParaRPr kumimoji="1" lang="en-US" altLang="ja-JP" dirty="0" smtClean="0"/>
          </a:p>
          <a:p>
            <a:endParaRPr kumimoji="1" lang="en-US" altLang="ja-JP" dirty="0" smtClean="0"/>
          </a:p>
          <a:p>
            <a:r>
              <a:rPr kumimoji="1" lang="ja-JP" altLang="en-US" dirty="0" smtClean="0"/>
              <a:t>●　現在，制度改正の作業中の段階ではありますが，ご参考ください。</a:t>
            </a:r>
            <a:endParaRPr kumimoji="1" lang="en-US" altLang="ja-JP" dirty="0" smtClean="0"/>
          </a:p>
        </p:txBody>
      </p:sp>
    </p:spTree>
    <p:extLst>
      <p:ext uri="{BB962C8B-B14F-4D97-AF65-F5344CB8AC3E}">
        <p14:creationId xmlns:p14="http://schemas.microsoft.com/office/powerpoint/2010/main" val="17693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次にステップ４「避難準備行動の記入」です。</a:t>
            </a:r>
            <a:endParaRPr kumimoji="1" lang="en-US" altLang="ja-JP" dirty="0" smtClean="0"/>
          </a:p>
          <a:p>
            <a:endParaRPr kumimoji="1" lang="en-US" altLang="ja-JP" dirty="0" smtClean="0"/>
          </a:p>
          <a:p>
            <a:r>
              <a:rPr kumimoji="1" lang="ja-JP" altLang="en-US" dirty="0" smtClean="0"/>
              <a:t>●　ここでは，ご家族の実情に応じて，避難するまでに準備すべきものを</a:t>
            </a:r>
            <a:endParaRPr kumimoji="1" lang="en-US" altLang="ja-JP" dirty="0" smtClean="0"/>
          </a:p>
          <a:p>
            <a:r>
              <a:rPr kumimoji="1" lang="ja-JP" altLang="en-US" dirty="0" smtClean="0"/>
              <a:t>　考えて，記入します。</a:t>
            </a:r>
            <a:endParaRPr kumimoji="1" lang="en-US" altLang="ja-JP" dirty="0" smtClean="0"/>
          </a:p>
          <a:p>
            <a:endParaRPr kumimoji="1" lang="en-US" altLang="ja-JP" dirty="0" smtClean="0"/>
          </a:p>
          <a:p>
            <a:r>
              <a:rPr kumimoji="1" lang="ja-JP" altLang="en-US" dirty="0" smtClean="0"/>
              <a:t>●　例えば，家族への連絡や，非常持出品の確認・取り出し，避難経路の確認などに加え，</a:t>
            </a:r>
            <a:endParaRPr kumimoji="1" lang="en-US" altLang="ja-JP" dirty="0" smtClean="0"/>
          </a:p>
          <a:p>
            <a:r>
              <a:rPr kumimoji="1" lang="ja-JP" altLang="en-US" dirty="0" smtClean="0"/>
              <a:t>　ご家族の状況に応じて，ペットの</a:t>
            </a:r>
            <a:r>
              <a:rPr kumimoji="1" lang="ja-JP" altLang="en-US" dirty="0" err="1" smtClean="0"/>
              <a:t>え</a:t>
            </a:r>
            <a:r>
              <a:rPr kumimoji="1" lang="ja-JP" altLang="en-US" dirty="0" smtClean="0"/>
              <a:t>さやかごなどの準備や常備薬の準備などが</a:t>
            </a:r>
            <a:endParaRPr kumimoji="1" lang="en-US" altLang="ja-JP" dirty="0" smtClean="0"/>
          </a:p>
          <a:p>
            <a:r>
              <a:rPr kumimoji="1" lang="ja-JP" altLang="en-US" dirty="0" smtClean="0"/>
              <a:t>　考えられます。</a:t>
            </a:r>
            <a:endParaRPr kumimoji="1" lang="en-US" altLang="ja-JP" dirty="0" smtClean="0"/>
          </a:p>
          <a:p>
            <a:endParaRPr kumimoji="1" lang="en-US" altLang="ja-JP" dirty="0" smtClean="0"/>
          </a:p>
          <a:p>
            <a:r>
              <a:rPr kumimoji="1" lang="ja-JP" altLang="en-US" dirty="0" smtClean="0"/>
              <a:t>●　また，それぞれの準備にかかる時間も記入します。</a:t>
            </a:r>
            <a:endParaRPr kumimoji="1" lang="en-US" altLang="ja-JP" dirty="0" smtClean="0"/>
          </a:p>
          <a:p>
            <a:endParaRPr kumimoji="1" lang="en-US" altLang="ja-JP" dirty="0" smtClean="0"/>
          </a:p>
          <a:p>
            <a:r>
              <a:rPr kumimoji="1" lang="ja-JP" altLang="en-US" dirty="0" smtClean="0"/>
              <a:t>●　さらに，親せきの家に避難する場合と小学校などの避難所に避難する場合とでは，</a:t>
            </a:r>
            <a:endParaRPr kumimoji="1" lang="en-US" altLang="ja-JP" dirty="0" smtClean="0"/>
          </a:p>
          <a:p>
            <a:r>
              <a:rPr kumimoji="1" lang="ja-JP" altLang="en-US" dirty="0" smtClean="0"/>
              <a:t>　準備するものが違う場合があります。</a:t>
            </a:r>
            <a:endParaRPr kumimoji="1" lang="en-US" altLang="ja-JP" dirty="0" smtClean="0"/>
          </a:p>
          <a:p>
            <a:r>
              <a:rPr kumimoji="1" lang="ja-JP" altLang="en-US" dirty="0" smtClean="0"/>
              <a:t>　　</a:t>
            </a:r>
            <a:r>
              <a:rPr kumimoji="1" lang="ja-JP" altLang="en-US" baseline="0" dirty="0" smtClean="0"/>
              <a:t> そのため，避難準備の項目に，それぞれ対応する避難先に✔をつけて，どの避難先に</a:t>
            </a:r>
            <a:endParaRPr kumimoji="1" lang="en-US" altLang="ja-JP" baseline="0" dirty="0" smtClean="0"/>
          </a:p>
          <a:p>
            <a:r>
              <a:rPr kumimoji="1" lang="ja-JP" altLang="en-US" baseline="0" dirty="0" smtClean="0"/>
              <a:t>　対応するものかわかるようにします。（両方の避難先に対応する場合は，両方✔をつける）</a:t>
            </a:r>
            <a:r>
              <a:rPr kumimoji="1" lang="ja-JP" altLang="en-US" dirty="0" smtClean="0"/>
              <a:t>　</a:t>
            </a:r>
            <a:endParaRPr kumimoji="1" lang="en-US" altLang="ja-JP" dirty="0" smtClean="0"/>
          </a:p>
          <a:p>
            <a:r>
              <a:rPr kumimoji="1" lang="ja-JP" altLang="en-US" dirty="0" smtClean="0"/>
              <a:t>　　</a:t>
            </a:r>
            <a:endParaRPr kumimoji="1" lang="en-US" altLang="ja-JP" dirty="0" smtClean="0"/>
          </a:p>
          <a:p>
            <a:r>
              <a:rPr kumimoji="1" lang="ja-JP" altLang="en-US" dirty="0" smtClean="0"/>
              <a:t>●　そして，全ての避難準備行動が入力できたら，</a:t>
            </a:r>
            <a:endParaRPr kumimoji="1" lang="en-US" altLang="ja-JP" dirty="0" smtClean="0"/>
          </a:p>
          <a:p>
            <a:r>
              <a:rPr kumimoji="1" lang="ja-JP" altLang="en-US" dirty="0" smtClean="0"/>
              <a:t>　それら全て</a:t>
            </a:r>
            <a:r>
              <a:rPr kumimoji="1" lang="ja-JP" altLang="en-US" dirty="0"/>
              <a:t>の避難準備に</a:t>
            </a:r>
            <a:r>
              <a:rPr kumimoji="1" lang="ja-JP" altLang="en-US" dirty="0" smtClean="0"/>
              <a:t>かかる全体の時間</a:t>
            </a:r>
            <a:r>
              <a:rPr kumimoji="1" lang="ja-JP" altLang="en-US" dirty="0"/>
              <a:t>を入力</a:t>
            </a:r>
            <a:r>
              <a:rPr kumimoji="1" lang="ja-JP" altLang="en-US" dirty="0" smtClean="0"/>
              <a:t>します。</a:t>
            </a:r>
            <a:endParaRPr kumimoji="1" lang="en-US" altLang="ja-JP" dirty="0" smtClean="0"/>
          </a:p>
          <a:p>
            <a:r>
              <a:rPr kumimoji="1" lang="ja-JP" altLang="en-US" dirty="0" smtClean="0"/>
              <a:t>　その際，ご家族みんなで準備した場合の時間を概ね</a:t>
            </a:r>
            <a:r>
              <a:rPr kumimoji="1" lang="ja-JP" altLang="en-US" dirty="0" err="1" smtClean="0"/>
              <a:t>で</a:t>
            </a:r>
            <a:r>
              <a:rPr kumimoji="1" lang="ja-JP" altLang="en-US" dirty="0" smtClean="0"/>
              <a:t>よいので記入するようにします。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ステップ</a:t>
            </a:r>
            <a:r>
              <a:rPr kumimoji="1" lang="ja-JP" altLang="en-US" dirty="0"/>
              <a:t>４の避難</a:t>
            </a:r>
            <a:r>
              <a:rPr kumimoji="1" lang="ja-JP" altLang="en-US" dirty="0" smtClean="0"/>
              <a:t>準備行動をできるだけ想定しておくことが，</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いざというときに，</a:t>
            </a:r>
            <a:r>
              <a:rPr kumimoji="1" lang="ja-JP" altLang="en-US" dirty="0"/>
              <a:t>慌てず避難ができる</a:t>
            </a:r>
            <a:r>
              <a:rPr kumimoji="1" lang="ja-JP" altLang="en-US" dirty="0" smtClean="0"/>
              <a:t>かの重要なポイントの一つになりますので，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ご家族</a:t>
            </a:r>
            <a:r>
              <a:rPr kumimoji="1" lang="ja-JP" altLang="en-US" dirty="0"/>
              <a:t>等でしっかり</a:t>
            </a:r>
            <a:r>
              <a:rPr kumimoji="1" lang="ja-JP" altLang="en-US" dirty="0" smtClean="0"/>
              <a:t>話し合って，入力していただきたいと思います。</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2021/1/19</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1907704" y="2196153"/>
            <a:ext cx="720080" cy="3897143"/>
          </a:xfrm>
          <a:prstGeom prst="downArrow">
            <a:avLst>
              <a:gd name="adj1" fmla="val 50000"/>
              <a:gd name="adj2" fmla="val 2413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688397" y="980728"/>
            <a:ext cx="3085878"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５つのステップ</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角丸四角形 5"/>
          <p:cNvSpPr/>
          <p:nvPr/>
        </p:nvSpPr>
        <p:spPr>
          <a:xfrm>
            <a:off x="323528" y="1628800"/>
            <a:ext cx="3842072"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① 自宅の被災リスクの確認</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323528" y="2512655"/>
            <a:ext cx="3842072"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00" dirty="0">
                <a:solidFill>
                  <a:schemeClr val="bg1"/>
                </a:solidFill>
                <a:latin typeface="Meiryo UI" panose="020B0604030504040204" pitchFamily="50" charset="-128"/>
                <a:ea typeface="Meiryo UI" panose="020B0604030504040204" pitchFamily="50" charset="-128"/>
              </a:rPr>
              <a:t>②避難先の記入</a:t>
            </a:r>
            <a:endParaRPr lang="en-US" altLang="ja-JP" sz="2400" b="1" spc="600"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332880" y="3438599"/>
            <a:ext cx="3817232"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③ 避難のタイミングの決定</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9" name="角丸四角形 8"/>
          <p:cNvSpPr/>
          <p:nvPr/>
        </p:nvSpPr>
        <p:spPr>
          <a:xfrm>
            <a:off x="340088" y="4365104"/>
            <a:ext cx="3799864"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300" dirty="0">
                <a:solidFill>
                  <a:schemeClr val="bg1"/>
                </a:solidFill>
                <a:latin typeface="Meiryo UI" panose="020B0604030504040204" pitchFamily="50" charset="-128"/>
                <a:ea typeface="Meiryo UI" panose="020B0604030504040204" pitchFamily="50" charset="-128"/>
              </a:rPr>
              <a:t>④ 避難準備行動の記入</a:t>
            </a:r>
            <a:endParaRPr lang="en-US" altLang="ja-JP" sz="2400" b="1" spc="300" dirty="0">
              <a:solidFill>
                <a:schemeClr val="bg1"/>
              </a:solidFill>
              <a:latin typeface="Meiryo UI" panose="020B0604030504040204" pitchFamily="50" charset="-128"/>
              <a:ea typeface="Meiryo UI" panose="020B0604030504040204" pitchFamily="50" charset="-128"/>
            </a:endParaRPr>
          </a:p>
        </p:txBody>
      </p:sp>
      <p:sp>
        <p:nvSpPr>
          <p:cNvPr id="10" name="角丸四角形 9"/>
          <p:cNvSpPr/>
          <p:nvPr/>
        </p:nvSpPr>
        <p:spPr>
          <a:xfrm>
            <a:off x="340088" y="5229200"/>
            <a:ext cx="3799864"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00" dirty="0">
                <a:solidFill>
                  <a:schemeClr val="bg1"/>
                </a:solidFill>
                <a:latin typeface="Meiryo UI" panose="020B0604030504040204" pitchFamily="50" charset="-128"/>
                <a:ea typeface="Meiryo UI" panose="020B0604030504040204" pitchFamily="50" charset="-128"/>
              </a:rPr>
              <a:t>⑤地域への働きかけ</a:t>
            </a:r>
            <a:endParaRPr lang="en-US" altLang="ja-JP" sz="2400" b="1" spc="600"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427984" y="1484784"/>
            <a:ext cx="4392488" cy="749179"/>
          </a:xfrm>
          <a:prstGeom prst="rect">
            <a:avLst/>
          </a:prstGeom>
          <a:noFill/>
        </p:spPr>
        <p:txBody>
          <a:bodyPr wrap="square" rtlCol="0">
            <a:spAutoFit/>
          </a:bodyPr>
          <a:lstStyle/>
          <a:p>
            <a:pPr>
              <a:lnSpc>
                <a:spcPts val="2700"/>
              </a:lnSpc>
            </a:pP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ハザードマップを確認</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700"/>
              </a:lnSpc>
            </a:pP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被災リスクのある風水害を選択</a:t>
            </a:r>
            <a:endPar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438952" y="2428146"/>
            <a:ext cx="4669552" cy="754245"/>
          </a:xfrm>
          <a:prstGeom prst="rect">
            <a:avLst/>
          </a:prstGeom>
          <a:noFill/>
        </p:spPr>
        <p:txBody>
          <a:bodyPr wrap="square" rtlCol="0">
            <a:spAutoFit/>
          </a:bodyPr>
          <a:lstStyle/>
          <a:p>
            <a:pPr>
              <a:lnSpc>
                <a:spcPts val="2700"/>
              </a:lnSpc>
            </a:pP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避難所・避難場所の検索・記入</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700"/>
              </a:lnSpc>
            </a:pP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安全な親戚・知人の家の選定・記入</a:t>
            </a:r>
            <a:endPar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427984" y="3356992"/>
            <a:ext cx="4659392" cy="754245"/>
          </a:xfrm>
          <a:prstGeom prst="rect">
            <a:avLst/>
          </a:prstGeom>
          <a:noFill/>
        </p:spPr>
        <p:txBody>
          <a:bodyPr wrap="square" rtlCol="0">
            <a:spAutoFit/>
          </a:bodyPr>
          <a:lstStyle/>
          <a:p>
            <a:pPr>
              <a:lnSpc>
                <a:spcPts val="2700"/>
              </a:lnSpc>
            </a:pP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警戒レベル３，警戒レベル４を選択</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2700"/>
              </a:lnSpc>
            </a:pP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避難行動判定フローを使って決定</a:t>
            </a:r>
            <a:endPar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27984" y="4437112"/>
            <a:ext cx="4752528" cy="430887"/>
          </a:xfrm>
          <a:prstGeom prst="rect">
            <a:avLst/>
          </a:prstGeom>
          <a:noFill/>
        </p:spPr>
        <p:txBody>
          <a:bodyPr wrap="square" rtlCol="0">
            <a:spAutoFit/>
          </a:bodyPr>
          <a:lstStyle/>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避難のための準備行動を考えて記入</a:t>
            </a:r>
            <a:endPar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427984" y="5302369"/>
            <a:ext cx="4706064" cy="430887"/>
          </a:xfrm>
          <a:prstGeom prst="rect">
            <a:avLst/>
          </a:prstGeom>
          <a:noFill/>
        </p:spPr>
        <p:txBody>
          <a:bodyPr wrap="square" rtlCol="0">
            <a:spAutoFit/>
          </a:bodyPr>
          <a:lstStyle/>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親せき</a:t>
            </a:r>
            <a:r>
              <a:rPr lang="ja-JP" altLang="en-US" sz="2200" dirty="0" smtClean="0">
                <a:solidFill>
                  <a:schemeClr val="tx1">
                    <a:lumMod val="75000"/>
                    <a:lumOff val="25000"/>
                  </a:schemeClr>
                </a:solidFill>
                <a:latin typeface="Meiryo UI" panose="020B0604030504040204" pitchFamily="50" charset="-128"/>
                <a:ea typeface="Meiryo UI" panose="020B0604030504040204" pitchFamily="50" charset="-128"/>
              </a:rPr>
              <a:t>や</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近所の人への呼びかけを記入</a:t>
            </a:r>
            <a:endPar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角丸四角形 15"/>
          <p:cNvSpPr/>
          <p:nvPr/>
        </p:nvSpPr>
        <p:spPr>
          <a:xfrm>
            <a:off x="323528" y="6102007"/>
            <a:ext cx="3799864" cy="567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300" dirty="0">
                <a:solidFill>
                  <a:schemeClr val="bg1"/>
                </a:solidFill>
                <a:latin typeface="Meiryo UI" panose="020B0604030504040204" pitchFamily="50" charset="-128"/>
                <a:ea typeface="Meiryo UI" panose="020B0604030504040204" pitchFamily="50" charset="-128"/>
              </a:rPr>
              <a:t>マイ・タイムライン完成</a:t>
            </a:r>
            <a:endParaRPr lang="en-US" altLang="ja-JP" sz="2400" b="1" spc="3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67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744" t="23807" r="47361" b="10823"/>
          <a:stretch/>
        </p:blipFill>
        <p:spPr bwMode="auto">
          <a:xfrm>
            <a:off x="107504" y="1700808"/>
            <a:ext cx="5256584"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107504" y="1023325"/>
            <a:ext cx="7272810"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3200" b="1" dirty="0">
                <a:solidFill>
                  <a:schemeClr val="bg1"/>
                </a:solidFill>
              </a:rPr>
              <a:t> </a:t>
            </a:r>
            <a:r>
              <a:rPr lang="ja-JP" altLang="en-US" sz="3200" b="1" dirty="0">
                <a:solidFill>
                  <a:schemeClr val="bg1"/>
                </a:solidFill>
              </a:rPr>
              <a:t>ステップ⑤　地域に対しての行動を考える</a:t>
            </a:r>
            <a:endParaRPr lang="en-US" altLang="ja-JP" sz="3200" b="1" dirty="0">
              <a:solidFill>
                <a:schemeClr val="bg1"/>
              </a:solidFill>
            </a:endParaRPr>
          </a:p>
        </p:txBody>
      </p:sp>
      <p:sp>
        <p:nvSpPr>
          <p:cNvPr id="8" name="タイトル 1"/>
          <p:cNvSpPr txBox="1">
            <a:spLocks/>
          </p:cNvSpPr>
          <p:nvPr/>
        </p:nvSpPr>
        <p:spPr>
          <a:xfrm>
            <a:off x="5292080" y="2132856"/>
            <a:ext cx="3779912"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ts val="3400"/>
              </a:lnSpc>
            </a:pPr>
            <a:r>
              <a:rPr lang="ja-JP" altLang="en-US" sz="2800" b="1" dirty="0">
                <a:solidFill>
                  <a:schemeClr val="tx1"/>
                </a:solidFill>
                <a:latin typeface="Meiryo UI" panose="020B0604030504040204" pitchFamily="50" charset="-128"/>
                <a:ea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rPr>
              <a:t>家族や親せき，近所の人</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ts val="3400"/>
              </a:lnSpc>
            </a:pPr>
            <a:r>
              <a:rPr lang="ja-JP" altLang="en-US" sz="2400" b="1" dirty="0">
                <a:solidFill>
                  <a:schemeClr val="tx1"/>
                </a:solidFill>
                <a:latin typeface="Meiryo UI" panose="020B0604030504040204" pitchFamily="50" charset="-128"/>
                <a:ea typeface="Meiryo UI" panose="020B0604030504040204" pitchFamily="50" charset="-128"/>
              </a:rPr>
              <a:t>　　</a:t>
            </a:r>
            <a:r>
              <a:rPr lang="ja-JP" altLang="en-US" sz="2400" b="1" dirty="0" err="1">
                <a:solidFill>
                  <a:schemeClr val="tx1"/>
                </a:solidFill>
                <a:latin typeface="Meiryo UI" panose="020B0604030504040204" pitchFamily="50" charset="-128"/>
                <a:ea typeface="Meiryo UI" panose="020B0604030504040204" pitchFamily="50" charset="-128"/>
              </a:rPr>
              <a:t>への</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呼びかけ</a:t>
            </a:r>
            <a:r>
              <a:rPr lang="ja-JP" altLang="en-US" sz="2400" b="1" dirty="0">
                <a:solidFill>
                  <a:schemeClr val="tx1"/>
                </a:solidFill>
                <a:latin typeface="Meiryo UI" panose="020B0604030504040204" pitchFamily="50" charset="-128"/>
                <a:ea typeface="Meiryo UI" panose="020B0604030504040204" pitchFamily="50" charset="-128"/>
              </a:rPr>
              <a:t>などを、入力</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ts val="3400"/>
              </a:lnSpc>
            </a:pPr>
            <a:r>
              <a:rPr lang="ja-JP" altLang="en-US" sz="2400" b="1" dirty="0">
                <a:solidFill>
                  <a:schemeClr val="tx1"/>
                </a:solidFill>
                <a:latin typeface="Meiryo UI" panose="020B0604030504040204" pitchFamily="50" charset="-128"/>
                <a:ea typeface="Meiryo UI" panose="020B0604030504040204" pitchFamily="50" charset="-128"/>
              </a:rPr>
              <a:t>　　また，それにかかる時間を</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ts val="3400"/>
              </a:lnSpc>
            </a:pPr>
            <a:r>
              <a:rPr lang="ja-JP" altLang="en-US" sz="2400" b="1" dirty="0">
                <a:solidFill>
                  <a:schemeClr val="tx1"/>
                </a:solidFill>
                <a:latin typeface="Meiryo UI" panose="020B0604030504040204" pitchFamily="50" charset="-128"/>
                <a:ea typeface="Meiryo UI" panose="020B0604030504040204" pitchFamily="50" charset="-128"/>
              </a:rPr>
              <a:t>　　入力</a:t>
            </a:r>
            <a:endParaRPr lang="en-US" altLang="ja-JP" sz="2400" b="1" dirty="0">
              <a:solidFill>
                <a:schemeClr val="tx1"/>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394129" y="4123184"/>
            <a:ext cx="8488868" cy="2474169"/>
            <a:chOff x="394129" y="4052614"/>
            <a:chExt cx="8488868" cy="2602780"/>
          </a:xfrm>
        </p:grpSpPr>
        <p:pic>
          <p:nvPicPr>
            <p:cNvPr id="9" name="Picture 3" descr="C:\Users\85923\Desktop\★タスケイラスト\5つの行動指標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17" r="15605"/>
            <a:stretch/>
          </p:blipFill>
          <p:spPr bwMode="auto">
            <a:xfrm>
              <a:off x="7466942" y="4052614"/>
              <a:ext cx="1122881" cy="12805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394129" y="5140372"/>
              <a:ext cx="8488868" cy="1515022"/>
              <a:chOff x="180963" y="5101748"/>
              <a:chExt cx="7632848" cy="1515022"/>
            </a:xfrm>
          </p:grpSpPr>
          <p:sp>
            <p:nvSpPr>
              <p:cNvPr id="11" name="角丸四角形 10"/>
              <p:cNvSpPr/>
              <p:nvPr/>
            </p:nvSpPr>
            <p:spPr>
              <a:xfrm>
                <a:off x="180963" y="5177498"/>
                <a:ext cx="7632848" cy="1384788"/>
              </a:xfrm>
              <a:prstGeom prst="roundRect">
                <a:avLst/>
              </a:prstGeom>
              <a:solidFill>
                <a:srgbClr val="FFFFCC"/>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ｺﾞｼｯｸM" panose="020B0600000000000000" pitchFamily="50" charset="-128"/>
                  <a:ea typeface="HGPｺﾞｼｯｸM" panose="020B0600000000000000" pitchFamily="50" charset="-128"/>
                </a:endParaRPr>
              </a:p>
            </p:txBody>
          </p:sp>
          <p:sp>
            <p:nvSpPr>
              <p:cNvPr id="12" name="タイトル 1"/>
              <p:cNvSpPr txBox="1">
                <a:spLocks/>
              </p:cNvSpPr>
              <p:nvPr/>
            </p:nvSpPr>
            <p:spPr>
              <a:xfrm>
                <a:off x="189933" y="5101748"/>
                <a:ext cx="7438165" cy="151502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a:solidFill>
                      <a:srgbClr val="FF0066"/>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家族や親せき、顔見知りの方からの避難の呼びかけ</a:t>
                </a:r>
                <a:r>
                  <a:rPr lang="ja-JP" altLang="en-US" sz="2400" b="1" dirty="0">
                    <a:solidFill>
                      <a:schemeClr val="tx1">
                        <a:lumMod val="75000"/>
                        <a:lumOff val="25000"/>
                      </a:schemeClr>
                    </a:solidFill>
                    <a:latin typeface="HGPｺﾞｼｯｸM" panose="020B0600000000000000" pitchFamily="50" charset="-128"/>
                    <a:ea typeface="HGPｺﾞｼｯｸM" panose="020B0600000000000000" pitchFamily="50" charset="-128"/>
                  </a:rPr>
                  <a:t>は、</a:t>
                </a:r>
                <a:r>
                  <a:rPr lang="ja-JP" altLang="en-US" sz="2400" b="1" dirty="0">
                    <a:solidFill>
                      <a:srgbClr val="FF0066"/>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早めの避難を促進する</a:t>
                </a:r>
                <a:r>
                  <a:rPr lang="ja-JP" altLang="en-US" sz="2400" b="1" dirty="0">
                    <a:solidFill>
                      <a:schemeClr val="tx1">
                        <a:lumMod val="75000"/>
                        <a:lumOff val="25000"/>
                      </a:schemeClr>
                    </a:solidFill>
                    <a:latin typeface="HGPｺﾞｼｯｸM" panose="020B0600000000000000" pitchFamily="50" charset="-128"/>
                    <a:ea typeface="HGPｺﾞｼｯｸM" panose="020B0600000000000000" pitchFamily="50" charset="-128"/>
                  </a:rPr>
                  <a:t>ことが分かっています。地域で声を掛け合って、早めの避難につなげましょう。</a:t>
                </a:r>
                <a:endParaRPr lang="en-US" altLang="ja-JP" sz="2400" b="1" dirty="0">
                  <a:solidFill>
                    <a:schemeClr val="tx1">
                      <a:lumMod val="75000"/>
                      <a:lumOff val="25000"/>
                    </a:schemeClr>
                  </a:solidFill>
                  <a:latin typeface="HGPｺﾞｼｯｸM" panose="020B0600000000000000" pitchFamily="50" charset="-128"/>
                  <a:ea typeface="HGPｺﾞｼｯｸM" panose="020B0600000000000000" pitchFamily="50" charset="-128"/>
                </a:endParaRPr>
              </a:p>
            </p:txBody>
          </p:sp>
        </p:grpSp>
      </p:grpSp>
      <p:sp>
        <p:nvSpPr>
          <p:cNvPr id="16" name="角丸四角形 15"/>
          <p:cNvSpPr/>
          <p:nvPr/>
        </p:nvSpPr>
        <p:spPr>
          <a:xfrm>
            <a:off x="584920" y="3140967"/>
            <a:ext cx="4347120" cy="72008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4638563" y="2549716"/>
            <a:ext cx="998601" cy="493073"/>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57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7308304" y="-229781"/>
            <a:ext cx="1835561" cy="1829567"/>
            <a:chOff x="7308304" y="639063"/>
            <a:chExt cx="1835561" cy="1829567"/>
          </a:xfrm>
        </p:grpSpPr>
        <p:sp>
          <p:nvSpPr>
            <p:cNvPr id="23"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chemeClr val="accent1">
                      <a:lumMod val="60000"/>
                      <a:lumOff val="40000"/>
                    </a:schemeClr>
                  </a:solidFill>
                  <a:latin typeface="HG丸ｺﾞｼｯｸM-PRO" panose="020F0600000000000000" pitchFamily="50" charset="-128"/>
                  <a:ea typeface="HG丸ｺﾞｼｯｸM-PRO" panose="020F0600000000000000" pitchFamily="50" charset="-128"/>
                </a:rPr>
                <a:t> </a:t>
              </a:r>
              <a:r>
                <a:rPr lang="ja-JP" altLang="en-US" sz="54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5"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chemeClr val="tx2">
                      <a:lumMod val="40000"/>
                      <a:lumOff val="60000"/>
                    </a:schemeClr>
                  </a:solidFill>
                  <a:latin typeface="HG丸ｺﾞｼｯｸM-PRO" panose="020F0600000000000000" pitchFamily="50" charset="-128"/>
                  <a:ea typeface="HG丸ｺﾞｼｯｸM-PRO" panose="020F0600000000000000" pitchFamily="50" charset="-128"/>
                </a:rPr>
                <a:t> </a:t>
              </a:r>
              <a:r>
                <a:rPr lang="ja-JP" altLang="en-US" sz="72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46" t="12592" r="51361" b="5556"/>
          <a:stretch/>
        </p:blipFill>
        <p:spPr bwMode="auto">
          <a:xfrm>
            <a:off x="467544" y="1028547"/>
            <a:ext cx="5384800" cy="561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5292081" y="3485387"/>
            <a:ext cx="3656055" cy="1097647"/>
            <a:chOff x="1684902" y="5301206"/>
            <a:chExt cx="5343769" cy="1097647"/>
          </a:xfrm>
        </p:grpSpPr>
        <p:sp>
          <p:nvSpPr>
            <p:cNvPr id="2" name="角丸四角形 1"/>
            <p:cNvSpPr/>
            <p:nvPr/>
          </p:nvSpPr>
          <p:spPr>
            <a:xfrm>
              <a:off x="1684902" y="5301206"/>
              <a:ext cx="5249174" cy="1097647"/>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741252" y="5496086"/>
              <a:ext cx="4287419" cy="707886"/>
            </a:xfrm>
            <a:prstGeom prst="rect">
              <a:avLst/>
            </a:prstGeom>
            <a:noFill/>
          </p:spPr>
          <p:txBody>
            <a:bodyPr wrap="square" rtlCol="0">
              <a:spAutoFit/>
            </a:bodyPr>
            <a:lstStyle/>
            <a:p>
              <a:r>
                <a:rPr kumimoji="1" lang="ja-JP" altLang="en-US" sz="4000" dirty="0">
                  <a:solidFill>
                    <a:schemeClr val="bg1"/>
                  </a:solidFill>
                  <a:latin typeface="HGP創英角ｺﾞｼｯｸUB" panose="020B0900000000000000" pitchFamily="50" charset="-128"/>
                  <a:ea typeface="HGP創英角ｺﾞｼｯｸUB" panose="020B0900000000000000" pitchFamily="50" charset="-128"/>
                </a:rPr>
                <a:t>完　成　！</a:t>
              </a:r>
            </a:p>
          </p:txBody>
        </p:sp>
      </p:grpSp>
      <p:sp>
        <p:nvSpPr>
          <p:cNvPr id="5" name="角丸四角形 4"/>
          <p:cNvSpPr/>
          <p:nvPr/>
        </p:nvSpPr>
        <p:spPr>
          <a:xfrm>
            <a:off x="1043608" y="2132856"/>
            <a:ext cx="4248472" cy="792088"/>
          </a:xfrm>
          <a:prstGeom prst="round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4932040" y="4509120"/>
            <a:ext cx="3984272" cy="2166933"/>
            <a:chOff x="-6013176" y="1412721"/>
            <a:chExt cx="2855321" cy="1425123"/>
          </a:xfrm>
        </p:grpSpPr>
        <p:grpSp>
          <p:nvGrpSpPr>
            <p:cNvPr id="12" name="グループ化 11"/>
            <p:cNvGrpSpPr/>
            <p:nvPr/>
          </p:nvGrpSpPr>
          <p:grpSpPr>
            <a:xfrm>
              <a:off x="-6013176" y="1412721"/>
              <a:ext cx="2855321" cy="1425123"/>
              <a:chOff x="-6013176" y="1409934"/>
              <a:chExt cx="2855321" cy="1425123"/>
            </a:xfrm>
          </p:grpSpPr>
          <p:grpSp>
            <p:nvGrpSpPr>
              <p:cNvPr id="15" name="グループ化 14"/>
              <p:cNvGrpSpPr/>
              <p:nvPr/>
            </p:nvGrpSpPr>
            <p:grpSpPr>
              <a:xfrm>
                <a:off x="-6013176" y="1409934"/>
                <a:ext cx="2855321" cy="1425123"/>
                <a:chOff x="-6013176" y="1409934"/>
                <a:chExt cx="2855321" cy="1425123"/>
              </a:xfrm>
            </p:grpSpPr>
            <p:pic>
              <p:nvPicPr>
                <p:cNvPr id="19" name="図 1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13176" y="1409934"/>
                  <a:ext cx="2843138" cy="1418572"/>
                </a:xfrm>
                <a:prstGeom prst="rect">
                  <a:avLst/>
                </a:prstGeom>
              </p:spPr>
            </p:pic>
            <p:pic>
              <p:nvPicPr>
                <p:cNvPr id="20" name="図 19"/>
                <p:cNvPicPr>
                  <a:picLocks noChangeAspect="1"/>
                </p:cNvPicPr>
                <p:nvPr/>
              </p:nvPicPr>
              <p:blipFill>
                <a:blip r:embed="rId8" cstate="print">
                  <a:extLst>
                    <a:ext uri="{BEBA8EAE-BF5A-486C-A8C5-ECC9F3942E4B}">
                      <a14:imgProps xmlns:a14="http://schemas.microsoft.com/office/drawing/2010/main">
                        <a14:imgLayer r:embed="rId7">
                          <a14:imgEffect>
                            <a14:backgroundRemoval t="29114" b="79747" l="0" r="23539"/>
                          </a14:imgEffect>
                        </a14:imgLayer>
                      </a14:imgProps>
                    </a:ext>
                    <a:ext uri="{28A0092B-C50C-407E-A947-70E740481C1C}">
                      <a14:useLocalDpi xmlns:a14="http://schemas.microsoft.com/office/drawing/2010/main" val="0"/>
                    </a:ext>
                  </a:extLst>
                </a:blip>
                <a:stretch>
                  <a:fillRect/>
                </a:stretch>
              </p:blipFill>
              <p:spPr>
                <a:xfrm>
                  <a:off x="-6000993" y="1416485"/>
                  <a:ext cx="2843138" cy="1418572"/>
                </a:xfrm>
                <a:prstGeom prst="rect">
                  <a:avLst/>
                </a:prstGeom>
              </p:spPr>
            </p:pic>
            <p:pic>
              <p:nvPicPr>
                <p:cNvPr id="21" name="図 20"/>
                <p:cNvPicPr>
                  <a:picLocks noChangeAspect="1"/>
                </p:cNvPicPr>
                <p:nvPr/>
              </p:nvPicPr>
              <p:blipFill>
                <a:blip r:embed="rId9" cstate="print">
                  <a:extLst>
                    <a:ext uri="{BEBA8EAE-BF5A-486C-A8C5-ECC9F3942E4B}">
                      <a14:imgProps xmlns:a14="http://schemas.microsoft.com/office/drawing/2010/main">
                        <a14:imgLayer r:embed="rId7">
                          <a14:imgEffect>
                            <a14:backgroundRemoval t="0" b="55380" l="4107" r="37599"/>
                          </a14:imgEffect>
                        </a14:imgLayer>
                      </a14:imgProps>
                    </a:ext>
                    <a:ext uri="{28A0092B-C50C-407E-A947-70E740481C1C}">
                      <a14:useLocalDpi xmlns:a14="http://schemas.microsoft.com/office/drawing/2010/main" val="0"/>
                    </a:ext>
                  </a:extLst>
                </a:blip>
                <a:stretch>
                  <a:fillRect/>
                </a:stretch>
              </p:blipFill>
              <p:spPr>
                <a:xfrm>
                  <a:off x="-6013176" y="1416485"/>
                  <a:ext cx="2843138" cy="1418572"/>
                </a:xfrm>
                <a:prstGeom prst="rect">
                  <a:avLst/>
                </a:prstGeom>
              </p:spPr>
            </p:pic>
          </p:grpSp>
          <p:grpSp>
            <p:nvGrpSpPr>
              <p:cNvPr id="16" name="グループ化 15"/>
              <p:cNvGrpSpPr/>
              <p:nvPr/>
            </p:nvGrpSpPr>
            <p:grpSpPr>
              <a:xfrm>
                <a:off x="-6013176" y="1409934"/>
                <a:ext cx="2843138" cy="1425123"/>
                <a:chOff x="-6373216" y="2415204"/>
                <a:chExt cx="2843138" cy="1425123"/>
              </a:xfrm>
            </p:grpSpPr>
            <p:pic>
              <p:nvPicPr>
                <p:cNvPr id="17" name="図 16"/>
                <p:cNvPicPr>
                  <a:picLocks noChangeAspect="1"/>
                </p:cNvPicPr>
                <p:nvPr/>
              </p:nvPicPr>
              <p:blipFill>
                <a:blip r:embed="rId10" cstate="print">
                  <a:extLst>
                    <a:ext uri="{BEBA8EAE-BF5A-486C-A8C5-ECC9F3942E4B}">
                      <a14:imgProps xmlns:a14="http://schemas.microsoft.com/office/drawing/2010/main">
                        <a14:imgLayer r:embed="rId7">
                          <a14:imgEffect>
                            <a14:backgroundRemoval t="0" b="59494" l="30490" r="50553"/>
                          </a14:imgEffect>
                        </a14:imgLayer>
                      </a14:imgProps>
                    </a:ext>
                    <a:ext uri="{28A0092B-C50C-407E-A947-70E740481C1C}">
                      <a14:useLocalDpi xmlns:a14="http://schemas.microsoft.com/office/drawing/2010/main" val="0"/>
                    </a:ext>
                  </a:extLst>
                </a:blip>
                <a:stretch>
                  <a:fillRect/>
                </a:stretch>
              </p:blipFill>
              <p:spPr>
                <a:xfrm>
                  <a:off x="-6373216" y="2421755"/>
                  <a:ext cx="2843138" cy="1418572"/>
                </a:xfrm>
                <a:prstGeom prst="rect">
                  <a:avLst/>
                </a:prstGeom>
              </p:spPr>
            </p:pic>
            <p:pic>
              <p:nvPicPr>
                <p:cNvPr id="18" name="図 17"/>
                <p:cNvPicPr>
                  <a:picLocks noChangeAspect="1"/>
                </p:cNvPicPr>
                <p:nvPr/>
              </p:nvPicPr>
              <p:blipFill>
                <a:blip r:embed="rId11" cstate="print">
                  <a:extLst>
                    <a:ext uri="{BEBA8EAE-BF5A-486C-A8C5-ECC9F3942E4B}">
                      <a14:imgProps xmlns:a14="http://schemas.microsoft.com/office/drawing/2010/main">
                        <a14:imgLayer r:embed="rId7">
                          <a14:imgEffect>
                            <a14:backgroundRemoval t="0" b="29430" l="37757" r="75829"/>
                          </a14:imgEffect>
                        </a14:imgLayer>
                      </a14:imgProps>
                    </a:ext>
                    <a:ext uri="{28A0092B-C50C-407E-A947-70E740481C1C}">
                      <a14:useLocalDpi xmlns:a14="http://schemas.microsoft.com/office/drawing/2010/main" val="0"/>
                    </a:ext>
                  </a:extLst>
                </a:blip>
                <a:stretch>
                  <a:fillRect/>
                </a:stretch>
              </p:blipFill>
              <p:spPr>
                <a:xfrm>
                  <a:off x="-6373216" y="2415204"/>
                  <a:ext cx="2843138" cy="1418572"/>
                </a:xfrm>
                <a:prstGeom prst="rect">
                  <a:avLst/>
                </a:prstGeom>
              </p:spPr>
            </p:pic>
          </p:grpSp>
        </p:grpSp>
        <p:pic>
          <p:nvPicPr>
            <p:cNvPr id="13" name="図 12"/>
            <p:cNvPicPr>
              <a:picLocks noChangeAspect="1"/>
            </p:cNvPicPr>
            <p:nvPr/>
          </p:nvPicPr>
          <p:blipFill rotWithShape="1">
            <a:blip r:embed="rId12" cstate="print">
              <a:extLst>
                <a:ext uri="{BEBA8EAE-BF5A-486C-A8C5-ECC9F3942E4B}">
                  <a14:imgProps xmlns:a14="http://schemas.microsoft.com/office/drawing/2010/main">
                    <a14:imgLayer r:embed="rId7">
                      <a14:imgEffect>
                        <a14:backgroundRemoval t="0" b="68671" l="64771" r="100000"/>
                      </a14:imgEffect>
                    </a14:imgLayer>
                  </a14:imgProps>
                </a:ext>
                <a:ext uri="{28A0092B-C50C-407E-A947-70E740481C1C}">
                  <a14:useLocalDpi xmlns:a14="http://schemas.microsoft.com/office/drawing/2010/main" val="0"/>
                </a:ext>
              </a:extLst>
            </a:blip>
            <a:srcRect l="65050" t="-674" r="-405" b="41968"/>
            <a:stretch/>
          </p:blipFill>
          <p:spPr>
            <a:xfrm>
              <a:off x="-4163050" y="1412721"/>
              <a:ext cx="1005195" cy="832789"/>
            </a:xfrm>
            <a:prstGeom prst="rect">
              <a:avLst/>
            </a:prstGeom>
          </p:spPr>
        </p:pic>
        <p:pic>
          <p:nvPicPr>
            <p:cNvPr id="14" name="図 13"/>
            <p:cNvPicPr>
              <a:picLocks noChangeAspect="1"/>
            </p:cNvPicPr>
            <p:nvPr/>
          </p:nvPicPr>
          <p:blipFill>
            <a:blip r:embed="rId13" cstate="print">
              <a:extLst>
                <a:ext uri="{BEBA8EAE-BF5A-486C-A8C5-ECC9F3942E4B}">
                  <a14:imgProps xmlns:a14="http://schemas.microsoft.com/office/drawing/2010/main">
                    <a14:imgLayer r:embed="rId7">
                      <a14:imgEffect>
                        <a14:backgroundRemoval t="67089" b="100000" l="73460" r="100000"/>
                      </a14:imgEffect>
                    </a14:imgLayer>
                  </a14:imgProps>
                </a:ext>
                <a:ext uri="{28A0092B-C50C-407E-A947-70E740481C1C}">
                  <a14:useLocalDpi xmlns:a14="http://schemas.microsoft.com/office/drawing/2010/main" val="0"/>
                </a:ext>
              </a:extLst>
            </a:blip>
            <a:stretch>
              <a:fillRect/>
            </a:stretch>
          </p:blipFill>
          <p:spPr>
            <a:xfrm>
              <a:off x="-6013176" y="1412721"/>
              <a:ext cx="2843138" cy="1418572"/>
            </a:xfrm>
            <a:prstGeom prst="rect">
              <a:avLst/>
            </a:prstGeom>
          </p:spPr>
        </p:pic>
      </p:grpSp>
    </p:spTree>
    <p:extLst>
      <p:ext uri="{BB962C8B-B14F-4D97-AF65-F5344CB8AC3E}">
        <p14:creationId xmlns:p14="http://schemas.microsoft.com/office/powerpoint/2010/main" val="19275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nvGrpSpPr>
          <p:cNvPr id="4" name="グループ化 3"/>
          <p:cNvGrpSpPr/>
          <p:nvPr/>
        </p:nvGrpSpPr>
        <p:grpSpPr>
          <a:xfrm>
            <a:off x="239549" y="1164570"/>
            <a:ext cx="8868955" cy="5508304"/>
            <a:chOff x="-7249283" y="2952142"/>
            <a:chExt cx="8868955" cy="5508304"/>
          </a:xfrm>
        </p:grpSpPr>
        <p:pic>
          <p:nvPicPr>
            <p:cNvPr id="10" name="Picture 4" descr="C:\Users\85923\Desktop\図1.png"/>
            <p:cNvPicPr>
              <a:picLocks noChangeAspect="1" noChangeArrowheads="1"/>
            </p:cNvPicPr>
            <p:nvPr/>
          </p:nvPicPr>
          <p:blipFill rotWithShape="1">
            <a:blip r:embed="rId5">
              <a:extLst>
                <a:ext uri="{28A0092B-C50C-407E-A947-70E740481C1C}">
                  <a14:useLocalDpi xmlns:a14="http://schemas.microsoft.com/office/drawing/2010/main" val="0"/>
                </a:ext>
              </a:extLst>
            </a:blip>
            <a:srcRect b="40972"/>
            <a:stretch/>
          </p:blipFill>
          <p:spPr bwMode="auto">
            <a:xfrm>
              <a:off x="-3207755" y="3200348"/>
              <a:ext cx="4827427" cy="526009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249283" y="2952142"/>
              <a:ext cx="3180323"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rPr>
                <a:t>完成イメージ</a:t>
              </a:r>
              <a:r>
                <a:rPr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grpSp>
      <p:pic>
        <p:nvPicPr>
          <p:cNvPr id="7172" name="Picture 4" descr="C:\Users\85923\Desktop\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557377"/>
            <a:ext cx="2808312" cy="51839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3169294" y="2816934"/>
            <a:ext cx="1296144" cy="1188130"/>
            <a:chOff x="2627784" y="2461568"/>
            <a:chExt cx="1296144" cy="1188130"/>
          </a:xfrm>
        </p:grpSpPr>
        <p:sp>
          <p:nvSpPr>
            <p:cNvPr id="15" name="下矢印 14"/>
            <p:cNvSpPr/>
            <p:nvPr/>
          </p:nvSpPr>
          <p:spPr>
            <a:xfrm rot="16200000">
              <a:off x="2609783" y="2479569"/>
              <a:ext cx="1188130" cy="1152128"/>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699792" y="2823518"/>
              <a:ext cx="1224136" cy="464230"/>
            </a:xfrm>
            <a:prstGeom prst="rect">
              <a:avLst/>
            </a:prstGeom>
            <a:noFill/>
          </p:spPr>
          <p:txBody>
            <a:bodyPr wrap="square" rtlCol="0">
              <a:spAutoFit/>
            </a:bodyPr>
            <a:lstStyle/>
            <a:p>
              <a:pPr>
                <a:lnSpc>
                  <a:spcPts val="2900"/>
                </a:lnSpc>
              </a:pPr>
              <a:r>
                <a:rPr lang="ja-JP" altLang="en-US" sz="2800" b="1" dirty="0">
                  <a:solidFill>
                    <a:schemeClr val="bg1"/>
                  </a:solidFill>
                  <a:latin typeface="Meiryo UI" panose="020B0604030504040204" pitchFamily="50" charset="-128"/>
                  <a:ea typeface="Meiryo UI" panose="020B0604030504040204" pitchFamily="50" charset="-128"/>
                </a:rPr>
                <a:t>拡大</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pSp>
      <p:sp>
        <p:nvSpPr>
          <p:cNvPr id="12" name="角丸四角形 11"/>
          <p:cNvSpPr/>
          <p:nvPr/>
        </p:nvSpPr>
        <p:spPr>
          <a:xfrm>
            <a:off x="2627784" y="3557216"/>
            <a:ext cx="409364" cy="102391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627784" y="4581128"/>
            <a:ext cx="409364" cy="102391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83568" y="3566352"/>
            <a:ext cx="1044116" cy="203868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727684" y="3586395"/>
            <a:ext cx="936770" cy="203868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83568" y="5625083"/>
            <a:ext cx="2353579" cy="54022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113284" y="4077072"/>
            <a:ext cx="1149237" cy="369332"/>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避難先１</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3169294" y="4908418"/>
            <a:ext cx="1149237" cy="369332"/>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避難先２</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53264" y="3846239"/>
            <a:ext cx="461665" cy="1778844"/>
          </a:xfrm>
          <a:prstGeom prst="rect">
            <a:avLst/>
          </a:prstGeom>
          <a:noFill/>
        </p:spPr>
        <p:txBody>
          <a:bodyPr vert="eaVert" wrap="square" rtlCol="0">
            <a:spAutoFit/>
          </a:bodyPr>
          <a:lstStyle/>
          <a:p>
            <a:r>
              <a:rPr lang="ja-JP" altLang="en-US" dirty="0" smtClean="0">
                <a:latin typeface="HGP創英角ｺﾞｼｯｸUB" panose="020B0900000000000000" pitchFamily="50" charset="-128"/>
                <a:ea typeface="HGP創英角ｺﾞｼｯｸUB" panose="020B0900000000000000" pitchFamily="50" charset="-128"/>
              </a:rPr>
              <a:t>避難準備行動</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3188391" y="1988840"/>
            <a:ext cx="901590" cy="923330"/>
          </a:xfrm>
          <a:prstGeom prst="rect">
            <a:avLst/>
          </a:prstGeom>
          <a:noFill/>
        </p:spPr>
        <p:txBody>
          <a:bodyPr wrap="square" rtlCol="0">
            <a:spAutoFit/>
          </a:bodyPr>
          <a:lstStyle/>
          <a:p>
            <a:r>
              <a:rPr lang="ja-JP" altLang="en-US" dirty="0" smtClean="0">
                <a:latin typeface="HGP創英角ｺﾞｼｯｸUB" panose="020B0900000000000000" pitchFamily="50" charset="-128"/>
                <a:ea typeface="HGP創英角ｺﾞｼｯｸUB" panose="020B0900000000000000" pitchFamily="50" charset="-128"/>
              </a:rPr>
              <a:t>避難のタイミング</a:t>
            </a: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7" name="直線矢印コネクタ 6"/>
          <p:cNvCxnSpPr/>
          <p:nvPr/>
        </p:nvCxnSpPr>
        <p:spPr>
          <a:xfrm flipH="1">
            <a:off x="2411760" y="2912170"/>
            <a:ext cx="829542" cy="645046"/>
          </a:xfrm>
          <a:prstGeom prst="straightConnector1">
            <a:avLst/>
          </a:prstGeom>
          <a:ln w="444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131840" y="6169596"/>
            <a:ext cx="1186691" cy="646331"/>
          </a:xfrm>
          <a:prstGeom prst="rect">
            <a:avLst/>
          </a:prstGeom>
          <a:noFill/>
        </p:spPr>
        <p:txBody>
          <a:bodyPr wrap="square" rtlCol="0">
            <a:spAutoFit/>
          </a:bodyPr>
          <a:lstStyle/>
          <a:p>
            <a:r>
              <a:rPr lang="ja-JP" altLang="en-US" dirty="0" smtClean="0">
                <a:latin typeface="HGP創英角ｺﾞｼｯｸUB" panose="020B0900000000000000" pitchFamily="50" charset="-128"/>
                <a:ea typeface="HGP創英角ｺﾞｼｯｸUB" panose="020B0900000000000000" pitchFamily="50" charset="-128"/>
              </a:rPr>
              <a:t>地域に対する行動</a:t>
            </a: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25" name="直線矢印コネクタ 24"/>
          <p:cNvCxnSpPr>
            <a:stCxn id="23" idx="1"/>
          </p:cNvCxnSpPr>
          <p:nvPr/>
        </p:nvCxnSpPr>
        <p:spPr>
          <a:xfrm flipH="1" flipV="1">
            <a:off x="2758668" y="6231016"/>
            <a:ext cx="373172" cy="261746"/>
          </a:xfrm>
          <a:prstGeom prst="straightConnector1">
            <a:avLst/>
          </a:prstGeom>
          <a:ln w="4445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5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38" t="15862" r="24999" b="9885"/>
          <a:stretch/>
        </p:blipFill>
        <p:spPr bwMode="auto">
          <a:xfrm>
            <a:off x="5234913" y="4514294"/>
            <a:ext cx="3092263" cy="231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79512" y="188640"/>
            <a:ext cx="9144000" cy="707886"/>
          </a:xfrm>
          <a:prstGeom prst="rect">
            <a:avLst/>
          </a:prstGeom>
          <a:noFill/>
        </p:spPr>
        <p:txBody>
          <a:bodyPr wrap="square" rtlCol="0">
            <a:spAutoFit/>
          </a:bodyPr>
          <a:lstStyle/>
          <a:p>
            <a:r>
              <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アカウント登録について</a:t>
            </a:r>
          </a:p>
        </p:txBody>
      </p:sp>
      <p:grpSp>
        <p:nvGrpSpPr>
          <p:cNvPr id="3" name="グループ化 2"/>
          <p:cNvGrpSpPr/>
          <p:nvPr/>
        </p:nvGrpSpPr>
        <p:grpSpPr>
          <a:xfrm>
            <a:off x="-36512" y="1020567"/>
            <a:ext cx="4737052" cy="3167689"/>
            <a:chOff x="77109" y="2450858"/>
            <a:chExt cx="4737052" cy="3167689"/>
          </a:xfrm>
        </p:grpSpPr>
        <p:grpSp>
          <p:nvGrpSpPr>
            <p:cNvPr id="2" name="グループ化 1"/>
            <p:cNvGrpSpPr/>
            <p:nvPr/>
          </p:nvGrpSpPr>
          <p:grpSpPr>
            <a:xfrm>
              <a:off x="270084" y="2450858"/>
              <a:ext cx="4380789" cy="2468114"/>
              <a:chOff x="447662" y="1095131"/>
              <a:chExt cx="4380789" cy="2468114"/>
            </a:xfrm>
          </p:grpSpPr>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646" t="13227" r="51361" b="42536"/>
              <a:stretch/>
            </p:blipFill>
            <p:spPr bwMode="auto">
              <a:xfrm>
                <a:off x="447662" y="1095131"/>
                <a:ext cx="4380789" cy="246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角丸四角形 18"/>
              <p:cNvSpPr/>
              <p:nvPr/>
            </p:nvSpPr>
            <p:spPr>
              <a:xfrm>
                <a:off x="1146216" y="2891363"/>
                <a:ext cx="1512168" cy="41500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p:cNvSpPr txBox="1">
              <a:spLocks/>
            </p:cNvSpPr>
            <p:nvPr/>
          </p:nvSpPr>
          <p:spPr>
            <a:xfrm>
              <a:off x="77109" y="4918972"/>
              <a:ext cx="4737052" cy="699575"/>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000" b="1" dirty="0" smtClean="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マイ・タイムラインの</a:t>
              </a:r>
              <a:r>
                <a:rPr lang="ja-JP" altLang="en-US" sz="2000" b="1" dirty="0" smtClean="0">
                  <a:solidFill>
                    <a:schemeClr val="tx1"/>
                  </a:solidFill>
                  <a:latin typeface="Meiryo UI" panose="020B0604030504040204" pitchFamily="50" charset="-128"/>
                  <a:ea typeface="Meiryo UI" panose="020B0604030504040204" pitchFamily="50" charset="-128"/>
                </a:rPr>
                <a:t>完成</a:t>
              </a:r>
              <a:r>
                <a:rPr lang="ja-JP" altLang="en-US" sz="2000" b="1" dirty="0">
                  <a:solidFill>
                    <a:schemeClr val="tx1"/>
                  </a:solidFill>
                  <a:latin typeface="Meiryo UI" panose="020B0604030504040204" pitchFamily="50" charset="-128"/>
                  <a:ea typeface="Meiryo UI" panose="020B0604030504040204" pitchFamily="50" charset="-128"/>
                </a:rPr>
                <a:t>ページ）</a:t>
              </a:r>
              <a:endParaRPr lang="en-US" altLang="ja-JP" sz="2000" b="1" dirty="0">
                <a:solidFill>
                  <a:schemeClr val="tx1"/>
                </a:solidFill>
                <a:latin typeface="Meiryo UI" panose="020B0604030504040204" pitchFamily="50" charset="-128"/>
                <a:ea typeface="Meiryo UI" panose="020B0604030504040204" pitchFamily="50" charset="-128"/>
              </a:endParaRPr>
            </a:p>
            <a:p>
              <a:pPr algn="ctr"/>
              <a:endParaRPr lang="en-US" altLang="ja-JP" sz="2000" b="1" dirty="0">
                <a:solidFill>
                  <a:schemeClr val="tx1"/>
                </a:solidFill>
                <a:latin typeface="Meiryo UI" panose="020B0604030504040204" pitchFamily="50" charset="-128"/>
                <a:ea typeface="Meiryo UI" panose="020B0604030504040204" pitchFamily="50" charset="-128"/>
              </a:endParaRPr>
            </a:p>
          </p:txBody>
        </p:sp>
      </p:grpSp>
      <p:sp>
        <p:nvSpPr>
          <p:cNvPr id="34" name="タイトル 1"/>
          <p:cNvSpPr txBox="1">
            <a:spLocks/>
          </p:cNvSpPr>
          <p:nvPr/>
        </p:nvSpPr>
        <p:spPr>
          <a:xfrm>
            <a:off x="249447" y="4737287"/>
            <a:ext cx="4829593" cy="164754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tx1"/>
                </a:solidFill>
                <a:latin typeface="Meiryo UI" panose="020B0604030504040204" pitchFamily="50" charset="-128"/>
                <a:ea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rPr>
              <a:t>登録したい</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メールアドレスを入力</a:t>
            </a:r>
            <a:r>
              <a:rPr lang="ja-JP" altLang="en-US" sz="2400" b="1" dirty="0">
                <a:solidFill>
                  <a:schemeClr val="tx1"/>
                </a:solidFill>
                <a:latin typeface="Meiryo UI" panose="020B0604030504040204" pitchFamily="50" charset="-128"/>
                <a:ea typeface="Meiryo UI" panose="020B0604030504040204" pitchFamily="50" charset="-128"/>
              </a:rPr>
              <a:t>・</a:t>
            </a:r>
            <a:endParaRPr lang="en-US" altLang="ja-JP" sz="2400" b="1"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送信していただき、届いた</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本登録用</a:t>
            </a:r>
            <a:endParaRPr lang="en-US" altLang="ja-JP"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のメールから登録手続き</a:t>
            </a:r>
            <a:r>
              <a:rPr lang="ja-JP" altLang="en-US" sz="2400" b="1" dirty="0">
                <a:solidFill>
                  <a:schemeClr val="tx1"/>
                </a:solidFill>
                <a:latin typeface="Meiryo UI" panose="020B0604030504040204" pitchFamily="50" charset="-128"/>
                <a:ea typeface="Meiryo UI" panose="020B0604030504040204" pitchFamily="50" charset="-128"/>
              </a:rPr>
              <a:t>を行ってく</a:t>
            </a:r>
            <a:r>
              <a:rPr lang="ja-JP" altLang="en-US" sz="2400" b="1" dirty="0" err="1">
                <a:solidFill>
                  <a:schemeClr val="tx1"/>
                </a:solidFill>
                <a:latin typeface="Meiryo UI" panose="020B0604030504040204" pitchFamily="50" charset="-128"/>
                <a:ea typeface="Meiryo UI" panose="020B0604030504040204" pitchFamily="50" charset="-128"/>
              </a:rPr>
              <a:t>だ</a:t>
            </a:r>
            <a:endParaRPr lang="en-US" altLang="ja-JP" sz="2400" b="1"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さい。</a:t>
            </a:r>
            <a:endParaRPr lang="en-US" altLang="ja-JP" sz="2400" b="1" dirty="0">
              <a:solidFill>
                <a:schemeClr val="tx1"/>
              </a:solidFill>
              <a:latin typeface="Meiryo UI" panose="020B0604030504040204" pitchFamily="50" charset="-128"/>
              <a:ea typeface="Meiryo UI" panose="020B0604030504040204" pitchFamily="50" charset="-128"/>
            </a:endParaRPr>
          </a:p>
        </p:txBody>
      </p:sp>
      <p:pic>
        <p:nvPicPr>
          <p:cNvPr id="26" name="Picture 4" descr="C:\Users\85923\Desktop\図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5625"/>
          <a:stretch/>
        </p:blipFill>
        <p:spPr bwMode="auto">
          <a:xfrm>
            <a:off x="4868877" y="981311"/>
            <a:ext cx="3951595" cy="25073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458354" y="3488681"/>
            <a:ext cx="5082198"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　　　（マイ・タイムラインの表示ページ）</a:t>
            </a:r>
            <a:endParaRPr kumimoji="1" lang="ja-JP" altLang="en-US" sz="2000" b="1" dirty="0">
              <a:latin typeface="Meiryo UI" panose="020B0604030504040204" pitchFamily="50" charset="-128"/>
              <a:ea typeface="Meiryo UI" panose="020B0604030504040204" pitchFamily="50" charset="-128"/>
            </a:endParaRPr>
          </a:p>
        </p:txBody>
      </p:sp>
      <p:sp>
        <p:nvSpPr>
          <p:cNvPr id="11" name="下矢印 10"/>
          <p:cNvSpPr/>
          <p:nvPr/>
        </p:nvSpPr>
        <p:spPr>
          <a:xfrm>
            <a:off x="4160480" y="3869514"/>
            <a:ext cx="1080120" cy="52663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765454" y="5462813"/>
            <a:ext cx="2118914" cy="41500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487285" y="2969199"/>
            <a:ext cx="1512168" cy="41500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4382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107504" y="953189"/>
            <a:ext cx="8920329" cy="2217132"/>
            <a:chOff x="118066" y="5085184"/>
            <a:chExt cx="8216253" cy="2217132"/>
          </a:xfrm>
        </p:grpSpPr>
        <p:sp>
          <p:nvSpPr>
            <p:cNvPr id="20" name="角丸四角形 19"/>
            <p:cNvSpPr/>
            <p:nvPr/>
          </p:nvSpPr>
          <p:spPr>
            <a:xfrm>
              <a:off x="124743" y="5085184"/>
              <a:ext cx="8052336" cy="2102444"/>
            </a:xfrm>
            <a:prstGeom prst="roundRect">
              <a:avLst/>
            </a:prstGeom>
            <a:solidFill>
              <a:srgbClr val="90D2FA"/>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ｺﾞｼｯｸM" panose="020B0600000000000000" pitchFamily="50" charset="-128"/>
                <a:ea typeface="HGPｺﾞｼｯｸM" panose="020B0600000000000000" pitchFamily="50" charset="-128"/>
              </a:endParaRPr>
            </a:p>
          </p:txBody>
        </p:sp>
        <p:sp>
          <p:nvSpPr>
            <p:cNvPr id="21" name="タイトル 1"/>
            <p:cNvSpPr txBox="1">
              <a:spLocks/>
            </p:cNvSpPr>
            <p:nvPr/>
          </p:nvSpPr>
          <p:spPr>
            <a:xfrm>
              <a:off x="118066" y="5400755"/>
              <a:ext cx="8216253" cy="190156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tx2">
                      <a:lumMod val="75000"/>
                    </a:schemeClr>
                  </a:solidFill>
                  <a:latin typeface="HGPｺﾞｼｯｸM" panose="020B0600000000000000" pitchFamily="50" charset="-128"/>
                  <a:ea typeface="HGPｺﾞｼｯｸM" panose="020B0600000000000000" pitchFamily="50" charset="-128"/>
                </a:rPr>
                <a:t>◎アカウント登録していただくと、作成したマイ・タイムラインを</a:t>
              </a:r>
              <a:endParaRPr lang="en-US" altLang="ja-JP" sz="2800" b="1" dirty="0">
                <a:solidFill>
                  <a:schemeClr val="tx2">
                    <a:lumMod val="75000"/>
                  </a:schemeClr>
                </a:solidFill>
                <a:latin typeface="HGPｺﾞｼｯｸM" panose="020B0600000000000000" pitchFamily="50" charset="-128"/>
                <a:ea typeface="HGPｺﾞｼｯｸM" panose="020B0600000000000000" pitchFamily="50" charset="-128"/>
              </a:endParaRPr>
            </a:p>
            <a:p>
              <a:r>
                <a:rPr lang="ja-JP" altLang="en-US" sz="2800" b="1" dirty="0">
                  <a:solidFill>
                    <a:schemeClr val="tx2">
                      <a:lumMod val="75000"/>
                    </a:schemeClr>
                  </a:solidFill>
                  <a:latin typeface="HGPｺﾞｼｯｸM" panose="020B0600000000000000" pitchFamily="50" charset="-128"/>
                  <a:ea typeface="HGPｺﾞｼｯｸM" panose="020B0600000000000000" pitchFamily="50" charset="-128"/>
                </a:rPr>
                <a:t>　 保存・閲覧、修正などをすることができます。</a:t>
              </a:r>
              <a:endParaRPr lang="en-US" altLang="ja-JP" sz="2800" b="1" dirty="0">
                <a:solidFill>
                  <a:schemeClr val="tx2">
                    <a:lumMod val="75000"/>
                  </a:schemeClr>
                </a:solidFill>
                <a:latin typeface="HGPｺﾞｼｯｸM" panose="020B0600000000000000" pitchFamily="50" charset="-128"/>
                <a:ea typeface="HGPｺﾞｼｯｸM" panose="020B0600000000000000" pitchFamily="50" charset="-128"/>
              </a:endParaRPr>
            </a:p>
            <a:p>
              <a:r>
                <a:rPr lang="ja-JP" altLang="en-US" sz="2800" b="1" dirty="0">
                  <a:solidFill>
                    <a:schemeClr val="tx2">
                      <a:lumMod val="75000"/>
                    </a:schemeClr>
                  </a:solidFill>
                  <a:latin typeface="HGPｺﾞｼｯｸM" panose="020B0600000000000000" pitchFamily="50" charset="-128"/>
                  <a:ea typeface="HGPｺﾞｼｯｸM" panose="020B0600000000000000" pitchFamily="50" charset="-128"/>
                </a:rPr>
                <a:t>◎設定したメールアドレスなどを共有していただければ、家族と</a:t>
              </a:r>
              <a:endParaRPr lang="en-US" altLang="ja-JP" sz="2800" b="1" dirty="0">
                <a:solidFill>
                  <a:schemeClr val="tx2">
                    <a:lumMod val="75000"/>
                  </a:schemeClr>
                </a:solidFill>
                <a:latin typeface="HGPｺﾞｼｯｸM" panose="020B0600000000000000" pitchFamily="50" charset="-128"/>
                <a:ea typeface="HGPｺﾞｼｯｸM" panose="020B0600000000000000" pitchFamily="50" charset="-128"/>
              </a:endParaRPr>
            </a:p>
            <a:p>
              <a:r>
                <a:rPr lang="ja-JP" altLang="en-US" sz="2800" b="1" dirty="0">
                  <a:solidFill>
                    <a:schemeClr val="tx2">
                      <a:lumMod val="75000"/>
                    </a:schemeClr>
                  </a:solidFill>
                  <a:latin typeface="HGPｺﾞｼｯｸM" panose="020B0600000000000000" pitchFamily="50" charset="-128"/>
                  <a:ea typeface="HGPｺﾞｼｯｸM" panose="020B0600000000000000" pitchFamily="50" charset="-128"/>
                </a:rPr>
                <a:t>　 マイ・タイムラインを共有することができます。</a:t>
              </a:r>
              <a:endParaRPr lang="en-US" altLang="ja-JP" sz="2800" b="1" dirty="0">
                <a:solidFill>
                  <a:schemeClr val="tx2">
                    <a:lumMod val="75000"/>
                  </a:schemeClr>
                </a:solidFill>
                <a:latin typeface="HGPｺﾞｼｯｸM" panose="020B0600000000000000" pitchFamily="50" charset="-128"/>
                <a:ea typeface="HGPｺﾞｼｯｸM" panose="020B0600000000000000" pitchFamily="50" charset="-128"/>
              </a:endParaRPr>
            </a:p>
            <a:p>
              <a:endParaRPr lang="en-US" altLang="ja-JP" sz="2800" b="1" dirty="0">
                <a:solidFill>
                  <a:srgbClr val="0070C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grpSp>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3372" y="240713"/>
            <a:ext cx="9144000" cy="707886"/>
          </a:xfrm>
          <a:prstGeom prst="rect">
            <a:avLst/>
          </a:prstGeom>
          <a:noFill/>
        </p:spPr>
        <p:txBody>
          <a:bodyPr wrap="square" rtlCol="0">
            <a:spAutoFit/>
          </a:bodyPr>
          <a:lstStyle/>
          <a:p>
            <a:r>
              <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アカウント登録について</a:t>
            </a:r>
          </a:p>
        </p:txBody>
      </p:sp>
      <p:grpSp>
        <p:nvGrpSpPr>
          <p:cNvPr id="6" name="グループ化 5"/>
          <p:cNvGrpSpPr/>
          <p:nvPr/>
        </p:nvGrpSpPr>
        <p:grpSpPr>
          <a:xfrm>
            <a:off x="300485" y="2889646"/>
            <a:ext cx="7007820" cy="3924693"/>
            <a:chOff x="1726021" y="2610675"/>
            <a:chExt cx="7228124" cy="4187038"/>
          </a:xfrm>
        </p:grpSpPr>
        <p:pic>
          <p:nvPicPr>
            <p:cNvPr id="12290" name="Picture 2" descr="C:\Users\85923\Desktop\★タスケイラスト\ポスター-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801975"/>
              <a:ext cx="2797969" cy="39957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726021" y="2610675"/>
              <a:ext cx="4689634" cy="2897597"/>
              <a:chOff x="166901" y="4870327"/>
              <a:chExt cx="5392240" cy="3176990"/>
            </a:xfrm>
          </p:grpSpPr>
          <p:sp>
            <p:nvSpPr>
              <p:cNvPr id="4" name="円形吹き出し 3"/>
              <p:cNvSpPr/>
              <p:nvPr/>
            </p:nvSpPr>
            <p:spPr>
              <a:xfrm>
                <a:off x="166901" y="4870327"/>
                <a:ext cx="5377871" cy="3176990"/>
              </a:xfrm>
              <a:prstGeom prst="wedgeEllipseCallout">
                <a:avLst>
                  <a:gd name="adj1" fmla="val 40020"/>
                  <a:gd name="adj2" fmla="val 45628"/>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279628" y="5451389"/>
                <a:ext cx="5279513" cy="201486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dirty="0">
                    <a:solidFill>
                      <a:srgbClr val="FF6600"/>
                    </a:solidFill>
                    <a:latin typeface="HGP創英角ﾎﾟｯﾌﾟ体" panose="040B0A00000000000000" pitchFamily="50" charset="-128"/>
                    <a:ea typeface="HGP創英角ﾎﾟｯﾌﾟ体" panose="040B0A00000000000000" pitchFamily="50" charset="-128"/>
                  </a:rPr>
                  <a:t>デジタル版マイ・タイムラインを作る際には、ぜひ</a:t>
                </a:r>
                <a:r>
                  <a:rPr lang="ja-JP" altLang="en-US" sz="2800" b="1" u="sng" dirty="0">
                    <a:solidFill>
                      <a:srgbClr val="FF6600"/>
                    </a:solidFill>
                    <a:latin typeface="HGP創英角ﾎﾟｯﾌﾟ体" panose="040B0A00000000000000" pitchFamily="50" charset="-128"/>
                    <a:ea typeface="HGP創英角ﾎﾟｯﾌﾟ体" panose="040B0A00000000000000" pitchFamily="50" charset="-128"/>
                  </a:rPr>
                  <a:t>アカウント登録</a:t>
                </a:r>
                <a:r>
                  <a:rPr lang="ja-JP" altLang="en-US" sz="2800" dirty="0">
                    <a:solidFill>
                      <a:srgbClr val="FF6600"/>
                    </a:solidFill>
                    <a:latin typeface="HGP創英角ﾎﾟｯﾌﾟ体" panose="040B0A00000000000000" pitchFamily="50" charset="-128"/>
                    <a:ea typeface="HGP創英角ﾎﾟｯﾌﾟ体" panose="040B0A00000000000000" pitchFamily="50" charset="-128"/>
                  </a:rPr>
                  <a:t>もお願いします！</a:t>
                </a:r>
                <a:endParaRPr lang="en-US" altLang="ja-JP" sz="2800" dirty="0">
                  <a:solidFill>
                    <a:srgbClr val="FF6600"/>
                  </a:solidFill>
                  <a:latin typeface="HGP創英角ﾎﾟｯﾌﾟ体" panose="040B0A00000000000000" pitchFamily="50" charset="-128"/>
                  <a:ea typeface="HGP創英角ﾎﾟｯﾌﾟ体" panose="040B0A00000000000000" pitchFamily="50" charset="-128"/>
                </a:endParaRPr>
              </a:p>
            </p:txBody>
          </p:sp>
        </p:grpSp>
      </p:grpSp>
      <p:grpSp>
        <p:nvGrpSpPr>
          <p:cNvPr id="11" name="グループ化 10"/>
          <p:cNvGrpSpPr/>
          <p:nvPr/>
        </p:nvGrpSpPr>
        <p:grpSpPr>
          <a:xfrm>
            <a:off x="7416959" y="-229781"/>
            <a:ext cx="1835561" cy="1829567"/>
            <a:chOff x="7308304" y="639063"/>
            <a:chExt cx="1835561" cy="1829567"/>
          </a:xfrm>
        </p:grpSpPr>
        <p:sp>
          <p:nvSpPr>
            <p:cNvPr id="1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chemeClr val="accent1">
                      <a:lumMod val="60000"/>
                      <a:lumOff val="40000"/>
                    </a:schemeClr>
                  </a:solidFill>
                  <a:latin typeface="HG丸ｺﾞｼｯｸM-PRO" panose="020F0600000000000000" pitchFamily="50" charset="-128"/>
                  <a:ea typeface="HG丸ｺﾞｼｯｸM-PRO" panose="020F0600000000000000" pitchFamily="50" charset="-128"/>
                </a:rPr>
                <a:t> </a:t>
              </a:r>
              <a:r>
                <a:rPr lang="ja-JP" altLang="en-US" sz="54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chemeClr val="tx2">
                      <a:lumMod val="40000"/>
                      <a:lumOff val="60000"/>
                    </a:schemeClr>
                  </a:solidFill>
                  <a:latin typeface="HG丸ｺﾞｼｯｸM-PRO" panose="020F0600000000000000" pitchFamily="50" charset="-128"/>
                  <a:ea typeface="HG丸ｺﾞｼｯｸM-PRO" panose="020F0600000000000000" pitchFamily="50" charset="-128"/>
                </a:rPr>
                <a:t> </a:t>
              </a:r>
              <a:r>
                <a:rPr lang="ja-JP" altLang="en-US" sz="72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grpSp>
        <p:nvGrpSpPr>
          <p:cNvPr id="14" name="グループ化 13"/>
          <p:cNvGrpSpPr/>
          <p:nvPr/>
        </p:nvGrpSpPr>
        <p:grpSpPr>
          <a:xfrm>
            <a:off x="-68615" y="5124288"/>
            <a:ext cx="2022366" cy="1829567"/>
            <a:chOff x="7308304" y="639063"/>
            <a:chExt cx="2022366" cy="1829567"/>
          </a:xfrm>
        </p:grpSpPr>
        <p:sp>
          <p:nvSpPr>
            <p:cNvPr id="17" name="タイトル 1"/>
            <p:cNvSpPr txBox="1">
              <a:spLocks/>
            </p:cNvSpPr>
            <p:nvPr/>
          </p:nvSpPr>
          <p:spPr>
            <a:xfrm rot="20951887">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chemeClr val="accent1">
                      <a:lumMod val="60000"/>
                      <a:lumOff val="40000"/>
                    </a:schemeClr>
                  </a:solidFill>
                  <a:latin typeface="HG丸ｺﾞｼｯｸM-PRO" panose="020F0600000000000000" pitchFamily="50" charset="-128"/>
                  <a:ea typeface="HG丸ｺﾞｼｯｸM-PRO" panose="020F0600000000000000" pitchFamily="50" charset="-128"/>
                </a:rPr>
                <a:t> </a:t>
              </a:r>
              <a:r>
                <a:rPr lang="ja-JP" altLang="en-US" sz="54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8" name="タイトル 1"/>
            <p:cNvSpPr txBox="1">
              <a:spLocks/>
            </p:cNvSpPr>
            <p:nvPr/>
          </p:nvSpPr>
          <p:spPr>
            <a:xfrm rot="353512">
              <a:off x="7637974"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chemeClr val="tx2">
                      <a:lumMod val="40000"/>
                      <a:lumOff val="60000"/>
                    </a:schemeClr>
                  </a:solidFill>
                  <a:latin typeface="HG丸ｺﾞｼｯｸM-PRO" panose="020F0600000000000000" pitchFamily="50" charset="-128"/>
                  <a:ea typeface="HG丸ｺﾞｼｯｸM-PRO" panose="020F0600000000000000" pitchFamily="50" charset="-128"/>
                </a:rPr>
                <a:t> </a:t>
              </a:r>
              <a:r>
                <a:rPr lang="ja-JP" altLang="en-US" sz="72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3483302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72" y="240713"/>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マイ・タイムラインの注意点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53" t="38634" r="45944" b="35280"/>
          <a:stretch/>
        </p:blipFill>
        <p:spPr bwMode="auto">
          <a:xfrm>
            <a:off x="179512" y="5373216"/>
            <a:ext cx="2088232" cy="143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71" t="38634" r="70231" b="35280"/>
          <a:stretch/>
        </p:blipFill>
        <p:spPr bwMode="auto">
          <a:xfrm>
            <a:off x="7164288" y="96957"/>
            <a:ext cx="1800200" cy="127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グループ化 35"/>
          <p:cNvGrpSpPr/>
          <p:nvPr/>
        </p:nvGrpSpPr>
        <p:grpSpPr>
          <a:xfrm>
            <a:off x="683568" y="3372081"/>
            <a:ext cx="8457987" cy="2223294"/>
            <a:chOff x="717380" y="3609906"/>
            <a:chExt cx="8457987" cy="2223294"/>
          </a:xfrm>
        </p:grpSpPr>
        <p:sp>
          <p:nvSpPr>
            <p:cNvPr id="17" name="タイトル 1"/>
            <p:cNvSpPr txBox="1">
              <a:spLocks/>
            </p:cNvSpPr>
            <p:nvPr/>
          </p:nvSpPr>
          <p:spPr>
            <a:xfrm>
              <a:off x="730625" y="3609906"/>
              <a:ext cx="8444742" cy="1029913"/>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200" dirty="0">
                  <a:solidFill>
                    <a:schemeClr val="tx1"/>
                  </a:solidFill>
                  <a:latin typeface="HGPｺﾞｼｯｸM" panose="020B0600000000000000" pitchFamily="50" charset="-128"/>
                  <a:ea typeface="HGPｺﾞｼｯｸM" panose="020B0600000000000000" pitchFamily="50" charset="-128"/>
                </a:rPr>
                <a:t>●気象警報や避難情報などをこまめに収集・確認</a:t>
              </a:r>
            </a:p>
          </p:txBody>
        </p:sp>
        <p:sp>
          <p:nvSpPr>
            <p:cNvPr id="18" name="タイトル 1"/>
            <p:cNvSpPr txBox="1">
              <a:spLocks/>
            </p:cNvSpPr>
            <p:nvPr/>
          </p:nvSpPr>
          <p:spPr>
            <a:xfrm>
              <a:off x="717380" y="4386905"/>
              <a:ext cx="8103092" cy="1446295"/>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200" dirty="0">
                  <a:solidFill>
                    <a:schemeClr val="tx1"/>
                  </a:solidFill>
                  <a:latin typeface="HGPｺﾞｼｯｸM" panose="020B0600000000000000" pitchFamily="50" charset="-128"/>
                  <a:ea typeface="HGPｺﾞｼｯｸM" panose="020B0600000000000000" pitchFamily="50" charset="-128"/>
                </a:rPr>
                <a:t>●マイ・タイムラインを目安としながらも、</a:t>
              </a:r>
              <a:endParaRPr lang="en-US" altLang="ja-JP" sz="3200" dirty="0">
                <a:solidFill>
                  <a:schemeClr val="tx1"/>
                </a:solidFill>
                <a:latin typeface="HGPｺﾞｼｯｸM" panose="020B0600000000000000" pitchFamily="50" charset="-128"/>
                <a:ea typeface="HGPｺﾞｼｯｸM" panose="020B0600000000000000" pitchFamily="50" charset="-128"/>
              </a:endParaRPr>
            </a:p>
            <a:p>
              <a:pPr defTabSz="914352" fontAlgn="auto">
                <a:spcBef>
                  <a:spcPts val="0"/>
                </a:spcBef>
                <a:spcAft>
                  <a:spcPts val="0"/>
                </a:spcAft>
              </a:pPr>
              <a:r>
                <a:rPr lang="ja-JP" altLang="en-US" sz="3200" dirty="0">
                  <a:solidFill>
                    <a:schemeClr val="tx1"/>
                  </a:solidFill>
                  <a:latin typeface="HGPｺﾞｼｯｸM" panose="020B0600000000000000" pitchFamily="50" charset="-128"/>
                  <a:ea typeface="HGPｺﾞｼｯｸM" panose="020B0600000000000000" pitchFamily="50" charset="-128"/>
                </a:rPr>
                <a:t>　 臨機応変に防災行動の実行を判断する</a:t>
              </a:r>
            </a:p>
          </p:txBody>
        </p:sp>
        <p:sp>
          <p:nvSpPr>
            <p:cNvPr id="12" name="左大かっこ 11"/>
            <p:cNvSpPr/>
            <p:nvPr/>
          </p:nvSpPr>
          <p:spPr>
            <a:xfrm>
              <a:off x="730625" y="3666827"/>
              <a:ext cx="321080" cy="1872206"/>
            </a:xfrm>
            <a:prstGeom prst="leftBracket">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9" name="グループ化 38"/>
          <p:cNvGrpSpPr/>
          <p:nvPr/>
        </p:nvGrpSpPr>
        <p:grpSpPr>
          <a:xfrm>
            <a:off x="334654" y="1173120"/>
            <a:ext cx="9277906" cy="2277681"/>
            <a:chOff x="334654" y="1173120"/>
            <a:chExt cx="9277906" cy="2277681"/>
          </a:xfrm>
        </p:grpSpPr>
        <p:grpSp>
          <p:nvGrpSpPr>
            <p:cNvPr id="10" name="グループ化 9"/>
            <p:cNvGrpSpPr/>
            <p:nvPr/>
          </p:nvGrpSpPr>
          <p:grpSpPr>
            <a:xfrm>
              <a:off x="334654" y="1173120"/>
              <a:ext cx="8629834" cy="959736"/>
              <a:chOff x="276806" y="1262514"/>
              <a:chExt cx="8629834" cy="959736"/>
            </a:xfrm>
          </p:grpSpPr>
          <p:sp>
            <p:nvSpPr>
              <p:cNvPr id="24" name="タイトル 1"/>
              <p:cNvSpPr txBox="1">
                <a:spLocks/>
              </p:cNvSpPr>
              <p:nvPr/>
            </p:nvSpPr>
            <p:spPr>
              <a:xfrm>
                <a:off x="1204308" y="1265832"/>
                <a:ext cx="7702332"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a:solidFill>
                      <a:srgbClr val="00B0F0"/>
                    </a:solidFill>
                    <a:latin typeface="HGP創英角ｺﾞｼｯｸUB" panose="020B0900000000000000" pitchFamily="50" charset="-128"/>
                    <a:ea typeface="HGP創英角ｺﾞｼｯｸUB" panose="020B0900000000000000" pitchFamily="50" charset="-128"/>
                  </a:rPr>
                  <a:t>何度もマイ・タイムラインを見直す</a:t>
                </a:r>
              </a:p>
            </p:txBody>
          </p:sp>
          <p:grpSp>
            <p:nvGrpSpPr>
              <p:cNvPr id="9" name="グループ化 8"/>
              <p:cNvGrpSpPr/>
              <p:nvPr/>
            </p:nvGrpSpPr>
            <p:grpSpPr>
              <a:xfrm>
                <a:off x="276806" y="1262514"/>
                <a:ext cx="939086" cy="959736"/>
                <a:chOff x="-2052736" y="1340768"/>
                <a:chExt cx="939086" cy="959736"/>
              </a:xfrm>
            </p:grpSpPr>
            <p:sp>
              <p:nvSpPr>
                <p:cNvPr id="7" name="円/楕円 6"/>
                <p:cNvSpPr/>
                <p:nvPr/>
              </p:nvSpPr>
              <p:spPr>
                <a:xfrm>
                  <a:off x="-2052736" y="1386104"/>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p:cNvSpPr txBox="1">
                  <a:spLocks/>
                </p:cNvSpPr>
                <p:nvPr/>
              </p:nvSpPr>
              <p:spPr>
                <a:xfrm>
                  <a:off x="-1934006" y="1340768"/>
                  <a:ext cx="820356"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a:solidFill>
                        <a:schemeClr val="bg1"/>
                      </a:solidFill>
                      <a:latin typeface="HGP創英角ｺﾞｼｯｸUB" panose="020B0900000000000000" pitchFamily="50" charset="-128"/>
                      <a:ea typeface="HGP創英角ｺﾞｼｯｸUB" panose="020B0900000000000000" pitchFamily="50" charset="-128"/>
                    </a:rPr>
                    <a:t>！</a:t>
                  </a:r>
                </a:p>
              </p:txBody>
            </p:sp>
          </p:grpSp>
        </p:grpSp>
        <p:grpSp>
          <p:nvGrpSpPr>
            <p:cNvPr id="11" name="グループ化 10"/>
            <p:cNvGrpSpPr/>
            <p:nvPr/>
          </p:nvGrpSpPr>
          <p:grpSpPr>
            <a:xfrm>
              <a:off x="373074" y="2204864"/>
              <a:ext cx="9239486" cy="1245937"/>
              <a:chOff x="265954" y="2621088"/>
              <a:chExt cx="9239486" cy="1245937"/>
            </a:xfrm>
          </p:grpSpPr>
          <p:sp>
            <p:nvSpPr>
              <p:cNvPr id="27" name="タイトル 1"/>
              <p:cNvSpPr txBox="1">
                <a:spLocks/>
              </p:cNvSpPr>
              <p:nvPr/>
            </p:nvSpPr>
            <p:spPr>
              <a:xfrm>
                <a:off x="1155036" y="2621088"/>
                <a:ext cx="8350404" cy="1245937"/>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a:solidFill>
                      <a:srgbClr val="00B0F0"/>
                    </a:solidFill>
                    <a:latin typeface="HGP創英角ｺﾞｼｯｸUB" panose="020B0900000000000000" pitchFamily="50" charset="-128"/>
                    <a:ea typeface="HGP創英角ｺﾞｼｯｸUB" panose="020B0900000000000000" pitchFamily="50" charset="-128"/>
                  </a:rPr>
                  <a:t>実際の災害は、タイムラインどおりに、</a:t>
                </a:r>
                <a:endParaRPr lang="en-US" altLang="ja-JP" sz="3600" b="1" dirty="0">
                  <a:solidFill>
                    <a:srgbClr val="00B0F0"/>
                  </a:solidFill>
                  <a:latin typeface="HGP創英角ｺﾞｼｯｸUB" panose="020B0900000000000000" pitchFamily="50" charset="-128"/>
                  <a:ea typeface="HGP創英角ｺﾞｼｯｸUB" panose="020B0900000000000000" pitchFamily="50" charset="-128"/>
                </a:endParaRPr>
              </a:p>
              <a:p>
                <a:pPr defTabSz="914352" fontAlgn="auto">
                  <a:spcBef>
                    <a:spcPts val="0"/>
                  </a:spcBef>
                  <a:spcAft>
                    <a:spcPts val="0"/>
                  </a:spcAft>
                </a:pPr>
                <a:r>
                  <a:rPr lang="ja-JP" altLang="en-US" sz="3600" b="1" dirty="0">
                    <a:solidFill>
                      <a:srgbClr val="00B0F0"/>
                    </a:solidFill>
                    <a:latin typeface="HGP創英角ｺﾞｼｯｸUB" panose="020B0900000000000000" pitchFamily="50" charset="-128"/>
                    <a:ea typeface="HGP創英角ｺﾞｼｯｸUB" panose="020B0900000000000000" pitchFamily="50" charset="-128"/>
                  </a:rPr>
                  <a:t>発生していく訳ではないことを認識する</a:t>
                </a:r>
              </a:p>
            </p:txBody>
          </p:sp>
          <p:grpSp>
            <p:nvGrpSpPr>
              <p:cNvPr id="33" name="グループ化 32"/>
              <p:cNvGrpSpPr/>
              <p:nvPr/>
            </p:nvGrpSpPr>
            <p:grpSpPr>
              <a:xfrm>
                <a:off x="265954" y="2760614"/>
                <a:ext cx="949938" cy="956418"/>
                <a:chOff x="-2052736" y="1351542"/>
                <a:chExt cx="949938" cy="956418"/>
              </a:xfrm>
            </p:grpSpPr>
            <p:sp>
              <p:nvSpPr>
                <p:cNvPr id="34" name="円/楕円 33"/>
                <p:cNvSpPr/>
                <p:nvPr/>
              </p:nvSpPr>
              <p:spPr>
                <a:xfrm>
                  <a:off x="-2052736" y="1386104"/>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1923154" y="1351542"/>
                  <a:ext cx="820356"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a:solidFill>
                        <a:schemeClr val="bg1"/>
                      </a:solidFill>
                      <a:latin typeface="HGP創英角ｺﾞｼｯｸUB" panose="020B0900000000000000" pitchFamily="50" charset="-128"/>
                      <a:ea typeface="HGP創英角ｺﾞｼｯｸUB" panose="020B0900000000000000" pitchFamily="50" charset="-128"/>
                    </a:rPr>
                    <a:t>！</a:t>
                  </a:r>
                </a:p>
              </p:txBody>
            </p:sp>
          </p:grpSp>
        </p:grpSp>
        <p:sp>
          <p:nvSpPr>
            <p:cNvPr id="37" name="正方形/長方形 36"/>
            <p:cNvSpPr/>
            <p:nvPr/>
          </p:nvSpPr>
          <p:spPr>
            <a:xfrm>
              <a:off x="1323012" y="1844824"/>
              <a:ext cx="6129308" cy="144016"/>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23012" y="3284985"/>
              <a:ext cx="6561356" cy="144016"/>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4510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340768"/>
            <a:ext cx="9327588"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4800" b="1" dirty="0" smtClean="0">
                <a:solidFill>
                  <a:srgbClr val="0070C0"/>
                </a:solidFill>
                <a:latin typeface="HG丸ｺﾞｼｯｸM-PRO" panose="020F0600000000000000" pitchFamily="50" charset="-128"/>
                <a:ea typeface="HG丸ｺﾞｼｯｸM-PRO" panose="020F0600000000000000" pitchFamily="50" charset="-128"/>
              </a:rPr>
              <a:t>どうもありがとう</a:t>
            </a:r>
            <a:r>
              <a:rPr lang="ja-JP" altLang="en-US" sz="4800" b="1" dirty="0">
                <a:solidFill>
                  <a:srgbClr val="0070C0"/>
                </a:solidFill>
                <a:latin typeface="HG丸ｺﾞｼｯｸM-PRO" panose="020F0600000000000000" pitchFamily="50" charset="-128"/>
                <a:ea typeface="HG丸ｺﾞｼｯｸM-PRO" panose="020F0600000000000000" pitchFamily="50" charset="-128"/>
              </a:rPr>
              <a:t>ございました！</a:t>
            </a:r>
          </a:p>
        </p:txBody>
      </p:sp>
      <p:sp>
        <p:nvSpPr>
          <p:cNvPr id="10" name="タイトル 1"/>
          <p:cNvSpPr txBox="1">
            <a:spLocks/>
          </p:cNvSpPr>
          <p:nvPr/>
        </p:nvSpPr>
        <p:spPr>
          <a:xfrm>
            <a:off x="183588" y="5183920"/>
            <a:ext cx="8784975"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600" b="1" dirty="0">
                <a:solidFill>
                  <a:srgbClr val="59AAF2"/>
                </a:solidFill>
                <a:latin typeface="HG丸ｺﾞｼｯｸM-PRO" panose="020F0600000000000000" pitchFamily="50" charset="-128"/>
                <a:ea typeface="HG丸ｺﾞｼｯｸM-PRO" panose="020F0600000000000000" pitchFamily="50" charset="-128"/>
              </a:rPr>
              <a:t>～あなたの避難が、みんなの命を救う～</a:t>
            </a:r>
          </a:p>
        </p:txBody>
      </p:sp>
      <p:pic>
        <p:nvPicPr>
          <p:cNvPr id="1026" name="Picture 2" descr="C:\Users\85923\Desktop\★タスケイラスト\タスケ三兄弟.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4" t="14059" b="5786"/>
          <a:stretch/>
        </p:blipFill>
        <p:spPr bwMode="auto">
          <a:xfrm>
            <a:off x="2181977" y="2492896"/>
            <a:ext cx="4739798" cy="306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2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046" t="21596" r="45714" b="8867"/>
          <a:stretch/>
        </p:blipFill>
        <p:spPr bwMode="auto">
          <a:xfrm>
            <a:off x="107504" y="1700808"/>
            <a:ext cx="4860796" cy="510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107504" y="980941"/>
            <a:ext cx="6120680"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800" b="1" dirty="0">
                <a:solidFill>
                  <a:schemeClr val="bg1"/>
                </a:solidFill>
              </a:rPr>
              <a:t> </a:t>
            </a:r>
            <a:r>
              <a:rPr lang="ja-JP" altLang="en-US" sz="2800" b="1" dirty="0">
                <a:solidFill>
                  <a:schemeClr val="bg1"/>
                </a:solidFill>
              </a:rPr>
              <a:t>ステップ①　</a:t>
            </a:r>
            <a:r>
              <a:rPr lang="en-US" altLang="ja-JP" sz="2800" b="1" dirty="0">
                <a:solidFill>
                  <a:schemeClr val="bg1"/>
                </a:solidFill>
              </a:rPr>
              <a:t>	</a:t>
            </a:r>
            <a:r>
              <a:rPr lang="ja-JP" altLang="en-US" sz="2800" b="1" dirty="0">
                <a:solidFill>
                  <a:schemeClr val="bg1"/>
                </a:solidFill>
              </a:rPr>
              <a:t>自宅の被災リスクの確認　</a:t>
            </a:r>
            <a:endParaRPr lang="en-US" altLang="ja-JP" sz="2800" b="1" dirty="0">
              <a:solidFill>
                <a:schemeClr val="bg1"/>
              </a:solidFill>
            </a:endParaRPr>
          </a:p>
        </p:txBody>
      </p:sp>
      <p:grpSp>
        <p:nvGrpSpPr>
          <p:cNvPr id="13" name="グループ化 12"/>
          <p:cNvGrpSpPr/>
          <p:nvPr/>
        </p:nvGrpSpPr>
        <p:grpSpPr>
          <a:xfrm>
            <a:off x="323528" y="2996431"/>
            <a:ext cx="8568952" cy="2974509"/>
            <a:chOff x="272422" y="2998001"/>
            <a:chExt cx="8568952" cy="2974509"/>
          </a:xfrm>
        </p:grpSpPr>
        <p:sp>
          <p:nvSpPr>
            <p:cNvPr id="10" name="角丸四角形 9"/>
            <p:cNvSpPr/>
            <p:nvPr/>
          </p:nvSpPr>
          <p:spPr>
            <a:xfrm>
              <a:off x="272422" y="5557508"/>
              <a:ext cx="1728192" cy="41500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タイトル 1"/>
            <p:cNvSpPr txBox="1">
              <a:spLocks/>
            </p:cNvSpPr>
            <p:nvPr/>
          </p:nvSpPr>
          <p:spPr>
            <a:xfrm>
              <a:off x="5157868" y="5131643"/>
              <a:ext cx="3683506" cy="840867"/>
            </a:xfrm>
            <a:prstGeom prst="rect">
              <a:avLst/>
            </a:prstGeom>
            <a:solidFill>
              <a:schemeClr val="bg1"/>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800" b="1" dirty="0">
                  <a:solidFill>
                    <a:schemeClr val="tx1">
                      <a:lumMod val="65000"/>
                      <a:lumOff val="35000"/>
                    </a:schemeClr>
                  </a:solidFill>
                  <a:latin typeface="メイリオ" panose="020B0604030504040204" pitchFamily="50" charset="-128"/>
                  <a:ea typeface="メイリオ" panose="020B0604030504040204" pitchFamily="50" charset="-128"/>
                </a:rPr>
                <a:t>ハザードマップは、</a:t>
              </a:r>
              <a:r>
                <a:rPr lang="ja-JP" altLang="en-US" sz="18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リンク先</a:t>
              </a:r>
              <a:r>
                <a:rPr lang="ja-JP" altLang="en-US" sz="1800" b="1" dirty="0">
                  <a:solidFill>
                    <a:schemeClr val="tx1">
                      <a:lumMod val="65000"/>
                      <a:lumOff val="35000"/>
                    </a:schemeClr>
                  </a:solidFill>
                  <a:latin typeface="メイリオ" panose="020B0604030504040204" pitchFamily="50" charset="-128"/>
                  <a:ea typeface="メイリオ" panose="020B0604030504040204" pitchFamily="50" charset="-128"/>
                </a:rPr>
                <a:t>から</a:t>
              </a:r>
              <a:endParaRPr lang="en-US" altLang="ja-JP" sz="1800" b="1"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800" b="1" dirty="0">
                  <a:solidFill>
                    <a:schemeClr val="tx1">
                      <a:lumMod val="65000"/>
                      <a:lumOff val="35000"/>
                    </a:schemeClr>
                  </a:solidFill>
                  <a:latin typeface="メイリオ" panose="020B0604030504040204" pitchFamily="50" charset="-128"/>
                  <a:ea typeface="メイリオ" panose="020B0604030504040204" pitchFamily="50" charset="-128"/>
                </a:rPr>
                <a:t>調べることができます。</a:t>
              </a:r>
              <a:endParaRPr lang="en-US" altLang="ja-JP" sz="1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6" name="直線矢印コネクタ 5"/>
            <p:cNvCxnSpPr/>
            <p:nvPr/>
          </p:nvCxnSpPr>
          <p:spPr>
            <a:xfrm flipH="1">
              <a:off x="2026158" y="5552076"/>
              <a:ext cx="3031832" cy="284811"/>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344430" y="3140726"/>
              <a:ext cx="1152128" cy="1730004"/>
            </a:xfrm>
            <a:prstGeom prst="roundRect">
              <a:avLst>
                <a:gd name="adj" fmla="val 11376"/>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0" name="直線矢印コネクタ 19"/>
            <p:cNvCxnSpPr/>
            <p:nvPr/>
          </p:nvCxnSpPr>
          <p:spPr>
            <a:xfrm flipH="1">
              <a:off x="1529598" y="2998001"/>
              <a:ext cx="3528392" cy="678125"/>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4932040" y="1988840"/>
            <a:ext cx="4392488" cy="1652375"/>
            <a:chOff x="4932040" y="2229832"/>
            <a:chExt cx="4392488" cy="1652375"/>
          </a:xfrm>
        </p:grpSpPr>
        <p:sp>
          <p:nvSpPr>
            <p:cNvPr id="17" name="テキスト ボックス 16"/>
            <p:cNvSpPr txBox="1"/>
            <p:nvPr/>
          </p:nvSpPr>
          <p:spPr>
            <a:xfrm>
              <a:off x="4932040" y="2229832"/>
              <a:ext cx="4392488" cy="1652375"/>
            </a:xfrm>
            <a:prstGeom prst="rect">
              <a:avLst/>
            </a:prstGeom>
            <a:noFill/>
          </p:spPr>
          <p:txBody>
            <a:bodyPr wrap="square" rtlCol="0">
              <a:spAutoFit/>
            </a:bodyPr>
            <a:lstStyle/>
            <a:p>
              <a:pPr>
                <a:lnSpc>
                  <a:spcPts val="2700"/>
                </a:lnSpc>
              </a:pP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4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ハザードマップ</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を確認</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1200"/>
                </a:lnSpc>
              </a:pP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r>
                <a:rPr kumimoji="1" lang="ja-JP" altLang="en-US" sz="2400" b="1" dirty="0">
                  <a:solidFill>
                    <a:schemeClr val="accent1">
                      <a:lumMod val="60000"/>
                      <a:lumOff val="40000"/>
                    </a:schemeClr>
                  </a:solidFill>
                  <a:latin typeface="メイリオ" panose="020B0604030504040204" pitchFamily="50" charset="-128"/>
                  <a:ea typeface="メイリオ" panose="020B0604030504040204" pitchFamily="50" charset="-128"/>
                </a:rPr>
                <a:t>　</a:t>
              </a:r>
              <a:r>
                <a:rPr kumimoji="1" lang="ja-JP" altLang="en-US" sz="24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被災リスク</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のある風水害に</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400" b="1" u="sng"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u="sng"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b="1" u="sng"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を選択</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下矢印 1"/>
            <p:cNvSpPr/>
            <p:nvPr/>
          </p:nvSpPr>
          <p:spPr>
            <a:xfrm>
              <a:off x="6093476" y="2661933"/>
              <a:ext cx="686290" cy="37336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18" name="テキスト ボックス 17"/>
          <p:cNvSpPr txBox="1"/>
          <p:nvPr/>
        </p:nvSpPr>
        <p:spPr>
          <a:xfrm>
            <a:off x="4283968" y="3710498"/>
            <a:ext cx="5256584" cy="438582"/>
          </a:xfrm>
          <a:prstGeom prst="rect">
            <a:avLst/>
          </a:prstGeom>
          <a:noFill/>
        </p:spPr>
        <p:txBody>
          <a:bodyPr wrap="square" rtlCol="0">
            <a:spAutoFit/>
          </a:bodyPr>
          <a:lstStyle/>
          <a:p>
            <a:pPr algn="ctr">
              <a:lnSpc>
                <a:spcPts val="2700"/>
              </a:lnSpc>
            </a:pPr>
            <a:r>
              <a:rPr lang="en-US" altLang="ja-JP" sz="24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4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高潮 河川の氾濫 土砂災害 </a:t>
            </a:r>
            <a:r>
              <a:rPr lang="en-US" altLang="ja-JP" sz="24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47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96" t="32796" r="45938" b="8565"/>
          <a:stretch/>
        </p:blipFill>
        <p:spPr bwMode="auto">
          <a:xfrm>
            <a:off x="179512" y="1700808"/>
            <a:ext cx="5260482" cy="428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グループ化 28"/>
          <p:cNvGrpSpPr/>
          <p:nvPr/>
        </p:nvGrpSpPr>
        <p:grpSpPr>
          <a:xfrm>
            <a:off x="5425314" y="4555004"/>
            <a:ext cx="3707904" cy="1092417"/>
            <a:chOff x="5425314" y="4941168"/>
            <a:chExt cx="3707904" cy="1092417"/>
          </a:xfrm>
        </p:grpSpPr>
        <p:sp>
          <p:nvSpPr>
            <p:cNvPr id="5" name="角丸四角形 4"/>
            <p:cNvSpPr/>
            <p:nvPr/>
          </p:nvSpPr>
          <p:spPr>
            <a:xfrm>
              <a:off x="5508877" y="4941168"/>
              <a:ext cx="3596502" cy="1092417"/>
            </a:xfrm>
            <a:prstGeom prst="roundRect">
              <a:avLst>
                <a:gd name="adj" fmla="val 7176"/>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5425314" y="4993416"/>
              <a:ext cx="3707904" cy="98198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200" dirty="0">
                  <a:solidFill>
                    <a:schemeClr val="tx1"/>
                  </a:solidFill>
                  <a:latin typeface="Meiryo UI" panose="020B0604030504040204" pitchFamily="50" charset="-128"/>
                  <a:ea typeface="Meiryo UI" panose="020B0604030504040204" pitchFamily="50" charset="-128"/>
                </a:rPr>
                <a:t>◎安全な</a:t>
              </a:r>
              <a:r>
                <a:rPr lang="ja-JP" altLang="en-US" sz="22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親せきや知人の家</a:t>
              </a:r>
              <a:r>
                <a:rPr lang="ja-JP" altLang="en-US" sz="2200" dirty="0">
                  <a:solidFill>
                    <a:schemeClr val="tx1"/>
                  </a:solidFill>
                  <a:latin typeface="Meiryo UI" panose="020B0604030504040204" pitchFamily="50" charset="-128"/>
                  <a:ea typeface="Meiryo UI" panose="020B0604030504040204" pitchFamily="50" charset="-128"/>
                </a:rPr>
                <a:t>など</a:t>
              </a:r>
              <a:endParaRPr lang="en-US" altLang="ja-JP" sz="2200" dirty="0">
                <a:solidFill>
                  <a:schemeClr val="tx1"/>
                </a:solidFill>
                <a:latin typeface="Meiryo UI" panose="020B0604030504040204" pitchFamily="50" charset="-128"/>
                <a:ea typeface="Meiryo UI" panose="020B0604030504040204" pitchFamily="50" charset="-128"/>
              </a:endParaRPr>
            </a:p>
            <a:p>
              <a:r>
                <a:rPr lang="en-US" altLang="ja-JP" sz="2200" dirty="0">
                  <a:solidFill>
                    <a:schemeClr val="tx1"/>
                  </a:solidFill>
                  <a:latin typeface="Meiryo UI" panose="020B0604030504040204" pitchFamily="50" charset="-128"/>
                  <a:ea typeface="Meiryo UI" panose="020B0604030504040204" pitchFamily="50" charset="-128"/>
                </a:rPr>
                <a:t>   </a:t>
              </a:r>
              <a:r>
                <a:rPr lang="ja-JP" altLang="en-US" sz="2200" dirty="0">
                  <a:solidFill>
                    <a:schemeClr val="tx1"/>
                  </a:solidFill>
                  <a:latin typeface="Meiryo UI" panose="020B0604030504040204" pitchFamily="50" charset="-128"/>
                  <a:ea typeface="Meiryo UI" panose="020B0604030504040204" pitchFamily="50" charset="-128"/>
                </a:rPr>
                <a:t>に避難することも考えましょう。</a:t>
              </a:r>
              <a:endParaRPr lang="en-US" altLang="ja-JP" sz="2200" dirty="0">
                <a:solidFill>
                  <a:schemeClr val="tx1"/>
                </a:solidFill>
                <a:latin typeface="Meiryo UI" panose="020B0604030504040204" pitchFamily="50" charset="-128"/>
                <a:ea typeface="Meiryo UI" panose="020B0604030504040204" pitchFamily="50" charset="-128"/>
              </a:endParaRPr>
            </a:p>
          </p:txBody>
        </p:sp>
      </p:grpSp>
      <p:sp>
        <p:nvSpPr>
          <p:cNvPr id="8" name="タイトル 1"/>
          <p:cNvSpPr txBox="1">
            <a:spLocks/>
          </p:cNvSpPr>
          <p:nvPr/>
        </p:nvSpPr>
        <p:spPr>
          <a:xfrm>
            <a:off x="179512" y="1023325"/>
            <a:ext cx="5256584"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800" b="1" dirty="0">
                <a:solidFill>
                  <a:schemeClr val="bg1"/>
                </a:solidFill>
              </a:rPr>
              <a:t> </a:t>
            </a:r>
            <a:r>
              <a:rPr lang="ja-JP" altLang="en-US" sz="2800" b="1" dirty="0">
                <a:solidFill>
                  <a:schemeClr val="bg1"/>
                </a:solidFill>
              </a:rPr>
              <a:t>ステップ②　避難先の記入　</a:t>
            </a:r>
            <a:endParaRPr lang="en-US" altLang="ja-JP" sz="2800" b="1" dirty="0">
              <a:solidFill>
                <a:schemeClr val="bg1"/>
              </a:solidFill>
            </a:endParaRPr>
          </a:p>
        </p:txBody>
      </p:sp>
      <p:grpSp>
        <p:nvGrpSpPr>
          <p:cNvPr id="14" name="グループ化 13"/>
          <p:cNvGrpSpPr/>
          <p:nvPr/>
        </p:nvGrpSpPr>
        <p:grpSpPr>
          <a:xfrm>
            <a:off x="611560" y="3159576"/>
            <a:ext cx="6120679" cy="3669888"/>
            <a:chOff x="611560" y="4029301"/>
            <a:chExt cx="6120679" cy="3669888"/>
          </a:xfrm>
        </p:grpSpPr>
        <p:sp>
          <p:nvSpPr>
            <p:cNvPr id="15" name="角丸四角形 14"/>
            <p:cNvSpPr/>
            <p:nvPr/>
          </p:nvSpPr>
          <p:spPr>
            <a:xfrm>
              <a:off x="611560" y="5557508"/>
              <a:ext cx="1728192" cy="41500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3169792" y="6858322"/>
              <a:ext cx="3562447" cy="840867"/>
            </a:xfrm>
            <a:prstGeom prst="rect">
              <a:avLst/>
            </a:prstGeom>
            <a:solidFill>
              <a:schemeClr val="bg1"/>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避難所や避難場所は、</a:t>
              </a:r>
              <a:r>
                <a:rPr lang="ja-JP" altLang="en-US" sz="1800" b="1" dirty="0">
                  <a:solidFill>
                    <a:srgbClr val="FF0066"/>
                  </a:solidFill>
                  <a:latin typeface="Meiryo UI" panose="020B0604030504040204" pitchFamily="50" charset="-128"/>
                  <a:ea typeface="Meiryo UI" panose="020B0604030504040204" pitchFamily="50" charset="-128"/>
                </a:rPr>
                <a:t>リンク先</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から</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調べることができます。⇒　</a:t>
              </a:r>
              <a:r>
                <a:rPr lang="ja-JP" altLang="en-US" sz="1800" b="1" dirty="0">
                  <a:solidFill>
                    <a:srgbClr val="FF0066"/>
                  </a:solidFill>
                  <a:latin typeface="Meiryo UI" panose="020B0604030504040204" pitchFamily="50" charset="-128"/>
                  <a:ea typeface="Meiryo UI" panose="020B0604030504040204" pitchFamily="50" charset="-128"/>
                </a:rPr>
                <a:t>次ページ</a:t>
              </a:r>
              <a:endParaRPr lang="en-US" altLang="ja-JP" sz="1800" b="1" dirty="0">
                <a:solidFill>
                  <a:srgbClr val="FF0066"/>
                </a:solidFill>
                <a:latin typeface="Meiryo UI" panose="020B0604030504040204" pitchFamily="50" charset="-128"/>
                <a:ea typeface="Meiryo UI" panose="020B0604030504040204" pitchFamily="50" charset="-128"/>
              </a:endParaRPr>
            </a:p>
          </p:txBody>
        </p:sp>
        <p:cxnSp>
          <p:nvCxnSpPr>
            <p:cNvPr id="17" name="直線矢印コネクタ 16"/>
            <p:cNvCxnSpPr/>
            <p:nvPr/>
          </p:nvCxnSpPr>
          <p:spPr>
            <a:xfrm flipH="1" flipV="1">
              <a:off x="2123728" y="6006504"/>
              <a:ext cx="1152128" cy="896806"/>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763688" y="4029301"/>
              <a:ext cx="3168352" cy="91749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5292080" y="2028497"/>
            <a:ext cx="4032448" cy="1131079"/>
          </a:xfrm>
          <a:prstGeom prst="rect">
            <a:avLst/>
          </a:prstGeom>
          <a:noFill/>
        </p:spPr>
        <p:txBody>
          <a:bodyPr wrap="square" rtlCol="0">
            <a:spAutoFit/>
          </a:bodyPr>
          <a:lstStyle/>
          <a:p>
            <a:pPr>
              <a:lnSpc>
                <a:spcPts val="2700"/>
              </a:lnSpc>
            </a:pP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避難先を決めて入力</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できるだけ</a:t>
            </a:r>
            <a:r>
              <a:rPr lang="ja-JP" altLang="en-US" sz="24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複数の</a:t>
            </a:r>
            <a:endParaRPr lang="en-US" altLang="ja-JP" sz="24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ts val="2700"/>
              </a:lnSpc>
            </a:pPr>
            <a:r>
              <a:rPr lang="ja-JP" altLang="en-US" sz="2400" b="1"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避難先</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を考えましょう</a:t>
            </a:r>
            <a:endPar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25" name="直線矢印コネクタ 24"/>
          <p:cNvCxnSpPr>
            <a:stCxn id="23" idx="1"/>
          </p:cNvCxnSpPr>
          <p:nvPr/>
        </p:nvCxnSpPr>
        <p:spPr>
          <a:xfrm flipH="1">
            <a:off x="3923928" y="2594037"/>
            <a:ext cx="1368152" cy="565539"/>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51" name="Picture 3" descr="C:\Users\85923\Desktop\★タスケイラスト\5つの行動指標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17" r="15605"/>
          <a:stretch/>
        </p:blipFill>
        <p:spPr bwMode="auto">
          <a:xfrm>
            <a:off x="5632242" y="3569980"/>
            <a:ext cx="929285" cy="105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801" r="11595" b="9038"/>
          <a:stretch/>
        </p:blipFill>
        <p:spPr bwMode="auto">
          <a:xfrm>
            <a:off x="156851" y="1700808"/>
            <a:ext cx="8879645" cy="441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タイトル 1"/>
          <p:cNvSpPr txBox="1">
            <a:spLocks/>
          </p:cNvSpPr>
          <p:nvPr/>
        </p:nvSpPr>
        <p:spPr>
          <a:xfrm>
            <a:off x="0" y="1210786"/>
            <a:ext cx="9036496" cy="39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300" b="1" dirty="0">
                <a:solidFill>
                  <a:schemeClr val="tx1"/>
                </a:solidFill>
                <a:latin typeface="Meiryo UI" panose="020B0604030504040204" pitchFamily="50" charset="-128"/>
                <a:ea typeface="Meiryo UI" panose="020B0604030504040204" pitchFamily="50" charset="-128"/>
              </a:rPr>
              <a:t>【</a:t>
            </a:r>
            <a:r>
              <a:rPr lang="ja-JP" altLang="en-US" sz="2300" b="1" dirty="0">
                <a:solidFill>
                  <a:schemeClr val="tx1"/>
                </a:solidFill>
                <a:latin typeface="Meiryo UI" panose="020B0604030504040204" pitchFamily="50" charset="-128"/>
                <a:ea typeface="Meiryo UI" panose="020B0604030504040204" pitchFamily="50" charset="-128"/>
              </a:rPr>
              <a:t>参考</a:t>
            </a:r>
            <a:r>
              <a:rPr lang="en-US" altLang="ja-JP" sz="2300" b="1" dirty="0">
                <a:solidFill>
                  <a:schemeClr val="tx1"/>
                </a:solidFill>
                <a:latin typeface="Meiryo UI" panose="020B0604030504040204" pitchFamily="50" charset="-128"/>
                <a:ea typeface="Meiryo UI" panose="020B0604030504040204" pitchFamily="50" charset="-128"/>
              </a:rPr>
              <a:t>】</a:t>
            </a:r>
            <a:r>
              <a:rPr lang="ja-JP" altLang="en-US" sz="2300" b="1" dirty="0">
                <a:solidFill>
                  <a:schemeClr val="tx1"/>
                </a:solidFill>
                <a:latin typeface="Meiryo UI" panose="020B0604030504040204" pitchFamily="50" charset="-128"/>
                <a:ea typeface="Meiryo UI" panose="020B0604030504040204" pitchFamily="50" charset="-128"/>
              </a:rPr>
              <a:t>広島県「みんなで減災」はじめの一歩避難所・避難場所検索</a:t>
            </a:r>
            <a:endParaRPr lang="en-US" altLang="ja-JP" sz="23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09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983" t="22612" r="47061" b="7126"/>
          <a:stretch/>
        </p:blipFill>
        <p:spPr bwMode="auto">
          <a:xfrm>
            <a:off x="107504" y="1772816"/>
            <a:ext cx="5040561" cy="498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107504" y="1023325"/>
            <a:ext cx="5616624"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800" b="1" dirty="0">
                <a:solidFill>
                  <a:schemeClr val="bg1"/>
                </a:solidFill>
              </a:rPr>
              <a:t> </a:t>
            </a:r>
            <a:r>
              <a:rPr lang="ja-JP" altLang="en-US" sz="2800" b="1" dirty="0">
                <a:solidFill>
                  <a:schemeClr val="bg1"/>
                </a:solidFill>
              </a:rPr>
              <a:t>ステップ③　避難のタイミングの決定　</a:t>
            </a:r>
            <a:endParaRPr lang="en-US" altLang="ja-JP" sz="2800" b="1" dirty="0">
              <a:solidFill>
                <a:schemeClr val="bg1"/>
              </a:solidFill>
            </a:endParaRPr>
          </a:p>
        </p:txBody>
      </p:sp>
      <p:sp>
        <p:nvSpPr>
          <p:cNvPr id="8" name="タイトル 1"/>
          <p:cNvSpPr txBox="1">
            <a:spLocks/>
          </p:cNvSpPr>
          <p:nvPr/>
        </p:nvSpPr>
        <p:spPr>
          <a:xfrm>
            <a:off x="5076056" y="1700808"/>
            <a:ext cx="4032447" cy="139216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避難する人</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避難を始めるタイミング</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避難にかかる時間</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を入力</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5202129" y="2924944"/>
            <a:ext cx="3990096"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1800" dirty="0">
                <a:solidFill>
                  <a:schemeClr val="tx1"/>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　避難先を２箇所入力している場合 は、</a:t>
            </a:r>
            <a:endParaRPr lang="en-US" altLang="ja-JP" sz="1800" dirty="0">
              <a:solidFill>
                <a:schemeClr val="tx1"/>
              </a:solidFill>
              <a:latin typeface="Meiryo UI" panose="020B0604030504040204" pitchFamily="50" charset="-128"/>
              <a:ea typeface="Meiryo UI" panose="020B0604030504040204" pitchFamily="50" charset="-128"/>
            </a:endParaRPr>
          </a:p>
          <a:p>
            <a:r>
              <a:rPr lang="ja-JP" altLang="en-US" sz="1800" dirty="0">
                <a:solidFill>
                  <a:schemeClr val="tx1"/>
                </a:solidFill>
                <a:latin typeface="Meiryo UI" panose="020B0604030504040204" pitchFamily="50" charset="-128"/>
                <a:ea typeface="Meiryo UI" panose="020B0604030504040204" pitchFamily="50" charset="-128"/>
              </a:rPr>
              <a:t>　　 それぞれ入力します。</a:t>
            </a:r>
            <a:endParaRPr lang="en-US" altLang="ja-JP" sz="1800"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2879813" y="5373217"/>
            <a:ext cx="1188131" cy="36281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5238327" y="5008415"/>
            <a:ext cx="3870176" cy="1516929"/>
            <a:chOff x="5425314" y="4941168"/>
            <a:chExt cx="3870176" cy="1092417"/>
          </a:xfrm>
        </p:grpSpPr>
        <p:sp>
          <p:nvSpPr>
            <p:cNvPr id="18" name="角丸四角形 17"/>
            <p:cNvSpPr/>
            <p:nvPr/>
          </p:nvSpPr>
          <p:spPr>
            <a:xfrm>
              <a:off x="5508877" y="4941168"/>
              <a:ext cx="3714606" cy="1092417"/>
            </a:xfrm>
            <a:prstGeom prst="roundRect">
              <a:avLst>
                <a:gd name="adj" fmla="val 7176"/>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5425314" y="4993416"/>
              <a:ext cx="3870176" cy="98198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200" dirty="0">
                  <a:solidFill>
                    <a:schemeClr val="tx1"/>
                  </a:solidFill>
                  <a:latin typeface="Meiryo UI" panose="020B0604030504040204" pitchFamily="50" charset="-128"/>
                  <a:ea typeface="Meiryo UI" panose="020B0604030504040204" pitchFamily="50" charset="-128"/>
                </a:rPr>
                <a:t>◎ 避難を始めるタイミングは，</a:t>
              </a:r>
              <a:endParaRPr lang="en-US" altLang="ja-JP" sz="2200" dirty="0">
                <a:solidFill>
                  <a:schemeClr val="tx1"/>
                </a:solidFill>
                <a:latin typeface="Meiryo UI" panose="020B0604030504040204" pitchFamily="50" charset="-128"/>
                <a:ea typeface="Meiryo UI" panose="020B0604030504040204" pitchFamily="50" charset="-128"/>
              </a:endParaRPr>
            </a:p>
            <a:p>
              <a:r>
                <a:rPr lang="ja-JP" altLang="en-US" sz="2200" dirty="0">
                  <a:solidFill>
                    <a:schemeClr val="tx1"/>
                  </a:solidFill>
                  <a:latin typeface="Meiryo UI" panose="020B0604030504040204" pitchFamily="50" charset="-128"/>
                  <a:ea typeface="Meiryo UI" panose="020B0604030504040204" pitchFamily="50" charset="-128"/>
                </a:rPr>
                <a:t>　　</a:t>
              </a:r>
              <a:r>
                <a:rPr lang="ja-JP" altLang="en-US" sz="2200"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避難行動判定フロー</a:t>
              </a:r>
              <a:r>
                <a:rPr lang="ja-JP" altLang="en-US" sz="2200" dirty="0">
                  <a:solidFill>
                    <a:schemeClr val="tx1"/>
                  </a:solidFill>
                  <a:latin typeface="Meiryo UI" panose="020B0604030504040204" pitchFamily="50" charset="-128"/>
                  <a:ea typeface="Meiryo UI" panose="020B0604030504040204" pitchFamily="50" charset="-128"/>
                </a:rPr>
                <a:t>を確認</a:t>
              </a:r>
              <a:endParaRPr lang="en-US" altLang="ja-JP" sz="2200" dirty="0">
                <a:solidFill>
                  <a:schemeClr val="tx1"/>
                </a:solidFill>
                <a:latin typeface="Meiryo UI" panose="020B0604030504040204" pitchFamily="50" charset="-128"/>
                <a:ea typeface="Meiryo UI" panose="020B0604030504040204" pitchFamily="50" charset="-128"/>
              </a:endParaRPr>
            </a:p>
            <a:p>
              <a:r>
                <a:rPr lang="ja-JP" altLang="en-US" sz="2200" dirty="0">
                  <a:solidFill>
                    <a:schemeClr val="tx1"/>
                  </a:solidFill>
                  <a:latin typeface="Meiryo UI" panose="020B0604030504040204" pitchFamily="50" charset="-128"/>
                  <a:ea typeface="Meiryo UI" panose="020B0604030504040204" pitchFamily="50" charset="-128"/>
                </a:rPr>
                <a:t>　　して選択します。　⇒　</a:t>
              </a:r>
              <a:r>
                <a:rPr lang="ja-JP" altLang="en-US" sz="2200"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次ページ</a:t>
              </a:r>
              <a:endParaRPr lang="en-US" altLang="ja-JP" sz="2200"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pic>
        <p:nvPicPr>
          <p:cNvPr id="15" name="Picture 3" descr="C:\Users\85923\Desktop\★タスケイラスト\5つの行動指標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17" r="15605"/>
          <a:stretch/>
        </p:blipFill>
        <p:spPr bwMode="auto">
          <a:xfrm>
            <a:off x="5238327" y="3953421"/>
            <a:ext cx="929285" cy="105975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矢印コネクタ 19"/>
          <p:cNvCxnSpPr>
            <a:stCxn id="18" idx="1"/>
          </p:cNvCxnSpPr>
          <p:nvPr/>
        </p:nvCxnSpPr>
        <p:spPr>
          <a:xfrm flipH="1" flipV="1">
            <a:off x="4139952" y="5554624"/>
            <a:ext cx="1181938" cy="212256"/>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52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1" t="20404" r="32669" b="11973"/>
          <a:stretch/>
        </p:blipFill>
        <p:spPr bwMode="auto">
          <a:xfrm>
            <a:off x="265656" y="1412776"/>
            <a:ext cx="8594478" cy="542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40144" y="116632"/>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9" name="タイトル 1"/>
          <p:cNvSpPr txBox="1">
            <a:spLocks/>
          </p:cNvSpPr>
          <p:nvPr/>
        </p:nvSpPr>
        <p:spPr>
          <a:xfrm>
            <a:off x="251520" y="915979"/>
            <a:ext cx="3384376" cy="496798"/>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400" b="1" dirty="0">
                <a:solidFill>
                  <a:schemeClr val="bg1"/>
                </a:solidFill>
              </a:rPr>
              <a:t>避難行動判定フロー　</a:t>
            </a:r>
            <a:endParaRPr lang="en-US" altLang="ja-JP" sz="2400" b="1" dirty="0">
              <a:solidFill>
                <a:schemeClr val="bg1"/>
              </a:solidFill>
            </a:endParaRPr>
          </a:p>
        </p:txBody>
      </p:sp>
      <p:sp>
        <p:nvSpPr>
          <p:cNvPr id="10" name="テキスト ボックス 9"/>
          <p:cNvSpPr txBox="1"/>
          <p:nvPr/>
        </p:nvSpPr>
        <p:spPr>
          <a:xfrm>
            <a:off x="5364088" y="915978"/>
            <a:ext cx="3672408" cy="784830"/>
          </a:xfrm>
          <a:prstGeom prst="rect">
            <a:avLst/>
          </a:prstGeom>
          <a:noFill/>
          <a:ln>
            <a:solidFill>
              <a:schemeClr val="accent1">
                <a:lumMod val="75000"/>
              </a:schemeClr>
            </a:solidFill>
          </a:ln>
        </p:spPr>
        <p:txBody>
          <a:bodyPr wrap="square" rtlCol="0">
            <a:spAutoFit/>
          </a:bodyPr>
          <a:lstStyle/>
          <a:p>
            <a:pPr>
              <a:lnSpc>
                <a:spcPts val="2700"/>
              </a:lnSpc>
            </a:pP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2000" b="1" u="sng" dirty="0">
                <a:solidFill>
                  <a:schemeClr val="tx1">
                    <a:lumMod val="75000"/>
                    <a:lumOff val="25000"/>
                  </a:schemeClr>
                </a:solidFill>
                <a:latin typeface="メイリオ" panose="020B0604030504040204" pitchFamily="50" charset="-128"/>
                <a:ea typeface="メイリオ" panose="020B0604030504040204" pitchFamily="50" charset="-128"/>
              </a:rPr>
              <a:t>各問に「</a:t>
            </a:r>
            <a:r>
              <a:rPr kumimoji="1" lang="ja-JP" altLang="en-US" sz="2000" b="1" u="sng" dirty="0">
                <a:solidFill>
                  <a:srgbClr val="FF006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はい／いいえ</a:t>
            </a:r>
            <a:r>
              <a:rPr kumimoji="1" lang="ja-JP" altLang="en-US" sz="2000" b="1" u="sng" dirty="0">
                <a:solidFill>
                  <a:schemeClr val="tx1">
                    <a:lumMod val="75000"/>
                    <a:lumOff val="25000"/>
                  </a:schemeClr>
                </a:solidFill>
                <a:latin typeface="メイリオ" panose="020B0604030504040204" pitchFamily="50" charset="-128"/>
                <a:ea typeface="メイリオ" panose="020B0604030504040204" pitchFamily="50" charset="-128"/>
              </a:rPr>
              <a:t>」で</a:t>
            </a:r>
            <a:endParaRPr kumimoji="1" lang="en-US" altLang="ja-JP" sz="2000" b="1" u="sng"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2000" b="1" u="sng" dirty="0">
                <a:solidFill>
                  <a:schemeClr val="tx1">
                    <a:lumMod val="75000"/>
                    <a:lumOff val="25000"/>
                  </a:schemeClr>
                </a:solidFill>
                <a:latin typeface="メイリオ" panose="020B0604030504040204" pitchFamily="50" charset="-128"/>
                <a:ea typeface="メイリオ" panose="020B0604030504040204" pitchFamily="50" charset="-128"/>
              </a:rPr>
              <a:t>答えていきしょう。</a:t>
            </a:r>
            <a:endParaRPr kumimoji="1" lang="en-US" altLang="ja-JP" sz="20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4788024" y="3645024"/>
            <a:ext cx="4081215" cy="1512168"/>
          </a:xfrm>
          <a:prstGeom prst="roundRect">
            <a:avLst>
              <a:gd name="adj" fmla="val 1062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5536" y="5949280"/>
            <a:ext cx="4032448" cy="784830"/>
          </a:xfrm>
          <a:prstGeom prst="rect">
            <a:avLst/>
          </a:prstGeom>
          <a:noFill/>
        </p:spPr>
        <p:txBody>
          <a:bodyPr wrap="square" rtlCol="0">
            <a:spAutoFit/>
          </a:bodyPr>
          <a:lstStyle/>
          <a:p>
            <a:pPr>
              <a:lnSpc>
                <a:spcPts val="2700"/>
              </a:lnSpc>
            </a:pP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000" b="1" u="sng" dirty="0">
                <a:solidFill>
                  <a:schemeClr val="tx1">
                    <a:lumMod val="75000"/>
                    <a:lumOff val="25000"/>
                  </a:schemeClr>
                </a:solidFill>
                <a:latin typeface="メイリオ" panose="020B0604030504040204" pitchFamily="50" charset="-128"/>
                <a:ea typeface="メイリオ" panose="020B0604030504040204" pitchFamily="50" charset="-128"/>
              </a:rPr>
              <a:t>自分や家族がどれに該当するか</a:t>
            </a:r>
            <a:endParaRPr lang="en-US" altLang="ja-JP" sz="2000" b="1" u="sng"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2700"/>
              </a:lnSpc>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000" b="1" u="sng" dirty="0">
                <a:solidFill>
                  <a:schemeClr val="tx1">
                    <a:lumMod val="75000"/>
                    <a:lumOff val="25000"/>
                  </a:schemeClr>
                </a:solidFill>
                <a:latin typeface="メイリオ" panose="020B0604030504040204" pitchFamily="50" charset="-128"/>
                <a:ea typeface="メイリオ" panose="020B0604030504040204" pitchFamily="50" charset="-128"/>
              </a:rPr>
              <a:t>確認しましょう。</a:t>
            </a:r>
            <a:endParaRPr kumimoji="1" lang="en-US" altLang="ja-JP" sz="2000" b="1" u="sng"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16" name="直線矢印コネクタ 15"/>
          <p:cNvCxnSpPr/>
          <p:nvPr/>
        </p:nvCxnSpPr>
        <p:spPr>
          <a:xfrm flipV="1">
            <a:off x="4499992" y="5157192"/>
            <a:ext cx="576064" cy="1015370"/>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5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91793" y="3861727"/>
            <a:ext cx="1025797" cy="2951647"/>
            <a:chOff x="91793" y="3740503"/>
            <a:chExt cx="1025797" cy="3056644"/>
          </a:xfrm>
        </p:grpSpPr>
        <p:sp>
          <p:nvSpPr>
            <p:cNvPr id="51" name="正方形/長方形 50"/>
            <p:cNvSpPr/>
            <p:nvPr/>
          </p:nvSpPr>
          <p:spPr>
            <a:xfrm>
              <a:off x="109476" y="3740503"/>
              <a:ext cx="1008114" cy="19038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91793" y="5669042"/>
              <a:ext cx="1008112" cy="11281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タイトル 1"/>
          <p:cNvSpPr txBox="1">
            <a:spLocks/>
          </p:cNvSpPr>
          <p:nvPr/>
        </p:nvSpPr>
        <p:spPr>
          <a:xfrm>
            <a:off x="209358" y="1052736"/>
            <a:ext cx="8712968" cy="6303929"/>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en-US" altLang="ja-JP" sz="28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4760714" y="4042722"/>
            <a:ext cx="1664364" cy="1015663"/>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避難準備・高齢者等</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避難開始</a:t>
            </a:r>
          </a:p>
        </p:txBody>
      </p:sp>
      <p:sp>
        <p:nvSpPr>
          <p:cNvPr id="18" name="テキスト ボックス 17"/>
          <p:cNvSpPr txBox="1"/>
          <p:nvPr/>
        </p:nvSpPr>
        <p:spPr>
          <a:xfrm>
            <a:off x="4716016" y="2123564"/>
            <a:ext cx="181022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icrosoft Himalaya" panose="01010100010101010101" pitchFamily="2" charset="0"/>
              </a:rPr>
              <a:t>災害発生情報</a:t>
            </a:r>
          </a:p>
        </p:txBody>
      </p:sp>
      <p:grpSp>
        <p:nvGrpSpPr>
          <p:cNvPr id="65" name="グループ化 64"/>
          <p:cNvGrpSpPr/>
          <p:nvPr/>
        </p:nvGrpSpPr>
        <p:grpSpPr>
          <a:xfrm>
            <a:off x="91793" y="1332057"/>
            <a:ext cx="8872239" cy="5501897"/>
            <a:chOff x="107504" y="1311479"/>
            <a:chExt cx="8872239" cy="5501897"/>
          </a:xfrm>
        </p:grpSpPr>
        <p:grpSp>
          <p:nvGrpSpPr>
            <p:cNvPr id="54" name="グループ化 53"/>
            <p:cNvGrpSpPr/>
            <p:nvPr/>
          </p:nvGrpSpPr>
          <p:grpSpPr>
            <a:xfrm>
              <a:off x="107504" y="1311479"/>
              <a:ext cx="8842829" cy="5501897"/>
              <a:chOff x="107504" y="1311479"/>
              <a:chExt cx="8842829" cy="5501897"/>
            </a:xfrm>
          </p:grpSpPr>
          <p:sp>
            <p:nvSpPr>
              <p:cNvPr id="53" name="正方形/長方形 52"/>
              <p:cNvSpPr/>
              <p:nvPr/>
            </p:nvSpPr>
            <p:spPr>
              <a:xfrm>
                <a:off x="107504" y="1320190"/>
                <a:ext cx="8814822" cy="571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p:cNvGrpSpPr/>
              <p:nvPr/>
            </p:nvGrpSpPr>
            <p:grpSpPr>
              <a:xfrm>
                <a:off x="107504" y="1311479"/>
                <a:ext cx="8842829" cy="5501897"/>
                <a:chOff x="107504" y="1311479"/>
                <a:chExt cx="8842829" cy="5501897"/>
              </a:xfrm>
            </p:grpSpPr>
            <p:sp>
              <p:nvSpPr>
                <p:cNvPr id="50" name="正方形/長方形 49"/>
                <p:cNvSpPr/>
                <p:nvPr/>
              </p:nvSpPr>
              <p:spPr>
                <a:xfrm>
                  <a:off x="123651" y="1896254"/>
                  <a:ext cx="990735" cy="7200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16451" y="2617014"/>
                  <a:ext cx="1008112" cy="12234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7" name="グループ化 46"/>
                <p:cNvGrpSpPr/>
                <p:nvPr/>
              </p:nvGrpSpPr>
              <p:grpSpPr>
                <a:xfrm>
                  <a:off x="107504" y="1311479"/>
                  <a:ext cx="8842829" cy="5501897"/>
                  <a:chOff x="107504" y="1311479"/>
                  <a:chExt cx="8842829" cy="5501897"/>
                </a:xfrm>
              </p:grpSpPr>
              <p:grpSp>
                <p:nvGrpSpPr>
                  <p:cNvPr id="39" name="グループ化 38"/>
                  <p:cNvGrpSpPr/>
                  <p:nvPr/>
                </p:nvGrpSpPr>
                <p:grpSpPr>
                  <a:xfrm>
                    <a:off x="107504" y="1311479"/>
                    <a:ext cx="8842829" cy="5474514"/>
                    <a:chOff x="107504" y="1311479"/>
                    <a:chExt cx="8842829" cy="5474514"/>
                  </a:xfrm>
                </p:grpSpPr>
                <p:sp>
                  <p:nvSpPr>
                    <p:cNvPr id="29" name="正方形/長方形 28"/>
                    <p:cNvSpPr/>
                    <p:nvPr/>
                  </p:nvSpPr>
                  <p:spPr>
                    <a:xfrm>
                      <a:off x="116451" y="1311479"/>
                      <a:ext cx="8805875" cy="547451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flipV="1">
                      <a:off x="123651" y="2616334"/>
                      <a:ext cx="8826682" cy="6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07504" y="3840470"/>
                      <a:ext cx="8826682" cy="6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07504" y="5639990"/>
                      <a:ext cx="8826682" cy="6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1114386" y="1311479"/>
                    <a:ext cx="1230" cy="54745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716016" y="1311479"/>
                    <a:ext cx="0" cy="54745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444208" y="1311479"/>
                    <a:ext cx="0" cy="550189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107504" y="1895574"/>
                    <a:ext cx="8826682" cy="68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221674" y="2010653"/>
                  <a:ext cx="842329" cy="4422105"/>
                  <a:chOff x="95677" y="2187906"/>
                  <a:chExt cx="1258711" cy="4422105"/>
                </a:xfrm>
              </p:grpSpPr>
              <p:sp>
                <p:nvSpPr>
                  <p:cNvPr id="2" name="テキスト ボックス 1"/>
                  <p:cNvSpPr txBox="1"/>
                  <p:nvPr/>
                </p:nvSpPr>
                <p:spPr>
                  <a:xfrm>
                    <a:off x="203280" y="6148346"/>
                    <a:ext cx="994143" cy="461665"/>
                  </a:xfrm>
                  <a:prstGeom prst="rect">
                    <a:avLst/>
                  </a:prstGeom>
                  <a:noFill/>
                </p:spPr>
                <p:txBody>
                  <a:bodyPr wrap="square" rtlCol="0">
                    <a:spAutoFit/>
                  </a:bodyPr>
                  <a:lstStyle/>
                  <a:p>
                    <a:pPr algn="ctr"/>
                    <a:r>
                      <a:rPr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２</a:t>
                    </a:r>
                    <a:endParaRPr kumimoji="1"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07750" y="4708186"/>
                    <a:ext cx="1246638" cy="461665"/>
                  </a:xfrm>
                  <a:prstGeom prst="rect">
                    <a:avLst/>
                  </a:prstGeom>
                  <a:noFill/>
                </p:spPr>
                <p:txBody>
                  <a:bodyPr wrap="square" rtlCol="0">
                    <a:spAutoFit/>
                  </a:bodyPr>
                  <a:lstStyle/>
                  <a:p>
                    <a:pPr algn="ctr"/>
                    <a:r>
                      <a:rPr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３</a:t>
                    </a:r>
                    <a:endParaRPr kumimoji="1"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95677" y="3196018"/>
                    <a:ext cx="1201274" cy="461665"/>
                  </a:xfrm>
                  <a:prstGeom prst="rect">
                    <a:avLst/>
                  </a:prstGeom>
                  <a:noFill/>
                </p:spPr>
                <p:txBody>
                  <a:bodyPr wrap="square" rtlCol="0">
                    <a:spAutoFit/>
                  </a:bodyPr>
                  <a:lstStyle/>
                  <a:p>
                    <a:pPr algn="ctr"/>
                    <a:r>
                      <a:rPr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４</a:t>
                    </a:r>
                    <a:endParaRPr kumimoji="1"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29166" y="2187906"/>
                    <a:ext cx="1207460" cy="461665"/>
                  </a:xfrm>
                  <a:prstGeom prst="rect">
                    <a:avLst/>
                  </a:prstGeom>
                  <a:noFill/>
                </p:spPr>
                <p:txBody>
                  <a:bodyPr wrap="square" rtlCol="0">
                    <a:spAutoFit/>
                  </a:bodyPr>
                  <a:lstStyle/>
                  <a:p>
                    <a:pPr algn="ctr"/>
                    <a:r>
                      <a:rPr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５</a:t>
                    </a:r>
                    <a:endParaRPr kumimoji="1" lang="ja-JP" altLang="en-US" sz="2400" b="1"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endParaRPr>
                  </a:p>
                </p:txBody>
              </p:sp>
            </p:grpSp>
          </p:grpSp>
          <p:sp>
            <p:nvSpPr>
              <p:cNvPr id="15" name="テキスト ボックス 14"/>
              <p:cNvSpPr txBox="1"/>
              <p:nvPr/>
            </p:nvSpPr>
            <p:spPr>
              <a:xfrm>
                <a:off x="6464625" y="5592469"/>
                <a:ext cx="2408575"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大雨注意報</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洪水注意報</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高潮注意報</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氾濫注意情報</a:t>
                </a:r>
                <a:endParaRPr kumimoji="1" lang="ja-JP" altLang="en-US" dirty="0">
                  <a:latin typeface="Meiryo UI" panose="020B0604030504040204" pitchFamily="50" charset="-128"/>
                  <a:ea typeface="Meiryo UI" panose="020B0604030504040204" pitchFamily="50" charset="-128"/>
                </a:endParaRPr>
              </a:p>
            </p:txBody>
          </p:sp>
        </p:grpSp>
        <p:sp>
          <p:nvSpPr>
            <p:cNvPr id="19" name="テキスト ボックス 18"/>
            <p:cNvSpPr txBox="1"/>
            <p:nvPr/>
          </p:nvSpPr>
          <p:spPr>
            <a:xfrm>
              <a:off x="6454059" y="4122112"/>
              <a:ext cx="2525684" cy="144655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大雨警報</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洪水警報</a:t>
              </a:r>
              <a:endParaRPr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高潮警報に切り替える可能性が高い注意報</a:t>
              </a:r>
              <a:endParaRPr kumimoji="1" lang="en-US" altLang="ja-JP" sz="16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氾濫</a:t>
              </a:r>
              <a:r>
                <a:rPr kumimoji="1" lang="ja-JP" altLang="en-US" dirty="0">
                  <a:latin typeface="Meiryo UI" panose="020B0604030504040204" pitchFamily="50" charset="-128"/>
                  <a:ea typeface="Meiryo UI" panose="020B0604030504040204" pitchFamily="50" charset="-128"/>
                </a:rPr>
                <a:t>警戒情報</a:t>
              </a:r>
              <a:endParaRPr kumimoji="1" lang="en-US" altLang="ja-JP"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459919" y="2688342"/>
              <a:ext cx="2445327" cy="1077218"/>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土砂災害警戒情報</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高潮警報</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高潮特別警報</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氾濫危険情報</a:t>
              </a:r>
            </a:p>
          </p:txBody>
        </p:sp>
        <p:sp>
          <p:nvSpPr>
            <p:cNvPr id="22" name="テキスト ボックス 21"/>
            <p:cNvSpPr txBox="1"/>
            <p:nvPr/>
          </p:nvSpPr>
          <p:spPr>
            <a:xfrm>
              <a:off x="6454059" y="2031559"/>
              <a:ext cx="2408575"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大雨特別警報</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600" dirty="0">
                  <a:latin typeface="Meiryo UI" panose="020B0604030504040204" pitchFamily="50" charset="-128"/>
                  <a:ea typeface="Meiryo UI" panose="020B0604030504040204" pitchFamily="50" charset="-128"/>
                  <a:cs typeface="Microsoft Himalaya" panose="01010100010101010101" pitchFamily="2" charset="0"/>
                </a:rPr>
                <a:t>氾濫発生情報</a:t>
              </a:r>
              <a:endPar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endParaRPr>
            </a:p>
          </p:txBody>
        </p:sp>
      </p:grpSp>
      <p:sp>
        <p:nvSpPr>
          <p:cNvPr id="5" name="角丸四角形 4"/>
          <p:cNvSpPr/>
          <p:nvPr/>
        </p:nvSpPr>
        <p:spPr>
          <a:xfrm>
            <a:off x="20417" y="3861729"/>
            <a:ext cx="6428497" cy="1777432"/>
          </a:xfrm>
          <a:prstGeom prst="roundRect">
            <a:avLst>
              <a:gd name="adj" fmla="val 11523"/>
            </a:avLst>
          </a:prstGeom>
          <a:noFill/>
          <a:ln w="635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0" y="2682391"/>
            <a:ext cx="6448914" cy="1114200"/>
          </a:xfrm>
          <a:prstGeom prst="roundRect">
            <a:avLst/>
          </a:prstGeom>
          <a:noFill/>
          <a:ln w="635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1117590" y="2036060"/>
            <a:ext cx="3670434" cy="4633300"/>
            <a:chOff x="1156174" y="1764698"/>
            <a:chExt cx="3670434" cy="4633300"/>
          </a:xfrm>
        </p:grpSpPr>
        <p:grpSp>
          <p:nvGrpSpPr>
            <p:cNvPr id="55" name="グループ化 54"/>
            <p:cNvGrpSpPr/>
            <p:nvPr/>
          </p:nvGrpSpPr>
          <p:grpSpPr>
            <a:xfrm>
              <a:off x="1156174" y="1764698"/>
              <a:ext cx="3670434" cy="4633300"/>
              <a:chOff x="1189598" y="1900497"/>
              <a:chExt cx="3670434" cy="4633300"/>
            </a:xfrm>
          </p:grpSpPr>
          <p:sp>
            <p:nvSpPr>
              <p:cNvPr id="11" name="テキスト ボックス 10"/>
              <p:cNvSpPr txBox="1"/>
              <p:nvPr/>
            </p:nvSpPr>
            <p:spPr>
              <a:xfrm>
                <a:off x="1217470" y="5825911"/>
                <a:ext cx="3466570"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避難に備え、ハザードマップ等により、自らの避難行動を確認</a:t>
                </a:r>
              </a:p>
            </p:txBody>
          </p:sp>
          <p:sp>
            <p:nvSpPr>
              <p:cNvPr id="12" name="テキスト ボックス 11"/>
              <p:cNvSpPr txBox="1"/>
              <p:nvPr/>
            </p:nvSpPr>
            <p:spPr>
              <a:xfrm>
                <a:off x="1189598" y="5149598"/>
                <a:ext cx="3466569" cy="400110"/>
              </a:xfrm>
              <a:prstGeom prst="rect">
                <a:avLst/>
              </a:prstGeom>
              <a:noFill/>
            </p:spPr>
            <p:txBody>
              <a:bodyPr wrap="square" rtlCol="0">
                <a:spAutoFit/>
              </a:bodyPr>
              <a:lstStyle/>
              <a:p>
                <a:r>
                  <a:rPr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その他の人は、避難の準備。</a:t>
                </a:r>
              </a:p>
            </p:txBody>
          </p:sp>
          <p:sp>
            <p:nvSpPr>
              <p:cNvPr id="13" name="テキスト ボックス 12"/>
              <p:cNvSpPr txBox="1"/>
              <p:nvPr/>
            </p:nvSpPr>
            <p:spPr>
              <a:xfrm>
                <a:off x="1236052" y="2703038"/>
                <a:ext cx="3623980" cy="707886"/>
              </a:xfrm>
              <a:prstGeom prst="rect">
                <a:avLst/>
              </a:prstGeom>
              <a:noFill/>
            </p:spPr>
            <p:txBody>
              <a:bodyPr wrap="square" rtlCol="0">
                <a:spAutoFit/>
              </a:bodyPr>
              <a:lstStyle/>
              <a:p>
                <a:r>
                  <a:rPr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◎危険な場所にいる人は、</a:t>
                </a:r>
                <a:endParaRPr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全員避難</a:t>
                </a:r>
                <a:endPar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227344" y="1900497"/>
                <a:ext cx="3560680" cy="646331"/>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既に災害が発生している状況。</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命を守るための最善の行動</a:t>
                </a:r>
              </a:p>
            </p:txBody>
          </p:sp>
        </p:grpSp>
        <p:sp>
          <p:nvSpPr>
            <p:cNvPr id="57" name="テキスト ボックス 56"/>
            <p:cNvSpPr txBox="1"/>
            <p:nvPr/>
          </p:nvSpPr>
          <p:spPr>
            <a:xfrm>
              <a:off x="1216023" y="3779181"/>
              <a:ext cx="3466569" cy="1323439"/>
            </a:xfrm>
            <a:prstGeom prst="rect">
              <a:avLst/>
            </a:prstGeom>
            <a:noFill/>
          </p:spPr>
          <p:txBody>
            <a:bodyPr wrap="square" rtlCol="0">
              <a:spAutoFit/>
            </a:bodyPr>
            <a:lstStyle/>
            <a:p>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◎危険な場所にいる、避難に時間を要する人（ご高齢の方、障害のある方、乳幼児等）とその支援者は避難。</a:t>
              </a:r>
              <a:endPar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nvGrpSpPr>
          <p:cNvPr id="6" name="グループ化 5"/>
          <p:cNvGrpSpPr/>
          <p:nvPr/>
        </p:nvGrpSpPr>
        <p:grpSpPr>
          <a:xfrm>
            <a:off x="-252536" y="1332057"/>
            <a:ext cx="9033311" cy="584775"/>
            <a:chOff x="-252536" y="1044025"/>
            <a:chExt cx="9033311" cy="584775"/>
          </a:xfrm>
        </p:grpSpPr>
        <p:grpSp>
          <p:nvGrpSpPr>
            <p:cNvPr id="4" name="グループ化 3"/>
            <p:cNvGrpSpPr/>
            <p:nvPr/>
          </p:nvGrpSpPr>
          <p:grpSpPr>
            <a:xfrm>
              <a:off x="-252536" y="1044025"/>
              <a:ext cx="6840760" cy="584775"/>
              <a:chOff x="-252536" y="1044025"/>
              <a:chExt cx="6840760" cy="584775"/>
            </a:xfrm>
          </p:grpSpPr>
          <p:sp>
            <p:nvSpPr>
              <p:cNvPr id="23" name="テキスト ボックス 22"/>
              <p:cNvSpPr txBox="1"/>
              <p:nvPr/>
            </p:nvSpPr>
            <p:spPr>
              <a:xfrm>
                <a:off x="-252536" y="1044025"/>
                <a:ext cx="1718966" cy="584775"/>
              </a:xfrm>
              <a:prstGeom prst="rect">
                <a:avLst/>
              </a:prstGeom>
              <a:noFill/>
              <a:ln>
                <a:noFill/>
              </a:ln>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警戒</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レベル</a:t>
                </a:r>
                <a:endParaRPr kumimoji="1" lang="ja-JP" altLang="en-US" sz="1600" b="1" dirty="0">
                  <a:latin typeface="Meiryo UI" panose="020B0604030504040204" pitchFamily="50" charset="-128"/>
                  <a:ea typeface="Meiryo UI" panose="020B0604030504040204" pitchFamily="50" charset="-128"/>
                </a:endParaRPr>
              </a:p>
            </p:txBody>
          </p:sp>
          <p:grpSp>
            <p:nvGrpSpPr>
              <p:cNvPr id="56" name="グループ化 55"/>
              <p:cNvGrpSpPr/>
              <p:nvPr/>
            </p:nvGrpSpPr>
            <p:grpSpPr>
              <a:xfrm>
                <a:off x="2123728" y="1068343"/>
                <a:ext cx="4464496" cy="400110"/>
                <a:chOff x="2051720" y="1156682"/>
                <a:chExt cx="4464496" cy="400110"/>
              </a:xfrm>
            </p:grpSpPr>
            <p:sp>
              <p:nvSpPr>
                <p:cNvPr id="24" name="テキスト ボックス 23"/>
                <p:cNvSpPr txBox="1"/>
                <p:nvPr/>
              </p:nvSpPr>
              <p:spPr>
                <a:xfrm>
                  <a:off x="2051720" y="1156682"/>
                  <a:ext cx="1915540" cy="400110"/>
                </a:xfrm>
                <a:prstGeom prst="rect">
                  <a:avLst/>
                </a:prstGeom>
                <a:noFill/>
                <a:ln>
                  <a:noFill/>
                </a:ln>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避難行動等</a:t>
                  </a:r>
                  <a:endParaRPr kumimoji="1" lang="ja-JP" altLang="en-US" sz="20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600676" y="1156682"/>
                  <a:ext cx="1915540" cy="400110"/>
                </a:xfrm>
                <a:prstGeom prst="rect">
                  <a:avLst/>
                </a:prstGeom>
                <a:noFill/>
                <a:ln>
                  <a:noFill/>
                </a:ln>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市町の対応</a:t>
                  </a:r>
                  <a:endParaRPr kumimoji="1" lang="ja-JP" altLang="en-US" sz="2000" b="1" dirty="0">
                    <a:latin typeface="Meiryo UI" panose="020B0604030504040204" pitchFamily="50" charset="-128"/>
                    <a:ea typeface="Meiryo UI" panose="020B0604030504040204" pitchFamily="50" charset="-128"/>
                  </a:endParaRPr>
                </a:p>
              </p:txBody>
            </p:sp>
          </p:grpSp>
        </p:grpSp>
        <p:sp>
          <p:nvSpPr>
            <p:cNvPr id="58" name="テキスト ボックス 57"/>
            <p:cNvSpPr txBox="1"/>
            <p:nvPr/>
          </p:nvSpPr>
          <p:spPr>
            <a:xfrm>
              <a:off x="6372200" y="1052736"/>
              <a:ext cx="2408575" cy="553998"/>
            </a:xfrm>
            <a:prstGeom prst="rect">
              <a:avLst/>
            </a:prstGeom>
            <a:noFill/>
            <a:ln>
              <a:no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気象庁等の情報</a:t>
              </a:r>
              <a:endParaRPr lang="en-US" altLang="ja-JP"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（警戒レベルは相当情報）</a:t>
              </a:r>
            </a:p>
          </p:txBody>
        </p:sp>
      </p:grpSp>
      <p:sp>
        <p:nvSpPr>
          <p:cNvPr id="62" name="テキスト ボックス 61"/>
          <p:cNvSpPr txBox="1"/>
          <p:nvPr/>
        </p:nvSpPr>
        <p:spPr>
          <a:xfrm>
            <a:off x="4793147" y="2780928"/>
            <a:ext cx="1723069" cy="1015663"/>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避難勧告</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避難指示</a:t>
            </a:r>
            <a:endParaRPr kumimoji="1" lang="en-US" altLang="ja-JP" sz="20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（緊急）</a:t>
            </a:r>
            <a:endParaRPr kumimoji="1" lang="ja-JP" altLang="en-US" sz="2000" b="1" dirty="0">
              <a:latin typeface="Meiryo UI" panose="020B0604030504040204" pitchFamily="50" charset="-128"/>
              <a:ea typeface="Meiryo UI" panose="020B0604030504040204" pitchFamily="50" charset="-128"/>
            </a:endParaRPr>
          </a:p>
        </p:txBody>
      </p:sp>
      <p:sp>
        <p:nvSpPr>
          <p:cNvPr id="59" name="タイトル 1"/>
          <p:cNvSpPr txBox="1">
            <a:spLocks/>
          </p:cNvSpPr>
          <p:nvPr/>
        </p:nvSpPr>
        <p:spPr>
          <a:xfrm>
            <a:off x="179512" y="476672"/>
            <a:ext cx="4134936" cy="664840"/>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bg1"/>
                </a:solidFill>
              </a:rPr>
              <a:t>（参考）　警戒レベル一覧　</a:t>
            </a:r>
            <a:endParaRPr lang="en-US" altLang="ja-JP" sz="2800" b="1" dirty="0">
              <a:solidFill>
                <a:schemeClr val="bg1"/>
              </a:solidFill>
            </a:endParaRPr>
          </a:p>
        </p:txBody>
      </p:sp>
    </p:spTree>
    <p:extLst>
      <p:ext uri="{BB962C8B-B14F-4D97-AF65-F5344CB8AC3E}">
        <p14:creationId xmlns:p14="http://schemas.microsoft.com/office/powerpoint/2010/main" val="116944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7983540" cy="498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179512" y="404664"/>
            <a:ext cx="6336704" cy="664840"/>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800" b="1" dirty="0">
                <a:solidFill>
                  <a:schemeClr val="bg1"/>
                </a:solidFill>
              </a:rPr>
              <a:t>【</a:t>
            </a:r>
            <a:r>
              <a:rPr lang="ja-JP" altLang="en-US" sz="2800" b="1" dirty="0">
                <a:solidFill>
                  <a:schemeClr val="bg1"/>
                </a:solidFill>
              </a:rPr>
              <a:t>参考</a:t>
            </a:r>
            <a:r>
              <a:rPr lang="en-US" altLang="ja-JP" sz="2800" b="1" dirty="0">
                <a:solidFill>
                  <a:schemeClr val="bg1"/>
                </a:solidFill>
              </a:rPr>
              <a:t>】</a:t>
            </a:r>
            <a:r>
              <a:rPr lang="ja-JP" altLang="en-US" sz="2800" b="1" dirty="0">
                <a:solidFill>
                  <a:schemeClr val="bg1"/>
                </a:solidFill>
              </a:rPr>
              <a:t>　警戒レベル一覧（新制度（予定））</a:t>
            </a:r>
            <a:endParaRPr lang="en-US" altLang="ja-JP" sz="2800" b="1" dirty="0">
              <a:solidFill>
                <a:schemeClr val="bg1"/>
              </a:solidFill>
            </a:endParaRPr>
          </a:p>
        </p:txBody>
      </p:sp>
      <p:sp>
        <p:nvSpPr>
          <p:cNvPr id="6" name="角丸四角形 5"/>
          <p:cNvSpPr/>
          <p:nvPr/>
        </p:nvSpPr>
        <p:spPr>
          <a:xfrm>
            <a:off x="2483768" y="2533933"/>
            <a:ext cx="6039324" cy="1358085"/>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444208" y="2636912"/>
            <a:ext cx="1584176" cy="4320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444208" y="3356992"/>
            <a:ext cx="1584176" cy="4320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 xmlns:a16="http://schemas.microsoft.com/office/drawing/2014/main" id="{826EA1C4-5B4D-424D-ACC3-571EA63278D5}"/>
              </a:ext>
            </a:extLst>
          </p:cNvPr>
          <p:cNvSpPr txBox="1"/>
          <p:nvPr/>
        </p:nvSpPr>
        <p:spPr>
          <a:xfrm>
            <a:off x="620908" y="6237312"/>
            <a:ext cx="7902184"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a:t>
            </a:r>
            <a:r>
              <a:rPr kumimoji="1" lang="ja-JP" altLang="en-US" sz="1200" dirty="0">
                <a:latin typeface="Meiryo UI" panose="020B0604030504040204" pitchFamily="50" charset="-128"/>
                <a:ea typeface="Meiryo UI" panose="020B0604030504040204" pitchFamily="50" charset="-128"/>
              </a:rPr>
              <a:t>内閣府　令和元年台風第</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号等を踏まえた避難情報及び広域避難等に関するサブワーキンググループ　最終とりまとめ</a:t>
            </a:r>
          </a:p>
        </p:txBody>
      </p:sp>
    </p:spTree>
    <p:extLst>
      <p:ext uri="{BB962C8B-B14F-4D97-AF65-F5344CB8AC3E}">
        <p14:creationId xmlns:p14="http://schemas.microsoft.com/office/powerpoint/2010/main" val="234407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85923\Desktop\★タスケイラスト\汗　三兄弟.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57"/>
          <a:stretch/>
        </p:blipFill>
        <p:spPr bwMode="auto">
          <a:xfrm>
            <a:off x="4636512" y="3400781"/>
            <a:ext cx="841553" cy="10881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9064" y="188640"/>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6" name="タイトル 1"/>
          <p:cNvSpPr txBox="1">
            <a:spLocks/>
          </p:cNvSpPr>
          <p:nvPr/>
        </p:nvSpPr>
        <p:spPr>
          <a:xfrm>
            <a:off x="4661890" y="1628799"/>
            <a:ext cx="4457766" cy="142683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自分や家族が行うべき避難準備</a:t>
            </a:r>
            <a:endParaRPr lang="en-US" altLang="ja-JP"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行動</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を考えて入力</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また，それに</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かかる時間</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を入力</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07504" y="1646433"/>
            <a:ext cx="4464496" cy="5122667"/>
            <a:chOff x="1418744" y="-2286000"/>
            <a:chExt cx="4997669" cy="6352839"/>
          </a:xfrm>
        </p:grpSpPr>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2137" t="22111" r="46872" b="14440"/>
            <a:stretch/>
          </p:blipFill>
          <p:spPr bwMode="auto">
            <a:xfrm>
              <a:off x="1418744" y="-2286000"/>
              <a:ext cx="4997669" cy="435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2137" t="24640" r="46872" b="34834"/>
            <a:stretch/>
          </p:blipFill>
          <p:spPr bwMode="auto">
            <a:xfrm>
              <a:off x="1418744" y="1287510"/>
              <a:ext cx="4997669" cy="277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タイトル 1"/>
          <p:cNvSpPr txBox="1">
            <a:spLocks/>
          </p:cNvSpPr>
          <p:nvPr/>
        </p:nvSpPr>
        <p:spPr>
          <a:xfrm>
            <a:off x="107504" y="1023325"/>
            <a:ext cx="5472608"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800" b="1" dirty="0">
                <a:solidFill>
                  <a:schemeClr val="bg1"/>
                </a:solidFill>
              </a:rPr>
              <a:t> </a:t>
            </a:r>
            <a:r>
              <a:rPr lang="ja-JP" altLang="en-US" sz="2800" b="1" dirty="0">
                <a:solidFill>
                  <a:schemeClr val="bg1"/>
                </a:solidFill>
              </a:rPr>
              <a:t>ステップ④　避難準備行動の記入</a:t>
            </a:r>
            <a:endParaRPr lang="en-US" altLang="ja-JP" sz="2800" b="1" dirty="0">
              <a:solidFill>
                <a:schemeClr val="bg1"/>
              </a:solidFill>
            </a:endParaRPr>
          </a:p>
        </p:txBody>
      </p:sp>
      <p:sp>
        <p:nvSpPr>
          <p:cNvPr id="12" name="タイトル 1"/>
          <p:cNvSpPr txBox="1">
            <a:spLocks/>
          </p:cNvSpPr>
          <p:nvPr/>
        </p:nvSpPr>
        <p:spPr>
          <a:xfrm>
            <a:off x="5148064" y="2924944"/>
            <a:ext cx="3259382" cy="667468"/>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　最大</a:t>
            </a: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個まで入力ができます。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flipH="1">
            <a:off x="2699792" y="2168860"/>
            <a:ext cx="1997202" cy="756084"/>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4860032" y="5877272"/>
            <a:ext cx="4457766" cy="66691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ts val="31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どの避難先に該当する準備</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か，</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300"/>
              </a:lnSpc>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✔をつける</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角丸四角形 24"/>
          <p:cNvSpPr/>
          <p:nvPr/>
        </p:nvSpPr>
        <p:spPr>
          <a:xfrm>
            <a:off x="584920" y="3055633"/>
            <a:ext cx="2762944" cy="67957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347864" y="3055632"/>
            <a:ext cx="792088" cy="67957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H="1" flipV="1">
            <a:off x="3837084" y="3854297"/>
            <a:ext cx="1022948" cy="1950967"/>
          </a:xfrm>
          <a:prstGeom prst="straightConnector1">
            <a:avLst/>
          </a:prstGeom>
          <a:ln w="76200">
            <a:solidFill>
              <a:srgbClr val="FF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148064" y="3944855"/>
            <a:ext cx="3901259" cy="1428361"/>
            <a:chOff x="5371146" y="5001523"/>
            <a:chExt cx="3901259" cy="1028635"/>
          </a:xfrm>
        </p:grpSpPr>
        <p:sp>
          <p:nvSpPr>
            <p:cNvPr id="34" name="角丸四角形 33"/>
            <p:cNvSpPr/>
            <p:nvPr/>
          </p:nvSpPr>
          <p:spPr>
            <a:xfrm>
              <a:off x="5557799" y="5001523"/>
              <a:ext cx="3714606" cy="973881"/>
            </a:xfrm>
            <a:prstGeom prst="roundRect">
              <a:avLst>
                <a:gd name="adj" fmla="val 7176"/>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5371146" y="5048170"/>
              <a:ext cx="3870176" cy="98198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200" dirty="0">
                  <a:solidFill>
                    <a:schemeClr val="tx1"/>
                  </a:solidFill>
                  <a:latin typeface="Meiryo UI" panose="020B0604030504040204" pitchFamily="50" charset="-128"/>
                  <a:ea typeface="Meiryo UI" panose="020B0604030504040204" pitchFamily="50" charset="-128"/>
                </a:rPr>
                <a:t>◎ 家族の役割分担を考えて，</a:t>
              </a:r>
              <a:endParaRPr lang="en-US" altLang="ja-JP" sz="2200" dirty="0">
                <a:solidFill>
                  <a:schemeClr val="tx1"/>
                </a:solidFill>
                <a:latin typeface="Meiryo UI" panose="020B0604030504040204" pitchFamily="50" charset="-128"/>
                <a:ea typeface="Meiryo UI" panose="020B0604030504040204" pitchFamily="50" charset="-128"/>
              </a:endParaRPr>
            </a:p>
            <a:p>
              <a:r>
                <a:rPr lang="ja-JP" altLang="en-US" sz="2200" dirty="0">
                  <a:solidFill>
                    <a:schemeClr val="tx1"/>
                  </a:solidFill>
                  <a:latin typeface="Meiryo UI" panose="020B0604030504040204" pitchFamily="50" charset="-128"/>
                  <a:ea typeface="Meiryo UI" panose="020B0604030504040204" pitchFamily="50" charset="-128"/>
                </a:rPr>
                <a:t>　　</a:t>
              </a:r>
              <a:r>
                <a:rPr lang="ja-JP" altLang="en-US" sz="2200" dirty="0">
                  <a:solidFill>
                    <a:srgbClr val="FF0066"/>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誰がその準備をするか</a:t>
              </a:r>
              <a:r>
                <a:rPr lang="ja-JP" altLang="en-US" sz="2200" dirty="0">
                  <a:solidFill>
                    <a:schemeClr val="tx1"/>
                  </a:solidFill>
                  <a:latin typeface="Meiryo UI" panose="020B0604030504040204" pitchFamily="50" charset="-128"/>
                  <a:ea typeface="Meiryo UI" panose="020B0604030504040204" pitchFamily="50" charset="-128"/>
                </a:rPr>
                <a:t>まで</a:t>
              </a:r>
              <a:endParaRPr lang="en-US" altLang="ja-JP" sz="2200" dirty="0">
                <a:solidFill>
                  <a:schemeClr val="tx1"/>
                </a:solidFill>
                <a:latin typeface="Meiryo UI" panose="020B0604030504040204" pitchFamily="50" charset="-128"/>
                <a:ea typeface="Meiryo UI" panose="020B0604030504040204" pitchFamily="50" charset="-128"/>
              </a:endParaRPr>
            </a:p>
            <a:p>
              <a:r>
                <a:rPr lang="ja-JP" altLang="en-US" sz="2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200" dirty="0">
                  <a:solidFill>
                    <a:schemeClr val="tx1"/>
                  </a:solidFill>
                  <a:latin typeface="Meiryo UI" panose="020B0604030504040204" pitchFamily="50" charset="-128"/>
                  <a:ea typeface="Meiryo UI" panose="020B0604030504040204" pitchFamily="50" charset="-128"/>
                </a:rPr>
                <a:t>　記入しましょう。</a:t>
              </a:r>
              <a:endParaRPr lang="en-US" altLang="ja-JP" sz="2200" dirty="0">
                <a:solidFill>
                  <a:srgbClr val="FF0066"/>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12081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729</Words>
  <Application>Microsoft Office PowerPoint</Application>
  <PresentationFormat>画面に合わせる (4:3)</PresentationFormat>
  <Paragraphs>327</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「ひろしまマイ・タイムライン」を活用した防災意識の醸成について</dc:title>
  <dc:creator/>
  <cp:lastModifiedBy/>
  <cp:revision>2</cp:revision>
  <dcterms:created xsi:type="dcterms:W3CDTF">2018-01-04T07:22:27Z</dcterms:created>
  <dcterms:modified xsi:type="dcterms:W3CDTF">2021-01-19T10:08:08Z</dcterms:modified>
</cp:coreProperties>
</file>