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8" r:id="rId1"/>
  </p:sldMasterIdLst>
  <p:notesMasterIdLst>
    <p:notesMasterId r:id="rId20"/>
  </p:notesMasterIdLst>
  <p:handoutMasterIdLst>
    <p:handoutMasterId r:id="rId21"/>
  </p:handoutMasterIdLst>
  <p:sldIdLst>
    <p:sldId id="426" r:id="rId2"/>
    <p:sldId id="427" r:id="rId3"/>
    <p:sldId id="428" r:id="rId4"/>
    <p:sldId id="430" r:id="rId5"/>
    <p:sldId id="432" r:id="rId6"/>
    <p:sldId id="359" r:id="rId7"/>
    <p:sldId id="360" r:id="rId8"/>
    <p:sldId id="361" r:id="rId9"/>
    <p:sldId id="431" r:id="rId10"/>
    <p:sldId id="363" r:id="rId11"/>
    <p:sldId id="355" r:id="rId12"/>
    <p:sldId id="362" r:id="rId13"/>
    <p:sldId id="424" r:id="rId14"/>
    <p:sldId id="400" r:id="rId15"/>
    <p:sldId id="401" r:id="rId16"/>
    <p:sldId id="423" r:id="rId17"/>
    <p:sldId id="406" r:id="rId18"/>
    <p:sldId id="422" r:id="rId1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00"/>
    <a:srgbClr val="00B0F0"/>
    <a:srgbClr val="3399FF"/>
    <a:srgbClr val="DFEFFF"/>
    <a:srgbClr val="FF8C53"/>
    <a:srgbClr val="90D2FA"/>
    <a:srgbClr val="EBF5FF"/>
    <a:srgbClr val="CC0099"/>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5" autoAdjust="0"/>
    <p:restoredTop sz="56951" autoAdjust="0"/>
  </p:normalViewPr>
  <p:slideViewPr>
    <p:cSldViewPr>
      <p:cViewPr>
        <p:scale>
          <a:sx n="50" d="100"/>
          <a:sy n="50" d="100"/>
        </p:scale>
        <p:origin x="-3300" y="-3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72"/>
    </p:cViewPr>
  </p:sorterViewPr>
  <p:notesViewPr>
    <p:cSldViewPr>
      <p:cViewPr varScale="1">
        <p:scale>
          <a:sx n="59" d="100"/>
          <a:sy n="59" d="100"/>
        </p:scale>
        <p:origin x="-3348"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5406" cy="495793"/>
          </a:xfrm>
          <a:prstGeom prst="rect">
            <a:avLst/>
          </a:prstGeom>
        </p:spPr>
        <p:txBody>
          <a:bodyPr vert="horz" lIns="88180" tIns="44089" rIns="88180" bIns="44089"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1" y="9429307"/>
            <a:ext cx="2945406" cy="495793"/>
          </a:xfrm>
          <a:prstGeom prst="rect">
            <a:avLst/>
          </a:prstGeom>
        </p:spPr>
        <p:txBody>
          <a:bodyPr vert="horz" lIns="88180" tIns="44089" rIns="88180" bIns="44089" rtlCol="0" anchor="b"/>
          <a:lstStyle>
            <a:lvl1pPr algn="l">
              <a:defRPr sz="1200"/>
            </a:lvl1pPr>
          </a:lstStyle>
          <a:p>
            <a:endParaRPr kumimoji="1" lang="ja-JP" altLang="en-US"/>
          </a:p>
        </p:txBody>
      </p:sp>
    </p:spTree>
    <p:extLst>
      <p:ext uri="{BB962C8B-B14F-4D97-AF65-F5344CB8AC3E}">
        <p14:creationId xmlns:p14="http://schemas.microsoft.com/office/powerpoint/2010/main" val="5225871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6400" cy="496888"/>
          </a:xfrm>
          <a:prstGeom prst="rect">
            <a:avLst/>
          </a:prstGeom>
        </p:spPr>
        <p:txBody>
          <a:bodyPr vert="horz" lIns="91406" tIns="45703" rIns="91406"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06" tIns="45703" rIns="91406" bIns="45703" rtlCol="0"/>
          <a:lstStyle>
            <a:lvl1pPr algn="r">
              <a:defRPr sz="1200"/>
            </a:lvl1pPr>
          </a:lstStyle>
          <a:p>
            <a:fld id="{76D7AA93-7FB2-4C74-9FCC-705E00C15986}" type="datetime1">
              <a:rPr kumimoji="1" lang="ja-JP" altLang="en-US" smtClean="0"/>
              <a:t>2021/1/19</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06" tIns="45703" rIns="91406" bIns="45703" rtlCol="0" anchor="ctr"/>
          <a:lstStyle/>
          <a:p>
            <a:endParaRPr lang="ja-JP" altLang="en-US"/>
          </a:p>
        </p:txBody>
      </p:sp>
      <p:sp>
        <p:nvSpPr>
          <p:cNvPr id="5" name="ノート プレースホルダー 4"/>
          <p:cNvSpPr>
            <a:spLocks noGrp="1"/>
          </p:cNvSpPr>
          <p:nvPr>
            <p:ph type="body" sz="quarter" idx="3"/>
          </p:nvPr>
        </p:nvSpPr>
        <p:spPr>
          <a:xfrm>
            <a:off x="679452" y="4714878"/>
            <a:ext cx="5438775" cy="4467225"/>
          </a:xfrm>
          <a:prstGeom prst="rect">
            <a:avLst/>
          </a:prstGeom>
        </p:spPr>
        <p:txBody>
          <a:bodyPr vert="horz" lIns="91406" tIns="45703" rIns="91406" bIns="457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28166"/>
            <a:ext cx="2946400" cy="496887"/>
          </a:xfrm>
          <a:prstGeom prst="rect">
            <a:avLst/>
          </a:prstGeom>
        </p:spPr>
        <p:txBody>
          <a:bodyPr vert="horz" lIns="91406" tIns="45703" rIns="91406"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8166"/>
            <a:ext cx="2946400" cy="496887"/>
          </a:xfrm>
          <a:prstGeom prst="rect">
            <a:avLst/>
          </a:prstGeom>
        </p:spPr>
        <p:txBody>
          <a:bodyPr vert="horz" lIns="91406" tIns="45703" rIns="91406" bIns="45703" rtlCol="0" anchor="b"/>
          <a:lstStyle>
            <a:lvl1pPr algn="r">
              <a:defRPr sz="1200"/>
            </a:lvl1pPr>
          </a:lstStyle>
          <a:p>
            <a:fld id="{05B928E8-FE17-43AF-B42B-2FC862B5F426}" type="slidenum">
              <a:rPr kumimoji="1" lang="ja-JP" altLang="en-US" smtClean="0"/>
              <a:t>‹#›</a:t>
            </a:fld>
            <a:endParaRPr kumimoji="1" lang="ja-JP" altLang="en-US"/>
          </a:p>
        </p:txBody>
      </p:sp>
    </p:spTree>
    <p:extLst>
      <p:ext uri="{BB962C8B-B14F-4D97-AF65-F5344CB8AC3E}">
        <p14:creationId xmlns:p14="http://schemas.microsoft.com/office/powerpoint/2010/main" val="4003546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広島県　危機管理監　みんなで減災推進課から，</a:t>
            </a:r>
            <a:endParaRPr kumimoji="1" lang="en-US" altLang="ja-JP" dirty="0" smtClean="0"/>
          </a:p>
          <a:p>
            <a:r>
              <a:rPr kumimoji="1" lang="ja-JP" altLang="en-US" dirty="0" smtClean="0"/>
              <a:t>　「ひろしまマイ・タイムライン」を活用した防災意識の醸成について</a:t>
            </a:r>
            <a:endParaRPr kumimoji="1" lang="en-US" altLang="ja-JP" dirty="0" smtClean="0"/>
          </a:p>
          <a:p>
            <a:r>
              <a:rPr kumimoji="1" lang="ja-JP" altLang="en-US" dirty="0" smtClean="0"/>
              <a:t>　ご説明いたします。</a:t>
            </a:r>
            <a:endParaRPr kumimoji="1" lang="en-US" altLang="ja-JP" dirty="0" smtClean="0"/>
          </a:p>
        </p:txBody>
      </p:sp>
    </p:spTree>
    <p:extLst>
      <p:ext uri="{BB962C8B-B14F-4D97-AF65-F5344CB8AC3E}">
        <p14:creationId xmlns:p14="http://schemas.microsoft.com/office/powerpoint/2010/main" val="2574459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その他，「風水害を知る」のコンテンツとしては</a:t>
            </a:r>
            <a:endParaRPr kumimoji="1" lang="en-US" altLang="ja-JP" dirty="0" smtClean="0"/>
          </a:p>
          <a:p>
            <a:r>
              <a:rPr kumimoji="1" lang="ja-JP" altLang="en-US" dirty="0" smtClean="0"/>
              <a:t>　このスライドのような項目を掲載しています。</a:t>
            </a:r>
            <a:endParaRPr kumimoji="1" lang="en-US" altLang="ja-JP" dirty="0" smtClean="0"/>
          </a:p>
          <a:p>
            <a:endParaRPr kumimoji="1" lang="en-US" altLang="ja-JP" dirty="0" smtClean="0"/>
          </a:p>
          <a:p>
            <a:r>
              <a:rPr kumimoji="1" lang="ja-JP" altLang="en-US" dirty="0" smtClean="0"/>
              <a:t>●　行政の風水害に対する取組や，県内の地形について等についても掲載していますので，</a:t>
            </a:r>
            <a:endParaRPr kumimoji="1" lang="en-US" altLang="ja-JP" dirty="0" smtClean="0"/>
          </a:p>
          <a:p>
            <a:r>
              <a:rPr kumimoji="1" lang="ja-JP" altLang="en-US" dirty="0" smtClean="0"/>
              <a:t>　学びのコンテンツとして，ぜひご利用いただきたいと思っています。</a:t>
            </a:r>
            <a:endParaRPr kumimoji="1" lang="en-US" altLang="ja-JP" dirty="0" smtClean="0"/>
          </a:p>
        </p:txBody>
      </p:sp>
    </p:spTree>
    <p:extLst>
      <p:ext uri="{BB962C8B-B14F-4D97-AF65-F5344CB8AC3E}">
        <p14:creationId xmlns:p14="http://schemas.microsoft.com/office/powerpoint/2010/main" val="96089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では，ここからは，「ひろしまマイ・タイムライン」の作り方をご説明していきます。</a:t>
            </a:r>
            <a:endParaRPr kumimoji="1" lang="en-US" altLang="ja-JP" dirty="0" smtClean="0"/>
          </a:p>
          <a:p>
            <a:endParaRPr kumimoji="1" lang="en-US" altLang="ja-JP" dirty="0" smtClean="0"/>
          </a:p>
          <a:p>
            <a:r>
              <a:rPr kumimoji="1" lang="ja-JP" altLang="en-US" dirty="0" smtClean="0"/>
              <a:t>●　皆さまもスライドを見ながら作ってみてください。</a:t>
            </a:r>
            <a:endParaRPr kumimoji="1" lang="en-US" altLang="ja-JP" dirty="0" smtClean="0"/>
          </a:p>
        </p:txBody>
      </p:sp>
    </p:spTree>
    <p:extLst>
      <p:ext uri="{BB962C8B-B14F-4D97-AF65-F5344CB8AC3E}">
        <p14:creationId xmlns:p14="http://schemas.microsoft.com/office/powerpoint/2010/main" val="1862933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まず，はじめに，作成する「マイ・タイムラインシート」を選択します。</a:t>
            </a:r>
            <a:endParaRPr kumimoji="1" lang="en-US" altLang="ja-JP" dirty="0" smtClean="0"/>
          </a:p>
          <a:p>
            <a:endParaRPr kumimoji="1" lang="en-US" altLang="ja-JP" dirty="0" smtClean="0"/>
          </a:p>
          <a:p>
            <a:r>
              <a:rPr kumimoji="1" lang="ja-JP" altLang="en-US" dirty="0" smtClean="0"/>
              <a:t>●　マイ・タイムラインには，次の３種類あります。</a:t>
            </a:r>
            <a:endParaRPr kumimoji="1" lang="en-US" altLang="ja-JP" dirty="0" smtClean="0"/>
          </a:p>
          <a:p>
            <a:endParaRPr kumimoji="1" lang="en-US" altLang="ja-JP" dirty="0" smtClean="0"/>
          </a:p>
          <a:p>
            <a:r>
              <a:rPr kumimoji="1" lang="ja-JP" altLang="en-US" dirty="0" smtClean="0"/>
              <a:t>●　今回は「台風が近づいているとき」を用いて，ご説明します。</a:t>
            </a:r>
            <a:endParaRPr kumimoji="1" lang="en-US" altLang="ja-JP" dirty="0" smtClean="0"/>
          </a:p>
        </p:txBody>
      </p:sp>
    </p:spTree>
    <p:extLst>
      <p:ext uri="{BB962C8B-B14F-4D97-AF65-F5344CB8AC3E}">
        <p14:creationId xmlns:p14="http://schemas.microsoft.com/office/powerpoint/2010/main" val="1862933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マイ・タイムラインの作成手順としては，</a:t>
            </a:r>
            <a:endParaRPr kumimoji="1" lang="en-US" altLang="ja-JP" dirty="0" smtClean="0"/>
          </a:p>
          <a:p>
            <a:r>
              <a:rPr kumimoji="1" lang="ja-JP" altLang="en-US" dirty="0" smtClean="0"/>
              <a:t>　大きく，２つのステップがあります。</a:t>
            </a:r>
            <a:endParaRPr kumimoji="1" lang="en-US" altLang="ja-JP" dirty="0" smtClean="0"/>
          </a:p>
          <a:p>
            <a:endParaRPr kumimoji="1" lang="en-US" altLang="ja-JP" dirty="0" smtClean="0"/>
          </a:p>
          <a:p>
            <a:r>
              <a:rPr kumimoji="1" lang="ja-JP" altLang="en-US" dirty="0" smtClean="0"/>
              <a:t>●　ステップ１が，「マイ・タイムライン」の作成準備，</a:t>
            </a:r>
            <a:endParaRPr kumimoji="1" lang="en-US" altLang="ja-JP" dirty="0" smtClean="0"/>
          </a:p>
          <a:p>
            <a:r>
              <a:rPr kumimoji="1" lang="ja-JP" altLang="en-US" dirty="0" smtClean="0"/>
              <a:t>　ステップ２が，「マイ・タイムライン」シートの作成</a:t>
            </a:r>
            <a:endParaRPr kumimoji="1" lang="en-US" altLang="ja-JP" dirty="0" smtClean="0"/>
          </a:p>
          <a:p>
            <a:r>
              <a:rPr kumimoji="1" lang="ja-JP" altLang="en-US" dirty="0" smtClean="0"/>
              <a:t>　になります。</a:t>
            </a:r>
            <a:endParaRPr kumimoji="1" lang="en-US" altLang="ja-JP" dirty="0" smtClean="0"/>
          </a:p>
          <a:p>
            <a:endParaRPr kumimoji="1" lang="en-US" altLang="ja-JP" dirty="0" smtClean="0"/>
          </a:p>
          <a:p>
            <a:r>
              <a:rPr kumimoji="1" lang="ja-JP" altLang="en-US" dirty="0" smtClean="0"/>
              <a:t>●　まずはステップ１の「マイ・タイムライン」の作成準備から</a:t>
            </a:r>
            <a:endParaRPr kumimoji="1" lang="en-US" altLang="ja-JP" dirty="0" smtClean="0"/>
          </a:p>
          <a:p>
            <a:r>
              <a:rPr kumimoji="1" lang="ja-JP" altLang="en-US" dirty="0" smtClean="0"/>
              <a:t>　説明します。</a:t>
            </a:r>
            <a:endParaRPr kumimoji="1" lang="ja-JP" altLang="en-US" dirty="0"/>
          </a:p>
        </p:txBody>
      </p:sp>
    </p:spTree>
    <p:extLst>
      <p:ext uri="{BB962C8B-B14F-4D97-AF65-F5344CB8AC3E}">
        <p14:creationId xmlns:p14="http://schemas.microsoft.com/office/powerpoint/2010/main" val="4098843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まず，１つ目は，「ハザードマップを確認する」です。</a:t>
            </a:r>
            <a:endParaRPr kumimoji="1" lang="en-US" altLang="ja-JP" dirty="0" smtClean="0"/>
          </a:p>
          <a:p>
            <a:endParaRPr kumimoji="1" lang="en-US" altLang="ja-JP" dirty="0" smtClean="0"/>
          </a:p>
          <a:p>
            <a:r>
              <a:rPr kumimoji="1" lang="ja-JP" altLang="en-US" dirty="0" smtClean="0"/>
              <a:t>●　作成ガイドブックだと，</a:t>
            </a:r>
            <a:r>
              <a:rPr kumimoji="1" lang="en-US" altLang="ja-JP" dirty="0" smtClean="0"/>
              <a:t>28</a:t>
            </a:r>
            <a:r>
              <a:rPr kumimoji="1" lang="ja-JP" altLang="en-US" dirty="0" smtClean="0"/>
              <a:t>ページになります。</a:t>
            </a:r>
            <a:endParaRPr kumimoji="1" lang="en-US" altLang="ja-JP" dirty="0" smtClean="0"/>
          </a:p>
          <a:p>
            <a:endParaRPr kumimoji="1" lang="en-US" altLang="ja-JP" dirty="0" smtClean="0"/>
          </a:p>
          <a:p>
            <a:r>
              <a:rPr kumimoji="1" lang="ja-JP" altLang="en-US" dirty="0" smtClean="0"/>
              <a:t>●　ハザードマップとは，被害が想定されるエリアや避難する場所等を表示した地図のことで，</a:t>
            </a:r>
            <a:endParaRPr kumimoji="1" lang="en-US" altLang="ja-JP" dirty="0" smtClean="0"/>
          </a:p>
          <a:p>
            <a:r>
              <a:rPr kumimoji="1" lang="ja-JP" altLang="en-US" dirty="0" smtClean="0"/>
              <a:t>　市町（しちょう）ごとに作成されています。</a:t>
            </a:r>
            <a:endParaRPr kumimoji="1" lang="en-US" altLang="ja-JP" dirty="0" smtClean="0"/>
          </a:p>
          <a:p>
            <a:endParaRPr kumimoji="1" lang="en-US" altLang="ja-JP" dirty="0" smtClean="0"/>
          </a:p>
          <a:p>
            <a:r>
              <a:rPr kumimoji="1" lang="ja-JP" altLang="en-US" dirty="0" smtClean="0"/>
              <a:t>●　ご自宅にハザードマップがあるか確認してみてください。</a:t>
            </a:r>
            <a:endParaRPr kumimoji="1" lang="en-US" altLang="ja-JP" dirty="0" smtClean="0"/>
          </a:p>
          <a:p>
            <a:endParaRPr kumimoji="1" lang="en-US" altLang="ja-JP" dirty="0" smtClean="0"/>
          </a:p>
          <a:p>
            <a:r>
              <a:rPr kumimoji="1" lang="ja-JP" altLang="en-US" dirty="0" smtClean="0"/>
              <a:t>●　もし，ご自宅にないようでしたら，</a:t>
            </a:r>
            <a:endParaRPr kumimoji="1" lang="en-US" altLang="ja-JP" dirty="0" smtClean="0"/>
          </a:p>
          <a:p>
            <a:r>
              <a:rPr kumimoji="1" lang="ja-JP" altLang="en-US" dirty="0" smtClean="0"/>
              <a:t>　市町（しちょう）の窓口または，市町のホームページなどから手に入れることができます。</a:t>
            </a:r>
            <a:endParaRPr kumimoji="1" lang="en-US" altLang="ja-JP" dirty="0" smtClean="0"/>
          </a:p>
          <a:p>
            <a:r>
              <a:rPr kumimoji="1" lang="ja-JP" altLang="en-US" dirty="0" smtClean="0"/>
              <a:t>　また，広島県でも，</a:t>
            </a:r>
            <a:r>
              <a:rPr kumimoji="1" lang="en-US" altLang="ja-JP" dirty="0" smtClean="0"/>
              <a:t>23</a:t>
            </a:r>
            <a:r>
              <a:rPr kumimoji="1" lang="ja-JP" altLang="en-US" dirty="0" smtClean="0"/>
              <a:t>市町のハザードマップのリンクを集めた，「広島県のハザードマップ公表状況」という</a:t>
            </a:r>
          </a:p>
          <a:p>
            <a:r>
              <a:rPr kumimoji="1" lang="ja-JP" altLang="en-US" dirty="0" smtClean="0"/>
              <a:t>　ホームページがありますので，ご参考ください。</a:t>
            </a:r>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ハザードマップは，土砂災害，洪水，高潮等によって異なるので，災害種別ごとに確認するようにします。</a:t>
            </a:r>
            <a:endParaRPr kumimoji="1" lang="en-US" altLang="ja-JP" dirty="0" smtClean="0"/>
          </a:p>
        </p:txBody>
      </p:sp>
    </p:spTree>
    <p:extLst>
      <p:ext uri="{BB962C8B-B14F-4D97-AF65-F5344CB8AC3E}">
        <p14:creationId xmlns:p14="http://schemas.microsoft.com/office/powerpoint/2010/main" val="3230736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　ハザードマップを確認して，自宅にどのようなリスクがあるか確認します。</a:t>
            </a:r>
            <a:endParaRPr lang="en-US" altLang="ja-JP" dirty="0" smtClean="0"/>
          </a:p>
          <a:p>
            <a:endParaRPr lang="en-US" altLang="ja-JP" dirty="0" smtClean="0"/>
          </a:p>
          <a:p>
            <a:r>
              <a:rPr lang="ja-JP" altLang="en-US" dirty="0" smtClean="0"/>
              <a:t>●　ハザードマップを確認して，「自宅が浸水や土砂災害の</a:t>
            </a:r>
            <a:r>
              <a:rPr lang="ja-JP" altLang="en-US" u="sng" dirty="0" smtClean="0"/>
              <a:t>おそれがある</a:t>
            </a:r>
            <a:r>
              <a:rPr lang="ja-JP" altLang="en-US" dirty="0" smtClean="0"/>
              <a:t>」または，</a:t>
            </a:r>
            <a:endParaRPr lang="en-US" altLang="ja-JP" dirty="0" smtClean="0"/>
          </a:p>
          <a:p>
            <a:r>
              <a:rPr lang="ja-JP" altLang="en-US" dirty="0" smtClean="0"/>
              <a:t>　「自宅が浸水や土砂災害の</a:t>
            </a:r>
            <a:r>
              <a:rPr lang="ja-JP" altLang="en-US" u="sng" dirty="0" smtClean="0"/>
              <a:t>おそれのあるエリアに近いか</a:t>
            </a:r>
            <a:r>
              <a:rPr lang="ja-JP" altLang="en-US" dirty="0" smtClean="0"/>
              <a:t>」</a:t>
            </a:r>
            <a:r>
              <a:rPr lang="ja-JP" altLang="en-US" dirty="0" err="1" smtClean="0"/>
              <a:t>か</a:t>
            </a:r>
            <a:r>
              <a:rPr lang="ja-JP" altLang="en-US" dirty="0" smtClean="0"/>
              <a:t>どうかを確認し，把握します。</a:t>
            </a:r>
            <a:endParaRPr lang="en-US" altLang="ja-JP" dirty="0" smtClean="0"/>
          </a:p>
          <a:p>
            <a:endParaRPr lang="en-US" altLang="ja-JP" dirty="0" smtClean="0"/>
          </a:p>
          <a:p>
            <a:r>
              <a:rPr lang="ja-JP" altLang="en-US" dirty="0" smtClean="0"/>
              <a:t>●　おそれがある，とは，自宅の場所に土砂災害警戒区域や特別警戒区域の色（黄色や赤色）が</a:t>
            </a:r>
            <a:endParaRPr lang="en-US" altLang="ja-JP" dirty="0" smtClean="0"/>
          </a:p>
          <a:p>
            <a:r>
              <a:rPr lang="ja-JP" altLang="en-US" dirty="0" smtClean="0"/>
              <a:t>　塗られていたり，浸水想定の色が塗られていたりする場所です。</a:t>
            </a:r>
            <a:endParaRPr lang="en-US" altLang="ja-JP" dirty="0" smtClean="0"/>
          </a:p>
          <a:p>
            <a:endParaRPr lang="en-US" altLang="ja-JP" dirty="0" smtClean="0"/>
          </a:p>
          <a:p>
            <a:r>
              <a:rPr lang="ja-JP" altLang="en-US" dirty="0" smtClean="0"/>
              <a:t>●　スライドでは，上の方にある「自宅が</a:t>
            </a:r>
            <a:r>
              <a:rPr lang="en-US" altLang="ja-JP" dirty="0" smtClean="0"/>
              <a:t>『</a:t>
            </a:r>
            <a:r>
              <a:rPr lang="ja-JP" altLang="en-US" dirty="0" smtClean="0"/>
              <a:t>土砂災害特別警戒区域</a:t>
            </a:r>
            <a:r>
              <a:rPr lang="en-US" altLang="ja-JP" dirty="0" smtClean="0"/>
              <a:t>』</a:t>
            </a:r>
            <a:r>
              <a:rPr lang="ja-JP" altLang="en-US" dirty="0" smtClean="0"/>
              <a:t>に入っている」や「浸水想定（５</a:t>
            </a:r>
            <a:r>
              <a:rPr lang="en-US" altLang="ja-JP" dirty="0" smtClean="0"/>
              <a:t>m</a:t>
            </a:r>
            <a:r>
              <a:rPr lang="ja-JP" altLang="en-US" dirty="0" smtClean="0"/>
              <a:t>～</a:t>
            </a:r>
            <a:r>
              <a:rPr lang="en-US" altLang="ja-JP" dirty="0" smtClean="0"/>
              <a:t>10m</a:t>
            </a:r>
            <a:r>
              <a:rPr lang="ja-JP" altLang="en-US" dirty="0" smtClean="0"/>
              <a:t>）」と</a:t>
            </a:r>
            <a:endParaRPr lang="en-US" altLang="ja-JP" dirty="0" smtClean="0"/>
          </a:p>
          <a:p>
            <a:r>
              <a:rPr lang="ja-JP" altLang="en-US" dirty="0" smtClean="0"/>
              <a:t>　記入のある部分です。</a:t>
            </a:r>
            <a:endParaRPr lang="en-US" altLang="ja-JP" dirty="0" smtClean="0"/>
          </a:p>
          <a:p>
            <a:endParaRPr lang="en-US" altLang="ja-JP" dirty="0" smtClean="0"/>
          </a:p>
          <a:p>
            <a:r>
              <a:rPr lang="ja-JP" altLang="en-US" dirty="0" smtClean="0"/>
              <a:t>●　おそれのあるエリアに近いとは，自宅は危険エリアでないものの，避難経路に土砂災害の警戒エリアがあるなど，</a:t>
            </a:r>
            <a:endParaRPr lang="en-US" altLang="ja-JP" dirty="0" smtClean="0"/>
          </a:p>
          <a:p>
            <a:r>
              <a:rPr lang="ja-JP" altLang="en-US" dirty="0" smtClean="0"/>
              <a:t>　近いエリアに危険がある場合です。</a:t>
            </a:r>
            <a:endParaRPr lang="en-US" altLang="ja-JP" dirty="0" smtClean="0"/>
          </a:p>
          <a:p>
            <a:endParaRPr lang="en-US" altLang="ja-JP" dirty="0" smtClean="0"/>
          </a:p>
          <a:p>
            <a:r>
              <a:rPr lang="ja-JP" altLang="en-US" dirty="0" smtClean="0"/>
              <a:t>●　スライドでは，下の方にある「自宅は，危険エリアに入っていないが，周辺に土砂災害の危険性がある」と</a:t>
            </a:r>
            <a:endParaRPr lang="en-US" altLang="ja-JP" dirty="0" smtClean="0"/>
          </a:p>
          <a:p>
            <a:r>
              <a:rPr lang="ja-JP" altLang="en-US" dirty="0" smtClean="0"/>
              <a:t>　記入のある部分です。</a:t>
            </a:r>
            <a:endParaRPr lang="en-US" altLang="ja-JP" dirty="0" smtClean="0"/>
          </a:p>
        </p:txBody>
      </p:sp>
    </p:spTree>
    <p:extLst>
      <p:ext uri="{BB962C8B-B14F-4D97-AF65-F5344CB8AC3E}">
        <p14:creationId xmlns:p14="http://schemas.microsoft.com/office/powerpoint/2010/main" val="1458003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●ハザードマップで，御自宅が</a:t>
            </a:r>
            <a:r>
              <a:rPr kumimoji="1" lang="ja-JP" altLang="en-US" u="sng" dirty="0" smtClean="0"/>
              <a:t>土砂災害</a:t>
            </a:r>
            <a:r>
              <a:rPr kumimoji="1" lang="ja-JP" altLang="en-US" dirty="0" smtClean="0"/>
              <a:t>のおそれがあるか御確認いただけましたでしょうか。</a:t>
            </a:r>
            <a:endParaRPr kumimoji="1" lang="en-US" altLang="ja-JP" dirty="0" smtClean="0"/>
          </a:p>
          <a:p>
            <a:endParaRPr kumimoji="1" lang="en-US" altLang="ja-JP" dirty="0" smtClean="0"/>
          </a:p>
          <a:p>
            <a:r>
              <a:rPr kumimoji="1" lang="ja-JP" altLang="en-US" dirty="0" smtClean="0"/>
              <a:t>●それでは，ひろしまマイ・タイムラインの「台風が近づいているとき」のシートを御用意ください。</a:t>
            </a:r>
            <a:endParaRPr kumimoji="1" lang="en-US" altLang="ja-JP" dirty="0" smtClean="0"/>
          </a:p>
          <a:p>
            <a:r>
              <a:rPr kumimoji="1" lang="ja-JP" altLang="en-US" dirty="0" smtClean="0"/>
              <a:t>●「台風が近づいているとき」のマイ・タイムラインシートの中段に，「防災気象情報 必要な情報」というところがありますが，</a:t>
            </a:r>
            <a:endParaRPr kumimoji="1" lang="en-US" altLang="ja-JP" dirty="0" smtClean="0"/>
          </a:p>
          <a:p>
            <a:r>
              <a:rPr kumimoji="1" lang="ja-JP" altLang="en-US" dirty="0" smtClean="0"/>
              <a:t>　 こちらに先程，ハザードマップで御確認いただいた御自宅に，</a:t>
            </a:r>
            <a:r>
              <a:rPr kumimoji="1" lang="ja-JP" altLang="en-US" u="sng" dirty="0" smtClean="0"/>
              <a:t>土砂災害</a:t>
            </a:r>
            <a:r>
              <a:rPr kumimoji="1" lang="ja-JP" altLang="en-US" dirty="0" smtClean="0"/>
              <a:t>のおそれがあった場合は，</a:t>
            </a:r>
            <a:endParaRPr kumimoji="1" lang="en-US" altLang="ja-JP" dirty="0" smtClean="0"/>
          </a:p>
          <a:p>
            <a:r>
              <a:rPr kumimoji="1" lang="ja-JP" altLang="en-US" dirty="0" smtClean="0"/>
              <a:t>　シールを貼ってください。</a:t>
            </a:r>
            <a:endParaRPr kumimoji="1" lang="en-US" altLang="ja-JP" dirty="0" smtClean="0"/>
          </a:p>
          <a:p>
            <a:endParaRPr kumimoji="1" lang="en-US" altLang="ja-JP" dirty="0" smtClean="0"/>
          </a:p>
          <a:p>
            <a:r>
              <a:rPr kumimoji="1" lang="ja-JP" altLang="en-US" dirty="0" smtClean="0"/>
              <a:t>●自宅が災害のおそれがある場合は，二重丸のシールを。</a:t>
            </a:r>
            <a:endParaRPr kumimoji="1" lang="en-US" altLang="ja-JP" dirty="0" smtClean="0"/>
          </a:p>
          <a:p>
            <a:r>
              <a:rPr kumimoji="1" lang="ja-JP" altLang="en-US" dirty="0" smtClean="0"/>
              <a:t>●自宅が災害のおそれがあるエリアに近い場合は，丸シールを貼ってください。</a:t>
            </a:r>
            <a:endParaRPr kumimoji="1" lang="en-US" altLang="ja-JP" dirty="0" smtClean="0"/>
          </a:p>
          <a:p>
            <a:endParaRPr kumimoji="1" lang="en-US" altLang="ja-JP" dirty="0" smtClean="0"/>
          </a:p>
          <a:p>
            <a:r>
              <a:rPr kumimoji="1" lang="ja-JP" altLang="en-US" dirty="0" smtClean="0"/>
              <a:t>●なお，「自宅が災害のおそれがあるエリアに近い場合」というのは，先程説明した自宅近くに危険な箇所があるだけでなく，</a:t>
            </a:r>
            <a:endParaRPr kumimoji="1" lang="en-US" altLang="ja-JP" dirty="0" smtClean="0"/>
          </a:p>
          <a:p>
            <a:r>
              <a:rPr kumimoji="1" lang="ja-JP" altLang="en-US" dirty="0" smtClean="0"/>
              <a:t>皆様方がよく通る道や，避難時に使用しようと思っている経路に，危険な場所がある場合は，</a:t>
            </a:r>
            <a:endParaRPr kumimoji="1" lang="en-US" altLang="ja-JP" dirty="0" smtClean="0"/>
          </a:p>
          <a:p>
            <a:r>
              <a:rPr kumimoji="1" lang="ja-JP" altLang="en-US" dirty="0" smtClean="0"/>
              <a:t>自宅への影響がなくても，チェック欄に丸シールを貼るようにし，該当する気象情報に注意するようにしてください。</a:t>
            </a:r>
            <a:endParaRPr kumimoji="1" lang="en-US" altLang="ja-JP" dirty="0" smtClean="0"/>
          </a:p>
          <a:p>
            <a:endParaRPr kumimoji="1" lang="en-US" altLang="ja-JP" dirty="0" smtClean="0"/>
          </a:p>
          <a:p>
            <a:r>
              <a:rPr kumimoji="1" lang="ja-JP" altLang="en-US" dirty="0" smtClean="0"/>
              <a:t>●このスライドの，山の近くに住む家族は，山の近くに住んでおり，土砂災害のおそれがある地域だったため，二重丸をつけています。</a:t>
            </a:r>
            <a:endParaRPr kumimoji="1" lang="en-US" altLang="ja-JP" dirty="0" smtClean="0"/>
          </a:p>
          <a:p>
            <a:r>
              <a:rPr kumimoji="1" lang="ja-JP" altLang="en-US" dirty="0" smtClean="0"/>
              <a:t>●また，川も近くにあり，浸水のおそれもあったことから，「河川の氾濫」にも二重丸が付いています。</a:t>
            </a:r>
            <a:endParaRPr kumimoji="1" lang="en-US" altLang="ja-JP" dirty="0" smtClean="0"/>
          </a:p>
          <a:p>
            <a:endParaRPr kumimoji="1" lang="en-US" altLang="ja-JP" dirty="0" smtClean="0"/>
          </a:p>
          <a:p>
            <a:r>
              <a:rPr kumimoji="1" lang="en-US" altLang="ja-JP" dirty="0" smtClean="0"/>
              <a:t>【</a:t>
            </a:r>
            <a:r>
              <a:rPr kumimoji="1" lang="ja-JP" altLang="en-US" dirty="0" smtClean="0"/>
              <a:t>１分</a:t>
            </a:r>
            <a:r>
              <a:rPr kumimoji="1" lang="en-US" altLang="ja-JP" dirty="0" smtClean="0"/>
              <a:t>】</a:t>
            </a:r>
          </a:p>
          <a:p>
            <a:r>
              <a:rPr kumimoji="1" lang="ja-JP" altLang="en-US" dirty="0" smtClean="0"/>
              <a:t>●それでは，皆様方もシールを貼り付けてみてください。</a:t>
            </a:r>
            <a:endParaRPr kumimoji="1" lang="en-US" altLang="ja-JP" dirty="0" smtClean="0"/>
          </a:p>
          <a:p>
            <a:r>
              <a:rPr kumimoji="1" lang="ja-JP" altLang="en-US" dirty="0" smtClean="0"/>
              <a:t>⇒次ページ</a:t>
            </a:r>
            <a:endParaRPr kumimoji="1" lang="ja-JP" altLang="en-US" dirty="0"/>
          </a:p>
        </p:txBody>
      </p:sp>
    </p:spTree>
    <p:extLst>
      <p:ext uri="{BB962C8B-B14F-4D97-AF65-F5344CB8AC3E}">
        <p14:creationId xmlns:p14="http://schemas.microsoft.com/office/powerpoint/2010/main" val="4140855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作成準備の２つ目は，「避難情報や防災気象情報を確認する」です。</a:t>
            </a:r>
            <a:endParaRPr kumimoji="1" lang="en-US" altLang="ja-JP" dirty="0" smtClean="0"/>
          </a:p>
          <a:p>
            <a:endParaRPr kumimoji="1" lang="en-US" altLang="ja-JP" dirty="0" smtClean="0"/>
          </a:p>
          <a:p>
            <a:r>
              <a:rPr kumimoji="1" lang="ja-JP" altLang="en-US" dirty="0" smtClean="0"/>
              <a:t>●　災害のリスクが高まったときには，</a:t>
            </a:r>
            <a:endParaRPr kumimoji="1" lang="en-US" altLang="ja-JP" dirty="0" smtClean="0"/>
          </a:p>
          <a:p>
            <a:r>
              <a:rPr kumimoji="1" lang="ja-JP" altLang="en-US" dirty="0" smtClean="0"/>
              <a:t>　テレビやラジオ，自治体の防災情報メールやヤフーなどの防災アプリからの通知を活用して，</a:t>
            </a:r>
            <a:endParaRPr kumimoji="1" lang="en-US" altLang="ja-JP" dirty="0" smtClean="0"/>
          </a:p>
          <a:p>
            <a:r>
              <a:rPr kumimoji="1" lang="ja-JP" altLang="en-US" dirty="0" smtClean="0"/>
              <a:t>　自宅や勤務先などで，どのような災害のリスクが生じているか，を確認する必要があります。</a:t>
            </a:r>
            <a:endParaRPr kumimoji="1" lang="en-US" altLang="ja-JP" dirty="0" smtClean="0"/>
          </a:p>
          <a:p>
            <a:endParaRPr kumimoji="1" lang="en-US" altLang="ja-JP" dirty="0" smtClean="0"/>
          </a:p>
          <a:p>
            <a:r>
              <a:rPr kumimoji="1" lang="ja-JP" altLang="en-US" dirty="0" smtClean="0"/>
              <a:t>●　マイ・タイムラインシートには，スライドのように，防災情報を確認するためのツールの一覧表がありますので，</a:t>
            </a:r>
            <a:endParaRPr kumimoji="1" lang="en-US" altLang="ja-JP" dirty="0" smtClean="0"/>
          </a:p>
          <a:p>
            <a:r>
              <a:rPr kumimoji="1" lang="ja-JP" altLang="en-US" dirty="0" smtClean="0"/>
              <a:t>　それを確認していただきながら，あらかじめどこから情報を得るのか，を考えておく必要があります。　</a:t>
            </a:r>
            <a:endParaRPr kumimoji="1" lang="en-US" altLang="ja-JP" dirty="0" smtClean="0"/>
          </a:p>
          <a:p>
            <a:endParaRPr kumimoji="1" lang="en-US" altLang="ja-JP" dirty="0" smtClean="0"/>
          </a:p>
          <a:p>
            <a:r>
              <a:rPr kumimoji="1" lang="ja-JP" altLang="en-US" dirty="0" smtClean="0"/>
              <a:t>●　このシートには，自宅がどのような災害のリスクがあるかを前のページで貼ったのと同じように</a:t>
            </a:r>
            <a:endParaRPr kumimoji="1" lang="en-US" altLang="ja-JP" dirty="0" smtClean="0"/>
          </a:p>
          <a:p>
            <a:r>
              <a:rPr kumimoji="1" lang="ja-JP" altLang="en-US" dirty="0" smtClean="0"/>
              <a:t>　「◎」や「○」のシールを貼って整理するとよりわかりやすくなります。</a:t>
            </a:r>
            <a:endParaRPr kumimoji="1" lang="en-US" altLang="ja-JP" dirty="0" smtClean="0"/>
          </a:p>
        </p:txBody>
      </p:sp>
    </p:spTree>
    <p:extLst>
      <p:ext uri="{BB962C8B-B14F-4D97-AF65-F5344CB8AC3E}">
        <p14:creationId xmlns:p14="http://schemas.microsoft.com/office/powerpoint/2010/main" val="1458003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続いて，マイ・タイムラインの作成手順のステップ２の</a:t>
            </a:r>
            <a:endParaRPr kumimoji="1" lang="en-US" altLang="ja-JP" dirty="0" smtClean="0"/>
          </a:p>
          <a:p>
            <a:r>
              <a:rPr kumimoji="1" lang="ja-JP" altLang="en-US" dirty="0" smtClean="0"/>
              <a:t>　「マイ・タイムライン」シートの作成です。</a:t>
            </a:r>
            <a:endParaRPr kumimoji="1" lang="en-US" altLang="ja-JP" dirty="0" smtClean="0"/>
          </a:p>
          <a:p>
            <a:endParaRPr kumimoji="1" lang="en-US" altLang="ja-JP" dirty="0" smtClean="0"/>
          </a:p>
          <a:p>
            <a:r>
              <a:rPr kumimoji="1" lang="ja-JP" altLang="en-US" dirty="0" smtClean="0"/>
              <a:t>●　ステップ１では，準備として，「◎」や「○」のシールを貼るだけでしたが，</a:t>
            </a:r>
            <a:endParaRPr kumimoji="1" lang="en-US" altLang="ja-JP" dirty="0" smtClean="0"/>
          </a:p>
          <a:p>
            <a:r>
              <a:rPr kumimoji="1" lang="ja-JP" altLang="en-US" dirty="0" smtClean="0"/>
              <a:t>　ステップ２では，具体的にシートを作成していきます。</a:t>
            </a:r>
            <a:endParaRPr kumimoji="1" lang="en-US" altLang="ja-JP" dirty="0" smtClean="0"/>
          </a:p>
          <a:p>
            <a:endParaRPr kumimoji="1" lang="en-US" altLang="ja-JP" dirty="0" smtClean="0"/>
          </a:p>
          <a:p>
            <a:r>
              <a:rPr kumimoji="1" lang="ja-JP" altLang="en-US" dirty="0" smtClean="0"/>
              <a:t>●　内容としては，</a:t>
            </a:r>
            <a:endParaRPr kumimoji="1" lang="en-US" altLang="ja-JP" dirty="0" smtClean="0"/>
          </a:p>
          <a:p>
            <a:r>
              <a:rPr kumimoji="1" lang="ja-JP" altLang="en-US" dirty="0" smtClean="0"/>
              <a:t>　避難先の記入　～　地域に関する行動の記入までの４つの段階があります。</a:t>
            </a:r>
            <a:endParaRPr kumimoji="1" lang="ja-JP" altLang="en-US" dirty="0"/>
          </a:p>
        </p:txBody>
      </p:sp>
    </p:spTree>
    <p:extLst>
      <p:ext uri="{BB962C8B-B14F-4D97-AF65-F5344CB8AC3E}">
        <p14:creationId xmlns:p14="http://schemas.microsoft.com/office/powerpoint/2010/main" val="409884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ja-JP" altLang="en-US" dirty="0" smtClean="0"/>
              <a:t>まず</a:t>
            </a:r>
            <a:r>
              <a:rPr kumimoji="1" lang="ja-JP" altLang="en-US" dirty="0"/>
              <a:t>，はじめに，「ひろしまマイ・タイムライン」とは</a:t>
            </a:r>
            <a:r>
              <a:rPr kumimoji="1" lang="ja-JP" altLang="en-US" dirty="0" smtClean="0"/>
              <a:t>，</a:t>
            </a:r>
            <a:endParaRPr kumimoji="1" lang="en-US" altLang="ja-JP" dirty="0" smtClean="0"/>
          </a:p>
          <a:p>
            <a:r>
              <a:rPr kumimoji="1" lang="ja-JP" altLang="en-US" dirty="0" smtClean="0"/>
              <a:t>　どう</a:t>
            </a:r>
            <a:r>
              <a:rPr kumimoji="1" lang="ja-JP" altLang="en-US" dirty="0"/>
              <a:t>いったもの</a:t>
            </a:r>
            <a:r>
              <a:rPr kumimoji="1" lang="ja-JP" altLang="en-US" dirty="0" smtClean="0"/>
              <a:t>か，をご説明します</a:t>
            </a:r>
            <a:r>
              <a:rPr kumimoji="1" lang="ja-JP" altLang="en-US" dirty="0"/>
              <a:t>。</a:t>
            </a:r>
            <a:endParaRPr kumimoji="1" lang="en-US" altLang="ja-JP" dirty="0"/>
          </a:p>
          <a:p>
            <a:endParaRPr kumimoji="1" lang="en-US" altLang="ja-JP" dirty="0"/>
          </a:p>
          <a:p>
            <a:r>
              <a:rPr kumimoji="1" lang="ja-JP" altLang="en-US" dirty="0"/>
              <a:t>●　「マイ・タイムライン」とは，いつ起こるか分からない風水害から命を守るため，</a:t>
            </a:r>
            <a:endParaRPr kumimoji="1" lang="en-US" altLang="ja-JP" dirty="0"/>
          </a:p>
          <a:p>
            <a:r>
              <a:rPr kumimoji="1" lang="ja-JP" altLang="en-US" dirty="0"/>
              <a:t>　いざというときに，いつのタイミングで何をすべきかをあらかじめ決めておく</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a:t>
            </a:r>
            <a:r>
              <a:rPr kumimoji="1" lang="ja-JP" altLang="en-US" b="1" u="sng" dirty="0"/>
              <a:t>「自らの防災行動計画」</a:t>
            </a:r>
            <a:r>
              <a:rPr kumimoji="1" lang="ja-JP" altLang="en-US" dirty="0"/>
              <a:t>のことを言います。</a:t>
            </a:r>
            <a:endParaRPr kumimoji="1" lang="en-US" altLang="ja-JP" dirty="0"/>
          </a:p>
          <a:p>
            <a:endParaRPr kumimoji="1" lang="en-US" altLang="ja-JP" dirty="0"/>
          </a:p>
          <a:p>
            <a:r>
              <a:rPr kumimoji="1" lang="ja-JP" altLang="en-US" dirty="0"/>
              <a:t>●　具体的には，</a:t>
            </a:r>
            <a:endParaRPr kumimoji="1" lang="en-US" altLang="ja-JP" dirty="0"/>
          </a:p>
          <a:p>
            <a:r>
              <a:rPr kumimoji="1" lang="ja-JP" altLang="en-US" dirty="0"/>
              <a:t>　・　自宅の被災リスク</a:t>
            </a:r>
            <a:endParaRPr kumimoji="1" lang="en-US" altLang="ja-JP" dirty="0"/>
          </a:p>
          <a:p>
            <a:r>
              <a:rPr kumimoji="1" lang="ja-JP" altLang="en-US" dirty="0"/>
              <a:t>　・　避難するまでにすべき準備</a:t>
            </a:r>
            <a:endParaRPr kumimoji="1" lang="en-US" altLang="ja-JP" dirty="0"/>
          </a:p>
          <a:p>
            <a:r>
              <a:rPr kumimoji="1" lang="ja-JP" altLang="en-US" dirty="0"/>
              <a:t>　・　いつ避難するのか</a:t>
            </a:r>
            <a:endParaRPr kumimoji="1" lang="en-US" altLang="ja-JP" dirty="0"/>
          </a:p>
          <a:p>
            <a:r>
              <a:rPr kumimoji="1" lang="ja-JP" altLang="en-US" dirty="0"/>
              <a:t>　・　どこに避難するのか</a:t>
            </a:r>
            <a:endParaRPr kumimoji="1" lang="en-US" altLang="ja-JP" dirty="0"/>
          </a:p>
          <a:p>
            <a:r>
              <a:rPr kumimoji="1" lang="ja-JP" altLang="en-US" dirty="0"/>
              <a:t>　・　避難先までの避難経路</a:t>
            </a:r>
            <a:endParaRPr kumimoji="1" lang="en-US" altLang="ja-JP" dirty="0"/>
          </a:p>
          <a:p>
            <a:r>
              <a:rPr kumimoji="1" lang="ja-JP" altLang="en-US" dirty="0"/>
              <a:t>　・　地域の人への避難の呼びかけ</a:t>
            </a:r>
            <a:endParaRPr kumimoji="1" lang="en-US" altLang="ja-JP" dirty="0"/>
          </a:p>
          <a:p>
            <a:r>
              <a:rPr kumimoji="1" lang="ja-JP" altLang="en-US" dirty="0"/>
              <a:t>　などをあらかじめ考えて決めておこうというものです。</a:t>
            </a:r>
            <a:endParaRPr kumimoji="1" lang="en-US" altLang="ja-JP" dirty="0"/>
          </a:p>
        </p:txBody>
      </p:sp>
    </p:spTree>
    <p:extLst>
      <p:ext uri="{BB962C8B-B14F-4D97-AF65-F5344CB8AC3E}">
        <p14:creationId xmlns:p14="http://schemas.microsoft.com/office/powerpoint/2010/main" val="277696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こちらが，「ひろしまマイ・タイムライン」の教材です。</a:t>
            </a:r>
            <a:endParaRPr kumimoji="1" lang="en-US" altLang="ja-JP" dirty="0"/>
          </a:p>
          <a:p>
            <a:endParaRPr kumimoji="1" lang="en-US" altLang="ja-JP" dirty="0"/>
          </a:p>
          <a:p>
            <a:r>
              <a:rPr kumimoji="1" lang="ja-JP" altLang="en-US" dirty="0"/>
              <a:t>●　「ひろしまマイ・タイムライン」には，冊子版とデジタル版があり，</a:t>
            </a:r>
            <a:endParaRPr kumimoji="1" lang="en-US" altLang="ja-JP" dirty="0"/>
          </a:p>
          <a:p>
            <a:r>
              <a:rPr kumimoji="1" lang="ja-JP" altLang="en-US" dirty="0"/>
              <a:t>　</a:t>
            </a:r>
            <a:r>
              <a:rPr kumimoji="1" lang="ja-JP" altLang="en-US" b="0" u="none" dirty="0">
                <a:solidFill>
                  <a:srgbClr val="FF0066"/>
                </a:solidFill>
                <a:effectLst/>
              </a:rPr>
              <a:t>冊子版</a:t>
            </a:r>
            <a:r>
              <a:rPr kumimoji="1" lang="ja-JP" altLang="en-US" b="0" u="none" dirty="0"/>
              <a:t>は，昨年７月に，県内すべての小学校に配布し，作成に取り組んでいただいて</a:t>
            </a:r>
            <a:r>
              <a:rPr kumimoji="1" lang="ja-JP" altLang="en-US" b="0" u="none" dirty="0" smtClean="0"/>
              <a:t>いるものです。</a:t>
            </a:r>
            <a:endParaRPr kumimoji="1" lang="en-US" altLang="ja-JP" b="0" u="none" dirty="0"/>
          </a:p>
          <a:p>
            <a:r>
              <a:rPr kumimoji="1" lang="ja-JP" altLang="en-US" b="0" u="none" dirty="0"/>
              <a:t>　デジタル版は</a:t>
            </a:r>
            <a:r>
              <a:rPr kumimoji="1" lang="ja-JP" altLang="en-US" u="none" dirty="0"/>
              <a:t>，中学生以上の一般県民の皆様に向けて，パソコンやスマホなどで手軽に作成</a:t>
            </a:r>
            <a:r>
              <a:rPr kumimoji="1" lang="ja-JP" altLang="en-US" dirty="0"/>
              <a:t>していただくために</a:t>
            </a:r>
            <a:endParaRPr kumimoji="1" lang="en-US" altLang="ja-JP" dirty="0"/>
          </a:p>
          <a:p>
            <a:r>
              <a:rPr kumimoji="1" lang="ja-JP" altLang="en-US" dirty="0"/>
              <a:t>　ご用意したものです。</a:t>
            </a:r>
            <a:endParaRPr kumimoji="1" lang="en-US" altLang="ja-JP" dirty="0"/>
          </a:p>
          <a:p>
            <a:endParaRPr kumimoji="1" lang="en-US" altLang="ja-JP" dirty="0"/>
          </a:p>
          <a:p>
            <a:r>
              <a:rPr kumimoji="1" lang="ja-JP" altLang="en-US" dirty="0"/>
              <a:t>●　その「ひろしまマイ・タイムライン」では，風水害が発生するおそれがある</a:t>
            </a:r>
            <a:endParaRPr kumimoji="1" lang="en-US" altLang="ja-JP" dirty="0"/>
          </a:p>
          <a:p>
            <a:r>
              <a:rPr kumimoji="1" lang="ja-JP" altLang="en-US" dirty="0"/>
              <a:t>　「台風が近づいているとき」・「大雨が長引くとき」・「短時間の急激な豪雨が発生するとき」の，</a:t>
            </a:r>
            <a:endParaRPr kumimoji="1" lang="en-US" altLang="ja-JP" dirty="0"/>
          </a:p>
          <a:p>
            <a:r>
              <a:rPr kumimoji="1" lang="ja-JP" altLang="en-US" dirty="0"/>
              <a:t>　「３つの気象状況」が想定されています。</a:t>
            </a:r>
            <a:endParaRPr kumimoji="1" lang="en-US" altLang="ja-JP" dirty="0"/>
          </a:p>
          <a:p>
            <a:endParaRPr kumimoji="1" lang="en-US" altLang="ja-JP" dirty="0"/>
          </a:p>
          <a:p>
            <a:r>
              <a:rPr kumimoji="1" lang="ja-JP" altLang="en-US" dirty="0"/>
              <a:t>●　その３つの気象状況ごとにシートがあり，</a:t>
            </a:r>
            <a:endParaRPr kumimoji="1" lang="en-US" altLang="ja-JP" dirty="0"/>
          </a:p>
          <a:p>
            <a:r>
              <a:rPr kumimoji="1" lang="ja-JP" altLang="en-US" dirty="0"/>
              <a:t>　冊子版では，シールに書き込み・実際にシートに貼り付けていき，</a:t>
            </a:r>
            <a:endParaRPr kumimoji="1" lang="en-US" altLang="ja-JP" dirty="0"/>
          </a:p>
          <a:p>
            <a:r>
              <a:rPr kumimoji="1" lang="ja-JP" altLang="en-US" dirty="0"/>
              <a:t>　デジタル版では，パソコンやスマホに入力していくことにより，</a:t>
            </a:r>
            <a:endParaRPr kumimoji="1" lang="en-US" altLang="ja-JP" dirty="0"/>
          </a:p>
          <a:p>
            <a:r>
              <a:rPr kumimoji="1" lang="ja-JP" altLang="en-US" dirty="0"/>
              <a:t>　マイ・タイムラインを完成させていく形になります</a:t>
            </a:r>
            <a:r>
              <a:rPr kumimoji="1" lang="ja-JP" altLang="en-US" dirty="0" smtClean="0"/>
              <a:t>。</a:t>
            </a:r>
            <a:endParaRPr kumimoji="1" lang="en-US" altLang="ja-JP" dirty="0"/>
          </a:p>
        </p:txBody>
      </p:sp>
    </p:spTree>
    <p:extLst>
      <p:ext uri="{BB962C8B-B14F-4D97-AF65-F5344CB8AC3E}">
        <p14:creationId xmlns:p14="http://schemas.microsoft.com/office/powerpoint/2010/main" val="341006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次に「ひろしまマイ・タイムライン」の取組の経緯をご説明します。</a:t>
            </a:r>
            <a:endParaRPr kumimoji="1" lang="en-US" altLang="ja-JP" dirty="0" smtClean="0"/>
          </a:p>
          <a:p>
            <a:endParaRPr kumimoji="1" lang="en-US" altLang="ja-JP" dirty="0" smtClean="0"/>
          </a:p>
          <a:p>
            <a:r>
              <a:rPr kumimoji="1" lang="ja-JP" altLang="en-US" dirty="0" smtClean="0"/>
              <a:t>●　広島県では，平成</a:t>
            </a:r>
            <a:r>
              <a:rPr kumimoji="1" lang="en-US" altLang="ja-JP" dirty="0" smtClean="0"/>
              <a:t>30</a:t>
            </a:r>
            <a:r>
              <a:rPr kumimoji="1" lang="ja-JP" altLang="en-US" dirty="0" smtClean="0"/>
              <a:t>年７月豪雨災害に関する県民の避難行動の調査</a:t>
            </a:r>
            <a:endParaRPr kumimoji="1" lang="en-US" altLang="ja-JP" dirty="0" smtClean="0"/>
          </a:p>
          <a:p>
            <a:r>
              <a:rPr kumimoji="1" lang="ja-JP" altLang="en-US" dirty="0" smtClean="0"/>
              <a:t>　を実施しまして，その分析結果として，早めの避難の実践のためには，</a:t>
            </a:r>
            <a:endParaRPr kumimoji="1" lang="en-US" altLang="ja-JP" dirty="0" smtClean="0"/>
          </a:p>
          <a:p>
            <a:r>
              <a:rPr kumimoji="1" lang="ja-JP" altLang="en-US" dirty="0" smtClean="0"/>
              <a:t>　・お住まいの地域の災害リスクを正しく把握すること</a:t>
            </a:r>
            <a:endParaRPr kumimoji="1" lang="en-US" altLang="ja-JP" dirty="0" smtClean="0"/>
          </a:p>
          <a:p>
            <a:r>
              <a:rPr kumimoji="1" lang="ja-JP" altLang="en-US" dirty="0" smtClean="0"/>
              <a:t>　・災害に対する，自分の家族の脆弱性を把握した上で，家族の避難計画を</a:t>
            </a:r>
            <a:endParaRPr kumimoji="1" lang="en-US" altLang="ja-JP" dirty="0" smtClean="0"/>
          </a:p>
          <a:p>
            <a:r>
              <a:rPr kumimoji="1" lang="ja-JP" altLang="en-US" dirty="0" smtClean="0"/>
              <a:t>　　作成すること</a:t>
            </a:r>
            <a:endParaRPr kumimoji="1" lang="en-US" altLang="ja-JP" dirty="0" smtClean="0"/>
          </a:p>
          <a:p>
            <a:r>
              <a:rPr kumimoji="1" lang="ja-JP" altLang="en-US" dirty="0" smtClean="0"/>
              <a:t>　・家族や親族，近隣の人などから避難を呼びかけられること</a:t>
            </a:r>
            <a:endParaRPr kumimoji="1" lang="en-US" altLang="ja-JP" dirty="0" smtClean="0"/>
          </a:p>
          <a:p>
            <a:r>
              <a:rPr kumimoji="1" lang="ja-JP" altLang="en-US" dirty="0" smtClean="0"/>
              <a:t>　などが重要である，との報告がなされました。</a:t>
            </a:r>
            <a:endParaRPr kumimoji="1" lang="en-US" altLang="ja-JP" dirty="0" smtClean="0"/>
          </a:p>
          <a:p>
            <a:endParaRPr kumimoji="1" lang="en-US" altLang="ja-JP" dirty="0" smtClean="0"/>
          </a:p>
          <a:p>
            <a:r>
              <a:rPr kumimoji="1" lang="ja-JP" altLang="en-US" dirty="0" smtClean="0"/>
              <a:t>●　それを踏まえて，自らの防災行動計画を作成する教材として，</a:t>
            </a:r>
            <a:endParaRPr kumimoji="1" lang="en-US" altLang="ja-JP" dirty="0" smtClean="0"/>
          </a:p>
          <a:p>
            <a:r>
              <a:rPr kumimoji="1" lang="ja-JP" altLang="en-US" dirty="0" smtClean="0"/>
              <a:t>　「ひろしまマイ・タイムライン」の取組を実施することとしました。</a:t>
            </a:r>
            <a:endParaRPr kumimoji="1" lang="en-US" altLang="ja-JP" dirty="0" smtClean="0"/>
          </a:p>
          <a:p>
            <a:endParaRPr kumimoji="1" lang="en-US" altLang="ja-JP" dirty="0" smtClean="0"/>
          </a:p>
          <a:p>
            <a:r>
              <a:rPr kumimoji="1" lang="ja-JP" altLang="en-US" dirty="0" smtClean="0"/>
              <a:t>●　マイ・タイムラインを作成し，活用していただくことで</a:t>
            </a:r>
            <a:endParaRPr kumimoji="1" lang="en-US" altLang="ja-JP" dirty="0" smtClean="0"/>
          </a:p>
          <a:p>
            <a:r>
              <a:rPr kumimoji="1" lang="ja-JP" altLang="en-US" dirty="0" smtClean="0"/>
              <a:t>　早めの避難に繋げていただきたいと考えています。</a:t>
            </a:r>
            <a:endParaRPr kumimoji="1" lang="en-US" altLang="ja-JP" dirty="0" smtClean="0"/>
          </a:p>
        </p:txBody>
      </p:sp>
    </p:spTree>
    <p:extLst>
      <p:ext uri="{BB962C8B-B14F-4D97-AF65-F5344CB8AC3E}">
        <p14:creationId xmlns:p14="http://schemas.microsoft.com/office/powerpoint/2010/main" val="48241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次に「ひろしまマイ・タイムライン」の取組の目的をご説明します。</a:t>
            </a:r>
            <a:endParaRPr kumimoji="1" lang="en-US" altLang="ja-JP" dirty="0" smtClean="0"/>
          </a:p>
          <a:p>
            <a:endParaRPr kumimoji="1" lang="en-US" altLang="ja-JP" dirty="0" smtClean="0"/>
          </a:p>
          <a:p>
            <a:r>
              <a:rPr kumimoji="1" lang="ja-JP" altLang="en-US" dirty="0" smtClean="0"/>
              <a:t>●　「ひろしまマイ・タイムライン」では，その作成に取り組むことにより，</a:t>
            </a:r>
            <a:endParaRPr kumimoji="1" lang="en-US" altLang="ja-JP" dirty="0" smtClean="0"/>
          </a:p>
          <a:p>
            <a:r>
              <a:rPr kumimoji="1" lang="ja-JP" altLang="en-US" dirty="0" smtClean="0"/>
              <a:t>　「自らの命は自らで守る」という防災意識を醸成することを目的としています。</a:t>
            </a:r>
            <a:endParaRPr kumimoji="1" lang="en-US" altLang="ja-JP" dirty="0" smtClean="0"/>
          </a:p>
          <a:p>
            <a:endParaRPr kumimoji="1" lang="en-US" altLang="ja-JP" dirty="0" smtClean="0"/>
          </a:p>
          <a:p>
            <a:r>
              <a:rPr kumimoji="1" lang="ja-JP" altLang="en-US" dirty="0" smtClean="0"/>
              <a:t>●　さらに，家庭学習などで，ご家族でマイ・タイムラインを</a:t>
            </a:r>
            <a:endParaRPr kumimoji="1" lang="en-US" altLang="ja-JP" dirty="0" smtClean="0"/>
          </a:p>
          <a:p>
            <a:r>
              <a:rPr kumimoji="1" lang="ja-JP" altLang="en-US" dirty="0" smtClean="0"/>
              <a:t>　作成していただくことにより，</a:t>
            </a:r>
            <a:endParaRPr kumimoji="1" lang="en-US" altLang="ja-JP" dirty="0" smtClean="0"/>
          </a:p>
          <a:p>
            <a:r>
              <a:rPr kumimoji="1" lang="ja-JP" altLang="en-US" dirty="0" smtClean="0"/>
              <a:t>　・　災害を自分ごととして認識したり</a:t>
            </a:r>
            <a:endParaRPr kumimoji="1" lang="en-US" altLang="ja-JP" dirty="0" smtClean="0"/>
          </a:p>
          <a:p>
            <a:r>
              <a:rPr kumimoji="1" lang="ja-JP" altLang="en-US" dirty="0" smtClean="0"/>
              <a:t>　・　作ったマイ・タイムラインを自分への約束として認識したり</a:t>
            </a:r>
            <a:endParaRPr kumimoji="1" lang="en-US" altLang="ja-JP" dirty="0" smtClean="0"/>
          </a:p>
          <a:p>
            <a:r>
              <a:rPr kumimoji="1" lang="ja-JP" altLang="en-US" dirty="0" smtClean="0"/>
              <a:t>　することで，ご家族での早めの避難を確実なものとしていくことも目的としています。</a:t>
            </a:r>
            <a:endParaRPr kumimoji="1" lang="en-US" altLang="ja-JP" dirty="0" smtClean="0"/>
          </a:p>
        </p:txBody>
      </p:sp>
    </p:spTree>
    <p:extLst>
      <p:ext uri="{BB962C8B-B14F-4D97-AF65-F5344CB8AC3E}">
        <p14:creationId xmlns:p14="http://schemas.microsoft.com/office/powerpoint/2010/main" val="48241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　続いて，「ひろしまマイ・タイムライン」の教材セットの御紹介です。</a:t>
            </a:r>
            <a:endParaRPr kumimoji="1" lang="en-US" altLang="ja-JP" sz="1050" dirty="0" smtClean="0"/>
          </a:p>
          <a:p>
            <a:endParaRPr kumimoji="1" lang="en-US" altLang="ja-JP" sz="1050" dirty="0" smtClean="0"/>
          </a:p>
          <a:p>
            <a:r>
              <a:rPr kumimoji="1" lang="ja-JP" altLang="en-US" sz="1050" dirty="0" smtClean="0"/>
              <a:t>●　「ひろしまマイ・タイムライン」の教材ケースを開いて頂いたら，ビニールに入った教材が入っています。</a:t>
            </a:r>
            <a:endParaRPr kumimoji="1" lang="en-US" altLang="ja-JP" sz="1050" dirty="0" smtClean="0"/>
          </a:p>
          <a:p>
            <a:endParaRPr kumimoji="1" lang="en-US" altLang="ja-JP" sz="1050" dirty="0" smtClean="0"/>
          </a:p>
          <a:p>
            <a:r>
              <a:rPr kumimoji="1" lang="ja-JP" altLang="en-US" sz="1050" dirty="0" smtClean="0"/>
              <a:t>●　その中には，「マイ・タイムラインの作成ガイドブック」が１冊，</a:t>
            </a:r>
            <a:endParaRPr kumimoji="1" lang="en-US" altLang="ja-JP" sz="1050" dirty="0" smtClean="0"/>
          </a:p>
          <a:p>
            <a:r>
              <a:rPr kumimoji="1" lang="ja-JP" altLang="en-US" sz="1050" dirty="0" smtClean="0"/>
              <a:t>　</a:t>
            </a:r>
            <a:r>
              <a:rPr kumimoji="1" lang="en-US" altLang="ja-JP" sz="1050" dirty="0" smtClean="0"/>
              <a:t>A</a:t>
            </a:r>
            <a:r>
              <a:rPr kumimoji="1" lang="ja-JP" altLang="en-US" sz="1050" dirty="0" smtClean="0"/>
              <a:t>３横の厚紙の「マイ・タイムラインシート」と「必要な情報シート」，</a:t>
            </a:r>
            <a:endParaRPr kumimoji="1" lang="en-US" altLang="ja-JP" sz="1050" dirty="0" smtClean="0"/>
          </a:p>
          <a:p>
            <a:r>
              <a:rPr kumimoji="1" lang="ja-JP" altLang="en-US" sz="1050" dirty="0" smtClean="0"/>
              <a:t>　そして，「行動シール」の３点セットが入っています。</a:t>
            </a:r>
            <a:endParaRPr kumimoji="1" lang="en-US" altLang="ja-JP" sz="1050" dirty="0" smtClean="0"/>
          </a:p>
          <a:p>
            <a:endParaRPr kumimoji="1" lang="en-US" altLang="ja-JP" sz="1050" dirty="0" smtClean="0"/>
          </a:p>
          <a:p>
            <a:r>
              <a:rPr kumimoji="1" lang="ja-JP" altLang="en-US" sz="1050" dirty="0" smtClean="0"/>
              <a:t>●　この３点セットを使って，「マイ・タイムライン」を作成していきます。</a:t>
            </a:r>
            <a:endParaRPr kumimoji="1" lang="en-US" altLang="ja-JP" sz="1050" dirty="0" smtClean="0"/>
          </a:p>
        </p:txBody>
      </p:sp>
    </p:spTree>
    <p:extLst>
      <p:ext uri="{BB962C8B-B14F-4D97-AF65-F5344CB8AC3E}">
        <p14:creationId xmlns:p14="http://schemas.microsoft.com/office/powerpoint/2010/main" val="207298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まずは，「風水害を知る」というコンテンツについてご紹介します。</a:t>
            </a:r>
            <a:endParaRPr kumimoji="1" lang="en-US" altLang="ja-JP" dirty="0" smtClean="0"/>
          </a:p>
          <a:p>
            <a:endParaRPr kumimoji="1" lang="en-US" altLang="ja-JP" dirty="0" smtClean="0"/>
          </a:p>
          <a:p>
            <a:r>
              <a:rPr kumimoji="1" lang="ja-JP" altLang="en-US" dirty="0" smtClean="0"/>
              <a:t>●　「風水害を知る」については，「マイ・タイムライン作成ガイドブック」の５ページから</a:t>
            </a:r>
            <a:r>
              <a:rPr kumimoji="1" lang="en-US" altLang="ja-JP" dirty="0" smtClean="0"/>
              <a:t>21</a:t>
            </a:r>
            <a:r>
              <a:rPr kumimoji="1" lang="ja-JP" altLang="en-US" dirty="0" smtClean="0"/>
              <a:t>ページまでのコンテンツです。</a:t>
            </a:r>
            <a:endParaRPr kumimoji="1" lang="en-US" altLang="ja-JP" dirty="0" smtClean="0"/>
          </a:p>
        </p:txBody>
      </p:sp>
    </p:spTree>
    <p:extLst>
      <p:ext uri="{BB962C8B-B14F-4D97-AF65-F5344CB8AC3E}">
        <p14:creationId xmlns:p14="http://schemas.microsoft.com/office/powerpoint/2010/main" val="1814547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作成ガイドブックの</a:t>
            </a:r>
            <a:r>
              <a:rPr kumimoji="1" lang="en-US" altLang="ja-JP" dirty="0" smtClean="0"/>
              <a:t>5</a:t>
            </a:r>
            <a:r>
              <a:rPr kumimoji="1" lang="ja-JP" altLang="en-US" dirty="0" smtClean="0"/>
              <a:t>ページを開いて頂くと，青いページが出てくると思います。</a:t>
            </a:r>
            <a:endParaRPr kumimoji="1" lang="en-US" altLang="ja-JP" dirty="0" smtClean="0"/>
          </a:p>
          <a:p>
            <a:endParaRPr kumimoji="1" lang="en-US" altLang="ja-JP" dirty="0" smtClean="0"/>
          </a:p>
          <a:p>
            <a:r>
              <a:rPr kumimoji="1" lang="ja-JP" altLang="en-US" dirty="0" smtClean="0"/>
              <a:t>●　ここからが，「風水害を知る」のページになります。</a:t>
            </a:r>
            <a:endParaRPr kumimoji="1" lang="en-US" altLang="ja-JP" dirty="0" smtClean="0"/>
          </a:p>
          <a:p>
            <a:endParaRPr kumimoji="1" lang="en-US" altLang="ja-JP" dirty="0" smtClean="0"/>
          </a:p>
          <a:p>
            <a:r>
              <a:rPr kumimoji="1" lang="ja-JP" altLang="en-US" dirty="0" smtClean="0"/>
              <a:t>●　「風水害を知る」では，広島県特有の土砂災害のリスクの認識を深めるため，土砂災害の種類やメカニズム等について，</a:t>
            </a:r>
            <a:endParaRPr kumimoji="1" lang="en-US" altLang="ja-JP" dirty="0" smtClean="0"/>
          </a:p>
          <a:p>
            <a:r>
              <a:rPr kumimoji="1" lang="ja-JP" altLang="en-US" dirty="0" smtClean="0"/>
              <a:t>　ご紹介しています。</a:t>
            </a:r>
            <a:endParaRPr kumimoji="1" lang="en-US" altLang="ja-JP" dirty="0" smtClean="0"/>
          </a:p>
        </p:txBody>
      </p:sp>
    </p:spTree>
    <p:extLst>
      <p:ext uri="{BB962C8B-B14F-4D97-AF65-F5344CB8AC3E}">
        <p14:creationId xmlns:p14="http://schemas.microsoft.com/office/powerpoint/2010/main" val="3639815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また，過去の風水害の事例については，</a:t>
            </a:r>
            <a:endParaRPr kumimoji="1" lang="en-US" altLang="ja-JP" dirty="0" smtClean="0"/>
          </a:p>
          <a:p>
            <a:r>
              <a:rPr kumimoji="1" lang="ja-JP" altLang="en-US" dirty="0" smtClean="0"/>
              <a:t>　写真とともに紹介し，イメージがわきやすいものにしています。</a:t>
            </a:r>
            <a:endParaRPr kumimoji="1" lang="ja-JP" altLang="en-US" dirty="0"/>
          </a:p>
        </p:txBody>
      </p:sp>
    </p:spTree>
    <p:extLst>
      <p:ext uri="{BB962C8B-B14F-4D97-AF65-F5344CB8AC3E}">
        <p14:creationId xmlns:p14="http://schemas.microsoft.com/office/powerpoint/2010/main" val="4150578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A76B3185-050F-45A5-9561-5695A23752D1}" type="datetime1">
              <a:rPr kumimoji="1" lang="ja-JP" altLang="en-US" smtClean="0"/>
              <a:t>2021/1/19</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D2D8002D-B5B0-4BAC-B1F6-782DDCCE6D9C}"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99C1A7F2-1B2F-4F52-BF9F-4EFE89D7C096}" type="datetime1">
              <a:rPr kumimoji="1" lang="ja-JP" altLang="en-US" smtClean="0"/>
              <a:t>2021/1/19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8A47F01E-7810-4723-8E72-3D72518D58C0}" type="datetime1">
              <a:rPr kumimoji="1" lang="ja-JP" altLang="en-US" smtClean="0"/>
              <a:t>2021/1/19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37C52CA1-9514-45B9-9962-FEA292389DFD}" type="datetime1">
              <a:rPr kumimoji="1" lang="ja-JP" altLang="en-US" smtClean="0"/>
              <a:t>2021/1/19</a:t>
            </a:fld>
            <a:endParaRPr kumimoji="1" lang="ja-JP" altLang="en-US"/>
          </a:p>
        </p:txBody>
      </p:sp>
      <p:sp>
        <p:nvSpPr>
          <p:cNvPr id="9" name="スライド番号プレースホルダー 8"/>
          <p:cNvSpPr>
            <a:spLocks noGrp="1"/>
          </p:cNvSpPr>
          <p:nvPr>
            <p:ph type="sldNum" sz="quarter" idx="15"/>
          </p:nvPr>
        </p:nvSpPr>
        <p:spPr/>
        <p:txBody>
          <a:bodyPr rtlCol="0"/>
          <a:lstStyle/>
          <a:p>
            <a:fld id="{D2D8002D-B5B0-4BAC-B1F6-782DDCCE6D9C}" type="slidenum">
              <a:rPr kumimoji="1" lang="ja-JP" altLang="en-US" smtClean="0"/>
              <a:t>‹#›</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7C9ACC30-9912-4A5C-B784-542F7159A7D2}" type="datetime1">
              <a:rPr kumimoji="1" lang="ja-JP" altLang="en-US" smtClean="0"/>
              <a:t>2021/1/19</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52CB4257-BA0F-4CF2-A12C-1DAE3B99A631}" type="datetime1">
              <a:rPr kumimoji="1" lang="ja-JP" altLang="en-US" smtClean="0"/>
              <a:t>2021/1/19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FA874B82-C8AA-4121-BEB7-03B81DCFE076}" type="datetime1">
              <a:rPr kumimoji="1" lang="ja-JP" altLang="en-US" smtClean="0"/>
              <a:t>2021/1/19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D8A5734C-9308-40AB-9A76-576F031E5CAC}" type="datetime1">
              <a:rPr kumimoji="1" lang="ja-JP" altLang="en-US" smtClean="0"/>
              <a:t>2021/1/19</a:t>
            </a:fld>
            <a:endParaRPr kumimoji="1" lang="ja-JP" altLang="en-US"/>
          </a:p>
        </p:txBody>
      </p:sp>
      <p:sp>
        <p:nvSpPr>
          <p:cNvPr id="7" name="スライド番号プレースホルダー 6"/>
          <p:cNvSpPr>
            <a:spLocks noGrp="1"/>
          </p:cNvSpPr>
          <p:nvPr>
            <p:ph type="sldNum" sz="quarter" idx="11"/>
          </p:nvPr>
        </p:nvSpPr>
        <p:spPr/>
        <p:txBody>
          <a:bodyPr rtlCol="0"/>
          <a:lstStyle/>
          <a:p>
            <a:fld id="{D2D8002D-B5B0-4BAC-B1F6-782DDCCE6D9C}" type="slidenum">
              <a:rPr kumimoji="1" lang="ja-JP" altLang="en-US" smtClean="0"/>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BD75F36-03DD-4131-A3D5-F76F95F018BC}" type="datetime1">
              <a:rPr kumimoji="1" lang="ja-JP" altLang="en-US" smtClean="0"/>
              <a:t>2021/1/19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F61C6BFC-EE0D-440C-B05E-CE072FFD311F}" type="datetime1">
              <a:rPr kumimoji="1" lang="ja-JP" altLang="en-US" smtClean="0"/>
              <a:t>2021/1/19</a:t>
            </a:fld>
            <a:endParaRPr kumimoji="1" lang="ja-JP" altLang="en-US"/>
          </a:p>
        </p:txBody>
      </p:sp>
      <p:sp>
        <p:nvSpPr>
          <p:cNvPr id="22" name="スライド番号プレースホルダー 21"/>
          <p:cNvSpPr>
            <a:spLocks noGrp="1"/>
          </p:cNvSpPr>
          <p:nvPr>
            <p:ph type="sldNum" sz="quarter" idx="15"/>
          </p:nvPr>
        </p:nvSpPr>
        <p:spPr/>
        <p:txBody>
          <a:bodyPr rtlCol="0"/>
          <a:lstStyle/>
          <a:p>
            <a:fld id="{D2D8002D-B5B0-4BAC-B1F6-782DDCCE6D9C}" type="slidenum">
              <a:rPr kumimoji="1" lang="ja-JP" altLang="en-US" smtClean="0"/>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8EDC9810-18B0-4342-B509-1690A7E089FB}" type="datetime1">
              <a:rPr kumimoji="1" lang="ja-JP" altLang="en-US" smtClean="0"/>
              <a:t>2021/1/19</a:t>
            </a:fld>
            <a:endParaRPr kumimoji="1" lang="ja-JP" altLang="en-US"/>
          </a:p>
        </p:txBody>
      </p:sp>
      <p:sp>
        <p:nvSpPr>
          <p:cNvPr id="18" name="スライド番号プレースホルダー 17"/>
          <p:cNvSpPr>
            <a:spLocks noGrp="1"/>
          </p:cNvSpPr>
          <p:nvPr>
            <p:ph type="sldNum" sz="quarter" idx="11"/>
          </p:nvPr>
        </p:nvSpPr>
        <p:spPr/>
        <p:txBody>
          <a:bodyPr rtlCol="0"/>
          <a:lstStyle/>
          <a:p>
            <a:fld id="{D2D8002D-B5B0-4BAC-B1F6-782DDCCE6D9C}" type="slidenum">
              <a:rPr kumimoji="1" lang="ja-JP" altLang="en-US" smtClean="0"/>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CC5243A-BC51-46D8-B66C-2EFA811DFEC6}" type="datetime1">
              <a:rPr kumimoji="1" lang="ja-JP" altLang="en-US" smtClean="0"/>
              <a:t>2021/1/19</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ft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2.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6.wdp"/><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6.wdp"/><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7504" y="6000240"/>
            <a:ext cx="8568952" cy="85776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3600" dirty="0">
                <a:solidFill>
                  <a:schemeClr val="tx2">
                    <a:lumMod val="25000"/>
                  </a:schemeClr>
                </a:solidFill>
                <a:latin typeface="HG丸ｺﾞｼｯｸM-PRO" panose="020F0600000000000000" pitchFamily="50" charset="-128"/>
                <a:ea typeface="HG丸ｺﾞｼｯｸM-PRO" panose="020F0600000000000000" pitchFamily="50" charset="-128"/>
              </a:rPr>
              <a:t>広島県 危機管理監　みんなで減災推進課</a:t>
            </a:r>
          </a:p>
        </p:txBody>
      </p:sp>
      <p:sp>
        <p:nvSpPr>
          <p:cNvPr id="7" name="タイトル 3"/>
          <p:cNvSpPr txBox="1">
            <a:spLocks/>
          </p:cNvSpPr>
          <p:nvPr/>
        </p:nvSpPr>
        <p:spPr>
          <a:xfrm>
            <a:off x="107504" y="687304"/>
            <a:ext cx="7560840" cy="555745"/>
          </a:xfrm>
          <a:prstGeom prst="rect">
            <a:avLst/>
          </a:prstGeom>
        </p:spPr>
        <p:txBody>
          <a:bodyPr vert="horz" lIns="91440" tIns="45720" rIns="91440" bIns="45720" rtlCol="0" anchor="ctr">
            <a:noAutofit/>
            <a:scene3d>
              <a:camera prst="orthographicFront"/>
              <a:lightRig rig="threePt" dir="t"/>
            </a:scene3d>
            <a:sp3d extrusionH="57150">
              <a:bevelT w="38100" h="38100"/>
            </a:sp3d>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ja-JP" sz="2800" i="1" u="sng" dirty="0">
                <a:solidFill>
                  <a:srgbClr val="92D050"/>
                </a:solidFill>
              </a:rPr>
              <a:t>広島県</a:t>
            </a:r>
            <a:r>
              <a:rPr lang="en-US" altLang="ja-JP" sz="2800" i="1" u="sng" dirty="0">
                <a:solidFill>
                  <a:srgbClr val="92D050"/>
                </a:solidFill>
              </a:rPr>
              <a:t>『</a:t>
            </a:r>
            <a:r>
              <a:rPr lang="ja-JP" altLang="ja-JP" sz="2800" i="1" u="sng" dirty="0">
                <a:solidFill>
                  <a:srgbClr val="92D050"/>
                </a:solidFill>
              </a:rPr>
              <a:t>みんなで減災</a:t>
            </a:r>
            <a:r>
              <a:rPr lang="en-US" altLang="ja-JP" sz="2800" i="1" u="sng" dirty="0">
                <a:solidFill>
                  <a:srgbClr val="92D050"/>
                </a:solidFill>
              </a:rPr>
              <a:t>』</a:t>
            </a:r>
            <a:r>
              <a:rPr lang="ja-JP" altLang="ja-JP" sz="2800" i="1" u="sng" dirty="0">
                <a:solidFill>
                  <a:srgbClr val="92D050"/>
                </a:solidFill>
              </a:rPr>
              <a:t>県民総ぐるみ運動展開中！</a:t>
            </a:r>
            <a:endParaRPr lang="ja-JP" altLang="en-US" sz="5400" u="sng" dirty="0">
              <a:solidFill>
                <a:srgbClr val="92D050"/>
              </a:solidFill>
            </a:endParaRPr>
          </a:p>
        </p:txBody>
      </p:sp>
      <p:pic>
        <p:nvPicPr>
          <p:cNvPr id="8" name="図 7" descr="T:\020危機管理監\999危機管理監共有\監内共有\02 広報・広聴\タスケ三兄弟\020_図案\防災対策基本条例「タスケ三兄弟」デジタルデータ\クリアーホルダー\300dpi\各ページ素材\クリアーホルダー表_03.jpg"/>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03220" y="217609"/>
            <a:ext cx="1339903" cy="1291419"/>
          </a:xfrm>
          <a:prstGeom prst="rect">
            <a:avLst/>
          </a:prstGeom>
          <a:noFill/>
          <a:ln>
            <a:noFill/>
          </a:ln>
        </p:spPr>
      </p:pic>
      <p:sp>
        <p:nvSpPr>
          <p:cNvPr id="2" name="タイトル 1"/>
          <p:cNvSpPr>
            <a:spLocks noGrp="1"/>
          </p:cNvSpPr>
          <p:nvPr>
            <p:ph type="title"/>
          </p:nvPr>
        </p:nvSpPr>
        <p:spPr>
          <a:xfrm>
            <a:off x="-36512" y="1586222"/>
            <a:ext cx="9217024" cy="1770770"/>
          </a:xfrm>
        </p:spPr>
        <p:txBody>
          <a:bodyPr>
            <a:normAutofit fontScale="90000"/>
          </a:bodyPr>
          <a:lstStyle/>
          <a:p>
            <a:pPr algn="ctr"/>
            <a:r>
              <a:rPr lang="ja-JP" altLang="en-US" sz="4800" b="1" dirty="0">
                <a:solidFill>
                  <a:srgbClr val="00B0F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「ひろしまマイ・タイムライン」</a:t>
            </a:r>
            <a:r>
              <a:rPr lang="ja-JP" altLang="en-US" sz="4800" b="1" dirty="0">
                <a:solidFill>
                  <a:schemeClr val="tx2">
                    <a:lumMod val="50000"/>
                  </a:schemeClr>
                </a:solidFill>
                <a:latin typeface="HG丸ｺﾞｼｯｸM-PRO" panose="020F0600000000000000" pitchFamily="50" charset="-128"/>
                <a:ea typeface="HG丸ｺﾞｼｯｸM-PRO" panose="020F0600000000000000" pitchFamily="50" charset="-128"/>
              </a:rPr>
              <a:t>を活用した防災意識の醸成に</a:t>
            </a:r>
            <a:r>
              <a:rPr lang="ja-JP" altLang="en-US" sz="4800" b="1" dirty="0" smtClean="0">
                <a:solidFill>
                  <a:schemeClr val="tx2">
                    <a:lumMod val="50000"/>
                  </a:schemeClr>
                </a:solidFill>
                <a:latin typeface="HG丸ｺﾞｼｯｸM-PRO" panose="020F0600000000000000" pitchFamily="50" charset="-128"/>
                <a:ea typeface="HG丸ｺﾞｼｯｸM-PRO" panose="020F0600000000000000" pitchFamily="50" charset="-128"/>
              </a:rPr>
              <a:t>ついて</a:t>
            </a:r>
            <a:r>
              <a:rPr lang="en-US" altLang="ja-JP" sz="4800" b="1" dirty="0" smtClean="0">
                <a:solidFill>
                  <a:schemeClr val="tx2">
                    <a:lumMod val="50000"/>
                  </a:schemeClr>
                </a:solidFill>
                <a:latin typeface="HG丸ｺﾞｼｯｸM-PRO" panose="020F0600000000000000" pitchFamily="50" charset="-128"/>
                <a:ea typeface="HG丸ｺﾞｼｯｸM-PRO" panose="020F0600000000000000" pitchFamily="50" charset="-128"/>
              </a:rPr>
              <a:t/>
            </a:r>
            <a:br>
              <a:rPr lang="en-US" altLang="ja-JP" sz="4800" b="1" dirty="0" smtClean="0">
                <a:solidFill>
                  <a:schemeClr val="tx2">
                    <a:lumMod val="50000"/>
                  </a:schemeClr>
                </a:solidFill>
                <a:latin typeface="HG丸ｺﾞｼｯｸM-PRO" panose="020F0600000000000000" pitchFamily="50" charset="-128"/>
                <a:ea typeface="HG丸ｺﾞｼｯｸM-PRO" panose="020F0600000000000000" pitchFamily="50" charset="-128"/>
              </a:rPr>
            </a:br>
            <a:r>
              <a:rPr lang="ja-JP" altLang="en-US" sz="4800" b="1" dirty="0" smtClean="0">
                <a:solidFill>
                  <a:schemeClr val="tx2">
                    <a:lumMod val="50000"/>
                  </a:schemeClr>
                </a:solidFill>
                <a:latin typeface="HG丸ｺﾞｼｯｸM-PRO" panose="020F0600000000000000" pitchFamily="50" charset="-128"/>
                <a:ea typeface="HG丸ｺﾞｼｯｸM-PRO" panose="020F0600000000000000" pitchFamily="50" charset="-128"/>
              </a:rPr>
              <a:t>（冊子版）</a:t>
            </a:r>
            <a:endParaRPr kumimoji="1" lang="ja-JP" altLang="en-US" sz="4800" b="1" dirty="0">
              <a:solidFill>
                <a:schemeClr val="tx2">
                  <a:lumMod val="50000"/>
                </a:schemeClr>
              </a:solidFill>
              <a:latin typeface="HG丸ｺﾞｼｯｸM-PRO" panose="020F0600000000000000" pitchFamily="50" charset="-128"/>
              <a:ea typeface="HG丸ｺﾞｼｯｸM-PRO" panose="020F0600000000000000" pitchFamily="50" charset="-128"/>
            </a:endParaRPr>
          </a:p>
        </p:txBody>
      </p:sp>
      <p:pic>
        <p:nvPicPr>
          <p:cNvPr id="24" name="Picture 3" descr="C:\Users\85923\Desktop\図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8210" y="3322123"/>
            <a:ext cx="4511564" cy="2439043"/>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txBox="1">
            <a:spLocks/>
          </p:cNvSpPr>
          <p:nvPr/>
        </p:nvSpPr>
        <p:spPr>
          <a:xfrm>
            <a:off x="4363916" y="5761166"/>
            <a:ext cx="4431717" cy="478147"/>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1600" dirty="0">
                <a:solidFill>
                  <a:schemeClr val="bg1">
                    <a:lumMod val="10000"/>
                  </a:schemeClr>
                </a:solidFill>
                <a:latin typeface="HG丸ｺﾞｼｯｸM-PRO" panose="020F0600000000000000" pitchFamily="50" charset="-128"/>
                <a:ea typeface="HG丸ｺﾞｼｯｸM-PRO" panose="020F0600000000000000" pitchFamily="50" charset="-128"/>
              </a:rPr>
              <a:t>広島県防災キャラクター「タスケ三兄弟」</a:t>
            </a:r>
          </a:p>
        </p:txBody>
      </p:sp>
    </p:spTree>
    <p:extLst>
      <p:ext uri="{BB962C8B-B14F-4D97-AF65-F5344CB8AC3E}">
        <p14:creationId xmlns:p14="http://schemas.microsoft.com/office/powerpoint/2010/main" val="53742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7416959" y="-229781"/>
            <a:ext cx="1835561" cy="1829567"/>
            <a:chOff x="7308304" y="639063"/>
            <a:chExt cx="1835561" cy="1829567"/>
          </a:xfrm>
        </p:grpSpPr>
        <p:sp>
          <p:nvSpPr>
            <p:cNvPr id="20"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1"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15" name="タイトル 1"/>
          <p:cNvSpPr txBox="1">
            <a:spLocks/>
          </p:cNvSpPr>
          <p:nvPr/>
        </p:nvSpPr>
        <p:spPr>
          <a:xfrm>
            <a:off x="215554" y="908720"/>
            <a:ext cx="9180982" cy="3293239"/>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endParaRPr lang="en-US" altLang="ja-JP" sz="3600" b="1" dirty="0" smtClean="0">
              <a:solidFill>
                <a:schemeClr val="bg2">
                  <a:lumMod val="25000"/>
                </a:schemeClr>
              </a:solidFill>
              <a:latin typeface="Meiryo UI" panose="020B0604030504040204" pitchFamily="50" charset="-128"/>
              <a:ea typeface="Meiryo UI" panose="020B0604030504040204" pitchFamily="50" charset="-128"/>
            </a:endParaRPr>
          </a:p>
          <a:p>
            <a:r>
              <a:rPr lang="ja-JP" altLang="en-US" sz="3600" b="1" dirty="0" smtClean="0">
                <a:solidFill>
                  <a:schemeClr val="bg2">
                    <a:lumMod val="25000"/>
                  </a:schemeClr>
                </a:solidFill>
                <a:latin typeface="Meiryo UI" panose="020B0604030504040204" pitchFamily="50" charset="-128"/>
                <a:ea typeface="Meiryo UI" panose="020B0604030504040204" pitchFamily="50" charset="-128"/>
              </a:rPr>
              <a:t>□ 広島県で起こりやすい風水害ってなに？</a:t>
            </a:r>
            <a:endParaRPr lang="en-US" altLang="ja-JP" sz="3600" b="1" dirty="0" smtClean="0">
              <a:solidFill>
                <a:schemeClr val="bg2">
                  <a:lumMod val="25000"/>
                </a:schemeClr>
              </a:solidFill>
              <a:latin typeface="Meiryo UI" panose="020B0604030504040204" pitchFamily="50" charset="-128"/>
              <a:ea typeface="Meiryo UI" panose="020B0604030504040204" pitchFamily="50" charset="-128"/>
            </a:endParaRPr>
          </a:p>
          <a:p>
            <a:r>
              <a:rPr lang="ja-JP" altLang="en-US" sz="3600" b="1" dirty="0" smtClean="0">
                <a:solidFill>
                  <a:schemeClr val="bg2">
                    <a:lumMod val="25000"/>
                  </a:schemeClr>
                </a:solidFill>
                <a:latin typeface="Meiryo UI" panose="020B0604030504040204" pitchFamily="50" charset="-128"/>
                <a:ea typeface="Meiryo UI" panose="020B0604030504040204" pitchFamily="50" charset="-128"/>
              </a:rPr>
              <a:t>□ 風水害を知る（土砂災害とは？など）</a:t>
            </a:r>
            <a:endParaRPr lang="en-US" altLang="ja-JP" sz="3600" b="1" dirty="0" smtClean="0">
              <a:solidFill>
                <a:schemeClr val="bg2">
                  <a:lumMod val="25000"/>
                </a:schemeClr>
              </a:solidFill>
              <a:latin typeface="Meiryo UI" panose="020B0604030504040204" pitchFamily="50" charset="-128"/>
              <a:ea typeface="Meiryo UI" panose="020B0604030504040204" pitchFamily="50" charset="-128"/>
            </a:endParaRPr>
          </a:p>
          <a:p>
            <a:r>
              <a:rPr lang="ja-JP" altLang="en-US" sz="3600" b="1" dirty="0" smtClean="0">
                <a:solidFill>
                  <a:schemeClr val="bg2">
                    <a:lumMod val="25000"/>
                  </a:schemeClr>
                </a:solidFill>
                <a:latin typeface="Meiryo UI" panose="020B0604030504040204" pitchFamily="50" charset="-128"/>
                <a:ea typeface="Meiryo UI" panose="020B0604030504040204" pitchFamily="50" charset="-128"/>
              </a:rPr>
              <a:t>□ 過去に広島県に</a:t>
            </a:r>
            <a:r>
              <a:rPr lang="ja-JP" altLang="en-US" sz="3600" b="1" dirty="0">
                <a:solidFill>
                  <a:schemeClr val="bg2">
                    <a:lumMod val="25000"/>
                  </a:schemeClr>
                </a:solidFill>
                <a:latin typeface="Meiryo UI" panose="020B0604030504040204" pitchFamily="50" charset="-128"/>
                <a:ea typeface="Meiryo UI" panose="020B0604030504040204" pitchFamily="50" charset="-128"/>
              </a:rPr>
              <a:t>起こった</a:t>
            </a:r>
            <a:r>
              <a:rPr lang="ja-JP" altLang="en-US" sz="3600" b="1" dirty="0" smtClean="0">
                <a:solidFill>
                  <a:schemeClr val="bg2">
                    <a:lumMod val="25000"/>
                  </a:schemeClr>
                </a:solidFill>
                <a:latin typeface="Meiryo UI" panose="020B0604030504040204" pitchFamily="50" charset="-128"/>
                <a:ea typeface="Meiryo UI" panose="020B0604030504040204" pitchFamily="50" charset="-128"/>
              </a:rPr>
              <a:t>風水害から学ぶ</a:t>
            </a:r>
            <a:endParaRPr lang="en-US" altLang="ja-JP" sz="3600" b="1" dirty="0" smtClean="0">
              <a:solidFill>
                <a:schemeClr val="bg2">
                  <a:lumMod val="25000"/>
                </a:schemeClr>
              </a:solidFill>
              <a:latin typeface="Meiryo UI" panose="020B0604030504040204" pitchFamily="50" charset="-128"/>
              <a:ea typeface="Meiryo UI" panose="020B0604030504040204" pitchFamily="50" charset="-128"/>
            </a:endParaRPr>
          </a:p>
          <a:p>
            <a:r>
              <a:rPr lang="ja-JP" altLang="en-US" sz="3600" b="1" dirty="0" smtClean="0">
                <a:solidFill>
                  <a:schemeClr val="bg2">
                    <a:lumMod val="25000"/>
                  </a:schemeClr>
                </a:solidFill>
                <a:latin typeface="Meiryo UI" panose="020B0604030504040204" pitchFamily="50" charset="-128"/>
                <a:ea typeface="Meiryo UI" panose="020B0604030504040204" pitchFamily="50" charset="-128"/>
              </a:rPr>
              <a:t>□ 風水害に対する取組</a:t>
            </a:r>
            <a:endParaRPr lang="en-US" altLang="ja-JP" sz="3600" b="1" dirty="0" smtClean="0">
              <a:solidFill>
                <a:schemeClr val="bg2">
                  <a:lumMod val="25000"/>
                </a:schemeClr>
              </a:solidFill>
              <a:latin typeface="Meiryo UI" panose="020B0604030504040204" pitchFamily="50" charset="-128"/>
              <a:ea typeface="Meiryo UI" panose="020B0604030504040204" pitchFamily="50" charset="-128"/>
            </a:endParaRPr>
          </a:p>
          <a:p>
            <a:r>
              <a:rPr lang="ja-JP" altLang="en-US" sz="3600" b="1" dirty="0" smtClean="0">
                <a:solidFill>
                  <a:schemeClr val="bg2">
                    <a:lumMod val="25000"/>
                  </a:schemeClr>
                </a:solidFill>
                <a:latin typeface="Meiryo UI" panose="020B0604030504040204" pitchFamily="50" charset="-128"/>
                <a:ea typeface="Meiryo UI" panose="020B0604030504040204" pitchFamily="50" charset="-128"/>
              </a:rPr>
              <a:t>□ 県内の地形について　など</a:t>
            </a:r>
            <a:endParaRPr lang="en-US" altLang="ja-JP" sz="3600" b="1" dirty="0" smtClean="0">
              <a:solidFill>
                <a:schemeClr val="bg2">
                  <a:lumMod val="25000"/>
                </a:schemeClr>
              </a:solidFill>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122358" y="868120"/>
            <a:ext cx="2793458" cy="721803"/>
            <a:chOff x="509522" y="3037395"/>
            <a:chExt cx="7471322" cy="293466"/>
          </a:xfrm>
        </p:grpSpPr>
        <p:sp>
          <p:nvSpPr>
            <p:cNvPr id="11" name="角丸四角形 10"/>
            <p:cNvSpPr/>
            <p:nvPr/>
          </p:nvSpPr>
          <p:spPr>
            <a:xfrm>
              <a:off x="834724" y="3037395"/>
              <a:ext cx="6603311" cy="22316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11" tIns="32655" rIns="65311" bIns="32655" rtlCol="0" anchor="ctr"/>
            <a:lstStyle/>
            <a:p>
              <a:pPr algn="ctr" defTabSz="914352" fontAlgn="auto">
                <a:spcBef>
                  <a:spcPts val="0"/>
                </a:spcBef>
                <a:spcAft>
                  <a:spcPts val="0"/>
                </a:spcAft>
              </a:pPr>
              <a:endParaRPr kumimoji="1" lang="ja-JP" altLang="en-US" sz="2000" dirty="0"/>
            </a:p>
          </p:txBody>
        </p:sp>
        <p:sp>
          <p:nvSpPr>
            <p:cNvPr id="16" name="テキスト ボックス 15"/>
            <p:cNvSpPr txBox="1"/>
            <p:nvPr/>
          </p:nvSpPr>
          <p:spPr>
            <a:xfrm>
              <a:off x="509522" y="3060343"/>
              <a:ext cx="7471322" cy="270518"/>
            </a:xfrm>
            <a:prstGeom prst="rect">
              <a:avLst/>
            </a:prstGeom>
            <a:noFill/>
          </p:spPr>
          <p:txBody>
            <a:bodyPr wrap="square" rtlCol="0">
              <a:spAutoFit/>
            </a:bodyPr>
            <a:lstStyle/>
            <a:p>
              <a:pPr algn="ctr">
                <a:lnSpc>
                  <a:spcPts val="2900"/>
                </a:lnSpc>
              </a:pPr>
              <a:r>
                <a:rPr kumimoji="1" lang="ja-JP" altLang="en-US" sz="2800" b="1" dirty="0" smtClean="0">
                  <a:solidFill>
                    <a:schemeClr val="bg1"/>
                  </a:solidFill>
                  <a:latin typeface="Meiryo UI" panose="020B0604030504040204" pitchFamily="50" charset="-128"/>
                  <a:ea typeface="Meiryo UI" panose="020B0604030504040204" pitchFamily="50" charset="-128"/>
                </a:rPr>
                <a:t>目　次</a:t>
              </a:r>
              <a:endParaRPr kumimoji="1" lang="ja-JP" altLang="en-US" sz="2800" b="1" dirty="0">
                <a:solidFill>
                  <a:schemeClr val="bg1"/>
                </a:solidFill>
                <a:latin typeface="Meiryo UI" panose="020B0604030504040204" pitchFamily="50" charset="-128"/>
                <a:ea typeface="Meiryo UI" panose="020B0604030504040204" pitchFamily="50" charset="-128"/>
              </a:endParaRPr>
            </a:p>
          </p:txBody>
        </p:sp>
      </p:grpSp>
      <p:sp>
        <p:nvSpPr>
          <p:cNvPr id="22" name="テキスト ボックス 21"/>
          <p:cNvSpPr txBox="1"/>
          <p:nvPr/>
        </p:nvSpPr>
        <p:spPr>
          <a:xfrm>
            <a:off x="72478" y="30544"/>
            <a:ext cx="9144000" cy="769441"/>
          </a:xfrm>
          <a:prstGeom prst="rect">
            <a:avLst/>
          </a:prstGeom>
          <a:noFill/>
        </p:spPr>
        <p:txBody>
          <a:bodyPr wrap="square" rtlCol="0">
            <a:spAutoFit/>
          </a:bodyPr>
          <a:lstStyle/>
          <a:p>
            <a:r>
              <a:rPr lang="ja-JP" altLang="en-US" sz="4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「風水害を知る」</a:t>
            </a:r>
            <a:endParaRPr kumimoji="1" lang="ja-JP" altLang="en-US" sz="44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nvGrpSpPr>
          <p:cNvPr id="3" name="グループ化 2"/>
          <p:cNvGrpSpPr/>
          <p:nvPr/>
        </p:nvGrpSpPr>
        <p:grpSpPr>
          <a:xfrm>
            <a:off x="179513" y="4429732"/>
            <a:ext cx="9026249" cy="2257302"/>
            <a:chOff x="179513" y="4484066"/>
            <a:chExt cx="9026249" cy="2257302"/>
          </a:xfrm>
        </p:grpSpPr>
        <p:grpSp>
          <p:nvGrpSpPr>
            <p:cNvPr id="12" name="グループ化 11"/>
            <p:cNvGrpSpPr/>
            <p:nvPr/>
          </p:nvGrpSpPr>
          <p:grpSpPr>
            <a:xfrm>
              <a:off x="179513" y="4484066"/>
              <a:ext cx="6984775" cy="2095610"/>
              <a:chOff x="222611" y="3696558"/>
              <a:chExt cx="5227049" cy="1751777"/>
            </a:xfrm>
          </p:grpSpPr>
          <p:sp>
            <p:nvSpPr>
              <p:cNvPr id="13" name="角丸四角形 12"/>
              <p:cNvSpPr/>
              <p:nvPr/>
            </p:nvSpPr>
            <p:spPr>
              <a:xfrm>
                <a:off x="282025" y="3696558"/>
                <a:ext cx="5167635" cy="1751777"/>
              </a:xfrm>
              <a:prstGeom prst="roundRect">
                <a:avLst/>
              </a:prstGeom>
              <a:solidFill>
                <a:schemeClr val="bg1"/>
              </a:solidFill>
              <a:ln w="101600">
                <a:solidFill>
                  <a:srgbClr val="90D2FA"/>
                </a:solidFill>
              </a:ln>
            </p:spPr>
            <p:style>
              <a:lnRef idx="2">
                <a:schemeClr val="accent1">
                  <a:shade val="50000"/>
                </a:schemeClr>
              </a:lnRef>
              <a:fillRef idx="1">
                <a:schemeClr val="accent1"/>
              </a:fillRef>
              <a:effectRef idx="0">
                <a:schemeClr val="accent1"/>
              </a:effectRef>
              <a:fontRef idx="minor">
                <a:schemeClr val="lt1"/>
              </a:fontRef>
            </p:style>
            <p:txBody>
              <a:bodyPr lIns="65311" tIns="32655" rIns="65311" bIns="32655" rtlCol="0" anchor="ctr"/>
              <a:lstStyle/>
              <a:p>
                <a:pPr algn="ctr" defTabSz="914352" fontAlgn="auto">
                  <a:spcBef>
                    <a:spcPts val="0"/>
                  </a:spcBef>
                  <a:spcAft>
                    <a:spcPts val="0"/>
                  </a:spcAft>
                </a:pPr>
                <a:endParaRPr kumimoji="1" lang="ja-JP" altLang="en-US" dirty="0">
                  <a:solidFill>
                    <a:schemeClr val="tx2">
                      <a:lumMod val="75000"/>
                    </a:schemeClr>
                  </a:solidFill>
                </a:endParaRPr>
              </a:p>
            </p:txBody>
          </p:sp>
          <p:sp>
            <p:nvSpPr>
              <p:cNvPr id="14" name="テキスト ボックス 13"/>
              <p:cNvSpPr txBox="1"/>
              <p:nvPr/>
            </p:nvSpPr>
            <p:spPr>
              <a:xfrm>
                <a:off x="222611" y="4063888"/>
                <a:ext cx="5065388" cy="1106298"/>
              </a:xfrm>
              <a:prstGeom prst="rect">
                <a:avLst/>
              </a:prstGeom>
              <a:noFill/>
            </p:spPr>
            <p:txBody>
              <a:bodyPr wrap="square" rtlCol="0">
                <a:spAutoFit/>
              </a:bodyPr>
              <a:lstStyle/>
              <a:p>
                <a:pPr algn="ctr"/>
                <a:r>
                  <a:rPr kumimoji="1" lang="ja-JP" altLang="en-US" sz="4000" b="1"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学びのコンテンツとして</a:t>
                </a:r>
                <a:endParaRPr kumimoji="1" lang="en-US" altLang="ja-JP" sz="4000" b="1" dirty="0" smtClean="0">
                  <a:solidFill>
                    <a:schemeClr val="tx2">
                      <a:lumMod val="75000"/>
                    </a:schemeClr>
                  </a:solidFill>
                  <a:latin typeface="HGP創英角ｺﾞｼｯｸUB" panose="020B0900000000000000" pitchFamily="50" charset="-128"/>
                  <a:ea typeface="HGP創英角ｺﾞｼｯｸUB" panose="020B0900000000000000" pitchFamily="50" charset="-128"/>
                </a:endParaRPr>
              </a:p>
              <a:p>
                <a:pPr algn="ctr"/>
                <a:r>
                  <a:rPr kumimoji="1" lang="ja-JP" altLang="en-US" sz="4000" b="1" dirty="0" smtClean="0">
                    <a:solidFill>
                      <a:schemeClr val="tx2">
                        <a:lumMod val="75000"/>
                      </a:schemeClr>
                    </a:solidFill>
                    <a:latin typeface="HGP創英角ｺﾞｼｯｸUB" panose="020B0900000000000000" pitchFamily="50" charset="-128"/>
                    <a:ea typeface="HGP創英角ｺﾞｼｯｸUB" panose="020B0900000000000000" pitchFamily="50" charset="-128"/>
                  </a:rPr>
                  <a:t>ぜひご利用ください！</a:t>
                </a:r>
                <a:endParaRPr kumimoji="1" lang="ja-JP" altLang="en-US" sz="4000" b="1" dirty="0">
                  <a:solidFill>
                    <a:schemeClr val="tx2">
                      <a:lumMod val="75000"/>
                    </a:schemeClr>
                  </a:solidFill>
                  <a:latin typeface="HGP創英角ｺﾞｼｯｸUB" panose="020B0900000000000000" pitchFamily="50" charset="-128"/>
                  <a:ea typeface="HGP創英角ｺﾞｼｯｸUB" panose="020B0900000000000000" pitchFamily="50" charset="-128"/>
                </a:endParaRPr>
              </a:p>
            </p:txBody>
          </p:sp>
        </p:gr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2"/>
            <a:stretch/>
          </p:blipFill>
          <p:spPr bwMode="auto">
            <a:xfrm rot="20741086">
              <a:off x="6384678" y="4911279"/>
              <a:ext cx="1259972" cy="17737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図 16"/>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7169" y1="7260" x2="69691" y2="59251"/>
                          <a14:foregroundMark x1="44465" y1="15925" x2="72958" y2="27869"/>
                          <a14:foregroundMark x1="70054" y1="12881" x2="36842" y2="17799"/>
                          <a14:foregroundMark x1="36842" y1="21546" x2="30127" y2="61593"/>
                          <a14:foregroundMark x1="35753" y1="51756" x2="67514" y2="50585"/>
                          <a14:foregroundMark x1="38294" y1="44965" x2="65336" y2="42155"/>
                          <a14:foregroundMark x1="42650" y1="90398" x2="52632" y2="95550"/>
                          <a14:foregroundMark x1="63339" y1="89930" x2="52995" y2="96956"/>
                          <a14:foregroundMark x1="41198" y1="89930" x2="41198" y2="97424"/>
                          <a14:foregroundMark x1="62250" y1="90398" x2="63702" y2="95550"/>
                          <a14:foregroundMark x1="76044" y1="21546" x2="76407" y2="46838"/>
                          <a14:foregroundMark x1="56080" y1="25761" x2="51906" y2="62529"/>
                          <a14:foregroundMark x1="51543" y1="6323" x2="41198" y2="60187"/>
                        </a14:backgroundRemoval>
                      </a14:imgEffect>
                    </a14:imgLayer>
                  </a14:imgProps>
                </a:ext>
                <a:ext uri="{28A0092B-C50C-407E-A947-70E740481C1C}">
                  <a14:useLocalDpi xmlns:a14="http://schemas.microsoft.com/office/drawing/2010/main" val="0"/>
                </a:ext>
              </a:extLst>
            </a:blip>
            <a:stretch>
              <a:fillRect/>
            </a:stretch>
          </p:blipFill>
          <p:spPr>
            <a:xfrm>
              <a:off x="6291053" y="4484069"/>
              <a:ext cx="2914709" cy="2257299"/>
            </a:xfrm>
            <a:prstGeom prst="rect">
              <a:avLst/>
            </a:prstGeom>
          </p:spPr>
        </p:pic>
      </p:grpSp>
      <p:sp>
        <p:nvSpPr>
          <p:cNvPr id="18" name="テキスト ボックス 17"/>
          <p:cNvSpPr txBox="1"/>
          <p:nvPr/>
        </p:nvSpPr>
        <p:spPr>
          <a:xfrm>
            <a:off x="8676456" y="6453336"/>
            <a:ext cx="327334"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7</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5938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889" b="21389" l="12917" r="13958"/>
                    </a14:imgEffect>
                  </a14:imgLayer>
                </a14:imgProps>
              </a:ext>
              <a:ext uri="{28A0092B-C50C-407E-A947-70E740481C1C}">
                <a14:useLocalDpi xmlns:a14="http://schemas.microsoft.com/office/drawing/2010/main" val="0"/>
              </a:ext>
            </a:extLst>
          </a:blip>
          <a:srcRect l="11990" t="18238" r="82503" b="70703"/>
          <a:stretch/>
        </p:blipFill>
        <p:spPr bwMode="auto">
          <a:xfrm>
            <a:off x="-396552" y="2268234"/>
            <a:ext cx="697036" cy="7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48034" y="2270803"/>
            <a:ext cx="9144000" cy="1754326"/>
          </a:xfrm>
          <a:prstGeom prst="rect">
            <a:avLst/>
          </a:prstGeom>
          <a:noFill/>
        </p:spPr>
        <p:txBody>
          <a:bodyPr wrap="square" rtlCol="0">
            <a:spAutoFit/>
          </a:bodyPr>
          <a:lstStyle/>
          <a:p>
            <a:pPr algn="ctr"/>
            <a:r>
              <a:rPr lang="ja-JP" altLang="en-US" sz="5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「ひろしまマイ・タイムライン」</a:t>
            </a:r>
            <a:endParaRPr lang="en-US" altLang="ja-JP" sz="5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a:r>
              <a:rPr lang="ja-JP" altLang="en-US" sz="5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の作り方</a:t>
            </a:r>
            <a:endParaRPr lang="en-US" altLang="ja-JP" sz="5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nvGrpSpPr>
          <p:cNvPr id="5" name="グループ化 4"/>
          <p:cNvGrpSpPr/>
          <p:nvPr/>
        </p:nvGrpSpPr>
        <p:grpSpPr>
          <a:xfrm>
            <a:off x="7416959" y="-229781"/>
            <a:ext cx="1835561" cy="1829567"/>
            <a:chOff x="7308304" y="639063"/>
            <a:chExt cx="1835561" cy="1829567"/>
          </a:xfrm>
        </p:grpSpPr>
        <p:sp>
          <p:nvSpPr>
            <p:cNvPr id="6"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7"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8" name="テキスト ボックス 7"/>
          <p:cNvSpPr txBox="1"/>
          <p:nvPr/>
        </p:nvSpPr>
        <p:spPr>
          <a:xfrm>
            <a:off x="8676456" y="6453336"/>
            <a:ext cx="327334"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8</a:t>
            </a:r>
            <a:endParaRPr kumimoji="1" lang="ja-JP" altLang="en-US" dirty="0">
              <a:latin typeface="Meiryo UI" panose="020B0604030504040204" pitchFamily="50" charset="-128"/>
              <a:ea typeface="Meiryo UI" panose="020B0604030504040204" pitchFamily="50" charset="-128"/>
            </a:endParaRPr>
          </a:p>
        </p:txBody>
      </p:sp>
      <p:pic>
        <p:nvPicPr>
          <p:cNvPr id="16386" name="Picture 2" descr="C:\Users\85923\Desktop\図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82" y="4025129"/>
            <a:ext cx="2340004" cy="255976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2195736" y="4365104"/>
            <a:ext cx="6552728" cy="2081359"/>
            <a:chOff x="282025" y="3547556"/>
            <a:chExt cx="6385169" cy="2081359"/>
          </a:xfrm>
        </p:grpSpPr>
        <p:sp>
          <p:nvSpPr>
            <p:cNvPr id="10" name="角丸四角形 9"/>
            <p:cNvSpPr/>
            <p:nvPr/>
          </p:nvSpPr>
          <p:spPr>
            <a:xfrm>
              <a:off x="282025" y="3547556"/>
              <a:ext cx="6385169" cy="2081359"/>
            </a:xfrm>
            <a:prstGeom prst="roundRect">
              <a:avLst/>
            </a:prstGeom>
            <a:solidFill>
              <a:schemeClr val="bg1"/>
            </a:solidFill>
            <a:ln w="101600">
              <a:solidFill>
                <a:srgbClr val="90D2FA"/>
              </a:solidFill>
            </a:ln>
          </p:spPr>
          <p:style>
            <a:lnRef idx="2">
              <a:schemeClr val="accent1">
                <a:shade val="50000"/>
              </a:schemeClr>
            </a:lnRef>
            <a:fillRef idx="1">
              <a:schemeClr val="accent1"/>
            </a:fillRef>
            <a:effectRef idx="0">
              <a:schemeClr val="accent1"/>
            </a:effectRef>
            <a:fontRef idx="minor">
              <a:schemeClr val="lt1"/>
            </a:fontRef>
          </p:style>
          <p:txBody>
            <a:bodyPr lIns="65311" tIns="32655" rIns="65311" bIns="32655" rtlCol="0" anchor="ctr"/>
            <a:lstStyle/>
            <a:p>
              <a:pPr algn="ctr" defTabSz="914352" fontAlgn="auto">
                <a:spcBef>
                  <a:spcPts val="0"/>
                </a:spcBef>
                <a:spcAft>
                  <a:spcPts val="0"/>
                </a:spcAft>
              </a:pPr>
              <a:endParaRPr kumimoji="1" lang="ja-JP" altLang="en-US" dirty="0"/>
            </a:p>
          </p:txBody>
        </p:sp>
        <p:sp>
          <p:nvSpPr>
            <p:cNvPr id="11" name="テキスト ボックス 10"/>
            <p:cNvSpPr txBox="1"/>
            <p:nvPr/>
          </p:nvSpPr>
          <p:spPr>
            <a:xfrm>
              <a:off x="313606" y="3895737"/>
              <a:ext cx="6350712" cy="1446550"/>
            </a:xfrm>
            <a:prstGeom prst="rect">
              <a:avLst/>
            </a:prstGeom>
            <a:noFill/>
          </p:spPr>
          <p:txBody>
            <a:bodyPr wrap="square" rtlCol="0">
              <a:spAutoFit/>
            </a:bodyPr>
            <a:lstStyle/>
            <a:p>
              <a:pPr algn="ctr"/>
              <a:r>
                <a:rPr kumimoji="1" lang="ja-JP" altLang="en-US" sz="3200" b="1" dirty="0" smtClean="0">
                  <a:solidFill>
                    <a:srgbClr val="00B0F0"/>
                  </a:solidFill>
                  <a:latin typeface="HGP創英角ｺﾞｼｯｸUB" panose="020B0900000000000000" pitchFamily="50" charset="-128"/>
                  <a:ea typeface="HGP創英角ｺﾞｼｯｸUB" panose="020B0900000000000000" pitchFamily="50" charset="-128"/>
                </a:rPr>
                <a:t>「マイ・タイムライン作成ガイドブック</a:t>
              </a:r>
              <a:r>
                <a:rPr lang="ja-JP" altLang="en-US" sz="3200" b="1" dirty="0" smtClean="0">
                  <a:solidFill>
                    <a:srgbClr val="00B0F0"/>
                  </a:solidFill>
                  <a:latin typeface="HGP創英角ｺﾞｼｯｸUB" panose="020B0900000000000000" pitchFamily="50" charset="-128"/>
                  <a:ea typeface="HGP創英角ｺﾞｼｯｸUB" panose="020B0900000000000000" pitchFamily="50" charset="-128"/>
                </a:rPr>
                <a:t>」の</a:t>
              </a:r>
              <a:r>
                <a:rPr lang="ja-JP" altLang="en-US" sz="3200" b="1" dirty="0" smtClean="0">
                  <a:solidFill>
                    <a:srgbClr val="FF6600"/>
                  </a:solidFill>
                  <a:latin typeface="HGP創英角ｺﾞｼｯｸUB" panose="020B0900000000000000" pitchFamily="50" charset="-128"/>
                  <a:ea typeface="HGP創英角ｺﾞｼｯｸUB" panose="020B0900000000000000" pitchFamily="50" charset="-128"/>
                </a:rPr>
                <a:t>オレンジ</a:t>
              </a:r>
              <a:r>
                <a:rPr kumimoji="1" lang="ja-JP" altLang="en-US" sz="3200" b="1" dirty="0" smtClean="0">
                  <a:solidFill>
                    <a:srgbClr val="FF6600"/>
                  </a:solidFill>
                  <a:latin typeface="HGP創英角ﾎﾟｯﾌﾟ体" panose="040B0A00000000000000" pitchFamily="50" charset="-128"/>
                  <a:ea typeface="HGP創英角ﾎﾟｯﾌﾟ体" panose="040B0A00000000000000" pitchFamily="50" charset="-128"/>
                </a:rPr>
                <a:t>ページ</a:t>
              </a:r>
              <a:r>
                <a:rPr kumimoji="1" lang="ja-JP" altLang="en-US" sz="3200" b="1" dirty="0" smtClean="0">
                  <a:solidFill>
                    <a:srgbClr val="00B0F0"/>
                  </a:solidFill>
                  <a:latin typeface="HGP創英角ｺﾞｼｯｸUB" panose="020B0900000000000000" pitchFamily="50" charset="-128"/>
                  <a:ea typeface="HGP創英角ｺﾞｼｯｸUB" panose="020B0900000000000000" pitchFamily="50" charset="-128"/>
                </a:rPr>
                <a:t>のコンテンツです！</a:t>
              </a:r>
              <a:endParaRPr kumimoji="1" lang="en-US" altLang="ja-JP" sz="3200" b="1" dirty="0" smtClean="0">
                <a:solidFill>
                  <a:srgbClr val="00B0F0"/>
                </a:solidFill>
                <a:latin typeface="HGP創英角ｺﾞｼｯｸUB" panose="020B0900000000000000" pitchFamily="50" charset="-128"/>
                <a:ea typeface="HGP創英角ｺﾞｼｯｸUB" panose="020B0900000000000000" pitchFamily="50" charset="-128"/>
              </a:endParaRPr>
            </a:p>
            <a:p>
              <a:pPr algn="ctr"/>
              <a:r>
                <a:rPr kumimoji="1" lang="ja-JP" altLang="en-US" sz="2400" b="1" dirty="0" smtClean="0">
                  <a:solidFill>
                    <a:schemeClr val="bg2">
                      <a:lumMod val="25000"/>
                    </a:schemeClr>
                  </a:solidFill>
                  <a:latin typeface="HGP創英角ｺﾞｼｯｸUB" panose="020B0900000000000000" pitchFamily="50" charset="-128"/>
                  <a:ea typeface="HGP創英角ｺﾞｼｯｸUB" panose="020B0900000000000000" pitchFamily="50" charset="-128"/>
                </a:rPr>
                <a:t>（ガイドブック</a:t>
              </a:r>
              <a:r>
                <a:rPr kumimoji="1" lang="en-US" altLang="ja-JP" sz="2400" b="1" dirty="0" smtClean="0">
                  <a:solidFill>
                    <a:schemeClr val="bg2">
                      <a:lumMod val="25000"/>
                    </a:schemeClr>
                  </a:solidFill>
                  <a:latin typeface="HGP創英角ｺﾞｼｯｸUB" panose="020B0900000000000000" pitchFamily="50" charset="-128"/>
                  <a:ea typeface="HGP創英角ｺﾞｼｯｸUB" panose="020B0900000000000000" pitchFamily="50" charset="-128"/>
                </a:rPr>
                <a:t>P23</a:t>
              </a:r>
              <a:r>
                <a:rPr kumimoji="1" lang="ja-JP" altLang="en-US" sz="2400" b="1" dirty="0" smtClean="0">
                  <a:solidFill>
                    <a:schemeClr val="bg2">
                      <a:lumMod val="25000"/>
                    </a:schemeClr>
                  </a:solidFill>
                  <a:latin typeface="HGP創英角ｺﾞｼｯｸUB" panose="020B0900000000000000" pitchFamily="50" charset="-128"/>
                  <a:ea typeface="HGP創英角ｺﾞｼｯｸUB" panose="020B0900000000000000" pitchFamily="50" charset="-128"/>
                </a:rPr>
                <a:t>～</a:t>
              </a:r>
              <a:r>
                <a:rPr lang="en-US" altLang="ja-JP" sz="2400" b="1" dirty="0" smtClean="0">
                  <a:solidFill>
                    <a:schemeClr val="bg2">
                      <a:lumMod val="25000"/>
                    </a:schemeClr>
                  </a:solidFill>
                  <a:latin typeface="HGP創英角ｺﾞｼｯｸUB" panose="020B0900000000000000" pitchFamily="50" charset="-128"/>
                  <a:ea typeface="HGP創英角ｺﾞｼｯｸUB" panose="020B0900000000000000" pitchFamily="50" charset="-128"/>
                </a:rPr>
                <a:t>47</a:t>
              </a:r>
              <a:r>
                <a:rPr kumimoji="1" lang="ja-JP" altLang="en-US" sz="2400" b="1" dirty="0" smtClean="0">
                  <a:solidFill>
                    <a:schemeClr val="bg2">
                      <a:lumMod val="25000"/>
                    </a:schemeClr>
                  </a:solidFill>
                  <a:latin typeface="HGP創英角ｺﾞｼｯｸUB" panose="020B0900000000000000" pitchFamily="50" charset="-128"/>
                  <a:ea typeface="HGP創英角ｺﾞｼｯｸUB" panose="020B0900000000000000" pitchFamily="50" charset="-128"/>
                </a:rPr>
                <a:t>）</a:t>
              </a:r>
              <a:endParaRPr kumimoji="1" lang="ja-JP" altLang="en-US" sz="2400" b="1" dirty="0">
                <a:solidFill>
                  <a:schemeClr val="bg2">
                    <a:lumMod val="25000"/>
                  </a:schemeClr>
                </a:solidFill>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2588573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889" b="21389" l="12917" r="13958"/>
                    </a14:imgEffect>
                  </a14:imgLayer>
                </a14:imgProps>
              </a:ext>
              <a:ext uri="{28A0092B-C50C-407E-A947-70E740481C1C}">
                <a14:useLocalDpi xmlns:a14="http://schemas.microsoft.com/office/drawing/2010/main" val="0"/>
              </a:ext>
            </a:extLst>
          </a:blip>
          <a:srcRect l="11990" t="18238" r="82503" b="70703"/>
          <a:stretch/>
        </p:blipFill>
        <p:spPr bwMode="auto">
          <a:xfrm>
            <a:off x="-396552" y="2268234"/>
            <a:ext cx="697036" cy="78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248093" y="55993"/>
            <a:ext cx="9144000" cy="769441"/>
          </a:xfrm>
          <a:prstGeom prst="rect">
            <a:avLst/>
          </a:prstGeom>
          <a:noFill/>
        </p:spPr>
        <p:txBody>
          <a:bodyPr wrap="square" rtlCol="0">
            <a:spAutoFit/>
          </a:bodyPr>
          <a:lstStyle/>
          <a:p>
            <a:r>
              <a:rPr lang="ja-JP" altLang="en-US" sz="4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マイ・タイムラインシートの選択</a:t>
            </a:r>
            <a:endParaRPr lang="en-US" altLang="ja-JP" sz="4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nvGrpSpPr>
          <p:cNvPr id="8" name="グループ化 7"/>
          <p:cNvGrpSpPr/>
          <p:nvPr/>
        </p:nvGrpSpPr>
        <p:grpSpPr>
          <a:xfrm>
            <a:off x="-900608" y="892058"/>
            <a:ext cx="10009112" cy="3611637"/>
            <a:chOff x="-900608" y="892058"/>
            <a:chExt cx="10009112" cy="3611637"/>
          </a:xfrm>
        </p:grpSpPr>
        <p:sp>
          <p:nvSpPr>
            <p:cNvPr id="17" name="角丸四角形 16"/>
            <p:cNvSpPr/>
            <p:nvPr/>
          </p:nvSpPr>
          <p:spPr>
            <a:xfrm>
              <a:off x="297271" y="892058"/>
              <a:ext cx="8451193" cy="3611637"/>
            </a:xfrm>
            <a:prstGeom prst="roundRect">
              <a:avLst>
                <a:gd name="adj" fmla="val 7836"/>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lIns="65311" tIns="32655" rIns="65311" bIns="32655" rtlCol="0" anchor="ctr"/>
            <a:lstStyle/>
            <a:p>
              <a:pPr algn="ctr" defTabSz="914352" fontAlgn="auto">
                <a:spcBef>
                  <a:spcPts val="0"/>
                </a:spcBef>
                <a:spcAft>
                  <a:spcPts val="0"/>
                </a:spcAft>
              </a:pPr>
              <a:endParaRPr kumimoji="1" lang="ja-JP" altLang="en-US" sz="2000" dirty="0"/>
            </a:p>
          </p:txBody>
        </p:sp>
        <p:sp>
          <p:nvSpPr>
            <p:cNvPr id="9" name="Text Box 4">
              <a:extLst>
                <a:ext uri="{FF2B5EF4-FFF2-40B4-BE49-F238E27FC236}">
                  <a16:creationId xmlns="" xmlns:a16="http://schemas.microsoft.com/office/drawing/2014/main" id="{3F087029-D4E1-534B-8542-6B5D055E89DA}"/>
                </a:ext>
              </a:extLst>
            </p:cNvPr>
            <p:cNvSpPr txBox="1">
              <a:spLocks noChangeArrowheads="1"/>
            </p:cNvSpPr>
            <p:nvPr/>
          </p:nvSpPr>
          <p:spPr bwMode="auto">
            <a:xfrm>
              <a:off x="-900608" y="980728"/>
              <a:ext cx="932452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gn="ctr">
                <a:lnSpc>
                  <a:spcPct val="120000"/>
                </a:lnSpc>
              </a:pPr>
              <a:r>
                <a:rPr lang="ja-JP" altLang="en-US" sz="4000" b="1" u="sng" dirty="0" smtClean="0">
                  <a:solidFill>
                    <a:srgbClr val="00B0F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「ひろしま</a:t>
              </a:r>
              <a:r>
                <a:rPr lang="ja-JP" altLang="en-US" sz="4000" b="1" u="sng" dirty="0">
                  <a:solidFill>
                    <a:srgbClr val="00B0F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マイ・</a:t>
              </a:r>
              <a:r>
                <a:rPr lang="ja-JP" altLang="en-US" sz="4000" b="1" u="sng" dirty="0" smtClean="0">
                  <a:solidFill>
                    <a:srgbClr val="00B0F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タイムライン」 </a:t>
              </a:r>
              <a:r>
                <a:rPr lang="ja-JP" altLang="en-US" sz="4000" b="1" dirty="0" smtClean="0">
                  <a:solidFill>
                    <a:schemeClr val="bg2">
                      <a:lumMod val="25000"/>
                    </a:schemeClr>
                  </a:solidFill>
                  <a:latin typeface="Meiryo UI" panose="020B0604030504040204" pitchFamily="50" charset="-128"/>
                  <a:ea typeface="Meiryo UI" panose="020B0604030504040204" pitchFamily="50" charset="-128"/>
                </a:rPr>
                <a:t>に</a:t>
              </a:r>
              <a:r>
                <a:rPr lang="ja-JP" altLang="en-US" sz="4000" b="1" dirty="0">
                  <a:solidFill>
                    <a:schemeClr val="bg2">
                      <a:lumMod val="25000"/>
                    </a:schemeClr>
                  </a:solidFill>
                  <a:latin typeface="Meiryo UI" panose="020B0604030504040204" pitchFamily="50" charset="-128"/>
                  <a:ea typeface="Meiryo UI" panose="020B0604030504040204" pitchFamily="50" charset="-128"/>
                </a:rPr>
                <a:t>は</a:t>
              </a:r>
              <a:endParaRPr lang="en-US" altLang="ja-JP" sz="4000" b="1" dirty="0">
                <a:solidFill>
                  <a:schemeClr val="bg2">
                    <a:lumMod val="25000"/>
                  </a:schemeClr>
                </a:solidFill>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438780" y="1730454"/>
              <a:ext cx="8669724" cy="2699340"/>
              <a:chOff x="369790" y="1832108"/>
              <a:chExt cx="8669724" cy="2699340"/>
            </a:xfrm>
          </p:grpSpPr>
          <p:sp>
            <p:nvSpPr>
              <p:cNvPr id="10" name="Text Box 4">
                <a:extLst>
                  <a:ext uri="{FF2B5EF4-FFF2-40B4-BE49-F238E27FC236}">
                    <a16:creationId xmlns="" xmlns:a16="http://schemas.microsoft.com/office/drawing/2014/main" id="{3F087029-D4E1-534B-8542-6B5D055E89DA}"/>
                  </a:ext>
                </a:extLst>
              </p:cNvPr>
              <p:cNvSpPr txBox="1">
                <a:spLocks noChangeArrowheads="1"/>
              </p:cNvSpPr>
              <p:nvPr/>
            </p:nvSpPr>
            <p:spPr bwMode="auto">
              <a:xfrm>
                <a:off x="369790" y="1832108"/>
                <a:ext cx="8455490" cy="2202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3600" b="1" dirty="0" smtClean="0">
                    <a:solidFill>
                      <a:schemeClr val="bg2">
                        <a:lumMod val="25000"/>
                      </a:schemeClr>
                    </a:solidFill>
                    <a:latin typeface="Meiryo UI" panose="020B0604030504040204" pitchFamily="50" charset="-128"/>
                    <a:ea typeface="Meiryo UI" panose="020B0604030504040204" pitchFamily="50" charset="-128"/>
                  </a:rPr>
                  <a:t>□　</a:t>
                </a:r>
                <a:r>
                  <a:rPr lang="ja-JP" altLang="en-US" sz="3600" b="1" dirty="0" smtClean="0">
                    <a:solidFill>
                      <a:srgbClr val="CC0099"/>
                    </a:solidFill>
                    <a:latin typeface="Meiryo UI" panose="020B0604030504040204" pitchFamily="50" charset="-128"/>
                    <a:ea typeface="Meiryo UI" panose="020B0604030504040204" pitchFamily="50" charset="-128"/>
                  </a:rPr>
                  <a:t>台風が近づいているとき</a:t>
                </a:r>
                <a:endParaRPr lang="en-US" altLang="ja-JP" sz="3600" b="1" dirty="0" smtClean="0">
                  <a:solidFill>
                    <a:srgbClr val="CC0099"/>
                  </a:solidFill>
                  <a:latin typeface="Meiryo UI" panose="020B0604030504040204" pitchFamily="50" charset="-128"/>
                  <a:ea typeface="Meiryo UI" panose="020B0604030504040204" pitchFamily="50" charset="-128"/>
                </a:endParaRPr>
              </a:p>
              <a:p>
                <a:pPr>
                  <a:lnSpc>
                    <a:spcPct val="120000"/>
                  </a:lnSpc>
                </a:pPr>
                <a:r>
                  <a:rPr lang="ja-JP" altLang="en-US" sz="3600" b="1" dirty="0" smtClean="0">
                    <a:solidFill>
                      <a:schemeClr val="bg2">
                        <a:lumMod val="25000"/>
                      </a:schemeClr>
                    </a:solidFill>
                    <a:latin typeface="Meiryo UI" panose="020B0604030504040204" pitchFamily="50" charset="-128"/>
                    <a:ea typeface="Meiryo UI" panose="020B0604030504040204" pitchFamily="50" charset="-128"/>
                  </a:rPr>
                  <a:t>□　</a:t>
                </a:r>
                <a:r>
                  <a:rPr lang="ja-JP" altLang="en-US" sz="3600" b="1" dirty="0" smtClean="0">
                    <a:solidFill>
                      <a:srgbClr val="00B050"/>
                    </a:solidFill>
                    <a:latin typeface="Meiryo UI" panose="020B0604030504040204" pitchFamily="50" charset="-128"/>
                    <a:ea typeface="Meiryo UI" panose="020B0604030504040204" pitchFamily="50" charset="-128"/>
                  </a:rPr>
                  <a:t>大雨が長引くとき</a:t>
                </a:r>
                <a:endParaRPr lang="en-US" altLang="ja-JP" sz="3600" b="1" dirty="0" smtClean="0">
                  <a:solidFill>
                    <a:srgbClr val="00B050"/>
                  </a:solidFill>
                  <a:latin typeface="Meiryo UI" panose="020B0604030504040204" pitchFamily="50" charset="-128"/>
                  <a:ea typeface="Meiryo UI" panose="020B0604030504040204" pitchFamily="50" charset="-128"/>
                </a:endParaRPr>
              </a:p>
              <a:p>
                <a:pPr>
                  <a:lnSpc>
                    <a:spcPct val="120000"/>
                  </a:lnSpc>
                </a:pPr>
                <a:r>
                  <a:rPr lang="ja-JP" altLang="en-US" sz="3600" b="1" dirty="0" smtClean="0">
                    <a:solidFill>
                      <a:schemeClr val="bg2">
                        <a:lumMod val="25000"/>
                      </a:schemeClr>
                    </a:solidFill>
                    <a:latin typeface="Meiryo UI" panose="020B0604030504040204" pitchFamily="50" charset="-128"/>
                    <a:ea typeface="Meiryo UI" panose="020B0604030504040204" pitchFamily="50" charset="-128"/>
                  </a:rPr>
                  <a:t>□　</a:t>
                </a:r>
                <a:r>
                  <a:rPr lang="ja-JP" altLang="en-US" sz="3600" b="1" dirty="0" smtClean="0">
                    <a:solidFill>
                      <a:srgbClr val="0070C0"/>
                    </a:solidFill>
                    <a:latin typeface="Meiryo UI" panose="020B0604030504040204" pitchFamily="50" charset="-128"/>
                    <a:ea typeface="Meiryo UI" panose="020B0604030504040204" pitchFamily="50" charset="-128"/>
                  </a:rPr>
                  <a:t>短時間の急激な豪雨が発生するとき</a:t>
                </a:r>
                <a:endParaRPr lang="en-US" altLang="ja-JP" sz="3600" b="1" dirty="0">
                  <a:solidFill>
                    <a:srgbClr val="0070C0"/>
                  </a:solidFill>
                  <a:latin typeface="Meiryo UI" panose="020B0604030504040204" pitchFamily="50" charset="-128"/>
                  <a:ea typeface="Meiryo UI" panose="020B0604030504040204" pitchFamily="50" charset="-128"/>
                </a:endParaRPr>
              </a:p>
            </p:txBody>
          </p:sp>
          <p:sp>
            <p:nvSpPr>
              <p:cNvPr id="11" name="Text Box 4">
                <a:extLst>
                  <a:ext uri="{FF2B5EF4-FFF2-40B4-BE49-F238E27FC236}">
                    <a16:creationId xmlns="" xmlns:a16="http://schemas.microsoft.com/office/drawing/2014/main" id="{3F087029-D4E1-534B-8542-6B5D055E89DA}"/>
                  </a:ext>
                </a:extLst>
              </p:cNvPr>
              <p:cNvSpPr txBox="1">
                <a:spLocks noChangeArrowheads="1"/>
              </p:cNvSpPr>
              <p:nvPr/>
            </p:nvSpPr>
            <p:spPr bwMode="auto">
              <a:xfrm>
                <a:off x="1452928" y="3746678"/>
                <a:ext cx="7586586" cy="78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3200" b="1" dirty="0" smtClean="0">
                    <a:solidFill>
                      <a:schemeClr val="bg2">
                        <a:lumMod val="25000"/>
                      </a:schemeClr>
                    </a:solidFill>
                    <a:latin typeface="HGPｺﾞｼｯｸM" panose="020B0600000000000000" pitchFamily="50" charset="-128"/>
                    <a:ea typeface="HGPｺﾞｼｯｸM" panose="020B0600000000000000" pitchFamily="50" charset="-128"/>
                  </a:rPr>
                  <a:t>の３つのマイ・タイムラインシートがあります。</a:t>
                </a:r>
                <a:endParaRPr lang="en-US" altLang="ja-JP" sz="3200" b="1"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grpSp>
      </p:grpSp>
      <p:grpSp>
        <p:nvGrpSpPr>
          <p:cNvPr id="3" name="グループ化 2"/>
          <p:cNvGrpSpPr/>
          <p:nvPr/>
        </p:nvGrpSpPr>
        <p:grpSpPr>
          <a:xfrm>
            <a:off x="5291893" y="4378938"/>
            <a:ext cx="3482130" cy="2308905"/>
            <a:chOff x="5674605" y="3038951"/>
            <a:chExt cx="3500626" cy="2516782"/>
          </a:xfrm>
        </p:grpSpPr>
        <p:pic>
          <p:nvPicPr>
            <p:cNvPr id="12" name="図 11">
              <a:extLst>
                <a:ext uri="{FF2B5EF4-FFF2-40B4-BE49-F238E27FC236}">
                  <a16:creationId xmlns:a16="http://schemas.microsoft.com/office/drawing/2014/main" xmlns="" id="{D90C01CA-5F40-C349-BE57-B1D84F858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4605" y="3038951"/>
              <a:ext cx="2770704" cy="1959765"/>
            </a:xfrm>
            <a:prstGeom prst="rect">
              <a:avLst/>
            </a:prstGeom>
          </p:spPr>
        </p:pic>
        <p:pic>
          <p:nvPicPr>
            <p:cNvPr id="13" name="図 12">
              <a:extLst>
                <a:ext uri="{FF2B5EF4-FFF2-40B4-BE49-F238E27FC236}">
                  <a16:creationId xmlns:a16="http://schemas.microsoft.com/office/drawing/2014/main" xmlns="" id="{10085125-37C9-6545-902C-9F0F6C8EAF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6978" y="3315760"/>
              <a:ext cx="2823234" cy="1996922"/>
            </a:xfrm>
            <a:prstGeom prst="rect">
              <a:avLst/>
            </a:prstGeom>
          </p:spPr>
        </p:pic>
        <p:pic>
          <p:nvPicPr>
            <p:cNvPr id="14" name="図 13">
              <a:extLst>
                <a:ext uri="{FF2B5EF4-FFF2-40B4-BE49-F238E27FC236}">
                  <a16:creationId xmlns:a16="http://schemas.microsoft.com/office/drawing/2014/main" xmlns="" id="{E5E16153-96F2-524A-8EA8-E82958A7F7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1997" y="3558811"/>
              <a:ext cx="2823234" cy="1996922"/>
            </a:xfrm>
            <a:prstGeom prst="rect">
              <a:avLst/>
            </a:prstGeom>
          </p:spPr>
        </p:pic>
      </p:grpSp>
      <p:sp>
        <p:nvSpPr>
          <p:cNvPr id="15" name="Text Box 4">
            <a:extLst>
              <a:ext uri="{FF2B5EF4-FFF2-40B4-BE49-F238E27FC236}">
                <a16:creationId xmlns="" xmlns:a16="http://schemas.microsoft.com/office/drawing/2014/main" id="{3F087029-D4E1-534B-8542-6B5D055E89DA}"/>
              </a:ext>
            </a:extLst>
          </p:cNvPr>
          <p:cNvSpPr txBox="1">
            <a:spLocks noChangeArrowheads="1"/>
          </p:cNvSpPr>
          <p:nvPr/>
        </p:nvSpPr>
        <p:spPr bwMode="auto">
          <a:xfrm>
            <a:off x="248092" y="4547174"/>
            <a:ext cx="5501931" cy="2119752"/>
          </a:xfrm>
          <a:prstGeom prst="rect">
            <a:avLst/>
          </a:prstGeom>
          <a:noFill/>
          <a:ln>
            <a:noFill/>
          </a:ln>
          <a:effectLs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3200" b="1" dirty="0" smtClean="0">
                <a:solidFill>
                  <a:schemeClr val="bg2">
                    <a:lumMod val="25000"/>
                  </a:schemeClr>
                </a:solidFill>
                <a:latin typeface="HGPｺﾞｼｯｸM" panose="020B0600000000000000" pitchFamily="50" charset="-128"/>
                <a:ea typeface="HGPｺﾞｼｯｸM" panose="020B0600000000000000" pitchFamily="50" charset="-128"/>
              </a:rPr>
              <a:t>今回は</a:t>
            </a:r>
            <a:endParaRPr lang="en-US" altLang="ja-JP" sz="3200" b="1" dirty="0" smtClean="0">
              <a:solidFill>
                <a:schemeClr val="bg2">
                  <a:lumMod val="25000"/>
                </a:schemeClr>
              </a:solidFill>
              <a:latin typeface="HGPｺﾞｼｯｸM" panose="020B0600000000000000" pitchFamily="50" charset="-128"/>
              <a:ea typeface="HGPｺﾞｼｯｸM" panose="020B0600000000000000" pitchFamily="50" charset="-128"/>
            </a:endParaRPr>
          </a:p>
          <a:p>
            <a:pPr>
              <a:lnSpc>
                <a:spcPct val="120000"/>
              </a:lnSpc>
            </a:pPr>
            <a:r>
              <a:rPr lang="ja-JP" altLang="en-US" sz="3200" b="1" dirty="0" smtClean="0">
                <a:solidFill>
                  <a:srgbClr val="CC0099"/>
                </a:solidFill>
                <a:latin typeface="HGP創英角ｺﾞｼｯｸUB" panose="020B0900000000000000" pitchFamily="50" charset="-128"/>
                <a:ea typeface="HGP創英角ｺﾞｼｯｸUB" panose="020B0900000000000000" pitchFamily="50" charset="-128"/>
              </a:rPr>
              <a:t>「台風が近づいているとき」</a:t>
            </a:r>
            <a:r>
              <a:rPr lang="ja-JP" altLang="en-US" sz="3200" b="1" dirty="0" smtClean="0">
                <a:solidFill>
                  <a:schemeClr val="bg2">
                    <a:lumMod val="25000"/>
                  </a:schemeClr>
                </a:solidFill>
                <a:latin typeface="HGPｺﾞｼｯｸM" panose="020B0600000000000000" pitchFamily="50" charset="-128"/>
                <a:ea typeface="HGPｺﾞｼｯｸM" panose="020B0600000000000000" pitchFamily="50" charset="-128"/>
              </a:rPr>
              <a:t>を</a:t>
            </a:r>
            <a:endParaRPr lang="en-US" altLang="ja-JP" sz="3200" b="1" dirty="0" smtClean="0">
              <a:solidFill>
                <a:schemeClr val="bg2">
                  <a:lumMod val="25000"/>
                </a:schemeClr>
              </a:solidFill>
              <a:latin typeface="HGPｺﾞｼｯｸM" panose="020B0600000000000000" pitchFamily="50" charset="-128"/>
              <a:ea typeface="HGPｺﾞｼｯｸM" panose="020B0600000000000000" pitchFamily="50" charset="-128"/>
            </a:endParaRPr>
          </a:p>
          <a:p>
            <a:pPr>
              <a:lnSpc>
                <a:spcPct val="120000"/>
              </a:lnSpc>
            </a:pPr>
            <a:r>
              <a:rPr lang="ja-JP" altLang="en-US" sz="3200" b="1" dirty="0" smtClean="0">
                <a:solidFill>
                  <a:schemeClr val="bg2">
                    <a:lumMod val="25000"/>
                  </a:schemeClr>
                </a:solidFill>
                <a:latin typeface="HGPｺﾞｼｯｸM" panose="020B0600000000000000" pitchFamily="50" charset="-128"/>
                <a:ea typeface="HGPｺﾞｼｯｸM" panose="020B0600000000000000" pitchFamily="50" charset="-128"/>
              </a:rPr>
              <a:t>用いて、ご説明します。</a:t>
            </a:r>
            <a:endParaRPr lang="en-US" altLang="ja-JP" sz="3200" b="1" dirty="0" smtClean="0">
              <a:solidFill>
                <a:schemeClr val="bg2">
                  <a:lumMod val="25000"/>
                </a:schemeClr>
              </a:solidFill>
              <a:latin typeface="HGPｺﾞｼｯｸM" panose="020B0600000000000000" pitchFamily="50" charset="-128"/>
              <a:ea typeface="HGPｺﾞｼｯｸM" panose="020B0600000000000000" pitchFamily="50" charset="-128"/>
            </a:endParaRPr>
          </a:p>
        </p:txBody>
      </p:sp>
      <p:grpSp>
        <p:nvGrpSpPr>
          <p:cNvPr id="19" name="グループ化 18"/>
          <p:cNvGrpSpPr/>
          <p:nvPr/>
        </p:nvGrpSpPr>
        <p:grpSpPr>
          <a:xfrm>
            <a:off x="7416959" y="-229781"/>
            <a:ext cx="1835561" cy="1829567"/>
            <a:chOff x="7308304" y="639063"/>
            <a:chExt cx="1835561" cy="1829567"/>
          </a:xfrm>
        </p:grpSpPr>
        <p:sp>
          <p:nvSpPr>
            <p:cNvPr id="20"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1"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18" name="テキスト ボックス 17"/>
          <p:cNvSpPr txBox="1"/>
          <p:nvPr/>
        </p:nvSpPr>
        <p:spPr>
          <a:xfrm>
            <a:off x="8676456" y="6453336"/>
            <a:ext cx="327334"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9</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8525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76496" y="-99392"/>
            <a:ext cx="7848872" cy="984062"/>
          </a:xfrm>
        </p:spPr>
        <p:txBody>
          <a:bodyPr>
            <a:noAutofit/>
          </a:bodyPr>
          <a:lstStyle/>
          <a:p>
            <a:r>
              <a:rPr lang="ja-JP" altLang="en-US" sz="44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「マイ・タイムライン</a:t>
            </a:r>
            <a:r>
              <a:rPr lang="ja-JP" altLang="en-US" sz="4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」の作成手順</a:t>
            </a:r>
            <a:endParaRPr lang="en-US" altLang="ja-JP" sz="44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nvGrpSpPr>
          <p:cNvPr id="5" name="グループ化 4"/>
          <p:cNvGrpSpPr/>
          <p:nvPr/>
        </p:nvGrpSpPr>
        <p:grpSpPr>
          <a:xfrm>
            <a:off x="268167" y="1124745"/>
            <a:ext cx="8695621" cy="2713829"/>
            <a:chOff x="417729" y="3909629"/>
            <a:chExt cx="8695621" cy="1002093"/>
          </a:xfrm>
        </p:grpSpPr>
        <p:grpSp>
          <p:nvGrpSpPr>
            <p:cNvPr id="6" name="グループ化 5"/>
            <p:cNvGrpSpPr/>
            <p:nvPr/>
          </p:nvGrpSpPr>
          <p:grpSpPr>
            <a:xfrm>
              <a:off x="417729" y="3912881"/>
              <a:ext cx="8464231" cy="998841"/>
              <a:chOff x="417729" y="3912881"/>
              <a:chExt cx="8464231" cy="998841"/>
            </a:xfrm>
          </p:grpSpPr>
          <p:sp>
            <p:nvSpPr>
              <p:cNvPr id="8" name="正方形/長方形 7">
                <a:extLst>
                  <a:ext uri="{FF2B5EF4-FFF2-40B4-BE49-F238E27FC236}">
                    <a16:creationId xmlns:a16="http://schemas.microsoft.com/office/drawing/2014/main" xmlns="" id="{1A75709F-F46E-FA43-8ACF-86D2B43726E7}"/>
                  </a:ext>
                </a:extLst>
              </p:cNvPr>
              <p:cNvSpPr/>
              <p:nvPr/>
            </p:nvSpPr>
            <p:spPr bwMode="auto">
              <a:xfrm>
                <a:off x="433009" y="3912881"/>
                <a:ext cx="8448951" cy="998841"/>
              </a:xfrm>
              <a:prstGeom prst="rect">
                <a:avLst/>
              </a:prstGeom>
              <a:solidFill>
                <a:schemeClr val="accent5">
                  <a:lumMod val="20000"/>
                  <a:lumOff val="80000"/>
                </a:schemeClr>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oAutofit/>
              </a:bodyPr>
              <a:lstStyle/>
              <a:p>
                <a:pPr>
                  <a:defRPr/>
                </a:pPr>
                <a:endParaRPr lang="ja-JP" altLang="en-US" dirty="0">
                  <a:solidFill>
                    <a:schemeClr val="tx1"/>
                  </a:solidFill>
                  <a:latin typeface="Arial" charset="0"/>
                  <a:ea typeface="ＭＳ Ｐゴシック" charset="0"/>
                  <a:cs typeface="ＭＳ Ｐゴシック" charset="0"/>
                </a:endParaRPr>
              </a:p>
            </p:txBody>
          </p:sp>
          <p:sp>
            <p:nvSpPr>
              <p:cNvPr id="9" name="正方形/長方形 8">
                <a:extLst>
                  <a:ext uri="{FF2B5EF4-FFF2-40B4-BE49-F238E27FC236}">
                    <a16:creationId xmlns:a16="http://schemas.microsoft.com/office/drawing/2014/main" xmlns="" id="{A2D2CEAE-6932-854E-8257-DB24945810AA}"/>
                  </a:ext>
                </a:extLst>
              </p:cNvPr>
              <p:cNvSpPr/>
              <p:nvPr/>
            </p:nvSpPr>
            <p:spPr bwMode="auto">
              <a:xfrm>
                <a:off x="417729" y="3914466"/>
                <a:ext cx="2055446" cy="203144"/>
              </a:xfrm>
              <a:prstGeom prst="rect">
                <a:avLst/>
              </a:prstGeom>
              <a:solidFill>
                <a:srgbClr val="FF6600"/>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chor="ctr" anchorCtr="0">
                <a:noAutofit/>
              </a:bodyPr>
              <a:lstStyle/>
              <a:p>
                <a:pPr algn="ctr">
                  <a:defRPr/>
                </a:pPr>
                <a:r>
                  <a:rPr lang="ja-JP" altLang="en-US" sz="2400" b="1" dirty="0" smtClean="0">
                    <a:solidFill>
                      <a:schemeClr val="bg1"/>
                    </a:solidFill>
                    <a:latin typeface="メイリオ" panose="020B0604030504040204" pitchFamily="50" charset="-128"/>
                    <a:ea typeface="メイリオ" panose="020B0604030504040204" pitchFamily="50" charset="-128"/>
                    <a:cs typeface="ＭＳ Ｐゴシック" charset="0"/>
                  </a:rPr>
                  <a:t>ステップ１</a:t>
                </a:r>
                <a:endParaRPr lang="ja-JP" altLang="en-US" sz="2400" b="1" dirty="0">
                  <a:solidFill>
                    <a:schemeClr val="bg1"/>
                  </a:solidFill>
                  <a:latin typeface="メイリオ" panose="020B0604030504040204" pitchFamily="50" charset="-128"/>
                  <a:ea typeface="メイリオ" panose="020B0604030504040204" pitchFamily="50" charset="-128"/>
                  <a:cs typeface="ＭＳ Ｐゴシック" charset="0"/>
                </a:endParaRPr>
              </a:p>
            </p:txBody>
          </p:sp>
        </p:grpSp>
        <p:sp>
          <p:nvSpPr>
            <p:cNvPr id="7" name="Text Box 4">
              <a:extLst>
                <a:ext uri="{FF2B5EF4-FFF2-40B4-BE49-F238E27FC236}">
                  <a16:creationId xmlns:a16="http://schemas.microsoft.com/office/drawing/2014/main" xmlns="" id="{230FA755-8336-3240-BBE7-4D728805DA20}"/>
                </a:ext>
              </a:extLst>
            </p:cNvPr>
            <p:cNvSpPr txBox="1">
              <a:spLocks noChangeArrowheads="1"/>
            </p:cNvSpPr>
            <p:nvPr/>
          </p:nvSpPr>
          <p:spPr bwMode="auto">
            <a:xfrm>
              <a:off x="2696308" y="3909629"/>
              <a:ext cx="6417042" cy="4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3200" b="1" dirty="0" smtClean="0">
                  <a:solidFill>
                    <a:schemeClr val="bg2">
                      <a:lumMod val="25000"/>
                    </a:schemeClr>
                  </a:solidFill>
                  <a:latin typeface="HGPｺﾞｼｯｸE" panose="020B0900000000000000" pitchFamily="50" charset="-128"/>
                  <a:ea typeface="HGPｺﾞｼｯｸE" panose="020B0900000000000000" pitchFamily="50" charset="-128"/>
                </a:rPr>
                <a:t>「マイ・タイムライン」の作成準備</a:t>
              </a:r>
              <a:endParaRPr lang="en-US" altLang="ja-JP" sz="3200" b="1" dirty="0" smtClean="0">
                <a:solidFill>
                  <a:schemeClr val="bg2">
                    <a:lumMod val="25000"/>
                  </a:schemeClr>
                </a:solidFill>
                <a:latin typeface="HGPｺﾞｼｯｸE" panose="020B0900000000000000" pitchFamily="50" charset="-128"/>
                <a:ea typeface="HGPｺﾞｼｯｸE" panose="020B0900000000000000" pitchFamily="50" charset="-128"/>
              </a:endParaRPr>
            </a:p>
            <a:p>
              <a:pPr>
                <a:lnSpc>
                  <a:spcPts val="1000"/>
                </a:lnSpc>
              </a:pPr>
              <a:endParaRPr lang="en-US" altLang="ja-JP" sz="2800" b="1" dirty="0" smtClean="0">
                <a:solidFill>
                  <a:schemeClr val="bg2">
                    <a:lumMod val="25000"/>
                  </a:schemeClr>
                </a:solidFill>
                <a:latin typeface="メイリオ" charset="-128"/>
                <a:ea typeface="メイリオ" charset="-128"/>
              </a:endParaRPr>
            </a:p>
            <a:p>
              <a:pPr>
                <a:lnSpc>
                  <a:spcPts val="1300"/>
                </a:lnSpc>
              </a:pPr>
              <a:r>
                <a:rPr lang="ja-JP" altLang="en-US" sz="2800" b="1" dirty="0">
                  <a:solidFill>
                    <a:schemeClr val="bg2">
                      <a:lumMod val="25000"/>
                    </a:schemeClr>
                  </a:solidFill>
                  <a:latin typeface="メイリオ" charset="-128"/>
                  <a:ea typeface="メイリオ" charset="-128"/>
                </a:rPr>
                <a:t>　</a:t>
              </a:r>
              <a:endParaRPr lang="en-US" altLang="ja-JP" sz="2800" b="1" dirty="0">
                <a:solidFill>
                  <a:schemeClr val="bg2">
                    <a:lumMod val="25000"/>
                  </a:schemeClr>
                </a:solidFill>
                <a:latin typeface="メイリオ" charset="-128"/>
                <a:ea typeface="メイリオ" charset="-128"/>
              </a:endParaRPr>
            </a:p>
          </p:txBody>
        </p:sp>
      </p:grpSp>
      <p:sp>
        <p:nvSpPr>
          <p:cNvPr id="2" name="テキスト ボックス 1"/>
          <p:cNvSpPr txBox="1"/>
          <p:nvPr/>
        </p:nvSpPr>
        <p:spPr>
          <a:xfrm>
            <a:off x="395536" y="1953738"/>
            <a:ext cx="4578424" cy="523220"/>
          </a:xfrm>
          <a:prstGeom prst="rect">
            <a:avLst/>
          </a:prstGeom>
          <a:noFill/>
        </p:spPr>
        <p:txBody>
          <a:bodyPr wrap="square" rtlCol="0">
            <a:spAutoFit/>
          </a:bodyPr>
          <a:lstStyle/>
          <a:p>
            <a:r>
              <a:rPr kumimoji="1" lang="ja-JP" altLang="en-US" sz="2800" b="1" dirty="0" smtClean="0">
                <a:solidFill>
                  <a:schemeClr val="bg2">
                    <a:lumMod val="25000"/>
                  </a:schemeClr>
                </a:solidFill>
                <a:latin typeface="メイリオ" panose="020B0604030504040204" pitchFamily="50" charset="-128"/>
                <a:ea typeface="メイリオ" panose="020B0604030504040204" pitchFamily="50" charset="-128"/>
              </a:rPr>
              <a:t>✔　ハザードマップの確認</a:t>
            </a:r>
            <a:endParaRPr kumimoji="1" lang="ja-JP" altLang="en-US" sz="28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443216" y="2973604"/>
            <a:ext cx="6192688" cy="523220"/>
          </a:xfrm>
          <a:prstGeom prst="rect">
            <a:avLst/>
          </a:prstGeom>
          <a:noFill/>
        </p:spPr>
        <p:txBody>
          <a:bodyPr wrap="square" rtlCol="0">
            <a:spAutoFit/>
          </a:bodyPr>
          <a:lstStyle/>
          <a:p>
            <a:r>
              <a:rPr kumimoji="1" lang="ja-JP" altLang="en-US" sz="2800" b="1" dirty="0" smtClean="0">
                <a:solidFill>
                  <a:schemeClr val="bg2">
                    <a:lumMod val="25000"/>
                  </a:schemeClr>
                </a:solidFill>
                <a:latin typeface="メイリオ" panose="020B0604030504040204" pitchFamily="50" charset="-128"/>
                <a:ea typeface="メイリオ" panose="020B0604030504040204" pitchFamily="50" charset="-128"/>
              </a:rPr>
              <a:t>✔　避難情報，気象情報の確認</a:t>
            </a:r>
            <a:endParaRPr kumimoji="1" lang="ja-JP" altLang="en-US" sz="2800" b="1" dirty="0">
              <a:solidFill>
                <a:schemeClr val="bg2">
                  <a:lumMod val="25000"/>
                </a:schemeClr>
              </a:solidFill>
              <a:latin typeface="メイリオ" panose="020B0604030504040204" pitchFamily="50" charset="-128"/>
              <a:ea typeface="メイリオ" panose="020B0604030504040204" pitchFamily="50" charset="-128"/>
            </a:endParaRPr>
          </a:p>
        </p:txBody>
      </p:sp>
      <p:grpSp>
        <p:nvGrpSpPr>
          <p:cNvPr id="29" name="グループ化 28"/>
          <p:cNvGrpSpPr/>
          <p:nvPr/>
        </p:nvGrpSpPr>
        <p:grpSpPr>
          <a:xfrm>
            <a:off x="300760" y="3861048"/>
            <a:ext cx="8664046" cy="2938056"/>
            <a:chOff x="533348" y="3798567"/>
            <a:chExt cx="8580002" cy="1858217"/>
          </a:xfrm>
        </p:grpSpPr>
        <p:grpSp>
          <p:nvGrpSpPr>
            <p:cNvPr id="30" name="グループ化 29"/>
            <p:cNvGrpSpPr/>
            <p:nvPr/>
          </p:nvGrpSpPr>
          <p:grpSpPr>
            <a:xfrm>
              <a:off x="533348" y="3831035"/>
              <a:ext cx="8437067" cy="1825749"/>
              <a:chOff x="533348" y="3831035"/>
              <a:chExt cx="8437067" cy="1825749"/>
            </a:xfrm>
          </p:grpSpPr>
          <p:sp>
            <p:nvSpPr>
              <p:cNvPr id="32" name="正方形/長方形 31">
                <a:extLst>
                  <a:ext uri="{FF2B5EF4-FFF2-40B4-BE49-F238E27FC236}">
                    <a16:creationId xmlns:a16="http://schemas.microsoft.com/office/drawing/2014/main" xmlns="" id="{1A75709F-F46E-FA43-8ACF-86D2B43726E7}"/>
                  </a:ext>
                </a:extLst>
              </p:cNvPr>
              <p:cNvSpPr/>
              <p:nvPr/>
            </p:nvSpPr>
            <p:spPr bwMode="auto">
              <a:xfrm>
                <a:off x="533348" y="3831035"/>
                <a:ext cx="8437067" cy="1825749"/>
              </a:xfrm>
              <a:prstGeom prst="rect">
                <a:avLst/>
              </a:prstGeom>
              <a:solidFill>
                <a:schemeClr val="accent5">
                  <a:lumMod val="40000"/>
                  <a:lumOff val="60000"/>
                </a:schemeClr>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oAutofit/>
              </a:bodyPr>
              <a:lstStyle/>
              <a:p>
                <a:pPr>
                  <a:defRPr/>
                </a:pPr>
                <a:endParaRPr lang="ja-JP" altLang="en-US" dirty="0">
                  <a:solidFill>
                    <a:schemeClr val="tx1"/>
                  </a:solidFill>
                  <a:latin typeface="Arial" charset="0"/>
                  <a:ea typeface="ＭＳ Ｐゴシック" charset="0"/>
                  <a:cs typeface="ＭＳ Ｐゴシック" charset="0"/>
                </a:endParaRPr>
              </a:p>
            </p:txBody>
          </p:sp>
          <p:sp>
            <p:nvSpPr>
              <p:cNvPr id="33" name="正方形/長方形 32">
                <a:extLst>
                  <a:ext uri="{FF2B5EF4-FFF2-40B4-BE49-F238E27FC236}">
                    <a16:creationId xmlns:a16="http://schemas.microsoft.com/office/drawing/2014/main" xmlns="" id="{A2D2CEAE-6932-854E-8257-DB24945810AA}"/>
                  </a:ext>
                </a:extLst>
              </p:cNvPr>
              <p:cNvSpPr/>
              <p:nvPr/>
            </p:nvSpPr>
            <p:spPr bwMode="auto">
              <a:xfrm>
                <a:off x="533349" y="3844110"/>
                <a:ext cx="2055446" cy="417728"/>
              </a:xfrm>
              <a:prstGeom prst="rect">
                <a:avLst/>
              </a:prstGeom>
              <a:solidFill>
                <a:srgbClr val="FF6600"/>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chor="ctr" anchorCtr="0">
                <a:noAutofit/>
              </a:bodyPr>
              <a:lstStyle/>
              <a:p>
                <a:pPr algn="ctr">
                  <a:defRPr/>
                </a:pPr>
                <a:r>
                  <a:rPr lang="ja-JP" altLang="en-US" sz="2400" b="1" dirty="0" smtClean="0">
                    <a:solidFill>
                      <a:schemeClr val="bg1"/>
                    </a:solidFill>
                    <a:latin typeface="メイリオ" panose="020B0604030504040204" pitchFamily="50" charset="-128"/>
                    <a:ea typeface="メイリオ" panose="020B0604030504040204" pitchFamily="50" charset="-128"/>
                    <a:cs typeface="ＭＳ Ｐゴシック" charset="0"/>
                  </a:rPr>
                  <a:t>ステップ２</a:t>
                </a:r>
                <a:endParaRPr lang="ja-JP" altLang="en-US" sz="2400" b="1" dirty="0">
                  <a:solidFill>
                    <a:schemeClr val="bg1"/>
                  </a:solidFill>
                  <a:latin typeface="メイリオ" panose="020B0604030504040204" pitchFamily="50" charset="-128"/>
                  <a:ea typeface="メイリオ" panose="020B0604030504040204" pitchFamily="50" charset="-128"/>
                  <a:cs typeface="ＭＳ Ｐゴシック" charset="0"/>
                </a:endParaRPr>
              </a:p>
            </p:txBody>
          </p:sp>
        </p:grpSp>
        <p:sp>
          <p:nvSpPr>
            <p:cNvPr id="31" name="Text Box 4">
              <a:extLst>
                <a:ext uri="{FF2B5EF4-FFF2-40B4-BE49-F238E27FC236}">
                  <a16:creationId xmlns:a16="http://schemas.microsoft.com/office/drawing/2014/main" xmlns="" id="{230FA755-8336-3240-BBE7-4D728805DA20}"/>
                </a:ext>
              </a:extLst>
            </p:cNvPr>
            <p:cNvSpPr txBox="1">
              <a:spLocks noChangeArrowheads="1"/>
            </p:cNvSpPr>
            <p:nvPr/>
          </p:nvSpPr>
          <p:spPr bwMode="auto">
            <a:xfrm>
              <a:off x="2696308" y="3798567"/>
              <a:ext cx="6417042" cy="55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3200" b="1" dirty="0" smtClean="0">
                  <a:solidFill>
                    <a:schemeClr val="bg2">
                      <a:lumMod val="25000"/>
                    </a:schemeClr>
                  </a:solidFill>
                  <a:latin typeface="HGPｺﾞｼｯｸE" panose="020B0900000000000000" pitchFamily="50" charset="-128"/>
                  <a:ea typeface="HGPｺﾞｼｯｸE" panose="020B0900000000000000" pitchFamily="50" charset="-128"/>
                </a:rPr>
                <a:t>「マイ・タイムライン」シートの作成</a:t>
              </a:r>
              <a:endParaRPr lang="en-US" altLang="ja-JP" sz="3200" b="1" dirty="0" smtClean="0">
                <a:solidFill>
                  <a:schemeClr val="bg2">
                    <a:lumMod val="25000"/>
                  </a:schemeClr>
                </a:solidFill>
                <a:latin typeface="HGPｺﾞｼｯｸE" panose="020B0900000000000000" pitchFamily="50" charset="-128"/>
                <a:ea typeface="HGPｺﾞｼｯｸE" panose="020B0900000000000000" pitchFamily="50" charset="-128"/>
              </a:endParaRPr>
            </a:p>
            <a:p>
              <a:pPr>
                <a:lnSpc>
                  <a:spcPct val="120000"/>
                </a:lnSpc>
              </a:pPr>
              <a:r>
                <a:rPr lang="ja-JP" altLang="en-US" sz="3200" b="1" dirty="0">
                  <a:solidFill>
                    <a:schemeClr val="bg2">
                      <a:lumMod val="25000"/>
                    </a:schemeClr>
                  </a:solidFill>
                  <a:latin typeface="HGPｺﾞｼｯｸE" panose="020B0900000000000000" pitchFamily="50" charset="-128"/>
                  <a:ea typeface="HGPｺﾞｼｯｸE" panose="020B0900000000000000" pitchFamily="50" charset="-128"/>
                </a:rPr>
                <a:t>　</a:t>
              </a:r>
              <a:r>
                <a:rPr lang="ja-JP" altLang="en-US" sz="3200" b="1" dirty="0" smtClean="0">
                  <a:solidFill>
                    <a:schemeClr val="bg2">
                      <a:lumMod val="25000"/>
                    </a:schemeClr>
                  </a:solidFill>
                  <a:latin typeface="HGPｺﾞｼｯｸE" panose="020B0900000000000000" pitchFamily="50" charset="-128"/>
                  <a:ea typeface="HGPｺﾞｼｯｸE" panose="020B0900000000000000" pitchFamily="50" charset="-128"/>
                </a:rPr>
                <a:t>　　</a:t>
              </a:r>
              <a:r>
                <a:rPr lang="ja-JP" altLang="en-US" sz="3200" b="1" dirty="0">
                  <a:solidFill>
                    <a:schemeClr val="bg2">
                      <a:lumMod val="25000"/>
                    </a:schemeClr>
                  </a:solidFill>
                  <a:latin typeface="HGPｺﾞｼｯｸE" panose="020B0900000000000000" pitchFamily="50" charset="-128"/>
                  <a:ea typeface="HGPｺﾞｼｯｸE" panose="020B0900000000000000" pitchFamily="50" charset="-128"/>
                </a:rPr>
                <a:t>　</a:t>
              </a:r>
              <a:r>
                <a:rPr lang="ja-JP" altLang="en-US" sz="3200" b="1" dirty="0" smtClean="0">
                  <a:solidFill>
                    <a:schemeClr val="bg2">
                      <a:lumMod val="25000"/>
                    </a:schemeClr>
                  </a:solidFill>
                  <a:latin typeface="HGPｺﾞｼｯｸE" panose="020B0900000000000000" pitchFamily="50" charset="-128"/>
                  <a:ea typeface="HGPｺﾞｼｯｸE" panose="020B0900000000000000" pitchFamily="50" charset="-128"/>
                </a:rPr>
                <a:t>　</a:t>
              </a:r>
              <a:endParaRPr lang="en-US" altLang="ja-JP" sz="3200" b="1" dirty="0" smtClean="0">
                <a:solidFill>
                  <a:schemeClr val="bg2">
                    <a:lumMod val="25000"/>
                  </a:schemeClr>
                </a:solidFill>
                <a:latin typeface="HGPｺﾞｼｯｸE" panose="020B0900000000000000" pitchFamily="50" charset="-128"/>
                <a:ea typeface="HGPｺﾞｼｯｸE" panose="020B0900000000000000" pitchFamily="50" charset="-128"/>
              </a:endParaRPr>
            </a:p>
          </p:txBody>
        </p:sp>
      </p:grpSp>
      <p:sp>
        <p:nvSpPr>
          <p:cNvPr id="34" name="テキスト ボックス 33"/>
          <p:cNvSpPr txBox="1"/>
          <p:nvPr/>
        </p:nvSpPr>
        <p:spPr>
          <a:xfrm>
            <a:off x="467544" y="4653136"/>
            <a:ext cx="5602575" cy="2139047"/>
          </a:xfrm>
          <a:prstGeom prst="rect">
            <a:avLst/>
          </a:prstGeom>
          <a:noFill/>
        </p:spPr>
        <p:txBody>
          <a:bodyPr wrap="square" rtlCol="0">
            <a:spAutoFit/>
          </a:bodyPr>
          <a:lstStyle/>
          <a:p>
            <a:pPr>
              <a:lnSpc>
                <a:spcPct val="120000"/>
              </a:lnSpc>
            </a:pPr>
            <a:r>
              <a:rPr kumimoji="1" lang="ja-JP" altLang="en-US" sz="2800" b="1" dirty="0" smtClean="0">
                <a:latin typeface="メイリオ" panose="020B0604030504040204" pitchFamily="50" charset="-128"/>
                <a:ea typeface="メイリオ" panose="020B0604030504040204" pitchFamily="50" charset="-128"/>
              </a:rPr>
              <a:t>✔　</a:t>
            </a:r>
            <a:r>
              <a:rPr lang="ja-JP" altLang="en-US" sz="2800" b="1" dirty="0" smtClean="0">
                <a:solidFill>
                  <a:schemeClr val="bg2">
                    <a:lumMod val="25000"/>
                  </a:schemeClr>
                </a:solidFill>
                <a:latin typeface="メイリオ" charset="-128"/>
                <a:ea typeface="メイリオ" charset="-128"/>
              </a:rPr>
              <a:t>避難先の記入</a:t>
            </a:r>
            <a:endParaRPr lang="en-US" altLang="ja-JP" sz="2800" b="1" dirty="0" smtClean="0">
              <a:solidFill>
                <a:schemeClr val="bg2">
                  <a:lumMod val="25000"/>
                </a:schemeClr>
              </a:solidFill>
              <a:latin typeface="メイリオ" charset="-128"/>
              <a:ea typeface="メイリオ" charset="-128"/>
            </a:endParaRPr>
          </a:p>
          <a:p>
            <a:pPr>
              <a:lnSpc>
                <a:spcPct val="120000"/>
              </a:lnSpc>
            </a:pPr>
            <a:r>
              <a:rPr lang="ja-JP" altLang="en-US" sz="2800" b="1" dirty="0" smtClean="0">
                <a:solidFill>
                  <a:schemeClr val="bg2">
                    <a:lumMod val="25000"/>
                  </a:schemeClr>
                </a:solidFill>
                <a:latin typeface="メイリオ" charset="-128"/>
                <a:ea typeface="メイリオ" charset="-128"/>
              </a:rPr>
              <a:t>✔　避難</a:t>
            </a:r>
            <a:r>
              <a:rPr lang="ja-JP" altLang="en-US" sz="2800" b="1" dirty="0">
                <a:solidFill>
                  <a:schemeClr val="bg2">
                    <a:lumMod val="25000"/>
                  </a:schemeClr>
                </a:solidFill>
                <a:latin typeface="メイリオ" charset="-128"/>
                <a:ea typeface="メイリオ" charset="-128"/>
              </a:rPr>
              <a:t>の</a:t>
            </a:r>
            <a:r>
              <a:rPr lang="ja-JP" altLang="en-US" sz="2800" b="1" dirty="0" smtClean="0">
                <a:solidFill>
                  <a:schemeClr val="bg2">
                    <a:lumMod val="25000"/>
                  </a:schemeClr>
                </a:solidFill>
                <a:latin typeface="メイリオ" charset="-128"/>
                <a:ea typeface="メイリオ" charset="-128"/>
              </a:rPr>
              <a:t>タイミングの設定</a:t>
            </a:r>
            <a:endParaRPr lang="en-US" altLang="ja-JP" sz="2800" b="1" dirty="0" smtClean="0">
              <a:solidFill>
                <a:schemeClr val="bg2">
                  <a:lumMod val="25000"/>
                </a:schemeClr>
              </a:solidFill>
              <a:latin typeface="メイリオ" charset="-128"/>
              <a:ea typeface="メイリオ" charset="-128"/>
            </a:endParaRPr>
          </a:p>
          <a:p>
            <a:pPr>
              <a:lnSpc>
                <a:spcPct val="120000"/>
              </a:lnSpc>
            </a:pPr>
            <a:r>
              <a:rPr lang="ja-JP" altLang="en-US" sz="2800" b="1" dirty="0" smtClean="0">
                <a:solidFill>
                  <a:schemeClr val="bg2">
                    <a:lumMod val="25000"/>
                  </a:schemeClr>
                </a:solidFill>
                <a:latin typeface="メイリオ" charset="-128"/>
                <a:ea typeface="メイリオ" charset="-128"/>
              </a:rPr>
              <a:t>✔　避難までの準備行動の記入</a:t>
            </a:r>
            <a:endParaRPr lang="en-US" altLang="ja-JP" sz="2800" b="1" dirty="0" smtClean="0">
              <a:solidFill>
                <a:schemeClr val="bg2">
                  <a:lumMod val="25000"/>
                </a:schemeClr>
              </a:solidFill>
              <a:latin typeface="メイリオ" charset="-128"/>
              <a:ea typeface="メイリオ" charset="-128"/>
            </a:endParaRPr>
          </a:p>
          <a:p>
            <a:pPr>
              <a:lnSpc>
                <a:spcPct val="120000"/>
              </a:lnSpc>
            </a:pPr>
            <a:r>
              <a:rPr kumimoji="1" lang="ja-JP" altLang="en-US" sz="2800" b="1" dirty="0" smtClean="0">
                <a:solidFill>
                  <a:schemeClr val="bg2">
                    <a:lumMod val="25000"/>
                  </a:schemeClr>
                </a:solidFill>
                <a:latin typeface="メイリオ" charset="-128"/>
                <a:ea typeface="メイリオ" charset="-128"/>
              </a:rPr>
              <a:t>✔　地域に関する行動の記入</a:t>
            </a:r>
            <a:endParaRPr kumimoji="1" lang="ja-JP" altLang="en-US" sz="2800" b="1" dirty="0">
              <a:latin typeface="メイリオ" panose="020B0604030504040204" pitchFamily="50" charset="-128"/>
              <a:ea typeface="メイリオ" panose="020B0604030504040204" pitchFamily="50" charset="-128"/>
            </a:endParaRPr>
          </a:p>
        </p:txBody>
      </p:sp>
      <p:pic>
        <p:nvPicPr>
          <p:cNvPr id="1028"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1" b="25234"/>
          <a:stretch/>
        </p:blipFill>
        <p:spPr bwMode="auto">
          <a:xfrm>
            <a:off x="6094827" y="1760374"/>
            <a:ext cx="2081099" cy="1236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グループ化 14"/>
          <p:cNvGrpSpPr/>
          <p:nvPr/>
        </p:nvGrpSpPr>
        <p:grpSpPr>
          <a:xfrm>
            <a:off x="5754163" y="2996952"/>
            <a:ext cx="1309477" cy="915432"/>
            <a:chOff x="4451862" y="4965298"/>
            <a:chExt cx="1309477" cy="915432"/>
          </a:xfrm>
        </p:grpSpPr>
        <p:pic>
          <p:nvPicPr>
            <p:cNvPr id="23" name="Picture 2" descr="C:\Users\85923\Desktop\tv_sc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1862" y="4965298"/>
              <a:ext cx="912226" cy="8346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85923\Desktop\saigai_radio_temawas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9783" y="5010196"/>
              <a:ext cx="911556" cy="8705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グループ化 16"/>
          <p:cNvGrpSpPr/>
          <p:nvPr/>
        </p:nvGrpSpPr>
        <p:grpSpPr>
          <a:xfrm>
            <a:off x="7399321" y="2996952"/>
            <a:ext cx="1085793" cy="841622"/>
            <a:chOff x="7234477" y="3528256"/>
            <a:chExt cx="1085793" cy="841622"/>
          </a:xfrm>
        </p:grpSpPr>
        <p:pic>
          <p:nvPicPr>
            <p:cNvPr id="25" name="Picture 4" descr="C:\Users\85923\Desktop\smartphone_hogo_fil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4477" y="3528256"/>
              <a:ext cx="795834" cy="8416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Users\85923\Desktop\computer_emai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3756593"/>
              <a:ext cx="579918" cy="613285"/>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図 36">
            <a:extLst>
              <a:ext uri="{FF2B5EF4-FFF2-40B4-BE49-F238E27FC236}">
                <a16:creationId xmlns:a16="http://schemas.microsoft.com/office/drawing/2014/main" xmlns="" id="{9758982E-EC45-FF43-8CF5-5CAE270EEE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0152" y="4797152"/>
            <a:ext cx="2765112" cy="1857936"/>
          </a:xfrm>
          <a:prstGeom prst="rect">
            <a:avLst/>
          </a:prstGeom>
        </p:spPr>
      </p:pic>
      <p:sp>
        <p:nvSpPr>
          <p:cNvPr id="18" name="正方形/長方形 17"/>
          <p:cNvSpPr/>
          <p:nvPr/>
        </p:nvSpPr>
        <p:spPr>
          <a:xfrm>
            <a:off x="95671" y="975987"/>
            <a:ext cx="8640959" cy="2936397"/>
          </a:xfrm>
          <a:prstGeom prst="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6139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 xmlns:a16="http://schemas.microsoft.com/office/drawing/2014/main" id="{13C603BC-A070-BF4F-AEA1-DFB2C63181E6}"/>
              </a:ext>
            </a:extLst>
          </p:cNvPr>
          <p:cNvPicPr>
            <a:picLocks noChangeAspect="1"/>
          </p:cNvPicPr>
          <p:nvPr/>
        </p:nvPicPr>
        <p:blipFill rotWithShape="1">
          <a:blip r:embed="rId3"/>
          <a:srcRect b="5937"/>
          <a:stretch/>
        </p:blipFill>
        <p:spPr>
          <a:xfrm>
            <a:off x="244827" y="4005064"/>
            <a:ext cx="8503637" cy="2842266"/>
          </a:xfrm>
          <a:prstGeom prst="rect">
            <a:avLst/>
          </a:prstGeom>
        </p:spPr>
      </p:pic>
      <p:sp>
        <p:nvSpPr>
          <p:cNvPr id="4" name="テキスト ボックス 3"/>
          <p:cNvSpPr txBox="1"/>
          <p:nvPr/>
        </p:nvSpPr>
        <p:spPr>
          <a:xfrm>
            <a:off x="161590" y="80522"/>
            <a:ext cx="9396536" cy="707886"/>
          </a:xfrm>
          <a:prstGeom prst="rect">
            <a:avLst/>
          </a:prstGeom>
          <a:noFill/>
        </p:spPr>
        <p:txBody>
          <a:bodyPr wrap="square" rtlCol="0">
            <a:spAutoFit/>
          </a:bodyPr>
          <a:lstStyle/>
          <a:p>
            <a:r>
              <a:rPr lang="ja-JP" altLang="en-US" sz="4000" b="1" u="sng" dirty="0" smtClean="0">
                <a:solidFill>
                  <a:srgbClr val="FF6600"/>
                </a:solidFill>
                <a:latin typeface="HGP創英角ｺﾞｼｯｸUB" panose="020B0900000000000000" pitchFamily="50" charset="-128"/>
                <a:ea typeface="HGP創英角ｺﾞｼｯｸUB" panose="020B0900000000000000" pitchFamily="50" charset="-128"/>
              </a:rPr>
              <a:t>１</a:t>
            </a:r>
            <a:r>
              <a:rPr lang="en-US" altLang="ja-JP" sz="4000" b="1" u="sng" dirty="0" smtClean="0">
                <a:solidFill>
                  <a:srgbClr val="FF6600"/>
                </a:solidFill>
                <a:latin typeface="HGP創英角ｺﾞｼｯｸUB" panose="020B0900000000000000" pitchFamily="50" charset="-128"/>
                <a:ea typeface="HGP創英角ｺﾞｼｯｸUB" panose="020B0900000000000000" pitchFamily="50" charset="-128"/>
              </a:rPr>
              <a:t>. </a:t>
            </a:r>
            <a:r>
              <a:rPr lang="ja-JP" altLang="en-US" sz="4000" b="1" u="sng" dirty="0" smtClean="0">
                <a:solidFill>
                  <a:srgbClr val="FF6600"/>
                </a:solidFill>
                <a:latin typeface="HGP創英角ｺﾞｼｯｸUB" panose="020B0900000000000000" pitchFamily="50" charset="-128"/>
                <a:ea typeface="HGP創英角ｺﾞｼｯｸUB" panose="020B0900000000000000" pitchFamily="50" charset="-128"/>
              </a:rPr>
              <a:t>ハザードマップを確認する</a:t>
            </a:r>
            <a:endParaRPr lang="en-US" altLang="ja-JP" sz="4000" b="1" u="sng" dirty="0">
              <a:solidFill>
                <a:srgbClr val="FF6600"/>
              </a:solidFill>
              <a:latin typeface="HGP創英角ｺﾞｼｯｸUB" panose="020B0900000000000000" pitchFamily="50" charset="-128"/>
              <a:ea typeface="HGP創英角ｺﾞｼｯｸUB" panose="020B0900000000000000" pitchFamily="50" charset="-128"/>
            </a:endParaRPr>
          </a:p>
        </p:txBody>
      </p:sp>
      <p:pic>
        <p:nvPicPr>
          <p:cNvPr id="5" name="図 4">
            <a:extLst>
              <a:ext uri="{FF2B5EF4-FFF2-40B4-BE49-F238E27FC236}">
                <a16:creationId xmlns="" xmlns:a16="http://schemas.microsoft.com/office/drawing/2014/main" id="{6707AF9C-FB0B-9545-AD8A-A7FEE6913599}"/>
              </a:ext>
            </a:extLst>
          </p:cNvPr>
          <p:cNvPicPr>
            <a:picLocks noChangeAspect="1"/>
          </p:cNvPicPr>
          <p:nvPr/>
        </p:nvPicPr>
        <p:blipFill rotWithShape="1">
          <a:blip r:embed="rId4"/>
          <a:srcRect l="23125"/>
          <a:stretch/>
        </p:blipFill>
        <p:spPr>
          <a:xfrm>
            <a:off x="395536" y="744496"/>
            <a:ext cx="3849584" cy="2912208"/>
          </a:xfrm>
          <a:prstGeom prst="rect">
            <a:avLst/>
          </a:prstGeom>
        </p:spPr>
      </p:pic>
      <p:sp>
        <p:nvSpPr>
          <p:cNvPr id="9" name="Text Box 4">
            <a:extLst>
              <a:ext uri="{FF2B5EF4-FFF2-40B4-BE49-F238E27FC236}">
                <a16:creationId xmlns="" xmlns:a16="http://schemas.microsoft.com/office/drawing/2014/main" id="{ECFEA8AE-B37F-C647-850A-589B7ABF3983}"/>
              </a:ext>
            </a:extLst>
          </p:cNvPr>
          <p:cNvSpPr txBox="1">
            <a:spLocks noChangeArrowheads="1"/>
          </p:cNvSpPr>
          <p:nvPr/>
        </p:nvSpPr>
        <p:spPr bwMode="auto">
          <a:xfrm>
            <a:off x="161590" y="3640241"/>
            <a:ext cx="4333915" cy="62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lnSpc>
                <a:spcPct val="120000"/>
              </a:lnSpc>
              <a:defRPr/>
            </a:pPr>
            <a:r>
              <a:rPr lang="en-US" altLang="ja-JP" sz="2800" b="1" dirty="0">
                <a:solidFill>
                  <a:schemeClr val="bg2">
                    <a:lumMod val="25000"/>
                  </a:schemeClr>
                </a:solidFill>
                <a:latin typeface="Meiryo" panose="020B0604030504040204" pitchFamily="34" charset="-128"/>
                <a:ea typeface="Meiryo" panose="020B0604030504040204" pitchFamily="34" charset="-128"/>
              </a:rPr>
              <a:t>〈</a:t>
            </a:r>
            <a:r>
              <a:rPr lang="ja-JP" altLang="en-US" sz="2800" b="1" dirty="0">
                <a:solidFill>
                  <a:schemeClr val="bg2">
                    <a:lumMod val="25000"/>
                  </a:schemeClr>
                </a:solidFill>
                <a:latin typeface="Meiryo" panose="020B0604030504040204" pitchFamily="34" charset="-128"/>
                <a:ea typeface="Meiryo" panose="020B0604030504040204" pitchFamily="34" charset="-128"/>
              </a:rPr>
              <a:t>入手方法</a:t>
            </a:r>
            <a:r>
              <a:rPr lang="en-US" altLang="ja-JP" sz="2800" b="1" dirty="0">
                <a:solidFill>
                  <a:schemeClr val="bg2">
                    <a:lumMod val="25000"/>
                  </a:schemeClr>
                </a:solidFill>
                <a:latin typeface="Meiryo" panose="020B0604030504040204" pitchFamily="34" charset="-128"/>
                <a:ea typeface="Meiryo" panose="020B0604030504040204" pitchFamily="34" charset="-128"/>
              </a:rPr>
              <a:t>〉</a:t>
            </a:r>
          </a:p>
        </p:txBody>
      </p:sp>
      <p:grpSp>
        <p:nvGrpSpPr>
          <p:cNvPr id="11" name="グループ化 10"/>
          <p:cNvGrpSpPr/>
          <p:nvPr/>
        </p:nvGrpSpPr>
        <p:grpSpPr>
          <a:xfrm>
            <a:off x="4211960" y="911541"/>
            <a:ext cx="4575998" cy="2629053"/>
            <a:chOff x="4833736" y="2747745"/>
            <a:chExt cx="4204814" cy="2629053"/>
          </a:xfrm>
        </p:grpSpPr>
        <p:sp>
          <p:nvSpPr>
            <p:cNvPr id="10" name="角丸四角形 9"/>
            <p:cNvSpPr/>
            <p:nvPr/>
          </p:nvSpPr>
          <p:spPr>
            <a:xfrm>
              <a:off x="4875314" y="2747745"/>
              <a:ext cx="4097070" cy="2629053"/>
            </a:xfrm>
            <a:prstGeom prst="roundRect">
              <a:avLst/>
            </a:prstGeom>
            <a:solidFill>
              <a:schemeClr val="bg1"/>
            </a:solidFill>
            <a:ln w="101600">
              <a:solidFill>
                <a:srgbClr val="90D2FA"/>
              </a:solidFill>
            </a:ln>
          </p:spPr>
          <p:style>
            <a:lnRef idx="2">
              <a:schemeClr val="accent1">
                <a:shade val="50000"/>
              </a:schemeClr>
            </a:lnRef>
            <a:fillRef idx="1">
              <a:schemeClr val="accent1"/>
            </a:fillRef>
            <a:effectRef idx="0">
              <a:schemeClr val="accent1"/>
            </a:effectRef>
            <a:fontRef idx="minor">
              <a:schemeClr val="lt1"/>
            </a:fontRef>
          </p:style>
          <p:txBody>
            <a:bodyPr lIns="65311" tIns="32655" rIns="65311" bIns="32655" rtlCol="0" anchor="ctr"/>
            <a:lstStyle/>
            <a:p>
              <a:pPr algn="ctr" defTabSz="914352" fontAlgn="auto">
                <a:spcBef>
                  <a:spcPts val="0"/>
                </a:spcBef>
                <a:spcAft>
                  <a:spcPts val="0"/>
                </a:spcAft>
              </a:pPr>
              <a:endParaRPr kumimoji="1" lang="ja-JP" altLang="en-US" dirty="0"/>
            </a:p>
          </p:txBody>
        </p:sp>
        <p:sp>
          <p:nvSpPr>
            <p:cNvPr id="7" name="Text Box 4">
              <a:extLst>
                <a:ext uri="{FF2B5EF4-FFF2-40B4-BE49-F238E27FC236}">
                  <a16:creationId xmlns="" xmlns:a16="http://schemas.microsoft.com/office/drawing/2014/main" id="{0659787C-EE00-8646-98C8-7430A83A979F}"/>
                </a:ext>
              </a:extLst>
            </p:cNvPr>
            <p:cNvSpPr txBox="1">
              <a:spLocks noChangeArrowheads="1"/>
            </p:cNvSpPr>
            <p:nvPr/>
          </p:nvSpPr>
          <p:spPr bwMode="auto">
            <a:xfrm>
              <a:off x="4833736" y="3104964"/>
              <a:ext cx="420481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2600" b="1" dirty="0">
                  <a:solidFill>
                    <a:schemeClr val="bg2">
                      <a:lumMod val="25000"/>
                    </a:schemeClr>
                  </a:solidFill>
                  <a:latin typeface="Meiryo" panose="020B0604030504040204" pitchFamily="34" charset="-128"/>
                  <a:ea typeface="Meiryo" panose="020B0604030504040204" pitchFamily="34" charset="-128"/>
                </a:rPr>
                <a:t>土砂災害、洪水、</a:t>
              </a:r>
              <a:r>
                <a:rPr lang="ja-JP" altLang="en-US" sz="2600" b="1" dirty="0" smtClean="0">
                  <a:solidFill>
                    <a:schemeClr val="bg2">
                      <a:lumMod val="25000"/>
                    </a:schemeClr>
                  </a:solidFill>
                  <a:latin typeface="Meiryo" panose="020B0604030504040204" pitchFamily="34" charset="-128"/>
                  <a:ea typeface="Meiryo" panose="020B0604030504040204" pitchFamily="34" charset="-128"/>
                </a:rPr>
                <a:t>高潮など</a:t>
              </a:r>
              <a:r>
                <a:rPr lang="ja-JP" altLang="en-US" sz="2600" b="1" dirty="0">
                  <a:solidFill>
                    <a:schemeClr val="bg2">
                      <a:lumMod val="25000"/>
                    </a:schemeClr>
                  </a:solidFill>
                  <a:latin typeface="Meiryo" panose="020B0604030504040204" pitchFamily="34" charset="-128"/>
                  <a:ea typeface="Meiryo" panose="020B0604030504040204" pitchFamily="34" charset="-128"/>
                </a:rPr>
                <a:t>によって被害</a:t>
              </a:r>
              <a:r>
                <a:rPr lang="ja-JP" altLang="en-US" sz="2600" b="1" dirty="0" smtClean="0">
                  <a:solidFill>
                    <a:schemeClr val="bg2">
                      <a:lumMod val="25000"/>
                    </a:schemeClr>
                  </a:solidFill>
                  <a:latin typeface="Meiryo" panose="020B0604030504040204" pitchFamily="34" charset="-128"/>
                  <a:ea typeface="Meiryo" panose="020B0604030504040204" pitchFamily="34" charset="-128"/>
                </a:rPr>
                <a:t>が異なる</a:t>
              </a:r>
              <a:r>
                <a:rPr lang="ja-JP" altLang="en-US" sz="2600" b="1" dirty="0">
                  <a:solidFill>
                    <a:schemeClr val="bg2">
                      <a:lumMod val="25000"/>
                    </a:schemeClr>
                  </a:solidFill>
                  <a:latin typeface="Meiryo" panose="020B0604030504040204" pitchFamily="34" charset="-128"/>
                  <a:ea typeface="Meiryo" panose="020B0604030504040204" pitchFamily="34" charset="-128"/>
                </a:rPr>
                <a:t>ので</a:t>
              </a:r>
              <a:r>
                <a:rPr lang="ja-JP" altLang="en-US" sz="2600" b="1" dirty="0" smtClean="0">
                  <a:solidFill>
                    <a:schemeClr val="bg2">
                      <a:lumMod val="25000"/>
                    </a:schemeClr>
                  </a:solidFill>
                  <a:latin typeface="Meiryo" panose="020B0604030504040204" pitchFamily="34" charset="-128"/>
                  <a:ea typeface="Meiryo" panose="020B0604030504040204" pitchFamily="34" charset="-128"/>
                </a:rPr>
                <a:t>、</a:t>
              </a:r>
              <a:endParaRPr lang="en-US" altLang="ja-JP" sz="2600" b="1" dirty="0" smtClean="0">
                <a:solidFill>
                  <a:schemeClr val="bg2">
                    <a:lumMod val="25000"/>
                  </a:schemeClr>
                </a:solidFill>
                <a:latin typeface="Meiryo" panose="020B0604030504040204" pitchFamily="34" charset="-128"/>
                <a:ea typeface="Meiryo" panose="020B0604030504040204" pitchFamily="34" charset="-128"/>
              </a:endParaRPr>
            </a:p>
            <a:p>
              <a:pPr lvl="0" algn="ctr" defTabSz="685800">
                <a:lnSpc>
                  <a:spcPct val="120000"/>
                </a:lnSpc>
                <a:defRPr/>
              </a:pPr>
              <a:r>
                <a:rPr lang="ja-JP" altLang="en-US" sz="2600" b="1" dirty="0" smtClean="0">
                  <a:solidFill>
                    <a:schemeClr val="bg2">
                      <a:lumMod val="25000"/>
                    </a:schemeClr>
                  </a:solidFill>
                  <a:latin typeface="Meiryo" panose="020B0604030504040204" pitchFamily="34" charset="-128"/>
                  <a:ea typeface="Meiryo" panose="020B0604030504040204" pitchFamily="34" charset="-128"/>
                </a:rPr>
                <a:t>ハザードマップ</a:t>
              </a:r>
              <a:r>
                <a:rPr lang="ja-JP" altLang="en-US" sz="2600" b="1" dirty="0">
                  <a:solidFill>
                    <a:schemeClr val="bg2">
                      <a:lumMod val="25000"/>
                    </a:schemeClr>
                  </a:solidFill>
                  <a:latin typeface="Meiryo" panose="020B0604030504040204" pitchFamily="34" charset="-128"/>
                  <a:ea typeface="Meiryo" panose="020B0604030504040204" pitchFamily="34" charset="-128"/>
                </a:rPr>
                <a:t>は</a:t>
              </a:r>
              <a:r>
                <a:rPr lang="ja-JP" altLang="en-US" sz="2800" b="1" dirty="0">
                  <a:solidFill>
                    <a:srgbClr val="FF0000"/>
                  </a:solidFill>
                  <a:latin typeface="HGP創英角ｺﾞｼｯｸUB" panose="020B0900000000000000" pitchFamily="50" charset="-128"/>
                  <a:ea typeface="HGP創英角ｺﾞｼｯｸUB" panose="020B0900000000000000" pitchFamily="50" charset="-128"/>
                </a:rPr>
                <a:t>災害種別</a:t>
              </a:r>
              <a:r>
                <a:rPr lang="ja-JP" altLang="en-US" sz="2600" b="1" dirty="0">
                  <a:solidFill>
                    <a:schemeClr val="bg2">
                      <a:lumMod val="25000"/>
                    </a:schemeClr>
                  </a:solidFill>
                  <a:latin typeface="Meiryo" panose="020B0604030504040204" pitchFamily="34" charset="-128"/>
                  <a:ea typeface="Meiryo" panose="020B0604030504040204" pitchFamily="34" charset="-128"/>
                </a:rPr>
                <a:t>ごとに</a:t>
              </a:r>
              <a:r>
                <a:rPr lang="ja-JP" altLang="en-US" sz="2600" b="1" dirty="0" smtClean="0">
                  <a:solidFill>
                    <a:schemeClr val="bg2">
                      <a:lumMod val="25000"/>
                    </a:schemeClr>
                  </a:solidFill>
                  <a:latin typeface="Meiryo" panose="020B0604030504040204" pitchFamily="34" charset="-128"/>
                  <a:ea typeface="Meiryo" panose="020B0604030504040204" pitchFamily="34" charset="-128"/>
                </a:rPr>
                <a:t>確認</a:t>
              </a:r>
              <a:endParaRPr lang="en-US" altLang="ja-JP" sz="2600" b="1" dirty="0" smtClean="0">
                <a:solidFill>
                  <a:schemeClr val="bg2">
                    <a:lumMod val="25000"/>
                  </a:schemeClr>
                </a:solidFill>
                <a:latin typeface="Meiryo" panose="020B0604030504040204" pitchFamily="34" charset="-128"/>
                <a:ea typeface="Meiryo" panose="020B0604030504040204" pitchFamily="34" charset="-128"/>
              </a:endParaRPr>
            </a:p>
            <a:p>
              <a:pPr lvl="0" algn="ctr" defTabSz="685800">
                <a:lnSpc>
                  <a:spcPct val="120000"/>
                </a:lnSpc>
                <a:defRPr/>
              </a:pPr>
              <a:endParaRPr lang="en-US" altLang="ja-JP" sz="2800" b="1" dirty="0">
                <a:solidFill>
                  <a:schemeClr val="bg2">
                    <a:lumMod val="25000"/>
                  </a:schemeClr>
                </a:solidFill>
                <a:latin typeface="Meiryo" panose="020B0604030504040204" pitchFamily="34" charset="-128"/>
                <a:ea typeface="Meiryo" panose="020B0604030504040204" pitchFamily="34" charset="-128"/>
              </a:endParaRPr>
            </a:p>
            <a:p>
              <a:pPr lvl="0" algn="ctr" defTabSz="685800">
                <a:lnSpc>
                  <a:spcPct val="120000"/>
                </a:lnSpc>
                <a:defRPr/>
              </a:pPr>
              <a:endParaRPr lang="en-US" altLang="ja-JP" sz="2800" b="1" dirty="0">
                <a:solidFill>
                  <a:schemeClr val="bg2">
                    <a:lumMod val="25000"/>
                  </a:schemeClr>
                </a:solidFill>
                <a:latin typeface="Meiryo" panose="020B0604030504040204" pitchFamily="34" charset="-128"/>
                <a:ea typeface="Meiryo" panose="020B0604030504040204" pitchFamily="34" charset="-128"/>
              </a:endParaRPr>
            </a:p>
          </p:txBody>
        </p:sp>
      </p:grpSp>
      <p:grpSp>
        <p:nvGrpSpPr>
          <p:cNvPr id="12" name="グループ化 11"/>
          <p:cNvGrpSpPr/>
          <p:nvPr/>
        </p:nvGrpSpPr>
        <p:grpSpPr>
          <a:xfrm>
            <a:off x="7469440" y="-229781"/>
            <a:ext cx="1835561" cy="1829567"/>
            <a:chOff x="7308304" y="639063"/>
            <a:chExt cx="1835561" cy="1829567"/>
          </a:xfrm>
        </p:grpSpPr>
        <p:sp>
          <p:nvSpPr>
            <p:cNvPr id="13"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4"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15" name="テキスト ボックス 14"/>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12</a:t>
            </a:r>
            <a:endParaRPr kumimoji="1" lang="ja-JP" altLang="en-US"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80433" y="5580338"/>
            <a:ext cx="2707391" cy="1077218"/>
          </a:xfrm>
          <a:prstGeom prst="rect">
            <a:avLst/>
          </a:prstGeom>
          <a:solidFill>
            <a:schemeClr val="accent1">
              <a:lumMod val="20000"/>
              <a:lumOff val="80000"/>
            </a:schemeClr>
          </a:solidFill>
        </p:spPr>
        <p:txBody>
          <a:bodyPr wrap="square" rtlCol="0">
            <a:spAutoFit/>
          </a:bodyPr>
          <a:lstStyle/>
          <a:p>
            <a:pPr algn="ctr"/>
            <a:r>
              <a:rPr kumimoji="1" lang="ja-JP" altLang="en-US" sz="3200" b="1" dirty="0" smtClean="0">
                <a:latin typeface="Meiryo UI" panose="020B0604030504040204" pitchFamily="50" charset="-128"/>
                <a:ea typeface="Meiryo UI" panose="020B0604030504040204" pitchFamily="50" charset="-128"/>
              </a:rPr>
              <a:t>ガイドブック</a:t>
            </a:r>
            <a:endParaRPr kumimoji="1" lang="en-US" altLang="ja-JP" sz="3200" b="1" dirty="0" smtClean="0">
              <a:latin typeface="Meiryo UI" panose="020B0604030504040204" pitchFamily="50" charset="-128"/>
              <a:ea typeface="Meiryo UI" panose="020B0604030504040204" pitchFamily="50" charset="-128"/>
            </a:endParaRPr>
          </a:p>
          <a:p>
            <a:pPr algn="ctr"/>
            <a:r>
              <a:rPr kumimoji="1" lang="ja-JP" altLang="en-US" sz="3200" b="1" dirty="0" smtClean="0">
                <a:latin typeface="Meiryo UI" panose="020B0604030504040204" pitchFamily="50" charset="-128"/>
                <a:ea typeface="Meiryo UI" panose="020B0604030504040204" pitchFamily="50" charset="-128"/>
              </a:rPr>
              <a:t>Ｐ</a:t>
            </a:r>
            <a:r>
              <a:rPr kumimoji="1" lang="en-US" altLang="ja-JP" sz="3200" b="1" dirty="0" smtClean="0">
                <a:latin typeface="Meiryo UI" panose="020B0604030504040204" pitchFamily="50" charset="-128"/>
                <a:ea typeface="Meiryo UI" panose="020B0604030504040204" pitchFamily="50" charset="-128"/>
              </a:rPr>
              <a:t>28</a:t>
            </a: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1254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78" y="2008980"/>
            <a:ext cx="7864414" cy="481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021432"/>
            <a:ext cx="2472932" cy="309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180528" y="188639"/>
            <a:ext cx="9396536" cy="646331"/>
          </a:xfrm>
          <a:prstGeom prst="rect">
            <a:avLst/>
          </a:prstGeom>
          <a:noFill/>
        </p:spPr>
        <p:txBody>
          <a:bodyPr wrap="square" rtlCol="0">
            <a:spAutoFit/>
          </a:bodyPr>
          <a:lstStyle/>
          <a:p>
            <a:r>
              <a:rPr lang="ja-JP" altLang="en-US" sz="3600" b="1" dirty="0">
                <a:solidFill>
                  <a:srgbClr val="00B0F0"/>
                </a:solidFill>
                <a:latin typeface="メイリオ" charset="-128"/>
                <a:ea typeface="メイリオ" charset="-128"/>
              </a:rPr>
              <a:t>　</a:t>
            </a:r>
            <a:r>
              <a:rPr lang="en-US" altLang="ja-JP" sz="3600" b="1" u="sng" dirty="0" smtClean="0">
                <a:solidFill>
                  <a:srgbClr val="FF6600"/>
                </a:solidFill>
                <a:latin typeface="メイリオ" charset="-128"/>
                <a:ea typeface="メイリオ" charset="-128"/>
              </a:rPr>
              <a:t>1-1.</a:t>
            </a:r>
            <a:r>
              <a:rPr lang="ja-JP" altLang="en-US" sz="3600" b="1" u="sng" dirty="0" smtClean="0">
                <a:solidFill>
                  <a:srgbClr val="FF6600"/>
                </a:solidFill>
                <a:latin typeface="メイリオ" charset="-128"/>
                <a:ea typeface="メイリオ" charset="-128"/>
              </a:rPr>
              <a:t> 警戒</a:t>
            </a:r>
            <a:r>
              <a:rPr lang="ja-JP" altLang="en-US" sz="3600" b="1" u="sng" dirty="0">
                <a:solidFill>
                  <a:srgbClr val="FF6600"/>
                </a:solidFill>
                <a:latin typeface="メイリオ" charset="-128"/>
                <a:ea typeface="メイリオ" charset="-128"/>
              </a:rPr>
              <a:t>すべき災害の</a:t>
            </a:r>
            <a:r>
              <a:rPr lang="ja-JP" altLang="en-US" sz="3600" b="1" u="sng" dirty="0" smtClean="0">
                <a:solidFill>
                  <a:srgbClr val="FF6600"/>
                </a:solidFill>
                <a:latin typeface="メイリオ" charset="-128"/>
                <a:ea typeface="メイリオ" charset="-128"/>
              </a:rPr>
              <a:t>確認</a:t>
            </a:r>
            <a:endParaRPr lang="en-US" altLang="ja-JP" sz="3600" b="1" u="sng" dirty="0">
              <a:solidFill>
                <a:srgbClr val="FF6600"/>
              </a:solidFill>
              <a:latin typeface="メイリオ" charset="-128"/>
              <a:ea typeface="メイリオ" charset="-128"/>
            </a:endParaRPr>
          </a:p>
        </p:txBody>
      </p:sp>
      <p:sp>
        <p:nvSpPr>
          <p:cNvPr id="13" name="Text Box 4">
            <a:extLst>
              <a:ext uri="{FF2B5EF4-FFF2-40B4-BE49-F238E27FC236}">
                <a16:creationId xmlns:a16="http://schemas.microsoft.com/office/drawing/2014/main" xmlns="" id="{F8617F2B-9B76-8243-98D0-3E21A4723C0F}"/>
              </a:ext>
            </a:extLst>
          </p:cNvPr>
          <p:cNvSpPr txBox="1">
            <a:spLocks noChangeArrowheads="1"/>
          </p:cNvSpPr>
          <p:nvPr/>
        </p:nvSpPr>
        <p:spPr bwMode="auto">
          <a:xfrm>
            <a:off x="92707" y="823071"/>
            <a:ext cx="8824433" cy="146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3200" b="1" dirty="0">
                <a:solidFill>
                  <a:schemeClr val="bg2">
                    <a:lumMod val="25000"/>
                  </a:schemeClr>
                </a:solidFill>
                <a:latin typeface="Meiryo" panose="020B0604030504040204" pitchFamily="34" charset="-128"/>
                <a:ea typeface="Meiryo" panose="020B0604030504040204" pitchFamily="34" charset="-128"/>
              </a:rPr>
              <a:t>災害種別のハザードマップを確認して、</a:t>
            </a:r>
            <a:endParaRPr lang="en-US" altLang="ja-JP" sz="3200" b="1" dirty="0">
              <a:solidFill>
                <a:schemeClr val="bg2">
                  <a:lumMod val="25000"/>
                </a:schemeClr>
              </a:solidFill>
              <a:latin typeface="Meiryo" panose="020B0604030504040204" pitchFamily="34" charset="-128"/>
              <a:ea typeface="Meiryo" panose="020B0604030504040204" pitchFamily="34" charset="-128"/>
            </a:endParaRPr>
          </a:p>
          <a:p>
            <a:pPr lvl="0" algn="ctr" defTabSz="685800">
              <a:lnSpc>
                <a:spcPct val="120000"/>
              </a:lnSpc>
              <a:defRPr/>
            </a:pPr>
            <a:r>
              <a:rPr lang="ja-JP" altLang="en-US" sz="3200" b="1" u="sng" dirty="0">
                <a:solidFill>
                  <a:schemeClr val="bg2">
                    <a:lumMod val="25000"/>
                  </a:schemeClr>
                </a:solidFill>
                <a:latin typeface="メイリオ" panose="020B0604030504040204" pitchFamily="50" charset="-128"/>
                <a:ea typeface="メイリオ" panose="020B0604030504040204" pitchFamily="50" charset="-128"/>
              </a:rPr>
              <a:t>自分の身に起こりやすい災害リスクを</a:t>
            </a:r>
            <a:r>
              <a:rPr lang="ja-JP" altLang="en-US" sz="3200" b="1" u="sng" dirty="0" smtClean="0">
                <a:solidFill>
                  <a:schemeClr val="bg2">
                    <a:lumMod val="25000"/>
                  </a:schemeClr>
                </a:solidFill>
                <a:latin typeface="メイリオ" panose="020B0604030504040204" pitchFamily="50" charset="-128"/>
                <a:ea typeface="メイリオ" panose="020B0604030504040204" pitchFamily="50" charset="-128"/>
              </a:rPr>
              <a:t>知る</a:t>
            </a:r>
            <a:endParaRPr lang="en-US" altLang="ja-JP" sz="3200" b="1" u="sng"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49" name="円/楕円 2048"/>
          <p:cNvSpPr/>
          <p:nvPr/>
        </p:nvSpPr>
        <p:spPr>
          <a:xfrm>
            <a:off x="1439652" y="3117733"/>
            <a:ext cx="1488476" cy="11489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54" name="グループ化 2053"/>
          <p:cNvGrpSpPr/>
          <p:nvPr/>
        </p:nvGrpSpPr>
        <p:grpSpPr>
          <a:xfrm>
            <a:off x="2928129" y="3861049"/>
            <a:ext cx="4164152" cy="1306443"/>
            <a:chOff x="2928129" y="3861049"/>
            <a:chExt cx="3374214" cy="1306443"/>
          </a:xfrm>
        </p:grpSpPr>
        <p:sp>
          <p:nvSpPr>
            <p:cNvPr id="39" name="円/楕円 38"/>
            <p:cNvSpPr/>
            <p:nvPr/>
          </p:nvSpPr>
          <p:spPr>
            <a:xfrm>
              <a:off x="2928129" y="4005063"/>
              <a:ext cx="1240056" cy="116242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nvGrpSpPr>
            <p:cNvPr id="23" name="グループ化 22"/>
            <p:cNvGrpSpPr/>
            <p:nvPr/>
          </p:nvGrpSpPr>
          <p:grpSpPr>
            <a:xfrm>
              <a:off x="3314449" y="3861049"/>
              <a:ext cx="2987894" cy="1138762"/>
              <a:chOff x="3314449" y="3861049"/>
              <a:chExt cx="2987894" cy="1138762"/>
            </a:xfrm>
          </p:grpSpPr>
          <p:sp>
            <p:nvSpPr>
              <p:cNvPr id="22" name="Text Box 4">
                <a:extLst>
                  <a:ext uri="{FF2B5EF4-FFF2-40B4-BE49-F238E27FC236}">
                    <a16:creationId xmlns:a16="http://schemas.microsoft.com/office/drawing/2014/main" xmlns="" id="{947C71EE-4CB5-7049-8549-404822CE5288}"/>
                  </a:ext>
                </a:extLst>
              </p:cNvPr>
              <p:cNvSpPr txBox="1">
                <a:spLocks noChangeArrowheads="1"/>
              </p:cNvSpPr>
              <p:nvPr/>
            </p:nvSpPr>
            <p:spPr bwMode="auto">
              <a:xfrm>
                <a:off x="3707905" y="3861049"/>
                <a:ext cx="2594438" cy="1138762"/>
              </a:xfrm>
              <a:prstGeom prst="rect">
                <a:avLst/>
              </a:prstGeom>
              <a:solidFill>
                <a:schemeClr val="bg1"/>
              </a:solidFill>
              <a:ln w="57150">
                <a:solidFill>
                  <a:srgbClr val="3399FF"/>
                </a:solidFill>
              </a:ln>
              <a:effectLs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gn="ctr">
                  <a:lnSpc>
                    <a:spcPct val="120000"/>
                  </a:lnSpc>
                </a:pPr>
                <a:r>
                  <a:rPr lang="ja-JP" altLang="en-US" sz="2800" b="1" dirty="0" smtClean="0">
                    <a:latin typeface="メイリオ" charset="-128"/>
                    <a:ea typeface="メイリオ" charset="-128"/>
                  </a:rPr>
                  <a:t>洪水浸水想定</a:t>
                </a:r>
                <a:endParaRPr lang="en-US" altLang="ja-JP" sz="2800" b="1" dirty="0" smtClean="0">
                  <a:latin typeface="メイリオ" charset="-128"/>
                  <a:ea typeface="メイリオ" charset="-128"/>
                </a:endParaRPr>
              </a:p>
              <a:p>
                <a:pPr algn="ctr">
                  <a:lnSpc>
                    <a:spcPct val="120000"/>
                  </a:lnSpc>
                </a:pPr>
                <a:r>
                  <a:rPr lang="ja-JP" altLang="en-US" sz="2800" b="1" dirty="0" smtClean="0">
                    <a:latin typeface="メイリオ" charset="-128"/>
                    <a:ea typeface="メイリオ" charset="-128"/>
                  </a:rPr>
                  <a:t>（５～</a:t>
                </a:r>
                <a:r>
                  <a:rPr lang="en-US" altLang="ja-JP" sz="2800" b="1" dirty="0" smtClean="0">
                    <a:latin typeface="メイリオ" charset="-128"/>
                    <a:ea typeface="メイリオ" charset="-128"/>
                  </a:rPr>
                  <a:t>10m</a:t>
                </a:r>
                <a:r>
                  <a:rPr lang="ja-JP" altLang="en-US" sz="2800" b="1" dirty="0" smtClean="0">
                    <a:latin typeface="メイリオ" charset="-128"/>
                    <a:ea typeface="メイリオ" charset="-128"/>
                  </a:rPr>
                  <a:t>）</a:t>
                </a:r>
                <a:endParaRPr lang="en-US" altLang="ja-JP" sz="2800" b="1" dirty="0" smtClean="0">
                  <a:latin typeface="メイリオ" charset="-128"/>
                  <a:ea typeface="メイリオ" charset="-128"/>
                </a:endParaRPr>
              </a:p>
            </p:txBody>
          </p:sp>
          <p:cxnSp>
            <p:nvCxnSpPr>
              <p:cNvPr id="18" name="直線矢印コネクタ 17"/>
              <p:cNvCxnSpPr>
                <a:stCxn id="22" idx="1"/>
              </p:cNvCxnSpPr>
              <p:nvPr/>
            </p:nvCxnSpPr>
            <p:spPr>
              <a:xfrm flipH="1">
                <a:off x="3314449" y="4430430"/>
                <a:ext cx="393456" cy="138878"/>
              </a:xfrm>
              <a:prstGeom prst="straightConnector1">
                <a:avLst/>
              </a:prstGeom>
              <a:ln w="57150">
                <a:solidFill>
                  <a:srgbClr val="3399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24" name="グループ化 23"/>
          <p:cNvGrpSpPr/>
          <p:nvPr/>
        </p:nvGrpSpPr>
        <p:grpSpPr>
          <a:xfrm>
            <a:off x="7469440" y="-229781"/>
            <a:ext cx="1835561" cy="1829567"/>
            <a:chOff x="7308304" y="639063"/>
            <a:chExt cx="1835561" cy="1829567"/>
          </a:xfrm>
        </p:grpSpPr>
        <p:sp>
          <p:nvSpPr>
            <p:cNvPr id="27"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8"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29" name="テキスト ボックス 28"/>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13</a:t>
            </a:r>
            <a:endParaRPr kumimoji="1" lang="ja-JP" altLang="en-US" dirty="0">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1840201" y="2204864"/>
            <a:ext cx="5828143" cy="1385660"/>
            <a:chOff x="1840201" y="2204864"/>
            <a:chExt cx="5828143" cy="1385660"/>
          </a:xfrm>
        </p:grpSpPr>
        <p:grpSp>
          <p:nvGrpSpPr>
            <p:cNvPr id="25" name="グループ化 24"/>
            <p:cNvGrpSpPr/>
            <p:nvPr/>
          </p:nvGrpSpPr>
          <p:grpSpPr>
            <a:xfrm>
              <a:off x="2060961" y="2204864"/>
              <a:ext cx="5607383" cy="1174479"/>
              <a:chOff x="2060961" y="2204864"/>
              <a:chExt cx="5607383" cy="1174479"/>
            </a:xfrm>
          </p:grpSpPr>
          <p:sp>
            <p:nvSpPr>
              <p:cNvPr id="20" name="Text Box 4">
                <a:extLst>
                  <a:ext uri="{FF2B5EF4-FFF2-40B4-BE49-F238E27FC236}">
                    <a16:creationId xmlns:a16="http://schemas.microsoft.com/office/drawing/2014/main" xmlns="" id="{947C71EE-4CB5-7049-8549-404822CE5288}"/>
                  </a:ext>
                </a:extLst>
              </p:cNvPr>
              <p:cNvSpPr txBox="1">
                <a:spLocks noChangeArrowheads="1"/>
              </p:cNvSpPr>
              <p:nvPr/>
            </p:nvSpPr>
            <p:spPr bwMode="auto">
              <a:xfrm>
                <a:off x="3089265" y="2204864"/>
                <a:ext cx="4579079" cy="1032356"/>
              </a:xfrm>
              <a:prstGeom prst="rect">
                <a:avLst/>
              </a:prstGeom>
              <a:solidFill>
                <a:schemeClr val="bg1"/>
              </a:solidFill>
              <a:ln w="57150">
                <a:solidFill>
                  <a:srgbClr val="3399FF"/>
                </a:solidFill>
              </a:ln>
              <a:effectLs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gn="ctr">
                  <a:lnSpc>
                    <a:spcPct val="120000"/>
                  </a:lnSpc>
                </a:pPr>
                <a:r>
                  <a:rPr lang="ja-JP" altLang="en-US" sz="2800" b="1" dirty="0" smtClean="0">
                    <a:latin typeface="メイリオ" charset="-128"/>
                    <a:ea typeface="メイリオ" charset="-128"/>
                  </a:rPr>
                  <a:t>自宅が「土砂災害特別</a:t>
                </a:r>
                <a:endParaRPr lang="en-US" altLang="ja-JP" sz="2800" b="1" dirty="0" smtClean="0">
                  <a:latin typeface="メイリオ" charset="-128"/>
                  <a:ea typeface="メイリオ" charset="-128"/>
                </a:endParaRPr>
              </a:p>
              <a:p>
                <a:pPr algn="ctr">
                  <a:lnSpc>
                    <a:spcPct val="120000"/>
                  </a:lnSpc>
                </a:pPr>
                <a:r>
                  <a:rPr lang="ja-JP" altLang="en-US" sz="2800" b="1" dirty="0" smtClean="0">
                    <a:latin typeface="メイリオ" charset="-128"/>
                    <a:ea typeface="メイリオ" charset="-128"/>
                  </a:rPr>
                  <a:t>警戒区域」に入っている。</a:t>
                </a:r>
                <a:endParaRPr lang="en-US" altLang="ja-JP" sz="2800" b="1" dirty="0" smtClean="0">
                  <a:latin typeface="メイリオ" charset="-128"/>
                  <a:ea typeface="メイリオ" charset="-128"/>
                </a:endParaRPr>
              </a:p>
            </p:txBody>
          </p:sp>
          <p:cxnSp>
            <p:nvCxnSpPr>
              <p:cNvPr id="26" name="直線矢印コネクタ 25"/>
              <p:cNvCxnSpPr>
                <a:stCxn id="20" idx="1"/>
              </p:cNvCxnSpPr>
              <p:nvPr/>
            </p:nvCxnSpPr>
            <p:spPr>
              <a:xfrm flipH="1">
                <a:off x="2060961" y="2721042"/>
                <a:ext cx="1028304" cy="658301"/>
              </a:xfrm>
              <a:prstGeom prst="straightConnector1">
                <a:avLst/>
              </a:prstGeom>
              <a:ln w="57150">
                <a:solidFill>
                  <a:srgbClr val="3399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 name="円/楕円 3"/>
            <p:cNvSpPr>
              <a:spLocks noChangeAspect="1"/>
            </p:cNvSpPr>
            <p:nvPr/>
          </p:nvSpPr>
          <p:spPr>
            <a:xfrm>
              <a:off x="1840201" y="3316204"/>
              <a:ext cx="274320" cy="274320"/>
            </a:xfrm>
            <a:prstGeom prst="ellipse">
              <a:avLst/>
            </a:prstGeom>
            <a:noFill/>
            <a:ln w="5715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1144712" y="4162705"/>
            <a:ext cx="7387728" cy="2218623"/>
            <a:chOff x="1144712" y="4162705"/>
            <a:chExt cx="7387728" cy="2218623"/>
          </a:xfrm>
        </p:grpSpPr>
        <p:grpSp>
          <p:nvGrpSpPr>
            <p:cNvPr id="2048" name="グループ化 2047"/>
            <p:cNvGrpSpPr/>
            <p:nvPr/>
          </p:nvGrpSpPr>
          <p:grpSpPr>
            <a:xfrm>
              <a:off x="1144712" y="4322055"/>
              <a:ext cx="7387728" cy="2059273"/>
              <a:chOff x="1144712" y="4322055"/>
              <a:chExt cx="7387728" cy="2059273"/>
            </a:xfrm>
          </p:grpSpPr>
          <p:sp>
            <p:nvSpPr>
              <p:cNvPr id="34" name="Text Box 4">
                <a:extLst>
                  <a:ext uri="{FF2B5EF4-FFF2-40B4-BE49-F238E27FC236}">
                    <a16:creationId xmlns:a16="http://schemas.microsoft.com/office/drawing/2014/main" xmlns="" id="{947C71EE-4CB5-7049-8549-404822CE5288}"/>
                  </a:ext>
                </a:extLst>
              </p:cNvPr>
              <p:cNvSpPr txBox="1">
                <a:spLocks noChangeArrowheads="1"/>
              </p:cNvSpPr>
              <p:nvPr/>
            </p:nvSpPr>
            <p:spPr bwMode="auto">
              <a:xfrm>
                <a:off x="1144712" y="5167492"/>
                <a:ext cx="7387728" cy="1213836"/>
              </a:xfrm>
              <a:prstGeom prst="rect">
                <a:avLst/>
              </a:prstGeom>
              <a:solidFill>
                <a:schemeClr val="bg1"/>
              </a:solidFill>
              <a:ln w="57150">
                <a:solidFill>
                  <a:srgbClr val="3399FF"/>
                </a:solidFill>
              </a:ln>
              <a:effectLs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gn="ctr">
                  <a:lnSpc>
                    <a:spcPct val="120000"/>
                  </a:lnSpc>
                </a:pPr>
                <a:r>
                  <a:rPr lang="ja-JP" altLang="en-US" sz="2800" b="1" dirty="0" smtClean="0">
                    <a:latin typeface="メイリオ" charset="-128"/>
                    <a:ea typeface="メイリオ" charset="-128"/>
                  </a:rPr>
                  <a:t>自宅は、危険エリアに入っていないが、</a:t>
                </a:r>
                <a:endParaRPr lang="en-US" altLang="ja-JP" sz="2800" b="1" dirty="0" smtClean="0">
                  <a:latin typeface="メイリオ" charset="-128"/>
                  <a:ea typeface="メイリオ" charset="-128"/>
                </a:endParaRPr>
              </a:p>
              <a:p>
                <a:pPr algn="ctr">
                  <a:lnSpc>
                    <a:spcPct val="120000"/>
                  </a:lnSpc>
                </a:pPr>
                <a:r>
                  <a:rPr lang="ja-JP" altLang="en-US" sz="2800" b="1" dirty="0" smtClean="0">
                    <a:latin typeface="メイリオ" charset="-128"/>
                    <a:ea typeface="メイリオ" charset="-128"/>
                  </a:rPr>
                  <a:t>周辺に土砂災害の危険性がある。</a:t>
                </a:r>
                <a:endParaRPr lang="en-US" altLang="ja-JP" sz="2800" b="1" dirty="0" smtClean="0">
                  <a:latin typeface="メイリオ" charset="-128"/>
                  <a:ea typeface="メイリオ" charset="-128"/>
                </a:endParaRPr>
              </a:p>
            </p:txBody>
          </p:sp>
          <p:cxnSp>
            <p:nvCxnSpPr>
              <p:cNvPr id="35" name="直線矢印コネクタ 34"/>
              <p:cNvCxnSpPr/>
              <p:nvPr/>
            </p:nvCxnSpPr>
            <p:spPr>
              <a:xfrm flipH="1" flipV="1">
                <a:off x="1428528" y="4322055"/>
                <a:ext cx="324036" cy="833441"/>
              </a:xfrm>
              <a:prstGeom prst="straightConnector1">
                <a:avLst/>
              </a:prstGeom>
              <a:ln w="57150">
                <a:solidFill>
                  <a:srgbClr val="3399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0" name="円/楕円 29"/>
            <p:cNvSpPr>
              <a:spLocks noChangeAspect="1"/>
            </p:cNvSpPr>
            <p:nvPr/>
          </p:nvSpPr>
          <p:spPr>
            <a:xfrm>
              <a:off x="1293642" y="4162705"/>
              <a:ext cx="255360" cy="274320"/>
            </a:xfrm>
            <a:prstGeom prst="ellipse">
              <a:avLst/>
            </a:prstGeom>
            <a:noFill/>
            <a:ln w="5715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3279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5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7469440" y="-229781"/>
            <a:ext cx="1835561" cy="1829567"/>
            <a:chOff x="7308304" y="639063"/>
            <a:chExt cx="1835561" cy="1829567"/>
          </a:xfrm>
        </p:grpSpPr>
        <p:sp>
          <p:nvSpPr>
            <p:cNvPr id="12"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3"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8" name="Text Box 4">
            <a:extLst>
              <a:ext uri="{FF2B5EF4-FFF2-40B4-BE49-F238E27FC236}">
                <a16:creationId xmlns:a16="http://schemas.microsoft.com/office/drawing/2014/main" xmlns="" id="{FE87E377-8B11-364A-A95F-8FBCF3E247A1}"/>
              </a:ext>
            </a:extLst>
          </p:cNvPr>
          <p:cNvSpPr txBox="1">
            <a:spLocks noChangeArrowheads="1"/>
          </p:cNvSpPr>
          <p:nvPr/>
        </p:nvSpPr>
        <p:spPr bwMode="auto">
          <a:xfrm>
            <a:off x="186016" y="764704"/>
            <a:ext cx="8972283"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3200" b="1" dirty="0" smtClean="0">
                <a:solidFill>
                  <a:schemeClr val="bg2">
                    <a:lumMod val="25000"/>
                  </a:schemeClr>
                </a:solidFill>
                <a:latin typeface="Meiryo" panose="020B0604030504040204" pitchFamily="34" charset="-128"/>
                <a:ea typeface="Meiryo" panose="020B0604030504040204" pitchFamily="34" charset="-128"/>
              </a:rPr>
              <a:t>①で確認した警戒すべき災害について，</a:t>
            </a:r>
            <a:endParaRPr lang="en-US" altLang="ja-JP" sz="3200" b="1" dirty="0" smtClean="0">
              <a:solidFill>
                <a:schemeClr val="bg2">
                  <a:lumMod val="25000"/>
                </a:schemeClr>
              </a:solidFill>
              <a:latin typeface="Meiryo" panose="020B0604030504040204" pitchFamily="34" charset="-128"/>
              <a:ea typeface="Meiryo" panose="020B0604030504040204" pitchFamily="34" charset="-128"/>
            </a:endParaRPr>
          </a:p>
          <a:p>
            <a:pPr lvl="0" algn="ctr" defTabSz="685800">
              <a:lnSpc>
                <a:spcPct val="120000"/>
              </a:lnSpc>
              <a:defRPr/>
            </a:pPr>
            <a:r>
              <a:rPr lang="ja-JP" altLang="en-US" sz="3200" b="1" dirty="0" smtClean="0">
                <a:solidFill>
                  <a:schemeClr val="bg2">
                    <a:lumMod val="25000"/>
                  </a:schemeClr>
                </a:solidFill>
                <a:latin typeface="Meiryo" panose="020B0604030504040204" pitchFamily="34" charset="-128"/>
                <a:ea typeface="Meiryo" panose="020B0604030504040204" pitchFamily="34" charset="-128"/>
              </a:rPr>
              <a:t>マイ・タイムラインシートに記録しましょう。</a:t>
            </a:r>
            <a:endParaRPr lang="en-US" altLang="ja-JP" sz="3200" b="1" dirty="0" smtClean="0">
              <a:solidFill>
                <a:schemeClr val="bg2">
                  <a:lumMod val="25000"/>
                </a:schemeClr>
              </a:solidFill>
              <a:latin typeface="Meiryo" panose="020B0604030504040204" pitchFamily="34" charset="-128"/>
              <a:ea typeface="Meiryo" panose="020B0604030504040204" pitchFamily="34" charset="-128"/>
            </a:endParaRPr>
          </a:p>
        </p:txBody>
      </p:sp>
      <p:grpSp>
        <p:nvGrpSpPr>
          <p:cNvPr id="16" name="グループ化 15"/>
          <p:cNvGrpSpPr/>
          <p:nvPr/>
        </p:nvGrpSpPr>
        <p:grpSpPr>
          <a:xfrm>
            <a:off x="143166" y="1915876"/>
            <a:ext cx="9227259" cy="4651192"/>
            <a:chOff x="247374" y="1819781"/>
            <a:chExt cx="9227259" cy="4651192"/>
          </a:xfrm>
        </p:grpSpPr>
        <p:grpSp>
          <p:nvGrpSpPr>
            <p:cNvPr id="15" name="グループ化 14"/>
            <p:cNvGrpSpPr/>
            <p:nvPr/>
          </p:nvGrpSpPr>
          <p:grpSpPr>
            <a:xfrm>
              <a:off x="247374" y="1819781"/>
              <a:ext cx="9227259" cy="4651192"/>
              <a:chOff x="256243" y="1880569"/>
              <a:chExt cx="9114183" cy="4539550"/>
            </a:xfrm>
          </p:grpSpPr>
          <p:pic>
            <p:nvPicPr>
              <p:cNvPr id="4" name="図 3">
                <a:extLst>
                  <a:ext uri="{FF2B5EF4-FFF2-40B4-BE49-F238E27FC236}">
                    <a16:creationId xmlns:a16="http://schemas.microsoft.com/office/drawing/2014/main" xmlns="" id="{9758982E-EC45-FF43-8CF5-5CAE270EEE91}"/>
                  </a:ext>
                </a:extLst>
              </p:cNvPr>
              <p:cNvPicPr>
                <a:picLocks noChangeAspect="1"/>
              </p:cNvPicPr>
              <p:nvPr/>
            </p:nvPicPr>
            <p:blipFill rotWithShape="1">
              <a:blip r:embed="rId3">
                <a:extLst>
                  <a:ext uri="{28A0092B-C50C-407E-A947-70E740481C1C}">
                    <a14:useLocalDpi xmlns:a14="http://schemas.microsoft.com/office/drawing/2010/main" val="0"/>
                  </a:ext>
                </a:extLst>
              </a:blip>
              <a:srcRect t="-1" b="25363"/>
              <a:stretch/>
            </p:blipFill>
            <p:spPr>
              <a:xfrm>
                <a:off x="286012" y="1905464"/>
                <a:ext cx="8512236" cy="4514655"/>
              </a:xfrm>
              <a:prstGeom prst="rect">
                <a:avLst/>
              </a:prstGeom>
            </p:spPr>
          </p:pic>
          <p:sp>
            <p:nvSpPr>
              <p:cNvPr id="7" name="Text Box 4">
                <a:extLst>
                  <a:ext uri="{FF2B5EF4-FFF2-40B4-BE49-F238E27FC236}">
                    <a16:creationId xmlns:a16="http://schemas.microsoft.com/office/drawing/2014/main" xmlns="" id="{3361EEFD-66AF-9B4A-980F-D199D4A47CE3}"/>
                  </a:ext>
                </a:extLst>
              </p:cNvPr>
              <p:cNvSpPr txBox="1">
                <a:spLocks noChangeArrowheads="1"/>
              </p:cNvSpPr>
              <p:nvPr/>
            </p:nvSpPr>
            <p:spPr bwMode="auto">
              <a:xfrm>
                <a:off x="256243" y="1880569"/>
                <a:ext cx="9114183" cy="78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marL="285750" indent="-285750">
                  <a:lnSpc>
                    <a:spcPct val="120000"/>
                  </a:lnSpc>
                  <a:buFont typeface="Wingdings" pitchFamily="2" charset="2"/>
                  <a:buChar char="l"/>
                </a:pPr>
                <a:endParaRPr lang="en-US" altLang="ja-JP" sz="2000" b="1" dirty="0">
                  <a:latin typeface="メイリオ" charset="-128"/>
                  <a:ea typeface="メイリオ" charset="-128"/>
                </a:endParaRPr>
              </a:p>
            </p:txBody>
          </p:sp>
        </p:grpSp>
        <p:sp>
          <p:nvSpPr>
            <p:cNvPr id="10" name="線吹き出し 1 (枠付き) 9"/>
            <p:cNvSpPr/>
            <p:nvPr/>
          </p:nvSpPr>
          <p:spPr>
            <a:xfrm>
              <a:off x="2603875" y="2036761"/>
              <a:ext cx="6506996" cy="3377920"/>
            </a:xfrm>
            <a:prstGeom prst="borderCallout1">
              <a:avLst>
                <a:gd name="adj1" fmla="val 66473"/>
                <a:gd name="adj2" fmla="val -91"/>
                <a:gd name="adj3" fmla="val 76790"/>
                <a:gd name="adj4" fmla="val -4647"/>
              </a:avLst>
            </a:prstGeom>
            <a:solidFill>
              <a:schemeClr val="accent5">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3600"/>
                </a:lnSpc>
                <a:defRPr/>
              </a:pPr>
              <a:r>
                <a:rPr lang="ja-JP" altLang="en-US" sz="2800" b="1" dirty="0" smtClean="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高潮</a:t>
              </a:r>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河川の氾濫</a:t>
              </a:r>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土砂災害」</a:t>
              </a:r>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の</a:t>
              </a:r>
              <a:endParaRPr lang="en-US" altLang="ja-JP" sz="2800"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ts val="3600"/>
                </a:lnSpc>
                <a:defRPr/>
              </a:pPr>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　おそれのある区域に居住しているかを確認</a:t>
              </a:r>
              <a:endParaRPr lang="en-US" altLang="ja-JP" sz="2800"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ts val="3600"/>
                </a:lnSpc>
                <a:defRPr/>
              </a:pPr>
              <a:r>
                <a:rPr lang="ja-JP" altLang="en-US" sz="24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400" b="1" u="sng" dirty="0" smtClean="0">
                  <a:solidFill>
                    <a:schemeClr val="tx1">
                      <a:lumMod val="75000"/>
                      <a:lumOff val="25000"/>
                    </a:schemeClr>
                  </a:solidFill>
                  <a:latin typeface="Meiryo UI" panose="020B0604030504040204" pitchFamily="50" charset="-128"/>
                  <a:ea typeface="Meiryo UI" panose="020B0604030504040204" pitchFamily="50" charset="-128"/>
                </a:rPr>
                <a:t>自宅が浸水や土砂災害のおそれがある</a:t>
              </a:r>
              <a:endParaRPr lang="en-US" altLang="ja-JP" sz="2400" b="1" u="sng"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ts val="3600"/>
                </a:lnSpc>
                <a:defRPr/>
              </a:pP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2400" b="1" dirty="0" smtClean="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24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3200" b="1" dirty="0" smtClean="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400" b="1" dirty="0" smtClean="0">
                  <a:solidFill>
                    <a:schemeClr val="tx1">
                      <a:lumMod val="75000"/>
                      <a:lumOff val="25000"/>
                    </a:schemeClr>
                  </a:solidFill>
                  <a:latin typeface="Meiryo UI" panose="020B0604030504040204" pitchFamily="50" charset="-128"/>
                  <a:ea typeface="Meiryo UI" panose="020B0604030504040204" pitchFamily="50" charset="-128"/>
                </a:rPr>
                <a:t>のシールを貼る</a:t>
              </a:r>
              <a:endParaRPr lang="en-US" altLang="ja-JP" sz="2400"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ts val="3600"/>
                </a:lnSpc>
                <a:defRPr/>
              </a:pPr>
              <a:r>
                <a:rPr lang="ja-JP" altLang="en-US" sz="24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400" b="1" u="sng" dirty="0" smtClean="0">
                  <a:solidFill>
                    <a:schemeClr val="tx1">
                      <a:lumMod val="75000"/>
                      <a:lumOff val="25000"/>
                    </a:schemeClr>
                  </a:solidFill>
                  <a:latin typeface="Meiryo UI" panose="020B0604030504040204" pitchFamily="50" charset="-128"/>
                  <a:ea typeface="Meiryo UI" panose="020B0604030504040204" pitchFamily="50" charset="-128"/>
                </a:rPr>
                <a:t>避難経路などに浸水や土砂災害のおそれがある</a:t>
              </a:r>
              <a:endParaRPr lang="en-US" altLang="ja-JP" sz="2400" b="1" u="sng"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ts val="3600"/>
                </a:lnSpc>
                <a:defRPr/>
              </a:pP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2400" b="1" u="sng" dirty="0" smtClean="0">
                  <a:solidFill>
                    <a:schemeClr val="tx1">
                      <a:lumMod val="75000"/>
                      <a:lumOff val="25000"/>
                    </a:schemeClr>
                  </a:solidFill>
                  <a:latin typeface="Meiryo UI" panose="020B0604030504040204" pitchFamily="50" charset="-128"/>
                  <a:ea typeface="Meiryo UI" panose="020B0604030504040204" pitchFamily="50" charset="-128"/>
                </a:rPr>
                <a:t>区域がある</a:t>
              </a:r>
              <a:r>
                <a:rPr lang="ja-JP" altLang="en-US" sz="2400" b="1" dirty="0" smtClean="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24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400" b="1" dirty="0" smtClean="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400" b="1" dirty="0" smtClean="0">
                  <a:solidFill>
                    <a:schemeClr val="tx1">
                      <a:lumMod val="75000"/>
                      <a:lumOff val="25000"/>
                    </a:schemeClr>
                  </a:solidFill>
                  <a:latin typeface="Meiryo UI" panose="020B0604030504040204" pitchFamily="50" charset="-128"/>
                  <a:ea typeface="Meiryo UI" panose="020B0604030504040204" pitchFamily="50" charset="-128"/>
                </a:rPr>
                <a:t>のシールを貼る</a:t>
              </a:r>
              <a:endParaRPr lang="en-US" altLang="ja-JP" sz="2400" b="1" dirty="0" smtClean="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角丸四角形 13"/>
            <p:cNvSpPr/>
            <p:nvPr/>
          </p:nvSpPr>
          <p:spPr>
            <a:xfrm>
              <a:off x="1265720" y="4478577"/>
              <a:ext cx="1203449" cy="93610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正方形/長方形 2"/>
          <p:cNvSpPr/>
          <p:nvPr/>
        </p:nvSpPr>
        <p:spPr>
          <a:xfrm>
            <a:off x="1331640" y="4751513"/>
            <a:ext cx="144016"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14</a:t>
            </a:r>
            <a:endParaRPr kumimoji="1" lang="ja-JP" altLang="en-US"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79512" y="-9628"/>
            <a:ext cx="9396536" cy="646331"/>
          </a:xfrm>
          <a:prstGeom prst="rect">
            <a:avLst/>
          </a:prstGeom>
          <a:noFill/>
        </p:spPr>
        <p:txBody>
          <a:bodyPr wrap="square" rtlCol="0">
            <a:spAutoFit/>
          </a:bodyPr>
          <a:lstStyle/>
          <a:p>
            <a:r>
              <a:rPr lang="ja-JP" altLang="en-US" sz="3600" b="1" u="sng" dirty="0" smtClean="0">
                <a:solidFill>
                  <a:srgbClr val="FF6600"/>
                </a:solidFill>
                <a:latin typeface="Meiryo UI" panose="020B0604030504040204" pitchFamily="50" charset="-128"/>
                <a:ea typeface="Meiryo UI" panose="020B0604030504040204" pitchFamily="50" charset="-128"/>
              </a:rPr>
              <a:t>１</a:t>
            </a:r>
            <a:r>
              <a:rPr lang="en-US" altLang="ja-JP" sz="3600" b="1" u="sng" dirty="0" smtClean="0">
                <a:solidFill>
                  <a:srgbClr val="FF6600"/>
                </a:solidFill>
                <a:latin typeface="Meiryo UI" panose="020B0604030504040204" pitchFamily="50" charset="-128"/>
                <a:ea typeface="Meiryo UI" panose="020B0604030504040204" pitchFamily="50" charset="-128"/>
              </a:rPr>
              <a:t>-2. </a:t>
            </a:r>
            <a:r>
              <a:rPr lang="ja-JP" altLang="en-US" sz="3600" b="1" u="sng" dirty="0" smtClean="0">
                <a:solidFill>
                  <a:srgbClr val="FF6600"/>
                </a:solidFill>
                <a:latin typeface="Meiryo UI" panose="020B0604030504040204" pitchFamily="50" charset="-128"/>
                <a:ea typeface="Meiryo UI" panose="020B0604030504040204" pitchFamily="50" charset="-128"/>
              </a:rPr>
              <a:t>マイ・タイムラインシートに記録</a:t>
            </a:r>
            <a:endParaRPr lang="ja-JP" altLang="en-US" sz="3600" b="1" u="sng" dirty="0">
              <a:solidFill>
                <a:srgbClr val="FF6600"/>
              </a:solidFill>
              <a:latin typeface="Meiryo UI" panose="020B0604030504040204" pitchFamily="50" charset="-128"/>
              <a:ea typeface="Meiryo UI" panose="020B0604030504040204" pitchFamily="50" charset="-128"/>
            </a:endParaRPr>
          </a:p>
        </p:txBody>
      </p:sp>
      <p:cxnSp>
        <p:nvCxnSpPr>
          <p:cNvPr id="6" name="直線矢印コネクタ 5"/>
          <p:cNvCxnSpPr/>
          <p:nvPr/>
        </p:nvCxnSpPr>
        <p:spPr>
          <a:xfrm flipH="1">
            <a:off x="2031614" y="3876676"/>
            <a:ext cx="936106" cy="5432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688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 xmlns:a16="http://schemas.microsoft.com/office/drawing/2014/main" id="{AB712912-A034-174A-B006-CCF3A48A8994}"/>
              </a:ext>
            </a:extLst>
          </p:cNvPr>
          <p:cNvSpPr txBox="1">
            <a:spLocks noChangeArrowheads="1"/>
          </p:cNvSpPr>
          <p:nvPr/>
        </p:nvSpPr>
        <p:spPr bwMode="auto">
          <a:xfrm>
            <a:off x="157444" y="4526817"/>
            <a:ext cx="2632463" cy="50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lnSpc>
                <a:spcPct val="120000"/>
              </a:lnSpc>
              <a:defRPr/>
            </a:pPr>
            <a:r>
              <a:rPr lang="en-US" altLang="ja-JP" b="1" dirty="0">
                <a:latin typeface="Meiryo" panose="020B0604030504040204" pitchFamily="34" charset="-128"/>
                <a:ea typeface="Meiryo" panose="020B0604030504040204" pitchFamily="34" charset="-128"/>
              </a:rPr>
              <a:t>〈</a:t>
            </a:r>
            <a:r>
              <a:rPr lang="ja-JP" altLang="en-US" b="1" dirty="0">
                <a:latin typeface="Meiryo" panose="020B0604030504040204" pitchFamily="34" charset="-128"/>
                <a:ea typeface="Meiryo" panose="020B0604030504040204" pitchFamily="34" charset="-128"/>
              </a:rPr>
              <a:t>入手方法</a:t>
            </a:r>
            <a:r>
              <a:rPr lang="en-US" altLang="ja-JP" b="1" dirty="0">
                <a:latin typeface="Meiryo" panose="020B0604030504040204" pitchFamily="34" charset="-128"/>
                <a:ea typeface="Meiryo" panose="020B0604030504040204" pitchFamily="34" charset="-128"/>
              </a:rPr>
              <a:t>〉</a:t>
            </a:r>
          </a:p>
        </p:txBody>
      </p:sp>
      <p:sp>
        <p:nvSpPr>
          <p:cNvPr id="11" name="正方形/長方形 10">
            <a:extLst>
              <a:ext uri="{FF2B5EF4-FFF2-40B4-BE49-F238E27FC236}">
                <a16:creationId xmlns="" xmlns:a16="http://schemas.microsoft.com/office/drawing/2014/main" id="{5B7B9787-E4A7-0547-B96E-D7CDBECB9282}"/>
              </a:ext>
            </a:extLst>
          </p:cNvPr>
          <p:cNvSpPr/>
          <p:nvPr/>
        </p:nvSpPr>
        <p:spPr>
          <a:xfrm>
            <a:off x="4843604" y="6626534"/>
            <a:ext cx="289711" cy="231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44016" y="46365"/>
            <a:ext cx="9396536" cy="646331"/>
          </a:xfrm>
          <a:prstGeom prst="rect">
            <a:avLst/>
          </a:prstGeom>
          <a:noFill/>
        </p:spPr>
        <p:txBody>
          <a:bodyPr wrap="square" rtlCol="0">
            <a:spAutoFit/>
          </a:bodyPr>
          <a:lstStyle/>
          <a:p>
            <a:r>
              <a:rPr lang="ja-JP" altLang="en-US" sz="3600" b="1" u="sng" dirty="0" smtClean="0">
                <a:solidFill>
                  <a:srgbClr val="FF6600"/>
                </a:solidFill>
                <a:latin typeface="Meiryo UI" panose="020B0604030504040204" pitchFamily="50" charset="-128"/>
                <a:ea typeface="Meiryo UI" panose="020B0604030504040204" pitchFamily="50" charset="-128"/>
              </a:rPr>
              <a:t>２</a:t>
            </a:r>
            <a:r>
              <a:rPr lang="en-US" altLang="ja-JP" sz="3600" b="1" u="sng" dirty="0" smtClean="0">
                <a:solidFill>
                  <a:srgbClr val="FF6600"/>
                </a:solidFill>
                <a:latin typeface="Meiryo UI" panose="020B0604030504040204" pitchFamily="50" charset="-128"/>
                <a:ea typeface="Meiryo UI" panose="020B0604030504040204" pitchFamily="50" charset="-128"/>
              </a:rPr>
              <a:t>. </a:t>
            </a:r>
            <a:r>
              <a:rPr lang="ja-JP" altLang="en-US" sz="3600" b="1" u="sng" dirty="0" smtClean="0">
                <a:solidFill>
                  <a:srgbClr val="FF6600"/>
                </a:solidFill>
                <a:latin typeface="Meiryo UI" panose="020B0604030504040204" pitchFamily="50" charset="-128"/>
                <a:ea typeface="Meiryo UI" panose="020B0604030504040204" pitchFamily="50" charset="-128"/>
              </a:rPr>
              <a:t>避難</a:t>
            </a:r>
            <a:r>
              <a:rPr lang="ja-JP" altLang="en-US" sz="3600" b="1" u="sng" dirty="0">
                <a:solidFill>
                  <a:srgbClr val="FF6600"/>
                </a:solidFill>
                <a:latin typeface="Meiryo UI" panose="020B0604030504040204" pitchFamily="50" charset="-128"/>
                <a:ea typeface="Meiryo UI" panose="020B0604030504040204" pitchFamily="50" charset="-128"/>
              </a:rPr>
              <a:t>情報</a:t>
            </a:r>
            <a:r>
              <a:rPr lang="ja-JP" altLang="en-US" sz="3600" b="1" u="sng" dirty="0" smtClean="0">
                <a:solidFill>
                  <a:srgbClr val="FF6600"/>
                </a:solidFill>
                <a:latin typeface="Meiryo UI" panose="020B0604030504040204" pitchFamily="50" charset="-128"/>
                <a:ea typeface="Meiryo UI" panose="020B0604030504040204" pitchFamily="50" charset="-128"/>
              </a:rPr>
              <a:t>や防災</a:t>
            </a:r>
            <a:r>
              <a:rPr lang="ja-JP" altLang="en-US" sz="3600" b="1" u="sng" dirty="0">
                <a:solidFill>
                  <a:srgbClr val="FF6600"/>
                </a:solidFill>
                <a:latin typeface="Meiryo UI" panose="020B0604030504040204" pitchFamily="50" charset="-128"/>
                <a:ea typeface="Meiryo UI" panose="020B0604030504040204" pitchFamily="50" charset="-128"/>
              </a:rPr>
              <a:t>気象情報</a:t>
            </a:r>
            <a:r>
              <a:rPr lang="ja-JP" altLang="en-US" sz="3600" b="1" u="sng" dirty="0" smtClean="0">
                <a:solidFill>
                  <a:srgbClr val="FF6600"/>
                </a:solidFill>
                <a:latin typeface="Meiryo UI" panose="020B0604030504040204" pitchFamily="50" charset="-128"/>
                <a:ea typeface="Meiryo UI" panose="020B0604030504040204" pitchFamily="50" charset="-128"/>
              </a:rPr>
              <a:t>を確認する</a:t>
            </a:r>
            <a:endParaRPr lang="ja-JP" altLang="en-US" sz="3600" b="1" u="sng" dirty="0">
              <a:solidFill>
                <a:srgbClr val="FF6600"/>
              </a:solidFill>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278121" y="5027395"/>
            <a:ext cx="8868335" cy="1885365"/>
            <a:chOff x="166117" y="1275425"/>
            <a:chExt cx="8868335" cy="1885365"/>
          </a:xfrm>
        </p:grpSpPr>
        <p:grpSp>
          <p:nvGrpSpPr>
            <p:cNvPr id="17" name="グループ化 16"/>
            <p:cNvGrpSpPr/>
            <p:nvPr/>
          </p:nvGrpSpPr>
          <p:grpSpPr>
            <a:xfrm>
              <a:off x="166117" y="1275425"/>
              <a:ext cx="2304256" cy="1885365"/>
              <a:chOff x="166117" y="1275425"/>
              <a:chExt cx="2304256" cy="1885365"/>
            </a:xfrm>
          </p:grpSpPr>
          <p:grpSp>
            <p:nvGrpSpPr>
              <p:cNvPr id="25" name="グループ化 24"/>
              <p:cNvGrpSpPr/>
              <p:nvPr/>
            </p:nvGrpSpPr>
            <p:grpSpPr>
              <a:xfrm>
                <a:off x="447358" y="2128543"/>
                <a:ext cx="1926861" cy="1032247"/>
                <a:chOff x="607245" y="1793611"/>
                <a:chExt cx="1926861" cy="1032247"/>
              </a:xfrm>
            </p:grpSpPr>
            <p:pic>
              <p:nvPicPr>
                <p:cNvPr id="27" name="Picture 2" descr="C:\Users\85923\Desktop\tv_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245" y="1793611"/>
                  <a:ext cx="1045093" cy="9562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85923\Desktop\saigai_radio_temawas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7749" y="1797939"/>
                  <a:ext cx="1076357" cy="1027919"/>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タイトル 1"/>
              <p:cNvSpPr txBox="1">
                <a:spLocks/>
              </p:cNvSpPr>
              <p:nvPr/>
            </p:nvSpPr>
            <p:spPr>
              <a:xfrm>
                <a:off x="166117" y="1275425"/>
                <a:ext cx="2304256" cy="857445"/>
              </a:xfrm>
              <a:prstGeom prst="rect">
                <a:avLst/>
              </a:prstGeom>
              <a:solidFill>
                <a:schemeClr val="bg2">
                  <a:lumMod val="75000"/>
                </a:schemeClr>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2800" b="1" dirty="0" smtClean="0">
                    <a:solidFill>
                      <a:schemeClr val="bg1"/>
                    </a:solidFill>
                    <a:latin typeface="Meiryo UI" panose="020B0604030504040204" pitchFamily="50" charset="-128"/>
                    <a:ea typeface="Meiryo UI" panose="020B0604030504040204" pitchFamily="50" charset="-128"/>
                  </a:rPr>
                  <a:t>テレビ</a:t>
                </a:r>
                <a:endParaRPr lang="en-US" altLang="ja-JP" sz="2800" b="1" dirty="0" smtClean="0">
                  <a:solidFill>
                    <a:schemeClr val="bg1"/>
                  </a:solidFill>
                  <a:latin typeface="Meiryo UI" panose="020B0604030504040204" pitchFamily="50" charset="-128"/>
                  <a:ea typeface="Meiryo UI" panose="020B0604030504040204" pitchFamily="50" charset="-128"/>
                </a:endParaRPr>
              </a:p>
              <a:p>
                <a:pPr algn="ctr"/>
                <a:r>
                  <a:rPr lang="ja-JP" altLang="en-US" sz="2800" b="1" dirty="0" smtClean="0">
                    <a:solidFill>
                      <a:schemeClr val="bg1"/>
                    </a:solidFill>
                    <a:latin typeface="Meiryo UI" panose="020B0604030504040204" pitchFamily="50" charset="-128"/>
                    <a:ea typeface="Meiryo UI" panose="020B0604030504040204" pitchFamily="50" charset="-128"/>
                  </a:rPr>
                  <a:t>ラジオ</a:t>
                </a:r>
                <a:endParaRPr lang="en-US" altLang="ja-JP" sz="2800" b="1" dirty="0" smtClean="0">
                  <a:solidFill>
                    <a:schemeClr val="bg1"/>
                  </a:solidFill>
                  <a:latin typeface="Meiryo UI" panose="020B0604030504040204" pitchFamily="50" charset="-128"/>
                  <a:ea typeface="Meiryo UI" panose="020B0604030504040204" pitchFamily="50" charset="-128"/>
                </a:endParaRPr>
              </a:p>
            </p:txBody>
          </p:sp>
        </p:grpSp>
        <p:grpSp>
          <p:nvGrpSpPr>
            <p:cNvPr id="18" name="グループ化 17"/>
            <p:cNvGrpSpPr/>
            <p:nvPr/>
          </p:nvGrpSpPr>
          <p:grpSpPr>
            <a:xfrm>
              <a:off x="2596362" y="1275425"/>
              <a:ext cx="6438090" cy="1814718"/>
              <a:chOff x="301975" y="2640656"/>
              <a:chExt cx="7099825" cy="1892363"/>
            </a:xfrm>
          </p:grpSpPr>
          <p:grpSp>
            <p:nvGrpSpPr>
              <p:cNvPr id="19" name="グループ化 18"/>
              <p:cNvGrpSpPr/>
              <p:nvPr/>
            </p:nvGrpSpPr>
            <p:grpSpPr>
              <a:xfrm>
                <a:off x="1141581" y="3630173"/>
                <a:ext cx="1664127" cy="881129"/>
                <a:chOff x="1191521" y="4271697"/>
                <a:chExt cx="1664127" cy="881129"/>
              </a:xfrm>
            </p:grpSpPr>
            <p:pic>
              <p:nvPicPr>
                <p:cNvPr id="23" name="Picture 4" descr="C:\Users\85923\Desktop\smartphone_hogo_fil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1521" y="4271697"/>
                  <a:ext cx="877633" cy="8776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85923\Desktop\computer_emai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4520" y="4271697"/>
                  <a:ext cx="881128" cy="881129"/>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6" descr="C:\Users\85923\Desktop\smartphone_ap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2051" y="3238111"/>
                <a:ext cx="1133046" cy="1294908"/>
              </a:xfrm>
              <a:prstGeom prst="rect">
                <a:avLst/>
              </a:prstGeom>
              <a:noFill/>
              <a:extLst>
                <a:ext uri="{909E8E84-426E-40DD-AFC4-6F175D3DCCD1}">
                  <a14:hiddenFill xmlns:a14="http://schemas.microsoft.com/office/drawing/2010/main">
                    <a:solidFill>
                      <a:srgbClr val="FFFFFF"/>
                    </a:solidFill>
                  </a14:hiddenFill>
                </a:ext>
              </a:extLst>
            </p:spPr>
          </p:pic>
          <p:sp>
            <p:nvSpPr>
              <p:cNvPr id="21" name="タイトル 1"/>
              <p:cNvSpPr txBox="1">
                <a:spLocks/>
              </p:cNvSpPr>
              <p:nvPr/>
            </p:nvSpPr>
            <p:spPr>
              <a:xfrm>
                <a:off x="301975" y="2640656"/>
                <a:ext cx="3434480" cy="894133"/>
              </a:xfrm>
              <a:prstGeom prst="rect">
                <a:avLst/>
              </a:prstGeom>
              <a:solidFill>
                <a:schemeClr val="bg2">
                  <a:lumMod val="75000"/>
                </a:schemeClr>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2800" b="1" dirty="0">
                    <a:solidFill>
                      <a:schemeClr val="bg1"/>
                    </a:solidFill>
                    <a:latin typeface="Meiryo UI" panose="020B0604030504040204" pitchFamily="50" charset="-128"/>
                    <a:ea typeface="Meiryo UI" panose="020B0604030504040204" pitchFamily="50" charset="-128"/>
                  </a:rPr>
                  <a:t>自治体の</a:t>
                </a:r>
                <a:r>
                  <a:rPr lang="ja-JP" altLang="en-US" sz="2800" b="1" dirty="0" smtClean="0">
                    <a:solidFill>
                      <a:schemeClr val="bg1"/>
                    </a:solidFill>
                    <a:latin typeface="Meiryo UI" panose="020B0604030504040204" pitchFamily="50" charset="-128"/>
                    <a:ea typeface="Meiryo UI" panose="020B0604030504040204" pitchFamily="50" charset="-128"/>
                  </a:rPr>
                  <a:t>メール</a:t>
                </a:r>
                <a:endParaRPr lang="en-US" altLang="ja-JP" sz="2800" b="1" dirty="0" smtClean="0">
                  <a:solidFill>
                    <a:schemeClr val="bg1"/>
                  </a:solidFill>
                  <a:latin typeface="Meiryo UI" panose="020B0604030504040204" pitchFamily="50" charset="-128"/>
                  <a:ea typeface="Meiryo UI" panose="020B0604030504040204" pitchFamily="50" charset="-128"/>
                </a:endParaRPr>
              </a:p>
              <a:p>
                <a:pPr algn="ctr"/>
                <a:r>
                  <a:rPr lang="ja-JP" altLang="en-US" sz="2800" b="1" dirty="0" smtClean="0">
                    <a:solidFill>
                      <a:schemeClr val="bg1"/>
                    </a:solidFill>
                    <a:latin typeface="Meiryo UI" panose="020B0604030504040204" pitchFamily="50" charset="-128"/>
                    <a:ea typeface="Meiryo UI" panose="020B0604030504040204" pitchFamily="50" charset="-128"/>
                  </a:rPr>
                  <a:t>配信サービス</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22" name="タイトル 1"/>
              <p:cNvSpPr txBox="1">
                <a:spLocks/>
              </p:cNvSpPr>
              <p:nvPr/>
            </p:nvSpPr>
            <p:spPr>
              <a:xfrm>
                <a:off x="3895273" y="2640656"/>
                <a:ext cx="3506527" cy="894133"/>
              </a:xfrm>
              <a:prstGeom prst="rect">
                <a:avLst/>
              </a:prstGeom>
              <a:solidFill>
                <a:schemeClr val="bg2">
                  <a:lumMod val="75000"/>
                </a:schemeClr>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2800" b="1" dirty="0">
                    <a:solidFill>
                      <a:schemeClr val="bg1"/>
                    </a:solidFill>
                    <a:latin typeface="Meiryo UI" panose="020B0604030504040204" pitchFamily="50" charset="-128"/>
                    <a:ea typeface="Meiryo UI" panose="020B0604030504040204" pitchFamily="50" charset="-128"/>
                  </a:rPr>
                  <a:t>緊急速報</a:t>
                </a:r>
                <a:r>
                  <a:rPr lang="ja-JP" altLang="en-US" sz="2800" b="1" dirty="0" smtClean="0">
                    <a:solidFill>
                      <a:schemeClr val="bg1"/>
                    </a:solidFill>
                    <a:latin typeface="Meiryo UI" panose="020B0604030504040204" pitchFamily="50" charset="-128"/>
                    <a:ea typeface="Meiryo UI" panose="020B0604030504040204" pitchFamily="50" charset="-128"/>
                  </a:rPr>
                  <a:t>メール</a:t>
                </a:r>
                <a:endParaRPr lang="en-US" altLang="ja-JP" sz="2800" b="1" dirty="0" smtClean="0">
                  <a:solidFill>
                    <a:schemeClr val="bg1"/>
                  </a:solidFill>
                  <a:latin typeface="Meiryo UI" panose="020B0604030504040204" pitchFamily="50" charset="-128"/>
                  <a:ea typeface="Meiryo UI" panose="020B0604030504040204" pitchFamily="50" charset="-128"/>
                </a:endParaRPr>
              </a:p>
              <a:p>
                <a:pPr algn="ctr"/>
                <a:r>
                  <a:rPr lang="ja-JP" altLang="en-US" sz="2800" b="1" dirty="0" smtClean="0">
                    <a:solidFill>
                      <a:schemeClr val="bg1"/>
                    </a:solidFill>
                    <a:latin typeface="Meiryo UI" panose="020B0604030504040204" pitchFamily="50" charset="-128"/>
                    <a:ea typeface="Meiryo UI" panose="020B0604030504040204" pitchFamily="50" charset="-128"/>
                  </a:rPr>
                  <a:t>民間</a:t>
                </a:r>
                <a:r>
                  <a:rPr lang="ja-JP" altLang="en-US" sz="2800" b="1" dirty="0">
                    <a:solidFill>
                      <a:schemeClr val="bg1"/>
                    </a:solidFill>
                    <a:latin typeface="Meiryo UI" panose="020B0604030504040204" pitchFamily="50" charset="-128"/>
                    <a:ea typeface="Meiryo UI" panose="020B0604030504040204" pitchFamily="50" charset="-128"/>
                  </a:rPr>
                  <a:t>防災アプリ</a:t>
                </a:r>
                <a:endParaRPr lang="en-US" altLang="ja-JP" sz="2800" b="1" dirty="0">
                  <a:solidFill>
                    <a:schemeClr val="bg1"/>
                  </a:solidFill>
                  <a:latin typeface="Meiryo UI" panose="020B0604030504040204" pitchFamily="50" charset="-128"/>
                  <a:ea typeface="Meiryo UI" panose="020B0604030504040204" pitchFamily="50" charset="-128"/>
                </a:endParaRPr>
              </a:p>
            </p:txBody>
          </p:sp>
        </p:grpSp>
      </p:grpSp>
      <p:sp>
        <p:nvSpPr>
          <p:cNvPr id="29" name="テキスト ボックス 28"/>
          <p:cNvSpPr txBox="1"/>
          <p:nvPr/>
        </p:nvSpPr>
        <p:spPr>
          <a:xfrm>
            <a:off x="7788373" y="6288480"/>
            <a:ext cx="1255442" cy="523220"/>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など</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15</a:t>
            </a:r>
            <a:endParaRPr kumimoji="1" lang="ja-JP" altLang="en-US" dirty="0">
              <a:latin typeface="Meiryo UI" panose="020B0604030504040204" pitchFamily="50" charset="-128"/>
              <a:ea typeface="Meiryo UI" panose="020B0604030504040204" pitchFamily="50" charset="-128"/>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121" y="692696"/>
            <a:ext cx="8139707" cy="383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角丸四角形 1"/>
          <p:cNvSpPr/>
          <p:nvPr/>
        </p:nvSpPr>
        <p:spPr>
          <a:xfrm>
            <a:off x="659268" y="1358465"/>
            <a:ext cx="6129747" cy="3168352"/>
          </a:xfrm>
          <a:prstGeom prst="roundRect">
            <a:avLst>
              <a:gd name="adj" fmla="val 6551"/>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6789015" y="1343774"/>
            <a:ext cx="1660768" cy="3168352"/>
          </a:xfrm>
          <a:prstGeom prst="roundRect">
            <a:avLst>
              <a:gd name="adj" fmla="val 6551"/>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059832" y="4498259"/>
            <a:ext cx="3294261" cy="400110"/>
          </a:xfrm>
          <a:prstGeom prst="rect">
            <a:avLst/>
          </a:prstGeom>
          <a:noFill/>
        </p:spPr>
        <p:txBody>
          <a:bodyPr wrap="square" rtlCol="0">
            <a:spAutoFit/>
          </a:bodyPr>
          <a:lstStyle/>
          <a:p>
            <a:r>
              <a:rPr lang="ja-JP" altLang="en-US" sz="2000" b="1" dirty="0" smtClean="0">
                <a:solidFill>
                  <a:srgbClr val="FF0000"/>
                </a:solidFill>
                <a:latin typeface="Meiryo UI" panose="020B0604030504040204" pitchFamily="50" charset="-128"/>
                <a:ea typeface="Meiryo UI" panose="020B0604030504040204" pitchFamily="50" charset="-128"/>
              </a:rPr>
              <a:t>情報の入手方法の一覧</a:t>
            </a:r>
            <a:endParaRPr kumimoji="1" lang="ja-JP" altLang="en-US" sz="2000" b="1" dirty="0">
              <a:solidFill>
                <a:srgbClr val="FF0000"/>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6768963" y="4509120"/>
            <a:ext cx="1907493" cy="400110"/>
          </a:xfrm>
          <a:prstGeom prst="rect">
            <a:avLst/>
          </a:prstGeom>
          <a:noFill/>
        </p:spPr>
        <p:txBody>
          <a:bodyPr wrap="square" rtlCol="0">
            <a:spAutoFit/>
          </a:bodyPr>
          <a:lstStyle/>
          <a:p>
            <a:r>
              <a:rPr lang="ja-JP" altLang="en-US" sz="2000" b="1" dirty="0" smtClean="0">
                <a:solidFill>
                  <a:srgbClr val="FF0000"/>
                </a:solidFill>
                <a:latin typeface="Meiryo UI" panose="020B0604030504040204" pitchFamily="50" charset="-128"/>
                <a:ea typeface="Meiryo UI" panose="020B0604030504040204" pitchFamily="50" charset="-128"/>
              </a:rPr>
              <a:t>シールの貼付</a:t>
            </a:r>
            <a:endParaRPr kumimoji="1" lang="ja-JP" altLang="en-US" sz="20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06966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76496" y="0"/>
            <a:ext cx="7848872" cy="984062"/>
          </a:xfrm>
        </p:spPr>
        <p:txBody>
          <a:bodyPr>
            <a:noAutofit/>
          </a:bodyPr>
          <a:lstStyle/>
          <a:p>
            <a:r>
              <a:rPr lang="ja-JP" altLang="en-US" sz="44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「マイ・タイムライン</a:t>
            </a:r>
            <a:r>
              <a:rPr lang="ja-JP" altLang="en-US" sz="4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」の作成手順</a:t>
            </a:r>
            <a:endParaRPr lang="en-US" altLang="ja-JP" sz="44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nvGrpSpPr>
          <p:cNvPr id="5" name="グループ化 4"/>
          <p:cNvGrpSpPr/>
          <p:nvPr/>
        </p:nvGrpSpPr>
        <p:grpSpPr>
          <a:xfrm>
            <a:off x="268167" y="1124745"/>
            <a:ext cx="8695621" cy="2713829"/>
            <a:chOff x="417729" y="3909629"/>
            <a:chExt cx="8695621" cy="1002093"/>
          </a:xfrm>
        </p:grpSpPr>
        <p:grpSp>
          <p:nvGrpSpPr>
            <p:cNvPr id="6" name="グループ化 5"/>
            <p:cNvGrpSpPr/>
            <p:nvPr/>
          </p:nvGrpSpPr>
          <p:grpSpPr>
            <a:xfrm>
              <a:off x="417729" y="3912881"/>
              <a:ext cx="8464231" cy="998841"/>
              <a:chOff x="417729" y="3912881"/>
              <a:chExt cx="8464231" cy="998841"/>
            </a:xfrm>
          </p:grpSpPr>
          <p:sp>
            <p:nvSpPr>
              <p:cNvPr id="8" name="正方形/長方形 7">
                <a:extLst>
                  <a:ext uri="{FF2B5EF4-FFF2-40B4-BE49-F238E27FC236}">
                    <a16:creationId xmlns:a16="http://schemas.microsoft.com/office/drawing/2014/main" xmlns="" id="{1A75709F-F46E-FA43-8ACF-86D2B43726E7}"/>
                  </a:ext>
                </a:extLst>
              </p:cNvPr>
              <p:cNvSpPr/>
              <p:nvPr/>
            </p:nvSpPr>
            <p:spPr bwMode="auto">
              <a:xfrm>
                <a:off x="433009" y="3912881"/>
                <a:ext cx="8448951" cy="998841"/>
              </a:xfrm>
              <a:prstGeom prst="rect">
                <a:avLst/>
              </a:prstGeom>
              <a:solidFill>
                <a:schemeClr val="accent5">
                  <a:lumMod val="20000"/>
                  <a:lumOff val="80000"/>
                </a:schemeClr>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oAutofit/>
              </a:bodyPr>
              <a:lstStyle/>
              <a:p>
                <a:pPr>
                  <a:defRPr/>
                </a:pPr>
                <a:endParaRPr lang="ja-JP" altLang="en-US" dirty="0">
                  <a:solidFill>
                    <a:schemeClr val="tx1"/>
                  </a:solidFill>
                  <a:latin typeface="Arial" charset="0"/>
                  <a:ea typeface="ＭＳ Ｐゴシック" charset="0"/>
                  <a:cs typeface="ＭＳ Ｐゴシック" charset="0"/>
                </a:endParaRPr>
              </a:p>
            </p:txBody>
          </p:sp>
          <p:sp>
            <p:nvSpPr>
              <p:cNvPr id="9" name="正方形/長方形 8">
                <a:extLst>
                  <a:ext uri="{FF2B5EF4-FFF2-40B4-BE49-F238E27FC236}">
                    <a16:creationId xmlns:a16="http://schemas.microsoft.com/office/drawing/2014/main" xmlns="" id="{A2D2CEAE-6932-854E-8257-DB24945810AA}"/>
                  </a:ext>
                </a:extLst>
              </p:cNvPr>
              <p:cNvSpPr/>
              <p:nvPr/>
            </p:nvSpPr>
            <p:spPr bwMode="auto">
              <a:xfrm>
                <a:off x="417729" y="3914466"/>
                <a:ext cx="2055446" cy="203144"/>
              </a:xfrm>
              <a:prstGeom prst="rect">
                <a:avLst/>
              </a:prstGeom>
              <a:solidFill>
                <a:srgbClr val="FF6600"/>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chor="ctr" anchorCtr="0">
                <a:noAutofit/>
              </a:bodyPr>
              <a:lstStyle/>
              <a:p>
                <a:pPr algn="ctr">
                  <a:defRPr/>
                </a:pPr>
                <a:r>
                  <a:rPr lang="ja-JP" altLang="en-US" sz="2400" b="1" dirty="0" smtClean="0">
                    <a:solidFill>
                      <a:schemeClr val="bg1"/>
                    </a:solidFill>
                    <a:latin typeface="メイリオ" panose="020B0604030504040204" pitchFamily="50" charset="-128"/>
                    <a:ea typeface="メイリオ" panose="020B0604030504040204" pitchFamily="50" charset="-128"/>
                    <a:cs typeface="ＭＳ Ｐゴシック" charset="0"/>
                  </a:rPr>
                  <a:t>ステップ１</a:t>
                </a:r>
                <a:endParaRPr lang="ja-JP" altLang="en-US" sz="2400" b="1" dirty="0">
                  <a:solidFill>
                    <a:schemeClr val="bg1"/>
                  </a:solidFill>
                  <a:latin typeface="メイリオ" panose="020B0604030504040204" pitchFamily="50" charset="-128"/>
                  <a:ea typeface="メイリオ" panose="020B0604030504040204" pitchFamily="50" charset="-128"/>
                  <a:cs typeface="ＭＳ Ｐゴシック" charset="0"/>
                </a:endParaRPr>
              </a:p>
            </p:txBody>
          </p:sp>
        </p:grpSp>
        <p:sp>
          <p:nvSpPr>
            <p:cNvPr id="7" name="Text Box 4">
              <a:extLst>
                <a:ext uri="{FF2B5EF4-FFF2-40B4-BE49-F238E27FC236}">
                  <a16:creationId xmlns:a16="http://schemas.microsoft.com/office/drawing/2014/main" xmlns="" id="{230FA755-8336-3240-BBE7-4D728805DA20}"/>
                </a:ext>
              </a:extLst>
            </p:cNvPr>
            <p:cNvSpPr txBox="1">
              <a:spLocks noChangeArrowheads="1"/>
            </p:cNvSpPr>
            <p:nvPr/>
          </p:nvSpPr>
          <p:spPr bwMode="auto">
            <a:xfrm>
              <a:off x="2696308" y="3909629"/>
              <a:ext cx="6417042" cy="4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3200" b="1" dirty="0" smtClean="0">
                  <a:solidFill>
                    <a:schemeClr val="bg2">
                      <a:lumMod val="25000"/>
                    </a:schemeClr>
                  </a:solidFill>
                  <a:latin typeface="HGPｺﾞｼｯｸE" panose="020B0900000000000000" pitchFamily="50" charset="-128"/>
                  <a:ea typeface="HGPｺﾞｼｯｸE" panose="020B0900000000000000" pitchFamily="50" charset="-128"/>
                </a:rPr>
                <a:t>「マイ・タイムライン」の作成準備</a:t>
              </a:r>
              <a:endParaRPr lang="en-US" altLang="ja-JP" sz="3200" b="1" dirty="0" smtClean="0">
                <a:solidFill>
                  <a:schemeClr val="bg2">
                    <a:lumMod val="25000"/>
                  </a:schemeClr>
                </a:solidFill>
                <a:latin typeface="HGPｺﾞｼｯｸE" panose="020B0900000000000000" pitchFamily="50" charset="-128"/>
                <a:ea typeface="HGPｺﾞｼｯｸE" panose="020B0900000000000000" pitchFamily="50" charset="-128"/>
              </a:endParaRPr>
            </a:p>
            <a:p>
              <a:pPr>
                <a:lnSpc>
                  <a:spcPts val="1000"/>
                </a:lnSpc>
              </a:pPr>
              <a:endParaRPr lang="en-US" altLang="ja-JP" sz="2800" b="1" dirty="0" smtClean="0">
                <a:solidFill>
                  <a:schemeClr val="bg2">
                    <a:lumMod val="25000"/>
                  </a:schemeClr>
                </a:solidFill>
                <a:latin typeface="メイリオ" charset="-128"/>
                <a:ea typeface="メイリオ" charset="-128"/>
              </a:endParaRPr>
            </a:p>
            <a:p>
              <a:pPr>
                <a:lnSpc>
                  <a:spcPts val="1300"/>
                </a:lnSpc>
              </a:pPr>
              <a:r>
                <a:rPr lang="ja-JP" altLang="en-US" sz="2800" b="1" dirty="0">
                  <a:solidFill>
                    <a:schemeClr val="bg2">
                      <a:lumMod val="25000"/>
                    </a:schemeClr>
                  </a:solidFill>
                  <a:latin typeface="メイリオ" charset="-128"/>
                  <a:ea typeface="メイリオ" charset="-128"/>
                </a:rPr>
                <a:t>　</a:t>
              </a:r>
              <a:endParaRPr lang="en-US" altLang="ja-JP" sz="2800" b="1" dirty="0">
                <a:solidFill>
                  <a:schemeClr val="bg2">
                    <a:lumMod val="25000"/>
                  </a:schemeClr>
                </a:solidFill>
                <a:latin typeface="メイリオ" charset="-128"/>
                <a:ea typeface="メイリオ" charset="-128"/>
              </a:endParaRPr>
            </a:p>
          </p:txBody>
        </p:sp>
      </p:grpSp>
      <p:sp>
        <p:nvSpPr>
          <p:cNvPr id="2" name="テキスト ボックス 1"/>
          <p:cNvSpPr txBox="1"/>
          <p:nvPr/>
        </p:nvSpPr>
        <p:spPr>
          <a:xfrm>
            <a:off x="395536" y="2041684"/>
            <a:ext cx="4578424" cy="523220"/>
          </a:xfrm>
          <a:prstGeom prst="rect">
            <a:avLst/>
          </a:prstGeom>
          <a:noFill/>
        </p:spPr>
        <p:txBody>
          <a:bodyPr wrap="square" rtlCol="0">
            <a:spAutoFit/>
          </a:bodyPr>
          <a:lstStyle/>
          <a:p>
            <a:r>
              <a:rPr kumimoji="1" lang="ja-JP" altLang="en-US" sz="2800" b="1" dirty="0" smtClean="0">
                <a:solidFill>
                  <a:schemeClr val="bg2">
                    <a:lumMod val="25000"/>
                  </a:schemeClr>
                </a:solidFill>
                <a:latin typeface="メイリオ" panose="020B0604030504040204" pitchFamily="50" charset="-128"/>
                <a:ea typeface="メイリオ" panose="020B0604030504040204" pitchFamily="50" charset="-128"/>
              </a:rPr>
              <a:t>✔　ハザードマップの確認</a:t>
            </a:r>
            <a:endParaRPr kumimoji="1" lang="ja-JP" altLang="en-US" sz="28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443216" y="2905780"/>
            <a:ext cx="6192688" cy="523220"/>
          </a:xfrm>
          <a:prstGeom prst="rect">
            <a:avLst/>
          </a:prstGeom>
          <a:noFill/>
        </p:spPr>
        <p:txBody>
          <a:bodyPr wrap="square" rtlCol="0">
            <a:spAutoFit/>
          </a:bodyPr>
          <a:lstStyle/>
          <a:p>
            <a:r>
              <a:rPr kumimoji="1" lang="ja-JP" altLang="en-US" sz="2800" b="1" dirty="0" smtClean="0">
                <a:solidFill>
                  <a:schemeClr val="bg2">
                    <a:lumMod val="25000"/>
                  </a:schemeClr>
                </a:solidFill>
                <a:latin typeface="メイリオ" panose="020B0604030504040204" pitchFamily="50" charset="-128"/>
                <a:ea typeface="メイリオ" panose="020B0604030504040204" pitchFamily="50" charset="-128"/>
              </a:rPr>
              <a:t>✔　避難情報，気象情報の確認</a:t>
            </a:r>
            <a:endParaRPr kumimoji="1" lang="ja-JP" altLang="en-US" sz="2800" b="1" dirty="0">
              <a:solidFill>
                <a:schemeClr val="bg2">
                  <a:lumMod val="25000"/>
                </a:schemeClr>
              </a:solidFill>
              <a:latin typeface="メイリオ" panose="020B0604030504040204" pitchFamily="50" charset="-128"/>
              <a:ea typeface="メイリオ" panose="020B0604030504040204" pitchFamily="50" charset="-128"/>
            </a:endParaRPr>
          </a:p>
        </p:txBody>
      </p:sp>
      <p:grpSp>
        <p:nvGrpSpPr>
          <p:cNvPr id="29" name="グループ化 28"/>
          <p:cNvGrpSpPr/>
          <p:nvPr/>
        </p:nvGrpSpPr>
        <p:grpSpPr>
          <a:xfrm>
            <a:off x="300760" y="3861048"/>
            <a:ext cx="8664046" cy="2938056"/>
            <a:chOff x="533348" y="3798567"/>
            <a:chExt cx="8580002" cy="1858217"/>
          </a:xfrm>
        </p:grpSpPr>
        <p:grpSp>
          <p:nvGrpSpPr>
            <p:cNvPr id="30" name="グループ化 29"/>
            <p:cNvGrpSpPr/>
            <p:nvPr/>
          </p:nvGrpSpPr>
          <p:grpSpPr>
            <a:xfrm>
              <a:off x="533348" y="3831035"/>
              <a:ext cx="8437067" cy="1825749"/>
              <a:chOff x="533348" y="3831035"/>
              <a:chExt cx="8437067" cy="1825749"/>
            </a:xfrm>
          </p:grpSpPr>
          <p:sp>
            <p:nvSpPr>
              <p:cNvPr id="32" name="正方形/長方形 31">
                <a:extLst>
                  <a:ext uri="{FF2B5EF4-FFF2-40B4-BE49-F238E27FC236}">
                    <a16:creationId xmlns:a16="http://schemas.microsoft.com/office/drawing/2014/main" xmlns="" id="{1A75709F-F46E-FA43-8ACF-86D2B43726E7}"/>
                  </a:ext>
                </a:extLst>
              </p:cNvPr>
              <p:cNvSpPr/>
              <p:nvPr/>
            </p:nvSpPr>
            <p:spPr bwMode="auto">
              <a:xfrm>
                <a:off x="533348" y="3831035"/>
                <a:ext cx="8437067" cy="1825749"/>
              </a:xfrm>
              <a:prstGeom prst="rect">
                <a:avLst/>
              </a:prstGeom>
              <a:solidFill>
                <a:schemeClr val="accent5">
                  <a:lumMod val="40000"/>
                  <a:lumOff val="60000"/>
                </a:schemeClr>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oAutofit/>
              </a:bodyPr>
              <a:lstStyle/>
              <a:p>
                <a:pPr>
                  <a:defRPr/>
                </a:pPr>
                <a:endParaRPr lang="ja-JP" altLang="en-US" dirty="0">
                  <a:solidFill>
                    <a:schemeClr val="tx1"/>
                  </a:solidFill>
                  <a:latin typeface="Arial" charset="0"/>
                  <a:ea typeface="ＭＳ Ｐゴシック" charset="0"/>
                  <a:cs typeface="ＭＳ Ｐゴシック" charset="0"/>
                </a:endParaRPr>
              </a:p>
            </p:txBody>
          </p:sp>
          <p:sp>
            <p:nvSpPr>
              <p:cNvPr id="33" name="正方形/長方形 32">
                <a:extLst>
                  <a:ext uri="{FF2B5EF4-FFF2-40B4-BE49-F238E27FC236}">
                    <a16:creationId xmlns:a16="http://schemas.microsoft.com/office/drawing/2014/main" xmlns="" id="{A2D2CEAE-6932-854E-8257-DB24945810AA}"/>
                  </a:ext>
                </a:extLst>
              </p:cNvPr>
              <p:cNvSpPr/>
              <p:nvPr/>
            </p:nvSpPr>
            <p:spPr bwMode="auto">
              <a:xfrm>
                <a:off x="533349" y="3844110"/>
                <a:ext cx="2055446" cy="417728"/>
              </a:xfrm>
              <a:prstGeom prst="rect">
                <a:avLst/>
              </a:prstGeom>
              <a:solidFill>
                <a:srgbClr val="FF6600"/>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chor="ctr" anchorCtr="0">
                <a:noAutofit/>
              </a:bodyPr>
              <a:lstStyle/>
              <a:p>
                <a:pPr algn="ctr">
                  <a:defRPr/>
                </a:pPr>
                <a:r>
                  <a:rPr lang="ja-JP" altLang="en-US" sz="2400" b="1" dirty="0" smtClean="0">
                    <a:solidFill>
                      <a:schemeClr val="bg1"/>
                    </a:solidFill>
                    <a:latin typeface="メイリオ" panose="020B0604030504040204" pitchFamily="50" charset="-128"/>
                    <a:ea typeface="メイリオ" panose="020B0604030504040204" pitchFamily="50" charset="-128"/>
                    <a:cs typeface="ＭＳ Ｐゴシック" charset="0"/>
                  </a:rPr>
                  <a:t>ステップ２</a:t>
                </a:r>
                <a:endParaRPr lang="ja-JP" altLang="en-US" sz="2400" b="1" dirty="0">
                  <a:solidFill>
                    <a:schemeClr val="bg1"/>
                  </a:solidFill>
                  <a:latin typeface="メイリオ" panose="020B0604030504040204" pitchFamily="50" charset="-128"/>
                  <a:ea typeface="メイリオ" panose="020B0604030504040204" pitchFamily="50" charset="-128"/>
                  <a:cs typeface="ＭＳ Ｐゴシック" charset="0"/>
                </a:endParaRPr>
              </a:p>
            </p:txBody>
          </p:sp>
        </p:grpSp>
        <p:sp>
          <p:nvSpPr>
            <p:cNvPr id="31" name="Text Box 4">
              <a:extLst>
                <a:ext uri="{FF2B5EF4-FFF2-40B4-BE49-F238E27FC236}">
                  <a16:creationId xmlns:a16="http://schemas.microsoft.com/office/drawing/2014/main" xmlns="" id="{230FA755-8336-3240-BBE7-4D728805DA20}"/>
                </a:ext>
              </a:extLst>
            </p:cNvPr>
            <p:cNvSpPr txBox="1">
              <a:spLocks noChangeArrowheads="1"/>
            </p:cNvSpPr>
            <p:nvPr/>
          </p:nvSpPr>
          <p:spPr bwMode="auto">
            <a:xfrm>
              <a:off x="2696308" y="3798567"/>
              <a:ext cx="6417042" cy="55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3200" b="1" dirty="0" smtClean="0">
                  <a:solidFill>
                    <a:schemeClr val="bg2">
                      <a:lumMod val="25000"/>
                    </a:schemeClr>
                  </a:solidFill>
                  <a:latin typeface="HGPｺﾞｼｯｸE" panose="020B0900000000000000" pitchFamily="50" charset="-128"/>
                  <a:ea typeface="HGPｺﾞｼｯｸE" panose="020B0900000000000000" pitchFamily="50" charset="-128"/>
                </a:rPr>
                <a:t>「マイ・タイムライン」シートの作成</a:t>
              </a:r>
              <a:endParaRPr lang="en-US" altLang="ja-JP" sz="3200" b="1" dirty="0" smtClean="0">
                <a:solidFill>
                  <a:schemeClr val="bg2">
                    <a:lumMod val="25000"/>
                  </a:schemeClr>
                </a:solidFill>
                <a:latin typeface="HGPｺﾞｼｯｸE" panose="020B0900000000000000" pitchFamily="50" charset="-128"/>
                <a:ea typeface="HGPｺﾞｼｯｸE" panose="020B0900000000000000" pitchFamily="50" charset="-128"/>
              </a:endParaRPr>
            </a:p>
            <a:p>
              <a:pPr>
                <a:lnSpc>
                  <a:spcPct val="120000"/>
                </a:lnSpc>
              </a:pPr>
              <a:r>
                <a:rPr lang="ja-JP" altLang="en-US" sz="3200" b="1" dirty="0">
                  <a:solidFill>
                    <a:schemeClr val="bg2">
                      <a:lumMod val="25000"/>
                    </a:schemeClr>
                  </a:solidFill>
                  <a:latin typeface="HGPｺﾞｼｯｸE" panose="020B0900000000000000" pitchFamily="50" charset="-128"/>
                  <a:ea typeface="HGPｺﾞｼｯｸE" panose="020B0900000000000000" pitchFamily="50" charset="-128"/>
                </a:rPr>
                <a:t>　</a:t>
              </a:r>
              <a:r>
                <a:rPr lang="ja-JP" altLang="en-US" sz="3200" b="1" dirty="0" smtClean="0">
                  <a:solidFill>
                    <a:schemeClr val="bg2">
                      <a:lumMod val="25000"/>
                    </a:schemeClr>
                  </a:solidFill>
                  <a:latin typeface="HGPｺﾞｼｯｸE" panose="020B0900000000000000" pitchFamily="50" charset="-128"/>
                  <a:ea typeface="HGPｺﾞｼｯｸE" panose="020B0900000000000000" pitchFamily="50" charset="-128"/>
                </a:rPr>
                <a:t>　　</a:t>
              </a:r>
              <a:r>
                <a:rPr lang="ja-JP" altLang="en-US" sz="3200" b="1" dirty="0">
                  <a:solidFill>
                    <a:schemeClr val="bg2">
                      <a:lumMod val="25000"/>
                    </a:schemeClr>
                  </a:solidFill>
                  <a:latin typeface="HGPｺﾞｼｯｸE" panose="020B0900000000000000" pitchFamily="50" charset="-128"/>
                  <a:ea typeface="HGPｺﾞｼｯｸE" panose="020B0900000000000000" pitchFamily="50" charset="-128"/>
                </a:rPr>
                <a:t>　</a:t>
              </a:r>
              <a:r>
                <a:rPr lang="ja-JP" altLang="en-US" sz="3200" b="1" dirty="0" smtClean="0">
                  <a:solidFill>
                    <a:schemeClr val="bg2">
                      <a:lumMod val="25000"/>
                    </a:schemeClr>
                  </a:solidFill>
                  <a:latin typeface="HGPｺﾞｼｯｸE" panose="020B0900000000000000" pitchFamily="50" charset="-128"/>
                  <a:ea typeface="HGPｺﾞｼｯｸE" panose="020B0900000000000000" pitchFamily="50" charset="-128"/>
                </a:rPr>
                <a:t>　</a:t>
              </a:r>
              <a:endParaRPr lang="en-US" altLang="ja-JP" sz="3200" b="1" dirty="0" smtClean="0">
                <a:solidFill>
                  <a:schemeClr val="bg2">
                    <a:lumMod val="25000"/>
                  </a:schemeClr>
                </a:solidFill>
                <a:latin typeface="HGPｺﾞｼｯｸE" panose="020B0900000000000000" pitchFamily="50" charset="-128"/>
                <a:ea typeface="HGPｺﾞｼｯｸE" panose="020B0900000000000000" pitchFamily="50" charset="-128"/>
              </a:endParaRPr>
            </a:p>
          </p:txBody>
        </p:sp>
      </p:grpSp>
      <p:sp>
        <p:nvSpPr>
          <p:cNvPr id="34" name="テキスト ボックス 33"/>
          <p:cNvSpPr txBox="1"/>
          <p:nvPr/>
        </p:nvSpPr>
        <p:spPr>
          <a:xfrm>
            <a:off x="467544" y="4653136"/>
            <a:ext cx="5602575" cy="2139047"/>
          </a:xfrm>
          <a:prstGeom prst="rect">
            <a:avLst/>
          </a:prstGeom>
          <a:noFill/>
        </p:spPr>
        <p:txBody>
          <a:bodyPr wrap="square" rtlCol="0">
            <a:spAutoFit/>
          </a:bodyPr>
          <a:lstStyle/>
          <a:p>
            <a:pPr>
              <a:lnSpc>
                <a:spcPct val="120000"/>
              </a:lnSpc>
            </a:pPr>
            <a:r>
              <a:rPr kumimoji="1" lang="ja-JP" altLang="en-US" sz="2800" b="1" dirty="0" smtClean="0">
                <a:latin typeface="メイリオ" panose="020B0604030504040204" pitchFamily="50" charset="-128"/>
                <a:ea typeface="メイリオ" panose="020B0604030504040204" pitchFamily="50" charset="-128"/>
              </a:rPr>
              <a:t>✔　</a:t>
            </a:r>
            <a:r>
              <a:rPr lang="ja-JP" altLang="en-US" sz="2800" b="1" dirty="0" smtClean="0">
                <a:solidFill>
                  <a:schemeClr val="bg2">
                    <a:lumMod val="25000"/>
                  </a:schemeClr>
                </a:solidFill>
                <a:latin typeface="メイリオ" charset="-128"/>
                <a:ea typeface="メイリオ" charset="-128"/>
              </a:rPr>
              <a:t>避難先の記入</a:t>
            </a:r>
            <a:endParaRPr lang="en-US" altLang="ja-JP" sz="2800" b="1" dirty="0" smtClean="0">
              <a:solidFill>
                <a:schemeClr val="bg2">
                  <a:lumMod val="25000"/>
                </a:schemeClr>
              </a:solidFill>
              <a:latin typeface="メイリオ" charset="-128"/>
              <a:ea typeface="メイリオ" charset="-128"/>
            </a:endParaRPr>
          </a:p>
          <a:p>
            <a:pPr>
              <a:lnSpc>
                <a:spcPct val="120000"/>
              </a:lnSpc>
            </a:pPr>
            <a:r>
              <a:rPr lang="ja-JP" altLang="en-US" sz="2800" b="1" dirty="0" smtClean="0">
                <a:solidFill>
                  <a:schemeClr val="bg2">
                    <a:lumMod val="25000"/>
                  </a:schemeClr>
                </a:solidFill>
                <a:latin typeface="メイリオ" charset="-128"/>
                <a:ea typeface="メイリオ" charset="-128"/>
              </a:rPr>
              <a:t>✔　避難</a:t>
            </a:r>
            <a:r>
              <a:rPr lang="ja-JP" altLang="en-US" sz="2800" b="1" dirty="0">
                <a:solidFill>
                  <a:schemeClr val="bg2">
                    <a:lumMod val="25000"/>
                  </a:schemeClr>
                </a:solidFill>
                <a:latin typeface="メイリオ" charset="-128"/>
                <a:ea typeface="メイリオ" charset="-128"/>
              </a:rPr>
              <a:t>の</a:t>
            </a:r>
            <a:r>
              <a:rPr lang="ja-JP" altLang="en-US" sz="2800" b="1" dirty="0" smtClean="0">
                <a:solidFill>
                  <a:schemeClr val="bg2">
                    <a:lumMod val="25000"/>
                  </a:schemeClr>
                </a:solidFill>
                <a:latin typeface="メイリオ" charset="-128"/>
                <a:ea typeface="メイリオ" charset="-128"/>
              </a:rPr>
              <a:t>タイミングの設定</a:t>
            </a:r>
            <a:endParaRPr lang="en-US" altLang="ja-JP" sz="2800" b="1" dirty="0" smtClean="0">
              <a:solidFill>
                <a:schemeClr val="bg2">
                  <a:lumMod val="25000"/>
                </a:schemeClr>
              </a:solidFill>
              <a:latin typeface="メイリオ" charset="-128"/>
              <a:ea typeface="メイリオ" charset="-128"/>
            </a:endParaRPr>
          </a:p>
          <a:p>
            <a:pPr>
              <a:lnSpc>
                <a:spcPct val="120000"/>
              </a:lnSpc>
            </a:pPr>
            <a:r>
              <a:rPr lang="ja-JP" altLang="en-US" sz="2800" b="1" dirty="0" smtClean="0">
                <a:solidFill>
                  <a:schemeClr val="bg2">
                    <a:lumMod val="25000"/>
                  </a:schemeClr>
                </a:solidFill>
                <a:latin typeface="メイリオ" charset="-128"/>
                <a:ea typeface="メイリオ" charset="-128"/>
              </a:rPr>
              <a:t>✔　避難までの準備行動の記入</a:t>
            </a:r>
            <a:endParaRPr lang="en-US" altLang="ja-JP" sz="2800" b="1" dirty="0" smtClean="0">
              <a:solidFill>
                <a:schemeClr val="bg2">
                  <a:lumMod val="25000"/>
                </a:schemeClr>
              </a:solidFill>
              <a:latin typeface="メイリオ" charset="-128"/>
              <a:ea typeface="メイリオ" charset="-128"/>
            </a:endParaRPr>
          </a:p>
          <a:p>
            <a:pPr>
              <a:lnSpc>
                <a:spcPct val="120000"/>
              </a:lnSpc>
            </a:pPr>
            <a:r>
              <a:rPr kumimoji="1" lang="ja-JP" altLang="en-US" sz="2800" b="1" dirty="0" smtClean="0">
                <a:solidFill>
                  <a:schemeClr val="bg2">
                    <a:lumMod val="25000"/>
                  </a:schemeClr>
                </a:solidFill>
                <a:latin typeface="メイリオ" charset="-128"/>
                <a:ea typeface="メイリオ" charset="-128"/>
              </a:rPr>
              <a:t>✔　地域に関する行動の記入</a:t>
            </a:r>
            <a:endParaRPr kumimoji="1" lang="ja-JP" altLang="en-US" sz="2800" b="1" dirty="0">
              <a:latin typeface="メイリオ" panose="020B0604030504040204" pitchFamily="50" charset="-128"/>
              <a:ea typeface="メイリオ" panose="020B0604030504040204" pitchFamily="50" charset="-128"/>
            </a:endParaRPr>
          </a:p>
        </p:txBody>
      </p:sp>
      <p:pic>
        <p:nvPicPr>
          <p:cNvPr id="1028"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1" b="25234"/>
          <a:stretch/>
        </p:blipFill>
        <p:spPr bwMode="auto">
          <a:xfrm>
            <a:off x="6094827" y="1760374"/>
            <a:ext cx="2081099" cy="1236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グループ化 14"/>
          <p:cNvGrpSpPr/>
          <p:nvPr/>
        </p:nvGrpSpPr>
        <p:grpSpPr>
          <a:xfrm>
            <a:off x="5754163" y="2996952"/>
            <a:ext cx="1309477" cy="915432"/>
            <a:chOff x="4451862" y="4965298"/>
            <a:chExt cx="1309477" cy="915432"/>
          </a:xfrm>
        </p:grpSpPr>
        <p:pic>
          <p:nvPicPr>
            <p:cNvPr id="23" name="Picture 2" descr="C:\Users\85923\Desktop\tv_sc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1862" y="4965298"/>
              <a:ext cx="912226" cy="8346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85923\Desktop\saigai_radio_temawas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9783" y="5010196"/>
              <a:ext cx="911556" cy="8705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グループ化 16"/>
          <p:cNvGrpSpPr/>
          <p:nvPr/>
        </p:nvGrpSpPr>
        <p:grpSpPr>
          <a:xfrm>
            <a:off x="7399321" y="2996952"/>
            <a:ext cx="1085793" cy="841622"/>
            <a:chOff x="7234477" y="3528256"/>
            <a:chExt cx="1085793" cy="841622"/>
          </a:xfrm>
        </p:grpSpPr>
        <p:pic>
          <p:nvPicPr>
            <p:cNvPr id="25" name="Picture 4" descr="C:\Users\85923\Desktop\smartphone_hogo_fil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4477" y="3528256"/>
              <a:ext cx="795834" cy="8416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Users\85923\Desktop\computer_emai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3756593"/>
              <a:ext cx="579918" cy="613285"/>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図 36">
            <a:extLst>
              <a:ext uri="{FF2B5EF4-FFF2-40B4-BE49-F238E27FC236}">
                <a16:creationId xmlns:a16="http://schemas.microsoft.com/office/drawing/2014/main" xmlns="" id="{9758982E-EC45-FF43-8CF5-5CAE270EEE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0152" y="4797152"/>
            <a:ext cx="2765112" cy="1857936"/>
          </a:xfrm>
          <a:prstGeom prst="rect">
            <a:avLst/>
          </a:prstGeom>
        </p:spPr>
      </p:pic>
      <p:sp>
        <p:nvSpPr>
          <p:cNvPr id="18" name="正方形/長方形 17"/>
          <p:cNvSpPr/>
          <p:nvPr/>
        </p:nvSpPr>
        <p:spPr>
          <a:xfrm>
            <a:off x="126543" y="3861048"/>
            <a:ext cx="8640959" cy="3020152"/>
          </a:xfrm>
          <a:prstGeom prst="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5051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7416959" y="-229781"/>
            <a:ext cx="1835561" cy="1829567"/>
            <a:chOff x="7308304" y="639063"/>
            <a:chExt cx="1835561" cy="1829567"/>
          </a:xfrm>
        </p:grpSpPr>
        <p:sp>
          <p:nvSpPr>
            <p:cNvPr id="22"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4"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2" name="テキスト ボックス 1"/>
          <p:cNvSpPr txBox="1"/>
          <p:nvPr/>
        </p:nvSpPr>
        <p:spPr>
          <a:xfrm>
            <a:off x="47656" y="114899"/>
            <a:ext cx="9023036" cy="769441"/>
          </a:xfrm>
          <a:prstGeom prst="rect">
            <a:avLst/>
          </a:prstGeom>
          <a:noFill/>
        </p:spPr>
        <p:txBody>
          <a:bodyPr wrap="square" rtlCol="0">
            <a:spAutoFit/>
          </a:bodyPr>
          <a:lstStyle/>
          <a:p>
            <a:r>
              <a:rPr kumimoji="1" lang="ja-JP" altLang="en-US" sz="44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「ひろしまマイ・タイムライン」とは？</a:t>
            </a:r>
          </a:p>
        </p:txBody>
      </p:sp>
      <p:grpSp>
        <p:nvGrpSpPr>
          <p:cNvPr id="5" name="グループ化 4"/>
          <p:cNvGrpSpPr/>
          <p:nvPr/>
        </p:nvGrpSpPr>
        <p:grpSpPr>
          <a:xfrm>
            <a:off x="17748" y="908720"/>
            <a:ext cx="9100947" cy="2368127"/>
            <a:chOff x="17748" y="908720"/>
            <a:chExt cx="9100947" cy="2368127"/>
          </a:xfrm>
        </p:grpSpPr>
        <p:sp>
          <p:nvSpPr>
            <p:cNvPr id="7" name="タイトル 1"/>
            <p:cNvSpPr txBox="1">
              <a:spLocks/>
            </p:cNvSpPr>
            <p:nvPr/>
          </p:nvSpPr>
          <p:spPr>
            <a:xfrm>
              <a:off x="176843" y="908720"/>
              <a:ext cx="8653081" cy="1441901"/>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広島県の特徴を学び、いつ起こるか分からない</a:t>
              </a:r>
              <a:endParaRPr lang="en-US" altLang="ja-JP" sz="3200" b="1" dirty="0">
                <a:solidFill>
                  <a:schemeClr val="bg2">
                    <a:lumMod val="25000"/>
                  </a:schemeClr>
                </a:solidFill>
                <a:latin typeface="Meiryo UI" panose="020B0604030504040204" pitchFamily="50" charset="-128"/>
                <a:ea typeface="Meiryo UI" panose="020B0604030504040204" pitchFamily="50" charset="-128"/>
              </a:endParaRPr>
            </a:p>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風水害から命を守るための</a:t>
              </a:r>
              <a:endParaRPr lang="en-US" altLang="ja-JP" sz="3200" b="1" dirty="0">
                <a:solidFill>
                  <a:schemeClr val="bg2">
                    <a:lumMod val="25000"/>
                  </a:schemeClr>
                </a:solidFill>
                <a:latin typeface="Meiryo UI" panose="020B0604030504040204" pitchFamily="50" charset="-128"/>
                <a:ea typeface="Meiryo UI" panose="020B0604030504040204" pitchFamily="50" charset="-128"/>
              </a:endParaRPr>
            </a:p>
          </p:txBody>
        </p:sp>
        <p:sp>
          <p:nvSpPr>
            <p:cNvPr id="25" name="タイトル 1"/>
            <p:cNvSpPr txBox="1">
              <a:spLocks/>
            </p:cNvSpPr>
            <p:nvPr/>
          </p:nvSpPr>
          <p:spPr>
            <a:xfrm>
              <a:off x="17748" y="1916832"/>
              <a:ext cx="9100947" cy="136001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4400" b="1" u="sng" dirty="0">
                  <a:solidFill>
                    <a:srgbClr val="FF6600"/>
                  </a:solidFill>
                  <a:latin typeface="HGP創英角ｺﾞｼｯｸUB" panose="020B0900000000000000" pitchFamily="50" charset="-128"/>
                  <a:ea typeface="HGP創英角ｺﾞｼｯｸUB" panose="020B0900000000000000" pitchFamily="50" charset="-128"/>
                </a:rPr>
                <a:t>「自らの防災行動計画」のことです！</a:t>
              </a:r>
              <a:endParaRPr lang="en-US" altLang="ja-JP" dirty="0">
                <a:solidFill>
                  <a:schemeClr val="bg2">
                    <a:lumMod val="25000"/>
                  </a:schemeClr>
                </a:solidFill>
                <a:latin typeface="HG丸ｺﾞｼｯｸM-PRO" panose="020F0600000000000000" pitchFamily="50" charset="-128"/>
                <a:ea typeface="HG丸ｺﾞｼｯｸM-PRO" panose="020F0600000000000000" pitchFamily="50" charset="-128"/>
              </a:endParaRPr>
            </a:p>
          </p:txBody>
        </p:sp>
      </p:grpSp>
      <p:grpSp>
        <p:nvGrpSpPr>
          <p:cNvPr id="3" name="グループ化 2"/>
          <p:cNvGrpSpPr/>
          <p:nvPr/>
        </p:nvGrpSpPr>
        <p:grpSpPr>
          <a:xfrm>
            <a:off x="179512" y="3189933"/>
            <a:ext cx="8507628" cy="3391669"/>
            <a:chOff x="176842" y="3976125"/>
            <a:chExt cx="8507628" cy="3078539"/>
          </a:xfrm>
        </p:grpSpPr>
        <p:sp>
          <p:nvSpPr>
            <p:cNvPr id="9" name="角丸四角形 8"/>
            <p:cNvSpPr/>
            <p:nvPr/>
          </p:nvSpPr>
          <p:spPr>
            <a:xfrm>
              <a:off x="176842" y="3976125"/>
              <a:ext cx="6765256" cy="3078539"/>
            </a:xfrm>
            <a:prstGeom prst="roundRect">
              <a:avLst>
                <a:gd name="adj" fmla="val 5551"/>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タイトル 1"/>
            <p:cNvSpPr txBox="1">
              <a:spLocks/>
            </p:cNvSpPr>
            <p:nvPr/>
          </p:nvSpPr>
          <p:spPr>
            <a:xfrm>
              <a:off x="179512" y="3976125"/>
              <a:ext cx="8504958" cy="3027474"/>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　</a:t>
              </a:r>
              <a:r>
                <a:rPr lang="ja-JP" altLang="en-US" sz="2800" b="1" u="sng" dirty="0">
                  <a:solidFill>
                    <a:schemeClr val="bg1"/>
                  </a:solidFill>
                  <a:latin typeface="Meiryo UI" panose="020B0604030504040204" pitchFamily="50" charset="-128"/>
                  <a:ea typeface="Meiryo UI" panose="020B0604030504040204" pitchFamily="50" charset="-128"/>
                </a:rPr>
                <a:t>いつのタイミングで何をすべきか？</a:t>
              </a:r>
              <a:endParaRPr lang="en-US" altLang="ja-JP" sz="2800" b="1" u="sng" dirty="0">
                <a:solidFill>
                  <a:schemeClr val="bg1"/>
                </a:solidFill>
                <a:latin typeface="Meiryo UI" panose="020B0604030504040204" pitchFamily="50" charset="-128"/>
                <a:ea typeface="Meiryo UI" panose="020B0604030504040204" pitchFamily="50" charset="-128"/>
              </a:endParaRPr>
            </a:p>
            <a:p>
              <a:pPr>
                <a:lnSpc>
                  <a:spcPts val="1400"/>
                </a:lnSpc>
              </a:pPr>
              <a:endParaRPr lang="en-US" altLang="ja-JP" sz="2800" b="1" dirty="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自宅の被災リスクは？</a:t>
              </a:r>
              <a:endParaRPr lang="en-US" altLang="ja-JP" sz="2800" b="1" dirty="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避難するまでに準備することは？</a:t>
              </a:r>
              <a:endParaRPr lang="en-US" altLang="ja-JP" sz="2800" b="1" dirty="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いつ避難する？</a:t>
              </a:r>
              <a:endParaRPr lang="en-US" altLang="ja-JP" sz="2800" b="1" dirty="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どこに避難する？</a:t>
              </a:r>
              <a:endParaRPr lang="en-US" altLang="ja-JP" sz="2800" b="1" dirty="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避難経路は？</a:t>
              </a:r>
              <a:endParaRPr lang="en-US" altLang="ja-JP" sz="2800" b="1" dirty="0">
                <a:solidFill>
                  <a:schemeClr val="bg1"/>
                </a:solidFill>
                <a:latin typeface="Meiryo UI" panose="020B0604030504040204" pitchFamily="50" charset="-128"/>
                <a:ea typeface="Meiryo UI" panose="020B0604030504040204" pitchFamily="50" charset="-128"/>
              </a:endParaRPr>
            </a:p>
            <a:p>
              <a:r>
                <a:rPr lang="ja-JP" altLang="en-US" sz="2800" b="1" dirty="0">
                  <a:solidFill>
                    <a:schemeClr val="bg1"/>
                  </a:solidFill>
                  <a:latin typeface="Meiryo UI" panose="020B0604030504040204" pitchFamily="50" charset="-128"/>
                  <a:ea typeface="Meiryo UI" panose="020B0604030504040204" pitchFamily="50" charset="-128"/>
                </a:rPr>
                <a:t>□ 地域の誰に避難を呼びかける？</a:t>
              </a:r>
              <a:endParaRPr lang="en-US" altLang="ja-JP" sz="2800" b="1" dirty="0">
                <a:solidFill>
                  <a:schemeClr val="bg1"/>
                </a:solidFill>
                <a:latin typeface="Meiryo UI" panose="020B0604030504040204" pitchFamily="50" charset="-128"/>
                <a:ea typeface="Meiryo UI" panose="020B0604030504040204" pitchFamily="50" charset="-128"/>
              </a:endParaRPr>
            </a:p>
          </p:txBody>
        </p:sp>
      </p:grpSp>
      <p:sp>
        <p:nvSpPr>
          <p:cNvPr id="38" name="タイトル 1"/>
          <p:cNvSpPr txBox="1">
            <a:spLocks/>
          </p:cNvSpPr>
          <p:nvPr/>
        </p:nvSpPr>
        <p:spPr>
          <a:xfrm>
            <a:off x="5364088" y="5877272"/>
            <a:ext cx="1145962" cy="879427"/>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など</a:t>
            </a:r>
            <a:endParaRPr lang="en-US" altLang="ja-JP" sz="2800" b="1" dirty="0">
              <a:solidFill>
                <a:schemeClr val="bg1"/>
              </a:solidFill>
              <a:latin typeface="Meiryo UI" panose="020B0604030504040204" pitchFamily="50" charset="-128"/>
              <a:ea typeface="Meiryo UI" panose="020B0604030504040204" pitchFamily="50" charset="-128"/>
            </a:endParaRPr>
          </a:p>
        </p:txBody>
      </p:sp>
      <p:pic>
        <p:nvPicPr>
          <p:cNvPr id="40" name="Picture 2" descr="C:\Users\85923\Desktop\マイ・タイムライン写真（小学生高学年）.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410" b="96900" l="1825" r="99224"/>
                    </a14:imgEffect>
                    <a14:imgEffect>
                      <a14:brightnessContrast bright="20000" contrast="-20000"/>
                    </a14:imgEffect>
                  </a14:imgLayer>
                </a14:imgProps>
              </a:ext>
              <a:ext uri="{28A0092B-C50C-407E-A947-70E740481C1C}">
                <a14:useLocalDpi xmlns:a14="http://schemas.microsoft.com/office/drawing/2010/main" val="0"/>
              </a:ext>
            </a:extLst>
          </a:blip>
          <a:srcRect l="4658" t="9775" r="5108"/>
          <a:stretch/>
        </p:blipFill>
        <p:spPr bwMode="auto">
          <a:xfrm rot="379042">
            <a:off x="5468705" y="3670464"/>
            <a:ext cx="3644423" cy="273468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8676456" y="6453336"/>
            <a:ext cx="415498"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１</a:t>
            </a:r>
          </a:p>
        </p:txBody>
      </p:sp>
    </p:spTree>
    <p:extLst>
      <p:ext uri="{BB962C8B-B14F-4D97-AF65-F5344CB8AC3E}">
        <p14:creationId xmlns:p14="http://schemas.microsoft.com/office/powerpoint/2010/main" val="186900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p:cNvGrpSpPr/>
          <p:nvPr/>
        </p:nvGrpSpPr>
        <p:grpSpPr>
          <a:xfrm>
            <a:off x="7308304" y="-229781"/>
            <a:ext cx="1835561" cy="1829567"/>
            <a:chOff x="7308304" y="639063"/>
            <a:chExt cx="1835561" cy="1829567"/>
          </a:xfrm>
        </p:grpSpPr>
        <p:sp>
          <p:nvSpPr>
            <p:cNvPr id="28"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chemeClr val="accent1">
                      <a:lumMod val="60000"/>
                      <a:lumOff val="40000"/>
                    </a:schemeClr>
                  </a:solidFill>
                  <a:latin typeface="HG丸ｺﾞｼｯｸM-PRO" panose="020F0600000000000000" pitchFamily="50" charset="-128"/>
                  <a:ea typeface="HG丸ｺﾞｼｯｸM-PRO" panose="020F0600000000000000" pitchFamily="50" charset="-128"/>
                </a:rPr>
                <a:t> </a:t>
              </a:r>
              <a:r>
                <a:rPr lang="ja-JP" altLang="en-US" sz="5400" b="1" dirty="0">
                  <a:ln>
                    <a:solidFill>
                      <a:schemeClr val="accent1">
                        <a:lumMod val="20000"/>
                        <a:lumOff val="80000"/>
                      </a:schemeClr>
                    </a:solidFill>
                  </a:ln>
                  <a:solidFill>
                    <a:schemeClr val="accent2">
                      <a:lumMod val="60000"/>
                      <a:lumOff val="40000"/>
                    </a:schemeClr>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chemeClr val="accent2">
                    <a:lumMod val="60000"/>
                    <a:lumOff val="4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9"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chemeClr val="tx2">
                      <a:lumMod val="40000"/>
                      <a:lumOff val="60000"/>
                    </a:schemeClr>
                  </a:solidFill>
                  <a:latin typeface="HG丸ｺﾞｼｯｸM-PRO" panose="020F0600000000000000" pitchFamily="50" charset="-128"/>
                  <a:ea typeface="HG丸ｺﾞｼｯｸM-PRO" panose="020F0600000000000000" pitchFamily="50" charset="-128"/>
                </a:rPr>
                <a:t> </a:t>
              </a:r>
              <a:r>
                <a:rPr lang="ja-JP" altLang="en-US" sz="7200" b="1" dirty="0">
                  <a:ln>
                    <a:solidFill>
                      <a:schemeClr val="accent1">
                        <a:lumMod val="20000"/>
                        <a:lumOff val="80000"/>
                      </a:schemeClr>
                    </a:solidFill>
                  </a:ln>
                  <a:solidFill>
                    <a:schemeClr val="accent2">
                      <a:lumMod val="60000"/>
                      <a:lumOff val="40000"/>
                    </a:schemeClr>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chemeClr val="accent2">
                    <a:lumMod val="60000"/>
                    <a:lumOff val="4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25" name="テキスト ボックス 24"/>
          <p:cNvSpPr txBox="1"/>
          <p:nvPr/>
        </p:nvSpPr>
        <p:spPr>
          <a:xfrm>
            <a:off x="0" y="262246"/>
            <a:ext cx="9144000" cy="769441"/>
          </a:xfrm>
          <a:prstGeom prst="rect">
            <a:avLst/>
          </a:prstGeom>
          <a:noFill/>
        </p:spPr>
        <p:txBody>
          <a:bodyPr wrap="square" rtlCol="0">
            <a:spAutoFit/>
          </a:bodyPr>
          <a:lstStyle/>
          <a:p>
            <a:r>
              <a:rPr lang="ja-JP" altLang="en-US" sz="4400" b="1" dirty="0">
                <a:solidFill>
                  <a:schemeClr val="tx2">
                    <a:lumMod val="75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 </a:t>
            </a:r>
            <a:r>
              <a:rPr kumimoji="1" lang="ja-JP" altLang="en-US" sz="4400" b="1" dirty="0">
                <a:solidFill>
                  <a:schemeClr val="tx2">
                    <a:lumMod val="75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ひろしまマイ・タイムラインのご紹介</a:t>
            </a:r>
          </a:p>
        </p:txBody>
      </p:sp>
      <p:grpSp>
        <p:nvGrpSpPr>
          <p:cNvPr id="8" name="グループ化 7"/>
          <p:cNvGrpSpPr/>
          <p:nvPr/>
        </p:nvGrpSpPr>
        <p:grpSpPr>
          <a:xfrm>
            <a:off x="486963" y="1052736"/>
            <a:ext cx="8056415" cy="3716177"/>
            <a:chOff x="139551" y="958747"/>
            <a:chExt cx="8056415" cy="3716177"/>
          </a:xfrm>
        </p:grpSpPr>
        <p:grpSp>
          <p:nvGrpSpPr>
            <p:cNvPr id="7" name="グループ化 6"/>
            <p:cNvGrpSpPr/>
            <p:nvPr/>
          </p:nvGrpSpPr>
          <p:grpSpPr>
            <a:xfrm>
              <a:off x="139551" y="958747"/>
              <a:ext cx="8056415" cy="3716177"/>
              <a:chOff x="444833" y="3107907"/>
              <a:chExt cx="8056415" cy="3716177"/>
            </a:xfrm>
          </p:grpSpPr>
          <p:grpSp>
            <p:nvGrpSpPr>
              <p:cNvPr id="6" name="グループ化 5"/>
              <p:cNvGrpSpPr/>
              <p:nvPr/>
            </p:nvGrpSpPr>
            <p:grpSpPr>
              <a:xfrm>
                <a:off x="493344" y="3397745"/>
                <a:ext cx="4621890" cy="3426339"/>
                <a:chOff x="179512" y="3501008"/>
                <a:chExt cx="4621890" cy="3426339"/>
              </a:xfrm>
            </p:grpSpPr>
            <p:grpSp>
              <p:nvGrpSpPr>
                <p:cNvPr id="5" name="グループ化 4"/>
                <p:cNvGrpSpPr/>
                <p:nvPr/>
              </p:nvGrpSpPr>
              <p:grpSpPr>
                <a:xfrm>
                  <a:off x="1955123" y="3501008"/>
                  <a:ext cx="2846279" cy="3426339"/>
                  <a:chOff x="2524054" y="3262208"/>
                  <a:chExt cx="3128066" cy="3645221"/>
                </a:xfrm>
              </p:grpSpPr>
              <p:grpSp>
                <p:nvGrpSpPr>
                  <p:cNvPr id="4" name="グループ化 3"/>
                  <p:cNvGrpSpPr/>
                  <p:nvPr/>
                </p:nvGrpSpPr>
                <p:grpSpPr>
                  <a:xfrm>
                    <a:off x="2524054" y="3262208"/>
                    <a:ext cx="3128066" cy="3645221"/>
                    <a:chOff x="-5517227" y="2756535"/>
                    <a:chExt cx="3411797" cy="4003835"/>
                  </a:xfrm>
                </p:grpSpPr>
                <p:pic>
                  <p:nvPicPr>
                    <p:cNvPr id="10242" name="Picture 2" descr="C:\Users\85923\Desktop\マイ・タイムライン一般用.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7456" b="97448" l="1509" r="43819">
                                  <a14:foregroundMark x1="1509" y1="37896" x2="1509" y2="37896"/>
                                  <a14:foregroundMark x1="12130" y1="97525" x2="12130" y2="97525"/>
                                  <a14:foregroundMark x1="43819" y1="87239" x2="43819" y2="87239"/>
                                  <a14:foregroundMark x1="32269" y1="27456" x2="32269" y2="27456"/>
                                  <a14:backgroundMark x1="33604" y1="31555" x2="33604" y2="31555"/>
                                  <a14:backgroundMark x1="44341" y1="85692" x2="44341" y2="85692"/>
                                  <a14:backgroundMark x1="43122" y1="53906" x2="43122" y2="53906"/>
                                  <a14:backgroundMark x1="33488" y1="31787" x2="33488" y2="31787"/>
                                  <a14:backgroundMark x1="37957" y1="40990" x2="37957" y2="40990"/>
                                  <a14:backgroundMark x1="36158" y1="35963" x2="36158" y2="35963"/>
                                </a14:backgroundRemoval>
                              </a14:imgEffect>
                              <a14:imgEffect>
                                <a14:brightnessContrast bright="20000"/>
                              </a14:imgEffect>
                            </a14:imgLayer>
                          </a14:imgProps>
                        </a:ext>
                        <a:ext uri="{28A0092B-C50C-407E-A947-70E740481C1C}">
                          <a14:useLocalDpi xmlns:a14="http://schemas.microsoft.com/office/drawing/2010/main" val="0"/>
                        </a:ext>
                      </a:extLst>
                    </a:blip>
                    <a:srcRect t="27340" r="55124" b="2483"/>
                    <a:stretch/>
                  </p:blipFill>
                  <p:spPr bwMode="auto">
                    <a:xfrm rot="836348">
                      <a:off x="-5517227" y="2756535"/>
                      <a:ext cx="3411797" cy="400383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628800" y="2996950"/>
                      <a:ext cx="432048" cy="3615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正方形/長方形 29"/>
                  <p:cNvSpPr/>
                  <p:nvPr/>
                </p:nvSpPr>
                <p:spPr>
                  <a:xfrm>
                    <a:off x="4854410" y="6717514"/>
                    <a:ext cx="396118" cy="76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4" name="図 23"/>
                <p:cNvPicPr>
                  <a:picLocks noChangeAspect="1"/>
                </p:cNvPicPr>
                <p:nvPr/>
              </p:nvPicPr>
              <p:blipFill rotWithShape="1">
                <a:blip r:embed="rId5" cstate="print">
                  <a:extLst>
                    <a:ext uri="{28A0092B-C50C-407E-A947-70E740481C1C}">
                      <a14:useLocalDpi xmlns:a14="http://schemas.microsoft.com/office/drawing/2010/main" val="0"/>
                    </a:ext>
                  </a:extLst>
                </a:blip>
                <a:srcRect l="550" r="1399"/>
                <a:stretch/>
              </p:blipFill>
              <p:spPr>
                <a:xfrm>
                  <a:off x="179512" y="4563848"/>
                  <a:ext cx="3279704" cy="2128906"/>
                </a:xfrm>
                <a:prstGeom prst="rect">
                  <a:avLst/>
                </a:prstGeom>
                <a:ln>
                  <a:noFill/>
                </a:ln>
                <a:effectLst>
                  <a:outerShdw blurRad="292100" dist="139700" dir="2700000" algn="tl" rotWithShape="0">
                    <a:srgbClr val="333333">
                      <a:alpha val="65000"/>
                    </a:srgbClr>
                  </a:outerShdw>
                </a:effectLst>
              </p:spPr>
            </p:pic>
          </p:grpSp>
          <p:grpSp>
            <p:nvGrpSpPr>
              <p:cNvPr id="11" name="グループ化 10"/>
              <p:cNvGrpSpPr/>
              <p:nvPr/>
            </p:nvGrpSpPr>
            <p:grpSpPr>
              <a:xfrm rot="406003">
                <a:off x="5228103" y="3600672"/>
                <a:ext cx="3273145" cy="3077967"/>
                <a:chOff x="6277157" y="1854431"/>
                <a:chExt cx="5033658" cy="3949157"/>
              </a:xfrm>
            </p:grpSpPr>
            <p:pic>
              <p:nvPicPr>
                <p:cNvPr id="12" name="Picture 8" descr="C:\Users\85923\Desktop\短時間豪雨マイタイムライン.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97281">
                  <a:off x="8750713" y="2068869"/>
                  <a:ext cx="2560102" cy="34013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85923\Desktop\大雨マイタイムイラン.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25177">
                  <a:off x="7699926" y="1991141"/>
                  <a:ext cx="2561496" cy="34999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85923\Desktop\台風マイタイムライン.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193997">
                  <a:off x="6277157" y="1854431"/>
                  <a:ext cx="2706525" cy="3949157"/>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テキスト ボックス 22"/>
              <p:cNvSpPr txBox="1"/>
              <p:nvPr/>
            </p:nvSpPr>
            <p:spPr>
              <a:xfrm>
                <a:off x="444833" y="3138475"/>
                <a:ext cx="2310005" cy="464230"/>
              </a:xfrm>
              <a:prstGeom prst="rect">
                <a:avLst/>
              </a:prstGeom>
              <a:noFill/>
            </p:spPr>
            <p:txBody>
              <a:bodyPr wrap="square" rtlCol="0">
                <a:spAutoFit/>
              </a:bodyPr>
              <a:lstStyle/>
              <a:p>
                <a:pPr>
                  <a:lnSpc>
                    <a:spcPts val="2900"/>
                  </a:lnSpc>
                </a:pPr>
                <a:r>
                  <a:rPr kumimoji="1" lang="en-US" altLang="ja-JP" sz="2800" b="1" dirty="0">
                    <a:solidFill>
                      <a:schemeClr val="tx2">
                        <a:lumMod val="75000"/>
                      </a:schemeClr>
                    </a:solidFill>
                    <a:latin typeface="Meiryo UI" panose="020B0604030504040204" pitchFamily="50" charset="-128"/>
                    <a:ea typeface="Meiryo UI" panose="020B0604030504040204" pitchFamily="50" charset="-128"/>
                  </a:rPr>
                  <a:t>【</a:t>
                </a:r>
                <a:r>
                  <a:rPr kumimoji="1" lang="ja-JP" altLang="en-US" sz="2800" b="1" dirty="0">
                    <a:solidFill>
                      <a:schemeClr val="tx2">
                        <a:lumMod val="75000"/>
                      </a:schemeClr>
                    </a:solidFill>
                    <a:latin typeface="Meiryo UI" panose="020B0604030504040204" pitchFamily="50" charset="-128"/>
                    <a:ea typeface="Meiryo UI" panose="020B0604030504040204" pitchFamily="50" charset="-128"/>
                  </a:rPr>
                  <a:t>冊子版</a:t>
                </a:r>
                <a:r>
                  <a:rPr kumimoji="1" lang="en-US" altLang="ja-JP" sz="2800" b="1" dirty="0">
                    <a:solidFill>
                      <a:schemeClr val="tx2">
                        <a:lumMod val="75000"/>
                      </a:schemeClr>
                    </a:solidFill>
                    <a:latin typeface="Meiryo UI" panose="020B0604030504040204" pitchFamily="50" charset="-128"/>
                    <a:ea typeface="Meiryo UI" panose="020B0604030504040204" pitchFamily="50" charset="-128"/>
                  </a:rPr>
                  <a:t>】</a:t>
                </a:r>
                <a:endParaRPr kumimoji="1" lang="ja-JP" altLang="en-US" sz="28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097835" y="3107907"/>
                <a:ext cx="2763290" cy="464230"/>
              </a:xfrm>
              <a:prstGeom prst="rect">
                <a:avLst/>
              </a:prstGeom>
              <a:noFill/>
            </p:spPr>
            <p:txBody>
              <a:bodyPr wrap="square" rtlCol="0">
                <a:spAutoFit/>
              </a:bodyPr>
              <a:lstStyle/>
              <a:p>
                <a:pPr>
                  <a:lnSpc>
                    <a:spcPts val="2900"/>
                  </a:lnSpc>
                </a:pPr>
                <a:r>
                  <a:rPr kumimoji="1" lang="en-US" altLang="ja-JP" sz="2800" b="1" dirty="0">
                    <a:solidFill>
                      <a:schemeClr val="tx2">
                        <a:lumMod val="75000"/>
                      </a:schemeClr>
                    </a:solidFill>
                    <a:latin typeface="Meiryo UI" panose="020B0604030504040204" pitchFamily="50" charset="-128"/>
                    <a:ea typeface="Meiryo UI" panose="020B0604030504040204" pitchFamily="50" charset="-128"/>
                  </a:rPr>
                  <a:t>【</a:t>
                </a:r>
                <a:r>
                  <a:rPr lang="ja-JP" altLang="en-US" sz="2800" b="1" dirty="0">
                    <a:solidFill>
                      <a:schemeClr val="tx2">
                        <a:lumMod val="75000"/>
                      </a:schemeClr>
                    </a:solidFill>
                    <a:latin typeface="Meiryo UI" panose="020B0604030504040204" pitchFamily="50" charset="-128"/>
                    <a:ea typeface="Meiryo UI" panose="020B0604030504040204" pitchFamily="50" charset="-128"/>
                  </a:rPr>
                  <a:t>デジタル</a:t>
                </a:r>
                <a:r>
                  <a:rPr kumimoji="1" lang="ja-JP" altLang="en-US" sz="2800" b="1" dirty="0">
                    <a:solidFill>
                      <a:schemeClr val="tx2">
                        <a:lumMod val="75000"/>
                      </a:schemeClr>
                    </a:solidFill>
                    <a:latin typeface="Meiryo UI" panose="020B0604030504040204" pitchFamily="50" charset="-128"/>
                    <a:ea typeface="Meiryo UI" panose="020B0604030504040204" pitchFamily="50" charset="-128"/>
                  </a:rPr>
                  <a:t>版</a:t>
                </a:r>
                <a:r>
                  <a:rPr kumimoji="1" lang="en-US" altLang="ja-JP" sz="2800" b="1" dirty="0">
                    <a:solidFill>
                      <a:schemeClr val="tx2">
                        <a:lumMod val="75000"/>
                      </a:schemeClr>
                    </a:solidFill>
                    <a:latin typeface="Meiryo UI" panose="020B0604030504040204" pitchFamily="50" charset="-128"/>
                    <a:ea typeface="Meiryo UI" panose="020B0604030504040204" pitchFamily="50" charset="-128"/>
                  </a:rPr>
                  <a:t>】</a:t>
                </a:r>
                <a:endParaRPr kumimoji="1" lang="ja-JP" altLang="en-US" sz="2800" b="1" dirty="0">
                  <a:solidFill>
                    <a:schemeClr val="tx2">
                      <a:lumMod val="75000"/>
                    </a:schemeClr>
                  </a:solidFill>
                  <a:latin typeface="Meiryo UI" panose="020B0604030504040204" pitchFamily="50" charset="-128"/>
                  <a:ea typeface="Meiryo UI" panose="020B0604030504040204" pitchFamily="50" charset="-128"/>
                </a:endParaRPr>
              </a:p>
            </p:txBody>
          </p:sp>
        </p:grpSp>
        <p:sp>
          <p:nvSpPr>
            <p:cNvPr id="32" name="正方形/長方形 31"/>
            <p:cNvSpPr/>
            <p:nvPr/>
          </p:nvSpPr>
          <p:spPr>
            <a:xfrm>
              <a:off x="3803783" y="1198624"/>
              <a:ext cx="569550" cy="224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27979" y="4825122"/>
            <a:ext cx="8850711" cy="836126"/>
          </a:xfrm>
          <a:prstGeom prst="rect">
            <a:avLst/>
          </a:prstGeom>
          <a:noFill/>
        </p:spPr>
        <p:txBody>
          <a:bodyPr wrap="square" rtlCol="0">
            <a:spAutoFit/>
          </a:bodyPr>
          <a:lstStyle/>
          <a:p>
            <a:pPr algn="ctr">
              <a:lnSpc>
                <a:spcPts val="2900"/>
              </a:lnSpc>
            </a:pPr>
            <a:r>
              <a:rPr kumimoji="1" lang="ja-JP" altLang="en-US" sz="2400" b="1" dirty="0">
                <a:solidFill>
                  <a:schemeClr val="tx1">
                    <a:lumMod val="65000"/>
                    <a:lumOff val="35000"/>
                  </a:schemeClr>
                </a:solidFill>
                <a:latin typeface="Meiryo UI" panose="020B0604030504040204" pitchFamily="50" charset="-128"/>
                <a:ea typeface="Meiryo UI" panose="020B0604030504040204" pitchFamily="50" charset="-128"/>
              </a:rPr>
              <a:t>風水害が発生する</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rPr>
              <a:t>おそれがある</a:t>
            </a: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rPr>
              <a:t>「３つの気象状況」</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rPr>
              <a:t>を</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lnSpc>
                <a:spcPts val="2900"/>
              </a:lnSpc>
            </a:pPr>
            <a:r>
              <a:rPr kumimoji="1" lang="ja-JP" altLang="en-US" sz="2400" b="1" dirty="0">
                <a:solidFill>
                  <a:schemeClr val="tx1">
                    <a:lumMod val="65000"/>
                    <a:lumOff val="35000"/>
                  </a:schemeClr>
                </a:solidFill>
                <a:latin typeface="Meiryo UI" panose="020B0604030504040204" pitchFamily="50" charset="-128"/>
                <a:ea typeface="Meiryo UI" panose="020B0604030504040204" pitchFamily="50" charset="-128"/>
              </a:rPr>
              <a:t>想定して，取るべき行動をシミュレートします。</a:t>
            </a:r>
          </a:p>
        </p:txBody>
      </p:sp>
      <p:sp>
        <p:nvSpPr>
          <p:cNvPr id="33" name="テキスト ボックス 32"/>
          <p:cNvSpPr txBox="1"/>
          <p:nvPr/>
        </p:nvSpPr>
        <p:spPr>
          <a:xfrm>
            <a:off x="-27979" y="6123022"/>
            <a:ext cx="9171980" cy="424668"/>
          </a:xfrm>
          <a:prstGeom prst="rect">
            <a:avLst/>
          </a:prstGeom>
          <a:noFill/>
        </p:spPr>
        <p:txBody>
          <a:bodyPr wrap="square" rtlCol="0">
            <a:spAutoFit/>
          </a:bodyPr>
          <a:lstStyle/>
          <a:p>
            <a:pPr algn="ctr">
              <a:lnSpc>
                <a:spcPts val="2900"/>
              </a:lnSpc>
            </a:pPr>
            <a:r>
              <a:rPr kumimoji="1" lang="ja-JP" altLang="en-US" sz="2100" b="1" u="sng" dirty="0">
                <a:solidFill>
                  <a:srgbClr val="CC0099"/>
                </a:solidFill>
                <a:latin typeface="Meiryo UI" panose="020B0604030504040204" pitchFamily="50" charset="-128"/>
                <a:ea typeface="Meiryo UI" panose="020B0604030504040204" pitchFamily="50" charset="-128"/>
              </a:rPr>
              <a:t>台風が近づいているとき</a:t>
            </a:r>
            <a:r>
              <a:rPr kumimoji="1" lang="ja-JP" altLang="en-US" sz="2100" b="1" dirty="0">
                <a:solidFill>
                  <a:srgbClr val="CC0099"/>
                </a:solidFill>
                <a:latin typeface="Meiryo UI" panose="020B0604030504040204" pitchFamily="50" charset="-128"/>
                <a:ea typeface="Meiryo UI" panose="020B0604030504040204" pitchFamily="50" charset="-128"/>
              </a:rPr>
              <a:t>・</a:t>
            </a:r>
            <a:r>
              <a:rPr lang="ja-JP" altLang="en-US" sz="2100" b="1" u="sng" dirty="0">
                <a:solidFill>
                  <a:srgbClr val="00B050"/>
                </a:solidFill>
                <a:latin typeface="Meiryo UI" panose="020B0604030504040204" pitchFamily="50" charset="-128"/>
                <a:ea typeface="Meiryo UI" panose="020B0604030504040204" pitchFamily="50" charset="-128"/>
              </a:rPr>
              <a:t>大雨が長引くとき</a:t>
            </a:r>
            <a:r>
              <a:rPr kumimoji="1" lang="ja-JP" altLang="en-US" sz="2100" b="1" dirty="0">
                <a:solidFill>
                  <a:schemeClr val="accent1">
                    <a:lumMod val="75000"/>
                  </a:schemeClr>
                </a:solidFill>
                <a:latin typeface="Meiryo UI" panose="020B0604030504040204" pitchFamily="50" charset="-128"/>
                <a:ea typeface="Meiryo UI" panose="020B0604030504040204" pitchFamily="50" charset="-128"/>
              </a:rPr>
              <a:t>・</a:t>
            </a:r>
            <a:r>
              <a:rPr kumimoji="1" lang="ja-JP" altLang="en-US" sz="2100" b="1" u="sng" dirty="0">
                <a:solidFill>
                  <a:schemeClr val="accent1">
                    <a:lumMod val="75000"/>
                  </a:schemeClr>
                </a:solidFill>
                <a:latin typeface="Meiryo UI" panose="020B0604030504040204" pitchFamily="50" charset="-128"/>
                <a:ea typeface="Meiryo UI" panose="020B0604030504040204" pitchFamily="50" charset="-128"/>
              </a:rPr>
              <a:t>短時間の急激な豪雨が発生するとき</a:t>
            </a:r>
          </a:p>
        </p:txBody>
      </p:sp>
      <p:sp>
        <p:nvSpPr>
          <p:cNvPr id="2" name="二等辺三角形 1">
            <a:extLst>
              <a:ext uri="{FF2B5EF4-FFF2-40B4-BE49-F238E27FC236}">
                <a16:creationId xmlns="" xmlns:a16="http://schemas.microsoft.com/office/drawing/2014/main" id="{77EE0071-BC27-4347-9BF8-C78FF8D9B095}"/>
              </a:ext>
            </a:extLst>
          </p:cNvPr>
          <p:cNvSpPr/>
          <p:nvPr/>
        </p:nvSpPr>
        <p:spPr>
          <a:xfrm rot="10800000">
            <a:off x="3815178" y="5720994"/>
            <a:ext cx="1324787" cy="22828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9114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 xmlns:a16="http://schemas.microsoft.com/office/drawing/2014/main" id="{0AE75BF5-8AC4-9549-A92E-9D44BF170730}"/>
              </a:ext>
            </a:extLst>
          </p:cNvPr>
          <p:cNvSpPr txBox="1"/>
          <p:nvPr/>
        </p:nvSpPr>
        <p:spPr>
          <a:xfrm>
            <a:off x="251520" y="1616171"/>
            <a:ext cx="7567212" cy="683166"/>
          </a:xfrm>
          <a:prstGeom prst="rect">
            <a:avLst/>
          </a:prstGeom>
          <a:noFill/>
        </p:spPr>
        <p:txBody>
          <a:bodyPr wrap="square" rtlCol="0">
            <a:spAutoFit/>
          </a:bodyPr>
          <a:lstStyle/>
          <a:p>
            <a:r>
              <a:rPr kumimoji="1" lang="ja-JP" altLang="en-US" sz="3600" b="1" dirty="0">
                <a:solidFill>
                  <a:schemeClr val="bg1"/>
                </a:solidFill>
                <a:latin typeface="Meiryo" panose="020B0604030504040204" pitchFamily="34" charset="-128"/>
                <a:ea typeface="Meiryo" panose="020B0604030504040204" pitchFamily="34" charset="-128"/>
              </a:rPr>
              <a:t>平成</a:t>
            </a:r>
            <a:r>
              <a:rPr kumimoji="1" lang="en-US" altLang="ja-JP" sz="3600" b="1" dirty="0">
                <a:solidFill>
                  <a:schemeClr val="bg1"/>
                </a:solidFill>
                <a:latin typeface="Meiryo" panose="020B0604030504040204" pitchFamily="34" charset="-128"/>
                <a:ea typeface="Meiryo" panose="020B0604030504040204" pitchFamily="34" charset="-128"/>
              </a:rPr>
              <a:t>30</a:t>
            </a:r>
            <a:r>
              <a:rPr kumimoji="1" lang="ja-JP" altLang="en-US" sz="3600" b="1" dirty="0">
                <a:solidFill>
                  <a:schemeClr val="bg1"/>
                </a:solidFill>
                <a:latin typeface="Meiryo" panose="020B0604030504040204" pitchFamily="34" charset="-128"/>
                <a:ea typeface="Meiryo" panose="020B0604030504040204" pitchFamily="34" charset="-128"/>
              </a:rPr>
              <a:t>年</a:t>
            </a:r>
            <a:r>
              <a:rPr kumimoji="1" lang="en-US" altLang="ja-JP" sz="3600" b="1" dirty="0" smtClean="0">
                <a:solidFill>
                  <a:schemeClr val="bg1"/>
                </a:solidFill>
                <a:latin typeface="Meiryo" panose="020B0604030504040204" pitchFamily="34" charset="-128"/>
                <a:ea typeface="Meiryo" panose="020B0604030504040204" pitchFamily="34" charset="-128"/>
              </a:rPr>
              <a:t>7</a:t>
            </a:r>
            <a:r>
              <a:rPr lang="ja-JP" altLang="en-US" sz="3600" b="1" dirty="0" smtClean="0">
                <a:solidFill>
                  <a:schemeClr val="bg1"/>
                </a:solidFill>
                <a:latin typeface="Meiryo" panose="020B0604030504040204" pitchFamily="34" charset="-128"/>
                <a:ea typeface="Meiryo" panose="020B0604030504040204" pitchFamily="34" charset="-128"/>
              </a:rPr>
              <a:t>月豪</a:t>
            </a:r>
            <a:r>
              <a:rPr lang="ja-JP" altLang="en-US" sz="3600" b="1" dirty="0">
                <a:solidFill>
                  <a:schemeClr val="bg1"/>
                </a:solidFill>
                <a:latin typeface="Meiryo" panose="020B0604030504040204" pitchFamily="34" charset="-128"/>
                <a:ea typeface="Meiryo" panose="020B0604030504040204" pitchFamily="34" charset="-128"/>
              </a:rPr>
              <a:t>⾬災害</a:t>
            </a:r>
          </a:p>
        </p:txBody>
      </p:sp>
      <p:sp>
        <p:nvSpPr>
          <p:cNvPr id="19" name="テキスト ボックス 18"/>
          <p:cNvSpPr txBox="1"/>
          <p:nvPr/>
        </p:nvSpPr>
        <p:spPr>
          <a:xfrm>
            <a:off x="85468" y="-4737"/>
            <a:ext cx="9023036" cy="769441"/>
          </a:xfrm>
          <a:prstGeom prst="rect">
            <a:avLst/>
          </a:prstGeom>
          <a:noFill/>
        </p:spPr>
        <p:txBody>
          <a:bodyPr wrap="square" rtlCol="0">
            <a:spAutoFit/>
          </a:bodyPr>
          <a:lstStyle/>
          <a:p>
            <a:r>
              <a:rPr kumimoji="1" lang="ja-JP" altLang="en-US" sz="4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「ひろしまマイ・タイムライン」とは？</a:t>
            </a:r>
            <a:endParaRPr kumimoji="1" lang="ja-JP" altLang="en-US" sz="44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4" name="テキスト ボックス 23"/>
          <p:cNvSpPr txBox="1"/>
          <p:nvPr/>
        </p:nvSpPr>
        <p:spPr>
          <a:xfrm>
            <a:off x="8676456" y="6453336"/>
            <a:ext cx="327334"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grpSp>
        <p:nvGrpSpPr>
          <p:cNvPr id="26" name="グループ化 25"/>
          <p:cNvGrpSpPr/>
          <p:nvPr/>
        </p:nvGrpSpPr>
        <p:grpSpPr>
          <a:xfrm>
            <a:off x="467544" y="1507759"/>
            <a:ext cx="8186425" cy="4086581"/>
            <a:chOff x="-4011167" y="2881938"/>
            <a:chExt cx="8186425" cy="4086581"/>
          </a:xfrm>
        </p:grpSpPr>
        <p:sp>
          <p:nvSpPr>
            <p:cNvPr id="27" name="Text Box 4">
              <a:extLst>
                <a:ext uri="{FF2B5EF4-FFF2-40B4-BE49-F238E27FC236}">
                  <a16:creationId xmlns:a16="http://schemas.microsoft.com/office/drawing/2014/main" xmlns="" id="{F8617F2B-9B76-8243-98D0-3E21A4723C0F}"/>
                </a:ext>
              </a:extLst>
            </p:cNvPr>
            <p:cNvSpPr txBox="1">
              <a:spLocks noChangeArrowheads="1"/>
            </p:cNvSpPr>
            <p:nvPr/>
          </p:nvSpPr>
          <p:spPr bwMode="auto">
            <a:xfrm>
              <a:off x="-4011167" y="2881938"/>
              <a:ext cx="8186425" cy="1129153"/>
            </a:xfrm>
            <a:prstGeom prst="rect">
              <a:avLst/>
            </a:prstGeom>
            <a:solidFill>
              <a:schemeClr val="tx1">
                <a:lumMod val="75000"/>
                <a:lumOff val="25000"/>
              </a:schemeClr>
            </a:solidFill>
            <a:ln w="28575">
              <a:solidFill>
                <a:schemeClr val="bg1"/>
              </a:solidFill>
            </a:ln>
            <a:effectLs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defRPr/>
              </a:pPr>
              <a:r>
                <a:rPr lang="ja-JP" altLang="en-US" sz="3200" b="1" dirty="0" smtClean="0">
                  <a:solidFill>
                    <a:schemeClr val="bg1"/>
                  </a:solidFill>
                  <a:latin typeface="Meiryo UI" panose="020B0604030504040204" pitchFamily="50" charset="-128"/>
                  <a:ea typeface="Meiryo UI" panose="020B0604030504040204" pitchFamily="50" charset="-128"/>
                </a:rPr>
                <a:t>平成</a:t>
              </a:r>
              <a:r>
                <a:rPr lang="en-US" altLang="ja-JP" sz="3200" b="1" dirty="0" smtClean="0">
                  <a:solidFill>
                    <a:schemeClr val="bg1"/>
                  </a:solidFill>
                  <a:latin typeface="Meiryo UI" panose="020B0604030504040204" pitchFamily="50" charset="-128"/>
                  <a:ea typeface="Meiryo UI" panose="020B0604030504040204" pitchFamily="50" charset="-128"/>
                </a:rPr>
                <a:t>30</a:t>
              </a:r>
              <a:r>
                <a:rPr lang="ja-JP" altLang="en-US" sz="3200" b="1" dirty="0" smtClean="0">
                  <a:solidFill>
                    <a:schemeClr val="bg1"/>
                  </a:solidFill>
                  <a:latin typeface="Meiryo UI" panose="020B0604030504040204" pitchFamily="50" charset="-128"/>
                  <a:ea typeface="Meiryo UI" panose="020B0604030504040204" pitchFamily="50" charset="-128"/>
                </a:rPr>
                <a:t>年７月豪雨災害に関する県民の</a:t>
              </a:r>
              <a:endParaRPr lang="en-US" altLang="ja-JP" sz="3200" b="1" dirty="0" smtClean="0">
                <a:solidFill>
                  <a:schemeClr val="bg1"/>
                </a:solidFill>
                <a:latin typeface="Meiryo UI" panose="020B0604030504040204" pitchFamily="50" charset="-128"/>
                <a:ea typeface="Meiryo UI" panose="020B0604030504040204" pitchFamily="50" charset="-128"/>
              </a:endParaRPr>
            </a:p>
            <a:p>
              <a:pPr lvl="0" algn="ctr" defTabSz="685800">
                <a:defRPr/>
              </a:pPr>
              <a:r>
                <a:rPr lang="ja-JP" altLang="en-US" sz="3200" b="1" dirty="0" smtClean="0">
                  <a:solidFill>
                    <a:schemeClr val="bg1"/>
                  </a:solidFill>
                  <a:latin typeface="Meiryo UI" panose="020B0604030504040204" pitchFamily="50" charset="-128"/>
                  <a:ea typeface="Meiryo UI" panose="020B0604030504040204" pitchFamily="50" charset="-128"/>
                </a:rPr>
                <a:t>避難行動の調査</a:t>
              </a:r>
              <a:endParaRPr lang="ja-JP" altLang="en-US" sz="3200" b="1" dirty="0">
                <a:solidFill>
                  <a:schemeClr val="bg1"/>
                </a:solidFill>
                <a:latin typeface="Meiryo UI" panose="020B0604030504040204" pitchFamily="50" charset="-128"/>
                <a:ea typeface="Meiryo UI" panose="020B0604030504040204" pitchFamily="50" charset="-128"/>
              </a:endParaRPr>
            </a:p>
          </p:txBody>
        </p:sp>
        <p:sp>
          <p:nvSpPr>
            <p:cNvPr id="28" name="二等辺三角形 27"/>
            <p:cNvSpPr/>
            <p:nvPr/>
          </p:nvSpPr>
          <p:spPr>
            <a:xfrm rot="10800000">
              <a:off x="-604487" y="6608480"/>
              <a:ext cx="1306476" cy="360039"/>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p:cNvGrpSpPr/>
          <p:nvPr/>
        </p:nvGrpSpPr>
        <p:grpSpPr>
          <a:xfrm>
            <a:off x="445743" y="2708920"/>
            <a:ext cx="8222322" cy="2426652"/>
            <a:chOff x="528648" y="5287137"/>
            <a:chExt cx="8222322" cy="2273649"/>
          </a:xfrm>
        </p:grpSpPr>
        <p:grpSp>
          <p:nvGrpSpPr>
            <p:cNvPr id="30" name="グループ化 29"/>
            <p:cNvGrpSpPr/>
            <p:nvPr/>
          </p:nvGrpSpPr>
          <p:grpSpPr>
            <a:xfrm>
              <a:off x="528648" y="5287137"/>
              <a:ext cx="8208912" cy="539745"/>
              <a:chOff x="4137590" y="3935362"/>
              <a:chExt cx="8208912" cy="539745"/>
            </a:xfrm>
          </p:grpSpPr>
          <p:sp>
            <p:nvSpPr>
              <p:cNvPr id="32" name="Text Box 4">
                <a:extLst>
                  <a:ext uri="{FF2B5EF4-FFF2-40B4-BE49-F238E27FC236}">
                    <a16:creationId xmlns:a16="http://schemas.microsoft.com/office/drawing/2014/main" xmlns="" id="{F8617F2B-9B76-8243-98D0-3E21A4723C0F}"/>
                  </a:ext>
                </a:extLst>
              </p:cNvPr>
              <p:cNvSpPr txBox="1">
                <a:spLocks noChangeArrowheads="1"/>
              </p:cNvSpPr>
              <p:nvPr/>
            </p:nvSpPr>
            <p:spPr bwMode="auto">
              <a:xfrm>
                <a:off x="4140096" y="3935365"/>
                <a:ext cx="8206406" cy="539742"/>
              </a:xfrm>
              <a:prstGeom prst="rect">
                <a:avLst/>
              </a:prstGeom>
              <a:solidFill>
                <a:schemeClr val="bg1"/>
              </a:solidFill>
              <a:ln w="28575">
                <a:solidFill>
                  <a:srgbClr val="FF6600"/>
                </a:solidFill>
              </a:ln>
              <a:effectLst/>
              <a:extLst/>
            </p:spPr>
            <p:txBody>
              <a:bodyPr wrap="square" lIns="90000"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lnSpc>
                    <a:spcPct val="120000"/>
                  </a:lnSpc>
                  <a:defRPr/>
                </a:pPr>
                <a:r>
                  <a:rPr lang="ja-JP" altLang="en-US" sz="3600" b="1" dirty="0" smtClean="0">
                    <a:latin typeface="HGPｺﾞｼｯｸM" panose="020B0600000000000000" pitchFamily="50" charset="-128"/>
                    <a:ea typeface="HGPｺﾞｼｯｸM" panose="020B0600000000000000" pitchFamily="50" charset="-128"/>
                  </a:rPr>
                  <a:t>　　　　　　　　</a:t>
                </a:r>
                <a:r>
                  <a:rPr lang="ja-JP" altLang="en-US" b="1" dirty="0" smtClean="0">
                    <a:latin typeface="游ゴシック" panose="020B0400000000000000" pitchFamily="50" charset="-128"/>
                    <a:ea typeface="游ゴシック" panose="020B0400000000000000" pitchFamily="50" charset="-128"/>
                  </a:rPr>
                  <a:t>早い段階での避難の実践のために</a:t>
                </a:r>
                <a:endParaRPr lang="ja-JP" altLang="en-US" b="1" dirty="0">
                  <a:latin typeface="游ゴシック" panose="020B0400000000000000" pitchFamily="50" charset="-128"/>
                  <a:ea typeface="游ゴシック" panose="020B0400000000000000" pitchFamily="50" charset="-128"/>
                </a:endParaRPr>
              </a:p>
            </p:txBody>
          </p:sp>
          <p:sp>
            <p:nvSpPr>
              <p:cNvPr id="33" name="Text Box 4">
                <a:extLst>
                  <a:ext uri="{FF2B5EF4-FFF2-40B4-BE49-F238E27FC236}">
                    <a16:creationId xmlns:a16="http://schemas.microsoft.com/office/drawing/2014/main" xmlns="" id="{F8617F2B-9B76-8243-98D0-3E21A4723C0F}"/>
                  </a:ext>
                </a:extLst>
              </p:cNvPr>
              <p:cNvSpPr txBox="1">
                <a:spLocks noChangeArrowheads="1"/>
              </p:cNvSpPr>
              <p:nvPr/>
            </p:nvSpPr>
            <p:spPr bwMode="auto">
              <a:xfrm>
                <a:off x="4137590" y="3935362"/>
                <a:ext cx="2229282" cy="539743"/>
              </a:xfrm>
              <a:prstGeom prst="rect">
                <a:avLst/>
              </a:prstGeom>
              <a:solidFill>
                <a:srgbClr val="FF6600"/>
              </a:solidFill>
              <a:ln w="28575">
                <a:solidFill>
                  <a:srgbClr val="FF6600"/>
                </a:solidFill>
              </a:ln>
              <a:effectLst/>
              <a:extLst/>
            </p:spPr>
            <p:txBody>
              <a:bodyPr wrap="square" lIns="72000" tIns="0" bIns="0"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b="1" spc="600" dirty="0" smtClean="0">
                    <a:solidFill>
                      <a:schemeClr val="bg1"/>
                    </a:solidFill>
                    <a:latin typeface="游ゴシック" panose="020B0400000000000000" pitchFamily="50" charset="-128"/>
                    <a:ea typeface="游ゴシック" panose="020B0400000000000000" pitchFamily="50" charset="-128"/>
                  </a:rPr>
                  <a:t>分析結果</a:t>
                </a:r>
                <a:r>
                  <a:rPr lang="ja-JP" altLang="en-US" sz="3600" b="1" dirty="0" smtClean="0">
                    <a:solidFill>
                      <a:schemeClr val="bg1"/>
                    </a:solidFill>
                    <a:latin typeface="游ゴシック" panose="020B0400000000000000" pitchFamily="50" charset="-128"/>
                    <a:ea typeface="游ゴシック" panose="020B0400000000000000" pitchFamily="50" charset="-128"/>
                  </a:rPr>
                  <a:t>　</a:t>
                </a:r>
                <a:endParaRPr lang="ja-JP" altLang="en-US" sz="3600" b="1" dirty="0">
                  <a:solidFill>
                    <a:schemeClr val="bg1"/>
                  </a:solidFill>
                  <a:latin typeface="游ゴシック" panose="020B0400000000000000" pitchFamily="50" charset="-128"/>
                  <a:ea typeface="游ゴシック" panose="020B0400000000000000" pitchFamily="50" charset="-128"/>
                </a:endParaRPr>
              </a:p>
            </p:txBody>
          </p:sp>
        </p:grpSp>
        <p:sp>
          <p:nvSpPr>
            <p:cNvPr id="31" name="Text Box 4">
              <a:extLst>
                <a:ext uri="{FF2B5EF4-FFF2-40B4-BE49-F238E27FC236}">
                  <a16:creationId xmlns:a16="http://schemas.microsoft.com/office/drawing/2014/main" xmlns="" id="{F8617F2B-9B76-8243-98D0-3E21A4723C0F}"/>
                </a:ext>
              </a:extLst>
            </p:cNvPr>
            <p:cNvSpPr txBox="1">
              <a:spLocks noChangeArrowheads="1"/>
            </p:cNvSpPr>
            <p:nvPr/>
          </p:nvSpPr>
          <p:spPr bwMode="auto">
            <a:xfrm>
              <a:off x="542058" y="5841989"/>
              <a:ext cx="8208912" cy="1718797"/>
            </a:xfrm>
            <a:prstGeom prst="rect">
              <a:avLst/>
            </a:prstGeom>
            <a:solidFill>
              <a:schemeClr val="bg1"/>
            </a:solidFill>
            <a:ln w="28575">
              <a:solidFill>
                <a:srgbClr val="FF6600"/>
              </a:solidFill>
            </a:ln>
            <a:effectLs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lnSpc>
                  <a:spcPct val="120000"/>
                </a:lnSpc>
                <a:defRPr/>
              </a:pPr>
              <a:r>
                <a:rPr lang="ja-JP" altLang="en-US" sz="2000" b="1" dirty="0" smtClean="0">
                  <a:latin typeface="游ゴシック" panose="020B0400000000000000" pitchFamily="50" charset="-128"/>
                  <a:ea typeface="游ゴシック" panose="020B0400000000000000" pitchFamily="50" charset="-128"/>
                </a:rPr>
                <a:t>● お住まいの地域の災害リスクを正しく把握すること</a:t>
              </a:r>
              <a:endParaRPr lang="en-US" altLang="ja-JP" sz="2000" b="1" dirty="0" smtClean="0">
                <a:latin typeface="游ゴシック" panose="020B0400000000000000" pitchFamily="50" charset="-128"/>
                <a:ea typeface="游ゴシック" panose="020B0400000000000000" pitchFamily="50" charset="-128"/>
              </a:endParaRPr>
            </a:p>
            <a:p>
              <a:pPr lvl="0" defTabSz="685800">
                <a:lnSpc>
                  <a:spcPct val="120000"/>
                </a:lnSpc>
                <a:defRPr/>
              </a:pPr>
              <a:r>
                <a:rPr lang="ja-JP" altLang="en-US" sz="2000" b="1" dirty="0" smtClean="0">
                  <a:latin typeface="游ゴシック" panose="020B0400000000000000" pitchFamily="50" charset="-128"/>
                  <a:ea typeface="游ゴシック" panose="020B0400000000000000" pitchFamily="50" charset="-128"/>
                </a:rPr>
                <a:t>● 災害に対する，自分の家族の脆弱性を把握した上で家族の避難計画</a:t>
              </a:r>
              <a:endParaRPr lang="en-US" altLang="ja-JP" sz="2000" b="1" dirty="0" smtClean="0">
                <a:latin typeface="游ゴシック" panose="020B0400000000000000" pitchFamily="50" charset="-128"/>
                <a:ea typeface="游ゴシック" panose="020B0400000000000000" pitchFamily="50" charset="-128"/>
              </a:endParaRPr>
            </a:p>
            <a:p>
              <a:pPr lvl="0" defTabSz="685800">
                <a:lnSpc>
                  <a:spcPct val="120000"/>
                </a:lnSpc>
                <a:defRPr/>
              </a:pPr>
              <a:r>
                <a:rPr lang="ja-JP" altLang="en-US" sz="2000" b="1" dirty="0">
                  <a:latin typeface="游ゴシック" panose="020B0400000000000000" pitchFamily="50" charset="-128"/>
                  <a:ea typeface="游ゴシック" panose="020B0400000000000000" pitchFamily="50" charset="-128"/>
                </a:rPr>
                <a:t>　</a:t>
              </a:r>
              <a:r>
                <a:rPr lang="ja-JP" altLang="en-US" sz="2000" b="1" dirty="0" smtClean="0">
                  <a:latin typeface="游ゴシック" panose="020B0400000000000000" pitchFamily="50" charset="-128"/>
                  <a:ea typeface="游ゴシック" panose="020B0400000000000000" pitchFamily="50" charset="-128"/>
                </a:rPr>
                <a:t>を作成すること</a:t>
              </a:r>
              <a:endParaRPr lang="en-US" altLang="ja-JP" sz="2000" b="1" dirty="0" smtClean="0">
                <a:latin typeface="游ゴシック" panose="020B0400000000000000" pitchFamily="50" charset="-128"/>
                <a:ea typeface="游ゴシック" panose="020B0400000000000000" pitchFamily="50" charset="-128"/>
              </a:endParaRPr>
            </a:p>
            <a:p>
              <a:pPr lvl="0" defTabSz="685800">
                <a:lnSpc>
                  <a:spcPct val="120000"/>
                </a:lnSpc>
                <a:defRPr/>
              </a:pPr>
              <a:r>
                <a:rPr lang="ja-JP" altLang="en-US" sz="2000" b="1" dirty="0" smtClean="0">
                  <a:latin typeface="游ゴシック" panose="020B0400000000000000" pitchFamily="50" charset="-128"/>
                  <a:ea typeface="游ゴシック" panose="020B0400000000000000" pitchFamily="50" charset="-128"/>
                </a:rPr>
                <a:t>● 家族</a:t>
              </a:r>
              <a:r>
                <a:rPr lang="ja-JP" altLang="en-US" sz="2000" b="1" dirty="0">
                  <a:latin typeface="游ゴシック" panose="020B0400000000000000" pitchFamily="50" charset="-128"/>
                  <a:ea typeface="游ゴシック" panose="020B0400000000000000" pitchFamily="50" charset="-128"/>
                </a:rPr>
                <a:t>や親族，近隣の人など</a:t>
              </a:r>
              <a:r>
                <a:rPr lang="ja-JP" altLang="en-US" sz="2000" b="1" dirty="0" smtClean="0">
                  <a:latin typeface="游ゴシック" panose="020B0400000000000000" pitchFamily="50" charset="-128"/>
                  <a:ea typeface="游ゴシック" panose="020B0400000000000000" pitchFamily="50" charset="-128"/>
                </a:rPr>
                <a:t>から避難</a:t>
              </a:r>
              <a:r>
                <a:rPr lang="ja-JP" altLang="en-US" sz="2000" b="1" dirty="0">
                  <a:latin typeface="游ゴシック" panose="020B0400000000000000" pitchFamily="50" charset="-128"/>
                  <a:ea typeface="游ゴシック" panose="020B0400000000000000" pitchFamily="50" charset="-128"/>
                </a:rPr>
                <a:t>を呼びかけられること</a:t>
              </a:r>
              <a:r>
                <a:rPr lang="ja-JP" altLang="en-US" sz="2000" b="1" dirty="0" smtClean="0">
                  <a:latin typeface="游ゴシック" panose="020B0400000000000000" pitchFamily="50" charset="-128"/>
                  <a:ea typeface="游ゴシック" panose="020B0400000000000000" pitchFamily="50" charset="-128"/>
                </a:rPr>
                <a:t>　</a:t>
              </a:r>
              <a:endParaRPr lang="en-US" altLang="ja-JP" sz="2000" b="1" dirty="0" smtClean="0">
                <a:latin typeface="游ゴシック" panose="020B0400000000000000" pitchFamily="50" charset="-128"/>
                <a:ea typeface="游ゴシック" panose="020B0400000000000000" pitchFamily="50" charset="-128"/>
              </a:endParaRPr>
            </a:p>
            <a:p>
              <a:pPr lvl="0" defTabSz="685800">
                <a:lnSpc>
                  <a:spcPct val="120000"/>
                </a:lnSpc>
                <a:defRPr/>
              </a:pPr>
              <a:r>
                <a:rPr lang="ja-JP" altLang="en-US" sz="2000" b="1" dirty="0">
                  <a:latin typeface="游ゴシック" panose="020B0400000000000000" pitchFamily="50" charset="-128"/>
                  <a:ea typeface="游ゴシック" panose="020B0400000000000000" pitchFamily="50" charset="-128"/>
                </a:rPr>
                <a:t>　</a:t>
              </a:r>
              <a:r>
                <a:rPr lang="ja-JP" altLang="en-US" sz="2000" b="1" dirty="0" smtClean="0">
                  <a:latin typeface="游ゴシック" panose="020B0400000000000000" pitchFamily="50" charset="-128"/>
                  <a:ea typeface="游ゴシック" panose="020B0400000000000000" pitchFamily="50" charset="-128"/>
                </a:rPr>
                <a:t>　　　　　　　　　　　　　　　　　　　　　　　　　などが重要</a:t>
              </a:r>
              <a:endParaRPr lang="en-US" altLang="ja-JP" sz="2000" b="1" dirty="0" smtClean="0">
                <a:latin typeface="游ゴシック" panose="020B0400000000000000" pitchFamily="50" charset="-128"/>
                <a:ea typeface="游ゴシック" panose="020B0400000000000000" pitchFamily="50" charset="-128"/>
              </a:endParaRPr>
            </a:p>
          </p:txBody>
        </p:sp>
      </p:grpSp>
      <p:sp>
        <p:nvSpPr>
          <p:cNvPr id="34" name="テキスト ボックス 33"/>
          <p:cNvSpPr txBox="1"/>
          <p:nvPr/>
        </p:nvSpPr>
        <p:spPr>
          <a:xfrm>
            <a:off x="214872" y="5610592"/>
            <a:ext cx="8585766" cy="913070"/>
          </a:xfrm>
          <a:prstGeom prst="rect">
            <a:avLst/>
          </a:prstGeom>
          <a:noFill/>
        </p:spPr>
        <p:txBody>
          <a:bodyPr wrap="square" rtlCol="0">
            <a:spAutoFit/>
          </a:bodyPr>
          <a:lstStyle/>
          <a:p>
            <a:pPr>
              <a:lnSpc>
                <a:spcPts val="3200"/>
              </a:lnSpc>
            </a:pPr>
            <a:r>
              <a:rPr lang="ja-JP" altLang="en-US" sz="2400" b="1" dirty="0" smtClean="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b="1" u="sng" dirty="0" smtClean="0">
                <a:solidFill>
                  <a:schemeClr val="tx1">
                    <a:lumMod val="75000"/>
                    <a:lumOff val="25000"/>
                  </a:schemeClr>
                </a:solidFill>
                <a:latin typeface="游ゴシック" panose="020B0400000000000000" pitchFamily="50" charset="-128"/>
                <a:ea typeface="游ゴシック" panose="020B0400000000000000" pitchFamily="50" charset="-128"/>
              </a:rPr>
              <a:t>自らの防災行動計画</a:t>
            </a:r>
            <a:r>
              <a:rPr lang="ja-JP" altLang="en-US" sz="2400" b="1" dirty="0" smtClean="0">
                <a:solidFill>
                  <a:schemeClr val="tx1">
                    <a:lumMod val="75000"/>
                    <a:lumOff val="25000"/>
                  </a:schemeClr>
                </a:solidFill>
                <a:latin typeface="游ゴシック" panose="020B0400000000000000" pitchFamily="50" charset="-128"/>
                <a:ea typeface="游ゴシック" panose="020B0400000000000000" pitchFamily="50" charset="-128"/>
              </a:rPr>
              <a:t>」を作成する教材</a:t>
            </a:r>
            <a:endParaRPr lang="en-US" altLang="ja-JP" sz="2400" b="1" dirty="0" smtClean="0">
              <a:solidFill>
                <a:schemeClr val="tx1">
                  <a:lumMod val="75000"/>
                  <a:lumOff val="25000"/>
                </a:schemeClr>
              </a:solidFill>
              <a:latin typeface="游ゴシック" panose="020B0400000000000000" pitchFamily="50" charset="-128"/>
              <a:ea typeface="游ゴシック" panose="020B0400000000000000" pitchFamily="50" charset="-128"/>
            </a:endParaRPr>
          </a:p>
          <a:p>
            <a:pPr>
              <a:lnSpc>
                <a:spcPts val="3200"/>
              </a:lnSpc>
            </a:pPr>
            <a:r>
              <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2400" b="1" dirty="0" smtClean="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2400" b="1" dirty="0" smtClean="0">
                <a:solidFill>
                  <a:srgbClr val="FF0000"/>
                </a:solidFill>
                <a:latin typeface="游ゴシック" panose="020B0400000000000000" pitchFamily="50" charset="-128"/>
                <a:ea typeface="游ゴシック" panose="020B0400000000000000" pitchFamily="50" charset="-128"/>
              </a:rPr>
              <a:t>「</a:t>
            </a:r>
            <a:r>
              <a:rPr lang="ja-JP" altLang="en-US" sz="2400" b="1" u="sng" dirty="0" smtClean="0">
                <a:solidFill>
                  <a:srgbClr val="FF0000"/>
                </a:solidFill>
                <a:latin typeface="游ゴシック" panose="020B0400000000000000" pitchFamily="50" charset="-128"/>
                <a:ea typeface="游ゴシック" panose="020B0400000000000000" pitchFamily="50" charset="-128"/>
              </a:rPr>
              <a:t>ひろしまマイ・タイムライン</a:t>
            </a:r>
            <a:r>
              <a:rPr lang="ja-JP" altLang="en-US" sz="2400" b="1" dirty="0" smtClean="0">
                <a:solidFill>
                  <a:srgbClr val="FF0000"/>
                </a:solidFill>
                <a:latin typeface="游ゴシック" panose="020B0400000000000000" pitchFamily="50" charset="-128"/>
                <a:ea typeface="游ゴシック" panose="020B0400000000000000" pitchFamily="50" charset="-128"/>
              </a:rPr>
              <a:t>」</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5" name="テキスト ボックス 34"/>
          <p:cNvSpPr txBox="1"/>
          <p:nvPr/>
        </p:nvSpPr>
        <p:spPr>
          <a:xfrm>
            <a:off x="309182" y="6480740"/>
            <a:ext cx="8311518" cy="40011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2000" b="1" dirty="0" smtClean="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2000" b="1" dirty="0" smtClean="0">
                <a:solidFill>
                  <a:schemeClr val="tx1">
                    <a:lumMod val="75000"/>
                    <a:lumOff val="25000"/>
                  </a:schemeClr>
                </a:solidFill>
                <a:latin typeface="游ゴシック" panose="020B0400000000000000" pitchFamily="50" charset="-128"/>
                <a:ea typeface="游ゴシック" panose="020B0400000000000000" pitchFamily="50" charset="-128"/>
              </a:rPr>
              <a:t>ハザードマップの確認や呼びかけ行動などの内容も盛り込む</a:t>
            </a:r>
            <a:endPar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2" name="タイトル 1"/>
          <p:cNvSpPr txBox="1">
            <a:spLocks/>
          </p:cNvSpPr>
          <p:nvPr/>
        </p:nvSpPr>
        <p:spPr>
          <a:xfrm>
            <a:off x="223244" y="836712"/>
            <a:ext cx="6581003" cy="605475"/>
          </a:xfrm>
          <a:prstGeom prst="rect">
            <a:avLst/>
          </a:prstGeom>
          <a:solidFill>
            <a:schemeClr val="accent2"/>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smtClean="0">
                <a:solidFill>
                  <a:schemeClr val="bg1"/>
                </a:solidFill>
                <a:latin typeface="Meiryo UI" panose="020B0604030504040204" pitchFamily="50" charset="-128"/>
                <a:ea typeface="Meiryo UI" panose="020B0604030504040204" pitchFamily="50" charset="-128"/>
              </a:rPr>
              <a:t>「ひろしまマイ・タイムライン」の取組の経緯</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860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 xmlns:a16="http://schemas.microsoft.com/office/drawing/2014/main" id="{0AE75BF5-8AC4-9549-A92E-9D44BF170730}"/>
              </a:ext>
            </a:extLst>
          </p:cNvPr>
          <p:cNvSpPr txBox="1"/>
          <p:nvPr/>
        </p:nvSpPr>
        <p:spPr>
          <a:xfrm>
            <a:off x="251520" y="1616171"/>
            <a:ext cx="7567212" cy="683166"/>
          </a:xfrm>
          <a:prstGeom prst="rect">
            <a:avLst/>
          </a:prstGeom>
          <a:noFill/>
        </p:spPr>
        <p:txBody>
          <a:bodyPr wrap="square" rtlCol="0">
            <a:spAutoFit/>
          </a:bodyPr>
          <a:lstStyle/>
          <a:p>
            <a:r>
              <a:rPr kumimoji="1" lang="ja-JP" altLang="en-US" sz="3600" b="1" dirty="0">
                <a:solidFill>
                  <a:schemeClr val="bg1"/>
                </a:solidFill>
                <a:latin typeface="Meiryo" panose="020B0604030504040204" pitchFamily="34" charset="-128"/>
                <a:ea typeface="Meiryo" panose="020B0604030504040204" pitchFamily="34" charset="-128"/>
              </a:rPr>
              <a:t>平成</a:t>
            </a:r>
            <a:r>
              <a:rPr kumimoji="1" lang="en-US" altLang="ja-JP" sz="3600" b="1" dirty="0">
                <a:solidFill>
                  <a:schemeClr val="bg1"/>
                </a:solidFill>
                <a:latin typeface="Meiryo" panose="020B0604030504040204" pitchFamily="34" charset="-128"/>
                <a:ea typeface="Meiryo" panose="020B0604030504040204" pitchFamily="34" charset="-128"/>
              </a:rPr>
              <a:t>30</a:t>
            </a:r>
            <a:r>
              <a:rPr kumimoji="1" lang="ja-JP" altLang="en-US" sz="3600" b="1" dirty="0">
                <a:solidFill>
                  <a:schemeClr val="bg1"/>
                </a:solidFill>
                <a:latin typeface="Meiryo" panose="020B0604030504040204" pitchFamily="34" charset="-128"/>
                <a:ea typeface="Meiryo" panose="020B0604030504040204" pitchFamily="34" charset="-128"/>
              </a:rPr>
              <a:t>年</a:t>
            </a:r>
            <a:r>
              <a:rPr kumimoji="1" lang="en-US" altLang="ja-JP" sz="3600" b="1" dirty="0" smtClean="0">
                <a:solidFill>
                  <a:schemeClr val="bg1"/>
                </a:solidFill>
                <a:latin typeface="Meiryo" panose="020B0604030504040204" pitchFamily="34" charset="-128"/>
                <a:ea typeface="Meiryo" panose="020B0604030504040204" pitchFamily="34" charset="-128"/>
              </a:rPr>
              <a:t>7</a:t>
            </a:r>
            <a:r>
              <a:rPr lang="ja-JP" altLang="en-US" sz="3600" b="1" dirty="0" smtClean="0">
                <a:solidFill>
                  <a:schemeClr val="bg1"/>
                </a:solidFill>
                <a:latin typeface="Meiryo" panose="020B0604030504040204" pitchFamily="34" charset="-128"/>
                <a:ea typeface="Meiryo" panose="020B0604030504040204" pitchFamily="34" charset="-128"/>
              </a:rPr>
              <a:t>月豪</a:t>
            </a:r>
            <a:r>
              <a:rPr lang="ja-JP" altLang="en-US" sz="3600" b="1" dirty="0">
                <a:solidFill>
                  <a:schemeClr val="bg1"/>
                </a:solidFill>
                <a:latin typeface="Meiryo" panose="020B0604030504040204" pitchFamily="34" charset="-128"/>
                <a:ea typeface="Meiryo" panose="020B0604030504040204" pitchFamily="34" charset="-128"/>
              </a:rPr>
              <a:t>⾬災害</a:t>
            </a:r>
          </a:p>
        </p:txBody>
      </p:sp>
      <p:sp>
        <p:nvSpPr>
          <p:cNvPr id="19" name="テキスト ボックス 18"/>
          <p:cNvSpPr txBox="1"/>
          <p:nvPr/>
        </p:nvSpPr>
        <p:spPr>
          <a:xfrm>
            <a:off x="85468" y="-4737"/>
            <a:ext cx="9023036" cy="769441"/>
          </a:xfrm>
          <a:prstGeom prst="rect">
            <a:avLst/>
          </a:prstGeom>
          <a:noFill/>
        </p:spPr>
        <p:txBody>
          <a:bodyPr wrap="square" rtlCol="0">
            <a:spAutoFit/>
          </a:bodyPr>
          <a:lstStyle/>
          <a:p>
            <a:r>
              <a:rPr kumimoji="1" lang="ja-JP" altLang="en-US" sz="4400" b="1" dirty="0" smtClean="0">
                <a:solidFill>
                  <a:schemeClr val="accent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「ひろしまマイ・タイムライン」とは？</a:t>
            </a:r>
            <a:endParaRPr kumimoji="1" lang="ja-JP" altLang="en-US" sz="4400" b="1" dirty="0">
              <a:solidFill>
                <a:schemeClr val="accent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4" name="テキスト ボックス 23"/>
          <p:cNvSpPr txBox="1"/>
          <p:nvPr/>
        </p:nvSpPr>
        <p:spPr>
          <a:xfrm>
            <a:off x="8676456" y="6453336"/>
            <a:ext cx="327334"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3</a:t>
            </a:r>
            <a:endParaRPr kumimoji="1" lang="ja-JP" altLang="en-US" dirty="0">
              <a:latin typeface="Meiryo UI" panose="020B0604030504040204" pitchFamily="50" charset="-128"/>
              <a:ea typeface="Meiryo UI" panose="020B0604030504040204" pitchFamily="50" charset="-128"/>
            </a:endParaRPr>
          </a:p>
        </p:txBody>
      </p:sp>
      <p:sp>
        <p:nvSpPr>
          <p:cNvPr id="22" name="タイトル 1"/>
          <p:cNvSpPr txBox="1">
            <a:spLocks/>
          </p:cNvSpPr>
          <p:nvPr/>
        </p:nvSpPr>
        <p:spPr>
          <a:xfrm>
            <a:off x="223244" y="836712"/>
            <a:ext cx="6581003" cy="605475"/>
          </a:xfrm>
          <a:prstGeom prst="rect">
            <a:avLst/>
          </a:prstGeom>
          <a:solidFill>
            <a:schemeClr val="accent2"/>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smtClean="0">
                <a:solidFill>
                  <a:schemeClr val="bg1"/>
                </a:solidFill>
                <a:latin typeface="Meiryo UI" panose="020B0604030504040204" pitchFamily="50" charset="-128"/>
                <a:ea typeface="Meiryo UI" panose="020B0604030504040204" pitchFamily="50" charset="-128"/>
              </a:rPr>
              <a:t>「ひろしまマイ・タイムライン」の取組の目的</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39551" y="1701955"/>
            <a:ext cx="8300571" cy="1692771"/>
          </a:xfrm>
          <a:prstGeom prst="rect">
            <a:avLst/>
          </a:prstGeom>
          <a:noFill/>
        </p:spPr>
        <p:txBody>
          <a:bodyPr wrap="square" rtlCol="0">
            <a:spAutoFit/>
          </a:bodyPr>
          <a:lstStyle/>
          <a:p>
            <a:r>
              <a:rPr kumimoji="1"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マイ・タイムラインの作成に取り組むことにより，</a:t>
            </a:r>
            <a:endParaRPr kumimoji="1" lang="en-US" altLang="ja-JP" sz="2800" b="1" dirty="0" smtClean="0">
              <a:solidFill>
                <a:schemeClr val="tx1">
                  <a:lumMod val="75000"/>
                  <a:lumOff val="25000"/>
                </a:schemeClr>
              </a:solidFill>
              <a:latin typeface="Meiryo UI" panose="020B0604030504040204" pitchFamily="50" charset="-128"/>
              <a:ea typeface="Meiryo UI" panose="020B0604030504040204" pitchFamily="50" charset="-128"/>
            </a:endParaRPr>
          </a:p>
          <a:p>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a:p>
            <a:pPr lvl="0"/>
            <a:r>
              <a:rPr lang="ja-JP" altLang="en-US" sz="2800" b="1" u="sng" dirty="0" smtClean="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r>
              <a:rPr lang="ja-JP" altLang="en-US" sz="2800" b="1" u="sng"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自らの命は自らで守る」</a:t>
            </a:r>
            <a:r>
              <a:rPr lang="ja-JP" altLang="en-US" sz="2800" b="1" u="sng" dirty="0">
                <a:solidFill>
                  <a:schemeClr val="tx1">
                    <a:lumMod val="75000"/>
                    <a:lumOff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という防災意識を醸成</a:t>
            </a:r>
            <a:endParaRPr lang="en-US" altLang="ja-JP" sz="2400" b="1" u="sng" dirty="0">
              <a:solidFill>
                <a:schemeClr val="tx1">
                  <a:lumMod val="75000"/>
                  <a:lumOff val="2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endParaRPr kumimoji="1" lang="ja-JP" altLang="en-US" sz="24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19901" y="4131077"/>
            <a:ext cx="8300571" cy="954107"/>
          </a:xfrm>
          <a:prstGeom prst="rect">
            <a:avLst/>
          </a:prstGeom>
          <a:noFill/>
        </p:spPr>
        <p:txBody>
          <a:bodyPr wrap="square" rtlCol="0">
            <a:spAutoFit/>
          </a:bodyPr>
          <a:lstStyle/>
          <a:p>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さらに，家庭学習などにより，ご家族で作成していただくことにより，</a:t>
            </a:r>
            <a:endParaRPr lang="en-US" altLang="ja-JP" sz="2800" b="1" dirty="0" smtClean="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71804" y="5067181"/>
            <a:ext cx="8300571" cy="954107"/>
          </a:xfrm>
          <a:prstGeom prst="rect">
            <a:avLst/>
          </a:prstGeom>
          <a:noFill/>
        </p:spPr>
        <p:txBody>
          <a:bodyPr wrap="square" rtlCol="0">
            <a:spAutoFit/>
          </a:bodyPr>
          <a:lstStyle/>
          <a:p>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　災害を自分ごととして認識</a:t>
            </a:r>
            <a:endParaRPr lang="en-US" altLang="ja-JP" sz="2800" b="1" dirty="0" smtClean="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　作ったマイ・タイムラインを自分への約束として認識</a:t>
            </a:r>
            <a:endParaRPr lang="en-US" altLang="ja-JP" sz="2800" b="1" dirty="0" smtClean="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7498" y="6002124"/>
            <a:ext cx="8300571" cy="523220"/>
          </a:xfrm>
          <a:prstGeom prst="rect">
            <a:avLst/>
          </a:prstGeom>
          <a:noFill/>
        </p:spPr>
        <p:txBody>
          <a:bodyPr wrap="square" rtlCol="0">
            <a:spAutoFit/>
          </a:bodyPr>
          <a:lstStyle/>
          <a:p>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し</a:t>
            </a:r>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，ご家族での</a:t>
            </a:r>
            <a:r>
              <a:rPr lang="ja-JP" altLang="en-US" sz="2800" b="1" u="sng" dirty="0" smtClean="0">
                <a:solidFill>
                  <a:schemeClr val="tx1">
                    <a:lumMod val="75000"/>
                    <a:lumOff val="25000"/>
                  </a:schemeClr>
                </a:solidFill>
                <a:latin typeface="Meiryo UI" panose="020B0604030504040204" pitchFamily="50" charset="-128"/>
                <a:ea typeface="Meiryo UI" panose="020B0604030504040204" pitchFamily="50" charset="-128"/>
              </a:rPr>
              <a:t>早めの避難を確実にしていく</a:t>
            </a:r>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ことも目的</a:t>
            </a:r>
            <a:endParaRPr lang="en-US" altLang="ja-JP" sz="2800" b="1" dirty="0" smtClean="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正方形/長方形 2"/>
          <p:cNvSpPr/>
          <p:nvPr/>
        </p:nvSpPr>
        <p:spPr>
          <a:xfrm>
            <a:off x="395536" y="4131076"/>
            <a:ext cx="8444587" cy="253828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67544" y="3286725"/>
            <a:ext cx="8509764"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平成</a:t>
            </a: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年７月豪雨災害の課題等を踏まえ</a:t>
            </a:r>
            <a:r>
              <a:rPr lang="ja-JP" altLang="en-US" dirty="0" smtClean="0">
                <a:latin typeface="Meiryo UI" panose="020B0604030504040204" pitchFamily="50" charset="-128"/>
                <a:ea typeface="Meiryo UI" panose="020B0604030504040204" pitchFamily="50" charset="-128"/>
              </a:rPr>
              <a:t>，国（内閣府）からも，行政主体の取組（公助）から住民が自らの命は自らで守る（自助・公助）の取組を支援するよう方向転換</a:t>
            </a:r>
            <a:endParaRPr kumimoji="1" lang="ja-JP" altLang="en-US" dirty="0">
              <a:latin typeface="Meiryo UI" panose="020B0604030504040204" pitchFamily="50" charset="-128"/>
              <a:ea typeface="Meiryo UI" panose="020B0604030504040204" pitchFamily="50" charset="-128"/>
            </a:endParaRPr>
          </a:p>
        </p:txBody>
      </p:sp>
      <p:sp>
        <p:nvSpPr>
          <p:cNvPr id="5" name="大かっこ 4"/>
          <p:cNvSpPr/>
          <p:nvPr/>
        </p:nvSpPr>
        <p:spPr>
          <a:xfrm>
            <a:off x="395536" y="3394726"/>
            <a:ext cx="8444587" cy="538330"/>
          </a:xfrm>
          <a:prstGeom prst="bracketPair">
            <a:avLst>
              <a:gd name="adj" fmla="val 5033"/>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088906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p:cNvGrpSpPr/>
          <p:nvPr/>
        </p:nvGrpSpPr>
        <p:grpSpPr>
          <a:xfrm>
            <a:off x="7416959" y="-229781"/>
            <a:ext cx="1835561" cy="1829567"/>
            <a:chOff x="7308304" y="639063"/>
            <a:chExt cx="1835561" cy="1829567"/>
          </a:xfrm>
        </p:grpSpPr>
        <p:sp>
          <p:nvSpPr>
            <p:cNvPr id="31"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32"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4" name="テキスト ボックス 3"/>
          <p:cNvSpPr txBox="1"/>
          <p:nvPr/>
        </p:nvSpPr>
        <p:spPr>
          <a:xfrm>
            <a:off x="0" y="116632"/>
            <a:ext cx="9330805" cy="738664"/>
          </a:xfrm>
          <a:prstGeom prst="rect">
            <a:avLst/>
          </a:prstGeom>
          <a:noFill/>
        </p:spPr>
        <p:txBody>
          <a:bodyPr wrap="square" rtlCol="0">
            <a:spAutoFit/>
          </a:bodyPr>
          <a:lstStyle/>
          <a:p>
            <a:r>
              <a:rPr kumimoji="1" lang="ja-JP" altLang="en-US" sz="42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「ひろしまマイ・タイムライン」の教材セット</a:t>
            </a:r>
            <a:endParaRPr kumimoji="1" lang="ja-JP" altLang="en-US" sz="42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pic>
        <p:nvPicPr>
          <p:cNvPr id="7" name="図 6">
            <a:extLst>
              <a:ext uri="{FF2B5EF4-FFF2-40B4-BE49-F238E27FC236}">
                <a16:creationId xmlns="" xmlns:a16="http://schemas.microsoft.com/office/drawing/2014/main" id="{331AE5C3-7758-3545-B269-79990602A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23" y="3571161"/>
            <a:ext cx="1814989" cy="2657848"/>
          </a:xfrm>
          <a:prstGeom prst="rect">
            <a:avLst/>
          </a:prstGeom>
        </p:spPr>
      </p:pic>
      <p:grpSp>
        <p:nvGrpSpPr>
          <p:cNvPr id="13" name="グループ化 12"/>
          <p:cNvGrpSpPr/>
          <p:nvPr/>
        </p:nvGrpSpPr>
        <p:grpSpPr>
          <a:xfrm>
            <a:off x="2839520" y="3573016"/>
            <a:ext cx="3651763" cy="2664297"/>
            <a:chOff x="-3585370" y="2042467"/>
            <a:chExt cx="3795094" cy="2942174"/>
          </a:xfrm>
        </p:grpSpPr>
        <p:pic>
          <p:nvPicPr>
            <p:cNvPr id="8" name="図 7">
              <a:extLst>
                <a:ext uri="{FF2B5EF4-FFF2-40B4-BE49-F238E27FC236}">
                  <a16:creationId xmlns="" xmlns:a16="http://schemas.microsoft.com/office/drawing/2014/main" id="{1EE01FA6-82D5-444C-8ACC-19162F9B28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5370" y="2042467"/>
              <a:ext cx="2770704" cy="1959766"/>
            </a:xfrm>
            <a:prstGeom prst="rect">
              <a:avLst/>
            </a:prstGeom>
          </p:spPr>
        </p:pic>
        <p:pic>
          <p:nvPicPr>
            <p:cNvPr id="9" name="図 8">
              <a:extLst>
                <a:ext uri="{FF2B5EF4-FFF2-40B4-BE49-F238E27FC236}">
                  <a16:creationId xmlns="" xmlns:a16="http://schemas.microsoft.com/office/drawing/2014/main" id="{A2C3467D-18C3-4C4F-8808-4620D2815C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0902" y="2340912"/>
              <a:ext cx="2770704" cy="1959766"/>
            </a:xfrm>
            <a:prstGeom prst="rect">
              <a:avLst/>
            </a:prstGeom>
          </p:spPr>
        </p:pic>
        <p:pic>
          <p:nvPicPr>
            <p:cNvPr id="10" name="図 9">
              <a:extLst>
                <a:ext uri="{FF2B5EF4-FFF2-40B4-BE49-F238E27FC236}">
                  <a16:creationId xmlns="" xmlns:a16="http://schemas.microsoft.com/office/drawing/2014/main" id="{F98B244D-814D-DF45-BD45-40C47A8C72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8529" y="2679119"/>
              <a:ext cx="2823234" cy="1996922"/>
            </a:xfrm>
            <a:prstGeom prst="rect">
              <a:avLst/>
            </a:prstGeom>
          </p:spPr>
        </p:pic>
        <p:pic>
          <p:nvPicPr>
            <p:cNvPr id="11" name="図 10">
              <a:extLst>
                <a:ext uri="{FF2B5EF4-FFF2-40B4-BE49-F238E27FC236}">
                  <a16:creationId xmlns="" xmlns:a16="http://schemas.microsoft.com/office/drawing/2014/main" id="{C6215E9E-CC7D-F04F-A69D-0BE0FFA113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3510" y="2987720"/>
              <a:ext cx="2823234" cy="1996921"/>
            </a:xfrm>
            <a:prstGeom prst="rect">
              <a:avLst/>
            </a:prstGeom>
          </p:spPr>
        </p:pic>
      </p:grpSp>
      <p:pic>
        <p:nvPicPr>
          <p:cNvPr id="12" name="図 11">
            <a:extLst>
              <a:ext uri="{FF2B5EF4-FFF2-40B4-BE49-F238E27FC236}">
                <a16:creationId xmlns="" xmlns:a16="http://schemas.microsoft.com/office/drawing/2014/main" id="{E5D43EC6-9F82-9A49-9BE2-6FC871B7DD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2240" y="3497890"/>
            <a:ext cx="1972798" cy="2786579"/>
          </a:xfrm>
          <a:prstGeom prst="rect">
            <a:avLst/>
          </a:prstGeom>
          <a:ln w="3175">
            <a:solidFill>
              <a:schemeClr val="tx1"/>
            </a:solidFill>
          </a:ln>
        </p:spPr>
      </p:pic>
      <p:grpSp>
        <p:nvGrpSpPr>
          <p:cNvPr id="26" name="グループ化 25"/>
          <p:cNvGrpSpPr/>
          <p:nvPr/>
        </p:nvGrpSpPr>
        <p:grpSpPr>
          <a:xfrm>
            <a:off x="395536" y="6304624"/>
            <a:ext cx="8424936" cy="868788"/>
            <a:chOff x="412748" y="6262764"/>
            <a:chExt cx="8424936" cy="868788"/>
          </a:xfrm>
        </p:grpSpPr>
        <p:sp>
          <p:nvSpPr>
            <p:cNvPr id="19" name="テキスト ボックス 18"/>
            <p:cNvSpPr txBox="1"/>
            <p:nvPr/>
          </p:nvSpPr>
          <p:spPr>
            <a:xfrm>
              <a:off x="412748" y="6267460"/>
              <a:ext cx="2504935" cy="432298"/>
            </a:xfrm>
            <a:prstGeom prst="rect">
              <a:avLst/>
            </a:prstGeom>
            <a:solidFill>
              <a:schemeClr val="bg2">
                <a:lumMod val="50000"/>
              </a:schemeClr>
            </a:solidFill>
          </p:spPr>
          <p:txBody>
            <a:bodyPr wrap="square" rtlCol="0">
              <a:spAutoFit/>
            </a:bodyPr>
            <a:lstStyle/>
            <a:p>
              <a:pPr algn="ctr">
                <a:lnSpc>
                  <a:spcPts val="2900"/>
                </a:lnSpc>
              </a:pPr>
              <a:r>
                <a:rPr kumimoji="1" lang="ja-JP" altLang="en-US" sz="2400" b="1" dirty="0" smtClean="0">
                  <a:solidFill>
                    <a:schemeClr val="bg1"/>
                  </a:solidFill>
                  <a:latin typeface="Meiryo UI" panose="020B0604030504040204" pitchFamily="50" charset="-128"/>
                  <a:ea typeface="Meiryo UI" panose="020B0604030504040204" pitchFamily="50" charset="-128"/>
                </a:rPr>
                <a:t>作成ガイドブック</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grpSp>
          <p:nvGrpSpPr>
            <p:cNvPr id="20" name="グループ化 19"/>
            <p:cNvGrpSpPr/>
            <p:nvPr/>
          </p:nvGrpSpPr>
          <p:grpSpPr>
            <a:xfrm>
              <a:off x="3249157" y="6262764"/>
              <a:ext cx="3151172" cy="868788"/>
              <a:chOff x="834724" y="3037395"/>
              <a:chExt cx="6699643" cy="506262"/>
            </a:xfrm>
          </p:grpSpPr>
          <p:sp>
            <p:nvSpPr>
              <p:cNvPr id="21" name="角丸四角形 20"/>
              <p:cNvSpPr/>
              <p:nvPr/>
            </p:nvSpPr>
            <p:spPr>
              <a:xfrm>
                <a:off x="834724" y="3037395"/>
                <a:ext cx="6603311" cy="254353"/>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11" tIns="32655" rIns="65311" bIns="32655" rtlCol="0" anchor="ctr"/>
              <a:lstStyle/>
              <a:p>
                <a:pPr algn="ctr" defTabSz="914352" fontAlgn="auto">
                  <a:spcBef>
                    <a:spcPts val="0"/>
                  </a:spcBef>
                  <a:spcAft>
                    <a:spcPts val="0"/>
                  </a:spcAft>
                </a:pPr>
                <a:endParaRPr kumimoji="1" lang="ja-JP" altLang="en-US" dirty="0"/>
              </a:p>
            </p:txBody>
          </p:sp>
          <p:sp>
            <p:nvSpPr>
              <p:cNvPr id="22" name="テキスト ボックス 21"/>
              <p:cNvSpPr txBox="1"/>
              <p:nvPr/>
            </p:nvSpPr>
            <p:spPr>
              <a:xfrm>
                <a:off x="834724" y="3056428"/>
                <a:ext cx="6699643" cy="487229"/>
              </a:xfrm>
              <a:prstGeom prst="rect">
                <a:avLst/>
              </a:prstGeom>
              <a:noFill/>
            </p:spPr>
            <p:txBody>
              <a:bodyPr wrap="square" rtlCol="0">
                <a:spAutoFit/>
              </a:bodyPr>
              <a:lstStyle/>
              <a:p>
                <a:pPr algn="ctr">
                  <a:lnSpc>
                    <a:spcPts val="2900"/>
                  </a:lnSpc>
                </a:pPr>
                <a:r>
                  <a:rPr lang="ja-JP" altLang="en-US" sz="2400" b="1" dirty="0" smtClean="0">
                    <a:solidFill>
                      <a:schemeClr val="bg1"/>
                    </a:solidFill>
                    <a:latin typeface="Meiryo UI" panose="020B0604030504040204" pitchFamily="50" charset="-128"/>
                    <a:ea typeface="Meiryo UI" panose="020B0604030504040204" pitchFamily="50" charset="-128"/>
                  </a:rPr>
                  <a:t>マイ・タイムラインシート</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grpSp>
        <p:grpSp>
          <p:nvGrpSpPr>
            <p:cNvPr id="23" name="グループ化 22"/>
            <p:cNvGrpSpPr/>
            <p:nvPr/>
          </p:nvGrpSpPr>
          <p:grpSpPr>
            <a:xfrm>
              <a:off x="6479569" y="6278758"/>
              <a:ext cx="2358115" cy="492759"/>
              <a:chOff x="599334" y="3037395"/>
              <a:chExt cx="6306963" cy="287142"/>
            </a:xfrm>
          </p:grpSpPr>
          <p:sp>
            <p:nvSpPr>
              <p:cNvPr id="24" name="角丸四角形 23"/>
              <p:cNvSpPr/>
              <p:nvPr/>
            </p:nvSpPr>
            <p:spPr>
              <a:xfrm>
                <a:off x="834723" y="3037395"/>
                <a:ext cx="5762836" cy="245036"/>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11" tIns="32655" rIns="65311" bIns="32655" rtlCol="0" anchor="ctr"/>
              <a:lstStyle/>
              <a:p>
                <a:pPr algn="ctr" defTabSz="914352" fontAlgn="auto">
                  <a:spcBef>
                    <a:spcPts val="0"/>
                  </a:spcBef>
                  <a:spcAft>
                    <a:spcPts val="0"/>
                  </a:spcAft>
                </a:pPr>
                <a:endParaRPr kumimoji="1" lang="ja-JP" altLang="en-US" dirty="0"/>
              </a:p>
            </p:txBody>
          </p:sp>
          <p:sp>
            <p:nvSpPr>
              <p:cNvPr id="25" name="テキスト ボックス 24"/>
              <p:cNvSpPr txBox="1"/>
              <p:nvPr/>
            </p:nvSpPr>
            <p:spPr>
              <a:xfrm>
                <a:off x="599334" y="3054020"/>
                <a:ext cx="6306963" cy="270517"/>
              </a:xfrm>
              <a:prstGeom prst="rect">
                <a:avLst/>
              </a:prstGeom>
              <a:noFill/>
            </p:spPr>
            <p:txBody>
              <a:bodyPr wrap="square" rtlCol="0">
                <a:spAutoFit/>
              </a:bodyPr>
              <a:lstStyle/>
              <a:p>
                <a:pPr algn="ctr">
                  <a:lnSpc>
                    <a:spcPts val="2900"/>
                  </a:lnSpc>
                </a:pPr>
                <a:r>
                  <a:rPr kumimoji="1" lang="ja-JP" altLang="en-US" sz="2400" b="1" dirty="0" smtClean="0">
                    <a:solidFill>
                      <a:schemeClr val="bg1"/>
                    </a:solidFill>
                    <a:latin typeface="Meiryo UI" panose="020B0604030504040204" pitchFamily="50" charset="-128"/>
                    <a:ea typeface="Meiryo UI" panose="020B0604030504040204" pitchFamily="50" charset="-128"/>
                  </a:rPr>
                  <a:t>「行動」シール</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grpSp>
      </p:grpSp>
      <p:grpSp>
        <p:nvGrpSpPr>
          <p:cNvPr id="2" name="グループ化 1"/>
          <p:cNvGrpSpPr/>
          <p:nvPr/>
        </p:nvGrpSpPr>
        <p:grpSpPr>
          <a:xfrm>
            <a:off x="35496" y="764704"/>
            <a:ext cx="8928992" cy="2808312"/>
            <a:chOff x="35496" y="689578"/>
            <a:chExt cx="8928992" cy="2808312"/>
          </a:xfrm>
        </p:grpSpPr>
        <p:sp>
          <p:nvSpPr>
            <p:cNvPr id="5" name="Text Box 4">
              <a:extLst>
                <a:ext uri="{FF2B5EF4-FFF2-40B4-BE49-F238E27FC236}">
                  <a16:creationId xmlns="" xmlns:a16="http://schemas.microsoft.com/office/drawing/2014/main" id="{F8617F2B-9B76-8243-98D0-3E21A4723C0F}"/>
                </a:ext>
              </a:extLst>
            </p:cNvPr>
            <p:cNvSpPr txBox="1">
              <a:spLocks noChangeArrowheads="1"/>
            </p:cNvSpPr>
            <p:nvPr/>
          </p:nvSpPr>
          <p:spPr bwMode="auto">
            <a:xfrm>
              <a:off x="107504" y="689578"/>
              <a:ext cx="885698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lnSpc>
                  <a:spcPct val="120000"/>
                </a:lnSpc>
                <a:defRPr/>
              </a:pPr>
              <a:endParaRPr lang="en-US" altLang="ja-JP" sz="3000" b="1" dirty="0">
                <a:solidFill>
                  <a:schemeClr val="bg2">
                    <a:lumMod val="25000"/>
                  </a:schemeClr>
                </a:solidFill>
                <a:latin typeface="Meiryo UI" panose="020B0604030504040204" pitchFamily="50" charset="-128"/>
                <a:ea typeface="Meiryo UI" panose="020B0604030504040204" pitchFamily="50" charset="-128"/>
              </a:endParaRPr>
            </a:p>
            <a:p>
              <a:pPr defTabSz="685800">
                <a:lnSpc>
                  <a:spcPct val="120000"/>
                </a:lnSpc>
                <a:defRPr/>
              </a:pPr>
              <a:r>
                <a:rPr lang="ja-JP" altLang="en-US" sz="3000" b="1" dirty="0" smtClean="0">
                  <a:solidFill>
                    <a:schemeClr val="bg2">
                      <a:lumMod val="25000"/>
                    </a:schemeClr>
                  </a:solidFill>
                  <a:latin typeface="Meiryo UI" panose="020B0604030504040204" pitchFamily="50" charset="-128"/>
                  <a:ea typeface="Meiryo UI" panose="020B0604030504040204" pitchFamily="50" charset="-128"/>
                </a:rPr>
                <a:t>□　マイ</a:t>
              </a:r>
              <a:r>
                <a:rPr lang="ja-JP" altLang="en-US" sz="3000" b="1" dirty="0">
                  <a:solidFill>
                    <a:schemeClr val="bg2">
                      <a:lumMod val="25000"/>
                    </a:schemeClr>
                  </a:solidFill>
                  <a:latin typeface="Meiryo UI" panose="020B0604030504040204" pitchFamily="50" charset="-128"/>
                  <a:ea typeface="Meiryo UI" panose="020B0604030504040204" pitchFamily="50" charset="-128"/>
                </a:rPr>
                <a:t>・タイムライン作成</a:t>
              </a:r>
              <a:r>
                <a:rPr lang="ja-JP" altLang="en-US" sz="3000" b="1" dirty="0" smtClean="0">
                  <a:solidFill>
                    <a:schemeClr val="bg2">
                      <a:lumMod val="25000"/>
                    </a:schemeClr>
                  </a:solidFill>
                  <a:latin typeface="Meiryo UI" panose="020B0604030504040204" pitchFamily="50" charset="-128"/>
                  <a:ea typeface="Meiryo UI" panose="020B0604030504040204" pitchFamily="50" charset="-128"/>
                </a:rPr>
                <a:t>ガイドブック</a:t>
              </a:r>
              <a:endParaRPr lang="en-US" altLang="ja-JP" sz="3000" b="1" dirty="0" smtClean="0">
                <a:solidFill>
                  <a:schemeClr val="bg2">
                    <a:lumMod val="25000"/>
                  </a:schemeClr>
                </a:solidFill>
                <a:latin typeface="Meiryo UI" panose="020B0604030504040204" pitchFamily="50" charset="-128"/>
                <a:ea typeface="Meiryo UI" panose="020B0604030504040204" pitchFamily="50" charset="-128"/>
              </a:endParaRPr>
            </a:p>
            <a:p>
              <a:pPr lvl="0" defTabSz="685800">
                <a:lnSpc>
                  <a:spcPct val="120000"/>
                </a:lnSpc>
                <a:defRPr/>
              </a:pPr>
              <a:r>
                <a:rPr lang="ja-JP" altLang="en-US" sz="3000" b="1" dirty="0" smtClean="0">
                  <a:solidFill>
                    <a:schemeClr val="bg2">
                      <a:lumMod val="25000"/>
                    </a:schemeClr>
                  </a:solidFill>
                  <a:latin typeface="Meiryo UI" panose="020B0604030504040204" pitchFamily="50" charset="-128"/>
                  <a:ea typeface="Meiryo UI" panose="020B0604030504040204" pitchFamily="50" charset="-128"/>
                </a:rPr>
                <a:t>□　マイ</a:t>
              </a:r>
              <a:r>
                <a:rPr lang="ja-JP" altLang="en-US" sz="3000" b="1" dirty="0">
                  <a:solidFill>
                    <a:schemeClr val="bg2">
                      <a:lumMod val="25000"/>
                    </a:schemeClr>
                  </a:solidFill>
                  <a:latin typeface="Meiryo UI" panose="020B0604030504040204" pitchFamily="50" charset="-128"/>
                  <a:ea typeface="Meiryo UI" panose="020B0604030504040204" pitchFamily="50" charset="-128"/>
                </a:rPr>
                <a:t>・</a:t>
              </a:r>
              <a:r>
                <a:rPr lang="ja-JP" altLang="en-US" sz="3000" b="1" dirty="0" smtClean="0">
                  <a:solidFill>
                    <a:schemeClr val="bg2">
                      <a:lumMod val="25000"/>
                    </a:schemeClr>
                  </a:solidFill>
                  <a:latin typeface="Meiryo UI" panose="020B0604030504040204" pitchFamily="50" charset="-128"/>
                  <a:ea typeface="Meiryo UI" panose="020B0604030504040204" pitchFamily="50" charset="-128"/>
                </a:rPr>
                <a:t>タイムラインシート</a:t>
              </a:r>
              <a:r>
                <a:rPr lang="ja-JP" altLang="en-US" sz="3000" b="1" dirty="0">
                  <a:solidFill>
                    <a:schemeClr val="bg2">
                      <a:lumMod val="25000"/>
                    </a:schemeClr>
                  </a:solidFill>
                  <a:latin typeface="Meiryo UI" panose="020B0604030504040204" pitchFamily="50" charset="-128"/>
                  <a:ea typeface="Meiryo UI" panose="020B0604030504040204" pitchFamily="50" charset="-128"/>
                </a:rPr>
                <a:t>・</a:t>
              </a:r>
              <a:r>
                <a:rPr lang="ja-JP" altLang="en-US" sz="3000" b="1" dirty="0" smtClean="0">
                  <a:solidFill>
                    <a:schemeClr val="bg2">
                      <a:lumMod val="25000"/>
                    </a:schemeClr>
                  </a:solidFill>
                  <a:latin typeface="Meiryo UI" panose="020B0604030504040204" pitchFamily="50" charset="-128"/>
                  <a:ea typeface="Meiryo UI" panose="020B0604030504040204" pitchFamily="50" charset="-128"/>
                </a:rPr>
                <a:t>必要な情報シート</a:t>
              </a:r>
              <a:r>
                <a:rPr lang="ja-JP" altLang="en-US" sz="1800" b="1" dirty="0" smtClean="0">
                  <a:solidFill>
                    <a:schemeClr val="bg2">
                      <a:lumMod val="25000"/>
                    </a:schemeClr>
                  </a:solidFill>
                  <a:latin typeface="Meiryo UI" panose="020B0604030504040204" pitchFamily="50" charset="-128"/>
                  <a:ea typeface="Meiryo UI" panose="020B0604030504040204" pitchFamily="50" charset="-128"/>
                </a:rPr>
                <a:t>（２枚両面）</a:t>
              </a:r>
              <a:r>
                <a:rPr lang="en-US" altLang="ja-JP" sz="2800" b="1" dirty="0">
                  <a:solidFill>
                    <a:schemeClr val="bg2">
                      <a:lumMod val="25000"/>
                    </a:schemeClr>
                  </a:solidFill>
                  <a:latin typeface="Meiryo UI" panose="020B0604030504040204" pitchFamily="50" charset="-128"/>
                  <a:ea typeface="Meiryo UI" panose="020B0604030504040204" pitchFamily="50" charset="-128"/>
                </a:rPr>
                <a:t/>
              </a:r>
              <a:br>
                <a:rPr lang="en-US" altLang="ja-JP" sz="2800" b="1" dirty="0">
                  <a:solidFill>
                    <a:schemeClr val="bg2">
                      <a:lumMod val="25000"/>
                    </a:schemeClr>
                  </a:solidFill>
                  <a:latin typeface="Meiryo UI" panose="020B0604030504040204" pitchFamily="50" charset="-128"/>
                  <a:ea typeface="Meiryo UI" panose="020B0604030504040204" pitchFamily="50" charset="-128"/>
                </a:rPr>
              </a:br>
              <a:r>
                <a:rPr lang="ja-JP" altLang="en-US" sz="2800" b="1" dirty="0" smtClean="0">
                  <a:solidFill>
                    <a:schemeClr val="bg2">
                      <a:lumMod val="25000"/>
                    </a:schemeClr>
                  </a:solidFill>
                  <a:latin typeface="Meiryo UI" panose="020B0604030504040204" pitchFamily="50" charset="-128"/>
                  <a:ea typeface="Meiryo UI" panose="020B0604030504040204" pitchFamily="50" charset="-128"/>
                </a:rPr>
                <a:t>　</a:t>
              </a:r>
              <a:r>
                <a:rPr lang="ja-JP" altLang="en-US" sz="1900" b="1" dirty="0" smtClean="0">
                  <a:solidFill>
                    <a:schemeClr val="bg2">
                      <a:lumMod val="25000"/>
                    </a:schemeClr>
                  </a:solidFill>
                  <a:latin typeface="Meiryo UI" panose="020B0604030504040204" pitchFamily="50" charset="-128"/>
                  <a:ea typeface="Meiryo UI" panose="020B0604030504040204" pitchFamily="50" charset="-128"/>
                </a:rPr>
                <a:t>（</a:t>
              </a:r>
              <a:r>
                <a:rPr lang="ja-JP" altLang="en-US" sz="1900" b="1" dirty="0">
                  <a:solidFill>
                    <a:schemeClr val="bg2">
                      <a:lumMod val="25000"/>
                    </a:schemeClr>
                  </a:solidFill>
                  <a:latin typeface="Meiryo UI" panose="020B0604030504040204" pitchFamily="50" charset="-128"/>
                  <a:ea typeface="Meiryo UI" panose="020B0604030504040204" pitchFamily="50" charset="-128"/>
                </a:rPr>
                <a:t>台風が近づいている</a:t>
              </a:r>
              <a:r>
                <a:rPr lang="ja-JP" altLang="en-US" sz="1900" b="1" dirty="0" smtClean="0">
                  <a:solidFill>
                    <a:schemeClr val="bg2">
                      <a:lumMod val="25000"/>
                    </a:schemeClr>
                  </a:solidFill>
                  <a:latin typeface="Meiryo UI" panose="020B0604030504040204" pitchFamily="50" charset="-128"/>
                  <a:ea typeface="Meiryo UI" panose="020B0604030504040204" pitchFamily="50" charset="-128"/>
                </a:rPr>
                <a:t>とき</a:t>
              </a:r>
              <a:r>
                <a:rPr lang="ja-JP" altLang="en-US" sz="1900" b="1" dirty="0">
                  <a:solidFill>
                    <a:schemeClr val="bg2">
                      <a:lumMod val="25000"/>
                    </a:schemeClr>
                  </a:solidFill>
                  <a:latin typeface="Meiryo UI" panose="020B0604030504040204" pitchFamily="50" charset="-128"/>
                  <a:ea typeface="Meiryo UI" panose="020B0604030504040204" pitchFamily="50" charset="-128"/>
                </a:rPr>
                <a:t>・</a:t>
              </a:r>
              <a:r>
                <a:rPr lang="ja-JP" altLang="en-US" sz="1900" b="1" dirty="0" smtClean="0">
                  <a:solidFill>
                    <a:schemeClr val="bg2">
                      <a:lumMod val="25000"/>
                    </a:schemeClr>
                  </a:solidFill>
                  <a:latin typeface="Meiryo UI" panose="020B0604030504040204" pitchFamily="50" charset="-128"/>
                  <a:ea typeface="Meiryo UI" panose="020B0604030504040204" pitchFamily="50" charset="-128"/>
                </a:rPr>
                <a:t>大雨</a:t>
              </a:r>
              <a:r>
                <a:rPr lang="ja-JP" altLang="en-US" sz="1900" b="1" dirty="0">
                  <a:solidFill>
                    <a:schemeClr val="bg2">
                      <a:lumMod val="25000"/>
                    </a:schemeClr>
                  </a:solidFill>
                  <a:latin typeface="Meiryo UI" panose="020B0604030504040204" pitchFamily="50" charset="-128"/>
                  <a:ea typeface="Meiryo UI" panose="020B0604030504040204" pitchFamily="50" charset="-128"/>
                </a:rPr>
                <a:t>が長引く</a:t>
              </a:r>
              <a:r>
                <a:rPr lang="ja-JP" altLang="en-US" sz="1900" b="1" dirty="0" smtClean="0">
                  <a:solidFill>
                    <a:schemeClr val="bg2">
                      <a:lumMod val="25000"/>
                    </a:schemeClr>
                  </a:solidFill>
                  <a:latin typeface="Meiryo UI" panose="020B0604030504040204" pitchFamily="50" charset="-128"/>
                  <a:ea typeface="Meiryo UI" panose="020B0604030504040204" pitchFamily="50" charset="-128"/>
                </a:rPr>
                <a:t>とき</a:t>
              </a:r>
              <a:r>
                <a:rPr lang="ja-JP" altLang="en-US" sz="1900" b="1" dirty="0">
                  <a:solidFill>
                    <a:schemeClr val="bg2">
                      <a:lumMod val="25000"/>
                    </a:schemeClr>
                  </a:solidFill>
                  <a:latin typeface="Meiryo UI" panose="020B0604030504040204" pitchFamily="50" charset="-128"/>
                  <a:ea typeface="Meiryo UI" panose="020B0604030504040204" pitchFamily="50" charset="-128"/>
                </a:rPr>
                <a:t>・</a:t>
              </a:r>
              <a:r>
                <a:rPr lang="ja-JP" altLang="en-US" sz="1900" b="1" dirty="0" smtClean="0">
                  <a:solidFill>
                    <a:schemeClr val="bg2">
                      <a:lumMod val="25000"/>
                    </a:schemeClr>
                  </a:solidFill>
                  <a:latin typeface="Meiryo UI" panose="020B0604030504040204" pitchFamily="50" charset="-128"/>
                  <a:ea typeface="Meiryo UI" panose="020B0604030504040204" pitchFamily="50" charset="-128"/>
                </a:rPr>
                <a:t>短時間の急激な</a:t>
              </a:r>
              <a:r>
                <a:rPr lang="ja-JP" altLang="en-US" sz="1900" b="1" dirty="0">
                  <a:solidFill>
                    <a:schemeClr val="bg2">
                      <a:lumMod val="25000"/>
                    </a:schemeClr>
                  </a:solidFill>
                  <a:latin typeface="Meiryo UI" panose="020B0604030504040204" pitchFamily="50" charset="-128"/>
                  <a:ea typeface="Meiryo UI" panose="020B0604030504040204" pitchFamily="50" charset="-128"/>
                </a:rPr>
                <a:t>豪雨が発生するとき）</a:t>
              </a:r>
              <a:endParaRPr lang="en-US" altLang="ja-JP" sz="1900" b="1" dirty="0">
                <a:solidFill>
                  <a:schemeClr val="bg2">
                    <a:lumMod val="25000"/>
                  </a:schemeClr>
                </a:solidFill>
                <a:latin typeface="Meiryo UI" panose="020B0604030504040204" pitchFamily="50" charset="-128"/>
                <a:ea typeface="Meiryo UI" panose="020B0604030504040204" pitchFamily="50" charset="-128"/>
              </a:endParaRPr>
            </a:p>
            <a:p>
              <a:pPr lvl="0" defTabSz="685800">
                <a:lnSpc>
                  <a:spcPct val="120000"/>
                </a:lnSpc>
                <a:defRPr/>
              </a:pPr>
              <a:r>
                <a:rPr lang="ja-JP" altLang="en-US" sz="3000" b="1" dirty="0" smtClean="0">
                  <a:solidFill>
                    <a:schemeClr val="bg2">
                      <a:lumMod val="25000"/>
                    </a:schemeClr>
                  </a:solidFill>
                  <a:latin typeface="Meiryo UI" panose="020B0604030504040204" pitchFamily="50" charset="-128"/>
                  <a:ea typeface="Meiryo UI" panose="020B0604030504040204" pitchFamily="50" charset="-128"/>
                </a:rPr>
                <a:t>□　「行動</a:t>
              </a:r>
              <a:r>
                <a:rPr lang="ja-JP" altLang="en-US" sz="3000" b="1" dirty="0">
                  <a:solidFill>
                    <a:schemeClr val="bg2">
                      <a:lumMod val="25000"/>
                    </a:schemeClr>
                  </a:solidFill>
                  <a:latin typeface="Meiryo UI" panose="020B0604030504040204" pitchFamily="50" charset="-128"/>
                  <a:ea typeface="Meiryo UI" panose="020B0604030504040204" pitchFamily="50" charset="-128"/>
                </a:rPr>
                <a:t>」</a:t>
              </a:r>
              <a:r>
                <a:rPr lang="ja-JP" altLang="en-US" sz="3000" b="1" dirty="0" smtClean="0">
                  <a:solidFill>
                    <a:schemeClr val="bg2">
                      <a:lumMod val="25000"/>
                    </a:schemeClr>
                  </a:solidFill>
                  <a:latin typeface="Meiryo UI" panose="020B0604030504040204" pitchFamily="50" charset="-128"/>
                  <a:ea typeface="Meiryo UI" panose="020B0604030504040204" pitchFamily="50" charset="-128"/>
                </a:rPr>
                <a:t>シール</a:t>
              </a:r>
            </a:p>
          </p:txBody>
        </p:sp>
        <p:grpSp>
          <p:nvGrpSpPr>
            <p:cNvPr id="27" name="グループ化 26"/>
            <p:cNvGrpSpPr/>
            <p:nvPr/>
          </p:nvGrpSpPr>
          <p:grpSpPr>
            <a:xfrm>
              <a:off x="35496" y="735436"/>
              <a:ext cx="3864437" cy="746230"/>
              <a:chOff x="359373" y="3058695"/>
              <a:chExt cx="9080921" cy="220731"/>
            </a:xfrm>
          </p:grpSpPr>
          <p:sp>
            <p:nvSpPr>
              <p:cNvPr id="28" name="角丸四角形 27"/>
              <p:cNvSpPr/>
              <p:nvPr/>
            </p:nvSpPr>
            <p:spPr>
              <a:xfrm>
                <a:off x="834723" y="3058695"/>
                <a:ext cx="8208483" cy="17039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11" tIns="32655" rIns="65311" bIns="32655" rtlCol="0" anchor="ctr"/>
              <a:lstStyle/>
              <a:p>
                <a:pPr algn="ctr" defTabSz="914352" fontAlgn="auto">
                  <a:spcBef>
                    <a:spcPts val="0"/>
                  </a:spcBef>
                  <a:spcAft>
                    <a:spcPts val="0"/>
                  </a:spcAft>
                </a:pPr>
                <a:endParaRPr kumimoji="1" lang="ja-JP" altLang="en-US" sz="3200" dirty="0"/>
              </a:p>
            </p:txBody>
          </p:sp>
          <p:sp>
            <p:nvSpPr>
              <p:cNvPr id="29" name="テキスト ボックス 28"/>
              <p:cNvSpPr txBox="1"/>
              <p:nvPr/>
            </p:nvSpPr>
            <p:spPr>
              <a:xfrm>
                <a:off x="359373" y="3090682"/>
                <a:ext cx="9080921" cy="188744"/>
              </a:xfrm>
              <a:prstGeom prst="rect">
                <a:avLst/>
              </a:prstGeom>
              <a:noFill/>
            </p:spPr>
            <p:txBody>
              <a:bodyPr wrap="square" rtlCol="0">
                <a:spAutoFit/>
              </a:bodyPr>
              <a:lstStyle/>
              <a:p>
                <a:pPr algn="ctr">
                  <a:lnSpc>
                    <a:spcPts val="2900"/>
                  </a:lnSpc>
                </a:pPr>
                <a:r>
                  <a:rPr lang="ja-JP" altLang="en-US" sz="3200" b="1" dirty="0" smtClean="0">
                    <a:solidFill>
                      <a:schemeClr val="bg1"/>
                    </a:solidFill>
                    <a:latin typeface="Meiryo UI" panose="020B0604030504040204" pitchFamily="50" charset="-128"/>
                    <a:ea typeface="Meiryo UI" panose="020B0604030504040204" pitchFamily="50" charset="-128"/>
                  </a:rPr>
                  <a:t>教材セットの内容</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grpSp>
      </p:grpSp>
      <p:sp>
        <p:nvSpPr>
          <p:cNvPr id="33" name="テキスト ボックス 32"/>
          <p:cNvSpPr txBox="1"/>
          <p:nvPr/>
        </p:nvSpPr>
        <p:spPr>
          <a:xfrm>
            <a:off x="8676456" y="6453336"/>
            <a:ext cx="327334"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4</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04711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09" y="2536580"/>
            <a:ext cx="9227509" cy="923330"/>
          </a:xfrm>
          <a:prstGeom prst="rect">
            <a:avLst/>
          </a:prstGeom>
          <a:noFill/>
        </p:spPr>
        <p:txBody>
          <a:bodyPr wrap="square" rtlCol="0">
            <a:spAutoFit/>
          </a:bodyPr>
          <a:lstStyle/>
          <a:p>
            <a:pPr algn="ctr"/>
            <a:r>
              <a:rPr lang="ja-JP" altLang="en-US" sz="5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「風水害を知る」</a:t>
            </a:r>
            <a:endParaRPr kumimoji="1" lang="ja-JP" altLang="en-US" sz="54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nvGrpSpPr>
          <p:cNvPr id="7" name="グループ化 6"/>
          <p:cNvGrpSpPr/>
          <p:nvPr/>
        </p:nvGrpSpPr>
        <p:grpSpPr>
          <a:xfrm>
            <a:off x="7416959" y="-229781"/>
            <a:ext cx="1835561" cy="1829567"/>
            <a:chOff x="7308304" y="639063"/>
            <a:chExt cx="1835561" cy="1829567"/>
          </a:xfrm>
        </p:grpSpPr>
        <p:sp>
          <p:nvSpPr>
            <p:cNvPr id="8"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2"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pic>
        <p:nvPicPr>
          <p:cNvPr id="16" name="Picture 4" descr="C:\Users\85923\Desktop\★タスケイラスト\汗　三兄弟.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757"/>
          <a:stretch/>
        </p:blipFill>
        <p:spPr bwMode="auto">
          <a:xfrm>
            <a:off x="203739" y="4111527"/>
            <a:ext cx="1904618" cy="246271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p:cNvGrpSpPr/>
          <p:nvPr/>
        </p:nvGrpSpPr>
        <p:grpSpPr>
          <a:xfrm>
            <a:off x="1856817" y="4365104"/>
            <a:ext cx="6552728" cy="2081359"/>
            <a:chOff x="282025" y="3547556"/>
            <a:chExt cx="6385169" cy="2081359"/>
          </a:xfrm>
        </p:grpSpPr>
        <p:sp>
          <p:nvSpPr>
            <p:cNvPr id="10" name="角丸四角形 9"/>
            <p:cNvSpPr/>
            <p:nvPr/>
          </p:nvSpPr>
          <p:spPr>
            <a:xfrm>
              <a:off x="282025" y="3547556"/>
              <a:ext cx="6385169" cy="2081359"/>
            </a:xfrm>
            <a:prstGeom prst="roundRect">
              <a:avLst/>
            </a:prstGeom>
            <a:solidFill>
              <a:schemeClr val="bg1"/>
            </a:solidFill>
            <a:ln w="101600">
              <a:solidFill>
                <a:srgbClr val="90D2FA"/>
              </a:solidFill>
            </a:ln>
          </p:spPr>
          <p:style>
            <a:lnRef idx="2">
              <a:schemeClr val="accent1">
                <a:shade val="50000"/>
              </a:schemeClr>
            </a:lnRef>
            <a:fillRef idx="1">
              <a:schemeClr val="accent1"/>
            </a:fillRef>
            <a:effectRef idx="0">
              <a:schemeClr val="accent1"/>
            </a:effectRef>
            <a:fontRef idx="minor">
              <a:schemeClr val="lt1"/>
            </a:fontRef>
          </p:style>
          <p:txBody>
            <a:bodyPr lIns="65311" tIns="32655" rIns="65311" bIns="32655" rtlCol="0" anchor="ctr"/>
            <a:lstStyle/>
            <a:p>
              <a:pPr algn="ctr" defTabSz="914352" fontAlgn="auto">
                <a:spcBef>
                  <a:spcPts val="0"/>
                </a:spcBef>
                <a:spcAft>
                  <a:spcPts val="0"/>
                </a:spcAft>
              </a:pPr>
              <a:endParaRPr kumimoji="1" lang="ja-JP" altLang="en-US" dirty="0"/>
            </a:p>
          </p:txBody>
        </p:sp>
        <p:sp>
          <p:nvSpPr>
            <p:cNvPr id="9" name="テキスト ボックス 8"/>
            <p:cNvSpPr txBox="1"/>
            <p:nvPr/>
          </p:nvSpPr>
          <p:spPr>
            <a:xfrm>
              <a:off x="313606" y="3895737"/>
              <a:ext cx="6350712" cy="1446550"/>
            </a:xfrm>
            <a:prstGeom prst="rect">
              <a:avLst/>
            </a:prstGeom>
            <a:noFill/>
          </p:spPr>
          <p:txBody>
            <a:bodyPr wrap="square" rtlCol="0">
              <a:spAutoFit/>
            </a:bodyPr>
            <a:lstStyle/>
            <a:p>
              <a:pPr algn="ctr"/>
              <a:r>
                <a:rPr kumimoji="1" lang="ja-JP" altLang="en-US" sz="3200" b="1" dirty="0" smtClean="0">
                  <a:solidFill>
                    <a:srgbClr val="00B0F0"/>
                  </a:solidFill>
                  <a:latin typeface="HGP創英角ｺﾞｼｯｸUB" panose="020B0900000000000000" pitchFamily="50" charset="-128"/>
                  <a:ea typeface="HGP創英角ｺﾞｼｯｸUB" panose="020B0900000000000000" pitchFamily="50" charset="-128"/>
                </a:rPr>
                <a:t>「マイ・タイムライン作成ガイドブック</a:t>
              </a:r>
              <a:r>
                <a:rPr lang="ja-JP" altLang="en-US" sz="3200" b="1" dirty="0" smtClean="0">
                  <a:solidFill>
                    <a:srgbClr val="00B0F0"/>
                  </a:solidFill>
                  <a:latin typeface="HGP創英角ｺﾞｼｯｸUB" panose="020B0900000000000000" pitchFamily="50" charset="-128"/>
                  <a:ea typeface="HGP創英角ｺﾞｼｯｸUB" panose="020B0900000000000000" pitchFamily="50" charset="-128"/>
                </a:rPr>
                <a:t>」の</a:t>
              </a:r>
              <a:r>
                <a:rPr kumimoji="1" lang="ja-JP" altLang="en-US" sz="3200" b="1" dirty="0" smtClean="0">
                  <a:solidFill>
                    <a:srgbClr val="0070C0"/>
                  </a:solidFill>
                  <a:latin typeface="HGP創英角ﾎﾟｯﾌﾟ体" panose="040B0A00000000000000" pitchFamily="50" charset="-128"/>
                  <a:ea typeface="HGP創英角ﾎﾟｯﾌﾟ体" panose="040B0A00000000000000" pitchFamily="50" charset="-128"/>
                </a:rPr>
                <a:t>青いページ</a:t>
              </a:r>
              <a:r>
                <a:rPr kumimoji="1" lang="ja-JP" altLang="en-US" sz="3200" b="1" dirty="0" smtClean="0">
                  <a:solidFill>
                    <a:srgbClr val="00B0F0"/>
                  </a:solidFill>
                  <a:latin typeface="HGP創英角ｺﾞｼｯｸUB" panose="020B0900000000000000" pitchFamily="50" charset="-128"/>
                  <a:ea typeface="HGP創英角ｺﾞｼｯｸUB" panose="020B0900000000000000" pitchFamily="50" charset="-128"/>
                </a:rPr>
                <a:t>のコンテンツです！</a:t>
              </a:r>
              <a:endParaRPr kumimoji="1" lang="en-US" altLang="ja-JP" sz="3200" b="1" dirty="0" smtClean="0">
                <a:solidFill>
                  <a:srgbClr val="00B0F0"/>
                </a:solidFill>
                <a:latin typeface="HGP創英角ｺﾞｼｯｸUB" panose="020B0900000000000000" pitchFamily="50" charset="-128"/>
                <a:ea typeface="HGP創英角ｺﾞｼｯｸUB" panose="020B0900000000000000" pitchFamily="50" charset="-128"/>
              </a:endParaRPr>
            </a:p>
            <a:p>
              <a:pPr algn="ctr"/>
              <a:r>
                <a:rPr kumimoji="1" lang="ja-JP" altLang="en-US" sz="2400" b="1" dirty="0" smtClean="0">
                  <a:solidFill>
                    <a:schemeClr val="bg2">
                      <a:lumMod val="25000"/>
                    </a:schemeClr>
                  </a:solidFill>
                  <a:latin typeface="HGP創英角ｺﾞｼｯｸUB" panose="020B0900000000000000" pitchFamily="50" charset="-128"/>
                  <a:ea typeface="HGP創英角ｺﾞｼｯｸUB" panose="020B0900000000000000" pitchFamily="50" charset="-128"/>
                </a:rPr>
                <a:t>（ガイドブック</a:t>
              </a:r>
              <a:r>
                <a:rPr kumimoji="1" lang="en-US" altLang="ja-JP" sz="2400" b="1" dirty="0" smtClean="0">
                  <a:solidFill>
                    <a:schemeClr val="bg2">
                      <a:lumMod val="25000"/>
                    </a:schemeClr>
                  </a:solidFill>
                  <a:latin typeface="HGP創英角ｺﾞｼｯｸUB" panose="020B0900000000000000" pitchFamily="50" charset="-128"/>
                  <a:ea typeface="HGP創英角ｺﾞｼｯｸUB" panose="020B0900000000000000" pitchFamily="50" charset="-128"/>
                </a:rPr>
                <a:t>P5</a:t>
              </a:r>
              <a:r>
                <a:rPr kumimoji="1" lang="ja-JP" altLang="en-US" sz="2400" b="1" dirty="0" smtClean="0">
                  <a:solidFill>
                    <a:schemeClr val="bg2">
                      <a:lumMod val="25000"/>
                    </a:schemeClr>
                  </a:solidFill>
                  <a:latin typeface="HGP創英角ｺﾞｼｯｸUB" panose="020B0900000000000000" pitchFamily="50" charset="-128"/>
                  <a:ea typeface="HGP創英角ｺﾞｼｯｸUB" panose="020B0900000000000000" pitchFamily="50" charset="-128"/>
                </a:rPr>
                <a:t>～</a:t>
              </a:r>
              <a:r>
                <a:rPr kumimoji="1" lang="en-US" altLang="ja-JP" sz="2400" b="1" dirty="0" smtClean="0">
                  <a:solidFill>
                    <a:schemeClr val="bg2">
                      <a:lumMod val="25000"/>
                    </a:schemeClr>
                  </a:solidFill>
                  <a:latin typeface="HGP創英角ｺﾞｼｯｸUB" panose="020B0900000000000000" pitchFamily="50" charset="-128"/>
                  <a:ea typeface="HGP創英角ｺﾞｼｯｸUB" panose="020B0900000000000000" pitchFamily="50" charset="-128"/>
                </a:rPr>
                <a:t>21</a:t>
              </a:r>
              <a:r>
                <a:rPr kumimoji="1" lang="ja-JP" altLang="en-US" sz="2400" b="1" dirty="0" smtClean="0">
                  <a:solidFill>
                    <a:schemeClr val="bg2">
                      <a:lumMod val="25000"/>
                    </a:schemeClr>
                  </a:solidFill>
                  <a:latin typeface="HGP創英角ｺﾞｼｯｸUB" panose="020B0900000000000000" pitchFamily="50" charset="-128"/>
                  <a:ea typeface="HGP創英角ｺﾞｼｯｸUB" panose="020B0900000000000000" pitchFamily="50" charset="-128"/>
                </a:rPr>
                <a:t>）</a:t>
              </a:r>
              <a:endParaRPr kumimoji="1" lang="ja-JP" altLang="en-US" sz="2400" b="1" dirty="0">
                <a:solidFill>
                  <a:schemeClr val="bg2">
                    <a:lumMod val="25000"/>
                  </a:schemeClr>
                </a:solidFill>
                <a:latin typeface="HGP創英角ｺﾞｼｯｸUB" panose="020B0900000000000000" pitchFamily="50" charset="-128"/>
                <a:ea typeface="HGP創英角ｺﾞｼｯｸUB" panose="020B0900000000000000" pitchFamily="50" charset="-128"/>
              </a:endParaRPr>
            </a:p>
          </p:txBody>
        </p:sp>
      </p:grpSp>
      <p:pic>
        <p:nvPicPr>
          <p:cNvPr id="17" name="図 16">
            <a:extLst>
              <a:ext uri="{FF2B5EF4-FFF2-40B4-BE49-F238E27FC236}">
                <a16:creationId xmlns="" xmlns:a16="http://schemas.microsoft.com/office/drawing/2014/main" id="{331AE5C3-7758-3545-B269-79990602A4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9689" y="2588085"/>
            <a:ext cx="1411808" cy="2067436"/>
          </a:xfrm>
          <a:prstGeom prst="rect">
            <a:avLst/>
          </a:prstGeom>
        </p:spPr>
      </p:pic>
      <p:sp>
        <p:nvSpPr>
          <p:cNvPr id="13" name="テキスト ボックス 12"/>
          <p:cNvSpPr txBox="1"/>
          <p:nvPr/>
        </p:nvSpPr>
        <p:spPr>
          <a:xfrm>
            <a:off x="8676456" y="6453336"/>
            <a:ext cx="327334"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5</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34473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86479" y="39510"/>
            <a:ext cx="9144000" cy="769441"/>
          </a:xfrm>
          <a:prstGeom prst="rect">
            <a:avLst/>
          </a:prstGeom>
          <a:noFill/>
        </p:spPr>
        <p:txBody>
          <a:bodyPr wrap="square" rtlCol="0">
            <a:spAutoFit/>
          </a:bodyPr>
          <a:lstStyle/>
          <a:p>
            <a:r>
              <a:rPr lang="ja-JP" altLang="en-US" sz="4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「風水害を知る」</a:t>
            </a:r>
            <a:endParaRPr kumimoji="1" lang="ja-JP" altLang="en-US" sz="44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nvGrpSpPr>
          <p:cNvPr id="9" name="グループ化 8"/>
          <p:cNvGrpSpPr/>
          <p:nvPr/>
        </p:nvGrpSpPr>
        <p:grpSpPr>
          <a:xfrm>
            <a:off x="2843808" y="2930984"/>
            <a:ext cx="5852415" cy="3786647"/>
            <a:chOff x="1190780" y="2431706"/>
            <a:chExt cx="6615184" cy="4201645"/>
          </a:xfrm>
        </p:grpSpPr>
        <p:grpSp>
          <p:nvGrpSpPr>
            <p:cNvPr id="8" name="グループ化 7"/>
            <p:cNvGrpSpPr/>
            <p:nvPr/>
          </p:nvGrpSpPr>
          <p:grpSpPr>
            <a:xfrm>
              <a:off x="2981428" y="2431706"/>
              <a:ext cx="4824536" cy="3667917"/>
              <a:chOff x="2594505" y="801972"/>
              <a:chExt cx="8543599" cy="6172198"/>
            </a:xfrm>
          </p:grpSpPr>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505" y="816908"/>
                <a:ext cx="4276727" cy="61245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32" y="801972"/>
                <a:ext cx="4333872" cy="61721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5" name="グループ化 4"/>
            <p:cNvGrpSpPr/>
            <p:nvPr/>
          </p:nvGrpSpPr>
          <p:grpSpPr>
            <a:xfrm>
              <a:off x="1190780" y="2949050"/>
              <a:ext cx="4799437" cy="3684301"/>
              <a:chOff x="-4607496" y="926135"/>
              <a:chExt cx="8664178" cy="6140808"/>
            </a:xfrm>
          </p:grpSpPr>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535"/>
              <a:stretch/>
            </p:blipFill>
            <p:spPr bwMode="auto">
              <a:xfrm>
                <a:off x="-4607496" y="927755"/>
                <a:ext cx="4333875" cy="61391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b="46"/>
              <a:stretch/>
            </p:blipFill>
            <p:spPr bwMode="auto">
              <a:xfrm>
                <a:off x="-258141" y="926135"/>
                <a:ext cx="4314823" cy="61408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grpSp>
        <p:nvGrpSpPr>
          <p:cNvPr id="19" name="グループ化 18"/>
          <p:cNvGrpSpPr/>
          <p:nvPr/>
        </p:nvGrpSpPr>
        <p:grpSpPr>
          <a:xfrm>
            <a:off x="194366" y="2791526"/>
            <a:ext cx="2793458" cy="781490"/>
            <a:chOff x="327177" y="3037395"/>
            <a:chExt cx="7471322" cy="310778"/>
          </a:xfrm>
        </p:grpSpPr>
        <p:sp>
          <p:nvSpPr>
            <p:cNvPr id="26" name="角丸四角形 25"/>
            <p:cNvSpPr/>
            <p:nvPr/>
          </p:nvSpPr>
          <p:spPr>
            <a:xfrm>
              <a:off x="834724" y="3037395"/>
              <a:ext cx="6603311" cy="22316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11" tIns="32655" rIns="65311" bIns="32655" rtlCol="0" anchor="ctr"/>
            <a:lstStyle/>
            <a:p>
              <a:pPr algn="ctr" defTabSz="914352" fontAlgn="auto">
                <a:spcBef>
                  <a:spcPts val="0"/>
                </a:spcBef>
                <a:spcAft>
                  <a:spcPts val="0"/>
                </a:spcAft>
              </a:pPr>
              <a:endParaRPr kumimoji="1" lang="ja-JP" altLang="en-US" sz="2000" dirty="0"/>
            </a:p>
          </p:txBody>
        </p:sp>
        <p:sp>
          <p:nvSpPr>
            <p:cNvPr id="27" name="テキスト ボックス 26"/>
            <p:cNvSpPr txBox="1"/>
            <p:nvPr/>
          </p:nvSpPr>
          <p:spPr>
            <a:xfrm>
              <a:off x="327177" y="3077655"/>
              <a:ext cx="7471322" cy="270518"/>
            </a:xfrm>
            <a:prstGeom prst="rect">
              <a:avLst/>
            </a:prstGeom>
            <a:noFill/>
          </p:spPr>
          <p:txBody>
            <a:bodyPr wrap="square" rtlCol="0">
              <a:spAutoFit/>
            </a:bodyPr>
            <a:lstStyle/>
            <a:p>
              <a:pPr algn="ctr">
                <a:lnSpc>
                  <a:spcPts val="2900"/>
                </a:lnSpc>
              </a:pPr>
              <a:r>
                <a:rPr kumimoji="1" lang="ja-JP" altLang="en-US" sz="2800" b="1" dirty="0" smtClean="0">
                  <a:solidFill>
                    <a:schemeClr val="bg1"/>
                  </a:solidFill>
                  <a:latin typeface="Meiryo UI" panose="020B0604030504040204" pitchFamily="50" charset="-128"/>
                  <a:ea typeface="Meiryo UI" panose="020B0604030504040204" pitchFamily="50" charset="-128"/>
                </a:rPr>
                <a:t>ページの一部</a:t>
              </a:r>
              <a:endParaRPr kumimoji="1" lang="ja-JP" altLang="en-US" sz="2800" b="1" dirty="0">
                <a:solidFill>
                  <a:schemeClr val="bg1"/>
                </a:solidFill>
                <a:latin typeface="Meiryo UI" panose="020B0604030504040204" pitchFamily="50" charset="-128"/>
                <a:ea typeface="Meiryo UI" panose="020B0604030504040204" pitchFamily="50" charset="-128"/>
              </a:endParaRPr>
            </a:p>
          </p:txBody>
        </p:sp>
      </p:grpSp>
      <p:grpSp>
        <p:nvGrpSpPr>
          <p:cNvPr id="14" name="グループ化 13"/>
          <p:cNvGrpSpPr/>
          <p:nvPr/>
        </p:nvGrpSpPr>
        <p:grpSpPr>
          <a:xfrm>
            <a:off x="7416959" y="-229781"/>
            <a:ext cx="1835561" cy="1829567"/>
            <a:chOff x="7308304" y="639063"/>
            <a:chExt cx="1835561" cy="1829567"/>
          </a:xfrm>
        </p:grpSpPr>
        <p:sp>
          <p:nvSpPr>
            <p:cNvPr id="15"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6"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4" name="タイトル 1"/>
          <p:cNvSpPr txBox="1">
            <a:spLocks/>
          </p:cNvSpPr>
          <p:nvPr/>
        </p:nvSpPr>
        <p:spPr>
          <a:xfrm>
            <a:off x="107504" y="1124744"/>
            <a:ext cx="8891540" cy="136815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3200" b="1" dirty="0" smtClean="0">
                <a:solidFill>
                  <a:schemeClr val="bg2">
                    <a:lumMod val="25000"/>
                  </a:schemeClr>
                </a:solidFill>
                <a:latin typeface="メイリオ" panose="020B0604030504040204" pitchFamily="50" charset="-128"/>
                <a:ea typeface="メイリオ" panose="020B0604030504040204" pitchFamily="50" charset="-128"/>
              </a:rPr>
              <a:t>広島県で起きやすい土砂災害の種類やメカニズム</a:t>
            </a:r>
            <a:endParaRPr lang="en-US" altLang="ja-JP" sz="3200" b="1" dirty="0" smtClean="0">
              <a:solidFill>
                <a:schemeClr val="bg2">
                  <a:lumMod val="25000"/>
                </a:schemeClr>
              </a:solidFill>
              <a:latin typeface="メイリオ" panose="020B0604030504040204" pitchFamily="50" charset="-128"/>
              <a:ea typeface="メイリオ" panose="020B0604030504040204" pitchFamily="50" charset="-128"/>
            </a:endParaRPr>
          </a:p>
          <a:p>
            <a:r>
              <a:rPr lang="ja-JP" altLang="en-US" sz="3200" b="1" dirty="0" smtClean="0">
                <a:solidFill>
                  <a:schemeClr val="bg2">
                    <a:lumMod val="25000"/>
                  </a:schemeClr>
                </a:solidFill>
                <a:latin typeface="メイリオ" panose="020B0604030504040204" pitchFamily="50" charset="-128"/>
                <a:ea typeface="メイリオ" panose="020B0604030504040204" pitchFamily="50" charset="-128"/>
              </a:rPr>
              <a:t>過去に広島県で起こった風水害等について紹介</a:t>
            </a:r>
            <a:endParaRPr lang="en-US" altLang="ja-JP" sz="3200" b="1" dirty="0" smtClean="0">
              <a:solidFill>
                <a:schemeClr val="bg2">
                  <a:lumMod val="25000"/>
                </a:schemeClr>
              </a:solidFill>
              <a:latin typeface="メイリオ" panose="020B0604030504040204" pitchFamily="50" charset="-128"/>
              <a:ea typeface="メイリオ" panose="020B0604030504040204" pitchFamily="50" charset="-128"/>
            </a:endParaRPr>
          </a:p>
        </p:txBody>
      </p:sp>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045" y="3398106"/>
            <a:ext cx="2374652" cy="334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8676456" y="6453336"/>
            <a:ext cx="327334"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6</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6391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67544" y="1873242"/>
            <a:ext cx="7139136" cy="243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437112"/>
            <a:ext cx="7272808" cy="225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94687" y="232236"/>
            <a:ext cx="9144000" cy="769441"/>
          </a:xfrm>
          <a:prstGeom prst="rect">
            <a:avLst/>
          </a:prstGeom>
          <a:noFill/>
        </p:spPr>
        <p:txBody>
          <a:bodyPr wrap="square" rtlCol="0">
            <a:spAutoFit/>
          </a:bodyPr>
          <a:lstStyle/>
          <a:p>
            <a:r>
              <a:rPr lang="ja-JP" altLang="en-US" sz="4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「風水害を知る」</a:t>
            </a:r>
            <a:endParaRPr kumimoji="1" lang="ja-JP" altLang="en-US" sz="44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nvGrpSpPr>
          <p:cNvPr id="8" name="グループ化 7"/>
          <p:cNvGrpSpPr/>
          <p:nvPr/>
        </p:nvGrpSpPr>
        <p:grpSpPr>
          <a:xfrm>
            <a:off x="7175893" y="-12009"/>
            <a:ext cx="1835561" cy="1829567"/>
            <a:chOff x="7308304" y="639063"/>
            <a:chExt cx="1835561" cy="1829567"/>
          </a:xfrm>
        </p:grpSpPr>
        <p:sp>
          <p:nvSpPr>
            <p:cNvPr id="9"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0"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11" name="タイトル 1"/>
          <p:cNvSpPr txBox="1">
            <a:spLocks/>
          </p:cNvSpPr>
          <p:nvPr/>
        </p:nvSpPr>
        <p:spPr>
          <a:xfrm>
            <a:off x="397492" y="1150640"/>
            <a:ext cx="8711012" cy="76619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3200" b="1" dirty="0" smtClean="0">
                <a:solidFill>
                  <a:schemeClr val="bg2">
                    <a:lumMod val="25000"/>
                  </a:schemeClr>
                </a:solidFill>
                <a:latin typeface="メイリオ" panose="020B0604030504040204" pitchFamily="50" charset="-128"/>
                <a:ea typeface="メイリオ" panose="020B0604030504040204" pitchFamily="50" charset="-128"/>
              </a:rPr>
              <a:t>過去の風水害の事例は写真とともに紹介</a:t>
            </a:r>
            <a:endParaRPr lang="en-US" altLang="ja-JP" sz="3200" b="1" dirty="0" smtClean="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5" name="直線コネクタ 4"/>
          <p:cNvCxnSpPr/>
          <p:nvPr/>
        </p:nvCxnSpPr>
        <p:spPr>
          <a:xfrm>
            <a:off x="467544" y="2168860"/>
            <a:ext cx="3096344" cy="36004"/>
          </a:xfrm>
          <a:prstGeom prst="line">
            <a:avLst/>
          </a:prstGeom>
          <a:ln w="254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796136" y="4797152"/>
            <a:ext cx="1944216" cy="0"/>
          </a:xfrm>
          <a:prstGeom prst="line">
            <a:avLst/>
          </a:prstGeom>
          <a:ln w="25400">
            <a:solidFill>
              <a:srgbClr val="FF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6553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ユーザー定義 1">
      <a:dk1>
        <a:sysClr val="windowText" lastClr="000000"/>
      </a:dk1>
      <a:lt1>
        <a:sysClr val="window" lastClr="FFFFFF"/>
      </a:lt1>
      <a:dk2>
        <a:srgbClr val="5EAEFF"/>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955</Words>
  <Application>Microsoft Office PowerPoint</Application>
  <PresentationFormat>画面に合わせる (4:3)</PresentationFormat>
  <Paragraphs>360</Paragraphs>
  <Slides>18</Slides>
  <Notes>18</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スパイス</vt:lpstr>
      <vt:lpstr>「ひろしまマイ・タイムライン」を活用した防災意識の醸成について （冊子版）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「マイ・タイムライン」の作成手順</vt:lpstr>
      <vt:lpstr>PowerPoint プレゼンテーション</vt:lpstr>
      <vt:lpstr>PowerPoint プレゼンテーション</vt:lpstr>
      <vt:lpstr>PowerPoint プレゼンテーション</vt:lpstr>
      <vt:lpstr>PowerPoint プレゼンテーション</vt:lpstr>
      <vt:lpstr>「マイ・タイムライン」の作成手順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2018-01-04T07:22:27Z</dcterms:created>
  <dcterms:modified xsi:type="dcterms:W3CDTF">2021-01-19T10:16:31Z</dcterms:modified>
</cp:coreProperties>
</file>