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sldIdLst>
    <p:sldId id="319" r:id="rId3"/>
    <p:sldId id="256" r:id="rId4"/>
    <p:sldId id="276" r:id="rId5"/>
    <p:sldId id="267" r:id="rId6"/>
    <p:sldId id="314" r:id="rId7"/>
    <p:sldId id="290" r:id="rId8"/>
    <p:sldId id="295" r:id="rId9"/>
    <p:sldId id="292" r:id="rId10"/>
    <p:sldId id="293" r:id="rId11"/>
    <p:sldId id="296" r:id="rId12"/>
    <p:sldId id="294" r:id="rId13"/>
    <p:sldId id="311" r:id="rId14"/>
    <p:sldId id="301" r:id="rId15"/>
    <p:sldId id="297" r:id="rId16"/>
    <p:sldId id="299" r:id="rId17"/>
    <p:sldId id="298" r:id="rId18"/>
    <p:sldId id="307" r:id="rId19"/>
    <p:sldId id="312" r:id="rId20"/>
    <p:sldId id="308" r:id="rId21"/>
    <p:sldId id="289" r:id="rId22"/>
    <p:sldId id="309" r:id="rId23"/>
    <p:sldId id="310" r:id="rId24"/>
    <p:sldId id="306" r:id="rId25"/>
    <p:sldId id="315" r:id="rId26"/>
    <p:sldId id="316" r:id="rId27"/>
    <p:sldId id="317" r:id="rId28"/>
    <p:sldId id="305" r:id="rId29"/>
    <p:sldId id="291" r:id="rId30"/>
    <p:sldId id="300" r:id="rId31"/>
    <p:sldId id="288" r:id="rId3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FFFF"/>
    <a:srgbClr val="FF99CC"/>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350" autoAdjust="0"/>
  </p:normalViewPr>
  <p:slideViewPr>
    <p:cSldViewPr>
      <p:cViewPr varScale="1">
        <p:scale>
          <a:sx n="84" d="100"/>
          <a:sy n="84" d="100"/>
        </p:scale>
        <p:origin x="2394" y="84"/>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1BAC35E-7306-43B8-81E0-E7A3480CBC0D}" type="datetimeFigureOut">
              <a:rPr kumimoji="1" lang="ja-JP" altLang="en-US" smtClean="0"/>
              <a:pPr/>
              <a:t>2021/3/29</a:t>
            </a:fld>
            <a:endParaRPr kumimoji="1" lang="ja-JP" altLang="en-US"/>
          </a:p>
        </p:txBody>
      </p:sp>
      <p:sp>
        <p:nvSpPr>
          <p:cNvPr id="4" name="スライド イメージ プレースホル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B728F4E-E967-4F7B-B64B-26C4FA309E6B}" type="slidenum">
              <a:rPr kumimoji="1" lang="ja-JP" altLang="en-US" smtClean="0"/>
              <a:pPr/>
              <a:t>‹#›</a:t>
            </a:fld>
            <a:endParaRPr kumimoji="1" lang="ja-JP" altLang="en-US"/>
          </a:p>
        </p:txBody>
      </p:sp>
    </p:spTree>
    <p:extLst>
      <p:ext uri="{BB962C8B-B14F-4D97-AF65-F5344CB8AC3E}">
        <p14:creationId xmlns:p14="http://schemas.microsoft.com/office/powerpoint/2010/main" val="41190484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B728F4E-E967-4F7B-B64B-26C4FA309E6B}"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382522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ここ</a:t>
            </a:r>
            <a:r>
              <a:rPr kumimoji="1" lang="ja-JP" altLang="en-US" smtClean="0"/>
              <a:t>で，個別のトレーニング内容の例について説明</a:t>
            </a:r>
            <a:r>
              <a:rPr kumimoji="1" lang="ja-JP" altLang="en-US" dirty="0" smtClean="0"/>
              <a:t>します。</a:t>
            </a:r>
            <a:endParaRPr kumimoji="1" lang="en-US" altLang="ja-JP" dirty="0" smtClean="0"/>
          </a:p>
          <a:p>
            <a:endParaRPr kumimoji="1" lang="en-US" altLang="ja-JP" dirty="0" smtClean="0"/>
          </a:p>
          <a:p>
            <a:r>
              <a:rPr kumimoji="1" lang="ja-JP" altLang="en-US" dirty="0" smtClean="0"/>
              <a:t>　同じ運動部に所属するＡさんとＢさんがいます。</a:t>
            </a:r>
            <a:endParaRPr kumimoji="1" lang="en-US" altLang="ja-JP" dirty="0" smtClean="0"/>
          </a:p>
          <a:p>
            <a:endParaRPr kumimoji="1" lang="en-US" altLang="ja-JP" dirty="0" smtClean="0"/>
          </a:p>
          <a:p>
            <a:r>
              <a:rPr kumimoji="1" lang="ja-JP" altLang="en-US" dirty="0" smtClean="0"/>
              <a:t>　Ａさんは１０歳頃に発育急進期が発現し，身長増加量は１３歳でピークを迎え，その後ピークアウトしました。</a:t>
            </a:r>
            <a:endParaRPr kumimoji="1" lang="en-US" altLang="ja-JP" dirty="0" smtClean="0"/>
          </a:p>
          <a:p>
            <a:endParaRPr kumimoji="1" lang="en-US" altLang="ja-JP" dirty="0" smtClean="0"/>
          </a:p>
          <a:p>
            <a:r>
              <a:rPr kumimoji="1" lang="ja-JP" altLang="en-US" dirty="0" smtClean="0"/>
              <a:t>　一方Ｂさんは，１４歳頃に発育急進期が</a:t>
            </a:r>
            <a:r>
              <a:rPr kumimoji="1" lang="ja-JP" altLang="en-US" smtClean="0"/>
              <a:t>発現し，１６歳</a:t>
            </a:r>
            <a:r>
              <a:rPr kumimoji="1" lang="ja-JP" altLang="en-US" dirty="0" smtClean="0"/>
              <a:t>で身長増加量がピークを迎えました。</a:t>
            </a:r>
            <a:endParaRPr kumimoji="1" lang="en-US" altLang="ja-JP" dirty="0" smtClean="0"/>
          </a:p>
          <a:p>
            <a:endParaRPr kumimoji="1" lang="en-US" altLang="ja-JP" dirty="0" smtClean="0"/>
          </a:p>
          <a:p>
            <a:r>
              <a:rPr kumimoji="1" lang="ja-JP" altLang="en-US" dirty="0" smtClean="0"/>
              <a:t>　ＡさんとＢさんの身長増加量のピークは約３年のずれがあり，</a:t>
            </a:r>
            <a:endParaRPr kumimoji="1" lang="en-US" altLang="ja-JP" dirty="0" smtClean="0"/>
          </a:p>
          <a:p>
            <a:r>
              <a:rPr kumimoji="1" lang="ja-JP" altLang="en-US" dirty="0" smtClean="0"/>
              <a:t>　主に中学校の運動部で</a:t>
            </a:r>
            <a:r>
              <a:rPr kumimoji="1" lang="ja-JP" altLang="en-US" smtClean="0"/>
              <a:t>活動する１３歳から１６歳の二人</a:t>
            </a:r>
            <a:r>
              <a:rPr kumimoji="1" lang="ja-JP" altLang="en-US" dirty="0" smtClean="0"/>
              <a:t>は，トレーニングの内容を個別に検討する必要があります。</a:t>
            </a:r>
            <a:endParaRPr kumimoji="1" lang="en-US" altLang="ja-JP" dirty="0" smtClean="0"/>
          </a:p>
          <a:p>
            <a:endParaRPr kumimoji="1" lang="en-US" altLang="ja-JP" dirty="0" smtClean="0"/>
          </a:p>
          <a:p>
            <a:r>
              <a:rPr kumimoji="1" lang="ja-JP" altLang="en-US" dirty="0" smtClean="0"/>
              <a:t>　つまり，この時期にＡさんは筋力トレーニングを増加してもよいが，Ｂさんは，動きづくりや筋持久的なトレーニングを重視する必要があります。</a:t>
            </a:r>
            <a:endParaRPr kumimoji="1" lang="en-US" altLang="ja-JP" dirty="0" smtClean="0"/>
          </a:p>
          <a:p>
            <a:endParaRPr kumimoji="1" lang="en-US" altLang="ja-JP" dirty="0" smtClean="0"/>
          </a:p>
          <a:p>
            <a:r>
              <a:rPr kumimoji="1" lang="ja-JP" altLang="en-US" dirty="0" smtClean="0"/>
              <a:t>　指導に当たっては，生徒の長期的な発育発達を考慮し，トレーニング内容を検討することが大切です。</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10</a:t>
            </a:fld>
            <a:endParaRPr kumimoji="1" lang="ja-JP" altLang="en-US"/>
          </a:p>
        </p:txBody>
      </p:sp>
    </p:spTree>
    <p:extLst>
      <p:ext uri="{BB962C8B-B14F-4D97-AF65-F5344CB8AC3E}">
        <p14:creationId xmlns:p14="http://schemas.microsoft.com/office/powerpoint/2010/main" val="339310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次にポイント３「発育は身長や体重だけでは</a:t>
            </a:r>
            <a:r>
              <a:rPr kumimoji="1" lang="ja-JP" altLang="en-US" smtClean="0"/>
              <a:t>なく，「生殖型」の</a:t>
            </a:r>
            <a:r>
              <a:rPr kumimoji="1" lang="ja-JP" altLang="en-US" dirty="0" smtClean="0"/>
              <a:t>発育の影響等により，大人の機能を獲得していく」ことについて，説明します。</a:t>
            </a:r>
            <a:endParaRPr kumimoji="1" lang="en-US" altLang="ja-JP" dirty="0" smtClean="0"/>
          </a:p>
          <a:p>
            <a:endParaRPr kumimoji="1" lang="en-US" altLang="ja-JP" dirty="0" smtClean="0"/>
          </a:p>
          <a:p>
            <a:r>
              <a:rPr kumimoji="1" lang="ja-JP" altLang="en-US" dirty="0" smtClean="0"/>
              <a:t>　この時期の生徒の発育は，身長や体重だけではなく，大人の機能を獲得していきます。</a:t>
            </a:r>
            <a:endParaRPr kumimoji="1" lang="en-US" altLang="ja-JP" dirty="0" smtClean="0"/>
          </a:p>
          <a:p>
            <a:r>
              <a:rPr kumimoji="1" lang="ja-JP" altLang="en-US" dirty="0" smtClean="0"/>
              <a:t>　２つの側面で説明します。</a:t>
            </a:r>
            <a:endParaRPr kumimoji="1" lang="en-US" altLang="ja-JP" dirty="0" smtClean="0"/>
          </a:p>
          <a:p>
            <a:endParaRPr kumimoji="1" lang="en-US" altLang="ja-JP" dirty="0" smtClean="0"/>
          </a:p>
          <a:p>
            <a:r>
              <a:rPr kumimoji="1" lang="ja-JP" altLang="en-US" dirty="0" smtClean="0"/>
              <a:t>　まず，１点目は身体的な側面として</a:t>
            </a:r>
            <a:endParaRPr kumimoji="1" lang="en-US" altLang="ja-JP" dirty="0" smtClean="0"/>
          </a:p>
          <a:p>
            <a:r>
              <a:rPr kumimoji="1" lang="ja-JP" altLang="en-US" smtClean="0"/>
              <a:t>　先程お示しした，スキャモン</a:t>
            </a:r>
            <a:r>
              <a:rPr kumimoji="1" lang="ja-JP" altLang="en-US" dirty="0" smtClean="0"/>
              <a:t>の発育</a:t>
            </a:r>
            <a:r>
              <a:rPr kumimoji="1" lang="ja-JP" altLang="en-US" smtClean="0"/>
              <a:t>曲線で説明したように，</a:t>
            </a:r>
            <a:r>
              <a:rPr kumimoji="1" lang="ja-JP" altLang="en-US" dirty="0" smtClean="0"/>
              <a:t>この時期の</a:t>
            </a:r>
            <a:r>
              <a:rPr kumimoji="1" lang="ja-JP" altLang="en-US" smtClean="0"/>
              <a:t>生徒の「生殖型」の</a:t>
            </a:r>
            <a:r>
              <a:rPr kumimoji="1" lang="ja-JP" altLang="en-US" dirty="0" smtClean="0"/>
              <a:t>発育は急激であり，</a:t>
            </a:r>
            <a:endParaRPr kumimoji="1" lang="en-US" altLang="ja-JP" dirty="0" smtClean="0"/>
          </a:p>
          <a:p>
            <a:r>
              <a:rPr kumimoji="1" lang="ja-JP" altLang="en-US" dirty="0" smtClean="0"/>
              <a:t>　これに伴い，性差が大きくなる時期でもあります。</a:t>
            </a:r>
            <a:endParaRPr kumimoji="1" lang="en-US" altLang="ja-JP" dirty="0" smtClean="0"/>
          </a:p>
          <a:p>
            <a:r>
              <a:rPr kumimoji="1" lang="ja-JP" altLang="en-US" dirty="0" smtClean="0"/>
              <a:t>　特に，筋肉や脂肪の付き方は性差</a:t>
            </a:r>
            <a:r>
              <a:rPr kumimoji="1" lang="ja-JP" altLang="en-US" smtClean="0"/>
              <a:t>により，その</a:t>
            </a:r>
            <a:r>
              <a:rPr kumimoji="1" lang="ja-JP" altLang="en-US" dirty="0" smtClean="0"/>
              <a:t>差異が大きくなります。</a:t>
            </a:r>
            <a:endParaRPr kumimoji="1" lang="en-US" altLang="ja-JP" dirty="0" smtClean="0"/>
          </a:p>
          <a:p>
            <a:endParaRPr kumimoji="1" lang="en-US" altLang="ja-JP" dirty="0" smtClean="0"/>
          </a:p>
          <a:p>
            <a:r>
              <a:rPr kumimoji="1" lang="ja-JP" altLang="en-US" dirty="0" smtClean="0"/>
              <a:t>　次に，２点目は精神的な側面として，</a:t>
            </a:r>
            <a:endParaRPr kumimoji="1" lang="en-US" altLang="ja-JP" dirty="0" smtClean="0"/>
          </a:p>
          <a:p>
            <a:r>
              <a:rPr kumimoji="1" lang="ja-JP" altLang="en-US" dirty="0" smtClean="0"/>
              <a:t>　この時期の生徒は，中学校入学以前から行ってきた活動による体験などから，</a:t>
            </a:r>
            <a:endParaRPr kumimoji="1" lang="en-US" altLang="ja-JP" dirty="0" smtClean="0"/>
          </a:p>
          <a:p>
            <a:r>
              <a:rPr kumimoji="1" lang="ja-JP" altLang="en-US" dirty="0" smtClean="0"/>
              <a:t>　精神的な側面でも，個人差が大きくなる時期でもあり，</a:t>
            </a:r>
            <a:endParaRPr kumimoji="1" lang="en-US" altLang="ja-JP" dirty="0" smtClean="0"/>
          </a:p>
          <a:p>
            <a:r>
              <a:rPr kumimoji="1" lang="ja-JP" altLang="en-US" dirty="0" smtClean="0"/>
              <a:t>　性格的な個性も目立つようになってきます。</a:t>
            </a:r>
            <a:endParaRPr kumimoji="1" lang="en-US" altLang="ja-JP" dirty="0" smtClean="0"/>
          </a:p>
          <a:p>
            <a:endParaRPr kumimoji="1" lang="en-US" altLang="ja-JP" dirty="0" smtClean="0"/>
          </a:p>
          <a:p>
            <a:r>
              <a:rPr kumimoji="1" lang="ja-JP" altLang="en-US" dirty="0" smtClean="0"/>
              <a:t>　この２つの側面から，この時期の</a:t>
            </a:r>
            <a:r>
              <a:rPr kumimoji="1" lang="ja-JP" altLang="en-US" smtClean="0"/>
              <a:t>生徒は，精神的</a:t>
            </a:r>
            <a:r>
              <a:rPr kumimoji="1" lang="ja-JP" altLang="en-US" dirty="0" smtClean="0"/>
              <a:t>に不安定になる場合もあり，</a:t>
            </a:r>
            <a:endParaRPr kumimoji="1" lang="en-US" altLang="ja-JP" dirty="0" smtClean="0"/>
          </a:p>
          <a:p>
            <a:r>
              <a:rPr kumimoji="1" lang="ja-JP" altLang="en-US" dirty="0" smtClean="0"/>
              <a:t>　日頃の観察などにより，生徒の心身両面の状態を観察し，状況に応じた適切な指導が必要です。</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11</a:t>
            </a:fld>
            <a:endParaRPr kumimoji="1" lang="ja-JP" altLang="en-US"/>
          </a:p>
        </p:txBody>
      </p:sp>
    </p:spTree>
    <p:extLst>
      <p:ext uri="{BB962C8B-B14F-4D97-AF65-F5344CB8AC3E}">
        <p14:creationId xmlns:p14="http://schemas.microsoft.com/office/powerpoint/2010/main" val="31291079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このように，運動部活動の指導においては，成人に対するスポーツ指導以上に，</a:t>
            </a:r>
            <a:endParaRPr kumimoji="1" lang="en-US" altLang="ja-JP" dirty="0" smtClean="0"/>
          </a:p>
          <a:p>
            <a:r>
              <a:rPr kumimoji="1" lang="ja-JP" altLang="en-US" dirty="0" smtClean="0"/>
              <a:t>　個別の発育状況や運動能力の達成状況を確認したうえで，指導することが重要です。</a:t>
            </a:r>
            <a:endParaRPr kumimoji="1" lang="en-US" altLang="ja-JP" dirty="0" smtClean="0"/>
          </a:p>
          <a:p>
            <a:endParaRPr kumimoji="1" lang="en-US" altLang="ja-JP" dirty="0" smtClean="0"/>
          </a:p>
          <a:p>
            <a:r>
              <a:rPr kumimoji="1" lang="ja-JP" altLang="en-US" dirty="0" smtClean="0"/>
              <a:t>　画一的なトレーニングは，スポーツ障害やバーンアウトの原因となることも考えられます。</a:t>
            </a:r>
            <a:endParaRPr kumimoji="1" lang="en-US" altLang="ja-JP" dirty="0" smtClean="0"/>
          </a:p>
          <a:p>
            <a:r>
              <a:rPr kumimoji="1" lang="ja-JP" altLang="en-US" dirty="0" smtClean="0"/>
              <a:t>　指導に当たって</a:t>
            </a:r>
            <a:r>
              <a:rPr kumimoji="1" lang="ja-JP" altLang="en-US" smtClean="0"/>
              <a:t>は，それぞれの発育</a:t>
            </a:r>
            <a:r>
              <a:rPr kumimoji="1" lang="ja-JP" altLang="en-US" dirty="0" smtClean="0"/>
              <a:t>状況や運動能力の達成状況に応じて，トレーニングを実施してください。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12</a:t>
            </a:fld>
            <a:endParaRPr kumimoji="1" lang="ja-JP" altLang="en-US"/>
          </a:p>
        </p:txBody>
      </p:sp>
    </p:spTree>
    <p:extLst>
      <p:ext uri="{BB962C8B-B14F-4D97-AF65-F5344CB8AC3E}">
        <p14:creationId xmlns:p14="http://schemas.microsoft.com/office/powerpoint/2010/main" val="2271228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次に「科学的な指導」について説明します。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13</a:t>
            </a:fld>
            <a:endParaRPr kumimoji="1" lang="ja-JP" altLang="en-US"/>
          </a:p>
        </p:txBody>
      </p:sp>
    </p:spTree>
    <p:extLst>
      <p:ext uri="{BB962C8B-B14F-4D97-AF65-F5344CB8AC3E}">
        <p14:creationId xmlns:p14="http://schemas.microsoft.com/office/powerpoint/2010/main" val="60452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科学的な指導について考えるポイントについて，説明します。</a:t>
            </a:r>
            <a:endParaRPr kumimoji="1" lang="en-US" altLang="ja-JP" dirty="0" smtClean="0"/>
          </a:p>
          <a:p>
            <a:endParaRPr kumimoji="1" lang="en-US" altLang="ja-JP" dirty="0" smtClean="0"/>
          </a:p>
          <a:p>
            <a:r>
              <a:rPr kumimoji="1" lang="ja-JP" altLang="en-US" dirty="0" smtClean="0"/>
              <a:t>運動部活動において，</a:t>
            </a:r>
            <a:endParaRPr kumimoji="1" lang="en-US" altLang="ja-JP" dirty="0" smtClean="0"/>
          </a:p>
          <a:p>
            <a:r>
              <a:rPr kumimoji="1" lang="ja-JP" altLang="en-US" dirty="0" smtClean="0"/>
              <a:t>スポーツ障害を防ぎながら，</a:t>
            </a:r>
            <a:endParaRPr kumimoji="1" lang="en-US" altLang="ja-JP" dirty="0" smtClean="0"/>
          </a:p>
          <a:p>
            <a:r>
              <a:rPr kumimoji="1" lang="ja-JP" altLang="en-US" dirty="0" smtClean="0"/>
              <a:t>生徒がバーンアウトすることなく，</a:t>
            </a:r>
            <a:endParaRPr kumimoji="1" lang="en-US" altLang="ja-JP" dirty="0" smtClean="0"/>
          </a:p>
          <a:p>
            <a:r>
              <a:rPr kumimoji="1" lang="ja-JP" altLang="en-US" dirty="0" smtClean="0"/>
              <a:t>技術や記録の向上等，それぞれの目標を達成できるようにするためには，</a:t>
            </a:r>
            <a:endParaRPr kumimoji="1" lang="en-US" altLang="ja-JP" dirty="0" smtClean="0"/>
          </a:p>
          <a:p>
            <a:endParaRPr kumimoji="1" lang="en-US" altLang="ja-JP" dirty="0" smtClean="0"/>
          </a:p>
          <a:p>
            <a:r>
              <a:rPr kumimoji="1" lang="ja-JP" altLang="en-US" dirty="0" smtClean="0"/>
              <a:t>言うまでもなく，効果的な指導が重要であることは，間違いありません。</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14</a:t>
            </a:fld>
            <a:endParaRPr kumimoji="1" lang="ja-JP" altLang="en-US"/>
          </a:p>
        </p:txBody>
      </p:sp>
    </p:spTree>
    <p:extLst>
      <p:ext uri="{BB962C8B-B14F-4D97-AF65-F5344CB8AC3E}">
        <p14:creationId xmlns:p14="http://schemas.microsoft.com/office/powerpoint/2010/main" val="10069609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効果的な指導を検討する際，そのベースとなるのは，多くの場合，指導者自身のこれまでの実践や経験となる場合が多いと思います。</a:t>
            </a:r>
            <a:endParaRPr kumimoji="1" lang="en-US" altLang="ja-JP" dirty="0" smtClean="0"/>
          </a:p>
          <a:p>
            <a:endParaRPr kumimoji="1" lang="en-US" altLang="ja-JP" dirty="0" smtClean="0"/>
          </a:p>
          <a:p>
            <a:r>
              <a:rPr kumimoji="1" lang="ja-JP" altLang="en-US" dirty="0" smtClean="0"/>
              <a:t>　指導者自身のこれまでの実践や経験は，指導書等に示されている内容はもちろん，そこに記載されていない効果やトレーニング実施上の注意点など，</a:t>
            </a:r>
            <a:endParaRPr kumimoji="1" lang="en-US" altLang="ja-JP" dirty="0" smtClean="0"/>
          </a:p>
          <a:p>
            <a:r>
              <a:rPr kumimoji="1" lang="ja-JP" altLang="en-US" dirty="0" smtClean="0"/>
              <a:t>　生徒にとって多くの有益な情報を含んでいる場合があります。</a:t>
            </a:r>
            <a:endParaRPr kumimoji="1" lang="en-US" altLang="ja-JP" dirty="0" smtClean="0"/>
          </a:p>
          <a:p>
            <a:r>
              <a:rPr kumimoji="1" lang="ja-JP" altLang="en-US" dirty="0" smtClean="0"/>
              <a:t>　</a:t>
            </a:r>
            <a:endParaRPr kumimoji="1" lang="en-US" altLang="ja-JP" dirty="0" smtClean="0"/>
          </a:p>
          <a:p>
            <a:r>
              <a:rPr kumimoji="1" lang="ja-JP" altLang="en-US" dirty="0" smtClean="0"/>
              <a:t>　この生きた教材は，運動部活動の指導においては重要な財産であることは間違いありません。</a:t>
            </a:r>
            <a:endParaRPr kumimoji="1" lang="en-US" altLang="ja-JP" dirty="0" smtClean="0"/>
          </a:p>
          <a:p>
            <a:endParaRPr kumimoji="1" lang="en-US" altLang="ja-JP" dirty="0" smtClean="0"/>
          </a:p>
          <a:p>
            <a:r>
              <a:rPr kumimoji="1" lang="ja-JP" altLang="en-US" dirty="0" smtClean="0"/>
              <a:t>　しかし一方，トレーニング方法等は，運動生理学的な見地などから，常に進化しており，</a:t>
            </a:r>
            <a:endParaRPr kumimoji="1" lang="en-US" altLang="ja-JP" dirty="0" smtClean="0"/>
          </a:p>
          <a:p>
            <a:r>
              <a:rPr kumimoji="1" lang="ja-JP" altLang="en-US" dirty="0" smtClean="0"/>
              <a:t>　場合によっては，トレーニング方法の常識が覆ることもしばしば見受けられます。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15</a:t>
            </a:fld>
            <a:endParaRPr kumimoji="1" lang="ja-JP" altLang="en-US"/>
          </a:p>
        </p:txBody>
      </p:sp>
    </p:spTree>
    <p:extLst>
      <p:ext uri="{BB962C8B-B14F-4D97-AF65-F5344CB8AC3E}">
        <p14:creationId xmlns:p14="http://schemas.microsoft.com/office/powerpoint/2010/main" val="3039150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mtClean="0"/>
              <a:t>例えば</a:t>
            </a:r>
            <a:r>
              <a:rPr kumimoji="1" lang="en-US" altLang="ja-JP" smtClean="0"/>
              <a:t>…</a:t>
            </a:r>
            <a:r>
              <a:rPr kumimoji="1" lang="ja-JP" altLang="en-US" smtClean="0"/>
              <a:t>，</a:t>
            </a:r>
            <a:endParaRPr kumimoji="1" lang="en-US" altLang="ja-JP" smtClean="0"/>
          </a:p>
          <a:p>
            <a:r>
              <a:rPr kumimoji="1" lang="ja-JP" altLang="en-US" smtClean="0"/>
              <a:t>水分</a:t>
            </a:r>
            <a:r>
              <a:rPr kumimoji="1" lang="ja-JP" altLang="en-US" dirty="0" smtClean="0"/>
              <a:t>補給についは，以前は練習中は行わないことが常識とされていました。</a:t>
            </a:r>
            <a:endParaRPr kumimoji="1" lang="en-US" altLang="ja-JP" dirty="0" smtClean="0"/>
          </a:p>
          <a:p>
            <a:r>
              <a:rPr kumimoji="1" lang="ja-JP" altLang="en-US" dirty="0" smtClean="0"/>
              <a:t>　しかし，トレーニング中に，適宜，適切な水分補給を行うことの重要性は，今では疑う人はいないと思います。</a:t>
            </a:r>
            <a:endParaRPr kumimoji="1" lang="en-US" altLang="ja-JP" dirty="0" smtClean="0"/>
          </a:p>
          <a:p>
            <a:endParaRPr kumimoji="1" lang="en-US" altLang="ja-JP" dirty="0" smtClean="0"/>
          </a:p>
          <a:p>
            <a:r>
              <a:rPr kumimoji="1" lang="ja-JP" altLang="en-US" dirty="0" smtClean="0"/>
              <a:t>　また，かつてはトレーニングも長時間行うほど効果があると考えられ，休養が軽視される時代もありました。</a:t>
            </a:r>
            <a:endParaRPr kumimoji="1" lang="en-US" altLang="ja-JP" dirty="0" smtClean="0"/>
          </a:p>
          <a:p>
            <a:endParaRPr kumimoji="1" lang="en-US" altLang="ja-JP" dirty="0" smtClean="0"/>
          </a:p>
          <a:p>
            <a:r>
              <a:rPr kumimoji="1" lang="ja-JP" altLang="en-US" dirty="0" smtClean="0"/>
              <a:t>　さらに，今や疲労回復やスポーツ障害の予防等を</a:t>
            </a:r>
            <a:r>
              <a:rPr kumimoji="1" lang="ja-JP" altLang="en-US" smtClean="0"/>
              <a:t>目的に，当たり前</a:t>
            </a:r>
            <a:r>
              <a:rPr kumimoji="1" lang="ja-JP" altLang="en-US" dirty="0" smtClean="0"/>
              <a:t>に行われているアイシングも，</a:t>
            </a:r>
            <a:endParaRPr kumimoji="1" lang="en-US" altLang="ja-JP" dirty="0" smtClean="0"/>
          </a:p>
          <a:p>
            <a:r>
              <a:rPr kumimoji="1" lang="ja-JP" altLang="en-US" dirty="0" smtClean="0"/>
              <a:t>　過去には，</a:t>
            </a:r>
            <a:r>
              <a:rPr kumimoji="1" lang="ja-JP" altLang="en-US" smtClean="0"/>
              <a:t>スポーツ選手が筋肉</a:t>
            </a:r>
            <a:r>
              <a:rPr kumimoji="1" lang="ja-JP" altLang="en-US" dirty="0" smtClean="0"/>
              <a:t>を冷やす</a:t>
            </a:r>
            <a:r>
              <a:rPr kumimoji="1" lang="ja-JP" altLang="en-US" smtClean="0"/>
              <a:t>ことは良く</a:t>
            </a:r>
            <a:r>
              <a:rPr kumimoji="1" lang="ja-JP" altLang="en-US" dirty="0" smtClean="0"/>
              <a:t>ないこととして，避けられていたこともありました。</a:t>
            </a:r>
            <a:endParaRPr kumimoji="1" lang="en-US" altLang="ja-JP" dirty="0" smtClean="0"/>
          </a:p>
          <a:p>
            <a:endParaRPr kumimoji="1" lang="en-US" altLang="ja-JP" dirty="0" smtClean="0"/>
          </a:p>
          <a:p>
            <a:r>
              <a:rPr kumimoji="1" lang="ja-JP" altLang="en-US" dirty="0" smtClean="0"/>
              <a:t>　</a:t>
            </a:r>
            <a:r>
              <a:rPr kumimoji="1" lang="ja-JP" altLang="en-US" smtClean="0"/>
              <a:t>もちろん，現在，トレーニング</a:t>
            </a:r>
            <a:r>
              <a:rPr kumimoji="1" lang="ja-JP" altLang="en-US" dirty="0" smtClean="0"/>
              <a:t>の常識と考えられている方法も，今後見直される可能性も十分に考えられます。　</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16</a:t>
            </a:fld>
            <a:endParaRPr kumimoji="1" lang="ja-JP" altLang="en-US"/>
          </a:p>
        </p:txBody>
      </p:sp>
    </p:spTree>
    <p:extLst>
      <p:ext uri="{BB962C8B-B14F-4D97-AF65-F5344CB8AC3E}">
        <p14:creationId xmlns:p14="http://schemas.microsoft.com/office/powerpoint/2010/main" val="1385415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つまり，効果的な指導を検討する際には，</a:t>
            </a:r>
            <a:endParaRPr kumimoji="1" lang="en-US" altLang="ja-JP" dirty="0" smtClean="0"/>
          </a:p>
          <a:p>
            <a:endParaRPr kumimoji="1" lang="en-US" altLang="ja-JP" dirty="0" smtClean="0"/>
          </a:p>
          <a:p>
            <a:r>
              <a:rPr kumimoji="1" lang="ja-JP" altLang="en-US" dirty="0" smtClean="0"/>
              <a:t>　指導者の皆様のこれまでの実践，経験に加え，</a:t>
            </a:r>
            <a:endParaRPr kumimoji="1" lang="en-US" altLang="ja-JP" dirty="0" smtClean="0"/>
          </a:p>
          <a:p>
            <a:endParaRPr kumimoji="1" lang="en-US" altLang="ja-JP" dirty="0" smtClean="0"/>
          </a:p>
          <a:p>
            <a:r>
              <a:rPr kumimoji="1" lang="ja-JP" altLang="en-US" dirty="0" smtClean="0"/>
              <a:t>　研究機関等で，新たに開発された方法を情報収集することや，</a:t>
            </a:r>
            <a:endParaRPr kumimoji="1" lang="en-US" altLang="ja-JP" dirty="0" smtClean="0"/>
          </a:p>
          <a:p>
            <a:endParaRPr kumimoji="1" lang="en-US" altLang="ja-JP" dirty="0" smtClean="0"/>
          </a:p>
          <a:p>
            <a:r>
              <a:rPr kumimoji="1" lang="ja-JP" altLang="en-US" dirty="0" smtClean="0"/>
              <a:t>　研究の結果や数値等で理論付けられ，科学的根拠が得られた方法を，</a:t>
            </a:r>
            <a:endParaRPr kumimoji="1" lang="en-US" altLang="ja-JP" dirty="0" smtClean="0"/>
          </a:p>
          <a:p>
            <a:endParaRPr kumimoji="1" lang="en-US" altLang="ja-JP" dirty="0" smtClean="0"/>
          </a:p>
          <a:p>
            <a:r>
              <a:rPr kumimoji="1" lang="ja-JP" altLang="en-US" dirty="0" smtClean="0"/>
              <a:t>　常に検討の遡上にあげておくことが重要です。</a:t>
            </a:r>
            <a:endParaRPr kumimoji="1" lang="en-US" altLang="ja-JP" dirty="0" smtClean="0"/>
          </a:p>
          <a:p>
            <a:endParaRPr kumimoji="1" lang="en-US" altLang="ja-JP" dirty="0" smtClean="0"/>
          </a:p>
          <a:p>
            <a:r>
              <a:rPr kumimoji="1" lang="ja-JP" altLang="en-US" dirty="0" smtClean="0"/>
              <a:t>　また，常にその指導の</a:t>
            </a:r>
            <a:r>
              <a:rPr kumimoji="1" lang="ja-JP" altLang="en-US" smtClean="0"/>
              <a:t>根拠や効果について，</a:t>
            </a:r>
            <a:r>
              <a:rPr kumimoji="1" lang="ja-JP" altLang="en-US" dirty="0" smtClean="0"/>
              <a:t>繰り返し振り返り，見直しを行うことが重要です。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17</a:t>
            </a:fld>
            <a:endParaRPr kumimoji="1" lang="ja-JP" altLang="en-US"/>
          </a:p>
        </p:txBody>
      </p:sp>
    </p:spTree>
    <p:extLst>
      <p:ext uri="{BB962C8B-B14F-4D97-AF65-F5344CB8AC3E}">
        <p14:creationId xmlns:p14="http://schemas.microsoft.com/office/powerpoint/2010/main" val="30400362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運動部活動の指導に当たっては，</a:t>
            </a:r>
            <a:endParaRPr kumimoji="1" lang="en-US" altLang="ja-JP" dirty="0" smtClean="0"/>
          </a:p>
          <a:p>
            <a:r>
              <a:rPr kumimoji="1" lang="ja-JP" altLang="en-US" dirty="0" smtClean="0"/>
              <a:t>　指導者は常に最新の情報を入手しながら，</a:t>
            </a:r>
            <a:endParaRPr kumimoji="1" lang="en-US" altLang="ja-JP" dirty="0" smtClean="0"/>
          </a:p>
          <a:p>
            <a:r>
              <a:rPr kumimoji="1" lang="ja-JP" altLang="en-US" dirty="0" smtClean="0"/>
              <a:t>　根拠に基づいた，適切な指導を実施してください。</a:t>
            </a:r>
            <a:endParaRPr kumimoji="1" lang="en-US" altLang="ja-JP" dirty="0" smtClean="0"/>
          </a:p>
          <a:p>
            <a:endParaRPr kumimoji="1" lang="en-US" altLang="ja-JP" dirty="0" smtClean="0"/>
          </a:p>
          <a:p>
            <a:r>
              <a:rPr kumimoji="1" lang="ja-JP" altLang="en-US" dirty="0" smtClean="0"/>
              <a:t>　生徒にとって，指導者の学び続ける姿勢は，</a:t>
            </a:r>
            <a:endParaRPr kumimoji="1" lang="en-US" altLang="ja-JP" dirty="0" smtClean="0"/>
          </a:p>
          <a:p>
            <a:r>
              <a:rPr kumimoji="1" lang="ja-JP" altLang="en-US" dirty="0" smtClean="0"/>
              <a:t>　最も現実味のある，また説得力の高い教材となるはずです。</a:t>
            </a:r>
            <a:endParaRPr kumimoji="1" lang="en-US" altLang="ja-JP" dirty="0" smtClean="0"/>
          </a:p>
          <a:p>
            <a:endParaRPr kumimoji="1" lang="en-US" altLang="ja-JP" dirty="0" smtClean="0"/>
          </a:p>
          <a:p>
            <a:r>
              <a:rPr kumimoji="1" lang="ja-JP" altLang="en-US" dirty="0" smtClean="0"/>
              <a:t>　運動部活動は，</a:t>
            </a:r>
            <a:endParaRPr kumimoji="1" lang="en-US" altLang="ja-JP" dirty="0" smtClean="0"/>
          </a:p>
          <a:p>
            <a:r>
              <a:rPr kumimoji="1" lang="ja-JP" altLang="en-US" dirty="0" smtClean="0"/>
              <a:t>　先行き不透明な時代の中で，生徒が学びに向かう力を醸成する，価値ある教育活動です。</a:t>
            </a:r>
            <a:endParaRPr kumimoji="1" lang="en-US" altLang="ja-JP" dirty="0" smtClean="0"/>
          </a:p>
          <a:p>
            <a:r>
              <a:rPr kumimoji="1" lang="ja-JP" altLang="en-US" dirty="0" smtClean="0"/>
              <a:t>　指導者が自ら，学びに向かう姿勢を示すことが大切です。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18</a:t>
            </a:fld>
            <a:endParaRPr kumimoji="1" lang="ja-JP" altLang="en-US"/>
          </a:p>
        </p:txBody>
      </p:sp>
    </p:spTree>
    <p:extLst>
      <p:ext uri="{BB962C8B-B14F-4D97-AF65-F5344CB8AC3E}">
        <p14:creationId xmlns:p14="http://schemas.microsoft.com/office/powerpoint/2010/main" val="3392813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また，効果的な指導の検討に当たっては，</a:t>
            </a:r>
            <a:endParaRPr kumimoji="1" lang="en-US" altLang="ja-JP" dirty="0" smtClean="0"/>
          </a:p>
          <a:p>
            <a:endParaRPr kumimoji="1" lang="en-US" altLang="ja-JP" dirty="0" smtClean="0"/>
          </a:p>
          <a:p>
            <a:r>
              <a:rPr kumimoji="1" lang="ja-JP" altLang="en-US" dirty="0" smtClean="0"/>
              <a:t>　中央競技団体等が作成した指導資料が，競技ごとに公開されています。</a:t>
            </a:r>
            <a:endParaRPr kumimoji="1" lang="en-US" altLang="ja-JP" dirty="0" smtClean="0"/>
          </a:p>
          <a:p>
            <a:endParaRPr kumimoji="1" lang="en-US" altLang="ja-JP" dirty="0" smtClean="0"/>
          </a:p>
          <a:p>
            <a:r>
              <a:rPr kumimoji="1" lang="ja-JP" altLang="en-US" dirty="0" smtClean="0"/>
              <a:t>　スライドに示していますのは，</a:t>
            </a:r>
            <a:endParaRPr kumimoji="1" lang="en-US" altLang="ja-JP" dirty="0" smtClean="0"/>
          </a:p>
          <a:p>
            <a:r>
              <a:rPr kumimoji="1" lang="ja-JP" altLang="en-US" dirty="0" smtClean="0"/>
              <a:t>　日本バスケットボール協会，日本サッカー協会が作成</a:t>
            </a:r>
            <a:r>
              <a:rPr kumimoji="1" lang="ja-JP" altLang="en-US" smtClean="0"/>
              <a:t>した運動部活動指導</a:t>
            </a:r>
            <a:r>
              <a:rPr kumimoji="1" lang="ja-JP" altLang="en-US" dirty="0" smtClean="0"/>
              <a:t>の手引きです。</a:t>
            </a:r>
            <a:endParaRPr kumimoji="1" lang="en-US" altLang="ja-JP" dirty="0" smtClean="0"/>
          </a:p>
          <a:p>
            <a:endParaRPr kumimoji="1" lang="en-US" altLang="ja-JP" dirty="0" smtClean="0"/>
          </a:p>
          <a:p>
            <a:r>
              <a:rPr kumimoji="1" lang="ja-JP" altLang="en-US" dirty="0" smtClean="0"/>
              <a:t>　科学的な指導を実施する上で，参考にしてください。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19</a:t>
            </a:fld>
            <a:endParaRPr kumimoji="1" lang="ja-JP" altLang="en-US"/>
          </a:p>
        </p:txBody>
      </p:sp>
    </p:spTree>
    <p:extLst>
      <p:ext uri="{BB962C8B-B14F-4D97-AF65-F5344CB8AC3E}">
        <p14:creationId xmlns:p14="http://schemas.microsoft.com/office/powerpoint/2010/main" val="2842281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適切な部活動指導研修参考資料</a:t>
            </a:r>
            <a:r>
              <a:rPr kumimoji="1" lang="ja-JP" altLang="en-US" smtClean="0"/>
              <a:t>ボリューム</a:t>
            </a:r>
            <a:r>
              <a:rPr kumimoji="1" lang="ja-JP" altLang="en-US" smtClean="0"/>
              <a:t>３</a:t>
            </a:r>
            <a:endParaRPr kumimoji="1" lang="en-US" altLang="ja-JP" smtClean="0"/>
          </a:p>
          <a:p>
            <a:endParaRPr kumimoji="1" lang="en-US" altLang="ja-JP" dirty="0" smtClean="0"/>
          </a:p>
          <a:p>
            <a:r>
              <a:rPr kumimoji="1" lang="ja-JP" altLang="en-US" dirty="0" smtClean="0"/>
              <a:t>「生徒の実態に応じた適切な指導」について，説明します。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2</a:t>
            </a:fld>
            <a:endParaRPr kumimoji="1" lang="ja-JP" altLang="en-US"/>
          </a:p>
        </p:txBody>
      </p:sp>
    </p:spTree>
    <p:extLst>
      <p:ext uri="{BB962C8B-B14F-4D97-AF65-F5344CB8AC3E}">
        <p14:creationId xmlns:p14="http://schemas.microsoft.com/office/powerpoint/2010/main" val="28220192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次に，「障害のある生徒などへの配慮」について，説明します。</a:t>
            </a:r>
            <a:endParaRPr kumimoji="1" lang="en-US" altLang="ja-JP" dirty="0" smtClean="0"/>
          </a:p>
          <a:p>
            <a:endParaRPr kumimoji="1" lang="en-US" altLang="ja-JP" dirty="0" smtClean="0"/>
          </a:p>
          <a:p>
            <a:r>
              <a:rPr kumimoji="1" lang="ja-JP" altLang="en-US" dirty="0" smtClean="0"/>
              <a:t>　運動には，危険を伴う場合がありますので，特に障害のある生徒に指導する場合は，一人一人の障害について十分に理解することが大切です。</a:t>
            </a:r>
          </a:p>
          <a:p>
            <a:endParaRPr kumimoji="1" lang="ja-JP" altLang="en-US" dirty="0" smtClean="0"/>
          </a:p>
          <a:p>
            <a:r>
              <a:rPr kumimoji="1" lang="ja-JP" altLang="en-US" dirty="0" smtClean="0"/>
              <a:t>　また，本人や保護者の考え，今までの療育や指導の記録などを基に，個別の支援や指導内容を盛り込んだ計画を立てることが大切です。</a:t>
            </a:r>
          </a:p>
          <a:p>
            <a:endParaRPr kumimoji="1" lang="ja-JP" altLang="en-US" dirty="0" smtClean="0"/>
          </a:p>
          <a:p>
            <a:r>
              <a:rPr kumimoji="1" lang="ja-JP" altLang="en-US" dirty="0" smtClean="0"/>
              <a:t>　ここでは，障害のある生徒が安心して運動を行うための配慮に</a:t>
            </a:r>
            <a:r>
              <a:rPr kumimoji="1" lang="ja-JP" altLang="en-US" smtClean="0"/>
              <a:t>ついて，配慮</a:t>
            </a:r>
            <a:r>
              <a:rPr kumimoji="1" lang="ja-JP" altLang="en-US" dirty="0" smtClean="0"/>
              <a:t>が</a:t>
            </a:r>
            <a:r>
              <a:rPr kumimoji="1" lang="ja-JP" altLang="en-US" smtClean="0"/>
              <a:t>必要な代表的な事項</a:t>
            </a:r>
            <a:r>
              <a:rPr kumimoji="1" lang="ja-JP" altLang="en-US" dirty="0" smtClean="0"/>
              <a:t>を８点例示します。</a:t>
            </a:r>
            <a:endParaRPr kumimoji="1" lang="en-US" altLang="ja-JP" dirty="0" smtClean="0"/>
          </a:p>
          <a:p>
            <a:endParaRPr kumimoji="1" lang="en-US" altLang="ja-JP" dirty="0" smtClean="0"/>
          </a:p>
          <a:p>
            <a:r>
              <a:rPr kumimoji="1" lang="ja-JP" altLang="en-US" smtClean="0"/>
              <a:t>　ここにお示し</a:t>
            </a:r>
            <a:r>
              <a:rPr kumimoji="1" lang="ja-JP" altLang="en-US" dirty="0" smtClean="0"/>
              <a:t>する内容は，全ての生徒</a:t>
            </a:r>
            <a:r>
              <a:rPr kumimoji="1" lang="ja-JP" altLang="en-US" smtClean="0"/>
              <a:t>の指導において重要</a:t>
            </a:r>
            <a:r>
              <a:rPr kumimoji="1" lang="ja-JP" altLang="en-US" dirty="0" smtClean="0"/>
              <a:t>な内容ですが，</a:t>
            </a:r>
            <a:endParaRPr kumimoji="1" lang="en-US" altLang="ja-JP" dirty="0" smtClean="0"/>
          </a:p>
          <a:p>
            <a:r>
              <a:rPr kumimoji="1" lang="ja-JP" altLang="en-US" dirty="0" smtClean="0"/>
              <a:t>　障害のある生徒への指導の際は，特に留意してください。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20</a:t>
            </a:fld>
            <a:endParaRPr kumimoji="1" lang="ja-JP" altLang="en-US"/>
          </a:p>
        </p:txBody>
      </p:sp>
    </p:spTree>
    <p:extLst>
      <p:ext uri="{BB962C8B-B14F-4D97-AF65-F5344CB8AC3E}">
        <p14:creationId xmlns:p14="http://schemas.microsoft.com/office/powerpoint/2010/main" val="11962627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１点目です。</a:t>
            </a:r>
            <a:endParaRPr kumimoji="1" lang="en-US" altLang="ja-JP" dirty="0" smtClean="0"/>
          </a:p>
          <a:p>
            <a:r>
              <a:rPr kumimoji="1" lang="ja-JP" altLang="en-US" dirty="0" smtClean="0"/>
              <a:t>　運動部活動を実施する際は，本人と相談して何に重点を置いてその運動を行うのか確認してください。</a:t>
            </a:r>
            <a:endParaRPr kumimoji="1" lang="en-US" altLang="ja-JP" dirty="0" smtClean="0"/>
          </a:p>
          <a:p>
            <a:r>
              <a:rPr kumimoji="1" lang="ja-JP" altLang="en-US" dirty="0" smtClean="0"/>
              <a:t>　生徒が運動部活動に取り組む理由は，「競技力を高めたい」「友達と交流したい」「スポーツを楽しみたい」など様々です。</a:t>
            </a:r>
            <a:endParaRPr kumimoji="1" lang="en-US" altLang="ja-JP" dirty="0" smtClean="0"/>
          </a:p>
          <a:p>
            <a:r>
              <a:rPr kumimoji="1" lang="ja-JP" altLang="en-US" dirty="0" smtClean="0"/>
              <a:t>　活動計画を立てる上で，本人のニーズに応じたものであることが重要です。</a:t>
            </a:r>
            <a:endParaRPr kumimoji="1" lang="en-US" altLang="ja-JP" dirty="0" smtClean="0"/>
          </a:p>
          <a:p>
            <a:r>
              <a:rPr kumimoji="1" lang="ja-JP" altLang="en-US" dirty="0" smtClean="0"/>
              <a:t>　まずは，本人が何を目的に運動部活動に取り組もうとしているのかを確認してください。</a:t>
            </a:r>
            <a:endParaRPr kumimoji="1" lang="en-US" altLang="ja-JP" dirty="0" smtClean="0"/>
          </a:p>
          <a:p>
            <a:endParaRPr kumimoji="1" lang="en-US" altLang="ja-JP" dirty="0" smtClean="0"/>
          </a:p>
          <a:p>
            <a:r>
              <a:rPr kumimoji="1" lang="ja-JP" altLang="en-US" dirty="0" smtClean="0"/>
              <a:t>　２点目です。</a:t>
            </a:r>
            <a:endParaRPr kumimoji="1" lang="en-US" altLang="ja-JP" dirty="0" smtClean="0"/>
          </a:p>
          <a:p>
            <a:r>
              <a:rPr kumimoji="1" lang="ja-JP" altLang="en-US" dirty="0" smtClean="0"/>
              <a:t>　活動計画の検討時に，保護者や医師と，運動に関する忌避や配慮事項等を確認してください。</a:t>
            </a:r>
            <a:endParaRPr kumimoji="1" lang="en-US" altLang="ja-JP" dirty="0" smtClean="0"/>
          </a:p>
          <a:p>
            <a:r>
              <a:rPr kumimoji="1" lang="ja-JP" altLang="en-US" dirty="0" smtClean="0"/>
              <a:t>　同じ障害であっても，忌避や配慮事項が異なる場合があるので注意してください。</a:t>
            </a:r>
            <a:endParaRPr kumimoji="1" lang="en-US" altLang="ja-JP" dirty="0" smtClean="0"/>
          </a:p>
          <a:p>
            <a:endParaRPr kumimoji="1" lang="en-US" altLang="ja-JP" dirty="0" smtClean="0"/>
          </a:p>
          <a:p>
            <a:r>
              <a:rPr kumimoji="1" lang="ja-JP" altLang="en-US" dirty="0" smtClean="0"/>
              <a:t>　３点目です。</a:t>
            </a:r>
            <a:endParaRPr kumimoji="1" lang="en-US" altLang="ja-JP" dirty="0" smtClean="0"/>
          </a:p>
          <a:p>
            <a:r>
              <a:rPr kumimoji="1" lang="ja-JP" altLang="en-US" dirty="0" smtClean="0"/>
              <a:t>　安全に運動が行えるよう，障害に応じて用具やルールを工夫してください。</a:t>
            </a:r>
            <a:endParaRPr kumimoji="1" lang="en-US" altLang="ja-JP" dirty="0" smtClean="0"/>
          </a:p>
          <a:p>
            <a:r>
              <a:rPr kumimoji="1" lang="ja-JP" altLang="en-US" dirty="0" smtClean="0"/>
              <a:t>　安全が保障されているという安心感は，生徒の挑戦する意欲を高めます。</a:t>
            </a:r>
            <a:endParaRPr kumimoji="1" lang="en-US" altLang="ja-JP" dirty="0" smtClean="0"/>
          </a:p>
          <a:p>
            <a:endParaRPr kumimoji="1" lang="en-US" altLang="ja-JP" dirty="0" smtClean="0"/>
          </a:p>
          <a:p>
            <a:r>
              <a:rPr kumimoji="1" lang="ja-JP" altLang="en-US" dirty="0" smtClean="0"/>
              <a:t>　４点目です。</a:t>
            </a:r>
            <a:endParaRPr kumimoji="1" lang="en-US" altLang="ja-JP" dirty="0" smtClean="0"/>
          </a:p>
          <a:p>
            <a:r>
              <a:rPr kumimoji="1" lang="ja-JP" altLang="en-US" dirty="0" smtClean="0"/>
              <a:t>　生徒の疲労度に注意してください。</a:t>
            </a:r>
            <a:endParaRPr kumimoji="1" lang="en-US" altLang="ja-JP" dirty="0" smtClean="0"/>
          </a:p>
          <a:p>
            <a:r>
              <a:rPr kumimoji="1" lang="ja-JP" altLang="en-US" dirty="0" smtClean="0"/>
              <a:t>　障害のある生徒は，筋緊張や不随意運動により，運動量以上に疲労している場合があります。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21</a:t>
            </a:fld>
            <a:endParaRPr kumimoji="1" lang="ja-JP" altLang="en-US"/>
          </a:p>
        </p:txBody>
      </p:sp>
    </p:spTree>
    <p:extLst>
      <p:ext uri="{BB962C8B-B14F-4D97-AF65-F5344CB8AC3E}">
        <p14:creationId xmlns:p14="http://schemas.microsoft.com/office/powerpoint/2010/main" val="24935863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５点目です。</a:t>
            </a:r>
            <a:endParaRPr kumimoji="1" lang="en-US" altLang="ja-JP" dirty="0" smtClean="0"/>
          </a:p>
          <a:p>
            <a:r>
              <a:rPr kumimoji="1" lang="ja-JP" altLang="en-US" dirty="0" smtClean="0"/>
              <a:t>　その日の体調を十分に把握し，運動途中</a:t>
            </a:r>
            <a:r>
              <a:rPr kumimoji="1" lang="ja-JP" altLang="en-US" smtClean="0"/>
              <a:t>にも観察を行ってください。</a:t>
            </a:r>
            <a:endParaRPr kumimoji="1" lang="en-US" altLang="ja-JP" dirty="0" smtClean="0"/>
          </a:p>
          <a:p>
            <a:r>
              <a:rPr kumimoji="1" lang="ja-JP" altLang="en-US" dirty="0" smtClean="0"/>
              <a:t>　体調に変化が見られたときは無理をせず，保護者と連絡を取り合うようにしてください。</a:t>
            </a:r>
            <a:endParaRPr kumimoji="1" lang="en-US" altLang="ja-JP" dirty="0" smtClean="0"/>
          </a:p>
          <a:p>
            <a:endParaRPr kumimoji="1" lang="en-US" altLang="ja-JP" dirty="0" smtClean="0"/>
          </a:p>
          <a:p>
            <a:r>
              <a:rPr kumimoji="1" lang="ja-JP" altLang="en-US" dirty="0" smtClean="0"/>
              <a:t>　６点目です。</a:t>
            </a:r>
            <a:endParaRPr kumimoji="1" lang="en-US" altLang="ja-JP" dirty="0" smtClean="0"/>
          </a:p>
          <a:p>
            <a:r>
              <a:rPr kumimoji="1" lang="ja-JP" altLang="en-US" dirty="0" smtClean="0"/>
              <a:t>　種目によって起こりやすい怪我を知ることや，補助用具等について理解しておくことも，けがの予防につながります。</a:t>
            </a:r>
            <a:endParaRPr kumimoji="1" lang="en-US" altLang="ja-JP" dirty="0" smtClean="0"/>
          </a:p>
          <a:p>
            <a:endParaRPr kumimoji="1" lang="en-US" altLang="ja-JP" dirty="0" smtClean="0"/>
          </a:p>
          <a:p>
            <a:r>
              <a:rPr kumimoji="1" lang="ja-JP" altLang="en-US" dirty="0" smtClean="0"/>
              <a:t>　７点目です。</a:t>
            </a:r>
            <a:endParaRPr kumimoji="1" lang="en-US" altLang="ja-JP" dirty="0" smtClean="0"/>
          </a:p>
          <a:p>
            <a:r>
              <a:rPr kumimoji="1" lang="ja-JP" altLang="en-US" dirty="0" smtClean="0"/>
              <a:t>　活動時に障害があることを忘れないため，障害によって物理的に困難なことや忌避事項</a:t>
            </a:r>
            <a:r>
              <a:rPr kumimoji="1" lang="ja-JP" altLang="en-US" smtClean="0"/>
              <a:t>等を毎時間確認</a:t>
            </a:r>
            <a:r>
              <a:rPr kumimoji="1" lang="ja-JP" altLang="en-US" dirty="0" smtClean="0"/>
              <a:t>してください。</a:t>
            </a:r>
            <a:endParaRPr kumimoji="1" lang="en-US" altLang="ja-JP" dirty="0" smtClean="0"/>
          </a:p>
          <a:p>
            <a:endParaRPr kumimoji="1" lang="en-US" altLang="ja-JP" dirty="0" smtClean="0"/>
          </a:p>
          <a:p>
            <a:r>
              <a:rPr kumimoji="1" lang="ja-JP" altLang="en-US" dirty="0" smtClean="0"/>
              <a:t>　８点目です。</a:t>
            </a:r>
            <a:endParaRPr kumimoji="1" lang="en-US" altLang="ja-JP" dirty="0" smtClean="0"/>
          </a:p>
          <a:p>
            <a:r>
              <a:rPr kumimoji="1" lang="ja-JP" altLang="en-US" dirty="0" smtClean="0"/>
              <a:t>　緊急連絡</a:t>
            </a:r>
            <a:r>
              <a:rPr kumimoji="1" lang="ja-JP" altLang="en-US" smtClean="0"/>
              <a:t>体制及び緊急</a:t>
            </a:r>
            <a:r>
              <a:rPr kumimoji="1" lang="ja-JP" altLang="en-US" dirty="0" smtClean="0"/>
              <a:t>搬送体制については，文書でまとめ，関係者で確認してください。</a:t>
            </a:r>
            <a:endParaRPr kumimoji="1" lang="en-US" altLang="ja-JP" dirty="0" smtClean="0"/>
          </a:p>
          <a:p>
            <a:endParaRPr kumimoji="1" lang="en-US" altLang="ja-JP" dirty="0" smtClean="0"/>
          </a:p>
          <a:p>
            <a:r>
              <a:rPr kumimoji="1" lang="ja-JP" altLang="en-US" dirty="0" smtClean="0"/>
              <a:t>　以上，８点お示ししましたが，ここにお示した内容が全ての注意事項を網羅しているわけではありません。</a:t>
            </a:r>
            <a:endParaRPr kumimoji="1" lang="en-US" altLang="ja-JP" dirty="0" smtClean="0"/>
          </a:p>
          <a:p>
            <a:r>
              <a:rPr kumimoji="1" lang="ja-JP" altLang="en-US" dirty="0" smtClean="0"/>
              <a:t>　各学校において，留意すべき内容を確認し，関係者で共有することが大切です。</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22</a:t>
            </a:fld>
            <a:endParaRPr kumimoji="1" lang="ja-JP" altLang="en-US"/>
          </a:p>
        </p:txBody>
      </p:sp>
    </p:spTree>
    <p:extLst>
      <p:ext uri="{BB962C8B-B14F-4D97-AF65-F5344CB8AC3E}">
        <p14:creationId xmlns:p14="http://schemas.microsoft.com/office/powerpoint/2010/main" val="37721005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a:t>
            </a:r>
            <a:r>
              <a:rPr kumimoji="1" lang="ja-JP" altLang="en-US" smtClean="0"/>
              <a:t>最後に，ハラスメント</a:t>
            </a:r>
            <a:r>
              <a:rPr kumimoji="1" lang="ja-JP" altLang="en-US" dirty="0" smtClean="0"/>
              <a:t>（体罰等）の防止について説明します。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23</a:t>
            </a:fld>
            <a:endParaRPr kumimoji="1" lang="ja-JP" altLang="en-US"/>
          </a:p>
        </p:txBody>
      </p:sp>
    </p:spTree>
    <p:extLst>
      <p:ext uri="{BB962C8B-B14F-4D97-AF65-F5344CB8AC3E}">
        <p14:creationId xmlns:p14="http://schemas.microsoft.com/office/powerpoint/2010/main" val="26258120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体罰は，学校教育法により禁止された行為ですが，元来「体罰」は，非行に対する禁止された懲戒の一種であり，</a:t>
            </a:r>
            <a:endParaRPr kumimoji="1" lang="en-US" altLang="ja-JP" dirty="0" smtClean="0"/>
          </a:p>
          <a:p>
            <a:r>
              <a:rPr kumimoji="1" lang="ja-JP" altLang="en-US" dirty="0" smtClean="0"/>
              <a:t>　スポーツの試合や練習での技術的なミスや戦術的失敗は非行に値するとは言えず，体罰というより，厳密に言えば，</a:t>
            </a:r>
            <a:endParaRPr kumimoji="1" lang="en-US" altLang="ja-JP" dirty="0" smtClean="0"/>
          </a:p>
          <a:p>
            <a:r>
              <a:rPr kumimoji="1" lang="ja-JP" altLang="en-US" dirty="0" smtClean="0"/>
              <a:t>　このようなハラスメントは，「暴力」もしくは，「暴力的指導」とも言えます。</a:t>
            </a:r>
            <a:endParaRPr kumimoji="1" lang="en-US" altLang="ja-JP" dirty="0" smtClean="0"/>
          </a:p>
          <a:p>
            <a:endParaRPr kumimoji="1" lang="en-US" altLang="ja-JP" dirty="0" smtClean="0"/>
          </a:p>
          <a:p>
            <a:r>
              <a:rPr kumimoji="1" lang="ja-JP" altLang="en-US" dirty="0" smtClean="0"/>
              <a:t>　しかし，ある調査では，依然としてトップ選手の中でも体罰を受けた経験を回答しており，</a:t>
            </a:r>
            <a:endParaRPr kumimoji="1" lang="en-US" altLang="ja-JP" dirty="0" smtClean="0"/>
          </a:p>
          <a:p>
            <a:endParaRPr kumimoji="1" lang="en-US" altLang="ja-JP" dirty="0" smtClean="0"/>
          </a:p>
          <a:p>
            <a:r>
              <a:rPr kumimoji="1" lang="ja-JP" altLang="en-US" dirty="0" smtClean="0"/>
              <a:t>　また，体罰を必要と考える指導者がいることも，報告されています。</a:t>
            </a:r>
            <a:endParaRPr kumimoji="1" lang="en-US" altLang="ja-JP" dirty="0" smtClean="0"/>
          </a:p>
          <a:p>
            <a:endParaRPr kumimoji="1" lang="en-US" altLang="ja-JP" dirty="0" smtClean="0"/>
          </a:p>
          <a:p>
            <a:r>
              <a:rPr kumimoji="1" lang="ja-JP" altLang="en-US" dirty="0" smtClean="0"/>
              <a:t>　さらに，大学運動部員を対象とした調査では，約６割の者が「指導者との間に信頼関係があれば体罰を容認する」と回答しています。</a:t>
            </a:r>
            <a:endParaRPr kumimoji="1" lang="en-US" altLang="ja-JP" dirty="0" smtClean="0"/>
          </a:p>
          <a:p>
            <a:endParaRPr kumimoji="1" lang="en-US" altLang="ja-JP" dirty="0" smtClean="0"/>
          </a:p>
          <a:p>
            <a:r>
              <a:rPr kumimoji="1" lang="ja-JP" altLang="en-US" dirty="0" smtClean="0"/>
              <a:t>　</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24</a:t>
            </a:fld>
            <a:endParaRPr kumimoji="1" lang="ja-JP" altLang="en-US"/>
          </a:p>
        </p:txBody>
      </p:sp>
    </p:spTree>
    <p:extLst>
      <p:ext uri="{BB962C8B-B14F-4D97-AF65-F5344CB8AC3E}">
        <p14:creationId xmlns:p14="http://schemas.microsoft.com/office/powerpoint/2010/main" val="5483905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このように，我が国では残念ながらスポーツ指導現場での体罰や暴力的指導を容認する声があるのも現実です。</a:t>
            </a:r>
            <a:endParaRPr kumimoji="1" lang="en-US" altLang="ja-JP" dirty="0" smtClean="0"/>
          </a:p>
          <a:p>
            <a:endParaRPr kumimoji="1" lang="en-US" altLang="ja-JP" dirty="0" smtClean="0"/>
          </a:p>
          <a:p>
            <a:r>
              <a:rPr kumimoji="1" lang="ja-JP" altLang="en-US" dirty="0" smtClean="0"/>
              <a:t>　しかし，ここで最も大切なことは，</a:t>
            </a:r>
            <a:endParaRPr kumimoji="1" lang="en-US" altLang="ja-JP" dirty="0" smtClean="0"/>
          </a:p>
          <a:p>
            <a:r>
              <a:rPr kumimoji="1" lang="ja-JP" altLang="en-US" dirty="0" smtClean="0"/>
              <a:t>　いかなる理由があってもスポーツ指導で，体罰や暴力的指導を用いてはならない。</a:t>
            </a:r>
            <a:endParaRPr kumimoji="1" lang="en-US" altLang="ja-JP" dirty="0" smtClean="0"/>
          </a:p>
          <a:p>
            <a:r>
              <a:rPr kumimoji="1" lang="ja-JP" altLang="en-US" dirty="0" smtClean="0"/>
              <a:t>　ということです。</a:t>
            </a:r>
            <a:endParaRPr kumimoji="1" lang="en-US" altLang="ja-JP" dirty="0" smtClean="0"/>
          </a:p>
          <a:p>
            <a:endParaRPr kumimoji="1" lang="en-US" altLang="ja-JP" dirty="0" smtClean="0"/>
          </a:p>
          <a:p>
            <a:r>
              <a:rPr kumimoji="1" lang="ja-JP" altLang="en-US" dirty="0" smtClean="0"/>
              <a:t>　たとえ，指導者と生徒の間に信頼関係があろうとも，体罰や暴力的指導は決して認められません。</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25</a:t>
            </a:fld>
            <a:endParaRPr kumimoji="1" lang="ja-JP" altLang="en-US"/>
          </a:p>
        </p:txBody>
      </p:sp>
    </p:spTree>
    <p:extLst>
      <p:ext uri="{BB962C8B-B14F-4D97-AF65-F5344CB8AC3E}">
        <p14:creationId xmlns:p14="http://schemas.microsoft.com/office/powerpoint/2010/main" val="37351139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体罰や暴力的指導は，指導者</a:t>
            </a:r>
            <a:r>
              <a:rPr kumimoji="1" lang="ja-JP" altLang="en-US" smtClean="0"/>
              <a:t>と生徒にどの</a:t>
            </a:r>
            <a:r>
              <a:rPr kumimoji="1" lang="ja-JP" altLang="en-US" dirty="0" smtClean="0"/>
              <a:t>ような信頼関係があったとしても，受けた生徒に不快感を与え，</a:t>
            </a:r>
            <a:endParaRPr kumimoji="1" lang="en-US" altLang="ja-JP" dirty="0" smtClean="0"/>
          </a:p>
          <a:p>
            <a:r>
              <a:rPr kumimoji="1" lang="ja-JP" altLang="en-US" dirty="0" smtClean="0"/>
              <a:t>　場合によっては，トラウマとなり，</a:t>
            </a:r>
            <a:r>
              <a:rPr kumimoji="1" lang="ja-JP" altLang="en-US" smtClean="0"/>
              <a:t>生涯苦しむこと</a:t>
            </a:r>
            <a:r>
              <a:rPr kumimoji="1" lang="ja-JP" altLang="en-US" dirty="0" smtClean="0"/>
              <a:t>もあります。</a:t>
            </a:r>
            <a:endParaRPr kumimoji="1" lang="en-US" altLang="ja-JP" dirty="0" smtClean="0"/>
          </a:p>
          <a:p>
            <a:endParaRPr kumimoji="1" lang="en-US" altLang="ja-JP" dirty="0" smtClean="0"/>
          </a:p>
          <a:p>
            <a:r>
              <a:rPr kumimoji="1" lang="ja-JP" altLang="en-US" dirty="0" smtClean="0"/>
              <a:t>　また，体罰や暴力的指導は，受けた生徒のみならず，その場に居合わせ，目撃した生徒の精神にも影響を及ぼす場合もあります。</a:t>
            </a:r>
            <a:endParaRPr kumimoji="1" lang="en-US" altLang="ja-JP" dirty="0" smtClean="0"/>
          </a:p>
          <a:p>
            <a:endParaRPr kumimoji="1" lang="en-US" altLang="ja-JP" dirty="0" smtClean="0"/>
          </a:p>
          <a:p>
            <a:r>
              <a:rPr kumimoji="1" lang="ja-JP" altLang="en-US" dirty="0" smtClean="0"/>
              <a:t>　このようなことからも，</a:t>
            </a:r>
            <a:endParaRPr kumimoji="1" lang="en-US" altLang="ja-JP" dirty="0" smtClean="0"/>
          </a:p>
          <a:p>
            <a:r>
              <a:rPr kumimoji="1" lang="ja-JP" altLang="en-US" dirty="0" smtClean="0"/>
              <a:t>　いかなる理由があろうとも，体罰や暴力的指導は，決して行ってはなりません。</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26</a:t>
            </a:fld>
            <a:endParaRPr kumimoji="1" lang="ja-JP" altLang="en-US"/>
          </a:p>
        </p:txBody>
      </p:sp>
    </p:spTree>
    <p:extLst>
      <p:ext uri="{BB962C8B-B14F-4D97-AF65-F5344CB8AC3E}">
        <p14:creationId xmlns:p14="http://schemas.microsoft.com/office/powerpoint/2010/main" val="31565583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セクシャルハラスメントについて説明します。</a:t>
            </a:r>
            <a:endParaRPr kumimoji="1" lang="en-US" altLang="ja-JP" dirty="0" smtClean="0"/>
          </a:p>
          <a:p>
            <a:endParaRPr kumimoji="1" lang="en-US" altLang="ja-JP" dirty="0" smtClean="0"/>
          </a:p>
          <a:p>
            <a:r>
              <a:rPr kumimoji="1" lang="ja-JP" altLang="en-US" dirty="0" smtClean="0"/>
              <a:t>　運動部活動においては，その意義を達成するために，</a:t>
            </a:r>
            <a:endParaRPr kumimoji="1" lang="en-US" altLang="ja-JP" dirty="0" smtClean="0"/>
          </a:p>
          <a:p>
            <a:r>
              <a:rPr kumimoji="1" lang="ja-JP" altLang="en-US" dirty="0" smtClean="0"/>
              <a:t>　指導者の果たす役割は重要ですが，</a:t>
            </a:r>
            <a:endParaRPr kumimoji="1" lang="en-US" altLang="ja-JP" dirty="0" smtClean="0"/>
          </a:p>
          <a:p>
            <a:endParaRPr kumimoji="1" lang="ja-JP" altLang="en-US" dirty="0" smtClean="0"/>
          </a:p>
          <a:p>
            <a:r>
              <a:rPr kumimoji="1" lang="ja-JP" altLang="en-US" dirty="0" smtClean="0"/>
              <a:t>　ともすれば，生徒に対し指導者が，絶対的，支配的な立場にあるとの錯覚に陥り，</a:t>
            </a:r>
          </a:p>
          <a:p>
            <a:r>
              <a:rPr kumimoji="1" lang="ja-JP" altLang="en-US" dirty="0" smtClean="0"/>
              <a:t>　このことが，セクシュアル・ハラスメントを起こす要因になっている場合があります。</a:t>
            </a:r>
            <a:endParaRPr kumimoji="1" lang="en-US" altLang="ja-JP" dirty="0" smtClean="0"/>
          </a:p>
          <a:p>
            <a:endParaRPr kumimoji="1" lang="en-US" altLang="ja-JP" dirty="0" smtClean="0"/>
          </a:p>
          <a:p>
            <a:r>
              <a:rPr kumimoji="1" lang="ja-JP" altLang="en-US" dirty="0" smtClean="0"/>
              <a:t>　生徒の人間性や人格の尊厳を損ねたり否定したりするような発言や行為は許されません。</a:t>
            </a:r>
            <a:endParaRPr kumimoji="1" lang="en-US" altLang="ja-JP" dirty="0" smtClean="0"/>
          </a:p>
          <a:p>
            <a:endParaRPr kumimoji="1" lang="ja-JP" altLang="en-US" dirty="0" smtClean="0"/>
          </a:p>
          <a:p>
            <a:r>
              <a:rPr kumimoji="1" lang="ja-JP" altLang="en-US" dirty="0" smtClean="0"/>
              <a:t>　セクシャル・ハラスメントは，直接受けた生徒のみならず，その場に居合わせて目撃した生徒の後々の人生まで，肉体的，精神的に悪い影響を及ぼすことになります。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27</a:t>
            </a:fld>
            <a:endParaRPr kumimoji="1" lang="ja-JP" altLang="en-US"/>
          </a:p>
        </p:txBody>
      </p:sp>
    </p:spTree>
    <p:extLst>
      <p:ext uri="{BB962C8B-B14F-4D97-AF65-F5344CB8AC3E}">
        <p14:creationId xmlns:p14="http://schemas.microsoft.com/office/powerpoint/2010/main" val="37677112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生徒の心身の健全な発達を担う部活動の指導者は，</a:t>
            </a:r>
            <a:endParaRPr kumimoji="1" lang="en-US" altLang="ja-JP" dirty="0" smtClean="0"/>
          </a:p>
          <a:p>
            <a:r>
              <a:rPr kumimoji="1" lang="ja-JP" altLang="en-US" dirty="0" smtClean="0"/>
              <a:t>　自分の発言や行為を常に振り返り，</a:t>
            </a:r>
          </a:p>
          <a:p>
            <a:r>
              <a:rPr kumimoji="1" lang="ja-JP" altLang="en-US" dirty="0" smtClean="0"/>
              <a:t>　生徒との間に望ましい人間関係を形成する努力を継続する必要があります。</a:t>
            </a:r>
            <a:endParaRPr kumimoji="1" lang="en-US" altLang="ja-JP" dirty="0" smtClean="0"/>
          </a:p>
          <a:p>
            <a:endParaRPr kumimoji="1" lang="en-US" altLang="ja-JP" dirty="0" smtClean="0"/>
          </a:p>
          <a:p>
            <a:r>
              <a:rPr kumimoji="1" lang="ja-JP" altLang="en-US" dirty="0" smtClean="0"/>
              <a:t>　このスライドでは</a:t>
            </a:r>
            <a:r>
              <a:rPr kumimoji="1" lang="ja-JP" altLang="en-US" smtClean="0"/>
              <a:t>，セクシャル・ハラスメントと考えられる発言や</a:t>
            </a:r>
            <a:r>
              <a:rPr kumimoji="1" lang="ja-JP" altLang="en-US" dirty="0" smtClean="0"/>
              <a:t>行為の</a:t>
            </a:r>
            <a:r>
              <a:rPr kumimoji="1" lang="ja-JP" altLang="en-US" smtClean="0"/>
              <a:t>例を示して</a:t>
            </a:r>
            <a:r>
              <a:rPr kumimoji="1" lang="ja-JP" altLang="en-US" dirty="0" smtClean="0"/>
              <a:t>います。</a:t>
            </a:r>
            <a:endParaRPr kumimoji="1" lang="en-US" altLang="ja-JP" dirty="0" smtClean="0"/>
          </a:p>
          <a:p>
            <a:r>
              <a:rPr kumimoji="1" lang="ja-JP" altLang="en-US" dirty="0" smtClean="0"/>
              <a:t>　</a:t>
            </a:r>
            <a:endParaRPr kumimoji="1" lang="en-US" altLang="ja-JP" dirty="0" smtClean="0"/>
          </a:p>
          <a:p>
            <a:r>
              <a:rPr kumimoji="1" lang="ja-JP" altLang="en-US" dirty="0" smtClean="0"/>
              <a:t>　このような行為は，絶対に行ってはなりません。</a:t>
            </a:r>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28</a:t>
            </a:fld>
            <a:endParaRPr kumimoji="1" lang="ja-JP" altLang="en-US"/>
          </a:p>
        </p:txBody>
      </p:sp>
    </p:spTree>
    <p:extLst>
      <p:ext uri="{BB962C8B-B14F-4D97-AF65-F5344CB8AC3E}">
        <p14:creationId xmlns:p14="http://schemas.microsoft.com/office/powerpoint/2010/main" val="36571334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29</a:t>
            </a:fld>
            <a:endParaRPr kumimoji="1" lang="ja-JP" altLang="en-US"/>
          </a:p>
        </p:txBody>
      </p:sp>
    </p:spTree>
    <p:extLst>
      <p:ext uri="{BB962C8B-B14F-4D97-AF65-F5344CB8AC3E}">
        <p14:creationId xmlns:p14="http://schemas.microsoft.com/office/powerpoint/2010/main" val="4193770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今回の説明内容をスライドに示します</a:t>
            </a:r>
            <a:endParaRPr kumimoji="1" lang="en-US" altLang="ja-JP" dirty="0" smtClean="0"/>
          </a:p>
          <a:p>
            <a:endParaRPr kumimoji="1" lang="en-US" altLang="ja-JP" dirty="0" smtClean="0"/>
          </a:p>
          <a:p>
            <a:r>
              <a:rPr kumimoji="1" lang="ja-JP" altLang="en-US" dirty="0" smtClean="0"/>
              <a:t>　今回の内容は，</a:t>
            </a:r>
            <a:endParaRPr kumimoji="1" lang="en-US" altLang="ja-JP" dirty="0" smtClean="0"/>
          </a:p>
          <a:p>
            <a:r>
              <a:rPr kumimoji="1" lang="ja-JP" altLang="en-US" dirty="0" smtClean="0"/>
              <a:t>　１　生徒の発達段階に応じた指導</a:t>
            </a:r>
            <a:endParaRPr kumimoji="1" lang="en-US" altLang="ja-JP" dirty="0" smtClean="0"/>
          </a:p>
          <a:p>
            <a:r>
              <a:rPr kumimoji="1" lang="ja-JP" altLang="en-US" dirty="0" smtClean="0"/>
              <a:t>　２　科学的な指導</a:t>
            </a:r>
            <a:endParaRPr kumimoji="1" lang="en-US" altLang="ja-JP" dirty="0" smtClean="0"/>
          </a:p>
          <a:p>
            <a:r>
              <a:rPr kumimoji="1" lang="ja-JP" altLang="en-US" dirty="0" smtClean="0"/>
              <a:t>　３　障害のある生徒などへの配慮</a:t>
            </a:r>
            <a:endParaRPr kumimoji="1" lang="en-US" altLang="ja-JP" dirty="0" smtClean="0"/>
          </a:p>
          <a:p>
            <a:r>
              <a:rPr kumimoji="1" lang="ja-JP" altLang="en-US" dirty="0" smtClean="0"/>
              <a:t>　４　ハラスメント（体罰等）の防止</a:t>
            </a:r>
            <a:endParaRPr kumimoji="1" lang="en-US" altLang="ja-JP" dirty="0" smtClean="0"/>
          </a:p>
          <a:p>
            <a:endParaRPr kumimoji="1" lang="en-US" altLang="ja-JP" dirty="0" smtClean="0"/>
          </a:p>
          <a:p>
            <a:endParaRPr kumimoji="1" lang="en-US" altLang="ja-JP" dirty="0" smtClean="0"/>
          </a:p>
          <a:p>
            <a:r>
              <a:rPr kumimoji="1" lang="ja-JP" altLang="en-US" dirty="0" smtClean="0"/>
              <a:t>順に説明してまいります。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3</a:t>
            </a:fld>
            <a:endParaRPr kumimoji="1" lang="ja-JP" altLang="en-US"/>
          </a:p>
        </p:txBody>
      </p:sp>
    </p:spTree>
    <p:extLst>
      <p:ext uri="{BB962C8B-B14F-4D97-AF65-F5344CB8AC3E}">
        <p14:creationId xmlns:p14="http://schemas.microsoft.com/office/powerpoint/2010/main" val="22408696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30</a:t>
            </a:fld>
            <a:endParaRPr kumimoji="1" lang="ja-JP" altLang="en-US"/>
          </a:p>
        </p:txBody>
      </p:sp>
    </p:spTree>
    <p:extLst>
      <p:ext uri="{BB962C8B-B14F-4D97-AF65-F5344CB8AC3E}">
        <p14:creationId xmlns:p14="http://schemas.microsoft.com/office/powerpoint/2010/main" val="3096960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はじめに「生徒の発達段階に応じた指導」について説明します。</a:t>
            </a:r>
            <a:endParaRPr kumimoji="1" lang="en-US" altLang="ja-JP" dirty="0" smtClean="0"/>
          </a:p>
          <a:p>
            <a:endParaRPr kumimoji="1" lang="en-US" altLang="ja-JP" dirty="0" smtClean="0"/>
          </a:p>
          <a:p>
            <a:r>
              <a:rPr kumimoji="1" lang="ja-JP" altLang="en-US" dirty="0" smtClean="0"/>
              <a:t>　言うまでもなく，中学校段階，高等学校段階の生徒は</a:t>
            </a:r>
            <a:endParaRPr kumimoji="1" lang="en-US" altLang="ja-JP" dirty="0" smtClean="0"/>
          </a:p>
          <a:p>
            <a:r>
              <a:rPr kumimoji="1" lang="ja-JP" altLang="en-US" dirty="0" smtClean="0"/>
              <a:t>　心身共に，急激に発育，発達します。</a:t>
            </a:r>
            <a:endParaRPr kumimoji="1" lang="en-US" altLang="ja-JP" dirty="0" smtClean="0"/>
          </a:p>
          <a:p>
            <a:endParaRPr kumimoji="1" lang="en-US" altLang="ja-JP" dirty="0" smtClean="0"/>
          </a:p>
          <a:p>
            <a:r>
              <a:rPr kumimoji="1" lang="ja-JP" altLang="en-US" dirty="0" smtClean="0"/>
              <a:t>　このため，運動部活動では，</a:t>
            </a:r>
            <a:endParaRPr kumimoji="1" lang="en-US" altLang="ja-JP" dirty="0" smtClean="0"/>
          </a:p>
          <a:p>
            <a:r>
              <a:rPr kumimoji="1" lang="ja-JP" altLang="en-US" dirty="0" smtClean="0"/>
              <a:t>　成人を対象とした指導以上に，個別の発達段階に応じた指導が重要になります。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4</a:t>
            </a:fld>
            <a:endParaRPr kumimoji="1" lang="ja-JP" altLang="en-US"/>
          </a:p>
        </p:txBody>
      </p:sp>
    </p:spTree>
    <p:extLst>
      <p:ext uri="{BB962C8B-B14F-4D97-AF65-F5344CB8AC3E}">
        <p14:creationId xmlns:p14="http://schemas.microsoft.com/office/powerpoint/2010/main" val="1976526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　ここでは，運動部活動指導において，</a:t>
            </a:r>
            <a:r>
              <a:rPr kumimoji="1" lang="ja-JP" altLang="en-US" sz="1200" dirty="0" smtClean="0"/>
              <a:t>生徒の発育発達に応じた指導について</a:t>
            </a:r>
            <a:r>
              <a:rPr kumimoji="1" lang="ja-JP" altLang="en-US" sz="1200" smtClean="0"/>
              <a:t>考える</a:t>
            </a:r>
            <a:r>
              <a:rPr kumimoji="1" lang="ja-JP" altLang="en-US" smtClean="0"/>
              <a:t>ポイントを，</a:t>
            </a:r>
            <a:r>
              <a:rPr kumimoji="1" lang="ja-JP" altLang="en-US" dirty="0" smtClean="0"/>
              <a:t>３点お話します。</a:t>
            </a:r>
            <a:endParaRPr kumimoji="1" lang="en-US" altLang="ja-JP" dirty="0" smtClean="0"/>
          </a:p>
          <a:p>
            <a:endParaRPr kumimoji="1" lang="en-US" altLang="ja-JP" dirty="0" smtClean="0"/>
          </a:p>
          <a:p>
            <a:r>
              <a:rPr kumimoji="1" lang="ja-JP" altLang="en-US" dirty="0" smtClean="0"/>
              <a:t>　内容に入る前に，言葉の定義を確認します。</a:t>
            </a:r>
            <a:endParaRPr kumimoji="1" lang="en-US" altLang="ja-JP" dirty="0" smtClean="0"/>
          </a:p>
          <a:p>
            <a:endParaRPr kumimoji="1" lang="en-US" altLang="ja-JP" dirty="0" smtClean="0"/>
          </a:p>
          <a:p>
            <a:r>
              <a:rPr kumimoji="1" lang="ja-JP" altLang="en-US" dirty="0" smtClean="0"/>
              <a:t>　発育とは，体の大きさや重さが増すことで，身長や体重が増加することなどです。</a:t>
            </a:r>
            <a:endParaRPr kumimoji="1" lang="en-US" altLang="ja-JP" dirty="0" smtClean="0"/>
          </a:p>
          <a:p>
            <a:endParaRPr kumimoji="1" lang="en-US" altLang="ja-JP" dirty="0" smtClean="0"/>
          </a:p>
          <a:p>
            <a:r>
              <a:rPr kumimoji="1" lang="ja-JP" altLang="en-US" dirty="0" smtClean="0"/>
              <a:t>　これに対し，発達は，体の機能のはたらきが高まることで，筋力が</a:t>
            </a:r>
            <a:r>
              <a:rPr kumimoji="1" lang="ja-JP" altLang="en-US" dirty="0" err="1" smtClean="0"/>
              <a:t>や</a:t>
            </a:r>
            <a:r>
              <a:rPr kumimoji="1" lang="ja-JP" altLang="en-US" dirty="0" smtClean="0"/>
              <a:t>筋持久力が高まることなどです。</a:t>
            </a:r>
            <a:endParaRPr kumimoji="1" lang="en-US" altLang="ja-JP" dirty="0" smtClean="0"/>
          </a:p>
          <a:p>
            <a:endParaRPr kumimoji="1" lang="en-US" altLang="ja-JP" dirty="0" smtClean="0"/>
          </a:p>
          <a:p>
            <a:r>
              <a:rPr kumimoji="1" lang="ja-JP" altLang="en-US"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5</a:t>
            </a:fld>
            <a:endParaRPr kumimoji="1" lang="ja-JP" altLang="en-US"/>
          </a:p>
        </p:txBody>
      </p:sp>
    </p:spTree>
    <p:extLst>
      <p:ext uri="{BB962C8B-B14F-4D97-AF65-F5344CB8AC3E}">
        <p14:creationId xmlns:p14="http://schemas.microsoft.com/office/powerpoint/2010/main" val="2106392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それでは，運動部活動指導において，発育発達段階に応じた指導で，押さえておくべきポイントについて，３点お話します。</a:t>
            </a:r>
            <a:endParaRPr kumimoji="1" lang="en-US" altLang="ja-JP" dirty="0" smtClean="0"/>
          </a:p>
          <a:p>
            <a:endParaRPr kumimoji="1" lang="en-US" altLang="ja-JP" dirty="0" smtClean="0"/>
          </a:p>
          <a:p>
            <a:r>
              <a:rPr kumimoji="1" lang="ja-JP" altLang="en-US" dirty="0" smtClean="0"/>
              <a:t>　１点目は，前のスライドで説明しましたが，この時期の生徒は「急速に発育していく」ということです。</a:t>
            </a:r>
            <a:endParaRPr kumimoji="1" lang="en-US" altLang="ja-JP" dirty="0" smtClean="0"/>
          </a:p>
          <a:p>
            <a:endParaRPr kumimoji="1" lang="en-US" altLang="ja-JP" dirty="0" smtClean="0"/>
          </a:p>
          <a:p>
            <a:r>
              <a:rPr kumimoji="1" lang="ja-JP" altLang="en-US" dirty="0" smtClean="0"/>
              <a:t>　２点目は，この時期の生徒は，「一人一人に特徴がある」ということです。</a:t>
            </a:r>
            <a:endParaRPr kumimoji="1" lang="en-US" altLang="ja-JP" dirty="0" smtClean="0"/>
          </a:p>
          <a:p>
            <a:endParaRPr kumimoji="1" lang="en-US" altLang="ja-JP" dirty="0" smtClean="0"/>
          </a:p>
          <a:p>
            <a:r>
              <a:rPr kumimoji="1" lang="ja-JP" altLang="en-US" dirty="0" smtClean="0"/>
              <a:t>　最後に３点目は，この時期の生徒は，「身長や体重が発育するだけではなく，大人の機能を獲得していく」ということです。</a:t>
            </a:r>
            <a:endParaRPr kumimoji="1" lang="en-US" altLang="ja-JP" dirty="0" smtClean="0"/>
          </a:p>
          <a:p>
            <a:endParaRPr kumimoji="1" lang="en-US" altLang="ja-JP" dirty="0" smtClean="0"/>
          </a:p>
          <a:p>
            <a:r>
              <a:rPr kumimoji="1" lang="ja-JP" altLang="en-US" dirty="0" smtClean="0"/>
              <a:t>　この３点について，順に説明します。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6</a:t>
            </a:fld>
            <a:endParaRPr kumimoji="1" lang="ja-JP" altLang="en-US"/>
          </a:p>
        </p:txBody>
      </p:sp>
    </p:spTree>
    <p:extLst>
      <p:ext uri="{BB962C8B-B14F-4D97-AF65-F5344CB8AC3E}">
        <p14:creationId xmlns:p14="http://schemas.microsoft.com/office/powerpoint/2010/main" val="1992078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ポイント１「児童生徒の身体は急速に発育していく」ことについて説明します。　</a:t>
            </a:r>
            <a:endParaRPr kumimoji="1" lang="en-US" altLang="ja-JP" dirty="0" smtClean="0"/>
          </a:p>
          <a:p>
            <a:endParaRPr kumimoji="1" lang="en-US" altLang="ja-JP" dirty="0" smtClean="0"/>
          </a:p>
          <a:p>
            <a:r>
              <a:rPr kumimoji="1" lang="ja-JP" altLang="en-US" dirty="0" smtClean="0"/>
              <a:t>　この時期の生徒を指導するキーワードとして，「発育急進期」があります。</a:t>
            </a:r>
            <a:endParaRPr kumimoji="1" lang="en-US" altLang="ja-JP" dirty="0" smtClean="0"/>
          </a:p>
          <a:p>
            <a:endParaRPr kumimoji="1" lang="en-US" altLang="ja-JP" dirty="0" smtClean="0"/>
          </a:p>
          <a:p>
            <a:r>
              <a:rPr kumimoji="1" lang="ja-JP" altLang="en-US" dirty="0" smtClean="0"/>
              <a:t>　生理学的に，この時期の生徒は，年間発育量の急激な増加</a:t>
            </a:r>
            <a:r>
              <a:rPr kumimoji="1" lang="ja-JP" altLang="en-US" smtClean="0"/>
              <a:t>が見られます。</a:t>
            </a:r>
            <a:endParaRPr kumimoji="1" lang="en-US" altLang="ja-JP" dirty="0" smtClean="0"/>
          </a:p>
          <a:p>
            <a:r>
              <a:rPr kumimoji="1" lang="ja-JP" altLang="en-US" dirty="0" smtClean="0"/>
              <a:t>　一度目は乳児の頃，</a:t>
            </a:r>
            <a:endParaRPr kumimoji="1" lang="en-US" altLang="ja-JP" dirty="0" smtClean="0"/>
          </a:p>
          <a:p>
            <a:r>
              <a:rPr kumimoji="1" lang="ja-JP" altLang="en-US" dirty="0" smtClean="0"/>
              <a:t>　二度目は思春期の頃に発現します。</a:t>
            </a:r>
            <a:endParaRPr kumimoji="1" lang="en-US" altLang="ja-JP" dirty="0" smtClean="0"/>
          </a:p>
          <a:p>
            <a:endParaRPr kumimoji="1" lang="en-US" altLang="ja-JP" dirty="0" smtClean="0"/>
          </a:p>
          <a:p>
            <a:r>
              <a:rPr kumimoji="1" lang="ja-JP" altLang="en-US" dirty="0" smtClean="0"/>
              <a:t>　思春期における発育急進期は，個人差がありますが，</a:t>
            </a:r>
            <a:endParaRPr kumimoji="1" lang="en-US" altLang="ja-JP" dirty="0" smtClean="0"/>
          </a:p>
          <a:p>
            <a:r>
              <a:rPr kumimoji="1" lang="ja-JP" altLang="en-US" smtClean="0"/>
              <a:t>　概ね，男子</a:t>
            </a:r>
            <a:r>
              <a:rPr kumimoji="1" lang="ja-JP" altLang="en-US" dirty="0" smtClean="0"/>
              <a:t>で１３～１５歳，女子では１０～１３歳と報告されています。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7</a:t>
            </a:fld>
            <a:endParaRPr kumimoji="1" lang="ja-JP" altLang="en-US"/>
          </a:p>
        </p:txBody>
      </p:sp>
    </p:spTree>
    <p:extLst>
      <p:ext uri="{BB962C8B-B14F-4D97-AF65-F5344CB8AC3E}">
        <p14:creationId xmlns:p14="http://schemas.microsoft.com/office/powerpoint/2010/main" val="2922911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スキャモンの発育曲線における「一般型」について説明します。　</a:t>
            </a:r>
            <a:endParaRPr kumimoji="1" lang="en-US" altLang="ja-JP" dirty="0" smtClean="0"/>
          </a:p>
          <a:p>
            <a:endParaRPr kumimoji="1" lang="en-US" altLang="ja-JP" dirty="0" smtClean="0"/>
          </a:p>
          <a:p>
            <a:r>
              <a:rPr kumimoji="1" lang="ja-JP" altLang="en-US" dirty="0" smtClean="0"/>
              <a:t>　ここにはスキャモンの発育曲線を示しております。</a:t>
            </a:r>
            <a:endParaRPr kumimoji="1" lang="en-US" altLang="ja-JP" dirty="0" smtClean="0"/>
          </a:p>
          <a:p>
            <a:r>
              <a:rPr kumimoji="1" lang="ja-JP" altLang="en-US" smtClean="0"/>
              <a:t>　ヒト</a:t>
            </a:r>
            <a:r>
              <a:rPr kumimoji="1" lang="ja-JP" altLang="en-US" dirty="0" smtClean="0"/>
              <a:t>が生まれてから成人</a:t>
            </a:r>
            <a:r>
              <a:rPr kumimoji="1" lang="en-US" altLang="ja-JP" dirty="0" smtClean="0"/>
              <a:t>(20</a:t>
            </a:r>
            <a:r>
              <a:rPr kumimoji="1" lang="ja-JP" altLang="en-US" dirty="0" smtClean="0"/>
              <a:t>歳）するまでの過程で，身長や臓器が大きく成長していきますが，</a:t>
            </a:r>
            <a:endParaRPr kumimoji="1" lang="en-US" altLang="ja-JP" dirty="0" smtClean="0"/>
          </a:p>
          <a:p>
            <a:r>
              <a:rPr kumimoji="1" lang="ja-JP" altLang="en-US" smtClean="0"/>
              <a:t>スキャモンの発育曲線は，その</a:t>
            </a:r>
            <a:r>
              <a:rPr kumimoji="1" lang="ja-JP" altLang="en-US" dirty="0" smtClean="0"/>
              <a:t>成長度合いを示したものです。</a:t>
            </a:r>
            <a:endParaRPr kumimoji="1" lang="en-US" altLang="ja-JP" dirty="0" smtClean="0"/>
          </a:p>
          <a:p>
            <a:r>
              <a:rPr kumimoji="1" lang="ja-JP" altLang="en-US" dirty="0" smtClean="0"/>
              <a:t>　</a:t>
            </a:r>
            <a:endParaRPr kumimoji="1" lang="en-US" altLang="ja-JP" dirty="0" smtClean="0"/>
          </a:p>
          <a:p>
            <a:r>
              <a:rPr kumimoji="1" lang="ja-JP" altLang="en-US" dirty="0" smtClean="0"/>
              <a:t>　中学校段階から高等学校段階において</a:t>
            </a:r>
            <a:r>
              <a:rPr kumimoji="1" lang="ja-JP" altLang="en-US" smtClean="0"/>
              <a:t>は，「神経型」の</a:t>
            </a:r>
            <a:r>
              <a:rPr kumimoji="1" lang="ja-JP" altLang="en-US" dirty="0" smtClean="0"/>
              <a:t>発育はほぼ成人と同等となり，</a:t>
            </a:r>
            <a:endParaRPr kumimoji="1" lang="en-US" altLang="ja-JP" dirty="0" smtClean="0"/>
          </a:p>
          <a:p>
            <a:r>
              <a:rPr kumimoji="1" lang="ja-JP" altLang="en-US" dirty="0" smtClean="0"/>
              <a:t>　身長や体重などの発育の型である，「一般型」及び，生殖機能の発達の型である「生殖型」は，</a:t>
            </a:r>
            <a:endParaRPr kumimoji="1" lang="en-US" altLang="ja-JP" dirty="0" smtClean="0"/>
          </a:p>
          <a:p>
            <a:r>
              <a:rPr kumimoji="1" lang="ja-JP" altLang="en-US" dirty="0" smtClean="0"/>
              <a:t>　この時期に急速に発育するのが分かります。</a:t>
            </a:r>
            <a:endParaRPr kumimoji="1" lang="en-US" altLang="ja-JP" dirty="0" smtClean="0"/>
          </a:p>
          <a:p>
            <a:r>
              <a:rPr kumimoji="1" lang="ja-JP" altLang="en-US" dirty="0" smtClean="0"/>
              <a:t>　</a:t>
            </a:r>
            <a:endParaRPr kumimoji="1" lang="en-US" altLang="ja-JP" dirty="0" smtClean="0"/>
          </a:p>
          <a:p>
            <a:r>
              <a:rPr kumimoji="1" lang="ja-JP" altLang="en-US" dirty="0" smtClean="0"/>
              <a:t>　この時期</a:t>
            </a:r>
            <a:r>
              <a:rPr kumimoji="1" lang="ja-JP" altLang="en-US" smtClean="0"/>
              <a:t>の生徒は，一般型</a:t>
            </a:r>
            <a:r>
              <a:rPr kumimoji="1" lang="ja-JP" altLang="en-US" dirty="0" smtClean="0"/>
              <a:t>の</a:t>
            </a:r>
            <a:r>
              <a:rPr kumimoji="1" lang="ja-JP" altLang="en-US" smtClean="0"/>
              <a:t>発育から身長</a:t>
            </a:r>
            <a:r>
              <a:rPr kumimoji="1" lang="ja-JP" altLang="en-US" dirty="0" smtClean="0"/>
              <a:t>の急速な伸びや筋肉量の増加等</a:t>
            </a:r>
            <a:r>
              <a:rPr kumimoji="1" lang="ja-JP" altLang="en-US" smtClean="0"/>
              <a:t>が見られます。</a:t>
            </a:r>
            <a:endParaRPr kumimoji="1" lang="en-US" altLang="ja-JP" dirty="0" smtClean="0"/>
          </a:p>
          <a:p>
            <a:r>
              <a:rPr kumimoji="1" lang="ja-JP" altLang="en-US" dirty="0" smtClean="0"/>
              <a:t>　これに伴い各関節にかかる負荷も変化するため，トレーニングの内容や量については，特に慎重に決定することが大切です。</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8</a:t>
            </a:fld>
            <a:endParaRPr kumimoji="1" lang="ja-JP" altLang="en-US"/>
          </a:p>
        </p:txBody>
      </p:sp>
    </p:spTree>
    <p:extLst>
      <p:ext uri="{BB962C8B-B14F-4D97-AF65-F5344CB8AC3E}">
        <p14:creationId xmlns:p14="http://schemas.microsoft.com/office/powerpoint/2010/main" val="630616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次にポイント２「発達は一人一人に特徴があり，発育の段階によっても全く異なる」ことについて説明します。</a:t>
            </a:r>
            <a:endParaRPr kumimoji="1" lang="en-US" altLang="ja-JP" dirty="0" smtClean="0"/>
          </a:p>
          <a:p>
            <a:endParaRPr kumimoji="1" lang="en-US" altLang="ja-JP" dirty="0" smtClean="0"/>
          </a:p>
          <a:p>
            <a:r>
              <a:rPr kumimoji="1" lang="ja-JP" altLang="en-US" dirty="0" smtClean="0"/>
              <a:t>　生徒の発達には，一人一人特徴があります。</a:t>
            </a:r>
            <a:endParaRPr kumimoji="1" lang="en-US" altLang="ja-JP" dirty="0" smtClean="0"/>
          </a:p>
          <a:p>
            <a:endParaRPr kumimoji="1" lang="en-US" altLang="ja-JP" dirty="0" smtClean="0"/>
          </a:p>
          <a:p>
            <a:r>
              <a:rPr kumimoji="1" lang="ja-JP" altLang="en-US" smtClean="0"/>
              <a:t>　特に，発育</a:t>
            </a:r>
            <a:r>
              <a:rPr kumimoji="1" lang="ja-JP" altLang="en-US" dirty="0" smtClean="0"/>
              <a:t>急進期に入った生徒と，発育急進期前の生徒では大きな差があり，</a:t>
            </a:r>
            <a:endParaRPr kumimoji="1" lang="en-US" altLang="ja-JP" dirty="0" smtClean="0"/>
          </a:p>
          <a:p>
            <a:r>
              <a:rPr kumimoji="1" lang="ja-JP" altLang="en-US" dirty="0" smtClean="0"/>
              <a:t>　ここで重要なことは，</a:t>
            </a:r>
            <a:endParaRPr kumimoji="1" lang="en-US" altLang="ja-JP" dirty="0" smtClean="0"/>
          </a:p>
          <a:p>
            <a:r>
              <a:rPr kumimoji="1" lang="ja-JP" altLang="en-US" dirty="0" smtClean="0"/>
              <a:t>　発達の</a:t>
            </a:r>
            <a:r>
              <a:rPr kumimoji="1" lang="ja-JP" altLang="en-US" smtClean="0"/>
              <a:t>速度は，同じ性</a:t>
            </a:r>
            <a:r>
              <a:rPr kumimoji="1" lang="ja-JP" altLang="en-US" dirty="0" smtClean="0"/>
              <a:t>別でも，３～４年の個人差があるということです。</a:t>
            </a:r>
            <a:endParaRPr kumimoji="1" lang="en-US" altLang="ja-JP" dirty="0" smtClean="0"/>
          </a:p>
          <a:p>
            <a:endParaRPr kumimoji="1" lang="en-US" altLang="ja-JP" dirty="0" smtClean="0"/>
          </a:p>
          <a:p>
            <a:r>
              <a:rPr kumimoji="1" lang="ja-JP" altLang="en-US" dirty="0" smtClean="0"/>
              <a:t>　このため，この時期の生徒のトレーニングは，個別に検討することが重要であり，</a:t>
            </a:r>
            <a:endParaRPr kumimoji="1" lang="en-US" altLang="ja-JP" dirty="0" smtClean="0"/>
          </a:p>
          <a:p>
            <a:r>
              <a:rPr kumimoji="1" lang="ja-JP" altLang="en-US" dirty="0" smtClean="0"/>
              <a:t>　一律のトレーニングは，スポーツ障害等の原因となります。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0B728F4E-E967-4F7B-B64B-26C4FA309E6B}" type="slidenum">
              <a:rPr kumimoji="1" lang="ja-JP" altLang="en-US" smtClean="0"/>
              <a:pPr/>
              <a:t>9</a:t>
            </a:fld>
            <a:endParaRPr kumimoji="1" lang="ja-JP" altLang="en-US"/>
          </a:p>
        </p:txBody>
      </p:sp>
    </p:spTree>
    <p:extLst>
      <p:ext uri="{BB962C8B-B14F-4D97-AF65-F5344CB8AC3E}">
        <p14:creationId xmlns:p14="http://schemas.microsoft.com/office/powerpoint/2010/main" val="2702401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kumimoji="1" lang="ja-JP" altLang="en-US" smtClean="0"/>
              <a:pPr/>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6F4F54-5C34-4FD7-94D6-81A42D7294B8}" type="slidenum">
              <a:rPr kumimoji="1" lang="ja-JP" altLang="en-US" smtClean="0"/>
              <a:pPr/>
              <a:t>‹#›</a:t>
            </a:fld>
            <a:endParaRPr kumimoji="1" lang="ja-JP" altLang="en-US"/>
          </a:p>
        </p:txBody>
      </p:sp>
    </p:spTree>
    <p:extLst>
      <p:ext uri="{BB962C8B-B14F-4D97-AF65-F5344CB8AC3E}">
        <p14:creationId xmlns:p14="http://schemas.microsoft.com/office/powerpoint/2010/main" val="793729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kumimoji="1" lang="ja-JP" altLang="en-US" smtClean="0"/>
              <a:pPr/>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6F4F54-5C34-4FD7-94D6-81A42D7294B8}" type="slidenum">
              <a:rPr kumimoji="1" lang="ja-JP" altLang="en-US" smtClean="0"/>
              <a:pPr/>
              <a:t>‹#›</a:t>
            </a:fld>
            <a:endParaRPr kumimoji="1" lang="ja-JP" altLang="en-US"/>
          </a:p>
        </p:txBody>
      </p:sp>
    </p:spTree>
    <p:extLst>
      <p:ext uri="{BB962C8B-B14F-4D97-AF65-F5344CB8AC3E}">
        <p14:creationId xmlns:p14="http://schemas.microsoft.com/office/powerpoint/2010/main" val="1412251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kumimoji="1" lang="ja-JP" altLang="en-US" smtClean="0"/>
              <a:pPr/>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6F4F54-5C34-4FD7-94D6-81A42D7294B8}" type="slidenum">
              <a:rPr kumimoji="1" lang="ja-JP" altLang="en-US" smtClean="0"/>
              <a:pPr/>
              <a:t>‹#›</a:t>
            </a:fld>
            <a:endParaRPr kumimoji="1" lang="ja-JP" altLang="en-US"/>
          </a:p>
        </p:txBody>
      </p:sp>
    </p:spTree>
    <p:extLst>
      <p:ext uri="{BB962C8B-B14F-4D97-AF65-F5344CB8AC3E}">
        <p14:creationId xmlns:p14="http://schemas.microsoft.com/office/powerpoint/2010/main" val="3200675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6837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44127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579118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6617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526870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305043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29412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121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kumimoji="1" lang="ja-JP" altLang="en-US" smtClean="0"/>
              <a:pPr/>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6F4F54-5C34-4FD7-94D6-81A42D7294B8}" type="slidenum">
              <a:rPr kumimoji="1" lang="ja-JP" altLang="en-US" smtClean="0"/>
              <a:pPr/>
              <a:t>‹#›</a:t>
            </a:fld>
            <a:endParaRPr kumimoji="1" lang="ja-JP" altLang="en-US"/>
          </a:p>
        </p:txBody>
      </p:sp>
    </p:spTree>
    <p:extLst>
      <p:ext uri="{BB962C8B-B14F-4D97-AF65-F5344CB8AC3E}">
        <p14:creationId xmlns:p14="http://schemas.microsoft.com/office/powerpoint/2010/main" val="34521511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945488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436983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86208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321EC29-C27F-41C3-900E-966A5B1759A5}" type="datetimeFigureOut">
              <a:rPr kumimoji="1" lang="ja-JP" altLang="en-US" smtClean="0"/>
              <a:pPr/>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06F4F54-5C34-4FD7-94D6-81A42D7294B8}" type="slidenum">
              <a:rPr kumimoji="1" lang="ja-JP" altLang="en-US" smtClean="0"/>
              <a:pPr/>
              <a:t>‹#›</a:t>
            </a:fld>
            <a:endParaRPr kumimoji="1" lang="ja-JP" altLang="en-US"/>
          </a:p>
        </p:txBody>
      </p:sp>
    </p:spTree>
    <p:extLst>
      <p:ext uri="{BB962C8B-B14F-4D97-AF65-F5344CB8AC3E}">
        <p14:creationId xmlns:p14="http://schemas.microsoft.com/office/powerpoint/2010/main" val="2735135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321EC29-C27F-41C3-900E-966A5B1759A5}" type="datetimeFigureOut">
              <a:rPr kumimoji="1" lang="ja-JP" altLang="en-US" smtClean="0"/>
              <a:pPr/>
              <a:t>2021/3/29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06F4F54-5C34-4FD7-94D6-81A42D7294B8}" type="slidenum">
              <a:rPr kumimoji="1" lang="ja-JP" altLang="en-US" smtClean="0"/>
              <a:pPr/>
              <a:t>‹#›</a:t>
            </a:fld>
            <a:endParaRPr kumimoji="1" lang="ja-JP" altLang="en-US"/>
          </a:p>
        </p:txBody>
      </p:sp>
    </p:spTree>
    <p:extLst>
      <p:ext uri="{BB962C8B-B14F-4D97-AF65-F5344CB8AC3E}">
        <p14:creationId xmlns:p14="http://schemas.microsoft.com/office/powerpoint/2010/main" val="505799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321EC29-C27F-41C3-900E-966A5B1759A5}" type="datetimeFigureOut">
              <a:rPr kumimoji="1" lang="ja-JP" altLang="en-US" smtClean="0"/>
              <a:pPr/>
              <a:t>2021/3/29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06F4F54-5C34-4FD7-94D6-81A42D7294B8}" type="slidenum">
              <a:rPr kumimoji="1" lang="ja-JP" altLang="en-US" smtClean="0"/>
              <a:pPr/>
              <a:t>‹#›</a:t>
            </a:fld>
            <a:endParaRPr kumimoji="1" lang="ja-JP" altLang="en-US"/>
          </a:p>
        </p:txBody>
      </p:sp>
    </p:spTree>
    <p:extLst>
      <p:ext uri="{BB962C8B-B14F-4D97-AF65-F5344CB8AC3E}">
        <p14:creationId xmlns:p14="http://schemas.microsoft.com/office/powerpoint/2010/main" val="595022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321EC29-C27F-41C3-900E-966A5B1759A5}" type="datetimeFigureOut">
              <a:rPr kumimoji="1" lang="ja-JP" altLang="en-US" smtClean="0"/>
              <a:pPr/>
              <a:t>2021/3/29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06F4F54-5C34-4FD7-94D6-81A42D7294B8}" type="slidenum">
              <a:rPr kumimoji="1" lang="ja-JP" altLang="en-US" smtClean="0"/>
              <a:pPr/>
              <a:t>‹#›</a:t>
            </a:fld>
            <a:endParaRPr kumimoji="1" lang="ja-JP" altLang="en-US"/>
          </a:p>
        </p:txBody>
      </p:sp>
    </p:spTree>
    <p:extLst>
      <p:ext uri="{BB962C8B-B14F-4D97-AF65-F5344CB8AC3E}">
        <p14:creationId xmlns:p14="http://schemas.microsoft.com/office/powerpoint/2010/main" val="1333603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21EC29-C27F-41C3-900E-966A5B1759A5}" type="datetimeFigureOut">
              <a:rPr kumimoji="1" lang="ja-JP" altLang="en-US" smtClean="0"/>
              <a:pPr/>
              <a:t>2021/3/29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06F4F54-5C34-4FD7-94D6-81A42D7294B8}" type="slidenum">
              <a:rPr kumimoji="1" lang="ja-JP" altLang="en-US" smtClean="0"/>
              <a:pPr/>
              <a:t>‹#›</a:t>
            </a:fld>
            <a:endParaRPr kumimoji="1" lang="ja-JP" altLang="en-US"/>
          </a:p>
        </p:txBody>
      </p:sp>
    </p:spTree>
    <p:extLst>
      <p:ext uri="{BB962C8B-B14F-4D97-AF65-F5344CB8AC3E}">
        <p14:creationId xmlns:p14="http://schemas.microsoft.com/office/powerpoint/2010/main" val="2063284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21EC29-C27F-41C3-900E-966A5B1759A5}" type="datetimeFigureOut">
              <a:rPr kumimoji="1" lang="ja-JP" altLang="en-US" smtClean="0"/>
              <a:pPr/>
              <a:t>2021/3/29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06F4F54-5C34-4FD7-94D6-81A42D7294B8}" type="slidenum">
              <a:rPr kumimoji="1" lang="ja-JP" altLang="en-US" smtClean="0"/>
              <a:pPr/>
              <a:t>‹#›</a:t>
            </a:fld>
            <a:endParaRPr kumimoji="1" lang="ja-JP" altLang="en-US"/>
          </a:p>
        </p:txBody>
      </p:sp>
    </p:spTree>
    <p:extLst>
      <p:ext uri="{BB962C8B-B14F-4D97-AF65-F5344CB8AC3E}">
        <p14:creationId xmlns:p14="http://schemas.microsoft.com/office/powerpoint/2010/main" val="772619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21EC29-C27F-41C3-900E-966A5B1759A5}" type="datetimeFigureOut">
              <a:rPr kumimoji="1" lang="ja-JP" altLang="en-US" smtClean="0"/>
              <a:pPr/>
              <a:t>2021/3/29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06F4F54-5C34-4FD7-94D6-81A42D7294B8}" type="slidenum">
              <a:rPr kumimoji="1" lang="ja-JP" altLang="en-US" smtClean="0"/>
              <a:pPr/>
              <a:t>‹#›</a:t>
            </a:fld>
            <a:endParaRPr kumimoji="1" lang="ja-JP" altLang="en-US"/>
          </a:p>
        </p:txBody>
      </p:sp>
    </p:spTree>
    <p:extLst>
      <p:ext uri="{BB962C8B-B14F-4D97-AF65-F5344CB8AC3E}">
        <p14:creationId xmlns:p14="http://schemas.microsoft.com/office/powerpoint/2010/main" val="1963156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1EC29-C27F-41C3-900E-966A5B1759A5}" type="datetimeFigureOut">
              <a:rPr kumimoji="1" lang="ja-JP" altLang="en-US" smtClean="0"/>
              <a:pPr/>
              <a:t>2021/3/29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F4F54-5C34-4FD7-94D6-81A42D7294B8}" type="slidenum">
              <a:rPr kumimoji="1" lang="ja-JP" altLang="en-US" smtClean="0"/>
              <a:pPr/>
              <a:t>‹#›</a:t>
            </a:fld>
            <a:endParaRPr kumimoji="1" lang="ja-JP" altLang="en-US"/>
          </a:p>
        </p:txBody>
      </p:sp>
    </p:spTree>
    <p:extLst>
      <p:ext uri="{BB962C8B-B14F-4D97-AF65-F5344CB8AC3E}">
        <p14:creationId xmlns:p14="http://schemas.microsoft.com/office/powerpoint/2010/main" val="2961824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1EC29-C27F-41C3-900E-966A5B1759A5}" type="datetimeFigureOut">
              <a:rPr lang="ja-JP" altLang="en-US" smtClean="0">
                <a:solidFill>
                  <a:prstClr val="black">
                    <a:tint val="75000"/>
                  </a:prstClr>
                </a:solidFill>
              </a:rPr>
              <a:pPr/>
              <a:t>2021/3/29</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F4F54-5C34-4FD7-94D6-81A42D7294B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8769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google.co.jp/url?sa=i&amp;url=http://katraining.ehoh.net/new1018.html&amp;psig=AOvVaw3BzV7XDp2fG6ByIvlxm9Mq&amp;ust=1613811182254000&amp;source=images&amp;cd=vfe&amp;ved=0CAIQjRxqFwoTCPiZtqvJ9e4CFQAAAAAdAAAAABAI"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gi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co.jp/url?sa=i&amp;url=http://katraining.ehoh.net/new1018.html&amp;psig=AOvVaw3BzV7XDp2fG6ByIvlxm9Mq&amp;ust=1613811182254000&amp;source=images&amp;cd=vfe&amp;ved=0CAIQjRxqFwoTCPiZtqvJ9e4CFQAAAAAdAAAAABAI"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gi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テキスト ボックス 1"/>
          <p:cNvSpPr txBox="1"/>
          <p:nvPr/>
        </p:nvSpPr>
        <p:spPr>
          <a:xfrm>
            <a:off x="1988713" y="332656"/>
            <a:ext cx="5310590" cy="707886"/>
          </a:xfrm>
          <a:prstGeom prst="rect">
            <a:avLst/>
          </a:prstGeom>
          <a:noFill/>
        </p:spPr>
        <p:txBody>
          <a:bodyPr wrap="square" rtlCol="0">
            <a:spAutoFit/>
          </a:bodyPr>
          <a:lstStyle/>
          <a:p>
            <a:pPr algn="ctr"/>
            <a:r>
              <a:rPr lang="ja-JP" altLang="en-US" sz="2000" dirty="0">
                <a:solidFill>
                  <a:srgbClr val="FFFF00"/>
                </a:solidFill>
              </a:rPr>
              <a:t>適切な部活動指導研修　参考資料　</a:t>
            </a:r>
            <a:endParaRPr lang="en-US" altLang="ja-JP" sz="2000" dirty="0">
              <a:solidFill>
                <a:srgbClr val="FFFF00"/>
              </a:solidFill>
            </a:endParaRPr>
          </a:p>
          <a:p>
            <a:pPr algn="ctr"/>
            <a:r>
              <a:rPr lang="ja-JP" altLang="en-US" sz="2000" dirty="0">
                <a:solidFill>
                  <a:srgbClr val="FFFF00"/>
                </a:solidFill>
              </a:rPr>
              <a:t>活用</a:t>
            </a:r>
            <a:r>
              <a:rPr lang="ja-JP" altLang="en-US" sz="2000" dirty="0" smtClean="0">
                <a:solidFill>
                  <a:srgbClr val="FFFF00"/>
                </a:solidFill>
              </a:rPr>
              <a:t>に当たって</a:t>
            </a:r>
            <a:endParaRPr lang="en-US" altLang="ja-JP" sz="2000" dirty="0">
              <a:solidFill>
                <a:srgbClr val="FFFF00"/>
              </a:solidFill>
            </a:endParaRPr>
          </a:p>
        </p:txBody>
      </p:sp>
      <p:sp>
        <p:nvSpPr>
          <p:cNvPr id="3" name="テキスト ボックス 2"/>
          <p:cNvSpPr txBox="1"/>
          <p:nvPr/>
        </p:nvSpPr>
        <p:spPr>
          <a:xfrm>
            <a:off x="899592" y="1268760"/>
            <a:ext cx="7416824" cy="4801314"/>
          </a:xfrm>
          <a:prstGeom prst="rect">
            <a:avLst/>
          </a:prstGeom>
          <a:noFill/>
        </p:spPr>
        <p:txBody>
          <a:bodyPr wrap="square" rtlCol="0">
            <a:spAutoFit/>
          </a:bodyPr>
          <a:lstStyle/>
          <a:p>
            <a:r>
              <a:rPr lang="ja-JP" altLang="en-US" dirty="0">
                <a:solidFill>
                  <a:prstClr val="white"/>
                </a:solidFill>
              </a:rPr>
              <a:t>　この資料は令和３年３月に，広島県教育委員会 学びの変革推進部 豊かな心と身体育成課が，運動部の適切な運営や，指導の在り方，留意点等に関する広島県教育委員会としての考え方をとりまとめ，運動部活動指導に係る全ての方々の参考となるよう作成しました。</a:t>
            </a:r>
            <a:endParaRPr lang="en-US" altLang="ja-JP" dirty="0">
              <a:solidFill>
                <a:prstClr val="white"/>
              </a:solidFill>
            </a:endParaRPr>
          </a:p>
          <a:p>
            <a:endParaRPr lang="en-US" altLang="ja-JP" dirty="0">
              <a:solidFill>
                <a:prstClr val="white"/>
              </a:solidFill>
            </a:endParaRPr>
          </a:p>
          <a:p>
            <a:r>
              <a:rPr lang="ja-JP" altLang="en-US" dirty="0">
                <a:solidFill>
                  <a:prstClr val="white"/>
                </a:solidFill>
              </a:rPr>
              <a:t>　</a:t>
            </a:r>
            <a:r>
              <a:rPr lang="ja-JP" altLang="en-US" dirty="0" smtClean="0">
                <a:solidFill>
                  <a:prstClr val="white"/>
                </a:solidFill>
              </a:rPr>
              <a:t>学校</a:t>
            </a:r>
            <a:r>
              <a:rPr lang="ja-JP" altLang="en-US" dirty="0">
                <a:solidFill>
                  <a:prstClr val="white"/>
                </a:solidFill>
              </a:rPr>
              <a:t>の教育活動は，地域や生徒等の実態に応じて，適切に実施されることが重要であり，この資料で示された内容が，運動部活動指導に関する全ての留意点等を網羅したものではありませんので，運動部活動の指導</a:t>
            </a:r>
            <a:r>
              <a:rPr lang="ja-JP" altLang="en-US" dirty="0" smtClean="0">
                <a:solidFill>
                  <a:prstClr val="white"/>
                </a:solidFill>
              </a:rPr>
              <a:t>に当たっては</a:t>
            </a:r>
            <a:r>
              <a:rPr lang="ja-JP" altLang="en-US" dirty="0">
                <a:solidFill>
                  <a:prstClr val="white"/>
                </a:solidFill>
              </a:rPr>
              <a:t>，実態に応じた適切な指導について，学校全体で十分な確認を行い，実施してください。</a:t>
            </a:r>
            <a:endParaRPr lang="en-US" altLang="ja-JP" dirty="0">
              <a:solidFill>
                <a:prstClr val="white"/>
              </a:solidFill>
            </a:endParaRPr>
          </a:p>
          <a:p>
            <a:endParaRPr lang="en-US" altLang="ja-JP" dirty="0">
              <a:solidFill>
                <a:prstClr val="white"/>
              </a:solidFill>
            </a:endParaRPr>
          </a:p>
          <a:p>
            <a:r>
              <a:rPr lang="ja-JP" altLang="en-US" dirty="0">
                <a:solidFill>
                  <a:prstClr val="white"/>
                </a:solidFill>
              </a:rPr>
              <a:t>　また，本資料は，令和３年３月時点で示されている，国の指針等を基に作成しておりますので，活用の際には，最新の情報等を確認していただきますよう，お願いします。</a:t>
            </a:r>
            <a:endParaRPr lang="en-US" altLang="ja-JP" dirty="0">
              <a:solidFill>
                <a:prstClr val="white"/>
              </a:solidFill>
            </a:endParaRPr>
          </a:p>
          <a:p>
            <a:r>
              <a:rPr lang="ja-JP" altLang="en-US" dirty="0">
                <a:solidFill>
                  <a:prstClr val="white"/>
                </a:solidFill>
              </a:rPr>
              <a:t>　</a:t>
            </a:r>
            <a:endParaRPr lang="en-US" altLang="ja-JP" dirty="0">
              <a:solidFill>
                <a:prstClr val="white"/>
              </a:solidFill>
            </a:endParaRPr>
          </a:p>
          <a:p>
            <a:r>
              <a:rPr lang="ja-JP" altLang="en-US" dirty="0">
                <a:solidFill>
                  <a:prstClr val="white"/>
                </a:solidFill>
              </a:rPr>
              <a:t>　この資料が幅広く活用され，生徒の事故などを未然に防ぎ，運動部活動充実のお役に立てれば幸いです。</a:t>
            </a:r>
            <a:endParaRPr lang="en-US" altLang="ja-JP" dirty="0">
              <a:solidFill>
                <a:prstClr val="white"/>
              </a:solidFill>
            </a:endParaRPr>
          </a:p>
        </p:txBody>
      </p:sp>
    </p:spTree>
    <p:extLst>
      <p:ext uri="{BB962C8B-B14F-4D97-AF65-F5344CB8AC3E}">
        <p14:creationId xmlns:p14="http://schemas.microsoft.com/office/powerpoint/2010/main" val="49646821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67544" y="188640"/>
            <a:ext cx="8325976" cy="954107"/>
          </a:xfrm>
          <a:prstGeom prst="rect">
            <a:avLst/>
          </a:prstGeom>
          <a:noFill/>
        </p:spPr>
        <p:txBody>
          <a:bodyPr wrap="square" rtlCol="0">
            <a:spAutoFit/>
          </a:bodyPr>
          <a:lstStyle/>
          <a:p>
            <a:r>
              <a:rPr lang="ja-JP" altLang="en-US" sz="2800" dirty="0" smtClean="0"/>
              <a:t>→　</a:t>
            </a:r>
            <a:r>
              <a:rPr lang="ja-JP" altLang="en-US" sz="2800" dirty="0" smtClean="0">
                <a:solidFill>
                  <a:srgbClr val="FF0000"/>
                </a:solidFill>
              </a:rPr>
              <a:t>発達は一人</a:t>
            </a:r>
            <a:r>
              <a:rPr lang="ja-JP" altLang="en-US" sz="2800" dirty="0">
                <a:solidFill>
                  <a:srgbClr val="FF0000"/>
                </a:solidFill>
              </a:rPr>
              <a:t>一人</a:t>
            </a:r>
            <a:r>
              <a:rPr lang="ja-JP" altLang="en-US" sz="2800" dirty="0" smtClean="0">
                <a:solidFill>
                  <a:srgbClr val="FF0000"/>
                </a:solidFill>
              </a:rPr>
              <a:t>に特徴</a:t>
            </a:r>
            <a:r>
              <a:rPr lang="ja-JP" altLang="en-US" sz="2800" dirty="0" smtClean="0"/>
              <a:t>があり，発育</a:t>
            </a:r>
            <a:r>
              <a:rPr lang="ja-JP" altLang="en-US" sz="2800" smtClean="0"/>
              <a:t>の段階によっ</a:t>
            </a:r>
            <a:endParaRPr lang="en-US" altLang="ja-JP" sz="2800" dirty="0" smtClean="0"/>
          </a:p>
          <a:p>
            <a:r>
              <a:rPr lang="ja-JP" altLang="en-US" sz="2800" dirty="0"/>
              <a:t>　</a:t>
            </a:r>
            <a:r>
              <a:rPr lang="ja-JP" altLang="en-US" sz="2800" dirty="0" smtClean="0"/>
              <a:t>ても，全く異なる。</a:t>
            </a:r>
            <a:endParaRPr lang="en-US" altLang="ja-JP" sz="2800" dirty="0" smtClean="0"/>
          </a:p>
        </p:txBody>
      </p:sp>
      <p:sp>
        <p:nvSpPr>
          <p:cNvPr id="5" name="テキスト ボックス 4"/>
          <p:cNvSpPr txBox="1"/>
          <p:nvPr/>
        </p:nvSpPr>
        <p:spPr>
          <a:xfrm>
            <a:off x="467543" y="1268760"/>
            <a:ext cx="5976665" cy="400110"/>
          </a:xfrm>
          <a:prstGeom prst="rect">
            <a:avLst/>
          </a:prstGeom>
          <a:noFill/>
        </p:spPr>
        <p:txBody>
          <a:bodyPr wrap="square" rtlCol="0">
            <a:spAutoFit/>
          </a:bodyPr>
          <a:lstStyle/>
          <a:p>
            <a:r>
              <a:rPr lang="ja-JP" altLang="en-US" sz="2000" dirty="0" smtClean="0"/>
              <a:t>発育急進期発現の違いによるトレーニング内容の例</a:t>
            </a:r>
            <a:endParaRPr kumimoji="1" lang="ja-JP" altLang="en-US" sz="2000" dirty="0"/>
          </a:p>
        </p:txBody>
      </p:sp>
      <p:sp>
        <p:nvSpPr>
          <p:cNvPr id="13" name="フリーフォーム 12"/>
          <p:cNvSpPr/>
          <p:nvPr/>
        </p:nvSpPr>
        <p:spPr>
          <a:xfrm>
            <a:off x="2201146" y="2348880"/>
            <a:ext cx="3682551" cy="3524296"/>
          </a:xfrm>
          <a:custGeom>
            <a:avLst/>
            <a:gdLst>
              <a:gd name="connsiteX0" fmla="*/ 0 w 3543300"/>
              <a:gd name="connsiteY0" fmla="*/ 2028871 h 3524296"/>
              <a:gd name="connsiteX1" fmla="*/ 1076325 w 3543300"/>
              <a:gd name="connsiteY1" fmla="*/ 46 h 3524296"/>
              <a:gd name="connsiteX2" fmla="*/ 1943100 w 3543300"/>
              <a:gd name="connsiteY2" fmla="*/ 2076496 h 3524296"/>
              <a:gd name="connsiteX3" fmla="*/ 3543300 w 3543300"/>
              <a:gd name="connsiteY3" fmla="*/ 3524296 h 3524296"/>
              <a:gd name="connsiteX4" fmla="*/ 3543300 w 3543300"/>
              <a:gd name="connsiteY4" fmla="*/ 3524296 h 35242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43300" h="3524296">
                <a:moveTo>
                  <a:pt x="0" y="2028871"/>
                </a:moveTo>
                <a:cubicBezTo>
                  <a:pt x="376237" y="1010490"/>
                  <a:pt x="752475" y="-7891"/>
                  <a:pt x="1076325" y="46"/>
                </a:cubicBezTo>
                <a:cubicBezTo>
                  <a:pt x="1400175" y="7983"/>
                  <a:pt x="1531938" y="1489121"/>
                  <a:pt x="1943100" y="2076496"/>
                </a:cubicBezTo>
                <a:cubicBezTo>
                  <a:pt x="2354262" y="2663871"/>
                  <a:pt x="3543300" y="3524296"/>
                  <a:pt x="3543300" y="3524296"/>
                </a:cubicBezTo>
                <a:lnTo>
                  <a:pt x="3543300" y="352429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リーフォーム 13"/>
          <p:cNvSpPr/>
          <p:nvPr/>
        </p:nvSpPr>
        <p:spPr>
          <a:xfrm>
            <a:off x="2201147" y="2415589"/>
            <a:ext cx="5712838" cy="3504624"/>
          </a:xfrm>
          <a:custGeom>
            <a:avLst/>
            <a:gdLst>
              <a:gd name="connsiteX0" fmla="*/ 0 w 5496814"/>
              <a:gd name="connsiteY0" fmla="*/ 2085987 h 3504624"/>
              <a:gd name="connsiteX1" fmla="*/ 1457325 w 5496814"/>
              <a:gd name="connsiteY1" fmla="*/ 1981212 h 3504624"/>
              <a:gd name="connsiteX2" fmla="*/ 3152775 w 5496814"/>
              <a:gd name="connsiteY2" fmla="*/ 12 h 3504624"/>
              <a:gd name="connsiteX3" fmla="*/ 3962400 w 5496814"/>
              <a:gd name="connsiteY3" fmla="*/ 1952637 h 3504624"/>
              <a:gd name="connsiteX4" fmla="*/ 5381625 w 5496814"/>
              <a:gd name="connsiteY4" fmla="*/ 3381387 h 3504624"/>
              <a:gd name="connsiteX5" fmla="*/ 5410200 w 5496814"/>
              <a:gd name="connsiteY5" fmla="*/ 3429012 h 3504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96814" h="3504624">
                <a:moveTo>
                  <a:pt x="0" y="2085987"/>
                </a:moveTo>
                <a:cubicBezTo>
                  <a:pt x="465931" y="2207430"/>
                  <a:pt x="931863" y="2328874"/>
                  <a:pt x="1457325" y="1981212"/>
                </a:cubicBezTo>
                <a:cubicBezTo>
                  <a:pt x="1982787" y="1633550"/>
                  <a:pt x="2735263" y="4774"/>
                  <a:pt x="3152775" y="12"/>
                </a:cubicBezTo>
                <a:cubicBezTo>
                  <a:pt x="3570287" y="-4750"/>
                  <a:pt x="3590925" y="1389074"/>
                  <a:pt x="3962400" y="1952637"/>
                </a:cubicBezTo>
                <a:cubicBezTo>
                  <a:pt x="4333875" y="2516200"/>
                  <a:pt x="5140325" y="3135325"/>
                  <a:pt x="5381625" y="3381387"/>
                </a:cubicBezTo>
                <a:cubicBezTo>
                  <a:pt x="5622925" y="3627449"/>
                  <a:pt x="5410200" y="3429012"/>
                  <a:pt x="5410200" y="3429012"/>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p:cNvCxnSpPr/>
          <p:nvPr/>
        </p:nvCxnSpPr>
        <p:spPr>
          <a:xfrm>
            <a:off x="1793305" y="2060848"/>
            <a:ext cx="0" cy="417646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793305" y="6237312"/>
            <a:ext cx="60486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3233465" y="1956902"/>
            <a:ext cx="0" cy="4424426"/>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465713" y="1916832"/>
            <a:ext cx="0" cy="4424426"/>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115616" y="3294276"/>
            <a:ext cx="461665" cy="1728192"/>
          </a:xfrm>
          <a:prstGeom prst="rect">
            <a:avLst/>
          </a:prstGeom>
          <a:noFill/>
        </p:spPr>
        <p:txBody>
          <a:bodyPr vert="eaVert" wrap="square" rtlCol="0">
            <a:spAutoFit/>
          </a:bodyPr>
          <a:lstStyle/>
          <a:p>
            <a:r>
              <a:rPr kumimoji="1" lang="ja-JP" altLang="en-US" dirty="0" smtClean="0"/>
              <a:t>←　身長増加量</a:t>
            </a:r>
            <a:endParaRPr kumimoji="1" lang="ja-JP" altLang="en-US" dirty="0"/>
          </a:p>
        </p:txBody>
      </p:sp>
      <p:sp>
        <p:nvSpPr>
          <p:cNvPr id="24" name="テキスト ボックス 23"/>
          <p:cNvSpPr txBox="1"/>
          <p:nvPr/>
        </p:nvSpPr>
        <p:spPr>
          <a:xfrm>
            <a:off x="2873425" y="6390620"/>
            <a:ext cx="792088" cy="369332"/>
          </a:xfrm>
          <a:prstGeom prst="rect">
            <a:avLst/>
          </a:prstGeom>
          <a:noFill/>
        </p:spPr>
        <p:txBody>
          <a:bodyPr wrap="square" rtlCol="0">
            <a:spAutoFit/>
          </a:bodyPr>
          <a:lstStyle/>
          <a:p>
            <a:r>
              <a:rPr kumimoji="1" lang="ja-JP" altLang="en-US" dirty="0" smtClean="0"/>
              <a:t>１３歳</a:t>
            </a:r>
            <a:endParaRPr kumimoji="1" lang="ja-JP" altLang="en-US" dirty="0"/>
          </a:p>
        </p:txBody>
      </p:sp>
      <p:sp>
        <p:nvSpPr>
          <p:cNvPr id="25" name="テキスト ボックス 24"/>
          <p:cNvSpPr txBox="1"/>
          <p:nvPr/>
        </p:nvSpPr>
        <p:spPr>
          <a:xfrm>
            <a:off x="5105673" y="6390620"/>
            <a:ext cx="792088" cy="369332"/>
          </a:xfrm>
          <a:prstGeom prst="rect">
            <a:avLst/>
          </a:prstGeom>
          <a:noFill/>
        </p:spPr>
        <p:txBody>
          <a:bodyPr wrap="square" rtlCol="0">
            <a:spAutoFit/>
          </a:bodyPr>
          <a:lstStyle/>
          <a:p>
            <a:r>
              <a:rPr kumimoji="1" lang="ja-JP" altLang="en-US" dirty="0" smtClean="0"/>
              <a:t>１６歳</a:t>
            </a:r>
            <a:endParaRPr kumimoji="1" lang="ja-JP" altLang="en-US" dirty="0"/>
          </a:p>
        </p:txBody>
      </p:sp>
      <p:sp>
        <p:nvSpPr>
          <p:cNvPr id="26" name="テキスト ボックス 25"/>
          <p:cNvSpPr txBox="1"/>
          <p:nvPr/>
        </p:nvSpPr>
        <p:spPr>
          <a:xfrm>
            <a:off x="2081337" y="1998132"/>
            <a:ext cx="936104" cy="400110"/>
          </a:xfrm>
          <a:prstGeom prst="rect">
            <a:avLst/>
          </a:prstGeom>
          <a:noFill/>
          <a:ln w="19050">
            <a:solidFill>
              <a:schemeClr val="accent1">
                <a:lumMod val="75000"/>
              </a:schemeClr>
            </a:solidFill>
          </a:ln>
        </p:spPr>
        <p:txBody>
          <a:bodyPr wrap="square" rtlCol="0">
            <a:spAutoFit/>
          </a:bodyPr>
          <a:lstStyle/>
          <a:p>
            <a:pPr algn="ctr"/>
            <a:r>
              <a:rPr lang="en-US" altLang="ja-JP" sz="2000" dirty="0">
                <a:solidFill>
                  <a:schemeClr val="tx2"/>
                </a:solidFill>
              </a:rPr>
              <a:t>A</a:t>
            </a:r>
            <a:r>
              <a:rPr lang="ja-JP" altLang="en-US" sz="2000" dirty="0" smtClean="0">
                <a:solidFill>
                  <a:schemeClr val="tx2"/>
                </a:solidFill>
              </a:rPr>
              <a:t>さん</a:t>
            </a:r>
            <a:endParaRPr kumimoji="1" lang="ja-JP" altLang="en-US" sz="2000" dirty="0">
              <a:solidFill>
                <a:schemeClr val="tx2"/>
              </a:solidFill>
            </a:endParaRPr>
          </a:p>
        </p:txBody>
      </p:sp>
      <p:sp>
        <p:nvSpPr>
          <p:cNvPr id="27" name="テキスト ボックス 26"/>
          <p:cNvSpPr txBox="1"/>
          <p:nvPr/>
        </p:nvSpPr>
        <p:spPr>
          <a:xfrm>
            <a:off x="5681737" y="2030070"/>
            <a:ext cx="936104" cy="400110"/>
          </a:xfrm>
          <a:prstGeom prst="rect">
            <a:avLst/>
          </a:prstGeom>
          <a:noFill/>
          <a:ln w="19050">
            <a:solidFill>
              <a:srgbClr val="FF0000"/>
            </a:solidFill>
          </a:ln>
        </p:spPr>
        <p:txBody>
          <a:bodyPr wrap="square" rtlCol="0">
            <a:spAutoFit/>
          </a:bodyPr>
          <a:lstStyle/>
          <a:p>
            <a:pPr algn="ctr"/>
            <a:r>
              <a:rPr lang="en-US" altLang="ja-JP" sz="2000" dirty="0" smtClean="0">
                <a:solidFill>
                  <a:srgbClr val="FF0000"/>
                </a:solidFill>
              </a:rPr>
              <a:t>B</a:t>
            </a:r>
            <a:r>
              <a:rPr lang="ja-JP" altLang="en-US" sz="2000" dirty="0" smtClean="0">
                <a:solidFill>
                  <a:srgbClr val="FF0000"/>
                </a:solidFill>
              </a:rPr>
              <a:t>さん</a:t>
            </a:r>
            <a:endParaRPr kumimoji="1" lang="ja-JP" altLang="en-US" sz="2000" dirty="0">
              <a:solidFill>
                <a:srgbClr val="FF0000"/>
              </a:solidFill>
            </a:endParaRPr>
          </a:p>
        </p:txBody>
      </p:sp>
      <p:sp>
        <p:nvSpPr>
          <p:cNvPr id="29" name="正方形/長方形 28"/>
          <p:cNvSpPr/>
          <p:nvPr/>
        </p:nvSpPr>
        <p:spPr>
          <a:xfrm>
            <a:off x="3449489" y="2070140"/>
            <a:ext cx="1845730" cy="3814454"/>
          </a:xfrm>
          <a:prstGeom prst="rect">
            <a:avLst/>
          </a:prstGeom>
          <a:solidFill>
            <a:srgbClr val="FFFF00">
              <a:alpha val="25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四角形吹き出し 29"/>
          <p:cNvSpPr/>
          <p:nvPr/>
        </p:nvSpPr>
        <p:spPr>
          <a:xfrm>
            <a:off x="6689849" y="1800513"/>
            <a:ext cx="2304256" cy="2132543"/>
          </a:xfrm>
          <a:prstGeom prst="wedgeRectCallout">
            <a:avLst>
              <a:gd name="adj1" fmla="val -122678"/>
              <a:gd name="adj2" fmla="val 63374"/>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　この</a:t>
            </a:r>
            <a:r>
              <a:rPr lang="ja-JP" altLang="en-US" smtClean="0">
                <a:solidFill>
                  <a:schemeClr val="tx1"/>
                </a:solidFill>
              </a:rPr>
              <a:t>時期は，</a:t>
            </a:r>
            <a:r>
              <a:rPr lang="en-US" altLang="ja-JP" smtClean="0">
                <a:solidFill>
                  <a:schemeClr val="tx1"/>
                </a:solidFill>
              </a:rPr>
              <a:t>A</a:t>
            </a:r>
            <a:r>
              <a:rPr lang="ja-JP" altLang="en-US" dirty="0" smtClean="0">
                <a:solidFill>
                  <a:schemeClr val="tx1"/>
                </a:solidFill>
              </a:rPr>
              <a:t>さんは，</a:t>
            </a:r>
            <a:r>
              <a:rPr lang="ja-JP" altLang="en-US" dirty="0" smtClean="0">
                <a:solidFill>
                  <a:srgbClr val="FF0000"/>
                </a:solidFill>
              </a:rPr>
              <a:t>筋力トレーニング</a:t>
            </a:r>
            <a:r>
              <a:rPr lang="ja-JP" altLang="en-US" dirty="0" smtClean="0">
                <a:solidFill>
                  <a:schemeClr val="tx1"/>
                </a:solidFill>
              </a:rPr>
              <a:t>を増加してもよいが，</a:t>
            </a:r>
            <a:r>
              <a:rPr lang="en-US" altLang="ja-JP" dirty="0" smtClean="0">
                <a:solidFill>
                  <a:schemeClr val="tx1"/>
                </a:solidFill>
              </a:rPr>
              <a:t>B</a:t>
            </a:r>
            <a:r>
              <a:rPr lang="ja-JP" altLang="en-US" dirty="0" smtClean="0">
                <a:solidFill>
                  <a:schemeClr val="tx1"/>
                </a:solidFill>
              </a:rPr>
              <a:t>さんは，</a:t>
            </a:r>
            <a:r>
              <a:rPr lang="ja-JP" altLang="en-US" dirty="0" smtClean="0">
                <a:solidFill>
                  <a:srgbClr val="FF0000"/>
                </a:solidFill>
              </a:rPr>
              <a:t>動きづくりや筋持久的なトレーニング</a:t>
            </a:r>
            <a:r>
              <a:rPr lang="ja-JP" altLang="en-US" dirty="0" smtClean="0">
                <a:solidFill>
                  <a:schemeClr val="tx1"/>
                </a:solidFill>
              </a:rPr>
              <a:t>を重視</a:t>
            </a:r>
            <a:endParaRPr kumimoji="1" lang="ja-JP" altLang="en-US" dirty="0">
              <a:solidFill>
                <a:schemeClr val="tx1"/>
              </a:solidFill>
            </a:endParaRPr>
          </a:p>
        </p:txBody>
      </p:sp>
    </p:spTree>
    <p:extLst>
      <p:ext uri="{BB962C8B-B14F-4D97-AF65-F5344CB8AC3E}">
        <p14:creationId xmlns:p14="http://schemas.microsoft.com/office/powerpoint/2010/main" val="16415245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スキャモンの発達曲線」の画像検索結果">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2097360"/>
            <a:ext cx="4762500" cy="4572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231254" y="1691516"/>
            <a:ext cx="2674590" cy="369332"/>
          </a:xfrm>
          <a:prstGeom prst="rect">
            <a:avLst/>
          </a:prstGeom>
          <a:noFill/>
        </p:spPr>
        <p:txBody>
          <a:bodyPr wrap="square" rtlCol="0">
            <a:spAutoFit/>
          </a:bodyPr>
          <a:lstStyle/>
          <a:p>
            <a:r>
              <a:rPr kumimoji="1" lang="ja-JP" altLang="en-US" dirty="0" smtClean="0"/>
              <a:t>スキャモンの発育曲線</a:t>
            </a:r>
            <a:endParaRPr kumimoji="1" lang="ja-JP" altLang="en-US" dirty="0"/>
          </a:p>
        </p:txBody>
      </p:sp>
      <p:sp>
        <p:nvSpPr>
          <p:cNvPr id="6" name="テキスト ボックス 5"/>
          <p:cNvSpPr txBox="1"/>
          <p:nvPr/>
        </p:nvSpPr>
        <p:spPr>
          <a:xfrm>
            <a:off x="467544" y="674693"/>
            <a:ext cx="8414954" cy="954107"/>
          </a:xfrm>
          <a:prstGeom prst="rect">
            <a:avLst/>
          </a:prstGeom>
          <a:noFill/>
        </p:spPr>
        <p:txBody>
          <a:bodyPr wrap="square" rtlCol="0">
            <a:spAutoFit/>
          </a:bodyPr>
          <a:lstStyle/>
          <a:p>
            <a:r>
              <a:rPr lang="ja-JP" altLang="en-US" sz="2800" dirty="0" smtClean="0"/>
              <a:t>→　発育は身長や体重だけではなく，</a:t>
            </a:r>
            <a:r>
              <a:rPr lang="ja-JP" altLang="en-US" sz="2800" dirty="0" smtClean="0">
                <a:solidFill>
                  <a:srgbClr val="FF0000"/>
                </a:solidFill>
              </a:rPr>
              <a:t>大人の機能を獲</a:t>
            </a:r>
            <a:endParaRPr lang="en-US" altLang="ja-JP" sz="2800" dirty="0" smtClean="0">
              <a:solidFill>
                <a:srgbClr val="FF0000"/>
              </a:solidFill>
            </a:endParaRPr>
          </a:p>
          <a:p>
            <a:r>
              <a:rPr lang="ja-JP" altLang="en-US" sz="2800" dirty="0">
                <a:solidFill>
                  <a:srgbClr val="FF0000"/>
                </a:solidFill>
              </a:rPr>
              <a:t>　</a:t>
            </a:r>
            <a:r>
              <a:rPr lang="ja-JP" altLang="en-US" sz="2800" dirty="0" smtClean="0">
                <a:solidFill>
                  <a:srgbClr val="FF0000"/>
                </a:solidFill>
              </a:rPr>
              <a:t>得</a:t>
            </a:r>
            <a:r>
              <a:rPr lang="ja-JP" altLang="en-US" sz="2800" dirty="0" smtClean="0"/>
              <a:t>していく。</a:t>
            </a:r>
            <a:endParaRPr lang="en-US" altLang="ja-JP" sz="2800" dirty="0" smtClean="0"/>
          </a:p>
        </p:txBody>
      </p:sp>
      <p:sp>
        <p:nvSpPr>
          <p:cNvPr id="5" name="テキスト ボックス 4"/>
          <p:cNvSpPr txBox="1"/>
          <p:nvPr/>
        </p:nvSpPr>
        <p:spPr>
          <a:xfrm>
            <a:off x="5076056" y="1581760"/>
            <a:ext cx="3888432" cy="2000548"/>
          </a:xfrm>
          <a:prstGeom prst="rect">
            <a:avLst/>
          </a:prstGeom>
          <a:noFill/>
        </p:spPr>
        <p:txBody>
          <a:bodyPr wrap="square" rtlCol="0">
            <a:spAutoFit/>
          </a:bodyPr>
          <a:lstStyle/>
          <a:p>
            <a:r>
              <a:rPr kumimoji="1" lang="ja-JP" altLang="en-US" sz="2800" dirty="0" smtClean="0">
                <a:solidFill>
                  <a:srgbClr val="0070C0"/>
                </a:solidFill>
              </a:rPr>
              <a:t>身体的側面</a:t>
            </a:r>
            <a:endParaRPr kumimoji="1" lang="en-US" altLang="ja-JP" sz="2800" dirty="0" smtClean="0">
              <a:solidFill>
                <a:srgbClr val="0070C0"/>
              </a:solidFill>
            </a:endParaRPr>
          </a:p>
          <a:p>
            <a:endParaRPr kumimoji="1" lang="en-US" altLang="ja-JP" sz="2400" dirty="0" smtClean="0"/>
          </a:p>
          <a:p>
            <a:r>
              <a:rPr lang="ja-JP" altLang="en-US" sz="2400" dirty="0" smtClean="0"/>
              <a:t>→　身体の発育</a:t>
            </a:r>
            <a:endParaRPr kumimoji="1" lang="en-US" altLang="ja-JP" sz="2400" dirty="0" smtClean="0"/>
          </a:p>
          <a:p>
            <a:r>
              <a:rPr lang="ja-JP" altLang="en-US" sz="2400" dirty="0" smtClean="0"/>
              <a:t>→　生殖器官の発達が著し　</a:t>
            </a:r>
            <a:endParaRPr lang="en-US" altLang="ja-JP" sz="2400" dirty="0" smtClean="0"/>
          </a:p>
          <a:p>
            <a:r>
              <a:rPr lang="ja-JP" altLang="en-US" sz="2400" dirty="0"/>
              <a:t>　</a:t>
            </a:r>
            <a:r>
              <a:rPr lang="ja-JP" altLang="en-US" sz="2400" dirty="0" smtClean="0"/>
              <a:t>く，</a:t>
            </a:r>
            <a:r>
              <a:rPr lang="ja-JP" altLang="en-US" sz="2400" dirty="0">
                <a:solidFill>
                  <a:srgbClr val="FF0000"/>
                </a:solidFill>
              </a:rPr>
              <a:t>性</a:t>
            </a:r>
            <a:r>
              <a:rPr lang="ja-JP" altLang="en-US" sz="2400" dirty="0" smtClean="0">
                <a:solidFill>
                  <a:srgbClr val="FF0000"/>
                </a:solidFill>
              </a:rPr>
              <a:t>差</a:t>
            </a:r>
            <a:r>
              <a:rPr lang="ja-JP" altLang="en-US" sz="2400" dirty="0" smtClean="0"/>
              <a:t>が大きくなる。</a:t>
            </a:r>
            <a:endParaRPr lang="en-US" altLang="ja-JP" sz="2400" dirty="0" smtClean="0"/>
          </a:p>
        </p:txBody>
      </p:sp>
      <p:sp>
        <p:nvSpPr>
          <p:cNvPr id="8" name="正方形/長方形 7"/>
          <p:cNvSpPr/>
          <p:nvPr/>
        </p:nvSpPr>
        <p:spPr>
          <a:xfrm>
            <a:off x="3213820" y="4653136"/>
            <a:ext cx="1152128" cy="1296144"/>
          </a:xfrm>
          <a:prstGeom prst="rect">
            <a:avLst/>
          </a:prstGeom>
          <a:solidFill>
            <a:srgbClr val="FF0000">
              <a:alpha val="25000"/>
            </a:srgbClr>
          </a:solidFill>
          <a:ln w="698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5076056" y="4437112"/>
            <a:ext cx="3888432" cy="1631216"/>
          </a:xfrm>
          <a:prstGeom prst="rect">
            <a:avLst/>
          </a:prstGeom>
          <a:noFill/>
        </p:spPr>
        <p:txBody>
          <a:bodyPr wrap="square" rtlCol="0">
            <a:spAutoFit/>
          </a:bodyPr>
          <a:lstStyle/>
          <a:p>
            <a:r>
              <a:rPr lang="ja-JP" altLang="en-US" sz="2800" dirty="0">
                <a:solidFill>
                  <a:srgbClr val="0070C0"/>
                </a:solidFill>
              </a:rPr>
              <a:t>精神</a:t>
            </a:r>
            <a:r>
              <a:rPr kumimoji="1" lang="ja-JP" altLang="en-US" sz="2800" dirty="0" smtClean="0">
                <a:solidFill>
                  <a:srgbClr val="0070C0"/>
                </a:solidFill>
              </a:rPr>
              <a:t>的側面</a:t>
            </a:r>
            <a:endParaRPr kumimoji="1" lang="en-US" altLang="ja-JP" sz="2800" dirty="0" smtClean="0">
              <a:solidFill>
                <a:srgbClr val="0070C0"/>
              </a:solidFill>
            </a:endParaRPr>
          </a:p>
          <a:p>
            <a:endParaRPr kumimoji="1" lang="en-US" altLang="ja-JP" sz="2400" dirty="0" smtClean="0">
              <a:solidFill>
                <a:srgbClr val="0070C0"/>
              </a:solidFill>
            </a:endParaRPr>
          </a:p>
          <a:p>
            <a:r>
              <a:rPr lang="ja-JP" altLang="en-US" sz="2400" dirty="0" smtClean="0"/>
              <a:t>→　種々の活動や体験から</a:t>
            </a:r>
            <a:endParaRPr lang="en-US" altLang="ja-JP" sz="2400" dirty="0" smtClean="0"/>
          </a:p>
          <a:p>
            <a:r>
              <a:rPr lang="ja-JP" altLang="en-US" sz="2400" dirty="0"/>
              <a:t>　</a:t>
            </a:r>
            <a:r>
              <a:rPr lang="ja-JP" altLang="en-US" sz="2400" dirty="0" smtClean="0">
                <a:solidFill>
                  <a:srgbClr val="FF0000"/>
                </a:solidFill>
              </a:rPr>
              <a:t>個人の差</a:t>
            </a:r>
            <a:r>
              <a:rPr lang="ja-JP" altLang="en-US" sz="2400" dirty="0" smtClean="0"/>
              <a:t>が大きくなる。</a:t>
            </a:r>
            <a:endParaRPr kumimoji="1" lang="ja-JP" altLang="en-US" sz="2400" dirty="0"/>
          </a:p>
        </p:txBody>
      </p:sp>
      <p:sp>
        <p:nvSpPr>
          <p:cNvPr id="10" name="正方形/長方形 9"/>
          <p:cNvSpPr/>
          <p:nvPr/>
        </p:nvSpPr>
        <p:spPr>
          <a:xfrm>
            <a:off x="539552" y="116632"/>
            <a:ext cx="180020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t>ポイント　３</a:t>
            </a:r>
            <a:endParaRPr kumimoji="1" lang="ja-JP" altLang="en-US" sz="2000" dirty="0"/>
          </a:p>
        </p:txBody>
      </p:sp>
      <p:sp>
        <p:nvSpPr>
          <p:cNvPr id="11" name="正方形/長方形 10"/>
          <p:cNvSpPr/>
          <p:nvPr/>
        </p:nvSpPr>
        <p:spPr>
          <a:xfrm>
            <a:off x="3059832" y="6453336"/>
            <a:ext cx="6084168" cy="369332"/>
          </a:xfrm>
          <a:prstGeom prst="rect">
            <a:avLst/>
          </a:prstGeom>
        </p:spPr>
        <p:txBody>
          <a:bodyPr wrap="square">
            <a:spAutoFit/>
          </a:bodyPr>
          <a:lstStyle/>
          <a:p>
            <a:r>
              <a:rPr lang="ja-JP" altLang="en-US" dirty="0" smtClean="0"/>
              <a:t>「</a:t>
            </a:r>
            <a:r>
              <a:rPr lang="ja-JP" altLang="en-US" dirty="0"/>
              <a:t>運動部活動の理論と実践」　友添秀則　大修館書店　（</a:t>
            </a:r>
            <a:r>
              <a:rPr lang="en-US" altLang="ja-JP" dirty="0"/>
              <a:t>H28</a:t>
            </a:r>
            <a:r>
              <a:rPr lang="ja-JP" altLang="en-US" dirty="0"/>
              <a:t>）</a:t>
            </a:r>
          </a:p>
        </p:txBody>
      </p:sp>
    </p:spTree>
    <p:extLst>
      <p:ext uri="{BB962C8B-B14F-4D97-AF65-F5344CB8AC3E}">
        <p14:creationId xmlns:p14="http://schemas.microsoft.com/office/powerpoint/2010/main" val="3301793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395536" y="1340768"/>
            <a:ext cx="8424936" cy="3970318"/>
          </a:xfrm>
          <a:prstGeom prst="rect">
            <a:avLst/>
          </a:prstGeom>
          <a:noFill/>
        </p:spPr>
        <p:txBody>
          <a:bodyPr wrap="square" rtlCol="0">
            <a:spAutoFit/>
          </a:bodyPr>
          <a:lstStyle/>
          <a:p>
            <a:pPr algn="ctr"/>
            <a:r>
              <a:rPr lang="ja-JP" altLang="en-US" sz="3600" dirty="0" smtClean="0"/>
              <a:t>　</a:t>
            </a:r>
            <a:r>
              <a:rPr lang="ja-JP" altLang="en-US" sz="3600" dirty="0"/>
              <a:t>運動部活動の指導においては</a:t>
            </a:r>
            <a:r>
              <a:rPr lang="ja-JP" altLang="en-US" sz="3600" dirty="0" smtClean="0"/>
              <a:t>，</a:t>
            </a:r>
            <a:endParaRPr lang="en-US" altLang="ja-JP" sz="3600" dirty="0" smtClean="0"/>
          </a:p>
          <a:p>
            <a:pPr algn="ctr"/>
            <a:endParaRPr lang="ja-JP" altLang="en-US" sz="3600" dirty="0"/>
          </a:p>
          <a:p>
            <a:pPr algn="ctr"/>
            <a:r>
              <a:rPr lang="ja-JP" altLang="en-US" sz="3600" dirty="0" smtClean="0">
                <a:solidFill>
                  <a:srgbClr val="FF0000"/>
                </a:solidFill>
              </a:rPr>
              <a:t>画一的なトレーニングは不適切</a:t>
            </a:r>
            <a:r>
              <a:rPr lang="ja-JP" altLang="en-US" sz="3600" dirty="0" smtClean="0"/>
              <a:t>であり，</a:t>
            </a:r>
            <a:endParaRPr lang="en-US" altLang="ja-JP" sz="3600" dirty="0" smtClean="0"/>
          </a:p>
          <a:p>
            <a:pPr algn="ctr"/>
            <a:endParaRPr lang="en-US" altLang="ja-JP" sz="3600" dirty="0" smtClean="0"/>
          </a:p>
          <a:p>
            <a:pPr algn="ctr"/>
            <a:r>
              <a:rPr lang="ja-JP" altLang="en-US" sz="3600" dirty="0" smtClean="0">
                <a:solidFill>
                  <a:srgbClr val="FF0000"/>
                </a:solidFill>
              </a:rPr>
              <a:t>発育状況</a:t>
            </a:r>
            <a:r>
              <a:rPr lang="ja-JP" altLang="en-US" sz="3600" dirty="0" smtClean="0"/>
              <a:t>や</a:t>
            </a:r>
            <a:r>
              <a:rPr lang="ja-JP" altLang="en-US" sz="3600" dirty="0" smtClean="0">
                <a:solidFill>
                  <a:srgbClr val="FF0000"/>
                </a:solidFill>
              </a:rPr>
              <a:t>運動能力の達成状況</a:t>
            </a:r>
            <a:r>
              <a:rPr lang="ja-JP" altLang="en-US" sz="3600" dirty="0" smtClean="0"/>
              <a:t>に</a:t>
            </a:r>
            <a:endParaRPr lang="en-US" altLang="ja-JP" sz="3600" dirty="0" smtClean="0"/>
          </a:p>
          <a:p>
            <a:pPr algn="ctr"/>
            <a:endParaRPr lang="en-US" altLang="ja-JP" sz="3600" dirty="0" smtClean="0"/>
          </a:p>
          <a:p>
            <a:pPr algn="ctr"/>
            <a:r>
              <a:rPr lang="ja-JP" altLang="en-US" sz="3600" dirty="0" smtClean="0"/>
              <a:t>応じたトレーニングが必要</a:t>
            </a:r>
            <a:endParaRPr lang="en-US" altLang="ja-JP" sz="3600" dirty="0" smtClean="0"/>
          </a:p>
        </p:txBody>
      </p:sp>
      <p:sp>
        <p:nvSpPr>
          <p:cNvPr id="4" name="正方形/長方形 3"/>
          <p:cNvSpPr/>
          <p:nvPr/>
        </p:nvSpPr>
        <p:spPr>
          <a:xfrm>
            <a:off x="3059832" y="6381328"/>
            <a:ext cx="6084168" cy="369332"/>
          </a:xfrm>
          <a:prstGeom prst="rect">
            <a:avLst/>
          </a:prstGeom>
        </p:spPr>
        <p:txBody>
          <a:bodyPr wrap="square">
            <a:spAutoFit/>
          </a:bodyPr>
          <a:lstStyle/>
          <a:p>
            <a:r>
              <a:rPr lang="ja-JP" altLang="en-US" dirty="0" smtClean="0"/>
              <a:t>「</a:t>
            </a:r>
            <a:r>
              <a:rPr lang="ja-JP" altLang="en-US" dirty="0"/>
              <a:t>運動部活動の理論と実践」　友添秀則　大修館書店　（</a:t>
            </a:r>
            <a:r>
              <a:rPr lang="en-US" altLang="ja-JP" dirty="0"/>
              <a:t>H28</a:t>
            </a:r>
            <a:r>
              <a:rPr lang="ja-JP" altLang="en-US" dirty="0"/>
              <a:t>）</a:t>
            </a:r>
          </a:p>
        </p:txBody>
      </p:sp>
    </p:spTree>
    <p:extLst>
      <p:ext uri="{BB962C8B-B14F-4D97-AF65-F5344CB8AC3E}">
        <p14:creationId xmlns:p14="http://schemas.microsoft.com/office/powerpoint/2010/main" val="27844808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267744" y="2708920"/>
            <a:ext cx="4608512" cy="769441"/>
          </a:xfrm>
          <a:prstGeom prst="rect">
            <a:avLst/>
          </a:prstGeom>
          <a:noFill/>
        </p:spPr>
        <p:txBody>
          <a:bodyPr wrap="square" rtlCol="0">
            <a:spAutoFit/>
          </a:bodyPr>
          <a:lstStyle/>
          <a:p>
            <a:r>
              <a:rPr lang="ja-JP" altLang="en-US" sz="4400" dirty="0"/>
              <a:t>２</a:t>
            </a:r>
            <a:r>
              <a:rPr lang="ja-JP" altLang="en-US" sz="4400" dirty="0" smtClean="0"/>
              <a:t>　科学的な指導</a:t>
            </a:r>
            <a:endParaRPr kumimoji="1" lang="ja-JP" altLang="en-US" sz="4400" dirty="0"/>
          </a:p>
        </p:txBody>
      </p:sp>
    </p:spTree>
    <p:extLst>
      <p:ext uri="{BB962C8B-B14F-4D97-AF65-F5344CB8AC3E}">
        <p14:creationId xmlns:p14="http://schemas.microsoft.com/office/powerpoint/2010/main" val="42366495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95536" y="188640"/>
            <a:ext cx="8424936" cy="523220"/>
          </a:xfrm>
          <a:prstGeom prst="rect">
            <a:avLst/>
          </a:prstGeom>
          <a:noFill/>
        </p:spPr>
        <p:txBody>
          <a:bodyPr wrap="square" rtlCol="0">
            <a:spAutoFit/>
          </a:bodyPr>
          <a:lstStyle/>
          <a:p>
            <a:pPr algn="ctr"/>
            <a:r>
              <a:rPr lang="ja-JP" altLang="en-US" sz="2800" dirty="0" smtClean="0"/>
              <a:t>科学的な指導</a:t>
            </a:r>
            <a:r>
              <a:rPr kumimoji="1" lang="ja-JP" altLang="en-US" sz="2800" dirty="0" smtClean="0"/>
              <a:t>について考えるポイント</a:t>
            </a:r>
            <a:endParaRPr kumimoji="1" lang="ja-JP" altLang="en-US" sz="2800" dirty="0"/>
          </a:p>
        </p:txBody>
      </p:sp>
      <p:sp>
        <p:nvSpPr>
          <p:cNvPr id="3" name="テキスト ボックス 2"/>
          <p:cNvSpPr txBox="1"/>
          <p:nvPr/>
        </p:nvSpPr>
        <p:spPr>
          <a:xfrm>
            <a:off x="611560" y="2622391"/>
            <a:ext cx="7992888" cy="1384995"/>
          </a:xfrm>
          <a:prstGeom prst="rect">
            <a:avLst/>
          </a:prstGeom>
          <a:noFill/>
        </p:spPr>
        <p:txBody>
          <a:bodyPr wrap="square" rtlCol="0">
            <a:spAutoFit/>
          </a:bodyPr>
          <a:lstStyle/>
          <a:p>
            <a:pPr algn="ctr"/>
            <a:r>
              <a:rPr kumimoji="1" lang="ja-JP" altLang="en-US" sz="2800" dirty="0" smtClean="0"/>
              <a:t>　</a:t>
            </a:r>
            <a:r>
              <a:rPr kumimoji="1" lang="ja-JP" altLang="en-US" sz="2800" dirty="0" smtClean="0">
                <a:solidFill>
                  <a:srgbClr val="FF0000"/>
                </a:solidFill>
              </a:rPr>
              <a:t>スポーツ障害</a:t>
            </a:r>
            <a:r>
              <a:rPr kumimoji="1" lang="ja-JP" altLang="en-US" sz="2800" dirty="0" smtClean="0"/>
              <a:t>を防ぎながら，</a:t>
            </a:r>
            <a:endParaRPr kumimoji="1" lang="en-US" altLang="ja-JP" sz="2800" dirty="0" smtClean="0"/>
          </a:p>
          <a:p>
            <a:pPr algn="ctr"/>
            <a:r>
              <a:rPr kumimoji="1" lang="ja-JP" altLang="en-US" sz="2800" dirty="0" smtClean="0"/>
              <a:t>生徒が</a:t>
            </a:r>
            <a:r>
              <a:rPr kumimoji="1" lang="ja-JP" altLang="en-US" sz="2800" dirty="0" smtClean="0">
                <a:solidFill>
                  <a:srgbClr val="FF0000"/>
                </a:solidFill>
              </a:rPr>
              <a:t>バーンアウト</a:t>
            </a:r>
            <a:r>
              <a:rPr kumimoji="1" lang="ja-JP" altLang="en-US" sz="2800" dirty="0" smtClean="0"/>
              <a:t>することなく，</a:t>
            </a:r>
            <a:endParaRPr kumimoji="1" lang="en-US" altLang="ja-JP" sz="2800" dirty="0" smtClean="0"/>
          </a:p>
          <a:p>
            <a:pPr algn="ctr"/>
            <a:r>
              <a:rPr kumimoji="1" lang="ja-JP" altLang="en-US" sz="2800" dirty="0" smtClean="0">
                <a:solidFill>
                  <a:srgbClr val="FF0000"/>
                </a:solidFill>
              </a:rPr>
              <a:t>技能や記録の向上等</a:t>
            </a:r>
            <a:r>
              <a:rPr kumimoji="1" lang="ja-JP" altLang="en-US" sz="2800" dirty="0" smtClean="0"/>
              <a:t>，</a:t>
            </a:r>
            <a:endParaRPr kumimoji="1" lang="en-US" altLang="ja-JP" sz="2800" dirty="0" smtClean="0"/>
          </a:p>
        </p:txBody>
      </p:sp>
      <p:sp>
        <p:nvSpPr>
          <p:cNvPr id="9" name="正方形/長方形 8"/>
          <p:cNvSpPr/>
          <p:nvPr/>
        </p:nvSpPr>
        <p:spPr>
          <a:xfrm>
            <a:off x="2771800" y="1556792"/>
            <a:ext cx="324036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運動部活動において，</a:t>
            </a:r>
            <a:endParaRPr kumimoji="1" lang="ja-JP" altLang="en-US" sz="2400" dirty="0"/>
          </a:p>
        </p:txBody>
      </p:sp>
      <p:sp>
        <p:nvSpPr>
          <p:cNvPr id="10" name="正方形/長方形 9"/>
          <p:cNvSpPr/>
          <p:nvPr/>
        </p:nvSpPr>
        <p:spPr>
          <a:xfrm>
            <a:off x="2411760" y="5661248"/>
            <a:ext cx="4464496" cy="72008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効果的な指導が重要</a:t>
            </a:r>
            <a:endParaRPr kumimoji="1" lang="ja-JP" altLang="en-US" sz="2400" dirty="0"/>
          </a:p>
        </p:txBody>
      </p:sp>
      <p:sp>
        <p:nvSpPr>
          <p:cNvPr id="6" name="テキスト ボックス 5"/>
          <p:cNvSpPr txBox="1"/>
          <p:nvPr/>
        </p:nvSpPr>
        <p:spPr>
          <a:xfrm>
            <a:off x="683568" y="4437112"/>
            <a:ext cx="7992888" cy="523220"/>
          </a:xfrm>
          <a:prstGeom prst="rect">
            <a:avLst/>
          </a:prstGeom>
          <a:noFill/>
        </p:spPr>
        <p:txBody>
          <a:bodyPr wrap="square" rtlCol="0">
            <a:spAutoFit/>
          </a:bodyPr>
          <a:lstStyle/>
          <a:p>
            <a:pPr algn="ctr"/>
            <a:r>
              <a:rPr kumimoji="1" lang="ja-JP" altLang="en-US" sz="2800" dirty="0" smtClean="0"/>
              <a:t>　それぞれの目標を達成できるようにするためには</a:t>
            </a:r>
            <a:r>
              <a:rPr kumimoji="1" lang="en-US" altLang="ja-JP" sz="2800" dirty="0" smtClean="0"/>
              <a:t>…</a:t>
            </a:r>
            <a:endParaRPr kumimoji="1" lang="ja-JP" altLang="en-US" sz="2800" dirty="0"/>
          </a:p>
        </p:txBody>
      </p:sp>
    </p:spTree>
    <p:extLst>
      <p:ext uri="{BB962C8B-B14F-4D97-AF65-F5344CB8AC3E}">
        <p14:creationId xmlns:p14="http://schemas.microsoft.com/office/powerpoint/2010/main" val="20338420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2978664"/>
            <a:ext cx="2376264" cy="72008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効果的な指導</a:t>
            </a:r>
            <a:endParaRPr kumimoji="1" lang="ja-JP" altLang="en-US" sz="2400" dirty="0"/>
          </a:p>
        </p:txBody>
      </p:sp>
      <p:sp>
        <p:nvSpPr>
          <p:cNvPr id="5" name="正方形/長方形 4"/>
          <p:cNvSpPr/>
          <p:nvPr/>
        </p:nvSpPr>
        <p:spPr>
          <a:xfrm>
            <a:off x="3347864" y="980728"/>
            <a:ext cx="5688632" cy="10081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t>指導者自身のこれまでの実践，経験</a:t>
            </a:r>
            <a:endParaRPr kumimoji="1" lang="ja-JP" altLang="en-US" sz="2400" dirty="0"/>
          </a:p>
        </p:txBody>
      </p:sp>
      <p:cxnSp>
        <p:nvCxnSpPr>
          <p:cNvPr id="3" name="直線矢印コネクタ 2"/>
          <p:cNvCxnSpPr>
            <a:stCxn id="4" idx="3"/>
            <a:endCxn id="5" idx="1"/>
          </p:cNvCxnSpPr>
          <p:nvPr/>
        </p:nvCxnSpPr>
        <p:spPr>
          <a:xfrm flipV="1">
            <a:off x="2555776" y="1484784"/>
            <a:ext cx="792088" cy="185392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0072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144000"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691680" y="2916233"/>
            <a:ext cx="5976664" cy="584775"/>
          </a:xfrm>
          <a:prstGeom prst="rect">
            <a:avLst/>
          </a:prstGeom>
          <a:noFill/>
        </p:spPr>
        <p:txBody>
          <a:bodyPr wrap="square" rtlCol="0">
            <a:spAutoFit/>
          </a:bodyPr>
          <a:lstStyle/>
          <a:p>
            <a:r>
              <a:rPr kumimoji="1" lang="ja-JP" altLang="en-US" sz="3200" dirty="0" smtClean="0">
                <a:solidFill>
                  <a:srgbClr val="FFFF00"/>
                </a:solidFill>
              </a:rPr>
              <a:t>スポーツ指導の常識も変化する。</a:t>
            </a:r>
            <a:endParaRPr kumimoji="1" lang="ja-JP" altLang="en-US" sz="3200" dirty="0">
              <a:solidFill>
                <a:srgbClr val="FFFF00"/>
              </a:solidFill>
            </a:endParaRPr>
          </a:p>
        </p:txBody>
      </p:sp>
      <p:sp>
        <p:nvSpPr>
          <p:cNvPr id="3" name="テキスト ボックス 2"/>
          <p:cNvSpPr txBox="1"/>
          <p:nvPr/>
        </p:nvSpPr>
        <p:spPr>
          <a:xfrm>
            <a:off x="395536" y="692696"/>
            <a:ext cx="3888432" cy="954107"/>
          </a:xfrm>
          <a:prstGeom prst="rect">
            <a:avLst/>
          </a:prstGeom>
          <a:noFill/>
        </p:spPr>
        <p:txBody>
          <a:bodyPr wrap="square" rtlCol="0">
            <a:spAutoFit/>
          </a:bodyPr>
          <a:lstStyle/>
          <a:p>
            <a:pPr algn="ctr"/>
            <a:r>
              <a:rPr lang="ja-JP" altLang="en-US" sz="2800" dirty="0" smtClean="0">
                <a:solidFill>
                  <a:srgbClr val="FF0000"/>
                </a:solidFill>
              </a:rPr>
              <a:t>運動中は</a:t>
            </a:r>
            <a:endParaRPr lang="en-US" altLang="ja-JP" sz="2800" dirty="0" smtClean="0">
              <a:solidFill>
                <a:srgbClr val="FF0000"/>
              </a:solidFill>
            </a:endParaRPr>
          </a:p>
          <a:p>
            <a:pPr algn="ctr"/>
            <a:r>
              <a:rPr lang="ja-JP" altLang="en-US" sz="2800" dirty="0" smtClean="0">
                <a:solidFill>
                  <a:srgbClr val="FF0000"/>
                </a:solidFill>
              </a:rPr>
              <a:t>水分補給を行わない？</a:t>
            </a:r>
            <a:endParaRPr kumimoji="1" lang="ja-JP" altLang="en-US" sz="2800" dirty="0">
              <a:solidFill>
                <a:srgbClr val="FF0000"/>
              </a:solidFill>
            </a:endParaRPr>
          </a:p>
        </p:txBody>
      </p:sp>
      <p:sp>
        <p:nvSpPr>
          <p:cNvPr id="4" name="テキスト ボックス 3"/>
          <p:cNvSpPr txBox="1"/>
          <p:nvPr/>
        </p:nvSpPr>
        <p:spPr>
          <a:xfrm>
            <a:off x="2771800" y="4725144"/>
            <a:ext cx="3672408" cy="954107"/>
          </a:xfrm>
          <a:prstGeom prst="rect">
            <a:avLst/>
          </a:prstGeom>
          <a:noFill/>
        </p:spPr>
        <p:txBody>
          <a:bodyPr wrap="square" rtlCol="0">
            <a:spAutoFit/>
          </a:bodyPr>
          <a:lstStyle/>
          <a:p>
            <a:pPr algn="ctr"/>
            <a:r>
              <a:rPr lang="ja-JP" altLang="en-US" sz="2800" dirty="0" smtClean="0">
                <a:solidFill>
                  <a:srgbClr val="FF0000"/>
                </a:solidFill>
              </a:rPr>
              <a:t>筋肉は</a:t>
            </a:r>
            <a:endParaRPr lang="en-US" altLang="ja-JP" sz="2800" dirty="0" smtClean="0">
              <a:solidFill>
                <a:srgbClr val="FF0000"/>
              </a:solidFill>
            </a:endParaRPr>
          </a:p>
          <a:p>
            <a:pPr algn="ctr"/>
            <a:r>
              <a:rPr kumimoji="1" lang="ja-JP" altLang="en-US" sz="2800" dirty="0" smtClean="0">
                <a:solidFill>
                  <a:srgbClr val="FF0000"/>
                </a:solidFill>
              </a:rPr>
              <a:t>冷却してはいけない？</a:t>
            </a:r>
            <a:endParaRPr kumimoji="1" lang="ja-JP" altLang="en-US" sz="2800" dirty="0">
              <a:solidFill>
                <a:srgbClr val="FF0000"/>
              </a:solidFill>
            </a:endParaRPr>
          </a:p>
        </p:txBody>
      </p:sp>
      <p:sp>
        <p:nvSpPr>
          <p:cNvPr id="5" name="テキスト ボックス 4"/>
          <p:cNvSpPr txBox="1"/>
          <p:nvPr/>
        </p:nvSpPr>
        <p:spPr>
          <a:xfrm>
            <a:off x="5076056" y="638979"/>
            <a:ext cx="3312368" cy="954107"/>
          </a:xfrm>
          <a:prstGeom prst="rect">
            <a:avLst/>
          </a:prstGeom>
          <a:noFill/>
        </p:spPr>
        <p:txBody>
          <a:bodyPr wrap="square" rtlCol="0">
            <a:spAutoFit/>
          </a:bodyPr>
          <a:lstStyle/>
          <a:p>
            <a:pPr algn="ctr"/>
            <a:r>
              <a:rPr lang="ja-JP" altLang="en-US" sz="2800" dirty="0" smtClean="0">
                <a:solidFill>
                  <a:srgbClr val="FF0000"/>
                </a:solidFill>
              </a:rPr>
              <a:t>トレーニングは</a:t>
            </a:r>
            <a:endParaRPr lang="en-US" altLang="ja-JP" sz="2800" dirty="0" smtClean="0">
              <a:solidFill>
                <a:srgbClr val="FF0000"/>
              </a:solidFill>
            </a:endParaRPr>
          </a:p>
          <a:p>
            <a:pPr algn="ctr"/>
            <a:r>
              <a:rPr lang="ja-JP" altLang="en-US" sz="2800" dirty="0" smtClean="0">
                <a:solidFill>
                  <a:srgbClr val="FF0000"/>
                </a:solidFill>
              </a:rPr>
              <a:t>長時間が効果的？</a:t>
            </a:r>
            <a:endParaRPr kumimoji="1" lang="ja-JP" altLang="en-US" sz="2800" dirty="0">
              <a:solidFill>
                <a:srgbClr val="FF0000"/>
              </a:solidFill>
            </a:endParaRPr>
          </a:p>
        </p:txBody>
      </p:sp>
    </p:spTree>
    <p:extLst>
      <p:ext uri="{BB962C8B-B14F-4D97-AF65-F5344CB8AC3E}">
        <p14:creationId xmlns:p14="http://schemas.microsoft.com/office/powerpoint/2010/main" val="18552198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2978664"/>
            <a:ext cx="2376264" cy="72008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効果的な指導</a:t>
            </a:r>
            <a:endParaRPr kumimoji="1" lang="ja-JP" altLang="en-US" sz="2400" dirty="0"/>
          </a:p>
        </p:txBody>
      </p:sp>
      <p:sp>
        <p:nvSpPr>
          <p:cNvPr id="5" name="正方形/長方形 4"/>
          <p:cNvSpPr/>
          <p:nvPr/>
        </p:nvSpPr>
        <p:spPr>
          <a:xfrm>
            <a:off x="3275856" y="980728"/>
            <a:ext cx="5688632" cy="10081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t>指導者自身のこれまでの実践，経験</a:t>
            </a:r>
            <a:endParaRPr kumimoji="1" lang="ja-JP" altLang="en-US" sz="2400" dirty="0"/>
          </a:p>
        </p:txBody>
      </p:sp>
      <p:sp>
        <p:nvSpPr>
          <p:cNvPr id="7" name="正方形/長方形 6"/>
          <p:cNvSpPr/>
          <p:nvPr/>
        </p:nvSpPr>
        <p:spPr>
          <a:xfrm>
            <a:off x="3275856" y="4725144"/>
            <a:ext cx="5688632" cy="10081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t>研究の結果や数値等で</a:t>
            </a:r>
            <a:r>
              <a:rPr lang="ja-JP" altLang="en-US" sz="2400" dirty="0" smtClean="0">
                <a:solidFill>
                  <a:srgbClr val="FFFF00"/>
                </a:solidFill>
              </a:rPr>
              <a:t>理論付けられ</a:t>
            </a:r>
            <a:endParaRPr lang="en-US" altLang="ja-JP" sz="2400" dirty="0" smtClean="0">
              <a:solidFill>
                <a:srgbClr val="FFFF00"/>
              </a:solidFill>
            </a:endParaRPr>
          </a:p>
          <a:p>
            <a:pPr algn="ctr"/>
            <a:r>
              <a:rPr lang="ja-JP" altLang="en-US" sz="2400" dirty="0" smtClean="0">
                <a:solidFill>
                  <a:srgbClr val="FFFF00"/>
                </a:solidFill>
              </a:rPr>
              <a:t>科学的根拠が得られた方法</a:t>
            </a:r>
            <a:endParaRPr kumimoji="1" lang="ja-JP" altLang="en-US" sz="2400" dirty="0">
              <a:solidFill>
                <a:srgbClr val="FFFF00"/>
              </a:solidFill>
            </a:endParaRPr>
          </a:p>
        </p:txBody>
      </p:sp>
      <p:sp>
        <p:nvSpPr>
          <p:cNvPr id="8" name="正方形/長方形 7"/>
          <p:cNvSpPr/>
          <p:nvPr/>
        </p:nvSpPr>
        <p:spPr>
          <a:xfrm>
            <a:off x="3275856" y="2852936"/>
            <a:ext cx="5688632" cy="10081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t>研究機関等で，</a:t>
            </a:r>
            <a:r>
              <a:rPr lang="ja-JP" altLang="en-US" sz="2400" dirty="0" smtClean="0">
                <a:solidFill>
                  <a:srgbClr val="FFFF00"/>
                </a:solidFill>
              </a:rPr>
              <a:t>新たに開発された方法</a:t>
            </a:r>
            <a:endParaRPr kumimoji="1" lang="ja-JP" altLang="en-US" sz="2400" dirty="0">
              <a:solidFill>
                <a:srgbClr val="FFFF00"/>
              </a:solidFill>
            </a:endParaRPr>
          </a:p>
        </p:txBody>
      </p:sp>
      <p:cxnSp>
        <p:nvCxnSpPr>
          <p:cNvPr id="3" name="直線矢印コネクタ 2"/>
          <p:cNvCxnSpPr>
            <a:stCxn id="4" idx="3"/>
            <a:endCxn id="5" idx="1"/>
          </p:cNvCxnSpPr>
          <p:nvPr/>
        </p:nvCxnSpPr>
        <p:spPr>
          <a:xfrm flipV="1">
            <a:off x="2555776" y="1484784"/>
            <a:ext cx="720080" cy="185392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a:stCxn id="4" idx="3"/>
            <a:endCxn id="8" idx="1"/>
          </p:cNvCxnSpPr>
          <p:nvPr/>
        </p:nvCxnSpPr>
        <p:spPr>
          <a:xfrm>
            <a:off x="2555776" y="3338704"/>
            <a:ext cx="720080" cy="1828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4" idx="3"/>
            <a:endCxn id="7" idx="1"/>
          </p:cNvCxnSpPr>
          <p:nvPr/>
        </p:nvCxnSpPr>
        <p:spPr>
          <a:xfrm>
            <a:off x="2555776" y="3338704"/>
            <a:ext cx="720080" cy="189049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89360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331640" y="692696"/>
            <a:ext cx="6552728" cy="1077218"/>
          </a:xfrm>
          <a:prstGeom prst="rect">
            <a:avLst/>
          </a:prstGeom>
          <a:noFill/>
        </p:spPr>
        <p:txBody>
          <a:bodyPr wrap="square" rtlCol="0">
            <a:spAutoFit/>
          </a:bodyPr>
          <a:lstStyle/>
          <a:p>
            <a:pPr algn="ctr"/>
            <a:r>
              <a:rPr kumimoji="1" lang="ja-JP" altLang="en-US" sz="3200" dirty="0" smtClean="0">
                <a:solidFill>
                  <a:srgbClr val="FF0000"/>
                </a:solidFill>
              </a:rPr>
              <a:t>学ぶことをやめたら，</a:t>
            </a:r>
            <a:endParaRPr kumimoji="1" lang="en-US" altLang="ja-JP" sz="3200" dirty="0" smtClean="0">
              <a:solidFill>
                <a:srgbClr val="FF0000"/>
              </a:solidFill>
            </a:endParaRPr>
          </a:p>
          <a:p>
            <a:pPr algn="ctr"/>
            <a:r>
              <a:rPr kumimoji="1" lang="ja-JP" altLang="en-US" sz="3200" dirty="0" smtClean="0">
                <a:solidFill>
                  <a:srgbClr val="FF0000"/>
                </a:solidFill>
              </a:rPr>
              <a:t>教えることをやめなければならない。</a:t>
            </a:r>
            <a:endParaRPr kumimoji="1" lang="ja-JP" altLang="en-US" sz="3200" dirty="0">
              <a:solidFill>
                <a:srgbClr val="FF0000"/>
              </a:solidFill>
            </a:endParaRPr>
          </a:p>
        </p:txBody>
      </p:sp>
      <p:sp>
        <p:nvSpPr>
          <p:cNvPr id="3" name="テキスト ボックス 2"/>
          <p:cNvSpPr txBox="1"/>
          <p:nvPr/>
        </p:nvSpPr>
        <p:spPr>
          <a:xfrm>
            <a:off x="1835696" y="2492896"/>
            <a:ext cx="5760640" cy="2677656"/>
          </a:xfrm>
          <a:prstGeom prst="rect">
            <a:avLst/>
          </a:prstGeom>
          <a:noFill/>
        </p:spPr>
        <p:txBody>
          <a:bodyPr wrap="square" rtlCol="0">
            <a:spAutoFit/>
          </a:bodyPr>
          <a:lstStyle/>
          <a:p>
            <a:pPr algn="ctr"/>
            <a:r>
              <a:rPr kumimoji="1" lang="ja-JP" altLang="en-US" sz="2400" dirty="0" smtClean="0"/>
              <a:t>世の中は常に変わり，</a:t>
            </a:r>
            <a:endParaRPr kumimoji="1" lang="en-US" altLang="ja-JP" sz="2400" dirty="0" smtClean="0"/>
          </a:p>
          <a:p>
            <a:pPr algn="ctr"/>
            <a:endParaRPr kumimoji="1" lang="en-US" altLang="ja-JP" sz="2400" dirty="0" smtClean="0"/>
          </a:p>
          <a:p>
            <a:pPr algn="ctr"/>
            <a:r>
              <a:rPr lang="ja-JP" altLang="en-US" sz="2400" dirty="0" smtClean="0"/>
              <a:t>昨日の真実は今日の嘘となりえるし，</a:t>
            </a:r>
            <a:endParaRPr lang="en-US" altLang="ja-JP" sz="2400" dirty="0" smtClean="0"/>
          </a:p>
          <a:p>
            <a:pPr algn="ctr"/>
            <a:endParaRPr lang="en-US" altLang="ja-JP" sz="2400" dirty="0" smtClean="0"/>
          </a:p>
          <a:p>
            <a:pPr algn="ctr"/>
            <a:r>
              <a:rPr kumimoji="1" lang="ja-JP" altLang="en-US" sz="2400" dirty="0"/>
              <a:t>明日</a:t>
            </a:r>
            <a:r>
              <a:rPr kumimoji="1" lang="ja-JP" altLang="en-US" sz="2400" dirty="0" smtClean="0"/>
              <a:t>になれば，</a:t>
            </a:r>
            <a:endParaRPr kumimoji="1" lang="en-US" altLang="ja-JP" sz="2400" dirty="0" smtClean="0"/>
          </a:p>
          <a:p>
            <a:pPr algn="ctr"/>
            <a:endParaRPr kumimoji="1" lang="en-US" altLang="ja-JP" sz="2400" dirty="0" smtClean="0"/>
          </a:p>
          <a:p>
            <a:pPr algn="ctr"/>
            <a:r>
              <a:rPr kumimoji="1" lang="ja-JP" altLang="en-US" sz="2400" dirty="0" smtClean="0"/>
              <a:t>今日の真実が，明日の嘘になる。</a:t>
            </a:r>
            <a:endParaRPr kumimoji="1" lang="ja-JP" altLang="en-US" sz="2400" dirty="0"/>
          </a:p>
        </p:txBody>
      </p:sp>
      <p:sp>
        <p:nvSpPr>
          <p:cNvPr id="4" name="テキスト ボックス 3"/>
          <p:cNvSpPr txBox="1"/>
          <p:nvPr/>
        </p:nvSpPr>
        <p:spPr>
          <a:xfrm>
            <a:off x="2339752" y="6084004"/>
            <a:ext cx="4752528" cy="369332"/>
          </a:xfrm>
          <a:prstGeom prst="rect">
            <a:avLst/>
          </a:prstGeom>
          <a:noFill/>
        </p:spPr>
        <p:txBody>
          <a:bodyPr wrap="square" rtlCol="0">
            <a:spAutoFit/>
          </a:bodyPr>
          <a:lstStyle/>
          <a:p>
            <a:r>
              <a:rPr kumimoji="1" lang="ja-JP" altLang="en-US" dirty="0" smtClean="0"/>
              <a:t>元サッカーフランス代表監督　ロジェ・ルメール</a:t>
            </a:r>
            <a:endParaRPr kumimoji="1" lang="ja-JP" altLang="en-US" dirty="0"/>
          </a:p>
        </p:txBody>
      </p:sp>
    </p:spTree>
    <p:extLst>
      <p:ext uri="{BB962C8B-B14F-4D97-AF65-F5344CB8AC3E}">
        <p14:creationId xmlns:p14="http://schemas.microsoft.com/office/powerpoint/2010/main" val="19774344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2195736" y="3320262"/>
            <a:ext cx="2506707" cy="3528392"/>
          </a:xfrm>
          <a:prstGeom prst="rect">
            <a:avLst/>
          </a:prstGeom>
          <a:effectLst>
            <a:innerShdw blurRad="63500" dist="50800">
              <a:prstClr val="black">
                <a:alpha val="50000"/>
              </a:prstClr>
            </a:innerShdw>
          </a:effectLst>
        </p:spPr>
      </p:pic>
      <p:pic>
        <p:nvPicPr>
          <p:cNvPr id="2" name="図 1"/>
          <p:cNvPicPr>
            <a:picLocks noChangeAspect="1"/>
          </p:cNvPicPr>
          <p:nvPr/>
        </p:nvPicPr>
        <p:blipFill>
          <a:blip r:embed="rId4"/>
          <a:stretch>
            <a:fillRect/>
          </a:stretch>
        </p:blipFill>
        <p:spPr>
          <a:xfrm>
            <a:off x="395537" y="188640"/>
            <a:ext cx="2521418" cy="3528392"/>
          </a:xfrm>
          <a:prstGeom prst="rect">
            <a:avLst/>
          </a:prstGeom>
          <a:effectLst>
            <a:innerShdw blurRad="63500" dist="50800">
              <a:prstClr val="black">
                <a:alpha val="50000"/>
              </a:prstClr>
            </a:innerShdw>
          </a:effectLst>
        </p:spPr>
      </p:pic>
      <p:pic>
        <p:nvPicPr>
          <p:cNvPr id="5" name="図 4"/>
          <p:cNvPicPr>
            <a:picLocks noChangeAspect="1"/>
          </p:cNvPicPr>
          <p:nvPr/>
        </p:nvPicPr>
        <p:blipFill>
          <a:blip r:embed="rId5"/>
          <a:stretch>
            <a:fillRect/>
          </a:stretch>
        </p:blipFill>
        <p:spPr>
          <a:xfrm>
            <a:off x="6444208" y="3320262"/>
            <a:ext cx="2486889" cy="3528392"/>
          </a:xfrm>
          <a:prstGeom prst="rect">
            <a:avLst/>
          </a:prstGeom>
          <a:effectLst>
            <a:innerShdw blurRad="63500" dist="50800">
              <a:prstClr val="black">
                <a:alpha val="50000"/>
              </a:prstClr>
            </a:innerShdw>
          </a:effectLst>
        </p:spPr>
      </p:pic>
      <p:pic>
        <p:nvPicPr>
          <p:cNvPr id="4" name="図 3"/>
          <p:cNvPicPr>
            <a:picLocks noChangeAspect="1"/>
          </p:cNvPicPr>
          <p:nvPr/>
        </p:nvPicPr>
        <p:blipFill>
          <a:blip r:embed="rId6"/>
          <a:stretch>
            <a:fillRect/>
          </a:stretch>
        </p:blipFill>
        <p:spPr>
          <a:xfrm>
            <a:off x="4723868" y="188640"/>
            <a:ext cx="2525579" cy="3528392"/>
          </a:xfrm>
          <a:prstGeom prst="rect">
            <a:avLst/>
          </a:prstGeom>
          <a:effectLst>
            <a:innerShdw blurRad="63500" dist="50800">
              <a:prstClr val="black">
                <a:alpha val="50000"/>
              </a:prstClr>
            </a:innerShdw>
          </a:effectLst>
        </p:spPr>
      </p:pic>
    </p:spTree>
    <p:extLst>
      <p:ext uri="{BB962C8B-B14F-4D97-AF65-F5344CB8AC3E}">
        <p14:creationId xmlns:p14="http://schemas.microsoft.com/office/powerpoint/2010/main" val="362762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735796" y="4964975"/>
            <a:ext cx="3816424" cy="1200329"/>
          </a:xfrm>
          <a:prstGeom prst="rect">
            <a:avLst/>
          </a:prstGeom>
          <a:noFill/>
        </p:spPr>
        <p:txBody>
          <a:bodyPr wrap="square" rtlCol="0">
            <a:spAutoFit/>
          </a:bodyPr>
          <a:lstStyle/>
          <a:p>
            <a:pPr algn="ctr"/>
            <a:r>
              <a:rPr lang="ja-JP" altLang="en-US" sz="2400" b="1" dirty="0" smtClean="0"/>
              <a:t>広島県教育委員会</a:t>
            </a:r>
            <a:endParaRPr lang="en-US" altLang="ja-JP" sz="2400" b="1" dirty="0" smtClean="0"/>
          </a:p>
          <a:p>
            <a:pPr algn="ctr"/>
            <a:r>
              <a:rPr lang="ja-JP" altLang="en-US" sz="2400" b="1" dirty="0"/>
              <a:t>学び</a:t>
            </a:r>
            <a:r>
              <a:rPr lang="ja-JP" altLang="en-US" sz="2400" b="1" dirty="0" smtClean="0"/>
              <a:t>の変革推進部</a:t>
            </a:r>
            <a:endParaRPr lang="en-US" altLang="ja-JP" sz="2400" b="1" dirty="0" smtClean="0"/>
          </a:p>
          <a:p>
            <a:pPr algn="ctr"/>
            <a:r>
              <a:rPr lang="ja-JP" altLang="en-US" sz="2400" b="1" dirty="0"/>
              <a:t>豊</a:t>
            </a:r>
            <a:r>
              <a:rPr lang="ja-JP" altLang="en-US" sz="2400" b="1" dirty="0" smtClean="0"/>
              <a:t>かな心と身体育成課</a:t>
            </a:r>
            <a:endParaRPr lang="en-US" altLang="ja-JP" sz="2400" b="1" dirty="0" smtClean="0"/>
          </a:p>
        </p:txBody>
      </p:sp>
      <p:sp>
        <p:nvSpPr>
          <p:cNvPr id="2" name="テキスト ボックス 1"/>
          <p:cNvSpPr txBox="1"/>
          <p:nvPr/>
        </p:nvSpPr>
        <p:spPr>
          <a:xfrm>
            <a:off x="1988713" y="796062"/>
            <a:ext cx="5310590" cy="707886"/>
          </a:xfrm>
          <a:prstGeom prst="rect">
            <a:avLst/>
          </a:prstGeom>
          <a:noFill/>
        </p:spPr>
        <p:txBody>
          <a:bodyPr wrap="square" rtlCol="0">
            <a:spAutoFit/>
          </a:bodyPr>
          <a:lstStyle/>
          <a:p>
            <a:pPr algn="ctr"/>
            <a:r>
              <a:rPr kumimoji="1" lang="ja-JP" altLang="en-US" sz="2000" dirty="0" smtClean="0">
                <a:latin typeface="+mn-ea"/>
              </a:rPr>
              <a:t>適切な部活動指導</a:t>
            </a:r>
            <a:r>
              <a:rPr lang="ja-JP" altLang="en-US" sz="2000" dirty="0" smtClean="0">
                <a:latin typeface="+mn-ea"/>
              </a:rPr>
              <a:t>研修　</a:t>
            </a:r>
            <a:r>
              <a:rPr kumimoji="1" lang="ja-JP" altLang="en-US" sz="2000" dirty="0" smtClean="0">
                <a:latin typeface="+mn-ea"/>
              </a:rPr>
              <a:t>参考資料　</a:t>
            </a:r>
            <a:r>
              <a:rPr kumimoji="1" lang="en-US" altLang="ja-JP" sz="2000" dirty="0" smtClean="0">
                <a:latin typeface="+mn-ea"/>
              </a:rPr>
              <a:t>vol.</a:t>
            </a:r>
            <a:r>
              <a:rPr kumimoji="1" lang="ja-JP" altLang="en-US" sz="2000" dirty="0" smtClean="0">
                <a:latin typeface="+mn-ea"/>
              </a:rPr>
              <a:t>３</a:t>
            </a:r>
            <a:endParaRPr kumimoji="1" lang="en-US" altLang="ja-JP" sz="2000" dirty="0" smtClean="0">
              <a:latin typeface="+mn-ea"/>
            </a:endParaRPr>
          </a:p>
          <a:p>
            <a:pPr algn="ctr"/>
            <a:r>
              <a:rPr lang="en-US" altLang="ja-JP" sz="2000" dirty="0" smtClean="0">
                <a:latin typeface="+mn-ea"/>
              </a:rPr>
              <a:t>R3.3ver</a:t>
            </a:r>
            <a:endParaRPr kumimoji="1" lang="ja-JP" altLang="en-US" sz="2000" dirty="0">
              <a:latin typeface="+mn-ea"/>
            </a:endParaRPr>
          </a:p>
        </p:txBody>
      </p:sp>
      <p:sp>
        <p:nvSpPr>
          <p:cNvPr id="6" name="テキスト ボックス 5"/>
          <p:cNvSpPr txBox="1"/>
          <p:nvPr/>
        </p:nvSpPr>
        <p:spPr>
          <a:xfrm>
            <a:off x="1259632" y="2321585"/>
            <a:ext cx="6768752" cy="1323439"/>
          </a:xfrm>
          <a:prstGeom prst="rect">
            <a:avLst/>
          </a:prstGeom>
          <a:noFill/>
        </p:spPr>
        <p:txBody>
          <a:bodyPr wrap="square" rtlCol="0">
            <a:spAutoFit/>
          </a:bodyPr>
          <a:lstStyle/>
          <a:p>
            <a:pPr algn="ctr"/>
            <a:r>
              <a:rPr lang="ja-JP" altLang="en-US" sz="4000">
                <a:latin typeface="+mn-ea"/>
                <a:cs typeface="Times New Roman" panose="02020603050405020304" pitchFamily="18" charset="0"/>
              </a:rPr>
              <a:t>生徒の実態に応じた</a:t>
            </a:r>
          </a:p>
          <a:p>
            <a:pPr algn="ctr"/>
            <a:r>
              <a:rPr lang="ja-JP" altLang="en-US" sz="4000">
                <a:latin typeface="+mn-ea"/>
                <a:cs typeface="Times New Roman" panose="02020603050405020304" pitchFamily="18" charset="0"/>
              </a:rPr>
              <a:t>適切な指導</a:t>
            </a:r>
          </a:p>
        </p:txBody>
      </p:sp>
    </p:spTree>
    <p:extLst>
      <p:ext uri="{BB962C8B-B14F-4D97-AF65-F5344CB8AC3E}">
        <p14:creationId xmlns:p14="http://schemas.microsoft.com/office/powerpoint/2010/main" val="38171098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39552" y="2492896"/>
            <a:ext cx="8136904" cy="769441"/>
          </a:xfrm>
          <a:prstGeom prst="rect">
            <a:avLst/>
          </a:prstGeom>
          <a:noFill/>
        </p:spPr>
        <p:txBody>
          <a:bodyPr wrap="square" rtlCol="0">
            <a:spAutoFit/>
          </a:bodyPr>
          <a:lstStyle/>
          <a:p>
            <a:r>
              <a:rPr lang="ja-JP" altLang="en-US" sz="4400" dirty="0"/>
              <a:t>４</a:t>
            </a:r>
            <a:r>
              <a:rPr lang="ja-JP" altLang="en-US" sz="4400" dirty="0" smtClean="0"/>
              <a:t>　障害のある生徒などへの配慮</a:t>
            </a:r>
            <a:endParaRPr kumimoji="1" lang="ja-JP" altLang="en-US" sz="4400" dirty="0"/>
          </a:p>
        </p:txBody>
      </p:sp>
    </p:spTree>
    <p:extLst>
      <p:ext uri="{BB962C8B-B14F-4D97-AF65-F5344CB8AC3E}">
        <p14:creationId xmlns:p14="http://schemas.microsoft.com/office/powerpoint/2010/main" val="16675790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1560" y="1268760"/>
            <a:ext cx="7848872" cy="954107"/>
          </a:xfrm>
          <a:prstGeom prst="rect">
            <a:avLst/>
          </a:prstGeom>
          <a:noFill/>
        </p:spPr>
        <p:txBody>
          <a:bodyPr wrap="square" rtlCol="0">
            <a:spAutoFit/>
          </a:bodyPr>
          <a:lstStyle/>
          <a:p>
            <a:r>
              <a:rPr lang="ja-JP" altLang="en-US" sz="2800" dirty="0"/>
              <a:t>１</a:t>
            </a:r>
            <a:r>
              <a:rPr kumimoji="1" lang="ja-JP" altLang="en-US" sz="2800" dirty="0" smtClean="0"/>
              <a:t>　運動の目的の確認</a:t>
            </a:r>
            <a:endParaRPr kumimoji="1" lang="en-US" altLang="ja-JP" sz="2800" dirty="0" smtClean="0"/>
          </a:p>
          <a:p>
            <a:r>
              <a:rPr lang="ja-JP" altLang="en-US" sz="2800" dirty="0"/>
              <a:t>　</a:t>
            </a:r>
            <a:r>
              <a:rPr lang="ja-JP" altLang="en-US" sz="2800" dirty="0" smtClean="0"/>
              <a:t>　　</a:t>
            </a:r>
            <a:r>
              <a:rPr lang="ja-JP" altLang="en-US" sz="2800" dirty="0" smtClean="0">
                <a:solidFill>
                  <a:srgbClr val="0070C0"/>
                </a:solidFill>
              </a:rPr>
              <a:t>何に重点を置いて行うのか。</a:t>
            </a:r>
            <a:endParaRPr kumimoji="1" lang="en-US" altLang="ja-JP" sz="2800" dirty="0" smtClean="0">
              <a:solidFill>
                <a:srgbClr val="0070C0"/>
              </a:solidFill>
            </a:endParaRPr>
          </a:p>
        </p:txBody>
      </p:sp>
      <p:sp>
        <p:nvSpPr>
          <p:cNvPr id="3" name="テキスト ボックス 2"/>
          <p:cNvSpPr txBox="1"/>
          <p:nvPr/>
        </p:nvSpPr>
        <p:spPr>
          <a:xfrm>
            <a:off x="611560" y="2492896"/>
            <a:ext cx="7848872" cy="954107"/>
          </a:xfrm>
          <a:prstGeom prst="rect">
            <a:avLst/>
          </a:prstGeom>
          <a:noFill/>
        </p:spPr>
        <p:txBody>
          <a:bodyPr wrap="square" rtlCol="0">
            <a:spAutoFit/>
          </a:bodyPr>
          <a:lstStyle/>
          <a:p>
            <a:r>
              <a:rPr lang="ja-JP" altLang="en-US" sz="2800" dirty="0"/>
              <a:t>２</a:t>
            </a:r>
            <a:r>
              <a:rPr kumimoji="1" lang="ja-JP" altLang="en-US" sz="2800" dirty="0" smtClean="0"/>
              <a:t>　配慮事項の確認</a:t>
            </a:r>
            <a:endParaRPr kumimoji="1" lang="en-US" altLang="ja-JP" sz="2800" dirty="0" smtClean="0"/>
          </a:p>
          <a:p>
            <a:r>
              <a:rPr lang="ja-JP" altLang="en-US" sz="2800" dirty="0"/>
              <a:t>　</a:t>
            </a:r>
            <a:r>
              <a:rPr lang="ja-JP" altLang="en-US" sz="2800" dirty="0" smtClean="0"/>
              <a:t>　　</a:t>
            </a:r>
            <a:r>
              <a:rPr lang="ja-JP" altLang="en-US" sz="2800" dirty="0" smtClean="0">
                <a:solidFill>
                  <a:srgbClr val="0070C0"/>
                </a:solidFill>
              </a:rPr>
              <a:t>運動に関する忌避や配慮事項の確認</a:t>
            </a:r>
            <a:endParaRPr kumimoji="1" lang="en-US" altLang="ja-JP" sz="2800" dirty="0" smtClean="0">
              <a:solidFill>
                <a:srgbClr val="0070C0"/>
              </a:solidFill>
            </a:endParaRPr>
          </a:p>
        </p:txBody>
      </p:sp>
      <p:sp>
        <p:nvSpPr>
          <p:cNvPr id="4" name="テキスト ボックス 3"/>
          <p:cNvSpPr txBox="1"/>
          <p:nvPr/>
        </p:nvSpPr>
        <p:spPr>
          <a:xfrm>
            <a:off x="611560" y="3678123"/>
            <a:ext cx="7848872" cy="954107"/>
          </a:xfrm>
          <a:prstGeom prst="rect">
            <a:avLst/>
          </a:prstGeom>
          <a:noFill/>
        </p:spPr>
        <p:txBody>
          <a:bodyPr wrap="square" rtlCol="0">
            <a:spAutoFit/>
          </a:bodyPr>
          <a:lstStyle/>
          <a:p>
            <a:r>
              <a:rPr lang="ja-JP" altLang="en-US" sz="2800" dirty="0"/>
              <a:t>３</a:t>
            </a:r>
            <a:r>
              <a:rPr kumimoji="1" lang="ja-JP" altLang="en-US" sz="2800" dirty="0" smtClean="0"/>
              <a:t>　施設・用具・ルールの工夫</a:t>
            </a:r>
            <a:endParaRPr kumimoji="1" lang="en-US" altLang="ja-JP" sz="2800" dirty="0" smtClean="0"/>
          </a:p>
          <a:p>
            <a:r>
              <a:rPr lang="ja-JP" altLang="en-US" sz="2800" dirty="0"/>
              <a:t>　</a:t>
            </a:r>
            <a:r>
              <a:rPr lang="ja-JP" altLang="en-US" sz="2800" dirty="0" smtClean="0"/>
              <a:t>　　</a:t>
            </a:r>
            <a:r>
              <a:rPr lang="ja-JP" altLang="en-US" sz="2800" dirty="0" smtClean="0">
                <a:solidFill>
                  <a:srgbClr val="0070C0"/>
                </a:solidFill>
              </a:rPr>
              <a:t>障害に応じた用具やルール</a:t>
            </a:r>
            <a:endParaRPr kumimoji="1" lang="en-US" altLang="ja-JP" sz="2800" dirty="0" smtClean="0">
              <a:solidFill>
                <a:srgbClr val="0070C0"/>
              </a:solidFill>
            </a:endParaRPr>
          </a:p>
        </p:txBody>
      </p:sp>
      <p:sp>
        <p:nvSpPr>
          <p:cNvPr id="5" name="テキスト ボックス 4"/>
          <p:cNvSpPr txBox="1"/>
          <p:nvPr/>
        </p:nvSpPr>
        <p:spPr>
          <a:xfrm>
            <a:off x="611560" y="5013176"/>
            <a:ext cx="7848872" cy="954107"/>
          </a:xfrm>
          <a:prstGeom prst="rect">
            <a:avLst/>
          </a:prstGeom>
          <a:noFill/>
        </p:spPr>
        <p:txBody>
          <a:bodyPr wrap="square" rtlCol="0">
            <a:spAutoFit/>
          </a:bodyPr>
          <a:lstStyle/>
          <a:p>
            <a:r>
              <a:rPr lang="ja-JP" altLang="en-US" sz="2800" dirty="0"/>
              <a:t>４</a:t>
            </a:r>
            <a:r>
              <a:rPr kumimoji="1" lang="ja-JP" altLang="en-US" sz="2800" dirty="0" smtClean="0"/>
              <a:t>　疲労度に注意</a:t>
            </a:r>
            <a:endParaRPr kumimoji="1" lang="en-US" altLang="ja-JP" sz="2800" dirty="0" smtClean="0"/>
          </a:p>
          <a:p>
            <a:r>
              <a:rPr lang="ja-JP" altLang="en-US" sz="2800" dirty="0"/>
              <a:t>　</a:t>
            </a:r>
            <a:r>
              <a:rPr lang="ja-JP" altLang="en-US" sz="2800" dirty="0" smtClean="0"/>
              <a:t>　　</a:t>
            </a:r>
            <a:r>
              <a:rPr lang="ja-JP" altLang="en-US" sz="2800" dirty="0" smtClean="0">
                <a:solidFill>
                  <a:srgbClr val="0070C0"/>
                </a:solidFill>
              </a:rPr>
              <a:t>筋緊張・不随意運動により運動量以上の疲労</a:t>
            </a:r>
            <a:endParaRPr kumimoji="1" lang="en-US" altLang="ja-JP" sz="2800" dirty="0" smtClean="0">
              <a:solidFill>
                <a:srgbClr val="0070C0"/>
              </a:solidFill>
            </a:endParaRPr>
          </a:p>
        </p:txBody>
      </p:sp>
      <p:sp>
        <p:nvSpPr>
          <p:cNvPr id="10" name="テキスト ボックス 9"/>
          <p:cNvSpPr txBox="1"/>
          <p:nvPr/>
        </p:nvSpPr>
        <p:spPr>
          <a:xfrm>
            <a:off x="611560" y="260648"/>
            <a:ext cx="8136904" cy="584775"/>
          </a:xfrm>
          <a:prstGeom prst="rect">
            <a:avLst/>
          </a:prstGeom>
          <a:noFill/>
        </p:spPr>
        <p:txBody>
          <a:bodyPr wrap="square" rtlCol="0">
            <a:spAutoFit/>
          </a:bodyPr>
          <a:lstStyle/>
          <a:p>
            <a:r>
              <a:rPr kumimoji="1" lang="ja-JP" altLang="en-US" sz="3200" dirty="0" smtClean="0"/>
              <a:t>安心して運動を行うための配慮必要事項の例</a:t>
            </a:r>
            <a:endParaRPr kumimoji="1" lang="ja-JP" altLang="en-US" sz="3200" dirty="0"/>
          </a:p>
        </p:txBody>
      </p:sp>
      <p:sp>
        <p:nvSpPr>
          <p:cNvPr id="7" name="テキスト ボックス 6"/>
          <p:cNvSpPr txBox="1"/>
          <p:nvPr/>
        </p:nvSpPr>
        <p:spPr>
          <a:xfrm>
            <a:off x="827584" y="6372036"/>
            <a:ext cx="8136904" cy="369332"/>
          </a:xfrm>
          <a:prstGeom prst="rect">
            <a:avLst/>
          </a:prstGeom>
          <a:noFill/>
        </p:spPr>
        <p:txBody>
          <a:bodyPr wrap="square" rtlCol="0">
            <a:spAutoFit/>
          </a:bodyPr>
          <a:lstStyle/>
          <a:p>
            <a:r>
              <a:rPr lang="ja-JP" altLang="en-US">
                <a:latin typeface="+mn-ea"/>
              </a:rPr>
              <a:t>　「支援を必要とする児童生徒の体育指導の参考</a:t>
            </a:r>
            <a:r>
              <a:rPr lang="ja-JP" altLang="en-US" smtClean="0">
                <a:latin typeface="+mn-ea"/>
              </a:rPr>
              <a:t>」</a:t>
            </a:r>
            <a:r>
              <a:rPr kumimoji="1" lang="ja-JP" altLang="en-US" smtClean="0">
                <a:latin typeface="+mn-ea"/>
              </a:rPr>
              <a:t>神奈川</a:t>
            </a:r>
            <a:r>
              <a:rPr kumimoji="1" lang="ja-JP" altLang="en-US" dirty="0" smtClean="0">
                <a:latin typeface="+mn-ea"/>
              </a:rPr>
              <a:t>県立体育</a:t>
            </a:r>
            <a:r>
              <a:rPr kumimoji="1" lang="ja-JP" altLang="en-US" smtClean="0">
                <a:latin typeface="+mn-ea"/>
              </a:rPr>
              <a:t>センター（</a:t>
            </a:r>
            <a:r>
              <a:rPr kumimoji="1" lang="en-US" altLang="ja-JP" smtClean="0">
                <a:latin typeface="+mn-ea"/>
              </a:rPr>
              <a:t>H19</a:t>
            </a:r>
            <a:r>
              <a:rPr kumimoji="1" lang="ja-JP" altLang="en-US" smtClean="0">
                <a:latin typeface="+mn-ea"/>
              </a:rPr>
              <a:t>）</a:t>
            </a:r>
            <a:endParaRPr kumimoji="1" lang="ja-JP" altLang="en-US" dirty="0">
              <a:latin typeface="+mn-ea"/>
            </a:endParaRPr>
          </a:p>
        </p:txBody>
      </p:sp>
    </p:spTree>
    <p:extLst>
      <p:ext uri="{BB962C8B-B14F-4D97-AF65-F5344CB8AC3E}">
        <p14:creationId xmlns:p14="http://schemas.microsoft.com/office/powerpoint/2010/main" val="7947979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67544" y="980728"/>
            <a:ext cx="7560840" cy="954107"/>
          </a:xfrm>
          <a:prstGeom prst="rect">
            <a:avLst/>
          </a:prstGeom>
          <a:noFill/>
        </p:spPr>
        <p:txBody>
          <a:bodyPr wrap="square" rtlCol="0">
            <a:spAutoFit/>
          </a:bodyPr>
          <a:lstStyle/>
          <a:p>
            <a:r>
              <a:rPr lang="ja-JP" altLang="en-US" sz="2800" dirty="0"/>
              <a:t>５</a:t>
            </a:r>
            <a:r>
              <a:rPr kumimoji="1" lang="ja-JP" altLang="en-US" sz="2800" dirty="0" smtClean="0"/>
              <a:t>　体調の把握・観察</a:t>
            </a:r>
            <a:endParaRPr kumimoji="1" lang="en-US" altLang="ja-JP" sz="2800" dirty="0" smtClean="0"/>
          </a:p>
          <a:p>
            <a:r>
              <a:rPr lang="ja-JP" altLang="en-US" sz="2800" dirty="0"/>
              <a:t>　</a:t>
            </a:r>
            <a:r>
              <a:rPr lang="ja-JP" altLang="en-US" sz="2800" dirty="0" smtClean="0"/>
              <a:t>　　</a:t>
            </a:r>
            <a:r>
              <a:rPr lang="ja-JP" altLang="en-US" sz="2800" dirty="0" smtClean="0">
                <a:solidFill>
                  <a:srgbClr val="0070C0"/>
                </a:solidFill>
              </a:rPr>
              <a:t>体調に変化が見られたときは無理をしない</a:t>
            </a:r>
            <a:endParaRPr kumimoji="1" lang="en-US" altLang="ja-JP" sz="2800" dirty="0" smtClean="0">
              <a:solidFill>
                <a:srgbClr val="0070C0"/>
              </a:solidFill>
            </a:endParaRPr>
          </a:p>
        </p:txBody>
      </p:sp>
      <p:sp>
        <p:nvSpPr>
          <p:cNvPr id="3" name="テキスト ボックス 2"/>
          <p:cNvSpPr txBox="1"/>
          <p:nvPr/>
        </p:nvSpPr>
        <p:spPr>
          <a:xfrm>
            <a:off x="467544" y="2258869"/>
            <a:ext cx="8352928" cy="954107"/>
          </a:xfrm>
          <a:prstGeom prst="rect">
            <a:avLst/>
          </a:prstGeom>
          <a:noFill/>
        </p:spPr>
        <p:txBody>
          <a:bodyPr wrap="square" rtlCol="0">
            <a:spAutoFit/>
          </a:bodyPr>
          <a:lstStyle/>
          <a:p>
            <a:r>
              <a:rPr lang="ja-JP" altLang="en-US" sz="2800" dirty="0"/>
              <a:t>６</a:t>
            </a:r>
            <a:r>
              <a:rPr kumimoji="1" lang="ja-JP" altLang="en-US" sz="2800" dirty="0" smtClean="0"/>
              <a:t>　種目（運動）への理解</a:t>
            </a:r>
            <a:endParaRPr kumimoji="1" lang="en-US" altLang="ja-JP" sz="2800" dirty="0" smtClean="0"/>
          </a:p>
          <a:p>
            <a:r>
              <a:rPr lang="ja-JP" altLang="en-US" sz="2800" dirty="0"/>
              <a:t>　</a:t>
            </a:r>
            <a:r>
              <a:rPr lang="ja-JP" altLang="en-US" sz="2800" dirty="0" smtClean="0"/>
              <a:t>　　</a:t>
            </a:r>
            <a:r>
              <a:rPr lang="ja-JP" altLang="en-US" sz="2800" dirty="0" smtClean="0">
                <a:solidFill>
                  <a:srgbClr val="0070C0"/>
                </a:solidFill>
              </a:rPr>
              <a:t>起こりやすい怪我や，補助用具等についての理解</a:t>
            </a:r>
            <a:endParaRPr kumimoji="1" lang="en-US" altLang="ja-JP" sz="2800" dirty="0" smtClean="0">
              <a:solidFill>
                <a:srgbClr val="0070C0"/>
              </a:solidFill>
            </a:endParaRPr>
          </a:p>
        </p:txBody>
      </p:sp>
      <p:sp>
        <p:nvSpPr>
          <p:cNvPr id="4" name="テキスト ボックス 3"/>
          <p:cNvSpPr txBox="1"/>
          <p:nvPr/>
        </p:nvSpPr>
        <p:spPr>
          <a:xfrm>
            <a:off x="467544" y="3627021"/>
            <a:ext cx="8208912" cy="954107"/>
          </a:xfrm>
          <a:prstGeom prst="rect">
            <a:avLst/>
          </a:prstGeom>
          <a:noFill/>
        </p:spPr>
        <p:txBody>
          <a:bodyPr wrap="square" rtlCol="0">
            <a:spAutoFit/>
          </a:bodyPr>
          <a:lstStyle/>
          <a:p>
            <a:r>
              <a:rPr lang="ja-JP" altLang="en-US" sz="2800" dirty="0"/>
              <a:t>７</a:t>
            </a:r>
            <a:r>
              <a:rPr kumimoji="1" lang="ja-JP" altLang="en-US" sz="2800" dirty="0" smtClean="0"/>
              <a:t>　障害があることを忘れない</a:t>
            </a:r>
            <a:endParaRPr kumimoji="1" lang="en-US" altLang="ja-JP" sz="2800" dirty="0" smtClean="0"/>
          </a:p>
          <a:p>
            <a:r>
              <a:rPr lang="ja-JP" altLang="en-US" sz="2800" dirty="0"/>
              <a:t>　</a:t>
            </a:r>
            <a:r>
              <a:rPr lang="ja-JP" altLang="en-US" sz="2800" dirty="0" smtClean="0"/>
              <a:t>　　</a:t>
            </a:r>
            <a:r>
              <a:rPr lang="ja-JP" altLang="en-US" sz="2800" dirty="0" smtClean="0">
                <a:solidFill>
                  <a:srgbClr val="0070C0"/>
                </a:solidFill>
              </a:rPr>
              <a:t>物理的に困難なこと，</a:t>
            </a:r>
            <a:r>
              <a:rPr lang="ja-JP" altLang="en-US" sz="2800" smtClean="0">
                <a:solidFill>
                  <a:srgbClr val="0070C0"/>
                </a:solidFill>
              </a:rPr>
              <a:t>忌避事項を毎時間確認</a:t>
            </a:r>
            <a:endParaRPr kumimoji="1" lang="en-US" altLang="ja-JP" sz="2800" dirty="0" smtClean="0">
              <a:solidFill>
                <a:srgbClr val="0070C0"/>
              </a:solidFill>
            </a:endParaRPr>
          </a:p>
        </p:txBody>
      </p:sp>
      <p:sp>
        <p:nvSpPr>
          <p:cNvPr id="5" name="テキスト ボックス 4"/>
          <p:cNvSpPr txBox="1"/>
          <p:nvPr/>
        </p:nvSpPr>
        <p:spPr>
          <a:xfrm>
            <a:off x="467544" y="4851157"/>
            <a:ext cx="7560840" cy="954107"/>
          </a:xfrm>
          <a:prstGeom prst="rect">
            <a:avLst/>
          </a:prstGeom>
          <a:noFill/>
        </p:spPr>
        <p:txBody>
          <a:bodyPr wrap="square" rtlCol="0">
            <a:spAutoFit/>
          </a:bodyPr>
          <a:lstStyle/>
          <a:p>
            <a:r>
              <a:rPr lang="ja-JP" altLang="en-US" sz="2800" dirty="0"/>
              <a:t>８</a:t>
            </a:r>
            <a:r>
              <a:rPr kumimoji="1" lang="ja-JP" altLang="en-US" sz="2800" dirty="0" smtClean="0"/>
              <a:t>　緊急時の対応の確認</a:t>
            </a:r>
            <a:endParaRPr kumimoji="1" lang="en-US" altLang="ja-JP" sz="2800" dirty="0" smtClean="0"/>
          </a:p>
          <a:p>
            <a:r>
              <a:rPr lang="ja-JP" altLang="en-US" sz="2800" dirty="0"/>
              <a:t>　</a:t>
            </a:r>
            <a:r>
              <a:rPr lang="ja-JP" altLang="en-US" sz="2800" dirty="0" smtClean="0"/>
              <a:t>　　</a:t>
            </a:r>
            <a:r>
              <a:rPr lang="ja-JP" altLang="en-US" sz="2800" dirty="0" smtClean="0">
                <a:solidFill>
                  <a:srgbClr val="0070C0"/>
                </a:solidFill>
              </a:rPr>
              <a:t>文書にまとめ，関係者で確認</a:t>
            </a:r>
            <a:endParaRPr kumimoji="1" lang="en-US" altLang="ja-JP" sz="2800" dirty="0" smtClean="0">
              <a:solidFill>
                <a:srgbClr val="0070C0"/>
              </a:solidFill>
            </a:endParaRPr>
          </a:p>
        </p:txBody>
      </p:sp>
      <p:sp>
        <p:nvSpPr>
          <p:cNvPr id="7" name="テキスト ボックス 6"/>
          <p:cNvSpPr txBox="1"/>
          <p:nvPr/>
        </p:nvSpPr>
        <p:spPr>
          <a:xfrm>
            <a:off x="827584" y="6372036"/>
            <a:ext cx="8136904" cy="369332"/>
          </a:xfrm>
          <a:prstGeom prst="rect">
            <a:avLst/>
          </a:prstGeom>
          <a:noFill/>
        </p:spPr>
        <p:txBody>
          <a:bodyPr wrap="square" rtlCol="0">
            <a:spAutoFit/>
          </a:bodyPr>
          <a:lstStyle/>
          <a:p>
            <a:r>
              <a:rPr lang="ja-JP" altLang="en-US">
                <a:latin typeface="+mn-ea"/>
              </a:rPr>
              <a:t>　「支援を必要とする児童生徒の体育指導の参考</a:t>
            </a:r>
            <a:r>
              <a:rPr lang="ja-JP" altLang="en-US" smtClean="0">
                <a:latin typeface="+mn-ea"/>
              </a:rPr>
              <a:t>」</a:t>
            </a:r>
            <a:r>
              <a:rPr kumimoji="1" lang="ja-JP" altLang="en-US" smtClean="0">
                <a:latin typeface="+mn-ea"/>
              </a:rPr>
              <a:t>神奈川</a:t>
            </a:r>
            <a:r>
              <a:rPr kumimoji="1" lang="ja-JP" altLang="en-US" dirty="0" smtClean="0">
                <a:latin typeface="+mn-ea"/>
              </a:rPr>
              <a:t>県立体育</a:t>
            </a:r>
            <a:r>
              <a:rPr kumimoji="1" lang="ja-JP" altLang="en-US" smtClean="0">
                <a:latin typeface="+mn-ea"/>
              </a:rPr>
              <a:t>センター（</a:t>
            </a:r>
            <a:r>
              <a:rPr kumimoji="1" lang="en-US" altLang="ja-JP" smtClean="0">
                <a:latin typeface="+mn-ea"/>
              </a:rPr>
              <a:t>H19</a:t>
            </a:r>
            <a:r>
              <a:rPr kumimoji="1" lang="ja-JP" altLang="en-US" smtClean="0">
                <a:latin typeface="+mn-ea"/>
              </a:rPr>
              <a:t>）</a:t>
            </a:r>
            <a:endParaRPr kumimoji="1" lang="ja-JP" altLang="en-US" dirty="0">
              <a:latin typeface="+mn-ea"/>
            </a:endParaRPr>
          </a:p>
        </p:txBody>
      </p:sp>
    </p:spTree>
    <p:extLst>
      <p:ext uri="{BB962C8B-B14F-4D97-AF65-F5344CB8AC3E}">
        <p14:creationId xmlns:p14="http://schemas.microsoft.com/office/powerpoint/2010/main" val="40107912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83568" y="2731567"/>
            <a:ext cx="7776864" cy="769441"/>
          </a:xfrm>
          <a:prstGeom prst="rect">
            <a:avLst/>
          </a:prstGeom>
          <a:noFill/>
        </p:spPr>
        <p:txBody>
          <a:bodyPr wrap="square" rtlCol="0">
            <a:spAutoFit/>
          </a:bodyPr>
          <a:lstStyle/>
          <a:p>
            <a:r>
              <a:rPr lang="ja-JP" altLang="en-US" sz="4400" dirty="0"/>
              <a:t>３</a:t>
            </a:r>
            <a:r>
              <a:rPr lang="ja-JP" altLang="en-US" sz="4400" dirty="0" smtClean="0"/>
              <a:t>　ハラスメント（体罰等）の防止</a:t>
            </a:r>
            <a:endParaRPr kumimoji="1" lang="ja-JP" altLang="en-US" sz="4400" dirty="0"/>
          </a:p>
        </p:txBody>
      </p:sp>
    </p:spTree>
    <p:extLst>
      <p:ext uri="{BB962C8B-B14F-4D97-AF65-F5344CB8AC3E}">
        <p14:creationId xmlns:p14="http://schemas.microsoft.com/office/powerpoint/2010/main" val="26653861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28" y="188640"/>
            <a:ext cx="266429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t>体罰</a:t>
            </a:r>
            <a:endParaRPr kumimoji="1" lang="ja-JP" altLang="en-US" sz="4000" dirty="0"/>
          </a:p>
        </p:txBody>
      </p:sp>
      <p:sp>
        <p:nvSpPr>
          <p:cNvPr id="3" name="テキスト ボックス 2"/>
          <p:cNvSpPr txBox="1"/>
          <p:nvPr/>
        </p:nvSpPr>
        <p:spPr>
          <a:xfrm>
            <a:off x="936104" y="1178749"/>
            <a:ext cx="7308304" cy="954107"/>
          </a:xfrm>
          <a:prstGeom prst="rect">
            <a:avLst/>
          </a:prstGeom>
          <a:noFill/>
        </p:spPr>
        <p:txBody>
          <a:bodyPr wrap="square" rtlCol="0">
            <a:spAutoFit/>
          </a:bodyPr>
          <a:lstStyle/>
          <a:p>
            <a:r>
              <a:rPr kumimoji="1" lang="ja-JP" altLang="en-US" sz="2800" dirty="0" smtClean="0"/>
              <a:t>いうまでもなく、</a:t>
            </a:r>
            <a:endParaRPr kumimoji="1" lang="en-US" altLang="ja-JP" sz="2800" dirty="0" smtClean="0"/>
          </a:p>
          <a:p>
            <a:r>
              <a:rPr kumimoji="1" lang="ja-JP" altLang="en-US" sz="2800" dirty="0" smtClean="0"/>
              <a:t>学校教育法第</a:t>
            </a:r>
            <a:r>
              <a:rPr kumimoji="1" lang="en-US" altLang="ja-JP" sz="2800" dirty="0" smtClean="0"/>
              <a:t>11</a:t>
            </a:r>
            <a:r>
              <a:rPr kumimoji="1" lang="ja-JP" altLang="en-US" sz="2800" dirty="0" smtClean="0"/>
              <a:t>条で禁止されている行為です。</a:t>
            </a:r>
            <a:endParaRPr kumimoji="1" lang="ja-JP" altLang="en-US" sz="2800" dirty="0"/>
          </a:p>
        </p:txBody>
      </p:sp>
      <p:sp>
        <p:nvSpPr>
          <p:cNvPr id="4" name="テキスト ボックス 3"/>
          <p:cNvSpPr txBox="1"/>
          <p:nvPr/>
        </p:nvSpPr>
        <p:spPr>
          <a:xfrm>
            <a:off x="3635896" y="2134597"/>
            <a:ext cx="2016224" cy="646331"/>
          </a:xfrm>
          <a:prstGeom prst="rect">
            <a:avLst/>
          </a:prstGeom>
          <a:noFill/>
        </p:spPr>
        <p:txBody>
          <a:bodyPr wrap="square" rtlCol="0">
            <a:spAutoFit/>
          </a:bodyPr>
          <a:lstStyle/>
          <a:p>
            <a:r>
              <a:rPr kumimoji="1" lang="ja-JP" altLang="en-US" sz="3600" dirty="0" smtClean="0">
                <a:solidFill>
                  <a:srgbClr val="FF0000"/>
                </a:solidFill>
              </a:rPr>
              <a:t>しかし</a:t>
            </a:r>
            <a:r>
              <a:rPr kumimoji="1" lang="en-US" altLang="ja-JP" sz="3600" dirty="0" smtClean="0">
                <a:solidFill>
                  <a:srgbClr val="FF0000"/>
                </a:solidFill>
              </a:rPr>
              <a:t>…</a:t>
            </a:r>
            <a:endParaRPr kumimoji="1" lang="ja-JP" altLang="en-US" sz="3600" dirty="0">
              <a:solidFill>
                <a:srgbClr val="FF0000"/>
              </a:solidFill>
            </a:endParaRPr>
          </a:p>
        </p:txBody>
      </p:sp>
      <p:sp>
        <p:nvSpPr>
          <p:cNvPr id="5" name="正方形/長方形 4"/>
          <p:cNvSpPr/>
          <p:nvPr/>
        </p:nvSpPr>
        <p:spPr>
          <a:xfrm>
            <a:off x="144016" y="2708920"/>
            <a:ext cx="8892480" cy="108012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smtClean="0">
                <a:solidFill>
                  <a:srgbClr val="FFFF00"/>
                </a:solidFill>
              </a:rPr>
              <a:t>2013</a:t>
            </a:r>
            <a:r>
              <a:rPr kumimoji="1" lang="ja-JP" altLang="en-US" sz="2400" b="1" dirty="0" smtClean="0">
                <a:solidFill>
                  <a:srgbClr val="FFFF00"/>
                </a:solidFill>
              </a:rPr>
              <a:t>年の日本高等学校野球連盟と朝日新聞が行った調査では、指導者の約</a:t>
            </a:r>
            <a:r>
              <a:rPr kumimoji="1" lang="en-US" altLang="ja-JP" sz="2400" b="1" dirty="0" smtClean="0">
                <a:solidFill>
                  <a:srgbClr val="FFFF00"/>
                </a:solidFill>
              </a:rPr>
              <a:t>10</a:t>
            </a:r>
            <a:r>
              <a:rPr kumimoji="1" lang="ja-JP" altLang="en-US" sz="2400" b="1" dirty="0" smtClean="0">
                <a:solidFill>
                  <a:srgbClr val="FFFF00"/>
                </a:solidFill>
              </a:rPr>
              <a:t>％が、体罰を必要と考えていることが明らかとなりました。</a:t>
            </a:r>
            <a:endParaRPr kumimoji="1" lang="ja-JP" altLang="en-US" sz="2400" b="1" dirty="0">
              <a:solidFill>
                <a:srgbClr val="FFFF00"/>
              </a:solidFill>
            </a:endParaRPr>
          </a:p>
        </p:txBody>
      </p:sp>
      <p:sp>
        <p:nvSpPr>
          <p:cNvPr id="6" name="正方形/長方形 5"/>
          <p:cNvSpPr/>
          <p:nvPr/>
        </p:nvSpPr>
        <p:spPr>
          <a:xfrm>
            <a:off x="107504" y="3861048"/>
            <a:ext cx="8892480" cy="108012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rgbClr val="FFFF00"/>
                </a:solidFill>
              </a:rPr>
              <a:t>また、同じく</a:t>
            </a:r>
            <a:r>
              <a:rPr lang="en-US" altLang="ja-JP" sz="2400" b="1" dirty="0" smtClean="0">
                <a:solidFill>
                  <a:srgbClr val="FFFF00"/>
                </a:solidFill>
              </a:rPr>
              <a:t>2013</a:t>
            </a:r>
            <a:r>
              <a:rPr lang="ja-JP" altLang="en-US" sz="2400" b="1" dirty="0" smtClean="0">
                <a:solidFill>
                  <a:srgbClr val="FFFF00"/>
                </a:solidFill>
              </a:rPr>
              <a:t>年の</a:t>
            </a:r>
            <a:r>
              <a:rPr lang="en-US" altLang="ja-JP" sz="2400" b="1" dirty="0" smtClean="0">
                <a:solidFill>
                  <a:srgbClr val="FFFF00"/>
                </a:solidFill>
              </a:rPr>
              <a:t>JOC</a:t>
            </a:r>
            <a:r>
              <a:rPr lang="ja-JP" altLang="en-US" sz="2400" b="1" dirty="0" smtClean="0">
                <a:solidFill>
                  <a:srgbClr val="FFFF00"/>
                </a:solidFill>
              </a:rPr>
              <a:t>の調査では、約</a:t>
            </a:r>
            <a:r>
              <a:rPr lang="en-US" altLang="ja-JP" sz="2400" b="1" dirty="0" smtClean="0">
                <a:solidFill>
                  <a:srgbClr val="FFFF00"/>
                </a:solidFill>
              </a:rPr>
              <a:t>10</a:t>
            </a:r>
            <a:r>
              <a:rPr lang="ja-JP" altLang="en-US" sz="2400" b="1" dirty="0" smtClean="0">
                <a:solidFill>
                  <a:srgbClr val="FFFF00"/>
                </a:solidFill>
              </a:rPr>
              <a:t>％のトップ選手が過去に運動部活動で体罰を受けたことがあると回答しています。</a:t>
            </a:r>
            <a:endParaRPr kumimoji="1" lang="ja-JP" altLang="en-US" sz="2400" b="1" dirty="0">
              <a:solidFill>
                <a:srgbClr val="FFFF00"/>
              </a:solidFill>
            </a:endParaRPr>
          </a:p>
        </p:txBody>
      </p:sp>
      <p:sp>
        <p:nvSpPr>
          <p:cNvPr id="7" name="右矢印 6"/>
          <p:cNvSpPr/>
          <p:nvPr/>
        </p:nvSpPr>
        <p:spPr>
          <a:xfrm>
            <a:off x="3275856" y="376528"/>
            <a:ext cx="864096" cy="4461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499992" y="188640"/>
            <a:ext cx="4392488" cy="86409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t>暴力もしくは暴力的指導</a:t>
            </a:r>
            <a:endParaRPr kumimoji="1" lang="ja-JP" altLang="en-US" sz="3200" dirty="0"/>
          </a:p>
        </p:txBody>
      </p:sp>
      <p:sp>
        <p:nvSpPr>
          <p:cNvPr id="9" name="テキスト ボックス 8"/>
          <p:cNvSpPr txBox="1"/>
          <p:nvPr/>
        </p:nvSpPr>
        <p:spPr>
          <a:xfrm>
            <a:off x="6660232" y="6095037"/>
            <a:ext cx="2016224" cy="646331"/>
          </a:xfrm>
          <a:prstGeom prst="rect">
            <a:avLst/>
          </a:prstGeom>
          <a:noFill/>
        </p:spPr>
        <p:txBody>
          <a:bodyPr wrap="square" rtlCol="0">
            <a:spAutoFit/>
          </a:bodyPr>
          <a:lstStyle/>
          <a:p>
            <a:r>
              <a:rPr lang="ja-JP" altLang="en-US" sz="3600" dirty="0" smtClean="0">
                <a:solidFill>
                  <a:srgbClr val="FF0000"/>
                </a:solidFill>
              </a:rPr>
              <a:t>つまり</a:t>
            </a:r>
            <a:r>
              <a:rPr kumimoji="1" lang="en-US" altLang="ja-JP" sz="3600" dirty="0" smtClean="0">
                <a:solidFill>
                  <a:srgbClr val="FF0000"/>
                </a:solidFill>
              </a:rPr>
              <a:t>…</a:t>
            </a:r>
            <a:endParaRPr kumimoji="1" lang="ja-JP" altLang="en-US" sz="3600" dirty="0">
              <a:solidFill>
                <a:srgbClr val="FF0000"/>
              </a:solidFill>
            </a:endParaRPr>
          </a:p>
        </p:txBody>
      </p:sp>
      <p:sp>
        <p:nvSpPr>
          <p:cNvPr id="10" name="正方形/長方形 9"/>
          <p:cNvSpPr/>
          <p:nvPr/>
        </p:nvSpPr>
        <p:spPr>
          <a:xfrm>
            <a:off x="107504" y="5013176"/>
            <a:ext cx="8892480" cy="108012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rgbClr val="FFFF00"/>
                </a:solidFill>
              </a:rPr>
              <a:t>朝日新聞社による大学運動部員</a:t>
            </a:r>
            <a:r>
              <a:rPr lang="en-US" altLang="ja-JP" sz="2400" b="1" dirty="0" smtClean="0">
                <a:solidFill>
                  <a:srgbClr val="FFFF00"/>
                </a:solidFill>
              </a:rPr>
              <a:t>510</a:t>
            </a:r>
            <a:r>
              <a:rPr lang="ja-JP" altLang="en-US" sz="2400" b="1" dirty="0" smtClean="0">
                <a:solidFill>
                  <a:srgbClr val="FFFF00"/>
                </a:solidFill>
              </a:rPr>
              <a:t>人の調査</a:t>
            </a:r>
            <a:r>
              <a:rPr lang="ja-JP" altLang="en-US" sz="2400" b="1" smtClean="0">
                <a:solidFill>
                  <a:srgbClr val="FFFF00"/>
                </a:solidFill>
              </a:rPr>
              <a:t>では，</a:t>
            </a:r>
            <a:r>
              <a:rPr lang="en-US" altLang="ja-JP" sz="2400" b="1" smtClean="0">
                <a:solidFill>
                  <a:srgbClr val="FFFF00"/>
                </a:solidFill>
              </a:rPr>
              <a:t>62</a:t>
            </a:r>
            <a:r>
              <a:rPr lang="ja-JP" altLang="en-US" sz="2400" b="1" dirty="0" smtClean="0">
                <a:solidFill>
                  <a:srgbClr val="FFFF00"/>
                </a:solidFill>
              </a:rPr>
              <a:t>％の者が指導者との間に信頼関係があれば体罰を容認すると答えている。</a:t>
            </a:r>
            <a:endParaRPr kumimoji="1" lang="ja-JP" altLang="en-US" sz="2400" b="1" dirty="0">
              <a:solidFill>
                <a:srgbClr val="FFFF00"/>
              </a:solidFill>
            </a:endParaRPr>
          </a:p>
        </p:txBody>
      </p:sp>
      <p:sp>
        <p:nvSpPr>
          <p:cNvPr id="11" name="正方形/長方形 10"/>
          <p:cNvSpPr/>
          <p:nvPr/>
        </p:nvSpPr>
        <p:spPr>
          <a:xfrm>
            <a:off x="323528" y="6438833"/>
            <a:ext cx="6331508" cy="369332"/>
          </a:xfrm>
          <a:prstGeom prst="rect">
            <a:avLst/>
          </a:prstGeom>
        </p:spPr>
        <p:txBody>
          <a:bodyPr wrap="square">
            <a:spAutoFit/>
          </a:bodyPr>
          <a:lstStyle/>
          <a:p>
            <a:r>
              <a:rPr lang="ja-JP" altLang="en-US" dirty="0" smtClean="0"/>
              <a:t>「</a:t>
            </a:r>
            <a:r>
              <a:rPr lang="ja-JP" altLang="en-US" dirty="0"/>
              <a:t>運動部活動の理論と実践」　友添秀則　大修館書店　（</a:t>
            </a:r>
            <a:r>
              <a:rPr lang="en-US" altLang="ja-JP" dirty="0"/>
              <a:t>H28</a:t>
            </a:r>
            <a:r>
              <a:rPr lang="ja-JP" altLang="en-US" dirty="0"/>
              <a:t>）</a:t>
            </a:r>
          </a:p>
        </p:txBody>
      </p:sp>
    </p:spTree>
    <p:extLst>
      <p:ext uri="{BB962C8B-B14F-4D97-AF65-F5344CB8AC3E}">
        <p14:creationId xmlns:p14="http://schemas.microsoft.com/office/powerpoint/2010/main" val="2424577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ppt_x"/>
                                          </p:val>
                                        </p:tav>
                                        <p:tav tm="100000">
                                          <p:val>
                                            <p:strVal val="#ppt_x"/>
                                          </p:val>
                                        </p:tav>
                                      </p:tavLst>
                                    </p:anim>
                                    <p:anim calcmode="lin" valueType="num">
                                      <p:cBhvr additive="base">
                                        <p:cTn id="2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27584" y="818709"/>
            <a:ext cx="7776864" cy="954107"/>
          </a:xfrm>
          <a:prstGeom prst="rect">
            <a:avLst/>
          </a:prstGeom>
          <a:noFill/>
        </p:spPr>
        <p:txBody>
          <a:bodyPr wrap="square" rtlCol="0">
            <a:spAutoFit/>
          </a:bodyPr>
          <a:lstStyle/>
          <a:p>
            <a:r>
              <a:rPr kumimoji="1" lang="ja-JP" altLang="en-US" sz="2800" dirty="0" smtClean="0"/>
              <a:t>　我が国</a:t>
            </a:r>
            <a:r>
              <a:rPr kumimoji="1" lang="ja-JP" altLang="en-US" sz="2800" smtClean="0"/>
              <a:t>では，残念</a:t>
            </a:r>
            <a:r>
              <a:rPr kumimoji="1" lang="ja-JP" altLang="en-US" sz="2800" dirty="0" smtClean="0"/>
              <a:t>ながらスポーツ指導現場での体罰や暴力的指導の容認論は根強い。</a:t>
            </a:r>
            <a:endParaRPr kumimoji="1" lang="ja-JP" altLang="en-US" sz="2800" dirty="0"/>
          </a:p>
        </p:txBody>
      </p:sp>
      <p:sp>
        <p:nvSpPr>
          <p:cNvPr id="3" name="下矢印 2"/>
          <p:cNvSpPr/>
          <p:nvPr/>
        </p:nvSpPr>
        <p:spPr>
          <a:xfrm>
            <a:off x="1547664" y="2186861"/>
            <a:ext cx="6192688" cy="936104"/>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smtClean="0"/>
              <a:t>しかし，もっとも</a:t>
            </a:r>
            <a:r>
              <a:rPr kumimoji="1" lang="ja-JP" altLang="en-US" sz="2000" b="1" dirty="0" smtClean="0"/>
              <a:t>大切なこと</a:t>
            </a:r>
            <a:endParaRPr kumimoji="1" lang="ja-JP" altLang="en-US" sz="2000" b="1" dirty="0"/>
          </a:p>
        </p:txBody>
      </p:sp>
      <p:sp>
        <p:nvSpPr>
          <p:cNvPr id="5" name="テキスト ボックス 4"/>
          <p:cNvSpPr txBox="1"/>
          <p:nvPr/>
        </p:nvSpPr>
        <p:spPr>
          <a:xfrm>
            <a:off x="827584" y="3555013"/>
            <a:ext cx="7776864" cy="954107"/>
          </a:xfrm>
          <a:prstGeom prst="rect">
            <a:avLst/>
          </a:prstGeom>
          <a:noFill/>
        </p:spPr>
        <p:txBody>
          <a:bodyPr wrap="square" rtlCol="0">
            <a:spAutoFit/>
          </a:bodyPr>
          <a:lstStyle/>
          <a:p>
            <a:r>
              <a:rPr kumimoji="1" lang="ja-JP" altLang="en-US" sz="2800" dirty="0" smtClean="0"/>
              <a:t>　いかなる理由があってもスポーツ</a:t>
            </a:r>
            <a:r>
              <a:rPr kumimoji="1" lang="ja-JP" altLang="en-US" sz="2800" smtClean="0"/>
              <a:t>指導で，体罰</a:t>
            </a:r>
            <a:r>
              <a:rPr kumimoji="1" lang="ja-JP" altLang="en-US" sz="2800" dirty="0" smtClean="0"/>
              <a:t>や暴力的指導を用いてはならない。</a:t>
            </a:r>
            <a:endParaRPr kumimoji="1" lang="ja-JP" altLang="en-US" sz="2800" dirty="0"/>
          </a:p>
        </p:txBody>
      </p:sp>
      <p:sp>
        <p:nvSpPr>
          <p:cNvPr id="9" name="正方形/長方形 8"/>
          <p:cNvSpPr/>
          <p:nvPr/>
        </p:nvSpPr>
        <p:spPr>
          <a:xfrm>
            <a:off x="2993020" y="6381328"/>
            <a:ext cx="6331508" cy="369332"/>
          </a:xfrm>
          <a:prstGeom prst="rect">
            <a:avLst/>
          </a:prstGeom>
        </p:spPr>
        <p:txBody>
          <a:bodyPr wrap="square">
            <a:spAutoFit/>
          </a:bodyPr>
          <a:lstStyle/>
          <a:p>
            <a:r>
              <a:rPr lang="ja-JP" altLang="en-US" dirty="0" smtClean="0"/>
              <a:t>「</a:t>
            </a:r>
            <a:r>
              <a:rPr lang="ja-JP" altLang="en-US" dirty="0"/>
              <a:t>運動部活動の理論と実践」　友添秀則　大修館書店　（</a:t>
            </a:r>
            <a:r>
              <a:rPr lang="en-US" altLang="ja-JP" dirty="0"/>
              <a:t>H28</a:t>
            </a:r>
            <a:r>
              <a:rPr lang="ja-JP" altLang="en-US" dirty="0"/>
              <a:t>）</a:t>
            </a:r>
          </a:p>
        </p:txBody>
      </p:sp>
    </p:spTree>
    <p:extLst>
      <p:ext uri="{BB962C8B-B14F-4D97-AF65-F5344CB8AC3E}">
        <p14:creationId xmlns:p14="http://schemas.microsoft.com/office/powerpoint/2010/main" val="4282694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5536" y="764704"/>
            <a:ext cx="5732000" cy="646331"/>
          </a:xfrm>
          <a:prstGeom prst="rect">
            <a:avLst/>
          </a:prstGeom>
          <a:noFill/>
        </p:spPr>
        <p:txBody>
          <a:bodyPr wrap="square" rtlCol="0">
            <a:spAutoFit/>
          </a:bodyPr>
          <a:lstStyle/>
          <a:p>
            <a:r>
              <a:rPr kumimoji="1" lang="ja-JP" altLang="en-US" sz="3600" dirty="0" smtClean="0">
                <a:solidFill>
                  <a:srgbClr val="FF0000"/>
                </a:solidFill>
              </a:rPr>
              <a:t>　体罰や暴力的な指導は</a:t>
            </a:r>
            <a:r>
              <a:rPr kumimoji="1" lang="en-US" altLang="ja-JP" sz="3600" dirty="0" smtClean="0">
                <a:solidFill>
                  <a:srgbClr val="FF0000"/>
                </a:solidFill>
              </a:rPr>
              <a:t>…</a:t>
            </a:r>
            <a:endParaRPr kumimoji="1" lang="ja-JP" altLang="en-US" sz="3600" dirty="0">
              <a:solidFill>
                <a:srgbClr val="FF0000"/>
              </a:solidFill>
            </a:endParaRPr>
          </a:p>
        </p:txBody>
      </p:sp>
      <p:sp>
        <p:nvSpPr>
          <p:cNvPr id="7" name="テキスト ボックス 6"/>
          <p:cNvSpPr txBox="1"/>
          <p:nvPr/>
        </p:nvSpPr>
        <p:spPr>
          <a:xfrm>
            <a:off x="971600" y="1988840"/>
            <a:ext cx="7776864" cy="1815882"/>
          </a:xfrm>
          <a:prstGeom prst="rect">
            <a:avLst/>
          </a:prstGeom>
          <a:noFill/>
        </p:spPr>
        <p:txBody>
          <a:bodyPr wrap="square" rtlCol="0">
            <a:spAutoFit/>
          </a:bodyPr>
          <a:lstStyle/>
          <a:p>
            <a:r>
              <a:rPr kumimoji="1" lang="ja-JP" altLang="en-US" sz="2800" dirty="0" smtClean="0"/>
              <a:t>　指導者</a:t>
            </a:r>
            <a:r>
              <a:rPr kumimoji="1" lang="ja-JP" altLang="en-US" sz="2800" smtClean="0"/>
              <a:t>と生徒にどの</a:t>
            </a:r>
            <a:r>
              <a:rPr kumimoji="1" lang="ja-JP" altLang="en-US" sz="2800" dirty="0" smtClean="0"/>
              <a:t>ような</a:t>
            </a:r>
            <a:r>
              <a:rPr kumimoji="1" lang="ja-JP" altLang="en-US" sz="2800" smtClean="0"/>
              <a:t>信頼関係があった</a:t>
            </a:r>
            <a:r>
              <a:rPr kumimoji="1" lang="ja-JP" altLang="en-US" sz="2800" dirty="0" smtClean="0"/>
              <a:t>と</a:t>
            </a:r>
            <a:r>
              <a:rPr kumimoji="1" lang="ja-JP" altLang="en-US" sz="2800" smtClean="0"/>
              <a:t>しても，相手</a:t>
            </a:r>
            <a:r>
              <a:rPr kumimoji="1" lang="ja-JP" altLang="en-US" sz="2800" dirty="0" smtClean="0"/>
              <a:t>に不快感</a:t>
            </a:r>
            <a:r>
              <a:rPr kumimoji="1" lang="ja-JP" altLang="en-US" sz="2800" smtClean="0"/>
              <a:t>を与え，ひどい</a:t>
            </a:r>
            <a:r>
              <a:rPr kumimoji="1" lang="ja-JP" altLang="en-US" sz="2800" dirty="0" smtClean="0"/>
              <a:t>場合には暴力を行使された当人にとってトラウマになり生涯苦しむこともある。</a:t>
            </a:r>
            <a:endParaRPr kumimoji="1" lang="ja-JP" altLang="en-US" sz="2800" dirty="0"/>
          </a:p>
        </p:txBody>
      </p:sp>
      <p:sp>
        <p:nvSpPr>
          <p:cNvPr id="8" name="テキスト ボックス 7"/>
          <p:cNvSpPr txBox="1"/>
          <p:nvPr/>
        </p:nvSpPr>
        <p:spPr>
          <a:xfrm>
            <a:off x="971600" y="4203085"/>
            <a:ext cx="7776864" cy="954107"/>
          </a:xfrm>
          <a:prstGeom prst="rect">
            <a:avLst/>
          </a:prstGeom>
          <a:noFill/>
        </p:spPr>
        <p:txBody>
          <a:bodyPr wrap="square" rtlCol="0">
            <a:spAutoFit/>
          </a:bodyPr>
          <a:lstStyle/>
          <a:p>
            <a:r>
              <a:rPr kumimoji="1" lang="en-US" altLang="ja-JP" sz="2800" dirty="0" smtClean="0">
                <a:solidFill>
                  <a:srgbClr val="0070C0"/>
                </a:solidFill>
              </a:rPr>
              <a:t>※</a:t>
            </a:r>
            <a:r>
              <a:rPr kumimoji="1" lang="ja-JP" altLang="en-US" sz="2800" dirty="0" smtClean="0">
                <a:solidFill>
                  <a:srgbClr val="0070C0"/>
                </a:solidFill>
              </a:rPr>
              <a:t>　体罰や暴力的指導</a:t>
            </a:r>
            <a:r>
              <a:rPr kumimoji="1" lang="ja-JP" altLang="en-US" sz="2800" smtClean="0">
                <a:solidFill>
                  <a:srgbClr val="0070C0"/>
                </a:solidFill>
              </a:rPr>
              <a:t>に居合わせ，目撃</a:t>
            </a:r>
            <a:r>
              <a:rPr kumimoji="1" lang="ja-JP" altLang="en-US" sz="2800" dirty="0" smtClean="0">
                <a:solidFill>
                  <a:srgbClr val="0070C0"/>
                </a:solidFill>
              </a:rPr>
              <a:t>した人の</a:t>
            </a:r>
            <a:endParaRPr kumimoji="1" lang="en-US" altLang="ja-JP" sz="2800" dirty="0" smtClean="0">
              <a:solidFill>
                <a:srgbClr val="0070C0"/>
              </a:solidFill>
            </a:endParaRPr>
          </a:p>
          <a:p>
            <a:r>
              <a:rPr lang="ja-JP" altLang="en-US" sz="2800" dirty="0" smtClean="0">
                <a:solidFill>
                  <a:srgbClr val="0070C0"/>
                </a:solidFill>
              </a:rPr>
              <a:t>　　</a:t>
            </a:r>
            <a:r>
              <a:rPr kumimoji="1" lang="ja-JP" altLang="en-US" sz="2800" dirty="0" smtClean="0">
                <a:solidFill>
                  <a:srgbClr val="0070C0"/>
                </a:solidFill>
              </a:rPr>
              <a:t>精神にも影響を及ぼす場合もある。</a:t>
            </a:r>
            <a:endParaRPr kumimoji="1" lang="ja-JP" altLang="en-US" sz="2800" dirty="0">
              <a:solidFill>
                <a:srgbClr val="0070C0"/>
              </a:solidFill>
            </a:endParaRPr>
          </a:p>
        </p:txBody>
      </p:sp>
      <p:sp>
        <p:nvSpPr>
          <p:cNvPr id="10" name="正方形/長方形 9"/>
          <p:cNvSpPr/>
          <p:nvPr/>
        </p:nvSpPr>
        <p:spPr>
          <a:xfrm>
            <a:off x="2993020" y="6381328"/>
            <a:ext cx="6331508" cy="369332"/>
          </a:xfrm>
          <a:prstGeom prst="rect">
            <a:avLst/>
          </a:prstGeom>
        </p:spPr>
        <p:txBody>
          <a:bodyPr wrap="square">
            <a:spAutoFit/>
          </a:bodyPr>
          <a:lstStyle/>
          <a:p>
            <a:r>
              <a:rPr lang="ja-JP" altLang="en-US" dirty="0" smtClean="0"/>
              <a:t>「</a:t>
            </a:r>
            <a:r>
              <a:rPr lang="ja-JP" altLang="en-US" dirty="0"/>
              <a:t>運動部活動の理論と実践」　友添秀則　大修館書店　（</a:t>
            </a:r>
            <a:r>
              <a:rPr lang="en-US" altLang="ja-JP" dirty="0"/>
              <a:t>H28</a:t>
            </a:r>
            <a:r>
              <a:rPr lang="ja-JP" altLang="en-US" dirty="0"/>
              <a:t>）</a:t>
            </a:r>
          </a:p>
        </p:txBody>
      </p:sp>
    </p:spTree>
    <p:extLst>
      <p:ext uri="{BB962C8B-B14F-4D97-AF65-F5344CB8AC3E}">
        <p14:creationId xmlns:p14="http://schemas.microsoft.com/office/powerpoint/2010/main" val="2456767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additive="base">
                                        <p:cTn id="10" dur="500" fill="hold"/>
                                        <p:tgtEl>
                                          <p:spTgt spid="7"/>
                                        </p:tgtEl>
                                        <p:attrNameLst>
                                          <p:attrName>ppt_x</p:attrName>
                                        </p:attrNameLst>
                                      </p:cBhvr>
                                      <p:tavLst>
                                        <p:tav tm="0">
                                          <p:val>
                                            <p:strVal val="#ppt_x"/>
                                          </p:val>
                                        </p:tav>
                                        <p:tav tm="100000">
                                          <p:val>
                                            <p:strVal val="#ppt_x"/>
                                          </p:val>
                                        </p:tav>
                                      </p:tavLst>
                                    </p:anim>
                                    <p:anim calcmode="lin" valueType="num">
                                      <p:cBhvr additive="base">
                                        <p:cTn id="1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5"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000" fill="hold"/>
                                        <p:tgtEl>
                                          <p:spTgt spid="8"/>
                                        </p:tgtEl>
                                        <p:attrNameLst>
                                          <p:attrName>ppt_w</p:attrName>
                                        </p:attrNameLst>
                                      </p:cBhvr>
                                      <p:tavLst>
                                        <p:tav tm="0">
                                          <p:val>
                                            <p:fltVal val="0"/>
                                          </p:val>
                                        </p:tav>
                                        <p:tav tm="100000">
                                          <p:val>
                                            <p:strVal val="#ppt_w"/>
                                          </p:val>
                                        </p:tav>
                                      </p:tavLst>
                                    </p:anim>
                                    <p:anim calcmode="lin" valueType="num">
                                      <p:cBhvr>
                                        <p:cTn id="17" dur="1000" fill="hold"/>
                                        <p:tgtEl>
                                          <p:spTgt spid="8"/>
                                        </p:tgtEl>
                                        <p:attrNameLst>
                                          <p:attrName>ppt_h</p:attrName>
                                        </p:attrNameLst>
                                      </p:cBhvr>
                                      <p:tavLst>
                                        <p:tav tm="0">
                                          <p:val>
                                            <p:fltVal val="0"/>
                                          </p:val>
                                        </p:tav>
                                        <p:tav tm="100000">
                                          <p:val>
                                            <p:strVal val="#ppt_h"/>
                                          </p:val>
                                        </p:tav>
                                      </p:tavLst>
                                    </p:anim>
                                    <p:anim calcmode="lin" valueType="num">
                                      <p:cBhvr>
                                        <p:cTn id="18"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07704" y="260648"/>
            <a:ext cx="5472608" cy="120032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3600" smtClean="0"/>
              <a:t>セクシャル・ハラスメント</a:t>
            </a:r>
            <a:endParaRPr lang="en-US" altLang="ja-JP" sz="3600" dirty="0"/>
          </a:p>
          <a:p>
            <a:pPr algn="ctr"/>
            <a:r>
              <a:rPr kumimoji="1" lang="ja-JP" altLang="en-US" sz="3600" dirty="0" smtClean="0"/>
              <a:t>性的嫌がらせ</a:t>
            </a:r>
            <a:endParaRPr kumimoji="1" lang="ja-JP" altLang="en-US" sz="3600" dirty="0"/>
          </a:p>
        </p:txBody>
      </p:sp>
      <p:sp>
        <p:nvSpPr>
          <p:cNvPr id="3" name="円/楕円 2"/>
          <p:cNvSpPr/>
          <p:nvPr/>
        </p:nvSpPr>
        <p:spPr>
          <a:xfrm>
            <a:off x="467544" y="4797152"/>
            <a:ext cx="3992270" cy="158417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セクシャルハラスメントを直接受けた生徒</a:t>
            </a:r>
            <a:endParaRPr kumimoji="1" lang="ja-JP" altLang="en-US" sz="2000" b="1" dirty="0"/>
          </a:p>
        </p:txBody>
      </p:sp>
      <p:sp>
        <p:nvSpPr>
          <p:cNvPr id="5" name="円/楕円 4"/>
          <p:cNvSpPr/>
          <p:nvPr/>
        </p:nvSpPr>
        <p:spPr>
          <a:xfrm>
            <a:off x="4756194" y="4797152"/>
            <a:ext cx="3992270" cy="158417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t>その</a:t>
            </a:r>
            <a:r>
              <a:rPr lang="ja-JP" altLang="en-US" sz="2000" b="1" dirty="0"/>
              <a:t>場</a:t>
            </a:r>
            <a:r>
              <a:rPr lang="ja-JP" altLang="en-US" sz="2000" b="1" smtClean="0"/>
              <a:t>に居合わせて</a:t>
            </a:r>
            <a:endParaRPr lang="en-US" altLang="ja-JP" sz="2000" b="1" smtClean="0"/>
          </a:p>
          <a:p>
            <a:pPr algn="ctr"/>
            <a:r>
              <a:rPr lang="ja-JP" altLang="en-US" sz="2000" b="1" smtClean="0"/>
              <a:t>目撃</a:t>
            </a:r>
            <a:r>
              <a:rPr lang="ja-JP" altLang="en-US" sz="2000" b="1" dirty="0" smtClean="0"/>
              <a:t>した生徒等</a:t>
            </a:r>
            <a:endParaRPr kumimoji="1" lang="ja-JP" altLang="en-US" sz="2000" b="1" dirty="0"/>
          </a:p>
        </p:txBody>
      </p:sp>
      <p:sp>
        <p:nvSpPr>
          <p:cNvPr id="6" name="下矢印 5"/>
          <p:cNvSpPr/>
          <p:nvPr/>
        </p:nvSpPr>
        <p:spPr>
          <a:xfrm>
            <a:off x="2771800" y="1772816"/>
            <a:ext cx="3744416" cy="2880320"/>
          </a:xfrm>
          <a:prstGeom prst="downArrow">
            <a:avLst>
              <a:gd name="adj1" fmla="val 50000"/>
              <a:gd name="adj2" fmla="val 3596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肉体的</a:t>
            </a:r>
            <a:endParaRPr kumimoji="1" lang="en-US" altLang="ja-JP" sz="2400" dirty="0" smtClean="0">
              <a:solidFill>
                <a:schemeClr val="tx1"/>
              </a:solidFill>
            </a:endParaRPr>
          </a:p>
          <a:p>
            <a:pPr algn="ctr"/>
            <a:r>
              <a:rPr lang="ja-JP" altLang="en-US" sz="2400" dirty="0" smtClean="0">
                <a:solidFill>
                  <a:schemeClr val="tx1"/>
                </a:solidFill>
              </a:rPr>
              <a:t>精神的</a:t>
            </a:r>
            <a:endParaRPr lang="en-US" altLang="ja-JP" sz="2400" dirty="0" smtClean="0">
              <a:solidFill>
                <a:schemeClr val="tx1"/>
              </a:solidFill>
            </a:endParaRPr>
          </a:p>
          <a:p>
            <a:pPr algn="ctr"/>
            <a:endParaRPr kumimoji="1" lang="en-US" altLang="ja-JP" sz="2400" dirty="0">
              <a:solidFill>
                <a:schemeClr val="tx1"/>
              </a:solidFill>
            </a:endParaRPr>
          </a:p>
          <a:p>
            <a:pPr algn="ctr"/>
            <a:r>
              <a:rPr lang="ja-JP" altLang="en-US" sz="2400" dirty="0" smtClean="0">
                <a:solidFill>
                  <a:schemeClr val="tx1"/>
                </a:solidFill>
              </a:rPr>
              <a:t>悪影響</a:t>
            </a:r>
            <a:endParaRPr kumimoji="1" lang="ja-JP" altLang="en-US" sz="2400" dirty="0">
              <a:solidFill>
                <a:schemeClr val="tx1"/>
              </a:solidFill>
            </a:endParaRPr>
          </a:p>
        </p:txBody>
      </p:sp>
    </p:spTree>
    <p:extLst>
      <p:ext uri="{BB962C8B-B14F-4D97-AF65-F5344CB8AC3E}">
        <p14:creationId xmlns:p14="http://schemas.microsoft.com/office/powerpoint/2010/main" val="20213392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15"/>
          <p:cNvSpPr>
            <a:spLocks noChangeArrowheads="1"/>
          </p:cNvSpPr>
          <p:nvPr/>
        </p:nvSpPr>
        <p:spPr bwMode="auto">
          <a:xfrm>
            <a:off x="479388" y="1412776"/>
            <a:ext cx="8280920" cy="4896544"/>
          </a:xfrm>
          <a:prstGeom prst="rect">
            <a:avLst/>
          </a:prstGeom>
          <a:solidFill>
            <a:srgbClr val="FFFFFF"/>
          </a:solidFill>
          <a:ln w="31750">
            <a:solidFill>
              <a:srgbClr val="F79646"/>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74295" tIns="8890" rIns="74295" bIns="889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endParaRPr kumimoji="0" lang="en-US" altLang="ja-JP" b="0" i="0" u="none" strike="noStrike" cap="none" normalizeH="0" baseline="0" dirty="0" smtClean="0">
              <a:ln>
                <a:noFill/>
              </a:ln>
              <a:solidFill>
                <a:srgbClr val="000000"/>
              </a:solidFill>
              <a:effectLst/>
              <a:latin typeface="Arial" panose="020B0604020202020204" pitchFamily="34"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b="0" i="0" u="none" strike="noStrike" cap="none" normalizeH="0" baseline="0" dirty="0" smtClean="0">
                <a:ln>
                  <a:noFill/>
                </a:ln>
                <a:solidFill>
                  <a:srgbClr val="000000"/>
                </a:solidFill>
                <a:effectLst/>
                <a:latin typeface="Arial" panose="020B0604020202020204" pitchFamily="34" charset="0"/>
                <a:cs typeface="Times New Roman" panose="02020603050405020304" pitchFamily="18" charset="0"/>
              </a:rPr>
              <a:t>●　部活動の指導上，必然性がないのに，身長や体重など身体的な成長や特徴を話</a:t>
            </a:r>
            <a:endParaRPr kumimoji="0" lang="en-US" altLang="ja-JP" b="0" i="0" u="none" strike="noStrike" cap="none" normalizeH="0" baseline="0" dirty="0" smtClean="0">
              <a:ln>
                <a:noFill/>
              </a:ln>
              <a:solidFill>
                <a:srgbClr val="000000"/>
              </a:solidFill>
              <a:effectLst/>
              <a:latin typeface="Arial" panose="020B0604020202020204" pitchFamily="34"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dirty="0">
                <a:solidFill>
                  <a:srgbClr val="000000"/>
                </a:solidFill>
                <a:latin typeface="Arial" panose="020B0604020202020204" pitchFamily="34" charset="0"/>
                <a:cs typeface="Times New Roman" panose="02020603050405020304" pitchFamily="18" charset="0"/>
              </a:rPr>
              <a:t>　</a:t>
            </a:r>
            <a:r>
              <a:rPr kumimoji="0" lang="ja-JP" altLang="ja-JP" b="0" i="0" u="none" strike="noStrike" cap="none" normalizeH="0" baseline="0" dirty="0" smtClean="0">
                <a:ln>
                  <a:noFill/>
                </a:ln>
                <a:solidFill>
                  <a:srgbClr val="000000"/>
                </a:solidFill>
                <a:effectLst/>
                <a:latin typeface="Arial" panose="020B0604020202020204" pitchFamily="34" charset="0"/>
                <a:cs typeface="Times New Roman" panose="02020603050405020304" pitchFamily="18" charset="0"/>
              </a:rPr>
              <a:t>題にしたり，尋ねたりすること。</a:t>
            </a:r>
            <a:endParaRPr kumimoji="0" lang="en-US" altLang="ja-JP" b="0" i="0" u="none" strike="noStrike" cap="none" normalizeH="0" baseline="0" dirty="0" smtClean="0">
              <a:ln>
                <a:noFill/>
              </a:ln>
              <a:solidFill>
                <a:srgbClr val="000000"/>
              </a:solidFill>
              <a:effectLst/>
              <a:latin typeface="Arial" panose="020B0604020202020204" pitchFamily="34"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b="0" i="0" u="none" strike="noStrike" cap="none" normalizeH="0" baseline="0" dirty="0" smtClean="0">
                <a:ln>
                  <a:noFill/>
                </a:ln>
                <a:solidFill>
                  <a:schemeClr val="tx1"/>
                </a:solidFill>
                <a:effectLst/>
                <a:latin typeface="Arial" panose="020B0604020202020204" pitchFamily="34" charset="0"/>
                <a:cs typeface="ＭＳ 明朝" panose="02020609040205080304" pitchFamily="17" charset="-128"/>
              </a:rPr>
              <a:t>●　容姿や体型などを話題にしたり，生徒の嫌がるあだ名で呼んだりすること。</a:t>
            </a:r>
            <a:endParaRPr kumimoji="0" lang="ja-JP" altLang="ja-JP" sz="11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ja-JP" b="0" i="0" u="none" strike="noStrike" cap="none" normalizeH="0" baseline="0" dirty="0" smtClean="0">
              <a:ln>
                <a:noFill/>
              </a:ln>
              <a:solidFill>
                <a:schemeClr val="tx1"/>
              </a:solidFill>
              <a:effectLst/>
              <a:latin typeface="Arial" panose="020B0604020202020204" pitchFamily="34" charset="0"/>
              <a:cs typeface="ＭＳ 明朝" panose="02020609040205080304" pitchFamily="17" charset="-128"/>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b="0" i="0" u="none" strike="noStrike" cap="none" normalizeH="0" baseline="0" dirty="0" smtClean="0">
                <a:ln>
                  <a:noFill/>
                </a:ln>
                <a:solidFill>
                  <a:schemeClr val="tx1"/>
                </a:solidFill>
                <a:effectLst/>
                <a:latin typeface="Arial" panose="020B0604020202020204" pitchFamily="34" charset="0"/>
                <a:cs typeface="ＭＳ 明朝" panose="02020609040205080304" pitchFamily="17" charset="-128"/>
              </a:rPr>
              <a:t>●　性に関することや異性関係に関することなどを話題にしたり，尋ねたりすること。</a:t>
            </a:r>
            <a:endParaRPr kumimoji="0" lang="ja-JP" altLang="ja-JP" sz="11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ja-JP" b="0" i="0" u="none" strike="noStrike" cap="none" normalizeH="0" baseline="0" dirty="0" smtClean="0">
              <a:ln>
                <a:noFill/>
              </a:ln>
              <a:solidFill>
                <a:schemeClr val="tx1"/>
              </a:solidFill>
              <a:effectLst/>
              <a:latin typeface="Arial" panose="020B0604020202020204" pitchFamily="34" charset="0"/>
              <a:cs typeface="ＭＳ 明朝" panose="02020609040205080304" pitchFamily="17" charset="-128"/>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b="0" i="0" u="none" strike="noStrike" cap="none" normalizeH="0" baseline="0" dirty="0" smtClean="0">
                <a:ln>
                  <a:noFill/>
                </a:ln>
                <a:solidFill>
                  <a:schemeClr val="tx1"/>
                </a:solidFill>
                <a:effectLst/>
                <a:latin typeface="Arial" panose="020B0604020202020204" pitchFamily="34" charset="0"/>
                <a:cs typeface="ＭＳ 明朝" panose="02020609040205080304" pitchFamily="17" charset="-128"/>
              </a:rPr>
              <a:t>●　性的な内容の手紙や電子メールを送ること。</a:t>
            </a:r>
            <a:endParaRPr kumimoji="0" lang="ja-JP" altLang="ja-JP" sz="11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ja-JP" b="0" i="0" u="none" strike="noStrike" cap="none" normalizeH="0" baseline="0" dirty="0" smtClean="0">
              <a:ln>
                <a:noFill/>
              </a:ln>
              <a:solidFill>
                <a:schemeClr val="tx1"/>
              </a:solidFill>
              <a:effectLst/>
              <a:latin typeface="Arial" panose="020B0604020202020204" pitchFamily="34" charset="0"/>
              <a:cs typeface="ＭＳ 明朝" panose="02020609040205080304" pitchFamily="17" charset="-128"/>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b="0" i="0" u="none" strike="noStrike" cap="none" normalizeH="0" baseline="0" dirty="0" smtClean="0">
                <a:ln>
                  <a:noFill/>
                </a:ln>
                <a:solidFill>
                  <a:schemeClr val="tx1"/>
                </a:solidFill>
                <a:effectLst/>
                <a:latin typeface="Arial" panose="020B0604020202020204" pitchFamily="34" charset="0"/>
                <a:cs typeface="ＭＳ 明朝" panose="02020609040205080304" pitchFamily="17" charset="-128"/>
              </a:rPr>
              <a:t>●　部活動の指導上，必然性がないのに，生徒の体を凝視すること。</a:t>
            </a:r>
            <a:endParaRPr kumimoji="0" lang="ja-JP" altLang="ja-JP" sz="11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ja-JP" b="0" i="0" u="none" strike="noStrike" cap="none" normalizeH="0" baseline="0" dirty="0" smtClean="0">
              <a:ln>
                <a:noFill/>
              </a:ln>
              <a:solidFill>
                <a:schemeClr val="tx1"/>
              </a:solidFill>
              <a:effectLst/>
              <a:latin typeface="Arial" panose="020B0604020202020204" pitchFamily="34" charset="0"/>
              <a:cs typeface="ＭＳ 明朝" panose="02020609040205080304" pitchFamily="17" charset="-128"/>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b="0" i="0" u="none" strike="noStrike" cap="none" normalizeH="0" baseline="0" dirty="0" smtClean="0">
                <a:ln>
                  <a:noFill/>
                </a:ln>
                <a:solidFill>
                  <a:schemeClr val="tx1"/>
                </a:solidFill>
                <a:effectLst/>
                <a:latin typeface="Arial" panose="020B0604020202020204" pitchFamily="34" charset="0"/>
                <a:cs typeface="ＭＳ 明朝" panose="02020609040205080304" pitchFamily="17" charset="-128"/>
              </a:rPr>
              <a:t>●　生徒に十分な説明をせず，生徒の練習や試合の様子などを撮影すること。</a:t>
            </a:r>
            <a:endParaRPr kumimoji="0" lang="ja-JP" altLang="ja-JP" sz="11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ja-JP" b="0" i="0" u="none" strike="noStrike" cap="none" normalizeH="0" baseline="0" dirty="0" smtClean="0">
              <a:ln>
                <a:noFill/>
              </a:ln>
              <a:solidFill>
                <a:schemeClr val="tx1"/>
              </a:solidFill>
              <a:effectLst/>
              <a:latin typeface="Arial" panose="020B0604020202020204" pitchFamily="34" charset="0"/>
              <a:cs typeface="ＭＳ 明朝" panose="02020609040205080304" pitchFamily="17" charset="-128"/>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b="0" i="0" u="none" strike="noStrike" cap="none" normalizeH="0" baseline="0" dirty="0" smtClean="0">
                <a:ln>
                  <a:noFill/>
                </a:ln>
                <a:solidFill>
                  <a:schemeClr val="tx1"/>
                </a:solidFill>
                <a:effectLst/>
                <a:latin typeface="Arial" panose="020B0604020202020204" pitchFamily="34" charset="0"/>
                <a:cs typeface="ＭＳ 明朝" panose="02020609040205080304" pitchFamily="17" charset="-128"/>
              </a:rPr>
              <a:t>●　部活動の指導上，必然性がないのに，生徒の体に触れること。</a:t>
            </a:r>
            <a:endParaRPr kumimoji="0" lang="ja-JP" altLang="ja-JP" sz="11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ja-JP" b="0" i="0" u="none" strike="noStrike" cap="none" normalizeH="0" baseline="0" dirty="0" smtClean="0">
              <a:ln>
                <a:noFill/>
              </a:ln>
              <a:solidFill>
                <a:schemeClr val="tx1"/>
              </a:solidFill>
              <a:effectLst/>
              <a:latin typeface="Arial" panose="020B0604020202020204" pitchFamily="34" charset="0"/>
              <a:cs typeface="ＭＳ 明朝" panose="02020609040205080304" pitchFamily="17" charset="-128"/>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b="0" i="0" u="none" strike="noStrike" cap="none" normalizeH="0" baseline="0" dirty="0" smtClean="0">
                <a:ln>
                  <a:noFill/>
                </a:ln>
                <a:solidFill>
                  <a:schemeClr val="tx1"/>
                </a:solidFill>
                <a:effectLst/>
                <a:latin typeface="Arial" panose="020B0604020202020204" pitchFamily="34" charset="0"/>
                <a:cs typeface="ＭＳ 明朝" panose="02020609040205080304" pitchFamily="17" charset="-128"/>
              </a:rPr>
              <a:t>●　不適切な時間帯や場所で個別の指導を行うこと。</a:t>
            </a:r>
            <a:endParaRPr kumimoji="0" lang="ja-JP" altLang="ja-JP" sz="11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ja-JP" altLang="ja-JP" sz="4000" b="0" i="0" u="none" strike="noStrike" cap="none" normalizeH="0" baseline="0" dirty="0" smtClean="0">
              <a:ln>
                <a:noFill/>
              </a:ln>
              <a:solidFill>
                <a:schemeClr val="tx1"/>
              </a:solidFill>
              <a:effectLst/>
              <a:latin typeface="Arial" panose="020B0604020202020204" pitchFamily="34" charset="0"/>
            </a:endParaRPr>
          </a:p>
        </p:txBody>
      </p:sp>
      <p:sp>
        <p:nvSpPr>
          <p:cNvPr id="3" name="Oval 216"/>
          <p:cNvSpPr>
            <a:spLocks noChangeArrowheads="1"/>
          </p:cNvSpPr>
          <p:nvPr/>
        </p:nvSpPr>
        <p:spPr bwMode="auto">
          <a:xfrm>
            <a:off x="263364" y="548680"/>
            <a:ext cx="8712968" cy="432048"/>
          </a:xfrm>
          <a:prstGeom prst="ellipse">
            <a:avLst/>
          </a:prstGeom>
          <a:gradFill rotWithShape="1">
            <a:gsLst>
              <a:gs pos="0">
                <a:srgbClr val="FABF8F">
                  <a:alpha val="89998"/>
                </a:srgbClr>
              </a:gs>
              <a:gs pos="50000">
                <a:srgbClr val="FDE9D9"/>
              </a:gs>
              <a:gs pos="100000">
                <a:srgbClr val="FABF8F">
                  <a:alpha val="89998"/>
                </a:srgbClr>
              </a:gs>
            </a:gsLst>
            <a:lin ang="18900000" scaled="1"/>
          </a:gradFill>
          <a:ln w="12700">
            <a:solidFill>
              <a:srgbClr val="FABF8F"/>
            </a:solidFill>
            <a:round/>
            <a:headEnd/>
            <a:tailEnd/>
          </a:ln>
          <a:effectLst>
            <a:outerShdw dist="28398" dir="3806097" algn="ctr" rotWithShape="0">
              <a:srgbClr val="974706">
                <a:alpha val="50000"/>
              </a:srgbClr>
            </a:outerShdw>
          </a:effec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ＭＳ 明朝" panose="02020609040205080304" pitchFamily="17" charset="-128"/>
              </a:rPr>
              <a:t>セクシュアル・ハラスメントと考えられる発言や行為の</a:t>
            </a:r>
            <a:r>
              <a:rPr kumimoji="0" lang="ja-JP" altLang="ja-JP" b="0" i="0" u="none" strike="noStrike" cap="none" normalizeH="0" baseline="0" dirty="0" smtClean="0">
                <a:ln>
                  <a:noFill/>
                </a:ln>
                <a:solidFill>
                  <a:schemeClr val="tx1"/>
                </a:solidFill>
                <a:effectLst/>
                <a:cs typeface="ＭＳ ゴシック" panose="020B0609070205080204" pitchFamily="49" charset="-128"/>
              </a:rPr>
              <a:t>例</a:t>
            </a:r>
            <a:endParaRPr kumimoji="0" lang="ja-JP" altLang="ja-JP" sz="11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4000" b="0" i="0" u="none" strike="noStrike" cap="none" normalizeH="0" baseline="0" dirty="0" smtClean="0">
              <a:ln>
                <a:noFill/>
              </a:ln>
              <a:solidFill>
                <a:schemeClr val="tx1"/>
              </a:solidFill>
              <a:effectLst/>
              <a:latin typeface="Arial" panose="020B0604020202020204" pitchFamily="34" charset="0"/>
            </a:endParaRPr>
          </a:p>
        </p:txBody>
      </p:sp>
      <p:sp>
        <p:nvSpPr>
          <p:cNvPr id="4" name="正方形/長方形 3"/>
          <p:cNvSpPr/>
          <p:nvPr/>
        </p:nvSpPr>
        <p:spPr>
          <a:xfrm>
            <a:off x="2111884" y="6381328"/>
            <a:ext cx="6924612" cy="369332"/>
          </a:xfrm>
          <a:prstGeom prst="rect">
            <a:avLst/>
          </a:prstGeom>
        </p:spPr>
        <p:txBody>
          <a:bodyPr wrap="square">
            <a:spAutoFit/>
          </a:bodyPr>
          <a:lstStyle/>
          <a:p>
            <a:r>
              <a:rPr lang="ja-JP" altLang="en-US" dirty="0">
                <a:latin typeface="+mn-ea"/>
              </a:rPr>
              <a:t>「魅力ある運動部活動の在り方」</a:t>
            </a:r>
            <a:r>
              <a:rPr lang="en-US" altLang="ja-JP" dirty="0">
                <a:latin typeface="+mn-ea"/>
              </a:rPr>
              <a:t>【</a:t>
            </a:r>
            <a:r>
              <a:rPr lang="ja-JP" altLang="en-US" dirty="0">
                <a:latin typeface="+mn-ea"/>
              </a:rPr>
              <a:t>改訂版</a:t>
            </a:r>
            <a:r>
              <a:rPr lang="en-US" altLang="ja-JP" dirty="0" smtClean="0">
                <a:latin typeface="+mn-ea"/>
              </a:rPr>
              <a:t>】</a:t>
            </a:r>
            <a:r>
              <a:rPr lang="ja-JP" altLang="en-US" dirty="0">
                <a:latin typeface="+mn-ea"/>
              </a:rPr>
              <a:t>　広島県教育委員会</a:t>
            </a:r>
            <a:r>
              <a:rPr lang="en-US" altLang="ja-JP" dirty="0">
                <a:latin typeface="+mn-ea"/>
              </a:rPr>
              <a:t>(H31)</a:t>
            </a:r>
          </a:p>
        </p:txBody>
      </p:sp>
    </p:spTree>
    <p:extLst>
      <p:ext uri="{BB962C8B-B14F-4D97-AF65-F5344CB8AC3E}">
        <p14:creationId xmlns:p14="http://schemas.microsoft.com/office/powerpoint/2010/main" val="11412373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43608" y="1556792"/>
            <a:ext cx="7272808" cy="3170099"/>
          </a:xfrm>
          <a:prstGeom prst="rect">
            <a:avLst/>
          </a:prstGeom>
          <a:noFill/>
        </p:spPr>
        <p:txBody>
          <a:bodyPr wrap="square" rtlCol="0">
            <a:spAutoFit/>
          </a:bodyPr>
          <a:lstStyle/>
          <a:p>
            <a:pPr algn="ctr"/>
            <a:r>
              <a:rPr lang="ja-JP" altLang="en-US" sz="2000" dirty="0">
                <a:latin typeface="+mn-ea"/>
              </a:rPr>
              <a:t>参考</a:t>
            </a:r>
            <a:r>
              <a:rPr kumimoji="1" lang="ja-JP" altLang="en-US" sz="2000" dirty="0" smtClean="0">
                <a:latin typeface="+mn-ea"/>
              </a:rPr>
              <a:t>文献</a:t>
            </a:r>
            <a:endParaRPr kumimoji="1" lang="en-US" altLang="ja-JP" sz="2000" dirty="0" smtClean="0">
              <a:latin typeface="+mn-ea"/>
            </a:endParaRPr>
          </a:p>
          <a:p>
            <a:pPr algn="ctr"/>
            <a:endParaRPr lang="en-US" altLang="ja-JP" sz="2000" dirty="0">
              <a:latin typeface="+mn-ea"/>
            </a:endParaRPr>
          </a:p>
          <a:p>
            <a:pPr algn="ctr"/>
            <a:r>
              <a:rPr kumimoji="1" lang="ja-JP" altLang="en-US" sz="2000" dirty="0" smtClean="0">
                <a:latin typeface="+mn-ea"/>
              </a:rPr>
              <a:t>「運動部活動の理論と実践」　友添秀則　大修館書店　（</a:t>
            </a:r>
            <a:r>
              <a:rPr lang="en-US" altLang="ja-JP" sz="2000" dirty="0" smtClean="0">
                <a:latin typeface="+mn-ea"/>
              </a:rPr>
              <a:t>H28</a:t>
            </a:r>
            <a:r>
              <a:rPr kumimoji="1" lang="ja-JP" altLang="en-US" sz="2000" dirty="0" smtClean="0">
                <a:latin typeface="+mn-ea"/>
              </a:rPr>
              <a:t>）</a:t>
            </a:r>
            <a:endParaRPr kumimoji="1" lang="en-US" altLang="ja-JP" sz="2000" dirty="0" smtClean="0">
              <a:latin typeface="+mn-ea"/>
            </a:endParaRPr>
          </a:p>
          <a:p>
            <a:pPr algn="ctr"/>
            <a:endParaRPr lang="en-US" altLang="ja-JP" sz="2000" dirty="0" smtClean="0">
              <a:latin typeface="+mn-ea"/>
            </a:endParaRPr>
          </a:p>
          <a:p>
            <a:pPr algn="ctr"/>
            <a:endParaRPr lang="en-US" altLang="ja-JP" sz="2000" dirty="0">
              <a:latin typeface="+mn-ea"/>
            </a:endParaRPr>
          </a:p>
          <a:p>
            <a:r>
              <a:rPr kumimoji="1" lang="ja-JP" altLang="en-US" sz="2000" dirty="0" smtClean="0">
                <a:latin typeface="+mn-ea"/>
              </a:rPr>
              <a:t>　「魅力ある運動部活動の在り方」</a:t>
            </a:r>
            <a:r>
              <a:rPr kumimoji="1" lang="en-US" altLang="ja-JP" sz="2000" dirty="0" smtClean="0">
                <a:latin typeface="+mn-ea"/>
              </a:rPr>
              <a:t>【</a:t>
            </a:r>
            <a:r>
              <a:rPr kumimoji="1" lang="ja-JP" altLang="en-US" sz="2000" dirty="0" smtClean="0">
                <a:latin typeface="+mn-ea"/>
              </a:rPr>
              <a:t>改訂版</a:t>
            </a:r>
            <a:r>
              <a:rPr kumimoji="1" lang="en-US" altLang="ja-JP" sz="2000" dirty="0" smtClean="0">
                <a:latin typeface="+mn-ea"/>
              </a:rPr>
              <a:t>】</a:t>
            </a:r>
            <a:r>
              <a:rPr kumimoji="1" lang="ja-JP" altLang="en-US" sz="2000" dirty="0" smtClean="0">
                <a:latin typeface="+mn-ea"/>
              </a:rPr>
              <a:t>　</a:t>
            </a:r>
            <a:endParaRPr kumimoji="1" lang="en-US" altLang="ja-JP" sz="2000" dirty="0" smtClean="0">
              <a:latin typeface="+mn-ea"/>
            </a:endParaRPr>
          </a:p>
          <a:p>
            <a:pPr algn="ctr"/>
            <a:r>
              <a:rPr kumimoji="1" lang="ja-JP" altLang="en-US" sz="2000" dirty="0" smtClean="0">
                <a:latin typeface="+mn-ea"/>
              </a:rPr>
              <a:t>　　　　　　　　　　　　　　　　　　　　　　広島県教育委員会</a:t>
            </a:r>
            <a:r>
              <a:rPr kumimoji="1" lang="en-US" altLang="ja-JP" sz="2000" dirty="0" smtClean="0">
                <a:latin typeface="+mn-ea"/>
              </a:rPr>
              <a:t>(H31)</a:t>
            </a:r>
          </a:p>
          <a:p>
            <a:pPr algn="ctr"/>
            <a:endParaRPr lang="en-US" altLang="ja-JP" sz="2000" dirty="0" smtClean="0">
              <a:latin typeface="+mn-ea"/>
            </a:endParaRPr>
          </a:p>
          <a:p>
            <a:r>
              <a:rPr kumimoji="1" lang="ja-JP" altLang="en-US" sz="2000" dirty="0" smtClean="0">
                <a:latin typeface="+mn-ea"/>
              </a:rPr>
              <a:t>　「支援を必要とする児童生徒の体育指導の参考」　</a:t>
            </a:r>
            <a:endParaRPr kumimoji="1" lang="en-US" altLang="ja-JP" sz="2000" dirty="0" smtClean="0">
              <a:latin typeface="+mn-ea"/>
            </a:endParaRPr>
          </a:p>
          <a:p>
            <a:pPr algn="ctr"/>
            <a:r>
              <a:rPr kumimoji="1" lang="ja-JP" altLang="en-US" sz="2000" dirty="0" smtClean="0">
                <a:latin typeface="+mn-ea"/>
              </a:rPr>
              <a:t>　　　　　　　　　　　　　　　　　　　神奈川県立体育センター</a:t>
            </a:r>
            <a:r>
              <a:rPr kumimoji="1" lang="en-US" altLang="ja-JP" sz="2000" dirty="0" smtClean="0">
                <a:latin typeface="+mn-ea"/>
              </a:rPr>
              <a:t>(H19)</a:t>
            </a:r>
            <a:endParaRPr kumimoji="1" lang="ja-JP" altLang="en-US" sz="2000" dirty="0">
              <a:latin typeface="+mn-ea"/>
            </a:endParaRPr>
          </a:p>
        </p:txBody>
      </p:sp>
    </p:spTree>
    <p:extLst>
      <p:ext uri="{BB962C8B-B14F-4D97-AF65-F5344CB8AC3E}">
        <p14:creationId xmlns:p14="http://schemas.microsoft.com/office/powerpoint/2010/main" val="1101512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横巻き 1"/>
          <p:cNvSpPr/>
          <p:nvPr/>
        </p:nvSpPr>
        <p:spPr>
          <a:xfrm>
            <a:off x="755576" y="1196752"/>
            <a:ext cx="7632848" cy="4752528"/>
          </a:xfrm>
          <a:prstGeom prst="horizontalScroll">
            <a:avLst>
              <a:gd name="adj" fmla="val 7848"/>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t>　１　生徒</a:t>
            </a:r>
            <a:r>
              <a:rPr lang="ja-JP" altLang="en-US" sz="3200" dirty="0"/>
              <a:t>の発達段階に</a:t>
            </a:r>
            <a:r>
              <a:rPr lang="ja-JP" altLang="en-US" sz="3200" dirty="0" smtClean="0"/>
              <a:t>応じた指導</a:t>
            </a:r>
            <a:endParaRPr lang="en-US" altLang="ja-JP" sz="3200" dirty="0" smtClean="0"/>
          </a:p>
          <a:p>
            <a:endParaRPr lang="en-US" altLang="ja-JP" sz="3200" dirty="0"/>
          </a:p>
          <a:p>
            <a:r>
              <a:rPr lang="ja-JP" altLang="en-US" sz="3200" dirty="0" smtClean="0"/>
              <a:t>　２　科学的な指導　</a:t>
            </a:r>
            <a:endParaRPr lang="en-US" altLang="ja-JP" sz="3200" dirty="0" smtClean="0"/>
          </a:p>
          <a:p>
            <a:endParaRPr kumimoji="1" lang="en-US" altLang="ja-JP" sz="3200" dirty="0" smtClean="0"/>
          </a:p>
          <a:p>
            <a:r>
              <a:rPr kumimoji="1" lang="ja-JP" altLang="en-US" sz="3200" dirty="0" smtClean="0"/>
              <a:t>　</a:t>
            </a:r>
            <a:r>
              <a:rPr lang="ja-JP" altLang="en-US" sz="3200" dirty="0"/>
              <a:t>３　障害のある生徒などへの配慮</a:t>
            </a:r>
          </a:p>
          <a:p>
            <a:endParaRPr lang="en-US" altLang="ja-JP" sz="3200" dirty="0" smtClean="0"/>
          </a:p>
          <a:p>
            <a:r>
              <a:rPr lang="ja-JP" altLang="en-US" sz="3200" dirty="0" smtClean="0"/>
              <a:t>　４　ハラスメント（体罰等）の防止</a:t>
            </a:r>
            <a:r>
              <a:rPr lang="ja-JP" altLang="en-US" sz="3200" dirty="0"/>
              <a:t>　</a:t>
            </a:r>
          </a:p>
        </p:txBody>
      </p:sp>
      <p:sp>
        <p:nvSpPr>
          <p:cNvPr id="3" name="テキスト ボックス 2"/>
          <p:cNvSpPr txBox="1"/>
          <p:nvPr/>
        </p:nvSpPr>
        <p:spPr>
          <a:xfrm>
            <a:off x="3203848" y="548680"/>
            <a:ext cx="2304256" cy="523220"/>
          </a:xfrm>
          <a:prstGeom prst="rect">
            <a:avLst/>
          </a:prstGeom>
          <a:noFill/>
        </p:spPr>
        <p:txBody>
          <a:bodyPr wrap="square" rtlCol="0">
            <a:spAutoFit/>
          </a:bodyPr>
          <a:lstStyle/>
          <a:p>
            <a:pPr algn="ctr"/>
            <a:r>
              <a:rPr lang="ja-JP" altLang="en-US" sz="2800" dirty="0" smtClean="0"/>
              <a:t>説明内容</a:t>
            </a:r>
            <a:endParaRPr kumimoji="1" lang="ja-JP" altLang="en-US"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339752" y="1916832"/>
            <a:ext cx="4392488" cy="2862322"/>
          </a:xfrm>
          <a:prstGeom prst="rect">
            <a:avLst/>
          </a:prstGeom>
          <a:noFill/>
        </p:spPr>
        <p:txBody>
          <a:bodyPr wrap="square" rtlCol="0">
            <a:spAutoFit/>
          </a:bodyPr>
          <a:lstStyle/>
          <a:p>
            <a:pPr algn="ctr"/>
            <a:r>
              <a:rPr kumimoji="1" lang="ja-JP" altLang="en-US" sz="2000" dirty="0" smtClean="0"/>
              <a:t>制　作</a:t>
            </a:r>
            <a:endParaRPr kumimoji="1" lang="en-US" altLang="ja-JP" sz="2000" dirty="0" smtClean="0"/>
          </a:p>
          <a:p>
            <a:pPr algn="ctr"/>
            <a:endParaRPr lang="en-US" altLang="ja-JP" sz="2000" dirty="0" smtClean="0"/>
          </a:p>
          <a:p>
            <a:pPr algn="ctr"/>
            <a:endParaRPr lang="en-US" altLang="ja-JP" sz="2000" dirty="0"/>
          </a:p>
          <a:p>
            <a:pPr algn="ctr"/>
            <a:r>
              <a:rPr kumimoji="1" lang="ja-JP" altLang="en-US" sz="2000" dirty="0" smtClean="0"/>
              <a:t>広島県教育委員会</a:t>
            </a:r>
            <a:endParaRPr kumimoji="1" lang="en-US" altLang="ja-JP" sz="2000" dirty="0" smtClean="0"/>
          </a:p>
          <a:p>
            <a:pPr algn="ctr"/>
            <a:r>
              <a:rPr lang="ja-JP" altLang="en-US" sz="2000" dirty="0"/>
              <a:t>学び</a:t>
            </a:r>
            <a:r>
              <a:rPr lang="ja-JP" altLang="en-US" sz="2000" dirty="0" smtClean="0"/>
              <a:t>の変革推進部</a:t>
            </a:r>
            <a:endParaRPr lang="en-US" altLang="ja-JP" sz="2000" dirty="0" smtClean="0"/>
          </a:p>
          <a:p>
            <a:pPr algn="ctr"/>
            <a:r>
              <a:rPr kumimoji="1" lang="ja-JP" altLang="en-US" sz="2000" dirty="0"/>
              <a:t>豊</a:t>
            </a:r>
            <a:r>
              <a:rPr kumimoji="1" lang="ja-JP" altLang="en-US" sz="2000" dirty="0" smtClean="0"/>
              <a:t>かな心と身体育成課</a:t>
            </a:r>
            <a:endParaRPr kumimoji="1" lang="en-US" altLang="ja-JP" sz="2000" dirty="0" smtClean="0"/>
          </a:p>
          <a:p>
            <a:pPr algn="ctr"/>
            <a:endParaRPr lang="en-US" altLang="ja-JP" sz="2000" dirty="0" smtClean="0"/>
          </a:p>
          <a:p>
            <a:pPr algn="ctr"/>
            <a:endParaRPr lang="en-US" altLang="ja-JP" sz="2000" dirty="0"/>
          </a:p>
          <a:p>
            <a:pPr algn="ctr"/>
            <a:r>
              <a:rPr kumimoji="1" lang="ja-JP" altLang="en-US" sz="2000" dirty="0" smtClean="0"/>
              <a:t>令和３年３月</a:t>
            </a:r>
            <a:r>
              <a:rPr lang="en-US" altLang="ja-JP" sz="2000" dirty="0">
                <a:latin typeface="+mj-ea"/>
                <a:ea typeface="+mj-ea"/>
              </a:rPr>
              <a:t>31</a:t>
            </a:r>
            <a:r>
              <a:rPr kumimoji="1" lang="ja-JP" altLang="en-US" sz="2000" dirty="0" smtClean="0"/>
              <a:t>日</a:t>
            </a:r>
            <a:endParaRPr kumimoji="1" lang="ja-JP" altLang="en-US" sz="2000" dirty="0"/>
          </a:p>
        </p:txBody>
      </p:sp>
    </p:spTree>
    <p:extLst>
      <p:ext uri="{BB962C8B-B14F-4D97-AF65-F5344CB8AC3E}">
        <p14:creationId xmlns:p14="http://schemas.microsoft.com/office/powerpoint/2010/main" val="227539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83568" y="2731567"/>
            <a:ext cx="8136904" cy="769441"/>
          </a:xfrm>
          <a:prstGeom prst="rect">
            <a:avLst/>
          </a:prstGeom>
          <a:noFill/>
        </p:spPr>
        <p:txBody>
          <a:bodyPr wrap="square" rtlCol="0">
            <a:spAutoFit/>
          </a:bodyPr>
          <a:lstStyle/>
          <a:p>
            <a:r>
              <a:rPr lang="ja-JP" altLang="en-US" sz="4400" dirty="0" smtClean="0"/>
              <a:t>１　生徒</a:t>
            </a:r>
            <a:r>
              <a:rPr lang="ja-JP" altLang="en-US" sz="4400" dirty="0"/>
              <a:t>の発達段階</a:t>
            </a:r>
            <a:r>
              <a:rPr lang="ja-JP" altLang="en-US" sz="4400" dirty="0" smtClean="0"/>
              <a:t>に応じた指導</a:t>
            </a:r>
            <a:endParaRPr kumimoji="1" lang="ja-JP" altLang="en-US" sz="4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115616" y="2420888"/>
            <a:ext cx="6984776" cy="646331"/>
          </a:xfrm>
          <a:prstGeom prst="rect">
            <a:avLst/>
          </a:prstGeom>
          <a:noFill/>
        </p:spPr>
        <p:txBody>
          <a:bodyPr wrap="square" rtlCol="0">
            <a:spAutoFit/>
          </a:bodyPr>
          <a:lstStyle/>
          <a:p>
            <a:r>
              <a:rPr kumimoji="1" lang="ja-JP" altLang="en-US" sz="3600" dirty="0" smtClean="0">
                <a:solidFill>
                  <a:srgbClr val="FF0000"/>
                </a:solidFill>
              </a:rPr>
              <a:t>発育</a:t>
            </a:r>
            <a:r>
              <a:rPr kumimoji="1" lang="ja-JP" altLang="en-US" sz="3600" dirty="0" smtClean="0"/>
              <a:t>→主に大きさや重さが増すこと</a:t>
            </a:r>
            <a:endParaRPr kumimoji="1" lang="ja-JP" altLang="en-US" sz="3600" dirty="0"/>
          </a:p>
        </p:txBody>
      </p:sp>
      <p:sp>
        <p:nvSpPr>
          <p:cNvPr id="11" name="テキスト ボックス 10"/>
          <p:cNvSpPr txBox="1"/>
          <p:nvPr/>
        </p:nvSpPr>
        <p:spPr>
          <a:xfrm>
            <a:off x="1115616" y="3502749"/>
            <a:ext cx="6984776" cy="646331"/>
          </a:xfrm>
          <a:prstGeom prst="rect">
            <a:avLst/>
          </a:prstGeom>
          <a:noFill/>
        </p:spPr>
        <p:txBody>
          <a:bodyPr wrap="square" rtlCol="0">
            <a:spAutoFit/>
          </a:bodyPr>
          <a:lstStyle/>
          <a:p>
            <a:r>
              <a:rPr lang="ja-JP" altLang="en-US" sz="3600" dirty="0">
                <a:solidFill>
                  <a:srgbClr val="FF0000"/>
                </a:solidFill>
              </a:rPr>
              <a:t>発達</a:t>
            </a:r>
            <a:r>
              <a:rPr kumimoji="1" lang="ja-JP" altLang="en-US" sz="3600" dirty="0" smtClean="0"/>
              <a:t>→はたらきが高まること</a:t>
            </a:r>
            <a:endParaRPr kumimoji="1" lang="ja-JP" altLang="en-US" sz="3600" dirty="0"/>
          </a:p>
        </p:txBody>
      </p:sp>
      <p:sp>
        <p:nvSpPr>
          <p:cNvPr id="12" name="テキスト ボックス 11"/>
          <p:cNvSpPr txBox="1"/>
          <p:nvPr/>
        </p:nvSpPr>
        <p:spPr>
          <a:xfrm>
            <a:off x="395536" y="908720"/>
            <a:ext cx="8424936" cy="523220"/>
          </a:xfrm>
          <a:prstGeom prst="rect">
            <a:avLst/>
          </a:prstGeom>
          <a:noFill/>
        </p:spPr>
        <p:txBody>
          <a:bodyPr wrap="square" rtlCol="0">
            <a:spAutoFit/>
          </a:bodyPr>
          <a:lstStyle/>
          <a:p>
            <a:pPr algn="ctr"/>
            <a:r>
              <a:rPr kumimoji="1" lang="ja-JP" altLang="en-US" sz="2800" dirty="0" smtClean="0"/>
              <a:t>生徒の発育発達に応じた指導について考えるポイント</a:t>
            </a:r>
            <a:endParaRPr kumimoji="1" lang="ja-JP" altLang="en-US" sz="2800" dirty="0"/>
          </a:p>
        </p:txBody>
      </p:sp>
    </p:spTree>
    <p:extLst>
      <p:ext uri="{BB962C8B-B14F-4D97-AF65-F5344CB8AC3E}">
        <p14:creationId xmlns:p14="http://schemas.microsoft.com/office/powerpoint/2010/main" val="88840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95536" y="188640"/>
            <a:ext cx="8424936" cy="523220"/>
          </a:xfrm>
          <a:prstGeom prst="rect">
            <a:avLst/>
          </a:prstGeom>
          <a:noFill/>
        </p:spPr>
        <p:txBody>
          <a:bodyPr wrap="square" rtlCol="0">
            <a:spAutoFit/>
          </a:bodyPr>
          <a:lstStyle/>
          <a:p>
            <a:pPr algn="ctr"/>
            <a:r>
              <a:rPr kumimoji="1" lang="ja-JP" altLang="en-US" sz="2800" dirty="0" smtClean="0"/>
              <a:t>生徒の発育発達に応じた指導について考えるポイント</a:t>
            </a:r>
            <a:endParaRPr kumimoji="1" lang="ja-JP" altLang="en-US" sz="2800" dirty="0"/>
          </a:p>
        </p:txBody>
      </p:sp>
      <p:sp>
        <p:nvSpPr>
          <p:cNvPr id="3" name="テキスト ボックス 2"/>
          <p:cNvSpPr txBox="1"/>
          <p:nvPr/>
        </p:nvSpPr>
        <p:spPr>
          <a:xfrm>
            <a:off x="539552" y="1772816"/>
            <a:ext cx="8136904" cy="523220"/>
          </a:xfrm>
          <a:prstGeom prst="rect">
            <a:avLst/>
          </a:prstGeom>
          <a:noFill/>
        </p:spPr>
        <p:txBody>
          <a:bodyPr wrap="square" rtlCol="0">
            <a:spAutoFit/>
          </a:bodyPr>
          <a:lstStyle/>
          <a:p>
            <a:r>
              <a:rPr lang="ja-JP" altLang="en-US" sz="2800" dirty="0" smtClean="0"/>
              <a:t>→　児童生徒の身体は</a:t>
            </a:r>
            <a:r>
              <a:rPr lang="ja-JP" altLang="en-US" sz="2800" dirty="0" smtClean="0">
                <a:solidFill>
                  <a:srgbClr val="FF0000"/>
                </a:solidFill>
              </a:rPr>
              <a:t>急速に</a:t>
            </a:r>
            <a:r>
              <a:rPr lang="ja-JP" altLang="en-US" sz="2800" dirty="0" smtClean="0"/>
              <a:t>発育していく。</a:t>
            </a:r>
            <a:r>
              <a:rPr lang="ja-JP" altLang="en-US" sz="2800" u="sng" dirty="0" smtClean="0">
                <a:solidFill>
                  <a:srgbClr val="0070C0"/>
                </a:solidFill>
              </a:rPr>
              <a:t>ポイント１</a:t>
            </a:r>
            <a:endParaRPr kumimoji="1" lang="ja-JP" altLang="en-US" sz="2800" u="sng" dirty="0">
              <a:solidFill>
                <a:srgbClr val="0070C0"/>
              </a:solidFill>
            </a:endParaRPr>
          </a:p>
        </p:txBody>
      </p:sp>
      <p:sp>
        <p:nvSpPr>
          <p:cNvPr id="4" name="テキスト ボックス 3"/>
          <p:cNvSpPr txBox="1"/>
          <p:nvPr/>
        </p:nvSpPr>
        <p:spPr>
          <a:xfrm>
            <a:off x="552612" y="3483005"/>
            <a:ext cx="8414954" cy="954107"/>
          </a:xfrm>
          <a:prstGeom prst="rect">
            <a:avLst/>
          </a:prstGeom>
          <a:noFill/>
        </p:spPr>
        <p:txBody>
          <a:bodyPr wrap="square" rtlCol="0">
            <a:spAutoFit/>
          </a:bodyPr>
          <a:lstStyle/>
          <a:p>
            <a:r>
              <a:rPr lang="ja-JP" altLang="en-US" sz="2800" dirty="0" smtClean="0"/>
              <a:t>→　発育は身長や体重だけではなく，</a:t>
            </a:r>
            <a:r>
              <a:rPr lang="ja-JP" altLang="en-US" sz="2800" dirty="0" smtClean="0">
                <a:solidFill>
                  <a:srgbClr val="FF0000"/>
                </a:solidFill>
              </a:rPr>
              <a:t>大人の機能を獲</a:t>
            </a:r>
            <a:endParaRPr lang="en-US" altLang="ja-JP" sz="2800" dirty="0" smtClean="0">
              <a:solidFill>
                <a:srgbClr val="FF0000"/>
              </a:solidFill>
            </a:endParaRPr>
          </a:p>
          <a:p>
            <a:r>
              <a:rPr lang="ja-JP" altLang="en-US" sz="2800" dirty="0">
                <a:solidFill>
                  <a:srgbClr val="FF0000"/>
                </a:solidFill>
              </a:rPr>
              <a:t>　</a:t>
            </a:r>
            <a:r>
              <a:rPr lang="ja-JP" altLang="en-US" sz="2800" dirty="0" smtClean="0">
                <a:solidFill>
                  <a:srgbClr val="FF0000"/>
                </a:solidFill>
              </a:rPr>
              <a:t>得</a:t>
            </a:r>
            <a:r>
              <a:rPr lang="ja-JP" altLang="en-US" sz="2800" dirty="0" smtClean="0"/>
              <a:t>していく。</a:t>
            </a:r>
            <a:r>
              <a:rPr lang="ja-JP" altLang="en-US" sz="2800" u="sng" dirty="0" smtClean="0">
                <a:solidFill>
                  <a:srgbClr val="0070C0"/>
                </a:solidFill>
              </a:rPr>
              <a:t>ポイント３</a:t>
            </a:r>
            <a:endParaRPr lang="en-US" altLang="ja-JP" sz="2800" u="sng" dirty="0" smtClean="0">
              <a:solidFill>
                <a:srgbClr val="0070C0"/>
              </a:solidFill>
            </a:endParaRPr>
          </a:p>
        </p:txBody>
      </p:sp>
      <p:sp>
        <p:nvSpPr>
          <p:cNvPr id="5" name="テキスト ボックス 4"/>
          <p:cNvSpPr txBox="1"/>
          <p:nvPr/>
        </p:nvSpPr>
        <p:spPr>
          <a:xfrm>
            <a:off x="566504" y="2474893"/>
            <a:ext cx="8325976" cy="954107"/>
          </a:xfrm>
          <a:prstGeom prst="rect">
            <a:avLst/>
          </a:prstGeom>
          <a:noFill/>
        </p:spPr>
        <p:txBody>
          <a:bodyPr wrap="square" rtlCol="0">
            <a:spAutoFit/>
          </a:bodyPr>
          <a:lstStyle/>
          <a:p>
            <a:r>
              <a:rPr lang="ja-JP" altLang="en-US" sz="2800" dirty="0" smtClean="0"/>
              <a:t>→　</a:t>
            </a:r>
            <a:r>
              <a:rPr lang="ja-JP" altLang="en-US" sz="2800" dirty="0" smtClean="0">
                <a:solidFill>
                  <a:srgbClr val="FF0000"/>
                </a:solidFill>
              </a:rPr>
              <a:t>発達は一人</a:t>
            </a:r>
            <a:r>
              <a:rPr lang="ja-JP" altLang="en-US" sz="2800" dirty="0">
                <a:solidFill>
                  <a:srgbClr val="FF0000"/>
                </a:solidFill>
              </a:rPr>
              <a:t>一人</a:t>
            </a:r>
            <a:r>
              <a:rPr lang="ja-JP" altLang="en-US" sz="2800" dirty="0" smtClean="0">
                <a:solidFill>
                  <a:srgbClr val="FF0000"/>
                </a:solidFill>
              </a:rPr>
              <a:t>に特徴</a:t>
            </a:r>
            <a:r>
              <a:rPr lang="ja-JP" altLang="en-US" sz="2800" dirty="0" smtClean="0"/>
              <a:t>があり，発育</a:t>
            </a:r>
            <a:r>
              <a:rPr lang="ja-JP" altLang="en-US" sz="2800" smtClean="0"/>
              <a:t>の段階によっ</a:t>
            </a:r>
            <a:endParaRPr lang="en-US" altLang="ja-JP" sz="2800" dirty="0" smtClean="0"/>
          </a:p>
          <a:p>
            <a:r>
              <a:rPr lang="ja-JP" altLang="en-US" sz="2800" dirty="0"/>
              <a:t>　</a:t>
            </a:r>
            <a:r>
              <a:rPr lang="ja-JP" altLang="en-US" sz="2800" dirty="0" smtClean="0"/>
              <a:t>ても，全く異なる。</a:t>
            </a:r>
            <a:r>
              <a:rPr lang="ja-JP" altLang="en-US" sz="2800" u="sng" dirty="0" smtClean="0">
                <a:solidFill>
                  <a:srgbClr val="0070C0"/>
                </a:solidFill>
              </a:rPr>
              <a:t>ポイント２</a:t>
            </a:r>
            <a:endParaRPr lang="en-US" altLang="ja-JP" sz="2800" u="sng" dirty="0" smtClean="0">
              <a:solidFill>
                <a:srgbClr val="0070C0"/>
              </a:solidFill>
            </a:endParaRPr>
          </a:p>
        </p:txBody>
      </p:sp>
      <p:sp>
        <p:nvSpPr>
          <p:cNvPr id="6" name="テキスト ボックス 5"/>
          <p:cNvSpPr txBox="1"/>
          <p:nvPr/>
        </p:nvSpPr>
        <p:spPr>
          <a:xfrm>
            <a:off x="562496" y="980728"/>
            <a:ext cx="7105848" cy="523220"/>
          </a:xfrm>
          <a:prstGeom prst="rect">
            <a:avLst/>
          </a:prstGeom>
          <a:noFill/>
        </p:spPr>
        <p:txBody>
          <a:bodyPr wrap="square" rtlCol="0">
            <a:spAutoFit/>
          </a:bodyPr>
          <a:lstStyle/>
          <a:p>
            <a:r>
              <a:rPr lang="ja-JP" altLang="en-US" sz="2800" dirty="0" smtClean="0"/>
              <a:t>学童期から高校生期は特に</a:t>
            </a:r>
            <a:r>
              <a:rPr lang="en-US" altLang="ja-JP" sz="2800" dirty="0" smtClean="0"/>
              <a:t>…</a:t>
            </a:r>
            <a:r>
              <a:rPr lang="ja-JP" altLang="en-US" sz="2800" dirty="0" err="1" smtClean="0"/>
              <a:t>，</a:t>
            </a:r>
            <a:endParaRPr lang="en-US" altLang="ja-JP" sz="2800" dirty="0" smtClean="0"/>
          </a:p>
        </p:txBody>
      </p:sp>
      <p:sp>
        <p:nvSpPr>
          <p:cNvPr id="7" name="下矢印吹き出し 6"/>
          <p:cNvSpPr/>
          <p:nvPr/>
        </p:nvSpPr>
        <p:spPr>
          <a:xfrm>
            <a:off x="323528" y="1628914"/>
            <a:ext cx="8644038" cy="3789015"/>
          </a:xfrm>
          <a:prstGeom prst="downArrowCallout">
            <a:avLst>
              <a:gd name="adj1" fmla="val 18850"/>
              <a:gd name="adj2" fmla="val 16396"/>
              <a:gd name="adj3" fmla="val 15107"/>
              <a:gd name="adj4" fmla="val 7819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67544" y="5373216"/>
            <a:ext cx="8346852" cy="954107"/>
          </a:xfrm>
          <a:prstGeom prst="rect">
            <a:avLst/>
          </a:prstGeom>
          <a:noFill/>
        </p:spPr>
        <p:txBody>
          <a:bodyPr wrap="square" rtlCol="0">
            <a:spAutoFit/>
          </a:bodyPr>
          <a:lstStyle/>
          <a:p>
            <a:r>
              <a:rPr lang="ja-JP" altLang="en-US" sz="2800" dirty="0" smtClean="0"/>
              <a:t>　画一的なトレーニングは不適切であり，発育状況や運動能力の達成状況に応じたトレーニングが必要</a:t>
            </a:r>
            <a:endParaRPr lang="en-US" altLang="ja-JP" sz="2800" dirty="0" smtClean="0"/>
          </a:p>
        </p:txBody>
      </p:sp>
      <p:sp>
        <p:nvSpPr>
          <p:cNvPr id="10" name="正方形/長方形 9"/>
          <p:cNvSpPr/>
          <p:nvPr/>
        </p:nvSpPr>
        <p:spPr>
          <a:xfrm>
            <a:off x="3059832" y="6438833"/>
            <a:ext cx="6331508" cy="369332"/>
          </a:xfrm>
          <a:prstGeom prst="rect">
            <a:avLst/>
          </a:prstGeom>
        </p:spPr>
        <p:txBody>
          <a:bodyPr wrap="square">
            <a:spAutoFit/>
          </a:bodyPr>
          <a:lstStyle/>
          <a:p>
            <a:r>
              <a:rPr lang="ja-JP" altLang="en-US" dirty="0" smtClean="0"/>
              <a:t>「</a:t>
            </a:r>
            <a:r>
              <a:rPr lang="ja-JP" altLang="en-US" dirty="0"/>
              <a:t>運動部活動の理論と実践」　友添秀則　大修館書店　（</a:t>
            </a:r>
            <a:r>
              <a:rPr lang="en-US" altLang="ja-JP" dirty="0"/>
              <a:t>H28</a:t>
            </a:r>
            <a:r>
              <a:rPr lang="ja-JP" altLang="en-US" dirty="0"/>
              <a:t>）</a:t>
            </a:r>
          </a:p>
        </p:txBody>
      </p:sp>
    </p:spTree>
    <p:extLst>
      <p:ext uri="{BB962C8B-B14F-4D97-AF65-F5344CB8AC3E}">
        <p14:creationId xmlns:p14="http://schemas.microsoft.com/office/powerpoint/2010/main" val="1683082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115616" y="1702549"/>
            <a:ext cx="2880320" cy="646331"/>
          </a:xfrm>
          <a:prstGeom prst="rect">
            <a:avLst/>
          </a:prstGeom>
          <a:noFill/>
        </p:spPr>
        <p:txBody>
          <a:bodyPr wrap="square" rtlCol="0">
            <a:spAutoFit/>
          </a:bodyPr>
          <a:lstStyle/>
          <a:p>
            <a:r>
              <a:rPr kumimoji="1" lang="ja-JP" altLang="en-US" sz="3600" dirty="0" smtClean="0">
                <a:solidFill>
                  <a:srgbClr val="0070C0"/>
                </a:solidFill>
              </a:rPr>
              <a:t>キーワード</a:t>
            </a:r>
            <a:endParaRPr kumimoji="1" lang="ja-JP" altLang="en-US" sz="3600" dirty="0">
              <a:solidFill>
                <a:srgbClr val="0070C0"/>
              </a:solidFill>
            </a:endParaRPr>
          </a:p>
        </p:txBody>
      </p:sp>
      <p:sp>
        <p:nvSpPr>
          <p:cNvPr id="3" name="テキスト ボックス 2"/>
          <p:cNvSpPr txBox="1"/>
          <p:nvPr/>
        </p:nvSpPr>
        <p:spPr>
          <a:xfrm>
            <a:off x="3071272" y="2420888"/>
            <a:ext cx="3744416" cy="707886"/>
          </a:xfrm>
          <a:prstGeom prst="rect">
            <a:avLst/>
          </a:prstGeom>
          <a:noFill/>
        </p:spPr>
        <p:txBody>
          <a:bodyPr wrap="square" rtlCol="0">
            <a:spAutoFit/>
          </a:bodyPr>
          <a:lstStyle/>
          <a:p>
            <a:pPr algn="ctr"/>
            <a:r>
              <a:rPr lang="ja-JP" altLang="en-US" sz="4000" dirty="0" smtClean="0">
                <a:solidFill>
                  <a:srgbClr val="FF0000"/>
                </a:solidFill>
              </a:rPr>
              <a:t>発育急進期</a:t>
            </a:r>
            <a:endParaRPr kumimoji="1" lang="ja-JP" altLang="en-US" sz="4000" dirty="0">
              <a:solidFill>
                <a:srgbClr val="FF0000"/>
              </a:solidFill>
            </a:endParaRPr>
          </a:p>
        </p:txBody>
      </p:sp>
      <p:sp>
        <p:nvSpPr>
          <p:cNvPr id="4" name="テキスト ボックス 3"/>
          <p:cNvSpPr txBox="1"/>
          <p:nvPr/>
        </p:nvSpPr>
        <p:spPr>
          <a:xfrm>
            <a:off x="2771800" y="4509120"/>
            <a:ext cx="3456384" cy="2123658"/>
          </a:xfrm>
          <a:prstGeom prst="rect">
            <a:avLst/>
          </a:prstGeom>
          <a:noFill/>
        </p:spPr>
        <p:txBody>
          <a:bodyPr wrap="square" rtlCol="0">
            <a:spAutoFit/>
          </a:bodyPr>
          <a:lstStyle/>
          <a:p>
            <a:pPr algn="ctr"/>
            <a:r>
              <a:rPr lang="ja-JP" altLang="en-US" sz="2800" dirty="0"/>
              <a:t>概ね</a:t>
            </a:r>
            <a:r>
              <a:rPr kumimoji="1" lang="ja-JP" altLang="en-US" sz="2800" dirty="0" smtClean="0"/>
              <a:t>，</a:t>
            </a:r>
            <a:endParaRPr kumimoji="1" lang="en-US" altLang="ja-JP" sz="2800" dirty="0" smtClean="0"/>
          </a:p>
          <a:p>
            <a:pPr algn="ctr"/>
            <a:r>
              <a:rPr kumimoji="1" lang="ja-JP" altLang="en-US" sz="2800" dirty="0" smtClean="0"/>
              <a:t>男子　１３～１５歳</a:t>
            </a:r>
            <a:endParaRPr kumimoji="1" lang="en-US" altLang="ja-JP" sz="2800" dirty="0" smtClean="0"/>
          </a:p>
          <a:p>
            <a:pPr algn="ctr"/>
            <a:r>
              <a:rPr lang="ja-JP" altLang="en-US" sz="2800" dirty="0" smtClean="0"/>
              <a:t>女子　１０～１３歳</a:t>
            </a:r>
            <a:endParaRPr lang="en-US" altLang="ja-JP" sz="2800" dirty="0" smtClean="0"/>
          </a:p>
          <a:p>
            <a:pPr algn="ctr"/>
            <a:endParaRPr kumimoji="1" lang="en-US" altLang="ja-JP" sz="2400" dirty="0" smtClean="0"/>
          </a:p>
          <a:p>
            <a:pPr algn="ctr"/>
            <a:r>
              <a:rPr kumimoji="1" lang="en-US" altLang="ja-JP" sz="2400" dirty="0" smtClean="0"/>
              <a:t>※</a:t>
            </a:r>
            <a:r>
              <a:rPr kumimoji="1" lang="ja-JP" altLang="en-US" sz="2400" dirty="0" smtClean="0"/>
              <a:t>　個人差あり</a:t>
            </a:r>
            <a:endParaRPr kumimoji="1" lang="ja-JP" altLang="en-US" sz="2400" dirty="0"/>
          </a:p>
        </p:txBody>
      </p:sp>
      <p:sp>
        <p:nvSpPr>
          <p:cNvPr id="5" name="テキスト ボックス 4"/>
          <p:cNvSpPr txBox="1"/>
          <p:nvPr/>
        </p:nvSpPr>
        <p:spPr>
          <a:xfrm>
            <a:off x="899592" y="3140968"/>
            <a:ext cx="7829455" cy="1077218"/>
          </a:xfrm>
          <a:prstGeom prst="rect">
            <a:avLst/>
          </a:prstGeom>
          <a:noFill/>
        </p:spPr>
        <p:txBody>
          <a:bodyPr wrap="square" rtlCol="0">
            <a:spAutoFit/>
          </a:bodyPr>
          <a:lstStyle/>
          <a:p>
            <a:r>
              <a:rPr kumimoji="1" lang="ja-JP" altLang="en-US" sz="3200" dirty="0" smtClean="0"/>
              <a:t>スキャモンの発育曲線</a:t>
            </a:r>
            <a:r>
              <a:rPr kumimoji="1" lang="ja-JP" altLang="en-US" sz="3200" smtClean="0"/>
              <a:t>における「</a:t>
            </a:r>
            <a:r>
              <a:rPr lang="ja-JP" altLang="en-US" sz="3200" smtClean="0"/>
              <a:t>一般型」が</a:t>
            </a:r>
            <a:r>
              <a:rPr lang="ja-JP" altLang="en-US" sz="3200" dirty="0" smtClean="0"/>
              <a:t>，急速に発育する時期</a:t>
            </a:r>
            <a:endParaRPr kumimoji="1" lang="ja-JP" altLang="en-US" sz="3200" dirty="0"/>
          </a:p>
        </p:txBody>
      </p:sp>
      <p:sp>
        <p:nvSpPr>
          <p:cNvPr id="6" name="テキスト ボックス 5"/>
          <p:cNvSpPr txBox="1"/>
          <p:nvPr/>
        </p:nvSpPr>
        <p:spPr>
          <a:xfrm>
            <a:off x="1033314" y="764704"/>
            <a:ext cx="7105848" cy="523220"/>
          </a:xfrm>
          <a:prstGeom prst="rect">
            <a:avLst/>
          </a:prstGeom>
          <a:noFill/>
        </p:spPr>
        <p:txBody>
          <a:bodyPr wrap="square" rtlCol="0">
            <a:spAutoFit/>
          </a:bodyPr>
          <a:lstStyle/>
          <a:p>
            <a:r>
              <a:rPr lang="ja-JP" altLang="en-US" sz="2800" dirty="0" smtClean="0"/>
              <a:t>→　児童生徒の身体は</a:t>
            </a:r>
            <a:r>
              <a:rPr lang="ja-JP" altLang="en-US" sz="2800" dirty="0" smtClean="0">
                <a:solidFill>
                  <a:srgbClr val="FF0000"/>
                </a:solidFill>
              </a:rPr>
              <a:t>急速に</a:t>
            </a:r>
            <a:r>
              <a:rPr lang="ja-JP" altLang="en-US" sz="2800" dirty="0" smtClean="0"/>
              <a:t>発育していく。</a:t>
            </a:r>
            <a:endParaRPr kumimoji="1" lang="ja-JP" altLang="en-US" sz="2800" dirty="0"/>
          </a:p>
        </p:txBody>
      </p:sp>
      <p:sp>
        <p:nvSpPr>
          <p:cNvPr id="7" name="正方形/長方形 6"/>
          <p:cNvSpPr/>
          <p:nvPr/>
        </p:nvSpPr>
        <p:spPr>
          <a:xfrm>
            <a:off x="827584" y="188640"/>
            <a:ext cx="180020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t>ポイント　１</a:t>
            </a:r>
            <a:endParaRPr kumimoji="1" lang="ja-JP" altLang="en-US" sz="2000" dirty="0"/>
          </a:p>
        </p:txBody>
      </p:sp>
    </p:spTree>
    <p:extLst>
      <p:ext uri="{BB962C8B-B14F-4D97-AF65-F5344CB8AC3E}">
        <p14:creationId xmlns:p14="http://schemas.microsoft.com/office/powerpoint/2010/main" val="3137799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33314" y="764704"/>
            <a:ext cx="7105848" cy="523220"/>
          </a:xfrm>
          <a:prstGeom prst="rect">
            <a:avLst/>
          </a:prstGeom>
          <a:noFill/>
        </p:spPr>
        <p:txBody>
          <a:bodyPr wrap="square" rtlCol="0">
            <a:spAutoFit/>
          </a:bodyPr>
          <a:lstStyle/>
          <a:p>
            <a:r>
              <a:rPr lang="ja-JP" altLang="en-US" sz="2800" dirty="0" smtClean="0"/>
              <a:t>→　児童生徒の身体は</a:t>
            </a:r>
            <a:r>
              <a:rPr lang="ja-JP" altLang="en-US" sz="2800" dirty="0" smtClean="0">
                <a:solidFill>
                  <a:srgbClr val="FF0000"/>
                </a:solidFill>
              </a:rPr>
              <a:t>急速に</a:t>
            </a:r>
            <a:r>
              <a:rPr lang="ja-JP" altLang="en-US" sz="2800" dirty="0" smtClean="0"/>
              <a:t>発育していく。</a:t>
            </a:r>
            <a:endParaRPr kumimoji="1" lang="ja-JP" altLang="en-US" sz="2800" dirty="0"/>
          </a:p>
        </p:txBody>
      </p:sp>
      <p:pic>
        <p:nvPicPr>
          <p:cNvPr id="1026" name="Picture 2" descr="「スキャモンの発達曲線」の画像検索結果">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1953344"/>
            <a:ext cx="4762500" cy="4572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1033314" y="1547500"/>
            <a:ext cx="2674590" cy="369332"/>
          </a:xfrm>
          <a:prstGeom prst="rect">
            <a:avLst/>
          </a:prstGeom>
          <a:noFill/>
        </p:spPr>
        <p:txBody>
          <a:bodyPr wrap="square" rtlCol="0">
            <a:spAutoFit/>
          </a:bodyPr>
          <a:lstStyle/>
          <a:p>
            <a:r>
              <a:rPr kumimoji="1" lang="ja-JP" altLang="en-US" dirty="0" smtClean="0"/>
              <a:t>スキャモンの発育曲線</a:t>
            </a:r>
            <a:endParaRPr kumimoji="1" lang="ja-JP" altLang="en-US" dirty="0"/>
          </a:p>
        </p:txBody>
      </p:sp>
      <p:sp>
        <p:nvSpPr>
          <p:cNvPr id="4" name="正方形/長方形 3"/>
          <p:cNvSpPr/>
          <p:nvPr/>
        </p:nvSpPr>
        <p:spPr>
          <a:xfrm>
            <a:off x="4932040" y="2060848"/>
            <a:ext cx="1152128" cy="4176464"/>
          </a:xfrm>
          <a:prstGeom prst="rect">
            <a:avLst/>
          </a:prstGeom>
          <a:solidFill>
            <a:srgbClr val="FF0000">
              <a:alpha val="25000"/>
            </a:srgbClr>
          </a:solidFill>
          <a:ln w="698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827584" y="188640"/>
            <a:ext cx="180020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t>ポイント　１</a:t>
            </a:r>
            <a:endParaRPr kumimoji="1" lang="ja-JP" altLang="en-US" sz="2000" dirty="0"/>
          </a:p>
        </p:txBody>
      </p:sp>
      <p:sp>
        <p:nvSpPr>
          <p:cNvPr id="6" name="テキスト ボックス 5"/>
          <p:cNvSpPr txBox="1"/>
          <p:nvPr/>
        </p:nvSpPr>
        <p:spPr>
          <a:xfrm>
            <a:off x="6084168" y="6381328"/>
            <a:ext cx="3024336" cy="369332"/>
          </a:xfrm>
          <a:prstGeom prst="rect">
            <a:avLst/>
          </a:prstGeom>
          <a:noFill/>
        </p:spPr>
        <p:txBody>
          <a:bodyPr wrap="square" rtlCol="0">
            <a:spAutoFit/>
          </a:bodyPr>
          <a:lstStyle/>
          <a:p>
            <a:r>
              <a:rPr kumimoji="1" lang="ja-JP" altLang="en-US" dirty="0" smtClean="0"/>
              <a:t>スキャモンの資料より作成</a:t>
            </a:r>
            <a:endParaRPr kumimoji="1" lang="ja-JP" altLang="en-US" dirty="0"/>
          </a:p>
        </p:txBody>
      </p:sp>
    </p:spTree>
    <p:extLst>
      <p:ext uri="{BB962C8B-B14F-4D97-AF65-F5344CB8AC3E}">
        <p14:creationId xmlns:p14="http://schemas.microsoft.com/office/powerpoint/2010/main" val="2544980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67544" y="836712"/>
            <a:ext cx="8325976" cy="954107"/>
          </a:xfrm>
          <a:prstGeom prst="rect">
            <a:avLst/>
          </a:prstGeom>
          <a:noFill/>
        </p:spPr>
        <p:txBody>
          <a:bodyPr wrap="square" rtlCol="0">
            <a:spAutoFit/>
          </a:bodyPr>
          <a:lstStyle/>
          <a:p>
            <a:r>
              <a:rPr lang="ja-JP" altLang="en-US" sz="2800" dirty="0" smtClean="0"/>
              <a:t>→　</a:t>
            </a:r>
            <a:r>
              <a:rPr lang="ja-JP" altLang="en-US" sz="2800" dirty="0" smtClean="0">
                <a:solidFill>
                  <a:srgbClr val="FF0000"/>
                </a:solidFill>
              </a:rPr>
              <a:t>発達は一人</a:t>
            </a:r>
            <a:r>
              <a:rPr lang="ja-JP" altLang="en-US" sz="2800" dirty="0">
                <a:solidFill>
                  <a:srgbClr val="FF0000"/>
                </a:solidFill>
              </a:rPr>
              <a:t>一人</a:t>
            </a:r>
            <a:r>
              <a:rPr lang="ja-JP" altLang="en-US" sz="2800" dirty="0" smtClean="0">
                <a:solidFill>
                  <a:srgbClr val="FF0000"/>
                </a:solidFill>
              </a:rPr>
              <a:t>に特徴</a:t>
            </a:r>
            <a:r>
              <a:rPr lang="ja-JP" altLang="en-US" sz="2800" dirty="0" smtClean="0"/>
              <a:t>があり，発育の段階によっ</a:t>
            </a:r>
            <a:r>
              <a:rPr lang="ja-JP" altLang="en-US" sz="2800" dirty="0"/>
              <a:t>　</a:t>
            </a:r>
            <a:r>
              <a:rPr lang="ja-JP" altLang="en-US" sz="2800" dirty="0" smtClean="0"/>
              <a:t>ても，全く異なる。</a:t>
            </a:r>
            <a:endParaRPr lang="en-US" altLang="ja-JP" sz="2800" dirty="0" smtClean="0"/>
          </a:p>
        </p:txBody>
      </p:sp>
      <p:sp>
        <p:nvSpPr>
          <p:cNvPr id="31" name="テキスト ボックス 30"/>
          <p:cNvSpPr txBox="1"/>
          <p:nvPr/>
        </p:nvSpPr>
        <p:spPr>
          <a:xfrm>
            <a:off x="755576" y="3092767"/>
            <a:ext cx="7920880" cy="1200329"/>
          </a:xfrm>
          <a:prstGeom prst="rect">
            <a:avLst/>
          </a:prstGeom>
          <a:noFill/>
        </p:spPr>
        <p:txBody>
          <a:bodyPr wrap="square" rtlCol="0">
            <a:spAutoFit/>
          </a:bodyPr>
          <a:lstStyle/>
          <a:p>
            <a:r>
              <a:rPr kumimoji="1" lang="ja-JP" altLang="en-US" sz="3600" dirty="0" smtClean="0"/>
              <a:t>発達速度は</a:t>
            </a:r>
            <a:r>
              <a:rPr kumimoji="1" lang="ja-JP" altLang="en-US" sz="3600" dirty="0" smtClean="0">
                <a:solidFill>
                  <a:srgbClr val="00B050"/>
                </a:solidFill>
              </a:rPr>
              <a:t>同じ性別でも，</a:t>
            </a:r>
            <a:endParaRPr kumimoji="1" lang="en-US" altLang="ja-JP" sz="3600" dirty="0" smtClean="0">
              <a:solidFill>
                <a:srgbClr val="00B050"/>
              </a:solidFill>
            </a:endParaRPr>
          </a:p>
          <a:p>
            <a:r>
              <a:rPr kumimoji="1" lang="ja-JP" altLang="en-US" sz="3600" dirty="0" smtClean="0"/>
              <a:t>　　　　　　　　</a:t>
            </a:r>
            <a:r>
              <a:rPr kumimoji="1" lang="ja-JP" altLang="en-US" sz="3600" dirty="0" smtClean="0">
                <a:solidFill>
                  <a:srgbClr val="FF0000"/>
                </a:solidFill>
              </a:rPr>
              <a:t>３～４年の個人差</a:t>
            </a:r>
            <a:r>
              <a:rPr kumimoji="1" lang="ja-JP" altLang="en-US" sz="3600" dirty="0" smtClean="0"/>
              <a:t>がある。</a:t>
            </a:r>
            <a:endParaRPr kumimoji="1" lang="ja-JP" altLang="en-US" sz="3600" dirty="0"/>
          </a:p>
        </p:txBody>
      </p:sp>
      <p:sp>
        <p:nvSpPr>
          <p:cNvPr id="32" name="正方形/長方形 31"/>
          <p:cNvSpPr/>
          <p:nvPr/>
        </p:nvSpPr>
        <p:spPr>
          <a:xfrm>
            <a:off x="539552" y="188640"/>
            <a:ext cx="180020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t>ポイント　２</a:t>
            </a:r>
            <a:endParaRPr kumimoji="1" lang="ja-JP" altLang="en-US" sz="2000" dirty="0"/>
          </a:p>
        </p:txBody>
      </p:sp>
    </p:spTree>
    <p:extLst>
      <p:ext uri="{BB962C8B-B14F-4D97-AF65-F5344CB8AC3E}">
        <p14:creationId xmlns:p14="http://schemas.microsoft.com/office/powerpoint/2010/main" val="578464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1820</TotalTime>
  <Words>698</Words>
  <Application>Microsoft Office PowerPoint</Application>
  <PresentationFormat>画面に合わせる (4:3)</PresentationFormat>
  <Paragraphs>484</Paragraphs>
  <Slides>30</Slides>
  <Notes>30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30</vt:i4>
      </vt:variant>
    </vt:vector>
  </HeadingPairs>
  <TitlesOfParts>
    <vt:vector size="38" baseType="lpstr">
      <vt:lpstr>ＭＳ Ｐゴシック</vt:lpstr>
      <vt:lpstr>ＭＳ ゴシック</vt:lpstr>
      <vt:lpstr>ＭＳ 明朝</vt:lpstr>
      <vt:lpstr>Arial</vt:lpstr>
      <vt:lpstr>Calibri</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広島県</dc:creator>
  <cp:lastModifiedBy>在津 文博</cp:lastModifiedBy>
  <cp:revision>179</cp:revision>
  <cp:lastPrinted>2021-03-29T08:20:28Z</cp:lastPrinted>
  <dcterms:created xsi:type="dcterms:W3CDTF">2016-08-23T02:51:30Z</dcterms:created>
  <dcterms:modified xsi:type="dcterms:W3CDTF">2021-03-29T08:39:03Z</dcterms:modified>
</cp:coreProperties>
</file>