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4" r:id="rId3"/>
    <p:sldId id="275" r:id="rId4"/>
    <p:sldId id="290" r:id="rId5"/>
    <p:sldId id="273" r:id="rId6"/>
    <p:sldId id="257" r:id="rId7"/>
    <p:sldId id="278" r:id="rId8"/>
    <p:sldId id="280" r:id="rId9"/>
    <p:sldId id="281" r:id="rId10"/>
    <p:sldId id="282" r:id="rId11"/>
    <p:sldId id="291" r:id="rId12"/>
    <p:sldId id="283" r:id="rId13"/>
    <p:sldId id="303" r:id="rId14"/>
    <p:sldId id="276" r:id="rId15"/>
    <p:sldId id="277" r:id="rId16"/>
    <p:sldId id="293" r:id="rId17"/>
    <p:sldId id="292" r:id="rId18"/>
    <p:sldId id="294" r:id="rId19"/>
    <p:sldId id="298" r:id="rId20"/>
    <p:sldId id="299" r:id="rId21"/>
    <p:sldId id="289" r:id="rId22"/>
    <p:sldId id="304" r:id="rId2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a:srgbClr val="99FF99"/>
    <a:srgbClr val="66FF66"/>
    <a:srgbClr val="FFFFCC"/>
    <a:srgbClr val="00B0F0"/>
    <a:srgbClr val="FEB0ED"/>
    <a:srgbClr val="FD8D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769" autoAdjust="0"/>
  </p:normalViewPr>
  <p:slideViewPr>
    <p:cSldViewPr>
      <p:cViewPr varScale="1">
        <p:scale>
          <a:sx n="42" d="100"/>
          <a:sy n="42" d="100"/>
        </p:scale>
        <p:origin x="1980"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6967"/>
          </a:xfrm>
          <a:prstGeom prst="rect">
            <a:avLst/>
          </a:prstGeom>
        </p:spPr>
        <p:txBody>
          <a:bodyPr vert="horz" lIns="91433" tIns="45716" rIns="91433" bIns="45716" rtlCol="0"/>
          <a:lstStyle>
            <a:lvl1pPr algn="r">
              <a:defRPr sz="1200"/>
            </a:lvl1pPr>
          </a:lstStyle>
          <a:p>
            <a:fld id="{8F6BF619-E4FD-424E-A3C9-30E63929402E}" type="datetimeFigureOut">
              <a:rPr kumimoji="1" lang="ja-JP" altLang="en-US" smtClean="0"/>
              <a:t>2021/3/29</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1433" tIns="45716" rIns="91433"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6"/>
            <a:ext cx="2949787" cy="496967"/>
          </a:xfrm>
          <a:prstGeom prst="rect">
            <a:avLst/>
          </a:prstGeom>
        </p:spPr>
        <p:txBody>
          <a:bodyPr vert="horz" lIns="91433" tIns="45716" rIns="91433" bIns="45716" rtlCol="0" anchor="b"/>
          <a:lstStyle>
            <a:lvl1pPr algn="r">
              <a:defRPr sz="1200"/>
            </a:lvl1pPr>
          </a:lstStyle>
          <a:p>
            <a:fld id="{F5060A3C-9C24-41D0-B600-DA993292BDA9}" type="slidenum">
              <a:rPr kumimoji="1" lang="ja-JP" altLang="en-US" smtClean="0"/>
              <a:t>‹#›</a:t>
            </a:fld>
            <a:endParaRPr kumimoji="1" lang="ja-JP" altLang="en-US"/>
          </a:p>
        </p:txBody>
      </p:sp>
    </p:spTree>
    <p:extLst>
      <p:ext uri="{BB962C8B-B14F-4D97-AF65-F5344CB8AC3E}">
        <p14:creationId xmlns:p14="http://schemas.microsoft.com/office/powerpoint/2010/main" val="7337717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rPr>
              <a:t>今日のテーマは「</a:t>
            </a: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言語活動</a:t>
            </a: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を充実を図った授業づくり」です。</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普段，先生方は外国語の授業を行う時，何を大切にしておられますか。</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（意見を出してもらう）</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外国語の指導にあたって先生方は様々なことを大切にしておられると思います。</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外国語の指導で大切にしたいことが端的に示されているのが，学習指導要領の目標です。</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その目標の中には，「言語活動」という言葉があります。</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そこで今日は，改めて学習指導要領で求められている小学校外国語の授業を何を大切にして，どのように行えばよいか，「言語活動」をテーマに考えてみましょう。★</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クリック</a:t>
            </a:r>
            <a:endParaRPr kumimoji="1" lang="en-US" altLang="ja-JP"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5060A3C-9C24-41D0-B600-DA993292BDA9}" type="slidenum">
              <a:rPr kumimoji="1" lang="ja-JP" altLang="en-US" smtClean="0"/>
              <a:t>1</a:t>
            </a:fld>
            <a:endParaRPr kumimoji="1" lang="ja-JP" altLang="en-US"/>
          </a:p>
        </p:txBody>
      </p:sp>
    </p:spTree>
    <p:extLst>
      <p:ext uri="{BB962C8B-B14F-4D97-AF65-F5344CB8AC3E}">
        <p14:creationId xmlns:p14="http://schemas.microsoft.com/office/powerpoint/2010/main" val="3433845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解説</a:t>
            </a:r>
            <a:r>
              <a:rPr kumimoji="1" lang="en-US" altLang="ja-JP" dirty="0" smtClean="0">
                <a:latin typeface="Meiryo UI" panose="020B0604030504040204" pitchFamily="50" charset="-128"/>
                <a:ea typeface="Meiryo UI" panose="020B0604030504040204" pitchFamily="50" charset="-128"/>
              </a:rPr>
              <a:t>》</a:t>
            </a:r>
          </a:p>
          <a:p>
            <a:endParaRPr kumimoji="1" lang="en-US" altLang="ja-JP" dirty="0" smtClean="0">
              <a:latin typeface="Meiryo UI" panose="020B0604030504040204" pitchFamily="50" charset="-128"/>
              <a:ea typeface="Meiryo UI" panose="020B0604030504040204" pitchFamily="50" charset="-128"/>
            </a:endParaRPr>
          </a:p>
          <a:p>
            <a:r>
              <a:rPr kumimoji="1" lang="en-US" altLang="ja-JP" dirty="0" smtClean="0">
                <a:latin typeface="Meiryo UI" panose="020B0604030504040204" pitchFamily="50" charset="-128"/>
                <a:ea typeface="Meiryo UI" panose="020B0604030504040204" pitchFamily="50" charset="-128"/>
              </a:rPr>
              <a:t>I like apples.</a:t>
            </a:r>
            <a:r>
              <a:rPr kumimoji="1" lang="ja-JP" altLang="en-US" dirty="0" smtClean="0">
                <a:latin typeface="Meiryo UI" panose="020B0604030504040204" pitchFamily="50" charset="-128"/>
                <a:ea typeface="Meiryo UI" panose="020B0604030504040204" pitchFamily="50" charset="-128"/>
              </a:rPr>
              <a:t>は一見気持ちを伝えているようだが，自分の気持ちではなく，先生の言った表現を後について言っているだけなので，言語活動とはなりにくい。</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ただし，</a:t>
            </a:r>
            <a:endParaRPr kumimoji="1" lang="en-US" altLang="ja-JP" dirty="0" smtClean="0">
              <a:latin typeface="Meiryo UI" panose="020B0604030504040204" pitchFamily="50" charset="-128"/>
              <a:ea typeface="Meiryo UI" panose="020B0604030504040204" pitchFamily="50" charset="-128"/>
            </a:endParaRPr>
          </a:p>
          <a:p>
            <a:r>
              <a:rPr kumimoji="1" lang="en-US" altLang="ja-JP" dirty="0" smtClean="0">
                <a:latin typeface="Meiryo UI" panose="020B0604030504040204" pitchFamily="50" charset="-128"/>
                <a:ea typeface="Meiryo UI" panose="020B0604030504040204" pitchFamily="50" charset="-128"/>
              </a:rPr>
              <a:t>T: I like apples. How about you?</a:t>
            </a:r>
          </a:p>
          <a:p>
            <a:r>
              <a:rPr kumimoji="1" lang="en-US" altLang="ja-JP" dirty="0" smtClean="0">
                <a:latin typeface="Meiryo UI" panose="020B0604030504040204" pitchFamily="50" charset="-128"/>
                <a:ea typeface="Meiryo UI" panose="020B0604030504040204" pitchFamily="50" charset="-128"/>
              </a:rPr>
              <a:t>S:</a:t>
            </a:r>
            <a:r>
              <a:rPr kumimoji="1" lang="en-US" altLang="ja-JP" baseline="0" dirty="0" smtClean="0">
                <a:latin typeface="Meiryo UI" panose="020B0604030504040204" pitchFamily="50" charset="-128"/>
                <a:ea typeface="Meiryo UI" panose="020B0604030504040204" pitchFamily="50" charset="-128"/>
              </a:rPr>
              <a:t> I like …bananas. </a:t>
            </a:r>
          </a:p>
          <a:p>
            <a:r>
              <a:rPr kumimoji="1" lang="ja-JP" altLang="en-US" baseline="0" dirty="0" smtClean="0">
                <a:latin typeface="Meiryo UI" panose="020B0604030504040204" pitchFamily="50" charset="-128"/>
                <a:ea typeface="Meiryo UI" panose="020B0604030504040204" pitchFamily="50" charset="-128"/>
              </a:rPr>
              <a:t>の様に，自分の気持ちを伝えていれば言語活動となり得る。★</a:t>
            </a:r>
            <a:endParaRPr kumimoji="1" lang="en-US" altLang="ja-JP"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5060A3C-9C24-41D0-B600-DA993292BDA9}" type="slidenum">
              <a:rPr kumimoji="1" lang="ja-JP" altLang="en-US" smtClean="0"/>
              <a:t>10</a:t>
            </a:fld>
            <a:endParaRPr kumimoji="1" lang="ja-JP" altLang="en-US"/>
          </a:p>
        </p:txBody>
      </p:sp>
    </p:spTree>
    <p:extLst>
      <p:ext uri="{BB962C8B-B14F-4D97-AF65-F5344CB8AC3E}">
        <p14:creationId xmlns:p14="http://schemas.microsoft.com/office/powerpoint/2010/main" val="4145951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解説</a:t>
            </a:r>
            <a:r>
              <a:rPr kumimoji="1" lang="en-US" altLang="ja-JP" dirty="0" smtClean="0">
                <a:latin typeface="Meiryo UI" panose="020B0604030504040204" pitchFamily="50" charset="-128"/>
                <a:ea typeface="Meiryo UI" panose="020B0604030504040204" pitchFamily="50" charset="-128"/>
              </a:rPr>
              <a:t>》</a:t>
            </a:r>
          </a:p>
          <a:p>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自分の伝えたい思いではなく，示されたものを書き写しており，自分の考えや気持ちを伝えていないので，言語活動とはなりにくい。★</a:t>
            </a:r>
            <a:endParaRPr kumimoji="1" lang="en-US" altLang="ja-JP"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5060A3C-9C24-41D0-B600-DA993292BDA9}" type="slidenum">
              <a:rPr kumimoji="1" lang="ja-JP" altLang="en-US" smtClean="0"/>
              <a:t>11</a:t>
            </a:fld>
            <a:endParaRPr kumimoji="1" lang="ja-JP" altLang="en-US"/>
          </a:p>
        </p:txBody>
      </p:sp>
    </p:spTree>
    <p:extLst>
      <p:ext uri="{BB962C8B-B14F-4D97-AF65-F5344CB8AC3E}">
        <p14:creationId xmlns:p14="http://schemas.microsoft.com/office/powerpoint/2010/main" val="4143714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解説</a:t>
            </a:r>
            <a:r>
              <a:rPr kumimoji="1" lang="en-US" altLang="ja-JP" dirty="0" smtClean="0">
                <a:latin typeface="Meiryo UI" panose="020B0604030504040204" pitchFamily="50" charset="-128"/>
                <a:ea typeface="Meiryo UI" panose="020B0604030504040204" pitchFamily="50" charset="-128"/>
              </a:rPr>
              <a:t>》</a:t>
            </a:r>
          </a:p>
          <a:p>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自分の行きたい国ではなく，偶然引き当てた国を（　　）に当てはめて会話をするのは，自分の考えや気持ちを表現していないので，言語活動とはなりにくい。★</a:t>
            </a:r>
            <a:endParaRPr kumimoji="1" lang="en-US" altLang="ja-JP"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5060A3C-9C24-41D0-B600-DA993292BDA9}" type="slidenum">
              <a:rPr kumimoji="1" lang="ja-JP" altLang="en-US" smtClean="0"/>
              <a:t>12</a:t>
            </a:fld>
            <a:endParaRPr kumimoji="1" lang="ja-JP" altLang="en-US"/>
          </a:p>
        </p:txBody>
      </p:sp>
    </p:spTree>
    <p:extLst>
      <p:ext uri="{BB962C8B-B14F-4D97-AF65-F5344CB8AC3E}">
        <p14:creationId xmlns:p14="http://schemas.microsoft.com/office/powerpoint/2010/main" val="1755237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r>
              <a:rPr kumimoji="1" lang="ja-JP" altLang="en-US" dirty="0" smtClean="0">
                <a:latin typeface="Meiryo UI" panose="020B0604030504040204" pitchFamily="50" charset="-128"/>
                <a:ea typeface="Meiryo UI" panose="020B0604030504040204" pitchFamily="50" charset="-128"/>
              </a:rPr>
              <a:t>学習指導要領で示される「言語活動」に照らし合わせると，今挙げたような活動は「言語活動」とはなりにくいことが分かります。</a:t>
            </a:r>
            <a:endParaRPr kumimoji="1" lang="en-US" altLang="ja-JP" dirty="0" smtClean="0">
              <a:latin typeface="Meiryo UI" panose="020B0604030504040204" pitchFamily="50" charset="-128"/>
              <a:ea typeface="Meiryo UI" panose="020B0604030504040204" pitchFamily="50" charset="-128"/>
            </a:endParaRPr>
          </a:p>
          <a:p>
            <a:pPr defTabSz="914331">
              <a:defRPr/>
            </a:pPr>
            <a:r>
              <a:rPr kumimoji="1" lang="ja-JP" altLang="en-US" dirty="0" smtClean="0">
                <a:latin typeface="Meiryo UI" panose="020B0604030504040204" pitchFamily="50" charset="-128"/>
                <a:ea typeface="Meiryo UI" panose="020B0604030504040204" pitchFamily="50" charset="-128"/>
              </a:rPr>
              <a:t>なぜなら，互いの考えや気持ちを伝え合う</a:t>
            </a:r>
            <a:r>
              <a:rPr kumimoji="1" lang="ja-JP" altLang="en-US" u="none" dirty="0" smtClean="0">
                <a:solidFill>
                  <a:schemeClr val="tx1"/>
                </a:solidFill>
                <a:latin typeface="Meiryo UI" panose="020B0604030504040204" pitchFamily="50" charset="-128"/>
                <a:ea typeface="Meiryo UI" panose="020B0604030504040204" pitchFamily="50" charset="-128"/>
              </a:rPr>
              <a:t>要素</a:t>
            </a:r>
            <a:r>
              <a:rPr kumimoji="1" lang="ja-JP" altLang="en-US" dirty="0" smtClean="0">
                <a:latin typeface="Meiryo UI" panose="020B0604030504040204" pitchFamily="50" charset="-128"/>
                <a:ea typeface="Meiryo UI" panose="020B0604030504040204" pitchFamily="50" charset="-128"/>
              </a:rPr>
              <a:t>がないからです。</a:t>
            </a:r>
          </a:p>
          <a:p>
            <a:pPr defTabSz="914331">
              <a:defRPr/>
            </a:pPr>
            <a:endParaRPr kumimoji="1" lang="ja-JP" altLang="en-US" dirty="0" smtClean="0">
              <a:latin typeface="Meiryo UI" panose="020B0604030504040204" pitchFamily="50" charset="-128"/>
              <a:ea typeface="Meiryo UI" panose="020B0604030504040204" pitchFamily="50" charset="-128"/>
            </a:endParaRPr>
          </a:p>
          <a:p>
            <a:pPr defTabSz="914331">
              <a:defRPr/>
            </a:pPr>
            <a:r>
              <a:rPr kumimoji="1" lang="ja-JP" altLang="en-US" dirty="0" smtClean="0">
                <a:latin typeface="Meiryo UI" panose="020B0604030504040204" pitchFamily="50" charset="-128"/>
                <a:ea typeface="Meiryo UI" panose="020B0604030504040204" pitchFamily="50" charset="-128"/>
              </a:rPr>
              <a:t>言語活動に向かうために，必要であれば歌やチャンツを取り入れたり，言語材料を示したりすることもあると思います。</a:t>
            </a:r>
          </a:p>
          <a:p>
            <a:pPr defTabSz="914331">
              <a:defRPr/>
            </a:pPr>
            <a:r>
              <a:rPr kumimoji="1" lang="ja-JP" altLang="en-US" dirty="0" smtClean="0">
                <a:latin typeface="Meiryo UI" panose="020B0604030504040204" pitchFamily="50" charset="-128"/>
                <a:ea typeface="Meiryo UI" panose="020B0604030504040204" pitchFamily="50" charset="-128"/>
              </a:rPr>
              <a:t>しかし，言語材料の理解や，練習ばかりの授業では，学習指導要領で求められている言語活動を通した指導とはなりません。</a:t>
            </a:r>
          </a:p>
          <a:p>
            <a:pPr defTabSz="914331">
              <a:defRPr/>
            </a:pPr>
            <a:r>
              <a:rPr kumimoji="1" lang="ja-JP" altLang="en-US" dirty="0" smtClean="0">
                <a:latin typeface="Meiryo UI" panose="020B0604030504040204" pitchFamily="50" charset="-128"/>
                <a:ea typeface="Meiryo UI" panose="020B0604030504040204" pitchFamily="50" charset="-128"/>
              </a:rPr>
              <a:t>説明や練習も必要ですが，「言語活動」をメインにして指導をすることが，今回の学習指導要領で求められています。★</a:t>
            </a:r>
          </a:p>
        </p:txBody>
      </p:sp>
      <p:sp>
        <p:nvSpPr>
          <p:cNvPr id="4" name="スライド番号プレースホルダー 3"/>
          <p:cNvSpPr>
            <a:spLocks noGrp="1"/>
          </p:cNvSpPr>
          <p:nvPr>
            <p:ph type="sldNum" sz="quarter" idx="10"/>
          </p:nvPr>
        </p:nvSpPr>
        <p:spPr/>
        <p:txBody>
          <a:bodyPr/>
          <a:lstStyle/>
          <a:p>
            <a:fld id="{1065C5EF-9466-4F58-9CFB-7D2A2FC0AF47}" type="slidenum">
              <a:rPr kumimoji="1" lang="ja-JP" altLang="en-US" smtClean="0"/>
              <a:t>13</a:t>
            </a:fld>
            <a:endParaRPr kumimoji="1" lang="ja-JP" altLang="en-US" dirty="0"/>
          </a:p>
        </p:txBody>
      </p:sp>
    </p:spTree>
    <p:extLst>
      <p:ext uri="{BB962C8B-B14F-4D97-AF65-F5344CB8AC3E}">
        <p14:creationId xmlns:p14="http://schemas.microsoft.com/office/powerpoint/2010/main" val="3831807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rPr>
              <a:t>また，研修</a:t>
            </a:r>
            <a:r>
              <a:rPr kumimoji="1" lang="ja-JP" altLang="en-US" dirty="0">
                <a:latin typeface="Meiryo UI" panose="020B0604030504040204" pitchFamily="50" charset="-128"/>
                <a:ea typeface="Meiryo UI" panose="020B0604030504040204" pitchFamily="50" charset="-128"/>
              </a:rPr>
              <a:t>ガイドブックには</a:t>
            </a:r>
            <a:r>
              <a:rPr kumimoji="1" lang="ja-JP" altLang="en-US" dirty="0" smtClean="0">
                <a:latin typeface="Meiryo UI" panose="020B0604030504040204" pitchFamily="50" charset="-128"/>
                <a:ea typeface="Meiryo UI" panose="020B0604030504040204" pitchFamily="50" charset="-128"/>
              </a:rPr>
              <a:t>，「言語活動」についてこの</a:t>
            </a:r>
            <a:r>
              <a:rPr kumimoji="1" lang="ja-JP" altLang="en-US" dirty="0">
                <a:latin typeface="Meiryo UI" panose="020B0604030504040204" pitchFamily="50" charset="-128"/>
                <a:ea typeface="Meiryo UI" panose="020B0604030504040204" pitchFamily="50" charset="-128"/>
              </a:rPr>
              <a:t>よう</a:t>
            </a:r>
            <a:r>
              <a:rPr kumimoji="1" lang="ja-JP" altLang="en-US" dirty="0" smtClean="0">
                <a:latin typeface="Meiryo UI" panose="020B0604030504040204" pitchFamily="50" charset="-128"/>
                <a:ea typeface="Meiryo UI" panose="020B0604030504040204" pitchFamily="50" charset="-128"/>
              </a:rPr>
              <a:t>に続いています。</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実際に英語を使用して互いの考えや気持ちを伝え合うという言語活動の中では，情報を整理しながら考えなどを形成するといった「思考力，判断力，表現力等」が活用されると同時に，英語に関する「知識及び技能」が活用される。」</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つまり「言語活動」とは，★</a:t>
            </a: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065C5EF-9466-4F58-9CFB-7D2A2FC0AF47}" type="slidenum">
              <a:rPr kumimoji="1" lang="ja-JP" altLang="en-US" smtClean="0"/>
              <a:t>14</a:t>
            </a:fld>
            <a:endParaRPr kumimoji="1" lang="ja-JP" altLang="en-US"/>
          </a:p>
        </p:txBody>
      </p:sp>
    </p:spTree>
    <p:extLst>
      <p:ext uri="{BB962C8B-B14F-4D97-AF65-F5344CB8AC3E}">
        <p14:creationId xmlns:p14="http://schemas.microsoft.com/office/powerpoint/2010/main" val="441959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rPr>
              <a:t>子供達が伝えたい「内容」と，それを表現するための「英語」を</a:t>
            </a:r>
            <a:r>
              <a:rPr kumimoji="1" lang="ja-JP" altLang="en-US" b="1" dirty="0" smtClean="0">
                <a:latin typeface="Meiryo UI" panose="020B0604030504040204" pitchFamily="50" charset="-128"/>
                <a:ea typeface="Meiryo UI" panose="020B0604030504040204" pitchFamily="50" charset="-128"/>
              </a:rPr>
              <a:t>思考し，</a:t>
            </a:r>
            <a:endParaRPr kumimoji="1" lang="en-US" altLang="ja-JP" b="0" dirty="0" smtClean="0">
              <a:latin typeface="Meiryo UI" panose="020B0604030504040204" pitchFamily="50" charset="-128"/>
              <a:ea typeface="Meiryo UI" panose="020B0604030504040204" pitchFamily="50" charset="-128"/>
            </a:endParaRPr>
          </a:p>
          <a:p>
            <a:r>
              <a:rPr kumimoji="1" lang="ja-JP" altLang="en-US" b="0" dirty="0" smtClean="0">
                <a:latin typeface="Meiryo UI" panose="020B0604030504040204" pitchFamily="50" charset="-128"/>
                <a:ea typeface="Meiryo UI" panose="020B0604030504040204" pitchFamily="50" charset="-128"/>
              </a:rPr>
              <a:t>コミュニケーションを行う目的や場面，状況などに応じて</a:t>
            </a:r>
            <a:r>
              <a:rPr kumimoji="1" lang="ja-JP" altLang="en-US" b="1" dirty="0" smtClean="0">
                <a:latin typeface="Meiryo UI" panose="020B0604030504040204" pitchFamily="50" charset="-128"/>
                <a:ea typeface="Meiryo UI" panose="020B0604030504040204" pitchFamily="50" charset="-128"/>
              </a:rPr>
              <a:t>判断</a:t>
            </a:r>
            <a:r>
              <a:rPr kumimoji="1" lang="ja-JP" altLang="en-US" b="0" dirty="0" smtClean="0">
                <a:latin typeface="Meiryo UI" panose="020B0604030504040204" pitchFamily="50" charset="-128"/>
                <a:ea typeface="Meiryo UI" panose="020B0604030504040204" pitchFamily="50" charset="-128"/>
              </a:rPr>
              <a:t>し，</a:t>
            </a:r>
            <a:r>
              <a:rPr kumimoji="1" lang="ja-JP" altLang="en-US" b="1" dirty="0" smtClean="0">
                <a:latin typeface="Meiryo UI" panose="020B0604030504040204" pitchFamily="50" charset="-128"/>
                <a:ea typeface="Meiryo UI" panose="020B0604030504040204" pitchFamily="50" charset="-128"/>
              </a:rPr>
              <a:t>表現</a:t>
            </a:r>
            <a:r>
              <a:rPr kumimoji="1" lang="ja-JP" altLang="en-US" b="0" dirty="0" smtClean="0">
                <a:latin typeface="Meiryo UI" panose="020B0604030504040204" pitchFamily="50" charset="-128"/>
                <a:ea typeface="Meiryo UI" panose="020B0604030504040204" pitchFamily="50" charset="-128"/>
              </a:rPr>
              <a:t>することができる活動であると言えます。</a:t>
            </a:r>
            <a:endParaRPr kumimoji="1" lang="en-US" altLang="ja-JP" b="0" dirty="0" smtClean="0">
              <a:latin typeface="Meiryo UI" panose="020B0604030504040204" pitchFamily="50" charset="-128"/>
              <a:ea typeface="Meiryo UI" panose="020B0604030504040204" pitchFamily="50" charset="-128"/>
            </a:endParaRPr>
          </a:p>
          <a:p>
            <a:endParaRPr kumimoji="1" lang="en-US" altLang="ja-JP" b="0" dirty="0" smtClean="0">
              <a:latin typeface="Meiryo UI" panose="020B0604030504040204" pitchFamily="50" charset="-128"/>
              <a:ea typeface="Meiryo UI" panose="020B0604030504040204" pitchFamily="50" charset="-128"/>
            </a:endParaRPr>
          </a:p>
          <a:p>
            <a:r>
              <a:rPr kumimoji="1" lang="ja-JP" altLang="en-US" b="0" dirty="0" smtClean="0">
                <a:latin typeface="Meiryo UI" panose="020B0604030504040204" pitchFamily="50" charset="-128"/>
                <a:ea typeface="Meiryo UI" panose="020B0604030504040204" pitchFamily="50" charset="-128"/>
              </a:rPr>
              <a:t>それでは，学習指導要領で求められている「言語活動」を実際の授業で実現していくには，どの様なことを大切にするとよいのか考えてみましょう。★</a:t>
            </a:r>
            <a:endParaRPr kumimoji="1" lang="en-US" altLang="ja-JP" b="1"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6DDDF1D-5806-4E52-93D7-2AF2AC4C7AAD}" type="slidenum">
              <a:rPr lang="ja-JP" altLang="en-US" smtClean="0">
                <a:solidFill>
                  <a:prstClr val="black"/>
                </a:solidFill>
              </a:rPr>
              <a:pPr/>
              <a:t>15</a:t>
            </a:fld>
            <a:endParaRPr lang="ja-JP" altLang="en-US" dirty="0">
              <a:solidFill>
                <a:prstClr val="black"/>
              </a:solidFill>
            </a:endParaRPr>
          </a:p>
        </p:txBody>
      </p:sp>
    </p:spTree>
    <p:extLst>
      <p:ext uri="{BB962C8B-B14F-4D97-AF65-F5344CB8AC3E}">
        <p14:creationId xmlns:p14="http://schemas.microsoft.com/office/powerpoint/2010/main" val="1062651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rPr>
              <a:t>ここまでの内容から，先生方は「言語活動」にはどの様な要素が必要だと思いますか。</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（個人で考える→ペアで考える→全体で共有する）</a:t>
            </a:r>
            <a:r>
              <a:rPr kumimoji="1" lang="ja-JP" altLang="en-US" dirty="0" smtClean="0">
                <a:latin typeface="+mn-lt"/>
                <a:ea typeface="+mn-ea"/>
              </a:rPr>
              <a:t>★</a:t>
            </a:r>
            <a:endParaRPr kumimoji="1" lang="en-US" altLang="ja-JP"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5060A3C-9C24-41D0-B600-DA993292BDA9}" type="slidenum">
              <a:rPr kumimoji="1" lang="ja-JP" altLang="en-US" smtClean="0"/>
              <a:t>16</a:t>
            </a:fld>
            <a:endParaRPr kumimoji="1" lang="ja-JP" altLang="en-US"/>
          </a:p>
        </p:txBody>
      </p:sp>
    </p:spTree>
    <p:extLst>
      <p:ext uri="{BB962C8B-B14F-4D97-AF65-F5344CB8AC3E}">
        <p14:creationId xmlns:p14="http://schemas.microsoft.com/office/powerpoint/2010/main" val="1579934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rPr>
              <a:t>学習指導要領には，「言語活動」に関してこれらのような記述があります。</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「コミュニケーションを行う目的，場面，状況」や「児童の興味関心」「相手意識」「目的意識」「必然性」等がキーワードとなります。★</a:t>
            </a: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5060A3C-9C24-41D0-B600-DA993292BDA9}" type="slidenum">
              <a:rPr kumimoji="1" lang="ja-JP" altLang="en-US" smtClean="0"/>
              <a:t>17</a:t>
            </a:fld>
            <a:endParaRPr kumimoji="1" lang="ja-JP" altLang="en-US"/>
          </a:p>
        </p:txBody>
      </p:sp>
    </p:spTree>
    <p:extLst>
      <p:ext uri="{BB962C8B-B14F-4D97-AF65-F5344CB8AC3E}">
        <p14:creationId xmlns:p14="http://schemas.microsoft.com/office/powerpoint/2010/main" val="551649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rPr>
              <a:t>言葉は，それぞれの場面や状況において，様々な意味を持ちます。</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例えば，</a:t>
            </a:r>
            <a:r>
              <a:rPr kumimoji="1" lang="en-US" altLang="ja-JP" dirty="0" smtClean="0">
                <a:latin typeface="Meiryo UI" panose="020B0604030504040204" pitchFamily="50" charset="-128"/>
                <a:ea typeface="Meiryo UI" panose="020B0604030504040204" pitchFamily="50" charset="-128"/>
              </a:rPr>
              <a:t>Do you have a pencil?</a:t>
            </a:r>
          </a:p>
          <a:p>
            <a:r>
              <a:rPr kumimoji="1" lang="ja-JP" altLang="en-US" dirty="0" smtClean="0">
                <a:latin typeface="Meiryo UI" panose="020B0604030504040204" pitchFamily="50" charset="-128"/>
                <a:ea typeface="Meiryo UI" panose="020B0604030504040204" pitchFamily="50" charset="-128"/>
              </a:rPr>
              <a:t>この一文で，どの様な場面を思い浮かべますか？</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目的や場面，状況によっては・・・★（鉛筆を忘れて焦っている場面）</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または・・・★（鉛筆を買いに行ったが見当たらず，お店の人に尋ねる場面）これらのような意味合いで使われることもあるでしょう。</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ですから，言語活動を設定する際には，★コミュニケーションの目的や場面，状況などが明確な言語活動を設定することが大切です。</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pPr defTabSz="914331">
              <a:defRPr/>
            </a:pPr>
            <a:r>
              <a:rPr kumimoji="1" lang="ja-JP" altLang="en-US" dirty="0" smtClean="0">
                <a:latin typeface="Meiryo UI" panose="020B0604030504040204" pitchFamily="50" charset="-128"/>
                <a:ea typeface="Meiryo UI" panose="020B0604030504040204" pitchFamily="50" charset="-128"/>
              </a:rPr>
              <a:t>また，目的や場面，状況などが明確であると，子供達は何とか相手の思いを理解しようと注意深く聞くことによって，実際のコミュニケーションを通して英語の語彙や表現，そして言語の働きに気付くことができます。</a:t>
            </a:r>
            <a:endParaRPr kumimoji="1" lang="en-US" altLang="ja-JP" dirty="0" smtClean="0">
              <a:latin typeface="Meiryo UI" panose="020B0604030504040204" pitchFamily="50" charset="-128"/>
              <a:ea typeface="Meiryo UI" panose="020B0604030504040204" pitchFamily="50" charset="-128"/>
            </a:endParaRPr>
          </a:p>
          <a:p>
            <a:pPr defTabSz="914331">
              <a:defRPr/>
            </a:pPr>
            <a:r>
              <a:rPr kumimoji="1" lang="ja-JP" altLang="en-US" dirty="0" smtClean="0">
                <a:latin typeface="Meiryo UI" panose="020B0604030504040204" pitchFamily="50" charset="-128"/>
                <a:ea typeface="Meiryo UI" panose="020B0604030504040204" pitchFamily="50" charset="-128"/>
              </a:rPr>
              <a:t>子供達の気付きを促し，生きた言葉を習得させるためにも，「言語活動」にはコミュニケーションの目的や場面，状況などの明確な設定が必要となります。</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eiryo UI" panose="020B0604030504040204" pitchFamily="50" charset="-128"/>
                <a:ea typeface="Meiryo UI" panose="020B0604030504040204" pitchFamily="50" charset="-128"/>
              </a:rPr>
              <a:t>それではここで，「言語活動」に必要な要素について確認しておきましょう。★</a:t>
            </a:r>
            <a:endParaRPr kumimoji="1" lang="en-US" altLang="ja-JP"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5060A3C-9C24-41D0-B600-DA993292BDA9}" type="slidenum">
              <a:rPr kumimoji="1" lang="ja-JP" altLang="en-US" smtClean="0"/>
              <a:t>18</a:t>
            </a:fld>
            <a:endParaRPr kumimoji="1" lang="ja-JP" altLang="en-US"/>
          </a:p>
        </p:txBody>
      </p:sp>
    </p:spTree>
    <p:extLst>
      <p:ext uri="{BB962C8B-B14F-4D97-AF65-F5344CB8AC3E}">
        <p14:creationId xmlns:p14="http://schemas.microsoft.com/office/powerpoint/2010/main" val="2036419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rPr>
              <a:t>まず，言語活動を設定する際には，次の３点を心掛けましょう。</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p>
          <a:p>
            <a:r>
              <a:rPr lang="ja-JP" altLang="en-US" dirty="0">
                <a:solidFill>
                  <a:schemeClr val="bg1"/>
                </a:solidFill>
                <a:latin typeface="Meiryo UI" panose="020B0604030504040204" pitchFamily="50" charset="-128"/>
                <a:ea typeface="Meiryo UI" panose="020B0604030504040204" pitchFamily="50" charset="-128"/>
              </a:rPr>
              <a:t>☑　コミュニケーションを行う目的や場面，</a:t>
            </a:r>
            <a:r>
              <a:rPr lang="ja-JP" altLang="en-US" dirty="0" smtClean="0">
                <a:solidFill>
                  <a:schemeClr val="bg1"/>
                </a:solidFill>
                <a:latin typeface="Meiryo UI" panose="020B0604030504040204" pitchFamily="50" charset="-128"/>
                <a:ea typeface="Meiryo UI" panose="020B0604030504040204" pitchFamily="50" charset="-128"/>
              </a:rPr>
              <a:t>状況などを</a:t>
            </a:r>
            <a:r>
              <a:rPr lang="ja-JP" altLang="en-US" dirty="0">
                <a:solidFill>
                  <a:schemeClr val="bg1"/>
                </a:solidFill>
                <a:latin typeface="Meiryo UI" panose="020B0604030504040204" pitchFamily="50" charset="-128"/>
                <a:ea typeface="Meiryo UI" panose="020B0604030504040204" pitchFamily="50" charset="-128"/>
              </a:rPr>
              <a:t>明確に設定すること。</a:t>
            </a:r>
            <a:endParaRPr lang="en-US" altLang="ja-JP" dirty="0">
              <a:solidFill>
                <a:schemeClr val="bg1"/>
              </a:solidFill>
              <a:latin typeface="Meiryo UI" panose="020B0604030504040204" pitchFamily="50" charset="-128"/>
              <a:ea typeface="Meiryo UI" panose="020B0604030504040204" pitchFamily="50" charset="-128"/>
            </a:endParaRPr>
          </a:p>
          <a:p>
            <a:r>
              <a:rPr lang="ja-JP" altLang="en-US" dirty="0">
                <a:solidFill>
                  <a:schemeClr val="bg1"/>
                </a:solidFill>
                <a:latin typeface="Meiryo UI" panose="020B0604030504040204" pitchFamily="50" charset="-128"/>
                <a:ea typeface="Meiryo UI" panose="020B0604030504040204" pitchFamily="50" charset="-128"/>
              </a:rPr>
              <a:t>　子供達が進んでコミュニケーションを図りたくなるような，興味・関心のわく設定にしましょう。</a:t>
            </a:r>
            <a:endParaRPr lang="en-US" altLang="ja-JP" dirty="0">
              <a:solidFill>
                <a:schemeClr val="bg1"/>
              </a:solidFill>
              <a:latin typeface="Meiryo UI" panose="020B0604030504040204" pitchFamily="50" charset="-128"/>
              <a:ea typeface="Meiryo UI" panose="020B0604030504040204" pitchFamily="50" charset="-128"/>
            </a:endParaRPr>
          </a:p>
          <a:p>
            <a:r>
              <a:rPr lang="ja-JP" altLang="en-US" dirty="0">
                <a:solidFill>
                  <a:schemeClr val="bg1"/>
                </a:solidFill>
                <a:latin typeface="Meiryo UI" panose="020B0604030504040204" pitchFamily="50" charset="-128"/>
                <a:ea typeface="Meiryo UI" panose="020B0604030504040204" pitchFamily="50" charset="-128"/>
              </a:rPr>
              <a:t>☑　自分の考えや気持ち等を伝え合うことができる活動にすること。</a:t>
            </a:r>
            <a:endParaRPr lang="en-US" altLang="ja-JP" dirty="0">
              <a:solidFill>
                <a:schemeClr val="bg1"/>
              </a:solidFill>
              <a:latin typeface="Meiryo UI" panose="020B0604030504040204" pitchFamily="50" charset="-128"/>
              <a:ea typeface="Meiryo UI" panose="020B0604030504040204" pitchFamily="50" charset="-128"/>
            </a:endParaRPr>
          </a:p>
          <a:p>
            <a:r>
              <a:rPr lang="ja-JP" altLang="en-US" dirty="0">
                <a:solidFill>
                  <a:schemeClr val="bg1"/>
                </a:solidFill>
                <a:latin typeface="Meiryo UI" panose="020B0604030504040204" pitchFamily="50" charset="-128"/>
                <a:ea typeface="Meiryo UI" panose="020B0604030504040204" pitchFamily="50" charset="-128"/>
              </a:rPr>
              <a:t>　決められた表現を使った，単なる反復練習の活動ではなく，子供達が自分の言いたいことを自分の言葉で伝え合えるようにしましょう。</a:t>
            </a:r>
            <a:endParaRPr lang="en-US" altLang="ja-JP" dirty="0">
              <a:solidFill>
                <a:schemeClr val="bg1"/>
              </a:solidFill>
              <a:latin typeface="Meiryo UI" panose="020B0604030504040204" pitchFamily="50" charset="-128"/>
              <a:ea typeface="Meiryo UI" panose="020B0604030504040204" pitchFamily="50" charset="-128"/>
            </a:endParaRPr>
          </a:p>
          <a:p>
            <a:r>
              <a:rPr lang="ja-JP" altLang="en-US" dirty="0">
                <a:solidFill>
                  <a:schemeClr val="bg1"/>
                </a:solidFill>
                <a:latin typeface="Meiryo UI" panose="020B0604030504040204" pitchFamily="50" charset="-128"/>
                <a:ea typeface="Meiryo UI" panose="020B0604030504040204" pitchFamily="50" charset="-128"/>
              </a:rPr>
              <a:t>☑　伝える目的や必然性のある場面で，相手意識と中身のあるコミュニケーションを図ること。</a:t>
            </a:r>
            <a:endParaRPr lang="en-US" altLang="ja-JP" dirty="0">
              <a:solidFill>
                <a:schemeClr val="bg1"/>
              </a:solidFill>
              <a:latin typeface="Meiryo UI" panose="020B0604030504040204" pitchFamily="50" charset="-128"/>
              <a:ea typeface="Meiryo UI" panose="020B0604030504040204" pitchFamily="50" charset="-128"/>
            </a:endParaRPr>
          </a:p>
          <a:p>
            <a:r>
              <a:rPr lang="ja-JP" altLang="en-US" dirty="0">
                <a:solidFill>
                  <a:schemeClr val="bg1"/>
                </a:solidFill>
                <a:latin typeface="Meiryo UI" panose="020B0604030504040204" pitchFamily="50" charset="-128"/>
                <a:ea typeface="Meiryo UI" panose="020B0604030504040204" pitchFamily="50" charset="-128"/>
              </a:rPr>
              <a:t>　「誰に」「何のために」という「相手意識」と「目的意識」が必要です。中身のある，意味のあるコミュニケーションにしましょう</a:t>
            </a:r>
            <a:r>
              <a:rPr lang="ja-JP" altLang="en-US" dirty="0" smtClean="0">
                <a:solidFill>
                  <a:schemeClr val="bg1"/>
                </a:solidFill>
                <a:latin typeface="Meiryo UI" panose="020B0604030504040204" pitchFamily="50" charset="-128"/>
                <a:ea typeface="Meiryo UI" panose="020B0604030504040204" pitchFamily="50" charset="-128"/>
              </a:rPr>
              <a:t>。★</a:t>
            </a:r>
            <a:endParaRPr kumimoji="1" lang="en-US" altLang="ja-JP" b="0" dirty="0" smtClean="0"/>
          </a:p>
        </p:txBody>
      </p:sp>
      <p:sp>
        <p:nvSpPr>
          <p:cNvPr id="4" name="スライド番号プレースホルダー 3"/>
          <p:cNvSpPr>
            <a:spLocks noGrp="1"/>
          </p:cNvSpPr>
          <p:nvPr>
            <p:ph type="sldNum" sz="quarter" idx="10"/>
          </p:nvPr>
        </p:nvSpPr>
        <p:spPr/>
        <p:txBody>
          <a:bodyPr/>
          <a:lstStyle/>
          <a:p>
            <a:fld id="{F5060A3C-9C24-41D0-B600-DA993292BDA9}" type="slidenum">
              <a:rPr kumimoji="1" lang="ja-JP" altLang="en-US" smtClean="0"/>
              <a:t>19</a:t>
            </a:fld>
            <a:endParaRPr kumimoji="1" lang="ja-JP" altLang="en-US"/>
          </a:p>
        </p:txBody>
      </p:sp>
    </p:spTree>
    <p:extLst>
      <p:ext uri="{BB962C8B-B14F-4D97-AF65-F5344CB8AC3E}">
        <p14:creationId xmlns:p14="http://schemas.microsoft.com/office/powerpoint/2010/main" val="4164581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rPr>
              <a:t>今日の研修は，このような流れで行います。</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それでは早速ですが，学習指導要領に示されている，小学校外国語科の目標から確認しましょう。★</a:t>
            </a:r>
            <a:endParaRPr kumimoji="1" lang="en-US" altLang="ja-JP"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39AC7887-F1C4-4A0A-A726-DA3E32F4F142}" type="slidenum">
              <a:rPr kumimoji="1" lang="ja-JP" altLang="en-US" smtClean="0"/>
              <a:t>2</a:t>
            </a:fld>
            <a:endParaRPr kumimoji="1" lang="ja-JP" altLang="en-US" dirty="0"/>
          </a:p>
        </p:txBody>
      </p:sp>
    </p:spTree>
    <p:extLst>
      <p:ext uri="{BB962C8B-B14F-4D97-AF65-F5344CB8AC3E}">
        <p14:creationId xmlns:p14="http://schemas.microsoft.com/office/powerpoint/2010/main" val="3556770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chemeClr val="bg1"/>
                </a:solidFill>
                <a:latin typeface="Meiryo UI" panose="020B0604030504040204" pitchFamily="50" charset="-128"/>
                <a:ea typeface="Meiryo UI" panose="020B0604030504040204" pitchFamily="50" charset="-128"/>
              </a:rPr>
              <a:t>また，「言語活動を通して」指導をする際には，次の３点を心掛けましょう。</a:t>
            </a:r>
            <a:endParaRPr lang="en-US" altLang="ja-JP" dirty="0">
              <a:solidFill>
                <a:schemeClr val="bg1"/>
              </a:solidFill>
              <a:latin typeface="Meiryo UI" panose="020B0604030504040204" pitchFamily="50" charset="-128"/>
              <a:ea typeface="Meiryo UI" panose="020B0604030504040204" pitchFamily="50" charset="-128"/>
            </a:endParaRPr>
          </a:p>
          <a:p>
            <a:r>
              <a:rPr lang="ja-JP" altLang="en-US" dirty="0">
                <a:solidFill>
                  <a:schemeClr val="bg1"/>
                </a:solidFill>
                <a:latin typeface="Meiryo UI" panose="020B0604030504040204" pitchFamily="50" charset="-128"/>
                <a:ea typeface="Meiryo UI" panose="020B0604030504040204" pitchFamily="50" charset="-128"/>
              </a:rPr>
              <a:t>☑　子供達の興味・関心を十分に理解すると共に，子供達の発言，発話を受け止める。</a:t>
            </a:r>
            <a:endParaRPr lang="en-US" altLang="ja-JP" dirty="0">
              <a:solidFill>
                <a:schemeClr val="bg1"/>
              </a:solidFill>
              <a:latin typeface="Meiryo UI" panose="020B0604030504040204" pitchFamily="50" charset="-128"/>
              <a:ea typeface="Meiryo UI" panose="020B0604030504040204" pitchFamily="50" charset="-128"/>
            </a:endParaRPr>
          </a:p>
          <a:p>
            <a:r>
              <a:rPr lang="ja-JP" altLang="en-US" dirty="0">
                <a:solidFill>
                  <a:schemeClr val="bg1"/>
                </a:solidFill>
                <a:latin typeface="Meiryo UI" panose="020B0604030504040204" pitchFamily="50" charset="-128"/>
                <a:ea typeface="Meiryo UI" panose="020B0604030504040204" pitchFamily="50" charset="-128"/>
              </a:rPr>
              <a:t>　子供達の言語</a:t>
            </a:r>
            <a:r>
              <a:rPr lang="ja-JP" altLang="en-US" dirty="0" smtClean="0">
                <a:solidFill>
                  <a:schemeClr val="bg1"/>
                </a:solidFill>
                <a:latin typeface="Meiryo UI" panose="020B0604030504040204" pitchFamily="50" charset="-128"/>
                <a:ea typeface="Meiryo UI" panose="020B0604030504040204" pitchFamily="50" charset="-128"/>
              </a:rPr>
              <a:t>活動を中心とした授業</a:t>
            </a:r>
            <a:r>
              <a:rPr lang="ja-JP" altLang="en-US" dirty="0">
                <a:solidFill>
                  <a:schemeClr val="bg1"/>
                </a:solidFill>
                <a:latin typeface="Meiryo UI" panose="020B0604030504040204" pitchFamily="50" charset="-128"/>
                <a:ea typeface="Meiryo UI" panose="020B0604030504040204" pitchFamily="50" charset="-128"/>
              </a:rPr>
              <a:t>を展開するためには，子供達を十分理解し，子供達の意見や気持ち，発言を受け止めることが大切です。</a:t>
            </a:r>
            <a:endParaRPr lang="en-US" altLang="ja-JP" dirty="0">
              <a:solidFill>
                <a:schemeClr val="bg1"/>
              </a:solidFill>
              <a:latin typeface="Meiryo UI" panose="020B0604030504040204" pitchFamily="50" charset="-128"/>
              <a:ea typeface="Meiryo UI" panose="020B0604030504040204" pitchFamily="50" charset="-128"/>
            </a:endParaRPr>
          </a:p>
          <a:p>
            <a:r>
              <a:rPr lang="ja-JP" altLang="en-US" dirty="0">
                <a:solidFill>
                  <a:schemeClr val="bg1"/>
                </a:solidFill>
                <a:latin typeface="Meiryo UI" panose="020B0604030504040204" pitchFamily="50" charset="-128"/>
                <a:ea typeface="Meiryo UI" panose="020B0604030504040204" pitchFamily="50" charset="-128"/>
              </a:rPr>
              <a:t>☑　教科書に設定されている様々な活動を把握する。</a:t>
            </a:r>
            <a:endParaRPr lang="en-US" altLang="ja-JP" dirty="0">
              <a:solidFill>
                <a:schemeClr val="bg1"/>
              </a:solidFill>
              <a:latin typeface="Meiryo UI" panose="020B0604030504040204" pitchFamily="50" charset="-128"/>
              <a:ea typeface="Meiryo UI" panose="020B0604030504040204" pitchFamily="50" charset="-128"/>
            </a:endParaRPr>
          </a:p>
          <a:p>
            <a:r>
              <a:rPr lang="ja-JP" altLang="en-US" dirty="0">
                <a:solidFill>
                  <a:schemeClr val="bg1"/>
                </a:solidFill>
                <a:latin typeface="Meiryo UI" panose="020B0604030504040204" pitchFamily="50" charset="-128"/>
                <a:ea typeface="Meiryo UI" panose="020B0604030504040204" pitchFamily="50" charset="-128"/>
              </a:rPr>
              <a:t>　つまり，教材研究を丁寧に行うということです。</a:t>
            </a:r>
            <a:endParaRPr lang="en-US" altLang="ja-JP" dirty="0">
              <a:solidFill>
                <a:schemeClr val="bg1"/>
              </a:solidFill>
              <a:latin typeface="Meiryo UI" panose="020B0604030504040204" pitchFamily="50" charset="-128"/>
              <a:ea typeface="Meiryo UI" panose="020B0604030504040204" pitchFamily="50" charset="-128"/>
            </a:endParaRPr>
          </a:p>
          <a:p>
            <a:r>
              <a:rPr lang="ja-JP" altLang="en-US" dirty="0">
                <a:solidFill>
                  <a:schemeClr val="bg1"/>
                </a:solidFill>
                <a:latin typeface="Meiryo UI" panose="020B0604030504040204" pitchFamily="50" charset="-128"/>
                <a:ea typeface="Meiryo UI" panose="020B0604030504040204" pitchFamily="50" charset="-128"/>
              </a:rPr>
              <a:t>　単元で扱う話題は何か，どんな語句や表現を用いてコミュニケーションを行うことができるのか把握しましょう。併せて，既習事項との関連も把握し，子供達から引き出せるよう準備しておきましょう。</a:t>
            </a:r>
            <a:endParaRPr lang="en-US" altLang="ja-JP" dirty="0">
              <a:solidFill>
                <a:schemeClr val="bg1"/>
              </a:solidFill>
              <a:latin typeface="Meiryo UI" panose="020B0604030504040204" pitchFamily="50" charset="-128"/>
              <a:ea typeface="Meiryo UI" panose="020B0604030504040204" pitchFamily="50" charset="-128"/>
            </a:endParaRPr>
          </a:p>
          <a:p>
            <a:r>
              <a:rPr lang="ja-JP" altLang="en-US" dirty="0">
                <a:solidFill>
                  <a:schemeClr val="bg1"/>
                </a:solidFill>
                <a:latin typeface="Meiryo UI" panose="020B0604030504040204" pitchFamily="50" charset="-128"/>
                <a:ea typeface="Meiryo UI" panose="020B0604030504040204" pitchFamily="50" charset="-128"/>
              </a:rPr>
              <a:t>☑　「使いながら学ぶ」を心掛ける。　　</a:t>
            </a:r>
          </a:p>
          <a:p>
            <a:r>
              <a:rPr kumimoji="1" lang="ja-JP" altLang="en-US" dirty="0" smtClean="0">
                <a:latin typeface="Meiryo UI" panose="020B0604030504040204" pitchFamily="50" charset="-128"/>
                <a:ea typeface="Meiryo UI" panose="020B0604030504040204" pitchFamily="50" charset="-128"/>
              </a:rPr>
              <a:t>　言語を習得するには時間がかかります。繰り返し活用しながら習得していくことを理解しておきましょう。</a:t>
            </a:r>
            <a:endParaRPr kumimoji="1" lang="en-US" altLang="ja-JP"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eiryo UI" panose="020B0604030504040204" pitchFamily="50" charset="-128"/>
                <a:ea typeface="Meiryo UI" panose="020B0604030504040204" pitchFamily="50" charset="-128"/>
              </a:rPr>
              <a:t>それでは最後に，「言語活動」を行っている授業はどのような授業か，実際に見てみましょう。★</a:t>
            </a:r>
            <a:endParaRPr kumimoji="1" lang="en-US" altLang="ja-JP"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5060A3C-9C24-41D0-B600-DA993292BDA9}" type="slidenum">
              <a:rPr kumimoji="1" lang="ja-JP" altLang="en-US" smtClean="0"/>
              <a:t>20</a:t>
            </a:fld>
            <a:endParaRPr kumimoji="1" lang="ja-JP" altLang="en-US"/>
          </a:p>
        </p:txBody>
      </p:sp>
    </p:spTree>
    <p:extLst>
      <p:ext uri="{BB962C8B-B14F-4D97-AF65-F5344CB8AC3E}">
        <p14:creationId xmlns:p14="http://schemas.microsoft.com/office/powerpoint/2010/main" val="3950600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rPr>
              <a:t>（学校の実態，先生方の要望に応じ動画を視聴し，感想を交流する。）</a:t>
            </a:r>
            <a:endParaRPr kumimoji="1" lang="en-US" altLang="ja-JP"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5060A3C-9C24-41D0-B600-DA993292BDA9}" type="slidenum">
              <a:rPr kumimoji="1" lang="ja-JP" altLang="en-US" smtClean="0"/>
              <a:t>21</a:t>
            </a:fld>
            <a:endParaRPr kumimoji="1" lang="ja-JP" altLang="en-US"/>
          </a:p>
        </p:txBody>
      </p:sp>
    </p:spTree>
    <p:extLst>
      <p:ext uri="{BB962C8B-B14F-4D97-AF65-F5344CB8AC3E}">
        <p14:creationId xmlns:p14="http://schemas.microsoft.com/office/powerpoint/2010/main" val="3291847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rPr>
              <a:t>今日は，「言語活動」をテーマに学習指導要領で求められている授業の在り方について研修を行いました。</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この研修の内容を基に，何か一つでも取り入れていき，「言語活動」の充実を図った授業づくりを行いましょう。★</a:t>
            </a:r>
            <a:endParaRPr kumimoji="1" lang="en-US" altLang="ja-JP"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5060A3C-9C24-41D0-B600-DA993292BDA9}" type="slidenum">
              <a:rPr kumimoji="1" lang="ja-JP" altLang="en-US" smtClean="0"/>
              <a:t>22</a:t>
            </a:fld>
            <a:endParaRPr kumimoji="1" lang="ja-JP" altLang="en-US"/>
          </a:p>
        </p:txBody>
      </p:sp>
    </p:spTree>
    <p:extLst>
      <p:ext uri="{BB962C8B-B14F-4D97-AF65-F5344CB8AC3E}">
        <p14:creationId xmlns:p14="http://schemas.microsoft.com/office/powerpoint/2010/main" val="2690636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rPr>
              <a:t>学習指導要領では，小学校外国語科</a:t>
            </a:r>
            <a:r>
              <a:rPr kumimoji="1" lang="ja-JP" altLang="en-US" dirty="0">
                <a:latin typeface="Meiryo UI" panose="020B0604030504040204" pitchFamily="50" charset="-128"/>
                <a:ea typeface="Meiryo UI" panose="020B0604030504040204" pitchFamily="50" charset="-128"/>
              </a:rPr>
              <a:t>の目標は</a:t>
            </a:r>
            <a:r>
              <a:rPr kumimoji="1" lang="ja-JP" altLang="en-US" dirty="0" smtClean="0">
                <a:latin typeface="Meiryo UI" panose="020B0604030504040204" pitchFamily="50" charset="-128"/>
                <a:ea typeface="Meiryo UI" panose="020B0604030504040204" pitchFamily="50" charset="-128"/>
              </a:rPr>
              <a:t>，次のように示されて</a:t>
            </a:r>
            <a:r>
              <a:rPr kumimoji="1" lang="ja-JP" altLang="en-US" dirty="0">
                <a:latin typeface="Meiryo UI" panose="020B0604030504040204" pitchFamily="50" charset="-128"/>
                <a:ea typeface="Meiryo UI" panose="020B0604030504040204" pitchFamily="50" charset="-128"/>
              </a:rPr>
              <a:t>います。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外国語によるコミュニケーションにおける見方・考え方を働かせ，外国語による聞くこと，読むこと，話すこと，書くことの言語活動を通して，コミュニケーションを図る基礎となる資質・能力を次のとおり育成することを目指す。」</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ここに示されている</a:t>
            </a:r>
            <a:r>
              <a:rPr kumimoji="1" lang="ja-JP" altLang="en-US" dirty="0">
                <a:latin typeface="Meiryo UI" panose="020B0604030504040204" pitchFamily="50" charset="-128"/>
                <a:ea typeface="Meiryo UI" panose="020B0604030504040204" pitchFamily="50" charset="-128"/>
              </a:rPr>
              <a:t>ように，</a:t>
            </a:r>
            <a:r>
              <a:rPr kumimoji="1" lang="ja-JP" altLang="en-US" dirty="0" smtClean="0">
                <a:latin typeface="Meiryo UI" panose="020B0604030504040204" pitchFamily="50" charset="-128"/>
                <a:ea typeface="Meiryo UI" panose="020B0604030504040204" pitchFamily="50" charset="-128"/>
              </a:rPr>
              <a:t>外国語科の</a:t>
            </a:r>
            <a:r>
              <a:rPr kumimoji="1" lang="ja-JP" altLang="en-US" dirty="0">
                <a:latin typeface="Meiryo UI" panose="020B0604030504040204" pitchFamily="50" charset="-128"/>
                <a:ea typeface="Meiryo UI" panose="020B0604030504040204" pitchFamily="50" charset="-128"/>
              </a:rPr>
              <a:t>目標は</a:t>
            </a:r>
            <a:r>
              <a:rPr kumimoji="1" lang="ja-JP" altLang="en-US" dirty="0" smtClean="0">
                <a:latin typeface="Meiryo UI" panose="020B0604030504040204" pitchFamily="50" charset="-128"/>
                <a:ea typeface="Meiryo UI" panose="020B0604030504040204" pitchFamily="50" charset="-128"/>
              </a:rPr>
              <a:t>，コミュニケーション</a:t>
            </a:r>
            <a:r>
              <a:rPr kumimoji="1" lang="ja-JP" altLang="en-US" dirty="0">
                <a:latin typeface="Meiryo UI" panose="020B0604030504040204" pitchFamily="50" charset="-128"/>
                <a:ea typeface="Meiryo UI" panose="020B0604030504040204" pitchFamily="50" charset="-128"/>
              </a:rPr>
              <a:t>を</a:t>
            </a:r>
            <a:r>
              <a:rPr kumimoji="1" lang="ja-JP" altLang="en-US" dirty="0" smtClean="0">
                <a:latin typeface="Meiryo UI" panose="020B0604030504040204" pitchFamily="50" charset="-128"/>
                <a:ea typeface="Meiryo UI" panose="020B0604030504040204" pitchFamily="50" charset="-128"/>
              </a:rPr>
              <a:t>図る資質・能力を育成することに</a:t>
            </a:r>
            <a:r>
              <a:rPr kumimoji="1" lang="ja-JP" altLang="en-US" dirty="0">
                <a:latin typeface="Meiryo UI" panose="020B0604030504040204" pitchFamily="50" charset="-128"/>
                <a:ea typeface="Meiryo UI" panose="020B0604030504040204" pitchFamily="50" charset="-128"/>
              </a:rPr>
              <a:t>あります。</a:t>
            </a:r>
            <a:endParaRPr kumimoji="1" lang="en-US" altLang="ja-JP" dirty="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例えば，駅</a:t>
            </a:r>
            <a:r>
              <a:rPr kumimoji="1" lang="ja-JP" altLang="en-US" dirty="0">
                <a:latin typeface="Meiryo UI" panose="020B0604030504040204" pitchFamily="50" charset="-128"/>
                <a:ea typeface="Meiryo UI" panose="020B0604030504040204" pitchFamily="50" charset="-128"/>
              </a:rPr>
              <a:t>の待合で流れてくるアナウンスを聞いたり，掲示板のお知らせから必要な情報が読み取れたり</a:t>
            </a:r>
            <a:r>
              <a:rPr kumimoji="1" lang="ja-JP" altLang="en-US" dirty="0" smtClean="0">
                <a:latin typeface="Meiryo UI" panose="020B0604030504040204" pitchFamily="50" charset="-128"/>
                <a:ea typeface="Meiryo UI" panose="020B0604030504040204" pitchFamily="50" charset="-128"/>
              </a:rPr>
              <a:t>，隣に座った人とおしゃべり</a:t>
            </a:r>
            <a:r>
              <a:rPr kumimoji="1" lang="ja-JP" altLang="en-US" dirty="0">
                <a:latin typeface="Meiryo UI" panose="020B0604030504040204" pitchFamily="50" charset="-128"/>
                <a:ea typeface="Meiryo UI" panose="020B0604030504040204" pitchFamily="50" charset="-128"/>
              </a:rPr>
              <a:t>ができたり，</a:t>
            </a:r>
            <a:r>
              <a:rPr kumimoji="1" lang="ja-JP" altLang="en-US" dirty="0" smtClean="0">
                <a:latin typeface="Meiryo UI" panose="020B0604030504040204" pitchFamily="50" charset="-128"/>
                <a:ea typeface="Meiryo UI" panose="020B0604030504040204" pitchFamily="50" charset="-128"/>
              </a:rPr>
              <a:t>メール文を</a:t>
            </a:r>
            <a:r>
              <a:rPr kumimoji="1" lang="ja-JP" altLang="en-US" dirty="0">
                <a:latin typeface="Meiryo UI" panose="020B0604030504040204" pitchFamily="50" charset="-128"/>
                <a:ea typeface="Meiryo UI" panose="020B0604030504040204" pitchFamily="50" charset="-128"/>
              </a:rPr>
              <a:t>書くことができたり</a:t>
            </a:r>
            <a:r>
              <a:rPr kumimoji="1" lang="ja-JP" altLang="en-US" dirty="0" smtClean="0">
                <a:latin typeface="Meiryo UI" panose="020B0604030504040204" pitchFamily="50" charset="-128"/>
                <a:ea typeface="Meiryo UI" panose="020B0604030504040204" pitchFamily="50" charset="-128"/>
              </a:rPr>
              <a:t>するような，実際のコミュニケーションを図るための基礎</a:t>
            </a:r>
            <a:r>
              <a:rPr kumimoji="1" lang="ja-JP" altLang="en-US" dirty="0">
                <a:latin typeface="Meiryo UI" panose="020B0604030504040204" pitchFamily="50" charset="-128"/>
                <a:ea typeface="Meiryo UI" panose="020B0604030504040204" pitchFamily="50" charset="-128"/>
              </a:rPr>
              <a:t>となる力を育成するということです</a:t>
            </a:r>
            <a:r>
              <a:rPr kumimoji="1" lang="ja-JP" altLang="en-US" dirty="0" smtClean="0">
                <a:latin typeface="Meiryo UI" panose="020B0604030504040204" pitchFamily="50" charset="-128"/>
                <a:ea typeface="Meiryo UI" panose="020B0604030504040204" pitchFamily="50" charset="-128"/>
              </a:rPr>
              <a:t>。★</a:t>
            </a:r>
            <a:endParaRPr kumimoji="1" lang="en-US" altLang="ja-JP"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CAA0DE03-A144-4279-9F53-1D9C3968A423}" type="slidenum">
              <a:rPr kumimoji="1" lang="ja-JP" altLang="en-US" smtClean="0"/>
              <a:t>3</a:t>
            </a:fld>
            <a:endParaRPr kumimoji="1" lang="ja-JP" altLang="en-US"/>
          </a:p>
        </p:txBody>
      </p:sp>
    </p:spTree>
    <p:extLst>
      <p:ext uri="{BB962C8B-B14F-4D97-AF65-F5344CB8AC3E}">
        <p14:creationId xmlns:p14="http://schemas.microsoft.com/office/powerpoint/2010/main" val="3959769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rPr>
              <a:t>また，コミュニケーションを図る基礎となる資質・能力を「言語活動を通して」育成することと示されています。</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この「言語活動を通して」という文言は，小学校外国語科だけではなく，全ての校種の目標に含まれています。</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確認してみましょう。★</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CAA0DE03-A144-4279-9F53-1D9C3968A423}" type="slidenum">
              <a:rPr kumimoji="1" lang="ja-JP" altLang="en-US" smtClean="0"/>
              <a:t>4</a:t>
            </a:fld>
            <a:endParaRPr kumimoji="1" lang="ja-JP" altLang="en-US"/>
          </a:p>
        </p:txBody>
      </p:sp>
    </p:spTree>
    <p:extLst>
      <p:ext uri="{BB962C8B-B14F-4D97-AF65-F5344CB8AC3E}">
        <p14:creationId xmlns:p14="http://schemas.microsoft.com/office/powerpoint/2010/main" val="3959769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rPr>
              <a:t>こちらは，小学校から高等学校までの外国語科の目標です。</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学習指導要領では，小・中・高等学校で一貫して「言語活動を通してコミュニケーションの資質・能力」を育成することが目標とされています。</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つまり，小学校外国語だけでなく，外国語活動も，また中学校，高等学校においても，この目標にある「言語活動を通して」ということが授業を行う上で大切なポイントです。</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6DDDF1D-5806-4E52-93D7-2AF2AC4C7AAD}" type="slidenum">
              <a:rPr kumimoji="1" lang="ja-JP" altLang="en-US" smtClean="0"/>
              <a:t>5</a:t>
            </a:fld>
            <a:endParaRPr kumimoji="1" lang="ja-JP" altLang="en-US" dirty="0"/>
          </a:p>
        </p:txBody>
      </p:sp>
    </p:spTree>
    <p:extLst>
      <p:ext uri="{BB962C8B-B14F-4D97-AF65-F5344CB8AC3E}">
        <p14:creationId xmlns:p14="http://schemas.microsoft.com/office/powerpoint/2010/main" val="1408459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rPr>
              <a:t>それではこの「言語活動」とは，どの様な活動のことを言うのでしょうか？</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（個人で考える→ペアで考える→全体で共有する）★</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5060A3C-9C24-41D0-B600-DA993292BDA9}" type="slidenum">
              <a:rPr kumimoji="1" lang="ja-JP" altLang="en-US" smtClean="0"/>
              <a:t>6</a:t>
            </a:fld>
            <a:endParaRPr kumimoji="1" lang="ja-JP" altLang="en-US"/>
          </a:p>
        </p:txBody>
      </p:sp>
    </p:spTree>
    <p:extLst>
      <p:ext uri="{BB962C8B-B14F-4D97-AF65-F5344CB8AC3E}">
        <p14:creationId xmlns:p14="http://schemas.microsoft.com/office/powerpoint/2010/main" val="1579934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r>
              <a:rPr kumimoji="1" lang="ja-JP" altLang="en-US" dirty="0" smtClean="0">
                <a:latin typeface="Meiryo UI" panose="020B0604030504040204" pitchFamily="50" charset="-128"/>
                <a:ea typeface="Meiryo UI" panose="020B0604030504040204" pitchFamily="50" charset="-128"/>
              </a:rPr>
              <a:t>学習指導要領で示される「言語活動」は，「小学校外国語活動・外国語　研修ガイドブック」にこのように示されています。</a:t>
            </a:r>
            <a:endParaRPr kumimoji="1" lang="en-US" altLang="ja-JP" dirty="0" smtClean="0">
              <a:latin typeface="Meiryo UI" panose="020B0604030504040204" pitchFamily="50" charset="-128"/>
              <a:ea typeface="Meiryo UI" panose="020B0604030504040204" pitchFamily="50" charset="-128"/>
            </a:endParaRPr>
          </a:p>
          <a:p>
            <a:pPr defTabSz="914331">
              <a:defRPr/>
            </a:pP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言語活動は，「実際に英語を用いて互いの考えや気持ちを伝え合う」活動を意味する。</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また，言語活動は，言語材料について理解したり練習したりするための指導と区別されている。</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と，あります。</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つまり，「目標」に示されている「言語活動を通して資質・能力を育成する」とは，聞くこと，読むこと，話すこと，書くことにおける「実際に英語を用いて互いの考えや気持ちを伝え合う活動」を通して，「知識及び技能」，「思考力・判断力・表現力等」，「学びに向かう力，人間性等」，の３つの柱となる資質・能力を育成するということです。</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では，「言語活動」とは，具体的にどの様な活動のことを言うのでしょう。</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次のような活動は，「言語活動」に当てはまるかどうか，考えてみましょう。★</a:t>
            </a:r>
            <a:endParaRPr kumimoji="1" lang="en-US" altLang="ja-JP"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065C5EF-9466-4F58-9CFB-7D2A2FC0AF47}" type="slidenum">
              <a:rPr kumimoji="1" lang="ja-JP" altLang="en-US" smtClean="0"/>
              <a:t>7</a:t>
            </a:fld>
            <a:endParaRPr kumimoji="1" lang="ja-JP" altLang="en-US" dirty="0"/>
          </a:p>
        </p:txBody>
      </p:sp>
    </p:spTree>
    <p:extLst>
      <p:ext uri="{BB962C8B-B14F-4D97-AF65-F5344CB8AC3E}">
        <p14:creationId xmlns:p14="http://schemas.microsoft.com/office/powerpoint/2010/main" val="2957881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解説</a:t>
            </a:r>
            <a:r>
              <a:rPr kumimoji="1" lang="en-US" altLang="ja-JP" dirty="0" smtClean="0">
                <a:latin typeface="Meiryo UI" panose="020B0604030504040204" pitchFamily="50" charset="-128"/>
                <a:ea typeface="Meiryo UI" panose="020B0604030504040204" pitchFamily="50" charset="-128"/>
              </a:rPr>
              <a:t>》</a:t>
            </a:r>
          </a:p>
          <a:p>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歌もチャンツも，決まった歌詞をリズムに乗って歌っているだけで，自分の考えや気持ちが入っていないので，言語活動とはなりにくい。★</a:t>
            </a:r>
            <a:endParaRPr kumimoji="1" lang="en-US" altLang="ja-JP"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5060A3C-9C24-41D0-B600-DA993292BDA9}" type="slidenum">
              <a:rPr kumimoji="1" lang="ja-JP" altLang="en-US" smtClean="0"/>
              <a:t>8</a:t>
            </a:fld>
            <a:endParaRPr kumimoji="1" lang="ja-JP" altLang="en-US"/>
          </a:p>
        </p:txBody>
      </p:sp>
    </p:spTree>
    <p:extLst>
      <p:ext uri="{BB962C8B-B14F-4D97-AF65-F5344CB8AC3E}">
        <p14:creationId xmlns:p14="http://schemas.microsoft.com/office/powerpoint/2010/main" val="1637980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解説</a:t>
            </a:r>
            <a:r>
              <a:rPr kumimoji="1" lang="en-US" altLang="ja-JP" dirty="0" smtClean="0">
                <a:latin typeface="Meiryo UI" panose="020B0604030504040204" pitchFamily="50" charset="-128"/>
                <a:ea typeface="Meiryo UI" panose="020B0604030504040204" pitchFamily="50" charset="-128"/>
              </a:rPr>
              <a:t>》</a:t>
            </a:r>
          </a:p>
          <a:p>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アルファベットを伝える目的もなく書く活動は，文字を書く練習なので，言語活動とはなりにくい。★</a:t>
            </a:r>
            <a:endParaRPr kumimoji="1" lang="en-US" altLang="ja-JP"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5060A3C-9C24-41D0-B600-DA993292BDA9}" type="slidenum">
              <a:rPr kumimoji="1" lang="ja-JP" altLang="en-US" smtClean="0"/>
              <a:t>9</a:t>
            </a:fld>
            <a:endParaRPr kumimoji="1" lang="ja-JP" altLang="en-US"/>
          </a:p>
        </p:txBody>
      </p:sp>
    </p:spTree>
    <p:extLst>
      <p:ext uri="{BB962C8B-B14F-4D97-AF65-F5344CB8AC3E}">
        <p14:creationId xmlns:p14="http://schemas.microsoft.com/office/powerpoint/2010/main" val="3977865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8633E06-7A76-4258-96C3-18A7997AB44D}" type="datetimeFigureOut">
              <a:rPr kumimoji="1" lang="ja-JP" altLang="en-US" smtClean="0"/>
              <a:t>2021/3/29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1604426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8633E06-7A76-4258-96C3-18A7997AB44D}" type="datetimeFigureOut">
              <a:rPr kumimoji="1" lang="ja-JP" altLang="en-US" smtClean="0"/>
              <a:t>2021/3/29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68542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8633E06-7A76-4258-96C3-18A7997AB44D}" type="datetimeFigureOut">
              <a:rPr kumimoji="1" lang="ja-JP" altLang="en-US" smtClean="0"/>
              <a:t>2021/3/29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3329903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8633E06-7A76-4258-96C3-18A7997AB44D}" type="datetimeFigureOut">
              <a:rPr kumimoji="1" lang="ja-JP" altLang="en-US" smtClean="0"/>
              <a:t>2021/3/29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157505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8633E06-7A76-4258-96C3-18A7997AB44D}" type="datetimeFigureOut">
              <a:rPr kumimoji="1" lang="ja-JP" altLang="en-US" smtClean="0"/>
              <a:t>2021/3/29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2558754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8633E06-7A76-4258-96C3-18A7997AB44D}" type="datetimeFigureOut">
              <a:rPr kumimoji="1" lang="ja-JP" altLang="en-US" smtClean="0"/>
              <a:t>2021/3/29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1660062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8633E06-7A76-4258-96C3-18A7997AB44D}" type="datetimeFigureOut">
              <a:rPr kumimoji="1" lang="ja-JP" altLang="en-US" smtClean="0"/>
              <a:t>2021/3/29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2759979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8633E06-7A76-4258-96C3-18A7997AB44D}" type="datetimeFigureOut">
              <a:rPr kumimoji="1" lang="ja-JP" altLang="en-US" smtClean="0"/>
              <a:t>2021/3/29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122741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8633E06-7A76-4258-96C3-18A7997AB44D}" type="datetimeFigureOut">
              <a:rPr kumimoji="1" lang="ja-JP" altLang="en-US" smtClean="0"/>
              <a:t>2021/3/29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478593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8633E06-7A76-4258-96C3-18A7997AB44D}" type="datetimeFigureOut">
              <a:rPr kumimoji="1" lang="ja-JP" altLang="en-US" smtClean="0"/>
              <a:t>2021/3/29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2732716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8633E06-7A76-4258-96C3-18A7997AB44D}" type="datetimeFigureOut">
              <a:rPr kumimoji="1" lang="ja-JP" altLang="en-US" smtClean="0"/>
              <a:t>2021/3/29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229740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633E06-7A76-4258-96C3-18A7997AB44D}" type="datetimeFigureOut">
              <a:rPr kumimoji="1" lang="ja-JP" altLang="en-US" smtClean="0"/>
              <a:t>2021/3/29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1072346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youtube.com/watch?v=31gYVHjEkL0" TargetMode="External"/><Relationship Id="rId7" Type="http://schemas.openxmlformats.org/officeDocument/2006/relationships/hyperlink" Target="https://www.youtube.com/watch?v=9d8-8ZbIjoU" TargetMode="External"/><Relationship Id="rId12" Type="http://schemas.openxmlformats.org/officeDocument/2006/relationships/hyperlink" Target="https://www.youtube.com/watch?v=jp-nHc0BN3c"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hyperlink" Target="https://www.youtube.com/watch?v=ezbJbj26H_g" TargetMode="External"/><Relationship Id="rId5" Type="http://schemas.openxmlformats.org/officeDocument/2006/relationships/hyperlink" Target="https://www.youtube.com/watch?v=aao7oF4lu1Y" TargetMode="External"/><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hyperlink" Target="https://www.youtube.com/watch?v=9oE8ol0Dzfw"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965599"/>
            <a:ext cx="5112568" cy="650503"/>
          </a:xfrm>
        </p:spPr>
        <p:txBody>
          <a:bodyPr>
            <a:normAutofit/>
          </a:bodyPr>
          <a:lstStyle/>
          <a:p>
            <a:pPr algn="l"/>
            <a:r>
              <a:rPr lang="ja-JP" altLang="en-US" sz="2000" dirty="0">
                <a:latin typeface="Meiryo UI" panose="020B0604030504040204" pitchFamily="50" charset="-128"/>
                <a:ea typeface="Meiryo UI" panose="020B0604030504040204" pitchFamily="50" charset="-128"/>
              </a:rPr>
              <a:t>小学校</a:t>
            </a:r>
            <a:r>
              <a:rPr lang="ja-JP" altLang="en-US" sz="2000" dirty="0" smtClean="0">
                <a:latin typeface="Meiryo UI" panose="020B0604030504040204" pitchFamily="50" charset="-128"/>
                <a:ea typeface="Meiryo UI" panose="020B0604030504040204" pitchFamily="50" charset="-128"/>
              </a:rPr>
              <a:t>外国語　校内研修パッケージ</a:t>
            </a:r>
            <a:endParaRPr kumimoji="1" lang="ja-JP" altLang="en-US" sz="2000" dirty="0">
              <a:latin typeface="Meiryo UI" panose="020B0604030504040204" pitchFamily="50" charset="-128"/>
              <a:ea typeface="Meiryo UI" panose="020B0604030504040204" pitchFamily="50" charset="-128"/>
            </a:endParaRPr>
          </a:p>
        </p:txBody>
      </p:sp>
      <p:sp>
        <p:nvSpPr>
          <p:cNvPr id="5" name="タイトル 1"/>
          <p:cNvSpPr txBox="1">
            <a:spLocks/>
          </p:cNvSpPr>
          <p:nvPr/>
        </p:nvSpPr>
        <p:spPr>
          <a:xfrm>
            <a:off x="971600" y="1628800"/>
            <a:ext cx="7200800" cy="30236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b="1" dirty="0">
                <a:latin typeface="Meiryo UI" panose="020B0604030504040204" pitchFamily="50" charset="-128"/>
                <a:ea typeface="Meiryo UI" panose="020B0604030504040204" pitchFamily="50" charset="-128"/>
              </a:rPr>
              <a:t>「言語活動」の充実</a:t>
            </a:r>
            <a:r>
              <a:rPr lang="ja-JP" altLang="en-US" sz="4800" b="1" dirty="0" smtClean="0">
                <a:latin typeface="Meiryo UI" panose="020B0604030504040204" pitchFamily="50" charset="-128"/>
                <a:ea typeface="Meiryo UI" panose="020B0604030504040204" pitchFamily="50" charset="-128"/>
              </a:rPr>
              <a:t>を図った授業づくり</a:t>
            </a:r>
            <a:endParaRPr lang="ja-JP" altLang="en-US" sz="4800" b="1"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5436096" y="5638938"/>
            <a:ext cx="3321536" cy="69701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latin typeface="Meiryo UI" panose="020B0604030504040204" pitchFamily="50" charset="-128"/>
                <a:ea typeface="Meiryo UI" panose="020B0604030504040204" pitchFamily="50" charset="-128"/>
              </a:rPr>
              <a:t>広島県教育委員会</a:t>
            </a:r>
            <a:endParaRPr lang="ja-JP" altLang="en-US" sz="2400" dirty="0">
              <a:latin typeface="Meiryo UI" panose="020B0604030504040204" pitchFamily="50" charset="-128"/>
              <a:ea typeface="Meiryo UI" panose="020B0604030504040204" pitchFamily="50" charset="-128"/>
            </a:endParaRPr>
          </a:p>
        </p:txBody>
      </p:sp>
      <p:pic>
        <p:nvPicPr>
          <p:cNvPr id="1030" name="Picture 6" descr="最新】 英語 イラスト フリー - 無料イラスト/春夏秋冬/イラストわんパ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509120"/>
            <a:ext cx="2937508" cy="1852772"/>
          </a:xfrm>
          <a:prstGeom prst="rect">
            <a:avLst/>
          </a:prstGeom>
          <a:noFill/>
          <a:extLst>
            <a:ext uri="{909E8E84-426E-40DD-AFC4-6F175D3DCCD1}">
              <a14:hiddenFill xmlns:a14="http://schemas.microsoft.com/office/drawing/2010/main">
                <a:solidFill>
                  <a:srgbClr val="FFFFFF"/>
                </a:solidFill>
              </a14:hiddenFill>
            </a:ext>
          </a:extLst>
        </p:spPr>
      </p:pic>
      <p:sp>
        <p:nvSpPr>
          <p:cNvPr id="7" name="タイトル 1">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4988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１　学習指導要領で示される「言語活動</a:t>
            </a:r>
            <a:r>
              <a:rPr lang="ja-JP" altLang="en-US" sz="2800" b="1" dirty="0" smtClean="0">
                <a:solidFill>
                  <a:schemeClr val="bg1"/>
                </a:solidFill>
                <a:latin typeface="Meiryo UI" panose="020B0604030504040204" pitchFamily="50" charset="-128"/>
                <a:ea typeface="Meiryo UI" panose="020B0604030504040204" pitchFamily="50" charset="-128"/>
              </a:rPr>
              <a:t>」</a:t>
            </a:r>
            <a:endParaRPr lang="en-US" altLang="ja-JP" sz="2800" b="1" dirty="0">
              <a:solidFill>
                <a:schemeClr val="bg1"/>
              </a:solidFill>
              <a:latin typeface="Meiryo UI" panose="020B0604030504040204" pitchFamily="50" charset="-128"/>
              <a:ea typeface="Meiryo UI" panose="020B0604030504040204" pitchFamily="50" charset="-128"/>
            </a:endParaRPr>
          </a:p>
        </p:txBody>
      </p:sp>
      <p:pic>
        <p:nvPicPr>
          <p:cNvPr id="5122" name="Picture 2" descr="幼児教室のイラスト | かわいいフリー素材集 いらすと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245" y="1592192"/>
            <a:ext cx="4321510" cy="4191864"/>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吹き出し 4"/>
          <p:cNvSpPr/>
          <p:nvPr/>
        </p:nvSpPr>
        <p:spPr>
          <a:xfrm>
            <a:off x="5162304" y="2055108"/>
            <a:ext cx="3442144" cy="936104"/>
          </a:xfrm>
          <a:prstGeom prst="wedgeRoundRectCallout">
            <a:avLst>
              <a:gd name="adj1" fmla="val -64708"/>
              <a:gd name="adj2" fmla="val 3628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smtClean="0">
                <a:solidFill>
                  <a:schemeClr val="tx1"/>
                </a:solidFill>
                <a:latin typeface="Comic Sans MS" panose="030F0702030302020204" pitchFamily="66" charset="0"/>
              </a:rPr>
              <a:t>Repeat after me!</a:t>
            </a:r>
          </a:p>
          <a:p>
            <a:pPr algn="ctr"/>
            <a:r>
              <a:rPr lang="en-US" altLang="ja-JP" sz="2800" dirty="0" smtClean="0">
                <a:solidFill>
                  <a:schemeClr val="tx1"/>
                </a:solidFill>
                <a:latin typeface="Comic Sans MS" panose="030F0702030302020204" pitchFamily="66" charset="0"/>
              </a:rPr>
              <a:t>I like apples.</a:t>
            </a:r>
            <a:r>
              <a:rPr kumimoji="1" lang="en-US" altLang="ja-JP" sz="2800" dirty="0" smtClean="0">
                <a:solidFill>
                  <a:schemeClr val="tx1"/>
                </a:solidFill>
                <a:latin typeface="Comic Sans MS" panose="030F0702030302020204" pitchFamily="66" charset="0"/>
              </a:rPr>
              <a:t> </a:t>
            </a:r>
            <a:endParaRPr kumimoji="1" lang="ja-JP" altLang="en-US" sz="2800" dirty="0">
              <a:solidFill>
                <a:schemeClr val="tx1"/>
              </a:solidFill>
              <a:latin typeface="Comic Sans MS" panose="030F0702030302020204" pitchFamily="66" charset="0"/>
            </a:endParaRPr>
          </a:p>
        </p:txBody>
      </p:sp>
      <p:sp>
        <p:nvSpPr>
          <p:cNvPr id="7" name="角丸四角形吹き出し 6"/>
          <p:cNvSpPr/>
          <p:nvPr/>
        </p:nvSpPr>
        <p:spPr>
          <a:xfrm>
            <a:off x="6228184" y="5830971"/>
            <a:ext cx="2160240" cy="648072"/>
          </a:xfrm>
          <a:prstGeom prst="wedgeRoundRectCallout">
            <a:avLst>
              <a:gd name="adj1" fmla="val -43993"/>
              <a:gd name="adj2" fmla="val -77523"/>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latin typeface="Comic Sans MS" panose="030F0702030302020204" pitchFamily="66" charset="0"/>
              </a:rPr>
              <a:t>I like apples.</a:t>
            </a:r>
            <a:endParaRPr kumimoji="1" lang="ja-JP" altLang="en-US" sz="2400" dirty="0">
              <a:solidFill>
                <a:schemeClr val="tx1"/>
              </a:solidFill>
              <a:latin typeface="Comic Sans MS" panose="030F0702030302020204" pitchFamily="66" charset="0"/>
            </a:endParaRPr>
          </a:p>
        </p:txBody>
      </p:sp>
      <p:sp>
        <p:nvSpPr>
          <p:cNvPr id="8" name="角丸四角形吹き出し 7"/>
          <p:cNvSpPr/>
          <p:nvPr/>
        </p:nvSpPr>
        <p:spPr>
          <a:xfrm>
            <a:off x="3491880" y="5872174"/>
            <a:ext cx="2160240" cy="648072"/>
          </a:xfrm>
          <a:prstGeom prst="wedgeRoundRectCallout">
            <a:avLst>
              <a:gd name="adj1" fmla="val 1767"/>
              <a:gd name="adj2" fmla="val -79429"/>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latin typeface="Comic Sans MS" panose="030F0702030302020204" pitchFamily="66" charset="0"/>
              </a:rPr>
              <a:t>I like apples.</a:t>
            </a:r>
            <a:endParaRPr kumimoji="1" lang="ja-JP" altLang="en-US" sz="2400" dirty="0">
              <a:solidFill>
                <a:schemeClr val="tx1"/>
              </a:solidFill>
              <a:latin typeface="Comic Sans MS" panose="030F0702030302020204" pitchFamily="66" charset="0"/>
            </a:endParaRPr>
          </a:p>
        </p:txBody>
      </p:sp>
      <p:sp>
        <p:nvSpPr>
          <p:cNvPr id="9" name="角丸四角形吹き出し 8"/>
          <p:cNvSpPr/>
          <p:nvPr/>
        </p:nvSpPr>
        <p:spPr>
          <a:xfrm>
            <a:off x="755576" y="5830971"/>
            <a:ext cx="2160240" cy="648072"/>
          </a:xfrm>
          <a:prstGeom prst="wedgeRoundRectCallout">
            <a:avLst>
              <a:gd name="adj1" fmla="val 44096"/>
              <a:gd name="adj2" fmla="val -83243"/>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latin typeface="Comic Sans MS" panose="030F0702030302020204" pitchFamily="66" charset="0"/>
              </a:rPr>
              <a:t>I like apples.</a:t>
            </a:r>
            <a:endParaRPr kumimoji="1" lang="ja-JP" altLang="en-US" sz="2400" dirty="0">
              <a:solidFill>
                <a:schemeClr val="tx1"/>
              </a:solidFill>
              <a:latin typeface="Comic Sans MS" panose="030F0702030302020204" pitchFamily="66" charset="0"/>
            </a:endParaRPr>
          </a:p>
        </p:txBody>
      </p:sp>
      <p:sp>
        <p:nvSpPr>
          <p:cNvPr id="10" name="タイトル 1"/>
          <p:cNvSpPr txBox="1">
            <a:spLocks/>
          </p:cNvSpPr>
          <p:nvPr/>
        </p:nvSpPr>
        <p:spPr>
          <a:xfrm>
            <a:off x="359532" y="764704"/>
            <a:ext cx="7308812" cy="1002312"/>
          </a:xfrm>
          <a:prstGeom prst="rect">
            <a:avLst/>
          </a:prstGeom>
          <a:ln w="38100">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400" b="1" dirty="0" smtClean="0">
                <a:latin typeface="Meiryo UI" panose="020B0604030504040204" pitchFamily="50" charset="-128"/>
                <a:ea typeface="Meiryo UI" panose="020B0604030504040204" pitchFamily="50" charset="-128"/>
              </a:rPr>
              <a:t>活動例③：</a:t>
            </a:r>
            <a:r>
              <a:rPr lang="ja-JP" altLang="en-US" sz="3400" b="1" dirty="0">
                <a:latin typeface="Meiryo UI" panose="020B0604030504040204" pitchFamily="50" charset="-128"/>
                <a:ea typeface="Meiryo UI" panose="020B0604030504040204" pitchFamily="50" charset="-128"/>
              </a:rPr>
              <a:t>教員</a:t>
            </a:r>
            <a:r>
              <a:rPr lang="ja-JP" altLang="en-US" sz="3400" b="1" dirty="0" smtClean="0">
                <a:latin typeface="Meiryo UI" panose="020B0604030504040204" pitchFamily="50" charset="-128"/>
                <a:ea typeface="Meiryo UI" panose="020B0604030504040204" pitchFamily="50" charset="-128"/>
              </a:rPr>
              <a:t>の後について発音する。</a:t>
            </a:r>
            <a:endParaRPr lang="ja-JP" altLang="en-US" sz="3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55943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3.bp.blogspot.com/-5TcORraqqh4/VGX8okml0hI/AAAAAAAApKI/jueLWWDJ0D4/s800/schoo_ondok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32" y="2772589"/>
            <a:ext cx="3428032" cy="3816722"/>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1">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１　学習指導要領で示される「言語活動</a:t>
            </a:r>
            <a:r>
              <a:rPr lang="ja-JP" altLang="en-US" sz="2800" b="1" dirty="0" smtClean="0">
                <a:solidFill>
                  <a:schemeClr val="bg1"/>
                </a:solidFill>
                <a:latin typeface="Meiryo UI" panose="020B0604030504040204" pitchFamily="50" charset="-128"/>
                <a:ea typeface="Meiryo UI" panose="020B0604030504040204" pitchFamily="50" charset="-128"/>
              </a:rPr>
              <a:t>」</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5" name="四角形吹き出し 4"/>
          <p:cNvSpPr/>
          <p:nvPr/>
        </p:nvSpPr>
        <p:spPr>
          <a:xfrm>
            <a:off x="3851920" y="2420888"/>
            <a:ext cx="4824536" cy="4113244"/>
          </a:xfrm>
          <a:prstGeom prst="wedgeRectCallout">
            <a:avLst>
              <a:gd name="adj1" fmla="val -79184"/>
              <a:gd name="adj2" fmla="val 573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mj-ea"/>
                <a:ea typeface="+mj-ea"/>
              </a:rPr>
              <a:t>マイ　ベスト　メモリー　イズ　スクール　トリップ</a:t>
            </a:r>
            <a:endParaRPr kumimoji="1" lang="en-US" altLang="ja-JP" dirty="0" smtClean="0">
              <a:solidFill>
                <a:schemeClr val="tx1"/>
              </a:solidFill>
              <a:latin typeface="+mj-ea"/>
              <a:ea typeface="+mj-ea"/>
            </a:endParaRPr>
          </a:p>
          <a:p>
            <a:r>
              <a:rPr kumimoji="1" lang="en-US" altLang="ja-JP" sz="2400" dirty="0" smtClean="0">
                <a:solidFill>
                  <a:schemeClr val="tx1"/>
                </a:solidFill>
                <a:latin typeface="Comic Sans MS" panose="030F0702030302020204" pitchFamily="66" charset="0"/>
              </a:rPr>
              <a:t>My best memory is school trip.</a:t>
            </a:r>
          </a:p>
          <a:p>
            <a:endParaRPr kumimoji="1" lang="en-US" altLang="ja-JP" sz="2400" dirty="0" smtClean="0">
              <a:solidFill>
                <a:schemeClr val="tx1"/>
              </a:solidFill>
              <a:latin typeface="Comic Sans MS" panose="030F0702030302020204" pitchFamily="66" charset="0"/>
            </a:endParaRPr>
          </a:p>
          <a:p>
            <a:r>
              <a:rPr lang="ja-JP" altLang="en-US" dirty="0" smtClean="0">
                <a:solidFill>
                  <a:schemeClr val="tx1"/>
                </a:solidFill>
                <a:latin typeface="+mn-ea"/>
              </a:rPr>
              <a:t>ウィー　ウェン トゥ　ヤマグチ</a:t>
            </a:r>
            <a:endParaRPr lang="en-US" altLang="ja-JP" dirty="0" smtClean="0">
              <a:solidFill>
                <a:schemeClr val="tx1"/>
              </a:solidFill>
              <a:latin typeface="+mn-ea"/>
            </a:endParaRPr>
          </a:p>
          <a:p>
            <a:r>
              <a:rPr lang="en-US" altLang="ja-JP" sz="2400" dirty="0" smtClean="0">
                <a:solidFill>
                  <a:schemeClr val="tx1"/>
                </a:solidFill>
                <a:latin typeface="Comic Sans MS" panose="030F0702030302020204" pitchFamily="66" charset="0"/>
              </a:rPr>
              <a:t>We went to </a:t>
            </a:r>
            <a:r>
              <a:rPr lang="en-US" altLang="ja-JP" sz="2400" dirty="0" smtClean="0">
                <a:solidFill>
                  <a:schemeClr val="tx1"/>
                </a:solidFill>
                <a:latin typeface="BIZ UDPゴシック" panose="020B0400000000000000" pitchFamily="50" charset="-128"/>
                <a:ea typeface="BIZ UDPゴシック" panose="020B0400000000000000" pitchFamily="50" charset="-128"/>
              </a:rPr>
              <a:t>Y</a:t>
            </a:r>
            <a:r>
              <a:rPr lang="en-US" altLang="ja-JP" sz="2400" dirty="0" smtClean="0">
                <a:solidFill>
                  <a:schemeClr val="tx1"/>
                </a:solidFill>
                <a:latin typeface="Comic Sans MS" panose="030F0702030302020204" pitchFamily="66" charset="0"/>
              </a:rPr>
              <a:t>amaguchi.</a:t>
            </a:r>
          </a:p>
          <a:p>
            <a:endParaRPr lang="en-US" altLang="ja-JP" sz="2400" dirty="0" smtClean="0">
              <a:solidFill>
                <a:schemeClr val="tx1"/>
              </a:solidFill>
              <a:latin typeface="Comic Sans MS" panose="030F0702030302020204" pitchFamily="66" charset="0"/>
            </a:endParaRPr>
          </a:p>
          <a:p>
            <a:r>
              <a:rPr lang="ja-JP" altLang="en-US" dirty="0" smtClean="0">
                <a:solidFill>
                  <a:schemeClr val="tx1"/>
                </a:solidFill>
                <a:latin typeface="Comic Sans MS" panose="030F0702030302020204" pitchFamily="66" charset="0"/>
              </a:rPr>
              <a:t>アイ エンジョイド アクアリウム</a:t>
            </a:r>
            <a:endParaRPr lang="en-US" altLang="ja-JP" dirty="0" smtClean="0">
              <a:solidFill>
                <a:schemeClr val="tx1"/>
              </a:solidFill>
              <a:latin typeface="Comic Sans MS" panose="030F0702030302020204" pitchFamily="66" charset="0"/>
            </a:endParaRPr>
          </a:p>
          <a:p>
            <a:r>
              <a:rPr lang="en-US" altLang="ja-JP" sz="2400" dirty="0" smtClean="0">
                <a:solidFill>
                  <a:schemeClr val="tx1"/>
                </a:solidFill>
                <a:latin typeface="Comic Sans MS" panose="030F0702030302020204" pitchFamily="66" charset="0"/>
              </a:rPr>
              <a:t>I enjoyed aquarium.</a:t>
            </a:r>
          </a:p>
          <a:p>
            <a:endParaRPr kumimoji="1" lang="en-US" altLang="ja-JP" sz="2400" dirty="0" smtClean="0">
              <a:solidFill>
                <a:schemeClr val="tx1"/>
              </a:solidFill>
              <a:latin typeface="Comic Sans MS" panose="030F0702030302020204" pitchFamily="66" charset="0"/>
            </a:endParaRPr>
          </a:p>
          <a:p>
            <a:r>
              <a:rPr lang="ja-JP" altLang="en-US" dirty="0" smtClean="0">
                <a:solidFill>
                  <a:schemeClr val="tx1"/>
                </a:solidFill>
                <a:latin typeface="Comic Sans MS" panose="030F0702030302020204" pitchFamily="66" charset="0"/>
              </a:rPr>
              <a:t>イト　ワズ　ファン</a:t>
            </a:r>
            <a:endParaRPr lang="en-US" altLang="ja-JP" dirty="0" smtClean="0">
              <a:solidFill>
                <a:schemeClr val="tx1"/>
              </a:solidFill>
              <a:latin typeface="Comic Sans MS" panose="030F0702030302020204" pitchFamily="66" charset="0"/>
            </a:endParaRPr>
          </a:p>
          <a:p>
            <a:r>
              <a:rPr lang="en-US" altLang="ja-JP" sz="2400" dirty="0" smtClean="0">
                <a:solidFill>
                  <a:schemeClr val="tx1"/>
                </a:solidFill>
                <a:latin typeface="Comic Sans MS" panose="030F0702030302020204" pitchFamily="66" charset="0"/>
              </a:rPr>
              <a:t>It was fun.</a:t>
            </a:r>
            <a:endParaRPr kumimoji="1" lang="ja-JP" altLang="en-US" sz="2400" dirty="0">
              <a:solidFill>
                <a:schemeClr val="tx1"/>
              </a:solidFill>
              <a:latin typeface="Comic Sans MS" panose="030F0702030302020204" pitchFamily="66" charset="0"/>
            </a:endParaRPr>
          </a:p>
        </p:txBody>
      </p:sp>
      <p:sp>
        <p:nvSpPr>
          <p:cNvPr id="7" name="タイトル 1"/>
          <p:cNvSpPr txBox="1">
            <a:spLocks/>
          </p:cNvSpPr>
          <p:nvPr/>
        </p:nvSpPr>
        <p:spPr>
          <a:xfrm>
            <a:off x="359532" y="764704"/>
            <a:ext cx="8424936" cy="1152128"/>
          </a:xfrm>
          <a:prstGeom prst="rect">
            <a:avLst/>
          </a:prstGeom>
          <a:ln w="381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100" b="1" dirty="0" smtClean="0">
                <a:latin typeface="Meiryo UI" panose="020B0604030504040204" pitchFamily="50" charset="-128"/>
                <a:ea typeface="Meiryo UI" panose="020B0604030504040204" pitchFamily="50" charset="-128"/>
              </a:rPr>
              <a:t>活動例④：一年間の思い出について書かれた英文を４線に合わせて書き写し，カタカナをふって読む。</a:t>
            </a:r>
            <a:endParaRPr lang="ja-JP" altLang="en-US" sz="31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60122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１　学習指導要領で示される「言語活動</a:t>
            </a:r>
            <a:r>
              <a:rPr lang="ja-JP" altLang="en-US" sz="2800" b="1" dirty="0" smtClean="0">
                <a:solidFill>
                  <a:schemeClr val="bg1"/>
                </a:solidFill>
                <a:latin typeface="Meiryo UI" panose="020B0604030504040204" pitchFamily="50" charset="-128"/>
                <a:ea typeface="Meiryo UI" panose="020B0604030504040204" pitchFamily="50" charset="-128"/>
              </a:rPr>
              <a:t>」</a:t>
            </a:r>
            <a:endParaRPr lang="en-US" altLang="ja-JP" sz="2800" b="1" dirty="0">
              <a:solidFill>
                <a:schemeClr val="bg1"/>
              </a:solidFill>
              <a:latin typeface="Meiryo UI" panose="020B0604030504040204" pitchFamily="50" charset="-128"/>
              <a:ea typeface="Meiryo UI" panose="020B0604030504040204" pitchFamily="50" charset="-128"/>
            </a:endParaRPr>
          </a:p>
        </p:txBody>
      </p:sp>
      <p:pic>
        <p:nvPicPr>
          <p:cNvPr id="6148" name="Picture 4" descr="黒板のイラスト | かわいいフリー素材集 いらすと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375760"/>
            <a:ext cx="6696743" cy="4680520"/>
          </a:xfrm>
          <a:prstGeom prst="rect">
            <a:avLst/>
          </a:prstGeom>
          <a:noFill/>
          <a:extLst>
            <a:ext uri="{909E8E84-426E-40DD-AFC4-6F175D3DCCD1}">
              <a14:hiddenFill xmlns:a14="http://schemas.microsoft.com/office/drawing/2010/main">
                <a:solidFill>
                  <a:srgbClr val="FFFFFF"/>
                </a:solidFill>
              </a14:hiddenFill>
            </a:ext>
          </a:extLst>
        </p:spPr>
      </p:pic>
      <p:sp>
        <p:nvSpPr>
          <p:cNvPr id="8" name="タイトル 1"/>
          <p:cNvSpPr txBox="1">
            <a:spLocks/>
          </p:cNvSpPr>
          <p:nvPr/>
        </p:nvSpPr>
        <p:spPr>
          <a:xfrm>
            <a:off x="359531" y="764704"/>
            <a:ext cx="8532949" cy="1363183"/>
          </a:xfrm>
          <a:prstGeom prst="rect">
            <a:avLst/>
          </a:prstGeom>
          <a:ln w="381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100" b="1" dirty="0" smtClean="0">
                <a:latin typeface="Meiryo UI" panose="020B0604030504040204" pitchFamily="50" charset="-128"/>
                <a:ea typeface="Meiryo UI" panose="020B0604030504040204" pitchFamily="50" charset="-128"/>
              </a:rPr>
              <a:t>活動例⑤：たくさんの国旗カードの中から一枚カードをひき，会話の型の（　　）にその国名を入れてペアで会話をする。</a:t>
            </a:r>
            <a:endParaRPr lang="ja-JP" altLang="en-US" sz="3100" b="1" dirty="0">
              <a:latin typeface="Meiryo UI" panose="020B0604030504040204" pitchFamily="50" charset="-128"/>
              <a:ea typeface="Meiryo UI" panose="020B0604030504040204" pitchFamily="50" charset="-128"/>
            </a:endParaRPr>
          </a:p>
        </p:txBody>
      </p:sp>
      <p:sp>
        <p:nvSpPr>
          <p:cNvPr id="6" name="メモ 5"/>
          <p:cNvSpPr/>
          <p:nvPr/>
        </p:nvSpPr>
        <p:spPr>
          <a:xfrm>
            <a:off x="759148" y="3153279"/>
            <a:ext cx="828092" cy="288032"/>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smtClean="0">
                <a:solidFill>
                  <a:schemeClr val="tx1"/>
                </a:solidFill>
                <a:latin typeface="Comic Sans MS" panose="030F0702030302020204" pitchFamily="66" charset="0"/>
              </a:rPr>
              <a:t>Hello.</a:t>
            </a:r>
            <a:endParaRPr kumimoji="1" lang="ja-JP" altLang="en-US" sz="1600" dirty="0">
              <a:solidFill>
                <a:schemeClr val="tx1"/>
              </a:solidFill>
              <a:latin typeface="Comic Sans MS" panose="030F0702030302020204" pitchFamily="66" charset="0"/>
            </a:endParaRPr>
          </a:p>
        </p:txBody>
      </p:sp>
      <p:sp>
        <p:nvSpPr>
          <p:cNvPr id="10" name="メモ 9"/>
          <p:cNvSpPr/>
          <p:nvPr/>
        </p:nvSpPr>
        <p:spPr>
          <a:xfrm>
            <a:off x="2915816" y="3441311"/>
            <a:ext cx="828092" cy="288032"/>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smtClean="0">
                <a:solidFill>
                  <a:schemeClr val="tx1"/>
                </a:solidFill>
                <a:latin typeface="Comic Sans MS" panose="030F0702030302020204" pitchFamily="66" charset="0"/>
              </a:rPr>
              <a:t>Hello.</a:t>
            </a:r>
            <a:endParaRPr kumimoji="1" lang="ja-JP" altLang="en-US" sz="1600" dirty="0">
              <a:solidFill>
                <a:schemeClr val="tx1"/>
              </a:solidFill>
              <a:latin typeface="Comic Sans MS" panose="030F0702030302020204" pitchFamily="66" charset="0"/>
            </a:endParaRPr>
          </a:p>
        </p:txBody>
      </p:sp>
      <p:sp>
        <p:nvSpPr>
          <p:cNvPr id="11" name="メモ 10"/>
          <p:cNvSpPr/>
          <p:nvPr/>
        </p:nvSpPr>
        <p:spPr>
          <a:xfrm>
            <a:off x="725592" y="3915776"/>
            <a:ext cx="2730286" cy="288032"/>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smtClean="0">
                <a:solidFill>
                  <a:schemeClr val="tx1"/>
                </a:solidFill>
                <a:latin typeface="Comic Sans MS" panose="030F0702030302020204" pitchFamily="66" charset="0"/>
              </a:rPr>
              <a:t>Where do you  want to go?</a:t>
            </a:r>
            <a:endParaRPr kumimoji="1" lang="ja-JP" altLang="en-US" sz="1600" dirty="0">
              <a:solidFill>
                <a:schemeClr val="tx1"/>
              </a:solidFill>
              <a:latin typeface="Comic Sans MS" panose="030F0702030302020204" pitchFamily="66" charset="0"/>
            </a:endParaRPr>
          </a:p>
        </p:txBody>
      </p:sp>
      <p:sp>
        <p:nvSpPr>
          <p:cNvPr id="12" name="メモ 11"/>
          <p:cNvSpPr/>
          <p:nvPr/>
        </p:nvSpPr>
        <p:spPr>
          <a:xfrm>
            <a:off x="2915816" y="4365980"/>
            <a:ext cx="2700300" cy="288032"/>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smtClean="0">
                <a:solidFill>
                  <a:schemeClr val="tx1"/>
                </a:solidFill>
                <a:latin typeface="Comic Sans MS" panose="030F0702030302020204" pitchFamily="66" charset="0"/>
              </a:rPr>
              <a:t>I want to go to (              ).</a:t>
            </a:r>
            <a:endParaRPr kumimoji="1" lang="ja-JP" altLang="en-US" sz="1600" dirty="0">
              <a:solidFill>
                <a:schemeClr val="tx1"/>
              </a:solidFill>
              <a:latin typeface="Comic Sans MS" panose="030F0702030302020204" pitchFamily="66" charset="0"/>
            </a:endParaRPr>
          </a:p>
        </p:txBody>
      </p:sp>
      <p:sp>
        <p:nvSpPr>
          <p:cNvPr id="13" name="メモ 12"/>
          <p:cNvSpPr/>
          <p:nvPr/>
        </p:nvSpPr>
        <p:spPr>
          <a:xfrm>
            <a:off x="759148" y="4723058"/>
            <a:ext cx="828092" cy="288032"/>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smtClean="0">
                <a:solidFill>
                  <a:schemeClr val="tx1"/>
                </a:solidFill>
                <a:latin typeface="Comic Sans MS" panose="030F0702030302020204" pitchFamily="66" charset="0"/>
              </a:rPr>
              <a:t>Why?</a:t>
            </a:r>
            <a:endParaRPr kumimoji="1" lang="ja-JP" altLang="en-US" sz="1600" dirty="0">
              <a:solidFill>
                <a:schemeClr val="tx1"/>
              </a:solidFill>
              <a:latin typeface="Comic Sans MS" panose="030F0702030302020204" pitchFamily="66" charset="0"/>
            </a:endParaRPr>
          </a:p>
        </p:txBody>
      </p:sp>
      <p:sp>
        <p:nvSpPr>
          <p:cNvPr id="14" name="メモ 13"/>
          <p:cNvSpPr/>
          <p:nvPr/>
        </p:nvSpPr>
        <p:spPr>
          <a:xfrm>
            <a:off x="2915816" y="5092356"/>
            <a:ext cx="3456384" cy="288032"/>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smtClean="0">
                <a:solidFill>
                  <a:schemeClr val="tx1"/>
                </a:solidFill>
                <a:latin typeface="Comic Sans MS" panose="030F0702030302020204" pitchFamily="66" charset="0"/>
              </a:rPr>
              <a:t>I want to (see / eat / buy ) (        ).</a:t>
            </a:r>
            <a:endParaRPr kumimoji="1" lang="ja-JP" altLang="en-US" sz="1600" dirty="0">
              <a:solidFill>
                <a:schemeClr val="tx1"/>
              </a:solidFill>
              <a:latin typeface="Comic Sans MS" panose="030F0702030302020204" pitchFamily="66" charset="0"/>
            </a:endParaRPr>
          </a:p>
        </p:txBody>
      </p:sp>
      <p:sp>
        <p:nvSpPr>
          <p:cNvPr id="15" name="メモ 14"/>
          <p:cNvSpPr/>
          <p:nvPr/>
        </p:nvSpPr>
        <p:spPr>
          <a:xfrm>
            <a:off x="766272" y="5517232"/>
            <a:ext cx="1324463" cy="288032"/>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smtClean="0">
                <a:solidFill>
                  <a:schemeClr val="tx1"/>
                </a:solidFill>
                <a:latin typeface="Comic Sans MS" panose="030F0702030302020204" pitchFamily="66" charset="0"/>
              </a:rPr>
              <a:t>That’s nice!</a:t>
            </a:r>
            <a:endParaRPr kumimoji="1" lang="ja-JP" altLang="en-US" sz="1600" dirty="0">
              <a:solidFill>
                <a:schemeClr val="tx1"/>
              </a:solidFill>
              <a:latin typeface="Comic Sans MS" panose="030F0702030302020204" pitchFamily="66" charset="0"/>
            </a:endParaRPr>
          </a:p>
        </p:txBody>
      </p:sp>
      <p:sp>
        <p:nvSpPr>
          <p:cNvPr id="7" name="正方形/長方形 6"/>
          <p:cNvSpPr/>
          <p:nvPr/>
        </p:nvSpPr>
        <p:spPr>
          <a:xfrm>
            <a:off x="766272" y="2695422"/>
            <a:ext cx="914400" cy="3526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dirty="0" smtClean="0"/>
              <a:t>A</a:t>
            </a:r>
            <a:r>
              <a:rPr kumimoji="1" lang="ja-JP" altLang="en-US" dirty="0" smtClean="0"/>
              <a:t>さん</a:t>
            </a:r>
            <a:endParaRPr kumimoji="1" lang="ja-JP" altLang="en-US" dirty="0"/>
          </a:p>
        </p:txBody>
      </p:sp>
      <p:sp>
        <p:nvSpPr>
          <p:cNvPr id="17" name="正方形/長方形 16"/>
          <p:cNvSpPr/>
          <p:nvPr/>
        </p:nvSpPr>
        <p:spPr>
          <a:xfrm>
            <a:off x="2915816" y="2695422"/>
            <a:ext cx="914400" cy="352640"/>
          </a:xfrm>
          <a:prstGeom prst="rect">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dirty="0"/>
              <a:t>Ｂ</a:t>
            </a:r>
            <a:r>
              <a:rPr kumimoji="1" lang="ja-JP" altLang="en-US" dirty="0" smtClean="0"/>
              <a:t>さん</a:t>
            </a:r>
            <a:endParaRPr kumimoji="1" lang="ja-JP" altLang="en-US" dirty="0"/>
          </a:p>
        </p:txBody>
      </p:sp>
      <p:grpSp>
        <p:nvGrpSpPr>
          <p:cNvPr id="2" name="グループ化 1"/>
          <p:cNvGrpSpPr/>
          <p:nvPr/>
        </p:nvGrpSpPr>
        <p:grpSpPr>
          <a:xfrm>
            <a:off x="5664067" y="2097984"/>
            <a:ext cx="3275856" cy="2474102"/>
            <a:chOff x="6732240" y="2315335"/>
            <a:chExt cx="3096343" cy="2577658"/>
          </a:xfrm>
        </p:grpSpPr>
        <p:pic>
          <p:nvPicPr>
            <p:cNvPr id="1026" name="Picture 2" descr="世間話をする男性のイラスト | かわいいフリー素材集 いらすとや"/>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1848"/>
            <a:stretch/>
          </p:blipFill>
          <p:spPr bwMode="auto">
            <a:xfrm flipH="1">
              <a:off x="6732240" y="2315335"/>
              <a:ext cx="1656295" cy="25776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おしゃべりな女性のイラスト | かわいいフリー素材集 いらすとや"/>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2400" y="2564904"/>
              <a:ext cx="1656183" cy="20891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81731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xmlns="" id="{B232E85F-8658-4A74-A2C6-712898FDB1A2}"/>
              </a:ext>
            </a:extLst>
          </p:cNvPr>
          <p:cNvSpPr/>
          <p:nvPr/>
        </p:nvSpPr>
        <p:spPr>
          <a:xfrm>
            <a:off x="438266" y="836712"/>
            <a:ext cx="8153284" cy="3227288"/>
          </a:xfrm>
          <a:prstGeom prst="rect">
            <a:avLst/>
          </a:prstGeom>
          <a:ln w="38100">
            <a:solidFill>
              <a:srgbClr val="0070C0"/>
            </a:solidFill>
          </a:ln>
        </p:spPr>
        <p:txBody>
          <a:bodyPr wrap="square">
            <a:noAutofit/>
          </a:bodyPr>
          <a:lstStyle/>
          <a:p>
            <a:pPr>
              <a:lnSpc>
                <a:spcPts val="4000"/>
              </a:lnSpc>
              <a:spcAft>
                <a:spcPts val="1108"/>
              </a:spcAft>
            </a:pPr>
            <a:r>
              <a:rPr lang="ja-JP" altLang="en-US" sz="2000" dirty="0" smtClean="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学習</a:t>
            </a:r>
            <a:r>
              <a:rPr lang="ja-JP" altLang="en-US" sz="2000" dirty="0">
                <a:latin typeface="Meiryo UI" panose="020B0604030504040204" pitchFamily="50" charset="-128"/>
                <a:ea typeface="Meiryo UI" panose="020B0604030504040204" pitchFamily="50" charset="-128"/>
              </a:rPr>
              <a:t>指導要領の外国語活動や外国語科において</a:t>
            </a:r>
            <a:r>
              <a:rPr lang="ja-JP" altLang="en-US" sz="2000" dirty="0" smtClean="0">
                <a:latin typeface="Meiryo UI" panose="020B0604030504040204" pitchFamily="50" charset="-128"/>
                <a:ea typeface="Meiryo UI" panose="020B0604030504040204" pitchFamily="50" charset="-128"/>
              </a:rPr>
              <a:t>は，</a:t>
            </a:r>
            <a:r>
              <a:rPr lang="ja-JP" altLang="en-US" sz="2800" b="1" dirty="0" smtClean="0">
                <a:latin typeface="Meiryo UI" panose="020B0604030504040204" pitchFamily="50" charset="-128"/>
                <a:ea typeface="Meiryo UI" panose="020B0604030504040204" pitchFamily="50" charset="-128"/>
              </a:rPr>
              <a:t>言語</a:t>
            </a:r>
            <a:r>
              <a:rPr lang="ja-JP" altLang="en-US" sz="2800" b="1" dirty="0">
                <a:latin typeface="Meiryo UI" panose="020B0604030504040204" pitchFamily="50" charset="-128"/>
                <a:ea typeface="Meiryo UI" panose="020B0604030504040204" pitchFamily="50" charset="-128"/>
              </a:rPr>
              <a:t>活動</a:t>
            </a:r>
            <a:r>
              <a:rPr lang="ja-JP" altLang="en-US" sz="2800" b="1" dirty="0" smtClean="0">
                <a:latin typeface="Meiryo UI" panose="020B0604030504040204" pitchFamily="50" charset="-128"/>
                <a:ea typeface="Meiryo UI" panose="020B0604030504040204" pitchFamily="50" charset="-128"/>
              </a:rPr>
              <a:t>は，「</a:t>
            </a:r>
            <a:r>
              <a:rPr lang="ja-JP" altLang="en-US" sz="2800" b="1" dirty="0">
                <a:latin typeface="Meiryo UI" panose="020B0604030504040204" pitchFamily="50" charset="-128"/>
                <a:ea typeface="Meiryo UI" panose="020B0604030504040204" pitchFamily="50" charset="-128"/>
              </a:rPr>
              <a:t>実際に英語を用いて互いの考えや気持ちを</a:t>
            </a:r>
            <a:r>
              <a:rPr lang="ja-JP" altLang="en-US" sz="2800" b="1" dirty="0" smtClean="0">
                <a:latin typeface="Meiryo UI" panose="020B0604030504040204" pitchFamily="50" charset="-128"/>
                <a:ea typeface="Meiryo UI" panose="020B0604030504040204" pitchFamily="50" charset="-128"/>
              </a:rPr>
              <a:t>伝え合う」活動を</a:t>
            </a:r>
            <a:r>
              <a:rPr lang="ja-JP" altLang="en-US" sz="2800" b="1" dirty="0">
                <a:latin typeface="Meiryo UI" panose="020B0604030504040204" pitchFamily="50" charset="-128"/>
                <a:ea typeface="Meiryo UI" panose="020B0604030504040204" pitchFamily="50" charset="-128"/>
              </a:rPr>
              <a:t>意味する。</a:t>
            </a:r>
            <a:r>
              <a:rPr lang="ja-JP" altLang="en-US" sz="2000" dirty="0" smtClean="0">
                <a:latin typeface="Meiryo UI" panose="020B0604030504040204" pitchFamily="50" charset="-128"/>
                <a:ea typeface="Meiryo UI" panose="020B0604030504040204" pitchFamily="50" charset="-128"/>
              </a:rPr>
              <a:t>したがって，外国語</a:t>
            </a:r>
            <a:r>
              <a:rPr lang="ja-JP" altLang="en-US" sz="2000" dirty="0">
                <a:latin typeface="Meiryo UI" panose="020B0604030504040204" pitchFamily="50" charset="-128"/>
                <a:ea typeface="Meiryo UI" panose="020B0604030504040204" pitchFamily="50" charset="-128"/>
              </a:rPr>
              <a:t>活動や外国語科で扱われる活動がすべて言語活動かというとそうではない。</a:t>
            </a:r>
            <a:r>
              <a:rPr lang="ja-JP" altLang="en-US" sz="2000" dirty="0">
                <a:solidFill>
                  <a:srgbClr val="FF0000"/>
                </a:solidFill>
                <a:latin typeface="Meiryo UI" panose="020B0604030504040204" pitchFamily="50" charset="-128"/>
                <a:ea typeface="Meiryo UI" panose="020B0604030504040204" pitchFamily="50" charset="-128"/>
              </a:rPr>
              <a:t>言語活動</a:t>
            </a:r>
            <a:r>
              <a:rPr lang="ja-JP" altLang="en-US" sz="2000" dirty="0" smtClean="0">
                <a:solidFill>
                  <a:srgbClr val="FF0000"/>
                </a:solidFill>
                <a:latin typeface="Meiryo UI" panose="020B0604030504040204" pitchFamily="50" charset="-128"/>
                <a:ea typeface="Meiryo UI" panose="020B0604030504040204" pitchFamily="50" charset="-128"/>
              </a:rPr>
              <a:t>は，言語</a:t>
            </a:r>
            <a:r>
              <a:rPr lang="ja-JP" altLang="en-US" sz="2000" dirty="0">
                <a:solidFill>
                  <a:srgbClr val="FF0000"/>
                </a:solidFill>
                <a:latin typeface="Meiryo UI" panose="020B0604030504040204" pitchFamily="50" charset="-128"/>
                <a:ea typeface="Meiryo UI" panose="020B0604030504040204" pitchFamily="50" charset="-128"/>
              </a:rPr>
              <a:t>材料について理解したり練習したりするための指導と区別されている</a:t>
            </a:r>
            <a:r>
              <a:rPr lang="ja-JP" altLang="en-US" sz="2000" dirty="0" smtClean="0">
                <a:solidFill>
                  <a:srgbClr val="FF0000"/>
                </a:solidFill>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a:t>
            </a:r>
            <a:endParaRPr lang="en-US" altLang="ja-JP" sz="2000" dirty="0" smtClean="0">
              <a:latin typeface="Meiryo UI" panose="020B0604030504040204" pitchFamily="50" charset="-128"/>
              <a:ea typeface="Meiryo UI" panose="020B0604030504040204" pitchFamily="50" charset="-128"/>
            </a:endParaRPr>
          </a:p>
          <a:p>
            <a:pPr algn="r">
              <a:lnSpc>
                <a:spcPts val="3000"/>
              </a:lnSpc>
              <a:spcAft>
                <a:spcPts val="1108"/>
              </a:spcAft>
            </a:pPr>
            <a:r>
              <a:rPr lang="ja-JP" altLang="en-US" sz="2000" dirty="0" smtClean="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a:spcAft>
                <a:spcPts val="1108"/>
              </a:spcAft>
            </a:pPr>
            <a:endParaRPr lang="en-US" altLang="ja-JP" sz="1600" dirty="0">
              <a:latin typeface="Meiryo UI" panose="020B0604030504040204" pitchFamily="50" charset="-128"/>
              <a:ea typeface="Meiryo UI" panose="020B0604030504040204" pitchFamily="50" charset="-128"/>
            </a:endParaRPr>
          </a:p>
        </p:txBody>
      </p:sp>
      <p:sp>
        <p:nvSpPr>
          <p:cNvPr id="4" name="タイトル 1">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１　学習指導要領で示される「言語活動</a:t>
            </a:r>
            <a:r>
              <a:rPr lang="ja-JP" altLang="en-US" sz="2800" b="1" dirty="0" smtClean="0">
                <a:solidFill>
                  <a:schemeClr val="bg1"/>
                </a:solidFill>
                <a:latin typeface="Meiryo UI" panose="020B0604030504040204" pitchFamily="50" charset="-128"/>
                <a:ea typeface="Meiryo UI" panose="020B0604030504040204" pitchFamily="50" charset="-128"/>
              </a:rPr>
              <a:t>」</a:t>
            </a:r>
            <a:endParaRPr lang="en-US" altLang="ja-JP" sz="2800" b="1" dirty="0">
              <a:solidFill>
                <a:schemeClr val="bg1"/>
              </a:solidFill>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636035" y="1858194"/>
            <a:ext cx="7757746" cy="27756"/>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528810" y="2390660"/>
            <a:ext cx="785640" cy="964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 name="グループ化 1"/>
          <p:cNvGrpSpPr/>
          <p:nvPr/>
        </p:nvGrpSpPr>
        <p:grpSpPr>
          <a:xfrm>
            <a:off x="921630" y="4408474"/>
            <a:ext cx="7472151" cy="1209474"/>
            <a:chOff x="921630" y="4447232"/>
            <a:chExt cx="7472151" cy="1203750"/>
          </a:xfrm>
        </p:grpSpPr>
        <p:sp>
          <p:nvSpPr>
            <p:cNvPr id="12" name="円/楕円 11"/>
            <p:cNvSpPr/>
            <p:nvPr/>
          </p:nvSpPr>
          <p:spPr>
            <a:xfrm>
              <a:off x="921630" y="4454955"/>
              <a:ext cx="2189580" cy="1196027"/>
            </a:xfrm>
            <a:prstGeom prst="ellipse">
              <a:avLst/>
            </a:prstGeom>
            <a:solidFill>
              <a:srgbClr val="245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知識及び</a:t>
              </a:r>
              <a:endParaRPr kumimoji="1" lang="en-US" altLang="ja-JP"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ja-JP" altLang="en-US"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技能</a:t>
              </a:r>
            </a:p>
          </p:txBody>
        </p:sp>
        <p:sp>
          <p:nvSpPr>
            <p:cNvPr id="13" name="円/楕円 12"/>
            <p:cNvSpPr/>
            <p:nvPr/>
          </p:nvSpPr>
          <p:spPr>
            <a:xfrm>
              <a:off x="3455875" y="4451399"/>
              <a:ext cx="2232249" cy="1196027"/>
            </a:xfrm>
            <a:prstGeom prst="ellipse">
              <a:avLst/>
            </a:prstGeom>
            <a:solidFill>
              <a:srgbClr val="389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思考力，</a:t>
              </a:r>
              <a:endParaRPr kumimoji="1" lang="en-US" altLang="ja-JP"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ja-JP" altLang="en-US"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判断力，</a:t>
              </a:r>
              <a:endParaRPr kumimoji="1" lang="en-US" altLang="ja-JP"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ja-JP" altLang="en-US"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表現力等</a:t>
              </a:r>
            </a:p>
          </p:txBody>
        </p:sp>
        <p:sp>
          <p:nvSpPr>
            <p:cNvPr id="14" name="円/楕円 13"/>
            <p:cNvSpPr/>
            <p:nvPr/>
          </p:nvSpPr>
          <p:spPr>
            <a:xfrm>
              <a:off x="6032789" y="4447232"/>
              <a:ext cx="2360992" cy="1196027"/>
            </a:xfrm>
            <a:prstGeom prst="ellipse">
              <a:avLst/>
            </a:prstGeom>
            <a:solidFill>
              <a:srgbClr val="F59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学びに向かう力</a:t>
              </a:r>
              <a:r>
                <a:rPr kumimoji="1" lang="ja-JP" altLang="en-US" b="1" dirty="0" smtClean="0">
                  <a:solidFill>
                    <a:schemeClr val="bg1"/>
                  </a:solidFill>
                  <a:latin typeface="Meiryo UI" panose="020B0604030504040204" pitchFamily="50" charset="-128"/>
                  <a:ea typeface="Meiryo UI" panose="020B0604030504040204" pitchFamily="50" charset="-128"/>
                  <a:cs typeface="メイリオ" panose="020B0604030504040204" pitchFamily="50" charset="-128"/>
                </a:rPr>
                <a:t>，人間性</a:t>
              </a:r>
              <a:r>
                <a:rPr kumimoji="1" lang="ja-JP" altLang="en-US"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等</a:t>
              </a:r>
            </a:p>
          </p:txBody>
        </p:sp>
      </p:grpSp>
      <p:sp>
        <p:nvSpPr>
          <p:cNvPr id="16" name="タイトル 1"/>
          <p:cNvSpPr txBox="1">
            <a:spLocks/>
          </p:cNvSpPr>
          <p:nvPr/>
        </p:nvSpPr>
        <p:spPr>
          <a:xfrm>
            <a:off x="3707904" y="3580117"/>
            <a:ext cx="4991131" cy="340323"/>
          </a:xfrm>
          <a:prstGeom prst="rect">
            <a:avLst/>
          </a:prstGeom>
          <a:ln>
            <a:noFill/>
            <a:prstDash val="dash"/>
          </a:ln>
        </p:spPr>
        <p:txBody>
          <a:bodyPr vert="horz" lIns="91440" tIns="45720" rIns="91440" bIns="45720" rtlCol="0" anchor="ctr" anchorCtr="1">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3000"/>
              </a:lnSpc>
              <a:spcBef>
                <a:spcPts val="0"/>
              </a:spcBef>
              <a:spcAft>
                <a:spcPts val="1108"/>
              </a:spcAft>
            </a:pPr>
            <a:r>
              <a:rPr lang="ja-JP" altLang="en-US" sz="1400" dirty="0" smtClean="0">
                <a:solidFill>
                  <a:prstClr val="black"/>
                </a:solidFill>
                <a:latin typeface="Meiryo UI" panose="020B0604030504040204" pitchFamily="50" charset="-128"/>
                <a:ea typeface="Meiryo UI" panose="020B0604030504040204" pitchFamily="50" charset="-128"/>
                <a:cs typeface="+mn-cs"/>
              </a:rPr>
              <a:t>文部科学省　「小学校外国語活動・外国語　研修ガイドブック」</a:t>
            </a:r>
            <a:endParaRPr lang="ja-JP" altLang="en-US" sz="2800" dirty="0">
              <a:latin typeface="Meiryo UI" panose="020B0604030504040204" pitchFamily="50" charset="-128"/>
              <a:ea typeface="Meiryo UI" panose="020B0604030504040204" pitchFamily="50" charset="-128"/>
            </a:endParaRPr>
          </a:p>
        </p:txBody>
      </p:sp>
      <p:sp>
        <p:nvSpPr>
          <p:cNvPr id="17" name="円/楕円 16"/>
          <p:cNvSpPr/>
          <p:nvPr/>
        </p:nvSpPr>
        <p:spPr>
          <a:xfrm>
            <a:off x="920468" y="5770783"/>
            <a:ext cx="7303062" cy="74500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smtClean="0">
                <a:solidFill>
                  <a:schemeClr val="bg1"/>
                </a:solidFill>
                <a:latin typeface="Meiryo UI" panose="020B0604030504040204" pitchFamily="50" charset="-128"/>
                <a:ea typeface="Meiryo UI" panose="020B0604030504040204" pitchFamily="50" charset="-128"/>
              </a:rPr>
              <a:t>言語活動を通して</a:t>
            </a:r>
            <a:endParaRPr kumimoji="1" lang="ja-JP" altLang="en-US" sz="44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80498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xmlns="" id="{B232E85F-8658-4A74-A2C6-712898FDB1A2}"/>
              </a:ext>
            </a:extLst>
          </p:cNvPr>
          <p:cNvSpPr/>
          <p:nvPr/>
        </p:nvSpPr>
        <p:spPr>
          <a:xfrm>
            <a:off x="438266" y="764704"/>
            <a:ext cx="8335632" cy="5904656"/>
          </a:xfrm>
          <a:prstGeom prst="rect">
            <a:avLst/>
          </a:prstGeom>
          <a:ln w="38100">
            <a:solidFill>
              <a:schemeClr val="accent1"/>
            </a:solidFill>
          </a:ln>
        </p:spPr>
        <p:txBody>
          <a:bodyPr wrap="square">
            <a:noAutofit/>
          </a:bodyPr>
          <a:lstStyle/>
          <a:p>
            <a:pPr>
              <a:lnSpc>
                <a:spcPts val="3000"/>
              </a:lnSpc>
              <a:spcAft>
                <a:spcPts val="1108"/>
              </a:spcAft>
            </a:pPr>
            <a:r>
              <a:rPr lang="ja-JP" altLang="en-US" sz="2000" dirty="0">
                <a:latin typeface="Meiryo UI" panose="020B0604030504040204" pitchFamily="50" charset="-128"/>
                <a:ea typeface="Meiryo UI" panose="020B0604030504040204" pitchFamily="50" charset="-128"/>
              </a:rPr>
              <a:t>　　学習指導要領の外国語活動や外国語科において</a:t>
            </a:r>
            <a:r>
              <a:rPr lang="ja-JP" altLang="en-US" sz="2000" dirty="0" smtClean="0">
                <a:latin typeface="Meiryo UI" panose="020B0604030504040204" pitchFamily="50" charset="-128"/>
                <a:ea typeface="Meiryo UI" panose="020B0604030504040204" pitchFamily="50" charset="-128"/>
              </a:rPr>
              <a:t>は</a:t>
            </a:r>
            <a:r>
              <a:rPr lang="ja-JP" altLang="en-US" sz="2800" dirty="0" smtClean="0">
                <a:latin typeface="Meiryo UI" panose="020B0604030504040204" pitchFamily="50" charset="-128"/>
                <a:ea typeface="Meiryo UI" panose="020B0604030504040204" pitchFamily="50" charset="-128"/>
              </a:rPr>
              <a:t>，</a:t>
            </a:r>
            <a:r>
              <a:rPr lang="ja-JP" altLang="en-US" sz="2800" b="1" dirty="0" smtClean="0">
                <a:latin typeface="Meiryo UI" panose="020B0604030504040204" pitchFamily="50" charset="-128"/>
                <a:ea typeface="Meiryo UI" panose="020B0604030504040204" pitchFamily="50" charset="-128"/>
              </a:rPr>
              <a:t>言語</a:t>
            </a:r>
            <a:r>
              <a:rPr lang="ja-JP" altLang="en-US" sz="2800" b="1" dirty="0">
                <a:latin typeface="Meiryo UI" panose="020B0604030504040204" pitchFamily="50" charset="-128"/>
                <a:ea typeface="Meiryo UI" panose="020B0604030504040204" pitchFamily="50" charset="-128"/>
              </a:rPr>
              <a:t>活動</a:t>
            </a:r>
            <a:r>
              <a:rPr lang="ja-JP" altLang="en-US" sz="2800" b="1" dirty="0" smtClean="0">
                <a:latin typeface="Meiryo UI" panose="020B0604030504040204" pitchFamily="50" charset="-128"/>
                <a:ea typeface="Meiryo UI" panose="020B0604030504040204" pitchFamily="50" charset="-128"/>
              </a:rPr>
              <a:t>は，「</a:t>
            </a:r>
            <a:r>
              <a:rPr lang="ja-JP" altLang="en-US" sz="2800" b="1" dirty="0">
                <a:latin typeface="Meiryo UI" panose="020B0604030504040204" pitchFamily="50" charset="-128"/>
                <a:ea typeface="Meiryo UI" panose="020B0604030504040204" pitchFamily="50" charset="-128"/>
              </a:rPr>
              <a:t>実際に英語を用いて互いの考えや気持ちを伝え合う」活動を意味する。</a:t>
            </a:r>
            <a:r>
              <a:rPr lang="ja-JP" altLang="en-US" sz="2000" dirty="0" smtClean="0">
                <a:latin typeface="Meiryo UI" panose="020B0604030504040204" pitchFamily="50" charset="-128"/>
                <a:ea typeface="Meiryo UI" panose="020B0604030504040204" pitchFamily="50" charset="-128"/>
              </a:rPr>
              <a:t>したがって，外国語</a:t>
            </a:r>
            <a:r>
              <a:rPr lang="ja-JP" altLang="en-US" sz="2000" dirty="0">
                <a:latin typeface="Meiryo UI" panose="020B0604030504040204" pitchFamily="50" charset="-128"/>
                <a:ea typeface="Meiryo UI" panose="020B0604030504040204" pitchFamily="50" charset="-128"/>
              </a:rPr>
              <a:t>活動や外国語科で扱われる活動がすべて言語活動かというとそうではない</a:t>
            </a:r>
            <a:r>
              <a:rPr lang="ja-JP" altLang="en-US" sz="2000" dirty="0">
                <a:solidFill>
                  <a:srgbClr val="FF0000"/>
                </a:solidFill>
                <a:latin typeface="Meiryo UI" panose="020B0604030504040204" pitchFamily="50" charset="-128"/>
                <a:ea typeface="Meiryo UI" panose="020B0604030504040204" pitchFamily="50" charset="-128"/>
              </a:rPr>
              <a:t>。言語活動</a:t>
            </a:r>
            <a:r>
              <a:rPr lang="ja-JP" altLang="en-US" sz="2000" dirty="0" smtClean="0">
                <a:solidFill>
                  <a:srgbClr val="FF0000"/>
                </a:solidFill>
                <a:latin typeface="Meiryo UI" panose="020B0604030504040204" pitchFamily="50" charset="-128"/>
                <a:ea typeface="Meiryo UI" panose="020B0604030504040204" pitchFamily="50" charset="-128"/>
              </a:rPr>
              <a:t>は，言語</a:t>
            </a:r>
            <a:r>
              <a:rPr lang="ja-JP" altLang="en-US" sz="2000" dirty="0">
                <a:solidFill>
                  <a:srgbClr val="FF0000"/>
                </a:solidFill>
                <a:latin typeface="Meiryo UI" panose="020B0604030504040204" pitchFamily="50" charset="-128"/>
                <a:ea typeface="Meiryo UI" panose="020B0604030504040204" pitchFamily="50" charset="-128"/>
              </a:rPr>
              <a:t>材料について理解したり練習したりするための指導と区別されている。</a:t>
            </a:r>
            <a:r>
              <a:rPr lang="ja-JP" altLang="en-US" sz="2400" b="1" u="sng" dirty="0">
                <a:latin typeface="Meiryo UI" panose="020B0604030504040204" pitchFamily="50" charset="-128"/>
                <a:ea typeface="Meiryo UI" panose="020B0604030504040204" pitchFamily="50" charset="-128"/>
              </a:rPr>
              <a:t>実際に英語を使用して互いの考えや気持ちを伝え合うという言語活動の中で</a:t>
            </a:r>
            <a:r>
              <a:rPr lang="ja-JP" altLang="en-US" sz="2400" b="1" u="sng" dirty="0" smtClean="0">
                <a:latin typeface="Meiryo UI" panose="020B0604030504040204" pitchFamily="50" charset="-128"/>
                <a:ea typeface="Meiryo UI" panose="020B0604030504040204" pitchFamily="50" charset="-128"/>
              </a:rPr>
              <a:t>は，情報</a:t>
            </a:r>
            <a:r>
              <a:rPr lang="ja-JP" altLang="en-US" sz="2400" b="1" u="sng" dirty="0">
                <a:latin typeface="Meiryo UI" panose="020B0604030504040204" pitchFamily="50" charset="-128"/>
                <a:ea typeface="Meiryo UI" panose="020B0604030504040204" pitchFamily="50" charset="-128"/>
              </a:rPr>
              <a:t>を整理しながら考えなどを形成するといった</a:t>
            </a:r>
            <a:r>
              <a:rPr lang="ja-JP" altLang="en-US" sz="2400" b="1" u="sng" dirty="0">
                <a:solidFill>
                  <a:srgbClr val="FF0000"/>
                </a:solidFill>
                <a:latin typeface="Meiryo UI" panose="020B0604030504040204" pitchFamily="50" charset="-128"/>
                <a:ea typeface="Meiryo UI" panose="020B0604030504040204" pitchFamily="50" charset="-128"/>
              </a:rPr>
              <a:t>「</a:t>
            </a:r>
            <a:r>
              <a:rPr lang="ja-JP" altLang="en-US" sz="2400" b="1" u="sng" dirty="0" smtClean="0">
                <a:solidFill>
                  <a:srgbClr val="FF0000"/>
                </a:solidFill>
                <a:latin typeface="Meiryo UI" panose="020B0604030504040204" pitchFamily="50" charset="-128"/>
                <a:ea typeface="Meiryo UI" panose="020B0604030504040204" pitchFamily="50" charset="-128"/>
              </a:rPr>
              <a:t>思考力，判断力，表現力</a:t>
            </a:r>
            <a:r>
              <a:rPr lang="ja-JP" altLang="en-US" sz="2400" b="1" u="sng" dirty="0">
                <a:solidFill>
                  <a:srgbClr val="FF0000"/>
                </a:solidFill>
                <a:latin typeface="Meiryo UI" panose="020B0604030504040204" pitchFamily="50" charset="-128"/>
                <a:ea typeface="Meiryo UI" panose="020B0604030504040204" pitchFamily="50" charset="-128"/>
              </a:rPr>
              <a:t>等」</a:t>
            </a:r>
            <a:r>
              <a:rPr lang="ja-JP" altLang="en-US" sz="2400" b="1" u="sng" dirty="0">
                <a:latin typeface="Meiryo UI" panose="020B0604030504040204" pitchFamily="50" charset="-128"/>
                <a:ea typeface="Meiryo UI" panose="020B0604030504040204" pitchFamily="50" charset="-128"/>
              </a:rPr>
              <a:t>が活用されると同時</a:t>
            </a:r>
            <a:r>
              <a:rPr lang="ja-JP" altLang="en-US" sz="2400" b="1" u="sng" dirty="0" smtClean="0">
                <a:latin typeface="Meiryo UI" panose="020B0604030504040204" pitchFamily="50" charset="-128"/>
                <a:ea typeface="Meiryo UI" panose="020B0604030504040204" pitchFamily="50" charset="-128"/>
              </a:rPr>
              <a:t>に，英語</a:t>
            </a:r>
            <a:r>
              <a:rPr lang="ja-JP" altLang="en-US" sz="2400" b="1" u="sng" dirty="0">
                <a:latin typeface="Meiryo UI" panose="020B0604030504040204" pitchFamily="50" charset="-128"/>
                <a:ea typeface="Meiryo UI" panose="020B0604030504040204" pitchFamily="50" charset="-128"/>
              </a:rPr>
              <a:t>に関する</a:t>
            </a:r>
            <a:r>
              <a:rPr lang="ja-JP" altLang="en-US" sz="2400" b="1" u="sng" dirty="0">
                <a:solidFill>
                  <a:srgbClr val="FF0000"/>
                </a:solidFill>
                <a:latin typeface="Meiryo UI" panose="020B0604030504040204" pitchFamily="50" charset="-128"/>
                <a:ea typeface="Meiryo UI" panose="020B0604030504040204" pitchFamily="50" charset="-128"/>
              </a:rPr>
              <a:t>「知識及び技能」</a:t>
            </a:r>
            <a:r>
              <a:rPr lang="ja-JP" altLang="en-US" sz="2400" b="1" u="sng" dirty="0">
                <a:latin typeface="Meiryo UI" panose="020B0604030504040204" pitchFamily="50" charset="-128"/>
                <a:ea typeface="Meiryo UI" panose="020B0604030504040204" pitchFamily="50" charset="-128"/>
              </a:rPr>
              <a:t>が活用される</a:t>
            </a:r>
            <a:r>
              <a:rPr lang="ja-JP" altLang="en-US" sz="2000" dirty="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つまり，英語</a:t>
            </a:r>
            <a:r>
              <a:rPr lang="ja-JP" altLang="en-US" sz="2000" dirty="0">
                <a:latin typeface="Meiryo UI" panose="020B0604030504040204" pitchFamily="50" charset="-128"/>
                <a:ea typeface="Meiryo UI" panose="020B0604030504040204" pitchFamily="50" charset="-128"/>
              </a:rPr>
              <a:t>を</a:t>
            </a:r>
            <a:r>
              <a:rPr lang="ja-JP" altLang="en-US" sz="2000" dirty="0" smtClean="0">
                <a:latin typeface="Meiryo UI" panose="020B0604030504040204" pitchFamily="50" charset="-128"/>
                <a:ea typeface="Meiryo UI" panose="020B0604030504040204" pitchFamily="50" charset="-128"/>
              </a:rPr>
              <a:t>用いず，日本語</a:t>
            </a:r>
            <a:r>
              <a:rPr lang="ja-JP" altLang="en-US" sz="2000" dirty="0">
                <a:latin typeface="Meiryo UI" panose="020B0604030504040204" pitchFamily="50" charset="-128"/>
                <a:ea typeface="Meiryo UI" panose="020B0604030504040204" pitchFamily="50" charset="-128"/>
              </a:rPr>
              <a:t>だけで情報を整理しながら考えなどを形成する活動</a:t>
            </a:r>
            <a:r>
              <a:rPr lang="ja-JP" altLang="en-US" sz="2000" dirty="0" smtClean="0">
                <a:latin typeface="Meiryo UI" panose="020B0604030504040204" pitchFamily="50" charset="-128"/>
                <a:ea typeface="Meiryo UI" panose="020B0604030504040204" pitchFamily="50" charset="-128"/>
              </a:rPr>
              <a:t>は，外国語</a:t>
            </a:r>
            <a:r>
              <a:rPr lang="ja-JP" altLang="en-US" sz="2000" dirty="0">
                <a:latin typeface="Meiryo UI" panose="020B0604030504040204" pitchFamily="50" charset="-128"/>
                <a:ea typeface="Meiryo UI" panose="020B0604030504040204" pitchFamily="50" charset="-128"/>
              </a:rPr>
              <a:t>活動や外国語科においては</a:t>
            </a:r>
            <a:r>
              <a:rPr lang="ja-JP" altLang="en-US" sz="2000" dirty="0" smtClean="0">
                <a:latin typeface="Meiryo UI" panose="020B0604030504040204" pitchFamily="50" charset="-128"/>
                <a:ea typeface="Meiryo UI" panose="020B0604030504040204" pitchFamily="50" charset="-128"/>
              </a:rPr>
              <a:t>言語活動</a:t>
            </a:r>
            <a:r>
              <a:rPr lang="ja-JP" altLang="en-US" sz="2000" dirty="0">
                <a:latin typeface="Meiryo UI" panose="020B0604030504040204" pitchFamily="50" charset="-128"/>
                <a:ea typeface="Meiryo UI" panose="020B0604030504040204" pitchFamily="50" charset="-128"/>
              </a:rPr>
              <a:t>とは言い難い。一方</a:t>
            </a:r>
            <a:r>
              <a:rPr lang="ja-JP" altLang="en-US" sz="2000" dirty="0" smtClean="0">
                <a:latin typeface="Meiryo UI" panose="020B0604030504040204" pitchFamily="50" charset="-128"/>
                <a:ea typeface="Meiryo UI" panose="020B0604030504040204" pitchFamily="50" charset="-128"/>
              </a:rPr>
              <a:t>で，</a:t>
            </a:r>
            <a:r>
              <a:rPr lang="ja-JP" altLang="en-US" sz="2000" b="1" u="sng" dirty="0" smtClean="0">
                <a:latin typeface="Meiryo UI" panose="020B0604030504040204" pitchFamily="50" charset="-128"/>
                <a:ea typeface="Meiryo UI" panose="020B0604030504040204" pitchFamily="50" charset="-128"/>
              </a:rPr>
              <a:t>英語</a:t>
            </a:r>
            <a:r>
              <a:rPr lang="ja-JP" altLang="en-US" sz="2000" b="1" u="sng" dirty="0">
                <a:latin typeface="Meiryo UI" panose="020B0604030504040204" pitchFamily="50" charset="-128"/>
                <a:ea typeface="Meiryo UI" panose="020B0604030504040204" pitchFamily="50" charset="-128"/>
              </a:rPr>
              <a:t>を用いている</a:t>
            </a:r>
            <a:r>
              <a:rPr lang="ja-JP" altLang="en-US" sz="2000" b="1" u="sng" dirty="0" smtClean="0">
                <a:latin typeface="Meiryo UI" panose="020B0604030504040204" pitchFamily="50" charset="-128"/>
                <a:ea typeface="Meiryo UI" panose="020B0604030504040204" pitchFamily="50" charset="-128"/>
              </a:rPr>
              <a:t>が，考え</a:t>
            </a:r>
            <a:r>
              <a:rPr lang="ja-JP" altLang="en-US" sz="2000" b="1" u="sng" dirty="0">
                <a:latin typeface="Meiryo UI" panose="020B0604030504040204" pitchFamily="50" charset="-128"/>
                <a:ea typeface="Meiryo UI" panose="020B0604030504040204" pitchFamily="50" charset="-128"/>
              </a:rPr>
              <a:t>や気持ちを伝え合うという要素がない活動も言語活動であるとは言い難い</a:t>
            </a:r>
            <a:r>
              <a:rPr lang="ja-JP" altLang="en-US" sz="2000" b="1" dirty="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例えば，発音</a:t>
            </a:r>
            <a:r>
              <a:rPr lang="ja-JP" altLang="en-US" sz="2000" dirty="0">
                <a:latin typeface="Meiryo UI" panose="020B0604030504040204" pitchFamily="50" charset="-128"/>
                <a:ea typeface="Meiryo UI" panose="020B0604030504040204" pitchFamily="50" charset="-128"/>
              </a:rPr>
              <a:t>練習や</a:t>
            </a:r>
            <a:r>
              <a:rPr lang="ja-JP" altLang="en-US" sz="2000" dirty="0" smtClean="0">
                <a:latin typeface="Meiryo UI" panose="020B0604030504040204" pitchFamily="50" charset="-128"/>
                <a:ea typeface="Meiryo UI" panose="020B0604030504040204" pitchFamily="50" charset="-128"/>
              </a:rPr>
              <a:t>歌，英語</a:t>
            </a:r>
            <a:r>
              <a:rPr lang="ja-JP" altLang="en-US" sz="2000" dirty="0">
                <a:latin typeface="Meiryo UI" panose="020B0604030504040204" pitchFamily="50" charset="-128"/>
                <a:ea typeface="Meiryo UI" panose="020B0604030504040204" pitchFamily="50" charset="-128"/>
              </a:rPr>
              <a:t>の文字を機械的に書く活動</a:t>
            </a:r>
            <a:r>
              <a:rPr lang="ja-JP" altLang="en-US" sz="2000" dirty="0" smtClean="0">
                <a:latin typeface="Meiryo UI" panose="020B0604030504040204" pitchFamily="50" charset="-128"/>
                <a:ea typeface="Meiryo UI" panose="020B0604030504040204" pitchFamily="50" charset="-128"/>
              </a:rPr>
              <a:t>は，言語</a:t>
            </a:r>
            <a:r>
              <a:rPr lang="ja-JP" altLang="en-US" sz="2000" dirty="0">
                <a:latin typeface="Meiryo UI" panose="020B0604030504040204" pitchFamily="50" charset="-128"/>
                <a:ea typeface="Meiryo UI" panose="020B0604030504040204" pitchFamily="50" charset="-128"/>
              </a:rPr>
              <a:t>活動では</a:t>
            </a:r>
            <a:r>
              <a:rPr lang="ja-JP" altLang="en-US" sz="2000" dirty="0" smtClean="0">
                <a:latin typeface="Meiryo UI" panose="020B0604030504040204" pitchFamily="50" charset="-128"/>
                <a:ea typeface="Meiryo UI" panose="020B0604030504040204" pitchFamily="50" charset="-128"/>
              </a:rPr>
              <a:t>なく，練習</a:t>
            </a:r>
            <a:r>
              <a:rPr lang="ja-JP" altLang="en-US" sz="2000" dirty="0">
                <a:latin typeface="Meiryo UI" panose="020B0604030504040204" pitchFamily="50" charset="-128"/>
                <a:ea typeface="Meiryo UI" panose="020B0604030504040204" pitchFamily="50" charset="-128"/>
              </a:rPr>
              <a:t>である。練習</a:t>
            </a:r>
            <a:r>
              <a:rPr lang="ja-JP" altLang="en-US" sz="2000" dirty="0" smtClean="0">
                <a:latin typeface="Meiryo UI" panose="020B0604030504040204" pitchFamily="50" charset="-128"/>
                <a:ea typeface="Meiryo UI" panose="020B0604030504040204" pitchFamily="50" charset="-128"/>
              </a:rPr>
              <a:t>は，言語</a:t>
            </a:r>
            <a:r>
              <a:rPr lang="ja-JP" altLang="en-US" sz="2000" dirty="0">
                <a:latin typeface="Meiryo UI" panose="020B0604030504040204" pitchFamily="50" charset="-128"/>
                <a:ea typeface="Meiryo UI" panose="020B0604030504040204" pitchFamily="50" charset="-128"/>
              </a:rPr>
              <a:t>活動を成立させるために重要である</a:t>
            </a:r>
            <a:r>
              <a:rPr lang="ja-JP" altLang="en-US" sz="2000" dirty="0" smtClean="0">
                <a:latin typeface="Meiryo UI" panose="020B0604030504040204" pitchFamily="50" charset="-128"/>
                <a:ea typeface="Meiryo UI" panose="020B0604030504040204" pitchFamily="50" charset="-128"/>
              </a:rPr>
              <a:t>が，練習</a:t>
            </a:r>
            <a:r>
              <a:rPr lang="ja-JP" altLang="en-US" sz="2000" dirty="0">
                <a:latin typeface="Meiryo UI" panose="020B0604030504040204" pitchFamily="50" charset="-128"/>
                <a:ea typeface="Meiryo UI" panose="020B0604030504040204" pitchFamily="50" charset="-128"/>
              </a:rPr>
              <a:t>だけで終わることのないように留意する必要がある。　</a:t>
            </a:r>
            <a:endParaRPr lang="en-US" altLang="ja-JP" sz="2000" dirty="0">
              <a:latin typeface="Meiryo UI" panose="020B0604030504040204" pitchFamily="50" charset="-128"/>
              <a:ea typeface="Meiryo UI" panose="020B0604030504040204" pitchFamily="50" charset="-128"/>
            </a:endParaRPr>
          </a:p>
        </p:txBody>
      </p:sp>
      <p:sp>
        <p:nvSpPr>
          <p:cNvPr id="3" name="タイトル 1">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１　学習指導要領で示される「言語活動</a:t>
            </a:r>
            <a:r>
              <a:rPr lang="ja-JP" altLang="en-US" sz="2800" b="1" dirty="0" smtClean="0">
                <a:solidFill>
                  <a:schemeClr val="bg1"/>
                </a:solidFill>
                <a:latin typeface="Meiryo UI" panose="020B0604030504040204" pitchFamily="50" charset="-128"/>
                <a:ea typeface="Meiryo UI" panose="020B0604030504040204" pitchFamily="50" charset="-128"/>
              </a:rPr>
              <a:t>」</a:t>
            </a:r>
            <a:endParaRPr lang="en-US" altLang="ja-JP" sz="2800" b="1" dirty="0">
              <a:solidFill>
                <a:schemeClr val="bg1"/>
              </a:solidFill>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522402" y="1554171"/>
            <a:ext cx="7757746" cy="27756"/>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547407" y="1916832"/>
            <a:ext cx="785640" cy="964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タイトル 1"/>
          <p:cNvSpPr>
            <a:spLocks noGrp="1"/>
          </p:cNvSpPr>
          <p:nvPr>
            <p:ph type="title"/>
          </p:nvPr>
        </p:nvSpPr>
        <p:spPr>
          <a:xfrm>
            <a:off x="3877354" y="6165304"/>
            <a:ext cx="4896544" cy="360040"/>
          </a:xfrm>
          <a:ln>
            <a:noFill/>
            <a:prstDash val="dash"/>
          </a:ln>
        </p:spPr>
        <p:txBody>
          <a:bodyPr anchor="ctr" anchorCtr="1">
            <a:noAutofit/>
          </a:bodyPr>
          <a:lstStyle/>
          <a:p>
            <a:pPr lvl="0">
              <a:lnSpc>
                <a:spcPts val="3000"/>
              </a:lnSpc>
              <a:spcBef>
                <a:spcPts val="0"/>
              </a:spcBef>
              <a:spcAft>
                <a:spcPts val="1108"/>
              </a:spcAft>
            </a:pPr>
            <a:r>
              <a:rPr lang="ja-JP" altLang="en-US" sz="1400" dirty="0" smtClean="0">
                <a:solidFill>
                  <a:prstClr val="black"/>
                </a:solidFill>
                <a:latin typeface="Meiryo UI" panose="020B0604030504040204" pitchFamily="50" charset="-128"/>
                <a:ea typeface="Meiryo UI" panose="020B0604030504040204" pitchFamily="50" charset="-128"/>
                <a:cs typeface="+mn-cs"/>
              </a:rPr>
              <a:t>文部科学省　「</a:t>
            </a:r>
            <a:r>
              <a:rPr lang="ja-JP" altLang="en-US" sz="1400" dirty="0">
                <a:solidFill>
                  <a:prstClr val="black"/>
                </a:solidFill>
                <a:latin typeface="Meiryo UI" panose="020B0604030504040204" pitchFamily="50" charset="-128"/>
                <a:ea typeface="Meiryo UI" panose="020B0604030504040204" pitchFamily="50" charset="-128"/>
                <a:cs typeface="+mn-cs"/>
              </a:rPr>
              <a:t>小学校外国語活動・外国語　研修ガイドブック</a:t>
            </a:r>
            <a:r>
              <a:rPr lang="ja-JP" altLang="en-US" sz="1400" dirty="0" smtClean="0">
                <a:solidFill>
                  <a:prstClr val="black"/>
                </a:solidFill>
                <a:latin typeface="Meiryo UI" panose="020B0604030504040204" pitchFamily="50" charset="-128"/>
                <a:ea typeface="Meiryo UI" panose="020B0604030504040204" pitchFamily="50" charset="-128"/>
                <a:cs typeface="+mn-cs"/>
              </a:rPr>
              <a:t>」</a:t>
            </a:r>
            <a:endParaRPr kumimoji="1" lang="ja-JP" altLang="en-US"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01847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683568" y="1278346"/>
            <a:ext cx="2210544" cy="9144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内容</a:t>
            </a:r>
          </a:p>
        </p:txBody>
      </p:sp>
      <p:sp>
        <p:nvSpPr>
          <p:cNvPr id="11" name="角丸四角形 10"/>
          <p:cNvSpPr/>
          <p:nvPr/>
        </p:nvSpPr>
        <p:spPr>
          <a:xfrm>
            <a:off x="6218069" y="1278346"/>
            <a:ext cx="2210544" cy="9144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英語</a:t>
            </a:r>
          </a:p>
        </p:txBody>
      </p:sp>
      <p:sp>
        <p:nvSpPr>
          <p:cNvPr id="16" name="タイトル 1"/>
          <p:cNvSpPr>
            <a:spLocks noGrp="1"/>
          </p:cNvSpPr>
          <p:nvPr>
            <p:ph type="title"/>
          </p:nvPr>
        </p:nvSpPr>
        <p:spPr>
          <a:xfrm>
            <a:off x="3465442" y="2065412"/>
            <a:ext cx="2314600" cy="1143000"/>
          </a:xfrm>
        </p:spPr>
        <p:txBody>
          <a:bodyPr>
            <a:noAutofit/>
          </a:bodyPr>
          <a:lstStyle/>
          <a:p>
            <a:r>
              <a:rPr kumimoji="1" lang="ja-JP" altLang="en-US" sz="7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思考</a:t>
            </a:r>
          </a:p>
        </p:txBody>
      </p:sp>
      <p:grpSp>
        <p:nvGrpSpPr>
          <p:cNvPr id="2" name="グループ化 1"/>
          <p:cNvGrpSpPr/>
          <p:nvPr/>
        </p:nvGrpSpPr>
        <p:grpSpPr>
          <a:xfrm>
            <a:off x="289891" y="2852936"/>
            <a:ext cx="8648159" cy="3456384"/>
            <a:chOff x="289891" y="2852936"/>
            <a:chExt cx="8648159" cy="3456384"/>
          </a:xfrm>
        </p:grpSpPr>
        <p:sp>
          <p:nvSpPr>
            <p:cNvPr id="13" name="雲形吹き出し 12"/>
            <p:cNvSpPr/>
            <p:nvPr/>
          </p:nvSpPr>
          <p:spPr>
            <a:xfrm>
              <a:off x="289891" y="4455759"/>
              <a:ext cx="2997898" cy="1512168"/>
            </a:xfrm>
            <a:prstGeom prst="cloudCallout">
              <a:avLst>
                <a:gd name="adj1" fmla="val 63824"/>
                <a:gd name="adj2" fmla="val -6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どうすれば相手に伝わるかな？</a:t>
              </a:r>
            </a:p>
          </p:txBody>
        </p:sp>
        <p:sp>
          <p:nvSpPr>
            <p:cNvPr id="15" name="雲形吹き出し 14"/>
            <p:cNvSpPr/>
            <p:nvPr/>
          </p:nvSpPr>
          <p:spPr>
            <a:xfrm>
              <a:off x="5940152" y="4797152"/>
              <a:ext cx="2997898" cy="1512168"/>
            </a:xfrm>
            <a:prstGeom prst="cloudCallout">
              <a:avLst>
                <a:gd name="adj1" fmla="val -61147"/>
                <a:gd name="adj2" fmla="val -210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知っている表現で言えない</a:t>
              </a:r>
              <a:r>
                <a:rPr lang="ja-JP" altLang="en-US" sz="2000" dirty="0" smtClean="0">
                  <a:solidFill>
                    <a:prstClr val="black"/>
                  </a:solidFill>
                  <a:latin typeface="Meiryo UI" panose="020B0604030504040204" pitchFamily="50" charset="-128"/>
                  <a:ea typeface="Meiryo UI" panose="020B0604030504040204" pitchFamily="50" charset="-128"/>
                  <a:cs typeface="メイリオ" panose="020B0604030504040204" pitchFamily="50" charset="-128"/>
                </a:rPr>
                <a:t>かな？</a:t>
              </a:r>
              <a:endParaRPr lang="en-US" altLang="ja-JP" sz="2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10" name="Picture 2" descr="子供たちと吹き出しのイラスト | かわいいフリー素材集 いらすとや"/>
            <p:cNvPicPr>
              <a:picLocks noChangeAspect="1" noChangeArrowheads="1"/>
            </p:cNvPicPr>
            <p:nvPr/>
          </p:nvPicPr>
          <p:blipFill rotWithShape="1">
            <a:blip r:embed="rId3">
              <a:extLst>
                <a:ext uri="{28A0092B-C50C-407E-A947-70E740481C1C}">
                  <a14:useLocalDpi xmlns:a14="http://schemas.microsoft.com/office/drawing/2010/main" val="0"/>
                </a:ext>
              </a:extLst>
            </a:blip>
            <a:srcRect l="65161" t="29575" r="5542"/>
            <a:stretch/>
          </p:blipFill>
          <p:spPr bwMode="auto">
            <a:xfrm>
              <a:off x="3744217" y="3804935"/>
              <a:ext cx="1934019" cy="2440718"/>
            </a:xfrm>
            <a:prstGeom prst="rect">
              <a:avLst/>
            </a:prstGeom>
            <a:noFill/>
            <a:extLst>
              <a:ext uri="{909E8E84-426E-40DD-AFC4-6F175D3DCCD1}">
                <a14:hiddenFill xmlns:a14="http://schemas.microsoft.com/office/drawing/2010/main">
                  <a:solidFill>
                    <a:srgbClr val="FFFFFF"/>
                  </a:solidFill>
                </a14:hiddenFill>
              </a:ext>
            </a:extLst>
          </p:spPr>
        </p:pic>
        <p:sp>
          <p:nvSpPr>
            <p:cNvPr id="14" name="雲形吹き出し 13"/>
            <p:cNvSpPr/>
            <p:nvPr/>
          </p:nvSpPr>
          <p:spPr>
            <a:xfrm>
              <a:off x="5292080" y="2852936"/>
              <a:ext cx="3314186" cy="1512168"/>
            </a:xfrm>
            <a:prstGeom prst="cloudCallout">
              <a:avLst>
                <a:gd name="adj1" fmla="val -37035"/>
                <a:gd name="adj2" fmla="val 595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英語でどう表現したらいいんだろう？</a:t>
              </a:r>
            </a:p>
          </p:txBody>
        </p:sp>
        <p:sp>
          <p:nvSpPr>
            <p:cNvPr id="8" name="雲形吹き出し 7"/>
            <p:cNvSpPr/>
            <p:nvPr/>
          </p:nvSpPr>
          <p:spPr>
            <a:xfrm>
              <a:off x="575865" y="2852936"/>
              <a:ext cx="3168352" cy="1296144"/>
            </a:xfrm>
            <a:prstGeom prst="cloudCallout">
              <a:avLst>
                <a:gd name="adj1" fmla="val 52433"/>
                <a:gd name="adj2" fmla="val 5621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○○について伝えたい！</a:t>
              </a:r>
            </a:p>
          </p:txBody>
        </p:sp>
      </p:grpSp>
      <p:sp>
        <p:nvSpPr>
          <p:cNvPr id="12" name="タイトル 1">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１　学習指導要領で示される「言語活動</a:t>
            </a:r>
            <a:r>
              <a:rPr lang="ja-JP" altLang="en-US" sz="2800" b="1" dirty="0" smtClean="0">
                <a:solidFill>
                  <a:schemeClr val="bg1"/>
                </a:solidFill>
                <a:latin typeface="Meiryo UI" panose="020B0604030504040204" pitchFamily="50" charset="-128"/>
                <a:ea typeface="Meiryo UI" panose="020B0604030504040204" pitchFamily="50" charset="-128"/>
              </a:rPr>
              <a:t>」</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20621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80728"/>
            <a:ext cx="8229600" cy="1143000"/>
          </a:xfrm>
        </p:spPr>
        <p:txBody>
          <a:bodyPr>
            <a:normAutofit/>
          </a:bodyPr>
          <a:lstStyle/>
          <a:p>
            <a:r>
              <a:rPr kumimoji="1" lang="ja-JP" altLang="en-US" b="1" dirty="0" smtClean="0">
                <a:latin typeface="Meiryo UI" panose="020B0604030504040204" pitchFamily="50" charset="-128"/>
                <a:ea typeface="Meiryo UI" panose="020B0604030504040204" pitchFamily="50" charset="-128"/>
              </a:rPr>
              <a:t>「言語活動」に必要なことは？</a:t>
            </a:r>
            <a:endParaRPr kumimoji="1" lang="ja-JP" altLang="en-US" b="1" dirty="0">
              <a:latin typeface="Meiryo UI" panose="020B0604030504040204" pitchFamily="50" charset="-128"/>
              <a:ea typeface="Meiryo UI" panose="020B0604030504040204" pitchFamily="50" charset="-128"/>
            </a:endParaRPr>
          </a:p>
        </p:txBody>
      </p:sp>
      <p:sp>
        <p:nvSpPr>
          <p:cNvPr id="6" name="雲形吹き出し 5"/>
          <p:cNvSpPr/>
          <p:nvPr/>
        </p:nvSpPr>
        <p:spPr>
          <a:xfrm>
            <a:off x="1763688" y="2386898"/>
            <a:ext cx="2423492" cy="1872208"/>
          </a:xfrm>
          <a:prstGeom prst="cloudCallout">
            <a:avLst>
              <a:gd name="adj1" fmla="val -43083"/>
              <a:gd name="adj2" fmla="val 68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6" descr="クリックすると新しいウィンドウで開きます"/>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236296" y="3809206"/>
            <a:ext cx="1512348" cy="2735514"/>
          </a:xfrm>
          <a:prstGeom prst="rect">
            <a:avLst/>
          </a:prstGeom>
          <a:noFill/>
          <a:extLst>
            <a:ext uri="{909E8E84-426E-40DD-AFC4-6F175D3DCCD1}">
              <a14:hiddenFill xmlns:a14="http://schemas.microsoft.com/office/drawing/2010/main">
                <a:solidFill>
                  <a:srgbClr val="FFFFFF"/>
                </a:solidFill>
              </a14:hiddenFill>
            </a:ext>
          </a:extLst>
        </p:spPr>
      </p:pic>
      <p:sp>
        <p:nvSpPr>
          <p:cNvPr id="8" name="雲形吹き出し 7"/>
          <p:cNvSpPr/>
          <p:nvPr/>
        </p:nvSpPr>
        <p:spPr>
          <a:xfrm>
            <a:off x="4572000" y="2324386"/>
            <a:ext cx="2520280" cy="1997233"/>
          </a:xfrm>
          <a:prstGeom prst="cloudCallout">
            <a:avLst>
              <a:gd name="adj1" fmla="val 54220"/>
              <a:gd name="adj2" fmla="val 6521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Picture 4" descr="http://blogimg.goo.ne.jp/user_image/67/a5/4cabc04437d89c1bf6b92ac88b44f3a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179" y="3706459"/>
            <a:ext cx="1388409" cy="2797802"/>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1">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２　「言語活動」の充実を図った授業づくり</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88717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39752" y="764705"/>
            <a:ext cx="4032448" cy="504055"/>
          </a:xfrm>
          <a:solidFill>
            <a:srgbClr val="99FF99"/>
          </a:solidFill>
          <a:ln w="38100">
            <a:solidFill>
              <a:schemeClr val="tx1"/>
            </a:solidFill>
          </a:ln>
        </p:spPr>
        <p:txBody>
          <a:bodyPr>
            <a:normAutofit fontScale="90000"/>
          </a:bodyPr>
          <a:lstStyle/>
          <a:p>
            <a:r>
              <a:rPr kumimoji="1" lang="ja-JP" altLang="en-US" sz="3200" b="1" dirty="0" smtClean="0">
                <a:latin typeface="Meiryo UI" panose="020B0604030504040204" pitchFamily="50" charset="-128"/>
                <a:ea typeface="Meiryo UI" panose="020B0604030504040204" pitchFamily="50" charset="-128"/>
              </a:rPr>
              <a:t>「言語活動」に関して</a:t>
            </a:r>
            <a:endParaRPr kumimoji="1" lang="ja-JP" altLang="en-US" sz="3200" b="1" dirty="0">
              <a:latin typeface="Meiryo UI" panose="020B0604030504040204" pitchFamily="50" charset="-128"/>
              <a:ea typeface="Meiryo UI" panose="020B0604030504040204" pitchFamily="50" charset="-128"/>
            </a:endParaRPr>
          </a:p>
        </p:txBody>
      </p:sp>
      <p:sp>
        <p:nvSpPr>
          <p:cNvPr id="4" name="タイトル 1">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２　「言語活動」の充実を図った授業づくり</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8" name="サブタイトル 2">
            <a:extLst>
              <a:ext uri="{FF2B5EF4-FFF2-40B4-BE49-F238E27FC236}">
                <a16:creationId xmlns="" xmlns:a16="http://schemas.microsoft.com/office/drawing/2014/main" id="{CFC67E84-4300-4B3C-A3B6-EE843977E908}"/>
              </a:ext>
            </a:extLst>
          </p:cNvPr>
          <p:cNvSpPr txBox="1">
            <a:spLocks/>
          </p:cNvSpPr>
          <p:nvPr/>
        </p:nvSpPr>
        <p:spPr bwMode="auto">
          <a:xfrm>
            <a:off x="159408" y="1268760"/>
            <a:ext cx="8825184" cy="5112568"/>
          </a:xfrm>
          <a:prstGeom prst="rect">
            <a:avLst/>
          </a:prstGeom>
          <a:solidFill>
            <a:schemeClr val="bg1"/>
          </a:solidFill>
          <a:ln>
            <a:solidFill>
              <a:schemeClr val="tx1"/>
            </a:solidFill>
            <a:prstDash val="soli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algn="l"/>
            <a:r>
              <a:rPr lang="ja-JP" altLang="en-US" sz="1900" dirty="0" smtClean="0">
                <a:latin typeface="Meiryo UI" panose="020B0604030504040204" pitchFamily="50" charset="-128"/>
                <a:ea typeface="Meiryo UI" panose="020B0604030504040204" pitchFamily="50" charset="-128"/>
              </a:rPr>
              <a:t>・</a:t>
            </a:r>
            <a:r>
              <a:rPr lang="ja-JP" altLang="en-US" sz="1900" b="1" dirty="0" smtClean="0">
                <a:latin typeface="Meiryo UI" panose="020B0604030504040204" pitchFamily="50" charset="-128"/>
                <a:ea typeface="Meiryo UI" panose="020B0604030504040204" pitchFamily="50" charset="-128"/>
              </a:rPr>
              <a:t>コミュニケーションを行う目的，場面</a:t>
            </a:r>
            <a:r>
              <a:rPr lang="ja-JP" altLang="en-US" sz="1900" b="1" dirty="0">
                <a:latin typeface="Meiryo UI" panose="020B0604030504040204" pitchFamily="50" charset="-128"/>
                <a:ea typeface="Meiryo UI" panose="020B0604030504040204" pitchFamily="50" charset="-128"/>
              </a:rPr>
              <a:t>，</a:t>
            </a:r>
            <a:r>
              <a:rPr lang="ja-JP" altLang="en-US" sz="1900" b="1" dirty="0" smtClean="0">
                <a:latin typeface="Meiryo UI" panose="020B0604030504040204" pitchFamily="50" charset="-128"/>
                <a:ea typeface="Meiryo UI" panose="020B0604030504040204" pitchFamily="50" charset="-128"/>
              </a:rPr>
              <a:t>状況など</a:t>
            </a:r>
            <a:r>
              <a:rPr lang="ja-JP" altLang="en-US" sz="1900" dirty="0" smtClean="0">
                <a:latin typeface="Meiryo UI" panose="020B0604030504040204" pitchFamily="50" charset="-128"/>
                <a:ea typeface="Meiryo UI" panose="020B0604030504040204" pitchFamily="50" charset="-128"/>
              </a:rPr>
              <a:t>を明確に設定</a:t>
            </a:r>
            <a:endParaRPr lang="en-US" altLang="ja-JP" sz="1900" dirty="0" smtClean="0">
              <a:latin typeface="Meiryo UI" panose="020B0604030504040204" pitchFamily="50" charset="-128"/>
              <a:ea typeface="Meiryo UI" panose="020B0604030504040204" pitchFamily="50" charset="-128"/>
            </a:endParaRPr>
          </a:p>
          <a:p>
            <a:pPr algn="l"/>
            <a:r>
              <a:rPr lang="ja-JP" altLang="en-US" sz="1900" dirty="0" smtClean="0">
                <a:latin typeface="Meiryo UI" panose="020B0604030504040204" pitchFamily="50" charset="-128"/>
                <a:ea typeface="Meiryo UI" panose="020B0604030504040204" pitchFamily="50" charset="-128"/>
              </a:rPr>
              <a:t>・</a:t>
            </a:r>
            <a:r>
              <a:rPr lang="ja-JP" altLang="ja-JP" sz="1900" dirty="0" smtClean="0">
                <a:latin typeface="Meiryo UI" panose="020B0604030504040204" pitchFamily="50" charset="-128"/>
                <a:ea typeface="Meiryo UI" panose="020B0604030504040204" pitchFamily="50" charset="-128"/>
              </a:rPr>
              <a:t>簡単な語句や基本的な表現を用いながら，友達との関わりを大切にした</a:t>
            </a:r>
            <a:endParaRPr lang="en-US" altLang="ja-JP" sz="1900" dirty="0" smtClean="0">
              <a:latin typeface="Meiryo UI" panose="020B0604030504040204" pitchFamily="50" charset="-128"/>
              <a:ea typeface="Meiryo UI" panose="020B0604030504040204" pitchFamily="50" charset="-128"/>
            </a:endParaRPr>
          </a:p>
          <a:p>
            <a:pPr algn="l"/>
            <a:r>
              <a:rPr lang="ja-JP" altLang="en-US" sz="1900" dirty="0" smtClean="0">
                <a:latin typeface="Meiryo UI" panose="020B0604030504040204" pitchFamily="50" charset="-128"/>
                <a:ea typeface="Meiryo UI" panose="020B0604030504040204" pitchFamily="50" charset="-128"/>
              </a:rPr>
              <a:t>・</a:t>
            </a:r>
            <a:r>
              <a:rPr lang="ja-JP" altLang="ja-JP" sz="1900" dirty="0" smtClean="0">
                <a:latin typeface="Meiryo UI" panose="020B0604030504040204" pitchFamily="50" charset="-128"/>
                <a:ea typeface="Meiryo UI" panose="020B0604030504040204" pitchFamily="50" charset="-128"/>
              </a:rPr>
              <a:t>具体的な課題等を設定し，児童が外国語によるコミュニケーションにおける見方・考え方を働かせながら，</a:t>
            </a:r>
            <a:r>
              <a:rPr lang="ja-JP" altLang="ja-JP" sz="1900" b="1" dirty="0" smtClean="0">
                <a:latin typeface="Meiryo UI" panose="020B0604030504040204" pitchFamily="50" charset="-128"/>
                <a:ea typeface="Meiryo UI" panose="020B0604030504040204" pitchFamily="50" charset="-128"/>
              </a:rPr>
              <a:t>コミュニケーションの目的や場面，状況など</a:t>
            </a:r>
            <a:r>
              <a:rPr lang="ja-JP" altLang="ja-JP" sz="1900" dirty="0" smtClean="0">
                <a:latin typeface="Meiryo UI" panose="020B0604030504040204" pitchFamily="50" charset="-128"/>
                <a:ea typeface="Meiryo UI" panose="020B0604030504040204" pitchFamily="50" charset="-128"/>
              </a:rPr>
              <a:t>を意識して</a:t>
            </a:r>
            <a:endParaRPr lang="en-US" altLang="ja-JP" sz="1900" dirty="0" smtClean="0">
              <a:latin typeface="Meiryo UI" panose="020B0604030504040204" pitchFamily="50" charset="-128"/>
              <a:ea typeface="Meiryo UI" panose="020B0604030504040204" pitchFamily="50" charset="-128"/>
            </a:endParaRPr>
          </a:p>
          <a:p>
            <a:pPr algn="l"/>
            <a:r>
              <a:rPr lang="ja-JP" altLang="en-US" sz="1900" dirty="0" smtClean="0">
                <a:latin typeface="Meiryo UI" panose="020B0604030504040204" pitchFamily="50" charset="-128"/>
                <a:ea typeface="Meiryo UI" panose="020B0604030504040204" pitchFamily="50" charset="-128"/>
              </a:rPr>
              <a:t>・題材は，</a:t>
            </a:r>
            <a:r>
              <a:rPr lang="ja-JP" altLang="ja-JP" sz="1900" b="1" dirty="0" smtClean="0">
                <a:latin typeface="Meiryo UI" panose="020B0604030504040204" pitchFamily="50" charset="-128"/>
                <a:ea typeface="Meiryo UI" panose="020B0604030504040204" pitchFamily="50" charset="-128"/>
              </a:rPr>
              <a:t>児童の興味・関心</a:t>
            </a:r>
            <a:r>
              <a:rPr lang="ja-JP" altLang="ja-JP" sz="1900" dirty="0" smtClean="0">
                <a:latin typeface="Meiryo UI" panose="020B0604030504040204" pitchFamily="50" charset="-128"/>
                <a:ea typeface="Meiryo UI" panose="020B0604030504040204" pitchFamily="50" charset="-128"/>
              </a:rPr>
              <a:t>に合ったものとし，国語科や音楽科，図画工作科など，他教科等で児童が学習したことを活用したり，学校行事で扱う内容と関連付けたり</a:t>
            </a:r>
            <a:endParaRPr lang="en-US" altLang="ja-JP" sz="1900" dirty="0" smtClean="0">
              <a:latin typeface="Meiryo UI" panose="020B0604030504040204" pitchFamily="50" charset="-128"/>
              <a:ea typeface="Meiryo UI" panose="020B0604030504040204" pitchFamily="50" charset="-128"/>
            </a:endParaRPr>
          </a:p>
          <a:p>
            <a:pPr algn="l"/>
            <a:r>
              <a:rPr lang="ja-JP" altLang="en-US" sz="1900" dirty="0">
                <a:latin typeface="Meiryo UI" panose="020B0604030504040204" pitchFamily="50" charset="-128"/>
                <a:ea typeface="Meiryo UI" panose="020B0604030504040204" pitchFamily="50" charset="-128"/>
              </a:rPr>
              <a:t>・</a:t>
            </a:r>
            <a:r>
              <a:rPr lang="ja-JP" altLang="en-US" sz="1900" b="1" dirty="0">
                <a:latin typeface="Meiryo UI" panose="020B0604030504040204" pitchFamily="50" charset="-128"/>
                <a:ea typeface="Meiryo UI" panose="020B0604030504040204" pitchFamily="50" charset="-128"/>
              </a:rPr>
              <a:t>相手意識</a:t>
            </a:r>
            <a:r>
              <a:rPr lang="ja-JP" altLang="en-US" sz="1900" dirty="0">
                <a:latin typeface="Meiryo UI" panose="020B0604030504040204" pitchFamily="50" charset="-128"/>
                <a:ea typeface="Meiryo UI" panose="020B0604030504040204" pitchFamily="50" charset="-128"/>
              </a:rPr>
              <a:t>と中身のある</a:t>
            </a:r>
            <a:r>
              <a:rPr lang="ja-JP" altLang="en-US" sz="1900" dirty="0" smtClean="0">
                <a:latin typeface="Meiryo UI" panose="020B0604030504040204" pitchFamily="50" charset="-128"/>
                <a:ea typeface="Meiryo UI" panose="020B0604030504040204" pitchFamily="50" charset="-128"/>
              </a:rPr>
              <a:t>活動</a:t>
            </a:r>
            <a:endParaRPr lang="en-US" altLang="ja-JP" sz="1900" dirty="0" smtClean="0">
              <a:latin typeface="Meiryo UI" panose="020B0604030504040204" pitchFamily="50" charset="-128"/>
              <a:ea typeface="Meiryo UI" panose="020B0604030504040204" pitchFamily="50" charset="-128"/>
            </a:endParaRPr>
          </a:p>
          <a:p>
            <a:pPr algn="l"/>
            <a:r>
              <a:rPr lang="ja-JP" altLang="en-US" sz="1900" dirty="0" smtClean="0">
                <a:latin typeface="Meiryo UI" panose="020B0604030504040204" pitchFamily="50" charset="-128"/>
                <a:ea typeface="Meiryo UI" panose="020B0604030504040204" pitchFamily="50" charset="-128"/>
              </a:rPr>
              <a:t>・</a:t>
            </a:r>
            <a:r>
              <a:rPr lang="ja-JP" altLang="ja-JP" sz="1900" dirty="0">
                <a:latin typeface="Meiryo UI" panose="020B0604030504040204" pitchFamily="50" charset="-128"/>
                <a:ea typeface="Meiryo UI" panose="020B0604030504040204" pitchFamily="50" charset="-128"/>
              </a:rPr>
              <a:t>決められた表現を使った単なる反復練習のようなやり取り</a:t>
            </a:r>
            <a:r>
              <a:rPr lang="ja-JP" altLang="ja-JP" sz="1900" dirty="0" smtClean="0">
                <a:latin typeface="Meiryo UI" panose="020B0604030504040204" pitchFamily="50" charset="-128"/>
                <a:ea typeface="Meiryo UI" panose="020B0604030504040204" pitchFamily="50" charset="-128"/>
              </a:rPr>
              <a:t>ではなく，伝え合う</a:t>
            </a:r>
            <a:r>
              <a:rPr lang="ja-JP" altLang="ja-JP" sz="1900" dirty="0">
                <a:latin typeface="Meiryo UI" panose="020B0604030504040204" pitchFamily="50" charset="-128"/>
                <a:ea typeface="Meiryo UI" panose="020B0604030504040204" pitchFamily="50" charset="-128"/>
              </a:rPr>
              <a:t>目的や</a:t>
            </a:r>
            <a:r>
              <a:rPr lang="ja-JP" altLang="ja-JP" sz="1900" b="1" dirty="0">
                <a:latin typeface="Meiryo UI" panose="020B0604030504040204" pitchFamily="50" charset="-128"/>
                <a:ea typeface="Meiryo UI" panose="020B0604030504040204" pitchFamily="50" charset="-128"/>
              </a:rPr>
              <a:t>必然性</a:t>
            </a:r>
            <a:r>
              <a:rPr lang="ja-JP" altLang="ja-JP" sz="1900" dirty="0">
                <a:latin typeface="Meiryo UI" panose="020B0604030504040204" pitchFamily="50" charset="-128"/>
                <a:ea typeface="Meiryo UI" panose="020B0604030504040204" pitchFamily="50" charset="-128"/>
              </a:rPr>
              <a:t>のある場面での</a:t>
            </a:r>
            <a:r>
              <a:rPr lang="ja-JP" altLang="ja-JP" sz="1900" dirty="0" smtClean="0">
                <a:latin typeface="Meiryo UI" panose="020B0604030504040204" pitchFamily="50" charset="-128"/>
                <a:ea typeface="Meiryo UI" panose="020B0604030504040204" pitchFamily="50" charset="-128"/>
              </a:rPr>
              <a:t>コミュニケーション</a:t>
            </a:r>
            <a:r>
              <a:rPr lang="ja-JP" altLang="ja-JP" sz="1900" dirty="0">
                <a:latin typeface="Meiryo UI" panose="020B0604030504040204" pitchFamily="50" charset="-128"/>
                <a:ea typeface="Meiryo UI" panose="020B0604030504040204" pitchFamily="50" charset="-128"/>
              </a:rPr>
              <a:t>を大切に</a:t>
            </a:r>
            <a:r>
              <a:rPr lang="ja-JP" altLang="ja-JP" sz="1900" dirty="0" smtClean="0">
                <a:latin typeface="Meiryo UI" panose="020B0604030504040204" pitchFamily="50" charset="-128"/>
                <a:ea typeface="Meiryo UI" panose="020B0604030504040204" pitchFamily="50" charset="-128"/>
              </a:rPr>
              <a:t>したい</a:t>
            </a:r>
            <a:r>
              <a:rPr lang="ja-JP" altLang="en-US" sz="1900" dirty="0" smtClean="0">
                <a:latin typeface="Meiryo UI" panose="020B0604030504040204" pitchFamily="50" charset="-128"/>
                <a:ea typeface="Meiryo UI" panose="020B0604030504040204" pitchFamily="50" charset="-128"/>
              </a:rPr>
              <a:t>。</a:t>
            </a:r>
            <a:endParaRPr lang="en-US" altLang="ja-JP" sz="1900" dirty="0" smtClean="0">
              <a:latin typeface="Meiryo UI" panose="020B0604030504040204" pitchFamily="50" charset="-128"/>
              <a:ea typeface="Meiryo UI" panose="020B0604030504040204" pitchFamily="50" charset="-128"/>
            </a:endParaRPr>
          </a:p>
          <a:p>
            <a:pPr algn="l"/>
            <a:r>
              <a:rPr lang="ja-JP" altLang="en-US" sz="1900" dirty="0" smtClean="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児童にとって身近で具体的な場面設定の中で行い</a:t>
            </a:r>
            <a:r>
              <a:rPr lang="ja-JP" altLang="en-US" sz="1900" dirty="0" smtClean="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誰に」，「何のために」と</a:t>
            </a:r>
            <a:r>
              <a:rPr lang="ja-JP" altLang="en-US" sz="1900" dirty="0" smtClean="0">
                <a:latin typeface="Meiryo UI" panose="020B0604030504040204" pitchFamily="50" charset="-128"/>
                <a:ea typeface="Meiryo UI" panose="020B0604030504040204" pitchFamily="50" charset="-128"/>
              </a:rPr>
              <a:t>いう</a:t>
            </a:r>
            <a:endParaRPr lang="en-US" altLang="ja-JP" sz="1900" dirty="0" smtClean="0">
              <a:latin typeface="Meiryo UI" panose="020B0604030504040204" pitchFamily="50" charset="-128"/>
              <a:ea typeface="Meiryo UI" panose="020B0604030504040204" pitchFamily="50" charset="-128"/>
            </a:endParaRPr>
          </a:p>
          <a:p>
            <a:pPr algn="l"/>
            <a:r>
              <a:rPr lang="ja-JP" altLang="en-US" sz="1900" dirty="0" smtClean="0">
                <a:latin typeface="Meiryo UI" panose="020B0604030504040204" pitchFamily="50" charset="-128"/>
                <a:ea typeface="Meiryo UI" panose="020B0604030504040204" pitchFamily="50" charset="-128"/>
              </a:rPr>
              <a:t>「</a:t>
            </a:r>
            <a:r>
              <a:rPr lang="ja-JP" altLang="en-US" sz="1900" b="1" dirty="0">
                <a:latin typeface="Meiryo UI" panose="020B0604030504040204" pitchFamily="50" charset="-128"/>
                <a:ea typeface="Meiryo UI" panose="020B0604030504040204" pitchFamily="50" charset="-128"/>
              </a:rPr>
              <a:t>相手意識</a:t>
            </a:r>
            <a:r>
              <a:rPr lang="ja-JP" altLang="en-US" sz="1900" dirty="0">
                <a:latin typeface="Meiryo UI" panose="020B0604030504040204" pitchFamily="50" charset="-128"/>
                <a:ea typeface="Meiryo UI" panose="020B0604030504040204" pitchFamily="50" charset="-128"/>
              </a:rPr>
              <a:t>」や「</a:t>
            </a:r>
            <a:r>
              <a:rPr lang="ja-JP" altLang="en-US" sz="1900" b="1" dirty="0">
                <a:latin typeface="Meiryo UI" panose="020B0604030504040204" pitchFamily="50" charset="-128"/>
                <a:ea typeface="Meiryo UI" panose="020B0604030504040204" pitchFamily="50" charset="-128"/>
              </a:rPr>
              <a:t>目的</a:t>
            </a:r>
            <a:r>
              <a:rPr lang="ja-JP" altLang="en-US" sz="1900" b="1" dirty="0" smtClean="0">
                <a:latin typeface="Meiryo UI" panose="020B0604030504040204" pitchFamily="50" charset="-128"/>
                <a:ea typeface="Meiryo UI" panose="020B0604030504040204" pitchFamily="50" charset="-128"/>
              </a:rPr>
              <a:t>意識</a:t>
            </a:r>
            <a:r>
              <a:rPr lang="ja-JP" altLang="en-US" sz="1900" dirty="0">
                <a:latin typeface="Meiryo UI" panose="020B0604030504040204" pitchFamily="50" charset="-128"/>
                <a:ea typeface="Meiryo UI" panose="020B0604030504040204" pitchFamily="50" charset="-128"/>
              </a:rPr>
              <a:t>」をもって，質問したり答えたりする</a:t>
            </a:r>
            <a:r>
              <a:rPr lang="ja-JP" altLang="en-US" sz="1900" b="1" dirty="0">
                <a:latin typeface="Meiryo UI" panose="020B0604030504040204" pitchFamily="50" charset="-128"/>
                <a:ea typeface="Meiryo UI" panose="020B0604030504040204" pitchFamily="50" charset="-128"/>
              </a:rPr>
              <a:t>必然性</a:t>
            </a:r>
            <a:r>
              <a:rPr lang="ja-JP" altLang="en-US" sz="1900" dirty="0">
                <a:latin typeface="Meiryo UI" panose="020B0604030504040204" pitchFamily="50" charset="-128"/>
                <a:ea typeface="Meiryo UI" panose="020B0604030504040204" pitchFamily="50" charset="-128"/>
              </a:rPr>
              <a:t>のある</a:t>
            </a:r>
            <a:r>
              <a:rPr lang="ja-JP" altLang="en-US" sz="1900" dirty="0" smtClean="0">
                <a:latin typeface="Meiryo UI" panose="020B0604030504040204" pitchFamily="50" charset="-128"/>
                <a:ea typeface="Meiryo UI" panose="020B0604030504040204" pitchFamily="50" charset="-128"/>
              </a:rPr>
              <a:t>活動</a:t>
            </a:r>
            <a:endParaRPr lang="en-US" altLang="ja-JP" sz="1900" dirty="0" smtClean="0">
              <a:latin typeface="Meiryo UI" panose="020B0604030504040204" pitchFamily="50" charset="-128"/>
              <a:ea typeface="Meiryo UI" panose="020B0604030504040204" pitchFamily="50" charset="-128"/>
            </a:endParaRPr>
          </a:p>
          <a:p>
            <a:pPr algn="l"/>
            <a:r>
              <a:rPr lang="ja-JP" altLang="en-US" sz="1900" dirty="0">
                <a:latin typeface="Meiryo UI" panose="020B0604030504040204" pitchFamily="50" charset="-128"/>
                <a:ea typeface="Meiryo UI" panose="020B0604030504040204" pitchFamily="50" charset="-128"/>
              </a:rPr>
              <a:t>・児童が，自己理解・他者理解を深め，コミュニケーション</a:t>
            </a:r>
            <a:r>
              <a:rPr lang="ja-JP" altLang="en-US" sz="1900" dirty="0" smtClean="0">
                <a:latin typeface="Meiryo UI" panose="020B0604030504040204" pitchFamily="50" charset="-128"/>
                <a:ea typeface="Meiryo UI" panose="020B0604030504040204" pitchFamily="50" charset="-128"/>
              </a:rPr>
              <a:t>の楽しさ</a:t>
            </a:r>
            <a:r>
              <a:rPr lang="ja-JP" altLang="en-US" sz="1900" dirty="0">
                <a:latin typeface="Meiryo UI" panose="020B0604030504040204" pitchFamily="50" charset="-128"/>
                <a:ea typeface="Meiryo UI" panose="020B0604030504040204" pitchFamily="50" charset="-128"/>
              </a:rPr>
              <a:t>を実感できるように</a:t>
            </a:r>
          </a:p>
          <a:p>
            <a:pPr algn="l"/>
            <a:r>
              <a:rPr lang="ja-JP" altLang="en-US" sz="1900" dirty="0" smtClean="0">
                <a:latin typeface="Meiryo UI" panose="020B0604030504040204" pitchFamily="50" charset="-128"/>
                <a:ea typeface="Meiryo UI" panose="020B0604030504040204" pitchFamily="50" charset="-128"/>
              </a:rPr>
              <a:t>・</a:t>
            </a:r>
            <a:r>
              <a:rPr lang="ja-JP" altLang="ja-JP" sz="1900" dirty="0">
                <a:latin typeface="Meiryo UI" panose="020B0604030504040204" pitchFamily="50" charset="-128"/>
                <a:ea typeface="Meiryo UI" panose="020B0604030504040204" pitchFamily="50" charset="-128"/>
              </a:rPr>
              <a:t>児童が言語活動の目的や，使用場面を意識して行うことが</a:t>
            </a:r>
            <a:r>
              <a:rPr lang="ja-JP" altLang="ja-JP" sz="1900" dirty="0" smtClean="0">
                <a:latin typeface="Meiryo UI" panose="020B0604030504040204" pitchFamily="50" charset="-128"/>
                <a:ea typeface="Meiryo UI" panose="020B0604030504040204" pitchFamily="50" charset="-128"/>
              </a:rPr>
              <a:t>できる</a:t>
            </a:r>
            <a:r>
              <a:rPr lang="ja-JP" altLang="ja-JP" sz="1900" dirty="0">
                <a:latin typeface="Meiryo UI" panose="020B0604030504040204" pitchFamily="50" charset="-128"/>
                <a:ea typeface="Meiryo UI" panose="020B0604030504040204" pitchFamily="50" charset="-128"/>
              </a:rPr>
              <a:t>よう，具体的な課題等を設定し，その目的を達成する</a:t>
            </a:r>
            <a:r>
              <a:rPr lang="ja-JP" altLang="ja-JP" sz="1900" dirty="0" smtClean="0">
                <a:latin typeface="Meiryo UI" panose="020B0604030504040204" pitchFamily="50" charset="-128"/>
                <a:ea typeface="Meiryo UI" panose="020B0604030504040204" pitchFamily="50" charset="-128"/>
              </a:rPr>
              <a:t>ため</a:t>
            </a:r>
            <a:r>
              <a:rPr lang="ja-JP" altLang="ja-JP" sz="1900" dirty="0">
                <a:latin typeface="Meiryo UI" panose="020B0604030504040204" pitchFamily="50" charset="-128"/>
                <a:ea typeface="Meiryo UI" panose="020B0604030504040204" pitchFamily="50" charset="-128"/>
              </a:rPr>
              <a:t>に，必要な語句や文などを取捨選択</a:t>
            </a:r>
            <a:endParaRPr lang="en-US" altLang="ja-JP" sz="1900" dirty="0">
              <a:latin typeface="Meiryo UI" panose="020B0604030504040204" pitchFamily="50" charset="-128"/>
              <a:ea typeface="Meiryo UI" panose="020B0604030504040204" pitchFamily="50" charset="-128"/>
            </a:endParaRPr>
          </a:p>
          <a:p>
            <a:pPr algn="l"/>
            <a:r>
              <a:rPr lang="ja-JP" altLang="en-US" sz="1900" dirty="0">
                <a:latin typeface="Meiryo UI" panose="020B0604030504040204" pitchFamily="50" charset="-128"/>
                <a:ea typeface="Meiryo UI" panose="020B0604030504040204" pitchFamily="50" charset="-128"/>
              </a:rPr>
              <a:t>・</a:t>
            </a:r>
            <a:r>
              <a:rPr lang="ja-JP" altLang="ja-JP" sz="1900" dirty="0">
                <a:latin typeface="Meiryo UI" panose="020B0604030504040204" pitchFamily="50" charset="-128"/>
                <a:ea typeface="Meiryo UI" panose="020B0604030504040204" pitchFamily="50" charset="-128"/>
              </a:rPr>
              <a:t>児童に気付かせたり考えさせたりする</a:t>
            </a:r>
            <a:endParaRPr lang="en-US" altLang="ja-JP" sz="1900" dirty="0">
              <a:latin typeface="Meiryo UI" panose="020B0604030504040204" pitchFamily="50" charset="-128"/>
              <a:ea typeface="Meiryo UI" panose="020B0604030504040204" pitchFamily="50" charset="-128"/>
            </a:endParaRPr>
          </a:p>
          <a:p>
            <a:pPr algn="l"/>
            <a:endParaRPr lang="ja-JP" altLang="en-US" sz="1900" dirty="0">
              <a:latin typeface="Meiryo UI" panose="020B0604030504040204" pitchFamily="50" charset="-128"/>
              <a:ea typeface="Meiryo UI" panose="020B0604030504040204" pitchFamily="50" charset="-128"/>
            </a:endParaRPr>
          </a:p>
          <a:p>
            <a:pPr algn="l"/>
            <a:endParaRPr lang="en-US" altLang="ja-JP" sz="1900"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2771800" y="6525344"/>
            <a:ext cx="6372200" cy="236986"/>
          </a:xfrm>
          <a:prstGeom prst="rect">
            <a:avLst/>
          </a:prstGeom>
          <a:ln>
            <a:noFill/>
            <a:prstDash val="dash"/>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400" dirty="0" smtClean="0">
                <a:latin typeface="Meiryo UI" panose="020B0604030504040204" pitchFamily="50" charset="-128"/>
                <a:ea typeface="Meiryo UI" panose="020B0604030504040204" pitchFamily="50" charset="-128"/>
              </a:rPr>
              <a:t>文部科学省　「小学校学習指導要領（平成</a:t>
            </a:r>
            <a:r>
              <a:rPr lang="en-US" altLang="ja-JP" sz="1400" dirty="0" smtClean="0">
                <a:latin typeface="Meiryo UI" panose="020B0604030504040204" pitchFamily="50" charset="-128"/>
                <a:ea typeface="Meiryo UI" panose="020B0604030504040204" pitchFamily="50" charset="-128"/>
              </a:rPr>
              <a:t>29</a:t>
            </a:r>
            <a:r>
              <a:rPr lang="ja-JP" altLang="en-US" sz="1400" dirty="0" smtClean="0">
                <a:latin typeface="Meiryo UI" panose="020B0604030504040204" pitchFamily="50" charset="-128"/>
                <a:ea typeface="Meiryo UI" panose="020B0604030504040204" pitchFamily="50" charset="-128"/>
              </a:rPr>
              <a:t>年）解説　外国語活動・外国語編」</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8089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2131882" y="841970"/>
            <a:ext cx="4876800" cy="846932"/>
          </a:xfrm>
          <a:prstGeom prst="roundRect">
            <a:avLst/>
          </a:prstGeom>
          <a:solidFill>
            <a:srgbClr val="FFFF9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smtClean="0">
                <a:solidFill>
                  <a:schemeClr val="tx1"/>
                </a:solidFill>
                <a:latin typeface="Comic Sans MS" panose="030F0702030302020204" pitchFamily="66" charset="0"/>
              </a:rPr>
              <a:t>Do</a:t>
            </a:r>
            <a:r>
              <a:rPr kumimoji="1" lang="ja-JP" altLang="en-US" sz="3200" dirty="0" smtClean="0">
                <a:solidFill>
                  <a:schemeClr val="tx1"/>
                </a:solidFill>
                <a:latin typeface="Comic Sans MS" panose="030F0702030302020204" pitchFamily="66" charset="0"/>
              </a:rPr>
              <a:t> </a:t>
            </a:r>
            <a:r>
              <a:rPr kumimoji="1" lang="en-US" altLang="ja-JP" sz="3200" dirty="0" smtClean="0">
                <a:solidFill>
                  <a:schemeClr val="tx1"/>
                </a:solidFill>
                <a:latin typeface="Comic Sans MS" panose="030F0702030302020204" pitchFamily="66" charset="0"/>
              </a:rPr>
              <a:t>you</a:t>
            </a:r>
            <a:r>
              <a:rPr kumimoji="1" lang="ja-JP" altLang="en-US" sz="3200" dirty="0" smtClean="0">
                <a:solidFill>
                  <a:schemeClr val="tx1"/>
                </a:solidFill>
                <a:latin typeface="Comic Sans MS" panose="030F0702030302020204" pitchFamily="66" charset="0"/>
              </a:rPr>
              <a:t> </a:t>
            </a:r>
            <a:r>
              <a:rPr kumimoji="1" lang="en-US" altLang="ja-JP" sz="3200" dirty="0" smtClean="0">
                <a:solidFill>
                  <a:schemeClr val="tx1"/>
                </a:solidFill>
                <a:latin typeface="Comic Sans MS" panose="030F0702030302020204" pitchFamily="66" charset="0"/>
              </a:rPr>
              <a:t>have</a:t>
            </a:r>
            <a:r>
              <a:rPr kumimoji="1" lang="ja-JP" altLang="en-US" sz="3200" dirty="0" smtClean="0">
                <a:solidFill>
                  <a:schemeClr val="tx1"/>
                </a:solidFill>
                <a:latin typeface="Comic Sans MS" panose="030F0702030302020204" pitchFamily="66" charset="0"/>
              </a:rPr>
              <a:t> </a:t>
            </a:r>
            <a:r>
              <a:rPr kumimoji="1" lang="en-US" altLang="ja-JP" sz="3200" dirty="0" smtClean="0">
                <a:solidFill>
                  <a:schemeClr val="tx1"/>
                </a:solidFill>
                <a:latin typeface="Comic Sans MS" panose="030F0702030302020204" pitchFamily="66" charset="0"/>
              </a:rPr>
              <a:t>a pencil?</a:t>
            </a:r>
            <a:endParaRPr kumimoji="1" lang="ja-JP" altLang="en-US" sz="3200" dirty="0">
              <a:solidFill>
                <a:schemeClr val="tx1"/>
              </a:solidFill>
              <a:latin typeface="Comic Sans MS" panose="030F0702030302020204" pitchFamily="66" charset="0"/>
            </a:endParaRPr>
          </a:p>
        </p:txBody>
      </p:sp>
      <p:grpSp>
        <p:nvGrpSpPr>
          <p:cNvPr id="5" name="グループ化 4"/>
          <p:cNvGrpSpPr/>
          <p:nvPr/>
        </p:nvGrpSpPr>
        <p:grpSpPr>
          <a:xfrm>
            <a:off x="514400" y="1833800"/>
            <a:ext cx="3414060" cy="4039935"/>
            <a:chOff x="514400" y="1833800"/>
            <a:chExt cx="3414060" cy="4039935"/>
          </a:xfrm>
        </p:grpSpPr>
        <p:sp>
          <p:nvSpPr>
            <p:cNvPr id="4" name="雲形吹き出し 3"/>
            <p:cNvSpPr/>
            <p:nvPr/>
          </p:nvSpPr>
          <p:spPr>
            <a:xfrm>
              <a:off x="514400" y="1833800"/>
              <a:ext cx="1537320" cy="1103691"/>
            </a:xfrm>
            <a:prstGeom prst="cloudCallout">
              <a:avLst>
                <a:gd name="adj1" fmla="val -18979"/>
                <a:gd name="adj2" fmla="val 751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2" name="Picture 4" descr="画像をつくるなら「いらすとや」もいいけどピクトグラムも使ってみない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863" y="3197842"/>
              <a:ext cx="1163701" cy="1800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落し物をした人のイラスト | かわいいフリー素材集 いらすと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2931692"/>
              <a:ext cx="1668606" cy="223224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3.bp.blogspot.com/-XEIlEOPNPjc/Ws2vrr7fYfI/AAAAAAABLXU/YRWpD_Ce5osHxEpQbAg51alYYi03PkSmACLcBGAs/s800/pen_enpitsu_mar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70835">
              <a:off x="949100" y="2051686"/>
              <a:ext cx="667920" cy="667920"/>
            </a:xfrm>
            <a:prstGeom prst="rect">
              <a:avLst/>
            </a:prstGeom>
            <a:noFill/>
            <a:extLst>
              <a:ext uri="{909E8E84-426E-40DD-AFC4-6F175D3DCCD1}">
                <a14:hiddenFill xmlns:a14="http://schemas.microsoft.com/office/drawing/2010/main">
                  <a:solidFill>
                    <a:srgbClr val="FFFFFF"/>
                  </a:solidFill>
                </a14:hiddenFill>
              </a:ext>
            </a:extLst>
          </p:spPr>
        </p:pic>
        <p:sp>
          <p:nvSpPr>
            <p:cNvPr id="12" name="タイトル 1"/>
            <p:cNvSpPr txBox="1">
              <a:spLocks/>
            </p:cNvSpPr>
            <p:nvPr/>
          </p:nvSpPr>
          <p:spPr>
            <a:xfrm>
              <a:off x="755576" y="5163941"/>
              <a:ext cx="3172884" cy="7097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smtClean="0">
                  <a:latin typeface="Meiryo UI" panose="020B0604030504040204" pitchFamily="50" charset="-128"/>
                  <a:ea typeface="Meiryo UI" panose="020B0604030504040204" pitchFamily="50" charset="-128"/>
                </a:rPr>
                <a:t>「すみませんが，鉛筆を貸してもらえませんか？」</a:t>
              </a:r>
              <a:endParaRPr lang="ja-JP" altLang="en-US" sz="2000" dirty="0">
                <a:latin typeface="Meiryo UI" panose="020B0604030504040204" pitchFamily="50" charset="-128"/>
                <a:ea typeface="Meiryo UI" panose="020B0604030504040204" pitchFamily="50" charset="-128"/>
              </a:endParaRPr>
            </a:p>
          </p:txBody>
        </p:sp>
      </p:grpSp>
      <p:grpSp>
        <p:nvGrpSpPr>
          <p:cNvPr id="6" name="グループ化 5"/>
          <p:cNvGrpSpPr/>
          <p:nvPr/>
        </p:nvGrpSpPr>
        <p:grpSpPr>
          <a:xfrm>
            <a:off x="5148064" y="2970714"/>
            <a:ext cx="3276365" cy="2703584"/>
            <a:chOff x="5184067" y="3022523"/>
            <a:chExt cx="3276365" cy="2703584"/>
          </a:xfrm>
        </p:grpSpPr>
        <p:pic>
          <p:nvPicPr>
            <p:cNvPr id="2050" name="Picture 2" descr="コンビニ・スーパーマーケットのレジのイラスト | かわいいフリー素材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4933" y="3173639"/>
              <a:ext cx="1304785" cy="130478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スーパーで買い物中の女性のイラスト | かわいいフリー素材集 いらすとや"/>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1593"/>
            <a:stretch/>
          </p:blipFill>
          <p:spPr bwMode="auto">
            <a:xfrm flipH="1">
              <a:off x="5184067" y="3022523"/>
              <a:ext cx="1728191" cy="1975519"/>
            </a:xfrm>
            <a:prstGeom prst="rect">
              <a:avLst/>
            </a:prstGeom>
            <a:noFill/>
            <a:extLst>
              <a:ext uri="{909E8E84-426E-40DD-AFC4-6F175D3DCCD1}">
                <a14:hiddenFill xmlns:a14="http://schemas.microsoft.com/office/drawing/2010/main">
                  <a:solidFill>
                    <a:srgbClr val="FFFFFF"/>
                  </a:solidFill>
                </a14:hiddenFill>
              </a:ext>
            </a:extLst>
          </p:spPr>
        </p:pic>
        <p:sp>
          <p:nvSpPr>
            <p:cNvPr id="13" name="タイトル 1"/>
            <p:cNvSpPr txBox="1">
              <a:spLocks/>
            </p:cNvSpPr>
            <p:nvPr/>
          </p:nvSpPr>
          <p:spPr>
            <a:xfrm>
              <a:off x="5652120" y="5016313"/>
              <a:ext cx="2808312" cy="7097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smtClean="0">
                  <a:latin typeface="Meiryo UI" panose="020B0604030504040204" pitchFamily="50" charset="-128"/>
                  <a:ea typeface="Meiryo UI" panose="020B0604030504040204" pitchFamily="50" charset="-128"/>
                </a:rPr>
                <a:t>「鉛筆おいてますか？」</a:t>
              </a:r>
              <a:endParaRPr lang="ja-JP" altLang="en-US" sz="2000" dirty="0">
                <a:latin typeface="Meiryo UI" panose="020B0604030504040204" pitchFamily="50" charset="-128"/>
                <a:ea typeface="Meiryo UI" panose="020B0604030504040204" pitchFamily="50" charset="-128"/>
              </a:endParaRPr>
            </a:p>
          </p:txBody>
        </p:sp>
      </p:grpSp>
      <p:sp>
        <p:nvSpPr>
          <p:cNvPr id="14" name="タイトル 1">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２　「言語活動」の充実を図った授業づくり</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16" name="下矢印 15"/>
          <p:cNvSpPr/>
          <p:nvPr/>
        </p:nvSpPr>
        <p:spPr>
          <a:xfrm rot="2075333">
            <a:off x="2750568" y="174177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下矢印 16"/>
          <p:cNvSpPr/>
          <p:nvPr/>
        </p:nvSpPr>
        <p:spPr>
          <a:xfrm rot="19565581">
            <a:off x="5617042" y="174088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タイトル 1"/>
          <p:cNvSpPr>
            <a:spLocks noGrp="1"/>
          </p:cNvSpPr>
          <p:nvPr>
            <p:ph type="title"/>
          </p:nvPr>
        </p:nvSpPr>
        <p:spPr>
          <a:xfrm>
            <a:off x="306857" y="668199"/>
            <a:ext cx="976203" cy="818333"/>
          </a:xfrm>
        </p:spPr>
        <p:txBody>
          <a:bodyPr>
            <a:normAutofit fontScale="90000"/>
          </a:bodyPr>
          <a:lstStyle/>
          <a:p>
            <a:pPr algn="l"/>
            <a:r>
              <a:rPr kumimoji="1" lang="en-US" altLang="ja-JP" sz="3200" b="1" dirty="0" smtClean="0">
                <a:latin typeface="Meiryo UI" panose="020B0604030504040204" pitchFamily="50" charset="-128"/>
                <a:ea typeface="Meiryo UI" panose="020B0604030504040204" pitchFamily="50" charset="-128"/>
              </a:rPr>
              <a:t>《</a:t>
            </a:r>
            <a:r>
              <a:rPr kumimoji="1" lang="ja-JP" altLang="en-US" sz="3200" b="1" dirty="0" smtClean="0">
                <a:latin typeface="Meiryo UI" panose="020B0604030504040204" pitchFamily="50" charset="-128"/>
                <a:ea typeface="Meiryo UI" panose="020B0604030504040204" pitchFamily="50" charset="-128"/>
              </a:rPr>
              <a:t>例</a:t>
            </a:r>
            <a:r>
              <a:rPr kumimoji="1" lang="en-US" altLang="ja-JP" sz="3200" b="1" dirty="0" smtClean="0">
                <a:latin typeface="Meiryo UI" panose="020B0604030504040204" pitchFamily="50" charset="-128"/>
                <a:ea typeface="Meiryo UI" panose="020B0604030504040204" pitchFamily="50" charset="-128"/>
              </a:rPr>
              <a:t>》</a:t>
            </a:r>
            <a:endParaRPr kumimoji="1" lang="ja-JP" altLang="en-US" sz="3200" b="1" dirty="0">
              <a:latin typeface="Meiryo UI" panose="020B0604030504040204" pitchFamily="50" charset="-128"/>
              <a:ea typeface="Meiryo UI" panose="020B0604030504040204" pitchFamily="50" charset="-128"/>
            </a:endParaRPr>
          </a:p>
        </p:txBody>
      </p:sp>
      <p:sp>
        <p:nvSpPr>
          <p:cNvPr id="18" name="角丸四角形 17"/>
          <p:cNvSpPr/>
          <p:nvPr/>
        </p:nvSpPr>
        <p:spPr>
          <a:xfrm>
            <a:off x="306857" y="5840197"/>
            <a:ext cx="8539038" cy="955184"/>
          </a:xfrm>
          <a:prstGeom prst="roundRect">
            <a:avLst/>
          </a:prstGeom>
          <a:solidFill>
            <a:srgbClr val="FEB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コミュニケーションを行う目的</a:t>
            </a:r>
            <a:r>
              <a:rPr lang="ja-JP" altLang="en-US"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や場面，</a:t>
            </a:r>
            <a:r>
              <a:rPr lang="ja-JP" altLang="en-US"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状況など　</a:t>
            </a:r>
            <a:endParaRPr lang="en-US" altLang="ja-JP"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が明確</a:t>
            </a:r>
            <a:r>
              <a:rPr lang="ja-JP" altLang="en-US"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な言語活動を</a:t>
            </a:r>
            <a:r>
              <a:rPr lang="ja-JP" altLang="en-US"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設定</a:t>
            </a:r>
            <a:endPar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1646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628650" y="1450450"/>
            <a:ext cx="7886700" cy="8166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3600" dirty="0">
              <a:latin typeface="Meiryo UI" panose="020B0604030504040204" pitchFamily="50" charset="-128"/>
              <a:ea typeface="Meiryo UI" panose="020B0604030504040204" pitchFamily="50" charset="-128"/>
            </a:endParaRPr>
          </a:p>
        </p:txBody>
      </p:sp>
      <p:pic>
        <p:nvPicPr>
          <p:cNvPr id="2050" name="Picture 2" descr="黒板のフレーム飾り枠イラスト | 無料イラスト かわいいフリー素材集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983" y="766326"/>
            <a:ext cx="8810034" cy="6091674"/>
          </a:xfrm>
          <a:prstGeom prst="rect">
            <a:avLst/>
          </a:prstGeom>
          <a:noFill/>
          <a:extLst>
            <a:ext uri="{909E8E84-426E-40DD-AFC4-6F175D3DCCD1}">
              <a14:hiddenFill xmlns:a14="http://schemas.microsoft.com/office/drawing/2010/main">
                <a:solidFill>
                  <a:srgbClr val="FFFFFF"/>
                </a:solidFill>
              </a14:hiddenFill>
            </a:ext>
          </a:extLst>
        </p:spPr>
      </p:pic>
      <p:sp>
        <p:nvSpPr>
          <p:cNvPr id="7" name="タイトル 1"/>
          <p:cNvSpPr txBox="1">
            <a:spLocks/>
          </p:cNvSpPr>
          <p:nvPr/>
        </p:nvSpPr>
        <p:spPr>
          <a:xfrm>
            <a:off x="654621" y="1190444"/>
            <a:ext cx="8072086" cy="1225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b="1" dirty="0" smtClean="0">
                <a:solidFill>
                  <a:srgbClr val="FFC000"/>
                </a:solidFill>
                <a:effectLst>
                  <a:outerShdw blurRad="38100" dist="38100" dir="2700000" algn="tl">
                    <a:srgbClr val="000000">
                      <a:alpha val="43137"/>
                    </a:srgbClr>
                  </a:outerShdw>
                </a:effectLst>
                <a:latin typeface="+mn-ea"/>
                <a:ea typeface="+mn-ea"/>
              </a:rPr>
              <a:t>「言語</a:t>
            </a:r>
            <a:r>
              <a:rPr lang="ja-JP" altLang="en-US" sz="4000" b="1" dirty="0">
                <a:solidFill>
                  <a:srgbClr val="FFC000"/>
                </a:solidFill>
                <a:effectLst>
                  <a:outerShdw blurRad="38100" dist="38100" dir="2700000" algn="tl">
                    <a:srgbClr val="000000">
                      <a:alpha val="43137"/>
                    </a:srgbClr>
                  </a:outerShdw>
                </a:effectLst>
                <a:latin typeface="+mn-ea"/>
                <a:ea typeface="+mn-ea"/>
              </a:rPr>
              <a:t>活動</a:t>
            </a:r>
            <a:r>
              <a:rPr lang="ja-JP" altLang="en-US" sz="4000" b="1" dirty="0" smtClean="0">
                <a:solidFill>
                  <a:srgbClr val="FFC000"/>
                </a:solidFill>
                <a:effectLst>
                  <a:outerShdw blurRad="38100" dist="38100" dir="2700000" algn="tl">
                    <a:srgbClr val="000000">
                      <a:alpha val="43137"/>
                    </a:srgbClr>
                  </a:outerShdw>
                </a:effectLst>
                <a:latin typeface="+mn-ea"/>
                <a:ea typeface="+mn-ea"/>
              </a:rPr>
              <a:t>」を設定する際のポイント</a:t>
            </a:r>
            <a:endParaRPr lang="ja-JP" altLang="en-US" sz="4000" b="1" dirty="0">
              <a:solidFill>
                <a:srgbClr val="FFC000"/>
              </a:solidFill>
              <a:effectLst>
                <a:outerShdw blurRad="38100" dist="38100" dir="2700000" algn="tl">
                  <a:srgbClr val="000000">
                    <a:alpha val="43137"/>
                  </a:srgbClr>
                </a:outerShdw>
              </a:effectLst>
              <a:latin typeface="+mn-ea"/>
              <a:ea typeface="+mn-ea"/>
            </a:endParaRPr>
          </a:p>
        </p:txBody>
      </p:sp>
      <p:sp>
        <p:nvSpPr>
          <p:cNvPr id="9" name="タイトル 1"/>
          <p:cNvSpPr txBox="1">
            <a:spLocks/>
          </p:cNvSpPr>
          <p:nvPr/>
        </p:nvSpPr>
        <p:spPr>
          <a:xfrm>
            <a:off x="747314" y="2218832"/>
            <a:ext cx="7886700" cy="36107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　コミュニケーションを行う目的や場面，</a:t>
            </a:r>
            <a:r>
              <a:rPr lang="ja-JP" altLang="en-US" sz="2800" b="1" dirty="0" smtClean="0">
                <a:solidFill>
                  <a:schemeClr val="bg1"/>
                </a:solidFill>
                <a:latin typeface="Meiryo UI" panose="020B0604030504040204" pitchFamily="50" charset="-128"/>
                <a:ea typeface="Meiryo UI" panose="020B0604030504040204" pitchFamily="50" charset="-128"/>
              </a:rPr>
              <a:t>状況などを</a:t>
            </a:r>
            <a:endParaRPr lang="en-US" altLang="ja-JP" sz="2800" b="1" dirty="0" smtClean="0">
              <a:solidFill>
                <a:schemeClr val="bg1"/>
              </a:solidFill>
              <a:latin typeface="Meiryo UI" panose="020B0604030504040204" pitchFamily="50" charset="-128"/>
              <a:ea typeface="Meiryo UI" panose="020B0604030504040204" pitchFamily="50" charset="-128"/>
            </a:endParaRPr>
          </a:p>
          <a:p>
            <a:r>
              <a:rPr lang="ja-JP" altLang="en-US" sz="2800" b="1" dirty="0">
                <a:solidFill>
                  <a:schemeClr val="bg1"/>
                </a:solidFill>
                <a:latin typeface="Meiryo UI" panose="020B0604030504040204" pitchFamily="50" charset="-128"/>
                <a:ea typeface="Meiryo UI" panose="020B0604030504040204" pitchFamily="50" charset="-128"/>
              </a:rPr>
              <a:t>　</a:t>
            </a:r>
            <a:r>
              <a:rPr lang="ja-JP" altLang="en-US" sz="2800" b="1" dirty="0" smtClean="0">
                <a:solidFill>
                  <a:schemeClr val="bg1"/>
                </a:solidFill>
                <a:latin typeface="Meiryo UI" panose="020B0604030504040204" pitchFamily="50" charset="-128"/>
                <a:ea typeface="Meiryo UI" panose="020B0604030504040204" pitchFamily="50" charset="-128"/>
              </a:rPr>
              <a:t>　明確</a:t>
            </a:r>
            <a:r>
              <a:rPr lang="ja-JP" altLang="en-US" sz="2800" b="1" dirty="0">
                <a:solidFill>
                  <a:schemeClr val="bg1"/>
                </a:solidFill>
                <a:latin typeface="Meiryo UI" panose="020B0604030504040204" pitchFamily="50" charset="-128"/>
                <a:ea typeface="Meiryo UI" panose="020B0604030504040204" pitchFamily="50" charset="-128"/>
              </a:rPr>
              <a:t>に</a:t>
            </a:r>
            <a:r>
              <a:rPr lang="ja-JP" altLang="en-US" sz="2800" b="1" dirty="0" smtClean="0">
                <a:solidFill>
                  <a:schemeClr val="bg1"/>
                </a:solidFill>
                <a:latin typeface="Meiryo UI" panose="020B0604030504040204" pitchFamily="50" charset="-128"/>
                <a:ea typeface="Meiryo UI" panose="020B0604030504040204" pitchFamily="50" charset="-128"/>
              </a:rPr>
              <a:t>設定すること。</a:t>
            </a:r>
            <a:endParaRPr lang="en-US" altLang="ja-JP" sz="2800" b="1" dirty="0">
              <a:solidFill>
                <a:schemeClr val="bg1"/>
              </a:solidFill>
              <a:latin typeface="Meiryo UI" panose="020B0604030504040204" pitchFamily="50" charset="-128"/>
              <a:ea typeface="Meiryo UI" panose="020B0604030504040204" pitchFamily="50" charset="-128"/>
            </a:endParaRPr>
          </a:p>
          <a:p>
            <a:endParaRPr lang="en-US" altLang="ja-JP" sz="2800" b="1" dirty="0">
              <a:solidFill>
                <a:schemeClr val="bg1"/>
              </a:solidFill>
              <a:latin typeface="Meiryo UI" panose="020B0604030504040204" pitchFamily="50" charset="-128"/>
              <a:ea typeface="Meiryo UI" panose="020B0604030504040204" pitchFamily="50" charset="-128"/>
            </a:endParaRPr>
          </a:p>
          <a:p>
            <a:r>
              <a:rPr lang="ja-JP" altLang="en-US" sz="2800" b="1" dirty="0">
                <a:solidFill>
                  <a:schemeClr val="bg1"/>
                </a:solidFill>
                <a:latin typeface="Meiryo UI" panose="020B0604030504040204" pitchFamily="50" charset="-128"/>
                <a:ea typeface="Meiryo UI" panose="020B0604030504040204" pitchFamily="50" charset="-128"/>
              </a:rPr>
              <a:t>☑　自分</a:t>
            </a:r>
            <a:r>
              <a:rPr lang="ja-JP" altLang="en-US" sz="2800" b="1" dirty="0" smtClean="0">
                <a:solidFill>
                  <a:schemeClr val="bg1"/>
                </a:solidFill>
                <a:latin typeface="Meiryo UI" panose="020B0604030504040204" pitchFamily="50" charset="-128"/>
                <a:ea typeface="Meiryo UI" panose="020B0604030504040204" pitchFamily="50" charset="-128"/>
              </a:rPr>
              <a:t>の考え</a:t>
            </a:r>
            <a:r>
              <a:rPr lang="ja-JP" altLang="en-US" sz="2800" b="1" dirty="0">
                <a:solidFill>
                  <a:schemeClr val="bg1"/>
                </a:solidFill>
                <a:latin typeface="Meiryo UI" panose="020B0604030504040204" pitchFamily="50" charset="-128"/>
                <a:ea typeface="Meiryo UI" panose="020B0604030504040204" pitchFamily="50" charset="-128"/>
              </a:rPr>
              <a:t>や気持ち等を</a:t>
            </a:r>
            <a:r>
              <a:rPr lang="ja-JP" altLang="en-US" sz="2800" b="1" dirty="0" smtClean="0">
                <a:solidFill>
                  <a:schemeClr val="bg1"/>
                </a:solidFill>
                <a:latin typeface="Meiryo UI" panose="020B0604030504040204" pitchFamily="50" charset="-128"/>
                <a:ea typeface="Meiryo UI" panose="020B0604030504040204" pitchFamily="50" charset="-128"/>
              </a:rPr>
              <a:t>伝え合う</a:t>
            </a:r>
            <a:r>
              <a:rPr lang="ja-JP" altLang="en-US" sz="2800" b="1" dirty="0">
                <a:solidFill>
                  <a:schemeClr val="bg1"/>
                </a:solidFill>
                <a:latin typeface="Meiryo UI" panose="020B0604030504040204" pitchFamily="50" charset="-128"/>
                <a:ea typeface="Meiryo UI" panose="020B0604030504040204" pitchFamily="50" charset="-128"/>
              </a:rPr>
              <a:t>こと</a:t>
            </a:r>
            <a:r>
              <a:rPr lang="ja-JP" altLang="en-US" sz="2800" b="1" dirty="0" smtClean="0">
                <a:solidFill>
                  <a:schemeClr val="bg1"/>
                </a:solidFill>
                <a:latin typeface="Meiryo UI" panose="020B0604030504040204" pitchFamily="50" charset="-128"/>
                <a:ea typeface="Meiryo UI" panose="020B0604030504040204" pitchFamily="50" charset="-128"/>
              </a:rPr>
              <a:t>ができる活　</a:t>
            </a:r>
            <a:endParaRPr lang="en-US" altLang="ja-JP" sz="2800" b="1" dirty="0" smtClean="0">
              <a:solidFill>
                <a:schemeClr val="bg1"/>
              </a:solidFill>
              <a:latin typeface="Meiryo UI" panose="020B0604030504040204" pitchFamily="50" charset="-128"/>
              <a:ea typeface="Meiryo UI" panose="020B0604030504040204" pitchFamily="50" charset="-128"/>
            </a:endParaRPr>
          </a:p>
          <a:p>
            <a:r>
              <a:rPr lang="ja-JP" altLang="en-US" sz="2800" b="1" dirty="0">
                <a:solidFill>
                  <a:schemeClr val="bg1"/>
                </a:solidFill>
                <a:latin typeface="Meiryo UI" panose="020B0604030504040204" pitchFamily="50" charset="-128"/>
                <a:ea typeface="Meiryo UI" panose="020B0604030504040204" pitchFamily="50" charset="-128"/>
              </a:rPr>
              <a:t>　</a:t>
            </a:r>
            <a:r>
              <a:rPr lang="ja-JP" altLang="en-US" sz="2800" b="1" dirty="0" smtClean="0">
                <a:solidFill>
                  <a:schemeClr val="bg1"/>
                </a:solidFill>
                <a:latin typeface="Meiryo UI" panose="020B0604030504040204" pitchFamily="50" charset="-128"/>
                <a:ea typeface="Meiryo UI" panose="020B0604030504040204" pitchFamily="50" charset="-128"/>
              </a:rPr>
              <a:t>　動にすること。</a:t>
            </a:r>
            <a:endParaRPr lang="en-US" altLang="ja-JP" sz="2800" b="1" dirty="0">
              <a:solidFill>
                <a:schemeClr val="bg1"/>
              </a:solidFill>
              <a:latin typeface="Meiryo UI" panose="020B0604030504040204" pitchFamily="50" charset="-128"/>
              <a:ea typeface="Meiryo UI" panose="020B0604030504040204" pitchFamily="50" charset="-128"/>
            </a:endParaRPr>
          </a:p>
          <a:p>
            <a:endParaRPr lang="en-US" altLang="ja-JP" sz="2800" b="1" dirty="0">
              <a:solidFill>
                <a:schemeClr val="bg1"/>
              </a:solidFill>
              <a:latin typeface="Meiryo UI" panose="020B0604030504040204" pitchFamily="50" charset="-128"/>
              <a:ea typeface="Meiryo UI" panose="020B0604030504040204" pitchFamily="50" charset="-128"/>
            </a:endParaRPr>
          </a:p>
          <a:p>
            <a:r>
              <a:rPr lang="ja-JP" altLang="en-US" sz="2800" b="1" dirty="0">
                <a:solidFill>
                  <a:schemeClr val="bg1"/>
                </a:solidFill>
                <a:latin typeface="Meiryo UI" panose="020B0604030504040204" pitchFamily="50" charset="-128"/>
                <a:ea typeface="Meiryo UI" panose="020B0604030504040204" pitchFamily="50" charset="-128"/>
              </a:rPr>
              <a:t>☑　伝える目的や必然性のある場面で</a:t>
            </a:r>
            <a:r>
              <a:rPr lang="ja-JP" altLang="en-US" sz="2800" b="1" dirty="0" smtClean="0">
                <a:solidFill>
                  <a:schemeClr val="bg1"/>
                </a:solidFill>
                <a:latin typeface="Meiryo UI" panose="020B0604030504040204" pitchFamily="50" charset="-128"/>
                <a:ea typeface="Meiryo UI" panose="020B0604030504040204" pitchFamily="50" charset="-128"/>
              </a:rPr>
              <a:t>，相手</a:t>
            </a:r>
            <a:r>
              <a:rPr lang="ja-JP" altLang="en-US" sz="2800" b="1" dirty="0">
                <a:solidFill>
                  <a:schemeClr val="bg1"/>
                </a:solidFill>
                <a:latin typeface="Meiryo UI" panose="020B0604030504040204" pitchFamily="50" charset="-128"/>
                <a:ea typeface="Meiryo UI" panose="020B0604030504040204" pitchFamily="50" charset="-128"/>
              </a:rPr>
              <a:t>意識</a:t>
            </a:r>
            <a:r>
              <a:rPr lang="ja-JP" altLang="en-US" sz="2800" b="1" dirty="0" smtClean="0">
                <a:solidFill>
                  <a:schemeClr val="bg1"/>
                </a:solidFill>
                <a:latin typeface="Meiryo UI" panose="020B0604030504040204" pitchFamily="50" charset="-128"/>
                <a:ea typeface="Meiryo UI" panose="020B0604030504040204" pitchFamily="50" charset="-128"/>
              </a:rPr>
              <a:t>と</a:t>
            </a:r>
            <a:endParaRPr lang="en-US" altLang="ja-JP" sz="2800" b="1" dirty="0" smtClean="0">
              <a:solidFill>
                <a:schemeClr val="bg1"/>
              </a:solidFill>
              <a:latin typeface="Meiryo UI" panose="020B0604030504040204" pitchFamily="50" charset="-128"/>
              <a:ea typeface="Meiryo UI" panose="020B0604030504040204" pitchFamily="50" charset="-128"/>
            </a:endParaRPr>
          </a:p>
          <a:p>
            <a:r>
              <a:rPr lang="ja-JP" altLang="en-US" sz="2800" b="1" dirty="0" smtClean="0">
                <a:solidFill>
                  <a:schemeClr val="bg1"/>
                </a:solidFill>
                <a:latin typeface="Meiryo UI" panose="020B0604030504040204" pitchFamily="50" charset="-128"/>
                <a:ea typeface="Meiryo UI" panose="020B0604030504040204" pitchFamily="50" charset="-128"/>
              </a:rPr>
              <a:t>    中身</a:t>
            </a:r>
            <a:r>
              <a:rPr lang="ja-JP" altLang="en-US" sz="2800" b="1" dirty="0">
                <a:solidFill>
                  <a:schemeClr val="bg1"/>
                </a:solidFill>
                <a:latin typeface="Meiryo UI" panose="020B0604030504040204" pitchFamily="50" charset="-128"/>
                <a:ea typeface="Meiryo UI" panose="020B0604030504040204" pitchFamily="50" charset="-128"/>
              </a:rPr>
              <a:t>のあるコミュニケーション</a:t>
            </a:r>
            <a:r>
              <a:rPr lang="ja-JP" altLang="en-US" sz="2800" b="1" dirty="0" smtClean="0">
                <a:solidFill>
                  <a:schemeClr val="bg1"/>
                </a:solidFill>
                <a:latin typeface="Meiryo UI" panose="020B0604030504040204" pitchFamily="50" charset="-128"/>
                <a:ea typeface="Meiryo UI" panose="020B0604030504040204" pitchFamily="50" charset="-128"/>
              </a:rPr>
              <a:t>を図ること。　　</a:t>
            </a:r>
            <a:endParaRPr lang="ja-JP" altLang="en-US" sz="2800" b="1" dirty="0">
              <a:solidFill>
                <a:schemeClr val="bg1"/>
              </a:solidFill>
              <a:latin typeface="Meiryo UI" panose="020B0604030504040204" pitchFamily="50" charset="-128"/>
              <a:ea typeface="Meiryo UI" panose="020B0604030504040204" pitchFamily="50" charset="-128"/>
            </a:endParaRPr>
          </a:p>
        </p:txBody>
      </p:sp>
      <p:sp>
        <p:nvSpPr>
          <p:cNvPr id="10" name="タイトル 1">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２　「言語活動」の充実を図った授業づくり</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55794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 xmlns:a16="http://schemas.microsoft.com/office/drawing/2014/main" id="{46DE1376-CE0F-4732-B607-09A3D3886BFD}"/>
              </a:ext>
            </a:extLst>
          </p:cNvPr>
          <p:cNvSpPr txBox="1"/>
          <p:nvPr/>
        </p:nvSpPr>
        <p:spPr>
          <a:xfrm>
            <a:off x="781122" y="1124744"/>
            <a:ext cx="7581755" cy="4278094"/>
          </a:xfrm>
          <a:prstGeom prst="rect">
            <a:avLst/>
          </a:prstGeom>
          <a:noFill/>
        </p:spPr>
        <p:txBody>
          <a:bodyPr wrap="square" rtlCol="0">
            <a:spAutoFit/>
          </a:bodyPr>
          <a:lstStyle/>
          <a:p>
            <a:pPr algn="l"/>
            <a:r>
              <a:rPr kumimoji="1" lang="en-US" altLang="ja-JP" sz="3200" b="1" dirty="0" smtClean="0">
                <a:latin typeface="Meiryo UI" panose="020B0604030504040204" pitchFamily="50" charset="-128"/>
                <a:ea typeface="Meiryo UI" panose="020B0604030504040204" pitchFamily="50" charset="-128"/>
              </a:rPr>
              <a:t>                      《</a:t>
            </a:r>
            <a:r>
              <a:rPr kumimoji="1" lang="ja-JP" altLang="en-US" sz="3200" b="1" dirty="0" smtClean="0">
                <a:latin typeface="Meiryo UI" panose="020B0604030504040204" pitchFamily="50" charset="-128"/>
                <a:ea typeface="Meiryo UI" panose="020B0604030504040204" pitchFamily="50" charset="-128"/>
              </a:rPr>
              <a:t>内容</a:t>
            </a:r>
            <a:r>
              <a:rPr kumimoji="1" lang="en-US" altLang="ja-JP" sz="3200" b="1" dirty="0" smtClean="0">
                <a:latin typeface="Meiryo UI" panose="020B0604030504040204" pitchFamily="50" charset="-128"/>
                <a:ea typeface="Meiryo UI" panose="020B0604030504040204" pitchFamily="50" charset="-128"/>
              </a:rPr>
              <a:t>》</a:t>
            </a:r>
          </a:p>
          <a:p>
            <a:pPr algn="l"/>
            <a:endParaRPr kumimoji="1" lang="en-US" altLang="ja-JP" sz="4800" b="1" dirty="0" smtClean="0">
              <a:latin typeface="Meiryo UI" panose="020B0604030504040204" pitchFamily="50" charset="-128"/>
              <a:ea typeface="Meiryo UI" panose="020B0604030504040204" pitchFamily="50" charset="-128"/>
            </a:endParaRPr>
          </a:p>
          <a:p>
            <a:r>
              <a:rPr lang="ja-JP" altLang="en-US" sz="3200" b="1" dirty="0" smtClean="0">
                <a:latin typeface="Meiryo UI" panose="020B0604030504040204" pitchFamily="50" charset="-128"/>
                <a:ea typeface="Meiryo UI" panose="020B0604030504040204" pitchFamily="50" charset="-128"/>
              </a:rPr>
              <a:t>１</a:t>
            </a:r>
            <a:r>
              <a:rPr kumimoji="1" lang="ja-JP" altLang="en-US" sz="3200" b="1" dirty="0" smtClean="0">
                <a:latin typeface="Meiryo UI" panose="020B0604030504040204" pitchFamily="50" charset="-128"/>
                <a:ea typeface="Meiryo UI" panose="020B0604030504040204" pitchFamily="50" charset="-128"/>
              </a:rPr>
              <a:t>　</a:t>
            </a:r>
            <a:r>
              <a:rPr lang="ja-JP" altLang="en-US" sz="3200" b="1" dirty="0">
                <a:latin typeface="Meiryo UI" panose="020B0604030504040204" pitchFamily="50" charset="-128"/>
                <a:ea typeface="Meiryo UI" panose="020B0604030504040204" pitchFamily="50" charset="-128"/>
              </a:rPr>
              <a:t>学習指導要領で示される「言語活動」 </a:t>
            </a:r>
            <a:endParaRPr lang="en-US" altLang="ja-JP" sz="3200" b="1" dirty="0" smtClean="0">
              <a:latin typeface="Meiryo UI" panose="020B0604030504040204" pitchFamily="50" charset="-128"/>
              <a:ea typeface="Meiryo UI" panose="020B0604030504040204" pitchFamily="50" charset="-128"/>
            </a:endParaRPr>
          </a:p>
          <a:p>
            <a:endParaRPr lang="en-US" altLang="ja-JP" sz="3200" b="1" dirty="0">
              <a:latin typeface="Meiryo UI" panose="020B0604030504040204" pitchFamily="50" charset="-128"/>
              <a:ea typeface="Meiryo UI" panose="020B0604030504040204" pitchFamily="50" charset="-128"/>
            </a:endParaRPr>
          </a:p>
          <a:p>
            <a:r>
              <a:rPr lang="ja-JP" altLang="en-US" sz="3200" b="1" dirty="0">
                <a:latin typeface="Meiryo UI" panose="020B0604030504040204" pitchFamily="50" charset="-128"/>
                <a:ea typeface="Meiryo UI" panose="020B0604030504040204" pitchFamily="50" charset="-128"/>
              </a:rPr>
              <a:t>２</a:t>
            </a:r>
            <a:r>
              <a:rPr kumimoji="1" lang="ja-JP" altLang="en-US" sz="3200" b="1" dirty="0">
                <a:latin typeface="Meiryo UI" panose="020B0604030504040204" pitchFamily="50" charset="-128"/>
                <a:ea typeface="Meiryo UI" panose="020B0604030504040204" pitchFamily="50" charset="-128"/>
              </a:rPr>
              <a:t>　</a:t>
            </a:r>
            <a:r>
              <a:rPr lang="ja-JP" altLang="en-US" sz="3200" b="1" dirty="0">
                <a:latin typeface="Meiryo UI" panose="020B0604030504040204" pitchFamily="50" charset="-128"/>
                <a:ea typeface="Meiryo UI" panose="020B0604030504040204" pitchFamily="50" charset="-128"/>
              </a:rPr>
              <a:t>「言語活動」の充実を図った授業づくり</a:t>
            </a:r>
            <a:endParaRPr lang="en-US" altLang="ja-JP" sz="3200" b="1" dirty="0" smtClean="0">
              <a:latin typeface="Meiryo UI" panose="020B0604030504040204" pitchFamily="50" charset="-128"/>
              <a:ea typeface="Meiryo UI" panose="020B0604030504040204" pitchFamily="50" charset="-128"/>
            </a:endParaRPr>
          </a:p>
          <a:p>
            <a:endParaRPr lang="en-US" altLang="ja-JP" sz="3200" b="1" dirty="0" smtClean="0">
              <a:latin typeface="Meiryo UI" panose="020B0604030504040204" pitchFamily="50" charset="-128"/>
              <a:ea typeface="Meiryo UI" panose="020B0604030504040204" pitchFamily="50" charset="-128"/>
            </a:endParaRPr>
          </a:p>
          <a:p>
            <a:pPr algn="l"/>
            <a:r>
              <a:rPr kumimoji="1" lang="ja-JP" altLang="en-US" sz="3200" b="1" dirty="0" smtClean="0">
                <a:latin typeface="Meiryo UI" panose="020B0604030504040204" pitchFamily="50" charset="-128"/>
                <a:ea typeface="Meiryo UI" panose="020B0604030504040204" pitchFamily="50" charset="-128"/>
              </a:rPr>
              <a:t>３　「言語活動」の充実を図った授業の具体</a:t>
            </a:r>
            <a:endParaRPr kumimoji="1" lang="en-US" altLang="ja-JP" sz="3200" b="1" dirty="0" smtClean="0">
              <a:latin typeface="Meiryo UI" panose="020B0604030504040204" pitchFamily="50" charset="-128"/>
              <a:ea typeface="Meiryo UI" panose="020B0604030504040204" pitchFamily="50" charset="-128"/>
            </a:endParaRPr>
          </a:p>
          <a:p>
            <a:pPr algn="l"/>
            <a:endParaRPr kumimoji="1" lang="ja-JP" altLang="en-US" sz="3200" b="1" dirty="0">
              <a:latin typeface="Meiryo UI" panose="020B0604030504040204" pitchFamily="50" charset="-128"/>
              <a:ea typeface="Meiryo UI" panose="020B0604030504040204" pitchFamily="50" charset="-128"/>
            </a:endParaRPr>
          </a:p>
        </p:txBody>
      </p:sp>
      <p:sp>
        <p:nvSpPr>
          <p:cNvPr id="5" name="タイトル 1">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30312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628650" y="1450450"/>
            <a:ext cx="7886700" cy="8166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3600" dirty="0">
              <a:latin typeface="Meiryo UI" panose="020B0604030504040204" pitchFamily="50" charset="-128"/>
              <a:ea typeface="Meiryo UI" panose="020B0604030504040204" pitchFamily="50" charset="-128"/>
            </a:endParaRPr>
          </a:p>
        </p:txBody>
      </p:sp>
      <p:pic>
        <p:nvPicPr>
          <p:cNvPr id="2050" name="Picture 2" descr="黒板のフレーム飾り枠イラスト | 無料イラスト かわいいフリー素材集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983" y="566103"/>
            <a:ext cx="8810034" cy="6091674"/>
          </a:xfrm>
          <a:prstGeom prst="rect">
            <a:avLst/>
          </a:prstGeom>
          <a:noFill/>
          <a:extLst>
            <a:ext uri="{909E8E84-426E-40DD-AFC4-6F175D3DCCD1}">
              <a14:hiddenFill xmlns:a14="http://schemas.microsoft.com/office/drawing/2010/main">
                <a:solidFill>
                  <a:srgbClr val="FFFFFF"/>
                </a:solidFill>
              </a14:hiddenFill>
            </a:ext>
          </a:extLst>
        </p:spPr>
      </p:pic>
      <p:sp>
        <p:nvSpPr>
          <p:cNvPr id="7" name="タイトル 1"/>
          <p:cNvSpPr txBox="1">
            <a:spLocks/>
          </p:cNvSpPr>
          <p:nvPr/>
        </p:nvSpPr>
        <p:spPr>
          <a:xfrm>
            <a:off x="628650" y="1195982"/>
            <a:ext cx="80720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b="1" dirty="0" smtClean="0">
                <a:solidFill>
                  <a:srgbClr val="FFC000"/>
                </a:solidFill>
                <a:effectLst>
                  <a:outerShdw blurRad="38100" dist="38100" dir="2700000" algn="tl">
                    <a:srgbClr val="000000">
                      <a:alpha val="43137"/>
                    </a:srgbClr>
                  </a:outerShdw>
                </a:effectLst>
                <a:latin typeface="+mn-ea"/>
                <a:ea typeface="+mn-ea"/>
              </a:rPr>
              <a:t>「言語活動を通して」指導をする際のポイント</a:t>
            </a:r>
            <a:endParaRPr lang="ja-JP" altLang="en-US" sz="4000" b="1" dirty="0">
              <a:solidFill>
                <a:srgbClr val="FFC000"/>
              </a:solidFill>
              <a:effectLst>
                <a:outerShdw blurRad="38100" dist="38100" dir="2700000" algn="tl">
                  <a:srgbClr val="000000">
                    <a:alpha val="43137"/>
                  </a:srgbClr>
                </a:outerShdw>
              </a:effectLst>
              <a:latin typeface="+mn-ea"/>
              <a:ea typeface="+mn-ea"/>
            </a:endParaRPr>
          </a:p>
        </p:txBody>
      </p:sp>
      <p:sp>
        <p:nvSpPr>
          <p:cNvPr id="10" name="タイトル 1">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２　「言語活動」の充実を図った授業づくり</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11" name="タイトル 1"/>
          <p:cNvSpPr txBox="1">
            <a:spLocks/>
          </p:cNvSpPr>
          <p:nvPr/>
        </p:nvSpPr>
        <p:spPr>
          <a:xfrm>
            <a:off x="795481" y="2321626"/>
            <a:ext cx="7753899" cy="3110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　</a:t>
            </a:r>
            <a:r>
              <a:rPr lang="ja-JP" altLang="en-US" sz="2800" b="1" dirty="0" smtClean="0">
                <a:solidFill>
                  <a:schemeClr val="bg1"/>
                </a:solidFill>
                <a:latin typeface="Meiryo UI" panose="020B0604030504040204" pitchFamily="50" charset="-128"/>
                <a:ea typeface="Meiryo UI" panose="020B0604030504040204" pitchFamily="50" charset="-128"/>
              </a:rPr>
              <a:t>子供達の興味・関心を十分に理解すると共に，　</a:t>
            </a:r>
            <a:endParaRPr lang="en-US" altLang="ja-JP" sz="2800" b="1" dirty="0" smtClean="0">
              <a:solidFill>
                <a:schemeClr val="bg1"/>
              </a:solidFill>
              <a:latin typeface="Meiryo UI" panose="020B0604030504040204" pitchFamily="50" charset="-128"/>
              <a:ea typeface="Meiryo UI" panose="020B0604030504040204" pitchFamily="50" charset="-128"/>
            </a:endParaRPr>
          </a:p>
          <a:p>
            <a:r>
              <a:rPr lang="ja-JP" altLang="en-US" sz="2800" b="1" dirty="0">
                <a:solidFill>
                  <a:schemeClr val="bg1"/>
                </a:solidFill>
                <a:latin typeface="Meiryo UI" panose="020B0604030504040204" pitchFamily="50" charset="-128"/>
                <a:ea typeface="Meiryo UI" panose="020B0604030504040204" pitchFamily="50" charset="-128"/>
              </a:rPr>
              <a:t>　</a:t>
            </a:r>
            <a:r>
              <a:rPr lang="ja-JP" altLang="en-US" sz="2800" b="1" dirty="0" smtClean="0">
                <a:solidFill>
                  <a:schemeClr val="bg1"/>
                </a:solidFill>
                <a:latin typeface="Meiryo UI" panose="020B0604030504040204" pitchFamily="50" charset="-128"/>
                <a:ea typeface="Meiryo UI" panose="020B0604030504040204" pitchFamily="50" charset="-128"/>
              </a:rPr>
              <a:t>　子供達の発言，発話を受け止める。</a:t>
            </a:r>
            <a:endParaRPr lang="en-US" altLang="ja-JP" sz="2800" b="1" dirty="0" smtClean="0">
              <a:solidFill>
                <a:schemeClr val="bg1"/>
              </a:solidFill>
              <a:latin typeface="Meiryo UI" panose="020B0604030504040204" pitchFamily="50" charset="-128"/>
              <a:ea typeface="Meiryo UI" panose="020B0604030504040204" pitchFamily="50" charset="-128"/>
            </a:endParaRPr>
          </a:p>
          <a:p>
            <a:endParaRPr lang="en-US" altLang="ja-JP" sz="2800" b="1" dirty="0">
              <a:solidFill>
                <a:schemeClr val="bg1"/>
              </a:solidFill>
              <a:latin typeface="Meiryo UI" panose="020B0604030504040204" pitchFamily="50" charset="-128"/>
              <a:ea typeface="Meiryo UI" panose="020B0604030504040204" pitchFamily="50" charset="-128"/>
            </a:endParaRPr>
          </a:p>
          <a:p>
            <a:r>
              <a:rPr lang="ja-JP" altLang="en-US" sz="2800" b="1" dirty="0">
                <a:solidFill>
                  <a:schemeClr val="bg1"/>
                </a:solidFill>
                <a:latin typeface="Meiryo UI" panose="020B0604030504040204" pitchFamily="50" charset="-128"/>
                <a:ea typeface="Meiryo UI" panose="020B0604030504040204" pitchFamily="50" charset="-128"/>
              </a:rPr>
              <a:t>☑　</a:t>
            </a:r>
            <a:r>
              <a:rPr lang="ja-JP" altLang="en-US" sz="2800" b="1" dirty="0" smtClean="0">
                <a:solidFill>
                  <a:schemeClr val="bg1"/>
                </a:solidFill>
                <a:latin typeface="Meiryo UI" panose="020B0604030504040204" pitchFamily="50" charset="-128"/>
                <a:ea typeface="Meiryo UI" panose="020B0604030504040204" pitchFamily="50" charset="-128"/>
              </a:rPr>
              <a:t>教科書に設定されている様々な活動を把握する。</a:t>
            </a:r>
            <a:endParaRPr lang="en-US" altLang="ja-JP" sz="2800" b="1" dirty="0" smtClean="0">
              <a:solidFill>
                <a:schemeClr val="bg1"/>
              </a:solidFill>
              <a:latin typeface="Meiryo UI" panose="020B0604030504040204" pitchFamily="50" charset="-128"/>
              <a:ea typeface="Meiryo UI" panose="020B0604030504040204" pitchFamily="50" charset="-128"/>
            </a:endParaRPr>
          </a:p>
          <a:p>
            <a:endParaRPr lang="en-US" altLang="ja-JP" sz="2800" b="1" dirty="0">
              <a:solidFill>
                <a:schemeClr val="bg1"/>
              </a:solidFill>
              <a:latin typeface="Meiryo UI" panose="020B0604030504040204" pitchFamily="50" charset="-128"/>
              <a:ea typeface="Meiryo UI" panose="020B0604030504040204" pitchFamily="50" charset="-128"/>
            </a:endParaRPr>
          </a:p>
          <a:p>
            <a:r>
              <a:rPr lang="ja-JP" altLang="en-US" sz="2800" b="1" dirty="0">
                <a:solidFill>
                  <a:schemeClr val="bg1"/>
                </a:solidFill>
                <a:latin typeface="Meiryo UI" panose="020B0604030504040204" pitchFamily="50" charset="-128"/>
                <a:ea typeface="Meiryo UI" panose="020B0604030504040204" pitchFamily="50" charset="-128"/>
              </a:rPr>
              <a:t>☑　</a:t>
            </a:r>
            <a:r>
              <a:rPr lang="ja-JP" altLang="en-US" sz="2800" b="1" dirty="0" smtClean="0">
                <a:solidFill>
                  <a:schemeClr val="bg1"/>
                </a:solidFill>
                <a:latin typeface="Meiryo UI" panose="020B0604030504040204" pitchFamily="50" charset="-128"/>
                <a:ea typeface="Meiryo UI" panose="020B0604030504040204" pitchFamily="50" charset="-128"/>
              </a:rPr>
              <a:t>「使いながら学ぶ」を心掛ける。　　</a:t>
            </a:r>
            <a:endParaRPr lang="ja-JP" altLang="en-US"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19336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38787" y="2128650"/>
            <a:ext cx="4003173" cy="428392"/>
          </a:xfrm>
        </p:spPr>
        <p:txBody>
          <a:bodyPr>
            <a:normAutofit/>
          </a:bodyPr>
          <a:lstStyle/>
          <a:p>
            <a:pPr algn="l"/>
            <a:r>
              <a:rPr lang="ja-JP" altLang="en-US" sz="1050" dirty="0">
                <a:hlinkClick r:id="rId3"/>
              </a:rPr>
              <a:t>小学校の外国語教育はこう変わる！③</a:t>
            </a:r>
            <a:r>
              <a:rPr lang="en-US" altLang="ja-JP" sz="1050" dirty="0">
                <a:hlinkClick r:id="rId3"/>
              </a:rPr>
              <a:t>〜</a:t>
            </a:r>
            <a:r>
              <a:rPr lang="ja-JP" altLang="en-US" sz="1050" dirty="0">
                <a:hlinkClick r:id="rId3"/>
              </a:rPr>
              <a:t>言語活動を行う動機付けのはかり方</a:t>
            </a:r>
            <a:r>
              <a:rPr lang="en-US" altLang="ja-JP" sz="1050" dirty="0">
                <a:hlinkClick r:id="rId3"/>
              </a:rPr>
              <a:t>〜 - YouTube</a:t>
            </a:r>
            <a:endParaRPr kumimoji="1" lang="ja-JP" altLang="en-US" sz="1050" dirty="0"/>
          </a:p>
        </p:txBody>
      </p:sp>
      <p:sp>
        <p:nvSpPr>
          <p:cNvPr id="5" name="タイトル 1">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３</a:t>
            </a:r>
            <a:r>
              <a:rPr lang="ja-JP" altLang="en-US" sz="2800" b="1" dirty="0" smtClean="0">
                <a:solidFill>
                  <a:schemeClr val="bg1"/>
                </a:solidFill>
                <a:latin typeface="Meiryo UI" panose="020B0604030504040204" pitchFamily="50" charset="-128"/>
                <a:ea typeface="Meiryo UI" panose="020B0604030504040204" pitchFamily="50" charset="-128"/>
              </a:rPr>
              <a:t>　「言語活動」の充実を図った授業の具体</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11" name="タイトル 1"/>
          <p:cNvSpPr txBox="1">
            <a:spLocks/>
          </p:cNvSpPr>
          <p:nvPr/>
        </p:nvSpPr>
        <p:spPr>
          <a:xfrm>
            <a:off x="6012160" y="6408500"/>
            <a:ext cx="2919663" cy="330891"/>
          </a:xfrm>
          <a:prstGeom prst="rect">
            <a:avLst/>
          </a:prstGeom>
          <a:ln w="12700">
            <a:noFill/>
            <a:prstDash val="dash"/>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400" dirty="0" smtClean="0">
                <a:latin typeface="Meiryo UI" panose="020B0604030504040204" pitchFamily="50" charset="-128"/>
                <a:ea typeface="Meiryo UI" panose="020B0604030504040204" pitchFamily="50" charset="-128"/>
              </a:rPr>
              <a:t>文部科学省</a:t>
            </a:r>
            <a:r>
              <a:rPr lang="en-US" altLang="ja-JP" sz="1400" dirty="0" err="1" smtClean="0">
                <a:latin typeface="Meiryo UI" panose="020B0604030504040204" pitchFamily="50" charset="-128"/>
                <a:ea typeface="Meiryo UI" panose="020B0604030504040204" pitchFamily="50" charset="-128"/>
              </a:rPr>
              <a:t>MEXTchannel</a:t>
            </a:r>
            <a:endParaRPr lang="ja-JP" altLang="en-US" sz="1400" dirty="0">
              <a:latin typeface="Meiryo UI" panose="020B0604030504040204" pitchFamily="50" charset="-128"/>
              <a:ea typeface="Meiryo UI" panose="020B0604030504040204" pitchFamily="50" charset="-128"/>
            </a:endParaRPr>
          </a:p>
        </p:txBody>
      </p:sp>
      <p:sp>
        <p:nvSpPr>
          <p:cNvPr id="12" name="タイトル 1"/>
          <p:cNvSpPr txBox="1">
            <a:spLocks/>
          </p:cNvSpPr>
          <p:nvPr/>
        </p:nvSpPr>
        <p:spPr>
          <a:xfrm>
            <a:off x="312330" y="1940423"/>
            <a:ext cx="3979625" cy="545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1050" dirty="0"/>
          </a:p>
        </p:txBody>
      </p:sp>
      <p:sp>
        <p:nvSpPr>
          <p:cNvPr id="13" name="タイトル 1"/>
          <p:cNvSpPr txBox="1">
            <a:spLocks/>
          </p:cNvSpPr>
          <p:nvPr/>
        </p:nvSpPr>
        <p:spPr>
          <a:xfrm>
            <a:off x="1763688" y="2021891"/>
            <a:ext cx="3979625" cy="545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1050" dirty="0"/>
          </a:p>
        </p:txBody>
      </p:sp>
      <p:grpSp>
        <p:nvGrpSpPr>
          <p:cNvPr id="17" name="グループ化 16"/>
          <p:cNvGrpSpPr/>
          <p:nvPr/>
        </p:nvGrpSpPr>
        <p:grpSpPr>
          <a:xfrm>
            <a:off x="246631" y="4733255"/>
            <a:ext cx="4045323" cy="1654371"/>
            <a:chOff x="246632" y="4576905"/>
            <a:chExt cx="4045323" cy="1654371"/>
          </a:xfrm>
        </p:grpSpPr>
        <p:pic>
          <p:nvPicPr>
            <p:cNvPr id="8" name="図 7"/>
            <p:cNvPicPr>
              <a:picLocks noChangeAspect="1"/>
            </p:cNvPicPr>
            <p:nvPr/>
          </p:nvPicPr>
          <p:blipFill rotWithShape="1">
            <a:blip r:embed="rId4"/>
            <a:srcRect l="7088" t="49180" r="23614" b="21026"/>
            <a:stretch/>
          </p:blipFill>
          <p:spPr>
            <a:xfrm>
              <a:off x="312330" y="4576905"/>
              <a:ext cx="3979625" cy="961953"/>
            </a:xfrm>
            <a:prstGeom prst="rect">
              <a:avLst/>
            </a:prstGeom>
            <a:ln>
              <a:solidFill>
                <a:schemeClr val="tx1"/>
              </a:solidFill>
            </a:ln>
          </p:spPr>
        </p:pic>
        <p:sp>
          <p:nvSpPr>
            <p:cNvPr id="15" name="正方形/長方形 14"/>
            <p:cNvSpPr/>
            <p:nvPr/>
          </p:nvSpPr>
          <p:spPr>
            <a:xfrm>
              <a:off x="246632" y="5815778"/>
              <a:ext cx="3979625" cy="415498"/>
            </a:xfrm>
            <a:prstGeom prst="rect">
              <a:avLst/>
            </a:prstGeom>
          </p:spPr>
          <p:txBody>
            <a:bodyPr wrap="square">
              <a:spAutoFit/>
            </a:bodyPr>
            <a:lstStyle/>
            <a:p>
              <a:r>
                <a:rPr lang="ja-JP" altLang="en-US" sz="1050" dirty="0">
                  <a:hlinkClick r:id="rId5"/>
                </a:rPr>
                <a:t>小学校の外国語教育はこう変わる！⑥</a:t>
              </a:r>
              <a:r>
                <a:rPr lang="en-US" altLang="ja-JP" sz="1050" dirty="0">
                  <a:hlinkClick r:id="rId5"/>
                </a:rPr>
                <a:t>〜</a:t>
              </a:r>
              <a:r>
                <a:rPr lang="ja-JP" altLang="en-US" sz="1050" dirty="0">
                  <a:hlinkClick r:id="rId5"/>
                </a:rPr>
                <a:t>やり取りの進め方</a:t>
              </a:r>
              <a:r>
                <a:rPr lang="en-US" altLang="ja-JP" sz="1050" dirty="0">
                  <a:hlinkClick r:id="rId5"/>
                </a:rPr>
                <a:t>〜 - YouTube</a:t>
              </a:r>
              <a:endParaRPr lang="ja-JP" altLang="en-US" sz="1050" dirty="0"/>
            </a:p>
          </p:txBody>
        </p:sp>
        <p:sp>
          <p:nvSpPr>
            <p:cNvPr id="16" name="正方形/長方形 15"/>
            <p:cNvSpPr/>
            <p:nvPr/>
          </p:nvSpPr>
          <p:spPr>
            <a:xfrm>
              <a:off x="267019" y="5568248"/>
              <a:ext cx="3656909" cy="253916"/>
            </a:xfrm>
            <a:prstGeom prst="rect">
              <a:avLst/>
            </a:prstGeom>
          </p:spPr>
          <p:txBody>
            <a:bodyPr wrap="square">
              <a:spAutoFit/>
            </a:bodyPr>
            <a:lstStyle/>
            <a:p>
              <a:r>
                <a:rPr lang="ja-JP" altLang="en-US" sz="1050" dirty="0" smtClean="0">
                  <a:latin typeface="Meiryo UI" panose="020B0604030504040204" pitchFamily="50" charset="-128"/>
                  <a:ea typeface="Meiryo UI" panose="020B0604030504040204" pitchFamily="50" charset="-128"/>
                </a:rPr>
                <a:t>第４学年：</a:t>
              </a:r>
              <a:r>
                <a:rPr lang="en-US" altLang="ja-JP" sz="1050" dirty="0" smtClean="0">
                  <a:latin typeface="Meiryo UI" panose="020B0604030504040204" pitchFamily="50" charset="-128"/>
                  <a:ea typeface="Meiryo UI" panose="020B0604030504040204" pitchFamily="50" charset="-128"/>
                </a:rPr>
                <a:t>Let’s Try!2 Unit8  This is my favorite place.</a:t>
              </a:r>
              <a:endParaRPr lang="ja-JP" altLang="en-US" sz="1050" dirty="0">
                <a:latin typeface="Meiryo UI" panose="020B0604030504040204" pitchFamily="50" charset="-128"/>
                <a:ea typeface="Meiryo UI" panose="020B0604030504040204" pitchFamily="50" charset="-128"/>
              </a:endParaRPr>
            </a:p>
          </p:txBody>
        </p:sp>
      </p:grpSp>
      <p:grpSp>
        <p:nvGrpSpPr>
          <p:cNvPr id="19" name="グループ化 18"/>
          <p:cNvGrpSpPr/>
          <p:nvPr/>
        </p:nvGrpSpPr>
        <p:grpSpPr>
          <a:xfrm>
            <a:off x="221012" y="2832422"/>
            <a:ext cx="4123414" cy="1682428"/>
            <a:chOff x="221012" y="2832422"/>
            <a:chExt cx="4123414" cy="1682428"/>
          </a:xfrm>
        </p:grpSpPr>
        <p:pic>
          <p:nvPicPr>
            <p:cNvPr id="9" name="図 8"/>
            <p:cNvPicPr>
              <a:picLocks noChangeAspect="1"/>
            </p:cNvPicPr>
            <p:nvPr/>
          </p:nvPicPr>
          <p:blipFill rotWithShape="1">
            <a:blip r:embed="rId6"/>
            <a:srcRect l="7476" t="45798" r="25588" b="24788"/>
            <a:stretch/>
          </p:blipFill>
          <p:spPr>
            <a:xfrm>
              <a:off x="292908" y="2832422"/>
              <a:ext cx="3979625" cy="983202"/>
            </a:xfrm>
            <a:prstGeom prst="rect">
              <a:avLst/>
            </a:prstGeom>
            <a:ln>
              <a:solidFill>
                <a:schemeClr val="tx1"/>
              </a:solidFill>
            </a:ln>
          </p:spPr>
        </p:pic>
        <p:sp>
          <p:nvSpPr>
            <p:cNvPr id="14" name="正方形/長方形 13"/>
            <p:cNvSpPr/>
            <p:nvPr/>
          </p:nvSpPr>
          <p:spPr>
            <a:xfrm>
              <a:off x="221013" y="4099352"/>
              <a:ext cx="4123413" cy="415498"/>
            </a:xfrm>
            <a:prstGeom prst="rect">
              <a:avLst/>
            </a:prstGeom>
          </p:spPr>
          <p:txBody>
            <a:bodyPr wrap="square">
              <a:spAutoFit/>
            </a:bodyPr>
            <a:lstStyle/>
            <a:p>
              <a:r>
                <a:rPr lang="ja-JP" altLang="en-US" sz="1050" dirty="0">
                  <a:hlinkClick r:id="rId7"/>
                </a:rPr>
                <a:t>小学校の外国語教育はこう変わる！④</a:t>
              </a:r>
              <a:r>
                <a:rPr lang="en-US" altLang="ja-JP" sz="1050" dirty="0">
                  <a:hlinkClick r:id="rId7"/>
                </a:rPr>
                <a:t>〜</a:t>
              </a:r>
              <a:r>
                <a:rPr lang="ja-JP" altLang="en-US" sz="1050" dirty="0">
                  <a:hlinkClick r:id="rId7"/>
                </a:rPr>
                <a:t>言語活動の進め方</a:t>
              </a:r>
              <a:r>
                <a:rPr lang="ja-JP" altLang="en-US" sz="1050" dirty="0" smtClean="0">
                  <a:hlinkClick r:id="rId7"/>
                </a:rPr>
                <a:t>及び，読む</a:t>
              </a:r>
              <a:r>
                <a:rPr lang="ja-JP" altLang="en-US" sz="1050" dirty="0">
                  <a:hlinkClick r:id="rId7"/>
                </a:rPr>
                <a:t>こと･書くことの指導のあり方</a:t>
              </a:r>
              <a:r>
                <a:rPr lang="en-US" altLang="ja-JP" sz="1050" dirty="0">
                  <a:hlinkClick r:id="rId7"/>
                </a:rPr>
                <a:t>〜 - YouTube</a:t>
              </a:r>
              <a:endParaRPr lang="ja-JP" altLang="en-US" sz="1050" dirty="0"/>
            </a:p>
          </p:txBody>
        </p:sp>
        <p:sp>
          <p:nvSpPr>
            <p:cNvPr id="18" name="正方形/長方形 17"/>
            <p:cNvSpPr/>
            <p:nvPr/>
          </p:nvSpPr>
          <p:spPr>
            <a:xfrm>
              <a:off x="221012" y="3859110"/>
              <a:ext cx="3918939" cy="253916"/>
            </a:xfrm>
            <a:prstGeom prst="rect">
              <a:avLst/>
            </a:prstGeom>
          </p:spPr>
          <p:txBody>
            <a:bodyPr wrap="square">
              <a:spAutoFit/>
            </a:bodyPr>
            <a:lstStyle/>
            <a:p>
              <a:r>
                <a:rPr lang="ja-JP" altLang="en-US" sz="1050" dirty="0" smtClean="0">
                  <a:latin typeface="Meiryo UI" panose="020B0604030504040204" pitchFamily="50" charset="-128"/>
                  <a:ea typeface="Meiryo UI" panose="020B0604030504040204" pitchFamily="50" charset="-128"/>
                </a:rPr>
                <a:t>第６学年：</a:t>
              </a:r>
              <a:r>
                <a:rPr lang="en-US" altLang="ja-JP" sz="1050" dirty="0" smtClean="0">
                  <a:latin typeface="Meiryo UI" panose="020B0604030504040204" pitchFamily="50" charset="-128"/>
                  <a:ea typeface="Meiryo UI" panose="020B0604030504040204" pitchFamily="50" charset="-128"/>
                </a:rPr>
                <a:t>We Cen!2  Unit8  What do you want to be?</a:t>
              </a:r>
            </a:p>
          </p:txBody>
        </p:sp>
      </p:grpSp>
      <p:grpSp>
        <p:nvGrpSpPr>
          <p:cNvPr id="27" name="グループ化 26"/>
          <p:cNvGrpSpPr/>
          <p:nvPr/>
        </p:nvGrpSpPr>
        <p:grpSpPr>
          <a:xfrm>
            <a:off x="4928650" y="843124"/>
            <a:ext cx="3969486" cy="1253052"/>
            <a:chOff x="4928650" y="843124"/>
            <a:chExt cx="3969486" cy="1253052"/>
          </a:xfrm>
        </p:grpSpPr>
        <p:pic>
          <p:nvPicPr>
            <p:cNvPr id="10" name="図 9"/>
            <p:cNvPicPr>
              <a:picLocks noChangeAspect="1"/>
            </p:cNvPicPr>
            <p:nvPr/>
          </p:nvPicPr>
          <p:blipFill rotWithShape="1">
            <a:blip r:embed="rId8"/>
            <a:srcRect l="7476" t="23387" r="24800" b="47199"/>
            <a:stretch/>
          </p:blipFill>
          <p:spPr>
            <a:xfrm>
              <a:off x="4938787" y="843124"/>
              <a:ext cx="3959349" cy="966817"/>
            </a:xfrm>
            <a:prstGeom prst="rect">
              <a:avLst/>
            </a:prstGeom>
            <a:ln>
              <a:solidFill>
                <a:schemeClr val="tx1"/>
              </a:solidFill>
            </a:ln>
          </p:spPr>
        </p:pic>
        <p:sp>
          <p:nvSpPr>
            <p:cNvPr id="20" name="正方形/長方形 19"/>
            <p:cNvSpPr/>
            <p:nvPr/>
          </p:nvSpPr>
          <p:spPr>
            <a:xfrm>
              <a:off x="4928650" y="1842260"/>
              <a:ext cx="3656909" cy="253916"/>
            </a:xfrm>
            <a:prstGeom prst="rect">
              <a:avLst/>
            </a:prstGeom>
          </p:spPr>
          <p:txBody>
            <a:bodyPr wrap="square">
              <a:spAutoFit/>
            </a:bodyPr>
            <a:lstStyle/>
            <a:p>
              <a:r>
                <a:rPr lang="ja-JP" altLang="en-US" sz="1050" dirty="0" smtClean="0">
                  <a:latin typeface="Meiryo UI" panose="020B0604030504040204" pitchFamily="50" charset="-128"/>
                  <a:ea typeface="Meiryo UI" panose="020B0604030504040204" pitchFamily="50" charset="-128"/>
                </a:rPr>
                <a:t>第４学年：</a:t>
              </a:r>
              <a:r>
                <a:rPr lang="en-US" altLang="ja-JP" sz="1050" dirty="0" smtClean="0">
                  <a:latin typeface="Meiryo UI" panose="020B0604030504040204" pitchFamily="50" charset="-128"/>
                  <a:ea typeface="Meiryo UI" panose="020B0604030504040204" pitchFamily="50" charset="-128"/>
                </a:rPr>
                <a:t>Let’s Try!2 Unit8  This is my favorite place.</a:t>
              </a:r>
              <a:endParaRPr lang="ja-JP" altLang="en-US" sz="1050" dirty="0">
                <a:latin typeface="Meiryo UI" panose="020B0604030504040204" pitchFamily="50" charset="-128"/>
                <a:ea typeface="Meiryo UI" panose="020B0604030504040204" pitchFamily="50" charset="-128"/>
              </a:endParaRPr>
            </a:p>
          </p:txBody>
        </p:sp>
      </p:grpSp>
      <p:grpSp>
        <p:nvGrpSpPr>
          <p:cNvPr id="23" name="グループ化 22"/>
          <p:cNvGrpSpPr/>
          <p:nvPr/>
        </p:nvGrpSpPr>
        <p:grpSpPr>
          <a:xfrm>
            <a:off x="4928650" y="2804696"/>
            <a:ext cx="4013310" cy="1727586"/>
            <a:chOff x="4928650" y="2804696"/>
            <a:chExt cx="4013310" cy="1727586"/>
          </a:xfrm>
        </p:grpSpPr>
        <p:pic>
          <p:nvPicPr>
            <p:cNvPr id="7" name="図 6"/>
            <p:cNvPicPr>
              <a:picLocks noChangeAspect="1"/>
            </p:cNvPicPr>
            <p:nvPr/>
          </p:nvPicPr>
          <p:blipFill rotWithShape="1">
            <a:blip r:embed="rId4"/>
            <a:srcRect l="7088" t="20292" r="25189" b="50294"/>
            <a:stretch/>
          </p:blipFill>
          <p:spPr>
            <a:xfrm>
              <a:off x="4928650" y="2804696"/>
              <a:ext cx="4003173" cy="977519"/>
            </a:xfrm>
            <a:prstGeom prst="rect">
              <a:avLst/>
            </a:prstGeom>
            <a:ln>
              <a:solidFill>
                <a:schemeClr val="tx1"/>
              </a:solidFill>
            </a:ln>
          </p:spPr>
        </p:pic>
        <p:sp>
          <p:nvSpPr>
            <p:cNvPr id="21" name="正方形/長方形 20"/>
            <p:cNvSpPr/>
            <p:nvPr/>
          </p:nvSpPr>
          <p:spPr>
            <a:xfrm>
              <a:off x="4977300" y="4116784"/>
              <a:ext cx="3964660" cy="415498"/>
            </a:xfrm>
            <a:prstGeom prst="rect">
              <a:avLst/>
            </a:prstGeom>
          </p:spPr>
          <p:txBody>
            <a:bodyPr wrap="square">
              <a:spAutoFit/>
            </a:bodyPr>
            <a:lstStyle/>
            <a:p>
              <a:r>
                <a:rPr lang="ja-JP" altLang="en-US" sz="1050" dirty="0">
                  <a:hlinkClick r:id="rId9"/>
                </a:rPr>
                <a:t>小学校の外国語教育はこう変わる！⑤</a:t>
              </a:r>
              <a:r>
                <a:rPr lang="en-US" altLang="ja-JP" sz="1050" dirty="0">
                  <a:hlinkClick r:id="rId9"/>
                </a:rPr>
                <a:t>〜</a:t>
              </a:r>
              <a:r>
                <a:rPr lang="ja-JP" altLang="en-US" sz="1050" dirty="0">
                  <a:hlinkClick r:id="rId9"/>
                </a:rPr>
                <a:t>題材の導入の仕方</a:t>
              </a:r>
              <a:r>
                <a:rPr lang="en-US" altLang="ja-JP" sz="1050" dirty="0">
                  <a:hlinkClick r:id="rId9"/>
                </a:rPr>
                <a:t>〜 - YouTube</a:t>
              </a:r>
              <a:endParaRPr lang="ja-JP" altLang="en-US" sz="1050" dirty="0"/>
            </a:p>
          </p:txBody>
        </p:sp>
        <p:sp>
          <p:nvSpPr>
            <p:cNvPr id="22" name="正方形/長方形 21"/>
            <p:cNvSpPr/>
            <p:nvPr/>
          </p:nvSpPr>
          <p:spPr>
            <a:xfrm>
              <a:off x="4965672" y="3845436"/>
              <a:ext cx="3656909" cy="253916"/>
            </a:xfrm>
            <a:prstGeom prst="rect">
              <a:avLst/>
            </a:prstGeom>
          </p:spPr>
          <p:txBody>
            <a:bodyPr wrap="square">
              <a:spAutoFit/>
            </a:bodyPr>
            <a:lstStyle/>
            <a:p>
              <a:r>
                <a:rPr lang="ja-JP" altLang="en-US" sz="1050" dirty="0" smtClean="0">
                  <a:latin typeface="Meiryo UI" panose="020B0604030504040204" pitchFamily="50" charset="-128"/>
                  <a:ea typeface="Meiryo UI" panose="020B0604030504040204" pitchFamily="50" charset="-128"/>
                </a:rPr>
                <a:t>第４学年：</a:t>
              </a:r>
              <a:r>
                <a:rPr lang="en-US" altLang="ja-JP" sz="1050" dirty="0" smtClean="0">
                  <a:latin typeface="Meiryo UI" panose="020B0604030504040204" pitchFamily="50" charset="-128"/>
                  <a:ea typeface="Meiryo UI" panose="020B0604030504040204" pitchFamily="50" charset="-128"/>
                </a:rPr>
                <a:t>Let’s Try!2 Unit8  This is my favorite place.</a:t>
              </a:r>
              <a:endParaRPr lang="ja-JP" altLang="en-US" sz="1050" dirty="0">
                <a:latin typeface="Meiryo UI" panose="020B0604030504040204" pitchFamily="50" charset="-128"/>
                <a:ea typeface="Meiryo UI" panose="020B0604030504040204" pitchFamily="50" charset="-128"/>
              </a:endParaRPr>
            </a:p>
          </p:txBody>
        </p:sp>
      </p:grpSp>
      <p:grpSp>
        <p:nvGrpSpPr>
          <p:cNvPr id="30" name="グループ化 29"/>
          <p:cNvGrpSpPr/>
          <p:nvPr/>
        </p:nvGrpSpPr>
        <p:grpSpPr>
          <a:xfrm>
            <a:off x="4977300" y="4731398"/>
            <a:ext cx="3920836" cy="1642683"/>
            <a:chOff x="4977300" y="4731398"/>
            <a:chExt cx="3920836" cy="1642683"/>
          </a:xfrm>
        </p:grpSpPr>
        <p:pic>
          <p:nvPicPr>
            <p:cNvPr id="6" name="図 5"/>
            <p:cNvPicPr>
              <a:picLocks noChangeAspect="1"/>
            </p:cNvPicPr>
            <p:nvPr/>
          </p:nvPicPr>
          <p:blipFill rotWithShape="1">
            <a:blip r:embed="rId10"/>
            <a:srcRect l="7087" t="52162" r="23242" b="18424"/>
            <a:stretch/>
          </p:blipFill>
          <p:spPr>
            <a:xfrm>
              <a:off x="4977300" y="4731398"/>
              <a:ext cx="3905578" cy="927035"/>
            </a:xfrm>
            <a:prstGeom prst="rect">
              <a:avLst/>
            </a:prstGeom>
            <a:ln>
              <a:solidFill>
                <a:schemeClr val="tx1"/>
              </a:solidFill>
            </a:ln>
          </p:spPr>
        </p:pic>
        <p:sp>
          <p:nvSpPr>
            <p:cNvPr id="28" name="正方形/長方形 27"/>
            <p:cNvSpPr/>
            <p:nvPr/>
          </p:nvSpPr>
          <p:spPr>
            <a:xfrm>
              <a:off x="4979197" y="5704667"/>
              <a:ext cx="3918939" cy="253916"/>
            </a:xfrm>
            <a:prstGeom prst="rect">
              <a:avLst/>
            </a:prstGeom>
          </p:spPr>
          <p:txBody>
            <a:bodyPr wrap="square">
              <a:spAutoFit/>
            </a:bodyPr>
            <a:lstStyle/>
            <a:p>
              <a:r>
                <a:rPr lang="ja-JP" altLang="en-US" sz="1050" dirty="0" smtClean="0">
                  <a:latin typeface="Meiryo UI" panose="020B0604030504040204" pitchFamily="50" charset="-128"/>
                  <a:ea typeface="Meiryo UI" panose="020B0604030504040204" pitchFamily="50" charset="-128"/>
                </a:rPr>
                <a:t>第６学年：</a:t>
              </a:r>
              <a:r>
                <a:rPr lang="en-US" altLang="ja-JP" sz="1050" dirty="0" smtClean="0">
                  <a:latin typeface="Meiryo UI" panose="020B0604030504040204" pitchFamily="50" charset="-128"/>
                  <a:ea typeface="Meiryo UI" panose="020B0604030504040204" pitchFamily="50" charset="-128"/>
                </a:rPr>
                <a:t>We Cen!2  Unit7  My Best Memory</a:t>
              </a:r>
            </a:p>
          </p:txBody>
        </p:sp>
        <p:sp>
          <p:nvSpPr>
            <p:cNvPr id="29" name="正方形/長方形 28"/>
            <p:cNvSpPr/>
            <p:nvPr/>
          </p:nvSpPr>
          <p:spPr>
            <a:xfrm>
              <a:off x="4977300" y="5958583"/>
              <a:ext cx="3920836" cy="415498"/>
            </a:xfrm>
            <a:prstGeom prst="rect">
              <a:avLst/>
            </a:prstGeom>
          </p:spPr>
          <p:txBody>
            <a:bodyPr wrap="square">
              <a:spAutoFit/>
            </a:bodyPr>
            <a:lstStyle/>
            <a:p>
              <a:r>
                <a:rPr lang="ja-JP" altLang="en-US" sz="1050" dirty="0">
                  <a:hlinkClick r:id="rId11"/>
                </a:rPr>
                <a:t>小学校の外国語教育はこう変わる！⑦ </a:t>
              </a:r>
              <a:r>
                <a:rPr lang="en-US" altLang="ja-JP" sz="1050" dirty="0">
                  <a:hlinkClick r:id="rId11"/>
                </a:rPr>
                <a:t>〜Small Talk</a:t>
              </a:r>
              <a:r>
                <a:rPr lang="ja-JP" altLang="en-US" sz="1050" dirty="0">
                  <a:hlinkClick r:id="rId11"/>
                </a:rPr>
                <a:t>の進め方</a:t>
              </a:r>
              <a:r>
                <a:rPr lang="en-US" altLang="ja-JP" sz="1050" dirty="0">
                  <a:hlinkClick r:id="rId11"/>
                </a:rPr>
                <a:t>〜 - YouTube</a:t>
              </a:r>
              <a:endParaRPr lang="ja-JP" altLang="en-US" sz="1050" dirty="0"/>
            </a:p>
          </p:txBody>
        </p:sp>
      </p:grpSp>
      <p:grpSp>
        <p:nvGrpSpPr>
          <p:cNvPr id="33" name="グループ化 32"/>
          <p:cNvGrpSpPr/>
          <p:nvPr/>
        </p:nvGrpSpPr>
        <p:grpSpPr>
          <a:xfrm>
            <a:off x="276973" y="891449"/>
            <a:ext cx="4014981" cy="1678322"/>
            <a:chOff x="276973" y="891449"/>
            <a:chExt cx="4014981" cy="1678322"/>
          </a:xfrm>
        </p:grpSpPr>
        <p:pic>
          <p:nvPicPr>
            <p:cNvPr id="4" name="図 3"/>
            <p:cNvPicPr>
              <a:picLocks noChangeAspect="1"/>
            </p:cNvPicPr>
            <p:nvPr/>
          </p:nvPicPr>
          <p:blipFill rotWithShape="1">
            <a:blip r:embed="rId10"/>
            <a:srcRect l="7187" t="23989" r="23515" b="46597"/>
            <a:stretch/>
          </p:blipFill>
          <p:spPr>
            <a:xfrm>
              <a:off x="312329" y="891449"/>
              <a:ext cx="3979625" cy="949683"/>
            </a:xfrm>
            <a:prstGeom prst="rect">
              <a:avLst/>
            </a:prstGeom>
            <a:ln>
              <a:solidFill>
                <a:schemeClr val="tx1"/>
              </a:solidFill>
            </a:ln>
          </p:spPr>
        </p:pic>
        <p:sp>
          <p:nvSpPr>
            <p:cNvPr id="31" name="正方形/長方形 30"/>
            <p:cNvSpPr/>
            <p:nvPr/>
          </p:nvSpPr>
          <p:spPr>
            <a:xfrm>
              <a:off x="276973" y="1880238"/>
              <a:ext cx="3918939" cy="253916"/>
            </a:xfrm>
            <a:prstGeom prst="rect">
              <a:avLst/>
            </a:prstGeom>
          </p:spPr>
          <p:txBody>
            <a:bodyPr wrap="square">
              <a:spAutoFit/>
            </a:bodyPr>
            <a:lstStyle/>
            <a:p>
              <a:r>
                <a:rPr lang="ja-JP" altLang="en-US" sz="1050" dirty="0" smtClean="0">
                  <a:latin typeface="Meiryo UI" panose="020B0604030504040204" pitchFamily="50" charset="-128"/>
                  <a:ea typeface="Meiryo UI" panose="020B0604030504040204" pitchFamily="50" charset="-128"/>
                </a:rPr>
                <a:t>第</a:t>
              </a:r>
              <a:r>
                <a:rPr lang="ja-JP" altLang="en-US" sz="1050" dirty="0">
                  <a:latin typeface="Meiryo UI" panose="020B0604030504040204" pitchFamily="50" charset="-128"/>
                  <a:ea typeface="Meiryo UI" panose="020B0604030504040204" pitchFamily="50" charset="-128"/>
                </a:rPr>
                <a:t>５</a:t>
              </a:r>
              <a:r>
                <a:rPr lang="ja-JP" altLang="en-US" sz="1050" dirty="0" smtClean="0">
                  <a:latin typeface="Meiryo UI" panose="020B0604030504040204" pitchFamily="50" charset="-128"/>
                  <a:ea typeface="Meiryo UI" panose="020B0604030504040204" pitchFamily="50" charset="-128"/>
                </a:rPr>
                <a:t>学年：</a:t>
              </a:r>
              <a:r>
                <a:rPr lang="en-US" altLang="ja-JP" sz="1050" dirty="0" smtClean="0">
                  <a:latin typeface="Meiryo UI" panose="020B0604030504040204" pitchFamily="50" charset="-128"/>
                  <a:ea typeface="Meiryo UI" panose="020B0604030504040204" pitchFamily="50" charset="-128"/>
                </a:rPr>
                <a:t>We Cen!1  Unit9  Who is your hero?</a:t>
              </a:r>
            </a:p>
          </p:txBody>
        </p:sp>
        <p:sp>
          <p:nvSpPr>
            <p:cNvPr id="32" name="正方形/長方形 31"/>
            <p:cNvSpPr/>
            <p:nvPr/>
          </p:nvSpPr>
          <p:spPr>
            <a:xfrm>
              <a:off x="278872" y="2154273"/>
              <a:ext cx="3993661" cy="415498"/>
            </a:xfrm>
            <a:prstGeom prst="rect">
              <a:avLst/>
            </a:prstGeom>
          </p:spPr>
          <p:txBody>
            <a:bodyPr wrap="square">
              <a:spAutoFit/>
            </a:bodyPr>
            <a:lstStyle/>
            <a:p>
              <a:r>
                <a:rPr lang="ja-JP" altLang="en-US" sz="1050" dirty="0">
                  <a:hlinkClick r:id="rId12"/>
                </a:rPr>
                <a:t>小学校の外国語教育はこう変わる！②　</a:t>
              </a:r>
              <a:r>
                <a:rPr lang="en-US" altLang="ja-JP" sz="1050" dirty="0">
                  <a:hlinkClick r:id="rId12"/>
                </a:rPr>
                <a:t>Small Talk </a:t>
              </a:r>
              <a:r>
                <a:rPr lang="ja-JP" altLang="en-US" sz="1050" dirty="0">
                  <a:hlinkClick r:id="rId12"/>
                </a:rPr>
                <a:t>の進め方 </a:t>
              </a:r>
              <a:r>
                <a:rPr lang="en-US" altLang="ja-JP" sz="1050" dirty="0">
                  <a:hlinkClick r:id="rId12"/>
                </a:rPr>
                <a:t>- YouTube</a:t>
              </a:r>
              <a:endParaRPr lang="ja-JP" altLang="en-US" sz="1050" dirty="0"/>
            </a:p>
          </p:txBody>
        </p:sp>
      </p:grpSp>
    </p:spTree>
    <p:extLst>
      <p:ext uri="{BB962C8B-B14F-4D97-AF65-F5344CB8AC3E}">
        <p14:creationId xmlns:p14="http://schemas.microsoft.com/office/powerpoint/2010/main" val="3011497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３</a:t>
            </a:r>
            <a:r>
              <a:rPr lang="ja-JP" altLang="en-US" sz="2800" b="1" dirty="0" smtClean="0">
                <a:solidFill>
                  <a:schemeClr val="bg1"/>
                </a:solidFill>
                <a:latin typeface="Meiryo UI" panose="020B0604030504040204" pitchFamily="50" charset="-128"/>
                <a:ea typeface="Meiryo UI" panose="020B0604030504040204" pitchFamily="50" charset="-128"/>
              </a:rPr>
              <a:t>　「言語活動」の充実を図った授業の具体</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5" name="タイトル 1"/>
          <p:cNvSpPr txBox="1">
            <a:spLocks/>
          </p:cNvSpPr>
          <p:nvPr/>
        </p:nvSpPr>
        <p:spPr>
          <a:xfrm>
            <a:off x="457200" y="1417638"/>
            <a:ext cx="8229600" cy="1325563"/>
          </a:xfrm>
          <a:prstGeom prst="flowChartAlternateProcess">
            <a:avLst/>
          </a:prstGeom>
          <a:solidFill>
            <a:srgbClr val="FFCCFF"/>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b="1" dirty="0" smtClean="0">
                <a:latin typeface="Meiryo UI" panose="020B0604030504040204" pitchFamily="50" charset="-128"/>
                <a:ea typeface="Meiryo UI" panose="020B0604030504040204" pitchFamily="50" charset="-128"/>
              </a:rPr>
              <a:t>「言語活動」を通して，子供達と英語でのコミュニケーションを楽しみましょう！</a:t>
            </a:r>
            <a:endParaRPr lang="ja-JP" altLang="en-US" sz="4000" b="1" dirty="0">
              <a:latin typeface="Meiryo UI" panose="020B0604030504040204" pitchFamily="50" charset="-128"/>
              <a:ea typeface="Meiryo UI" panose="020B0604030504040204" pitchFamily="50" charset="-128"/>
            </a:endParaRPr>
          </a:p>
        </p:txBody>
      </p:sp>
      <p:pic>
        <p:nvPicPr>
          <p:cNvPr id="6" name="Picture 2" descr="男性の先生と生徒のイラスト | かわいいフリー素材集 いらすとや"/>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2919374"/>
            <a:ext cx="4688641" cy="2906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912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21550" y="1196752"/>
            <a:ext cx="8100900" cy="5112568"/>
          </a:xfrm>
          <a:ln w="38100">
            <a:solidFill>
              <a:schemeClr val="tx1"/>
            </a:solidFill>
          </a:ln>
        </p:spPr>
        <p:txBody>
          <a:bodyPr>
            <a:noAutofit/>
          </a:bodyPr>
          <a:lstStyle/>
          <a:p>
            <a:pPr marL="0" indent="0">
              <a:lnSpc>
                <a:spcPct val="110000"/>
              </a:lnSpc>
              <a:buNone/>
            </a:pPr>
            <a:r>
              <a:rPr kumimoji="1" lang="ja-JP" altLang="en-US" sz="3400" dirty="0">
                <a:latin typeface="Meiryo UI" panose="020B0604030504040204" pitchFamily="50" charset="-128"/>
                <a:ea typeface="Meiryo UI" panose="020B0604030504040204" pitchFamily="50" charset="-128"/>
              </a:rPr>
              <a:t>第１節　外国語科の目標</a:t>
            </a:r>
            <a:endParaRPr lang="en-US" altLang="ja-JP" sz="3400" dirty="0">
              <a:latin typeface="Meiryo UI" panose="020B0604030504040204" pitchFamily="50" charset="-128"/>
              <a:ea typeface="Meiryo UI" panose="020B0604030504040204" pitchFamily="50" charset="-128"/>
            </a:endParaRPr>
          </a:p>
          <a:p>
            <a:pPr marL="0" indent="0">
              <a:lnSpc>
                <a:spcPct val="110000"/>
              </a:lnSpc>
              <a:buNone/>
            </a:pPr>
            <a:r>
              <a:rPr kumimoji="1" lang="ja-JP" altLang="en-US" sz="3400" dirty="0">
                <a:latin typeface="Meiryo UI" panose="020B0604030504040204" pitchFamily="50" charset="-128"/>
                <a:ea typeface="Meiryo UI" panose="020B0604030504040204" pitchFamily="50" charset="-128"/>
              </a:rPr>
              <a:t>　第１　目標</a:t>
            </a:r>
            <a:endParaRPr kumimoji="1" lang="en-US" altLang="ja-JP" sz="3400" dirty="0">
              <a:latin typeface="Meiryo UI" panose="020B0604030504040204" pitchFamily="50" charset="-128"/>
              <a:ea typeface="Meiryo UI" panose="020B0604030504040204" pitchFamily="50" charset="-128"/>
            </a:endParaRPr>
          </a:p>
          <a:p>
            <a:pPr marL="0" indent="0">
              <a:lnSpc>
                <a:spcPct val="110000"/>
              </a:lnSpc>
              <a:buNone/>
            </a:pPr>
            <a:r>
              <a:rPr lang="ja-JP" altLang="en-US" sz="3400" dirty="0" smtClean="0">
                <a:latin typeface="Meiryo UI" panose="020B0604030504040204" pitchFamily="50" charset="-128"/>
                <a:ea typeface="Meiryo UI" panose="020B0604030504040204" pitchFamily="50" charset="-128"/>
              </a:rPr>
              <a:t>　外国語</a:t>
            </a:r>
            <a:r>
              <a:rPr lang="ja-JP" altLang="en-US" sz="3400" dirty="0">
                <a:latin typeface="Meiryo UI" panose="020B0604030504040204" pitchFamily="50" charset="-128"/>
                <a:ea typeface="Meiryo UI" panose="020B0604030504040204" pitchFamily="50" charset="-128"/>
              </a:rPr>
              <a:t>によるコミュニケーションに</a:t>
            </a:r>
            <a:r>
              <a:rPr lang="ja-JP" altLang="en-US" sz="3400" dirty="0" smtClean="0">
                <a:latin typeface="Meiryo UI" panose="020B0604030504040204" pitchFamily="50" charset="-128"/>
                <a:ea typeface="Meiryo UI" panose="020B0604030504040204" pitchFamily="50" charset="-128"/>
              </a:rPr>
              <a:t>おける見方</a:t>
            </a:r>
            <a:r>
              <a:rPr lang="ja-JP" altLang="en-US" sz="3400" dirty="0">
                <a:latin typeface="Meiryo UI" panose="020B0604030504040204" pitchFamily="50" charset="-128"/>
                <a:ea typeface="Meiryo UI" panose="020B0604030504040204" pitchFamily="50" charset="-128"/>
              </a:rPr>
              <a:t>・考え方を働かせ，外国語による</a:t>
            </a:r>
            <a:r>
              <a:rPr lang="ja-JP" altLang="en-US" sz="3400" b="1" dirty="0">
                <a:latin typeface="Meiryo UI" panose="020B0604030504040204" pitchFamily="50" charset="-128"/>
                <a:ea typeface="Meiryo UI" panose="020B0604030504040204" pitchFamily="50" charset="-128"/>
              </a:rPr>
              <a:t>聞く</a:t>
            </a:r>
            <a:r>
              <a:rPr lang="ja-JP" altLang="en-US" sz="3400" b="1" dirty="0" smtClean="0">
                <a:latin typeface="Meiryo UI" panose="020B0604030504040204" pitchFamily="50" charset="-128"/>
                <a:ea typeface="Meiryo UI" panose="020B0604030504040204" pitchFamily="50" charset="-128"/>
              </a:rPr>
              <a:t>こと，読む</a:t>
            </a:r>
            <a:r>
              <a:rPr lang="ja-JP" altLang="en-US" sz="3400" b="1" dirty="0">
                <a:latin typeface="Meiryo UI" panose="020B0604030504040204" pitchFamily="50" charset="-128"/>
                <a:ea typeface="Meiryo UI" panose="020B0604030504040204" pitchFamily="50" charset="-128"/>
              </a:rPr>
              <a:t>こと，話すこと，書くこと</a:t>
            </a:r>
            <a:r>
              <a:rPr lang="ja-JP" altLang="en-US" sz="3400" b="1" dirty="0" smtClean="0">
                <a:latin typeface="Meiryo UI" panose="020B0604030504040204" pitchFamily="50" charset="-128"/>
                <a:ea typeface="Meiryo UI" panose="020B0604030504040204" pitchFamily="50" charset="-128"/>
              </a:rPr>
              <a:t>の言語</a:t>
            </a:r>
            <a:r>
              <a:rPr lang="ja-JP" altLang="en-US" sz="3400" b="1" dirty="0">
                <a:latin typeface="Meiryo UI" panose="020B0604030504040204" pitchFamily="50" charset="-128"/>
                <a:ea typeface="Meiryo UI" panose="020B0604030504040204" pitchFamily="50" charset="-128"/>
              </a:rPr>
              <a:t>活動を通して</a:t>
            </a:r>
            <a:r>
              <a:rPr lang="ja-JP" altLang="en-US" sz="3400" dirty="0">
                <a:latin typeface="Meiryo UI" panose="020B0604030504040204" pitchFamily="50" charset="-128"/>
                <a:ea typeface="Meiryo UI" panose="020B0604030504040204" pitchFamily="50" charset="-128"/>
              </a:rPr>
              <a:t>，</a:t>
            </a:r>
            <a:r>
              <a:rPr lang="ja-JP" altLang="en-US" sz="3400" b="1" dirty="0">
                <a:solidFill>
                  <a:srgbClr val="FF0000"/>
                </a:solidFill>
                <a:latin typeface="Meiryo UI" panose="020B0604030504040204" pitchFamily="50" charset="-128"/>
                <a:ea typeface="Meiryo UI" panose="020B0604030504040204" pitchFamily="50" charset="-128"/>
              </a:rPr>
              <a:t>コミュニケーションを図る基礎となる資質・能力</a:t>
            </a:r>
            <a:r>
              <a:rPr lang="ja-JP" altLang="en-US" sz="3400" dirty="0">
                <a:latin typeface="Meiryo UI" panose="020B0604030504040204" pitchFamily="50" charset="-128"/>
                <a:ea typeface="Meiryo UI" panose="020B0604030504040204" pitchFamily="50" charset="-128"/>
              </a:rPr>
              <a:t>を次のとおり育成することを目指す。</a:t>
            </a:r>
            <a:endParaRPr kumimoji="1" lang="ja-JP" altLang="en-US" sz="34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2267744" y="5805264"/>
            <a:ext cx="6192688" cy="381001"/>
          </a:xfrm>
          <a:ln>
            <a:noFill/>
            <a:prstDash val="dash"/>
          </a:ln>
        </p:spPr>
        <p:txBody>
          <a:bodyPr>
            <a:noAutofit/>
          </a:bodyPr>
          <a:lstStyle/>
          <a:p>
            <a:r>
              <a:rPr kumimoji="1" lang="ja-JP" altLang="en-US" sz="1400" dirty="0" smtClean="0"/>
              <a:t>文部科学省　「</a:t>
            </a:r>
            <a:r>
              <a:rPr kumimoji="1" lang="ja-JP" altLang="en-US" sz="1400" dirty="0"/>
              <a:t>小学校学習指導要領（平成</a:t>
            </a:r>
            <a:r>
              <a:rPr kumimoji="1" lang="en-US" altLang="ja-JP" sz="1400" dirty="0"/>
              <a:t>29</a:t>
            </a:r>
            <a:r>
              <a:rPr kumimoji="1" lang="ja-JP" altLang="en-US" sz="1400" dirty="0"/>
              <a:t>年</a:t>
            </a:r>
            <a:r>
              <a:rPr kumimoji="1" lang="ja-JP" altLang="en-US" sz="1400" dirty="0" smtClean="0"/>
              <a:t>）解説　外国語</a:t>
            </a:r>
            <a:r>
              <a:rPr kumimoji="1" lang="ja-JP" altLang="en-US" sz="1400" dirty="0"/>
              <a:t>活動・外国語編</a:t>
            </a:r>
            <a:r>
              <a:rPr kumimoji="1" lang="ja-JP" altLang="en-US" sz="1400" dirty="0" smtClean="0"/>
              <a:t>」</a:t>
            </a:r>
            <a:endParaRPr kumimoji="1" lang="ja-JP" altLang="en-US" sz="1400" dirty="0"/>
          </a:p>
        </p:txBody>
      </p:sp>
      <p:sp>
        <p:nvSpPr>
          <p:cNvPr id="7" name="タイトル 1">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１　学習指導要領で示される「言語活動</a:t>
            </a:r>
            <a:r>
              <a:rPr lang="ja-JP" altLang="en-US" sz="2800" b="1" dirty="0" smtClean="0">
                <a:solidFill>
                  <a:schemeClr val="bg1"/>
                </a:solidFill>
                <a:latin typeface="Meiryo UI" panose="020B0604030504040204" pitchFamily="50" charset="-128"/>
                <a:ea typeface="Meiryo UI" panose="020B0604030504040204" pitchFamily="50" charset="-128"/>
              </a:rPr>
              <a:t>」</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15837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21550" y="1196752"/>
            <a:ext cx="8100900" cy="5040560"/>
          </a:xfrm>
          <a:ln w="38100">
            <a:solidFill>
              <a:schemeClr val="tx1"/>
            </a:solidFill>
          </a:ln>
        </p:spPr>
        <p:txBody>
          <a:bodyPr>
            <a:normAutofit/>
          </a:bodyPr>
          <a:lstStyle/>
          <a:p>
            <a:pPr marL="0" indent="0">
              <a:lnSpc>
                <a:spcPct val="110000"/>
              </a:lnSpc>
              <a:buNone/>
            </a:pPr>
            <a:r>
              <a:rPr kumimoji="1" lang="ja-JP" altLang="en-US" sz="3400" dirty="0">
                <a:latin typeface="Meiryo UI" panose="020B0604030504040204" pitchFamily="50" charset="-128"/>
                <a:ea typeface="Meiryo UI" panose="020B0604030504040204" pitchFamily="50" charset="-128"/>
              </a:rPr>
              <a:t>第１節　外国語科の目標</a:t>
            </a:r>
            <a:endParaRPr lang="en-US" altLang="ja-JP" sz="3400" dirty="0">
              <a:latin typeface="Meiryo UI" panose="020B0604030504040204" pitchFamily="50" charset="-128"/>
              <a:ea typeface="Meiryo UI" panose="020B0604030504040204" pitchFamily="50" charset="-128"/>
            </a:endParaRPr>
          </a:p>
          <a:p>
            <a:pPr marL="0" indent="0">
              <a:lnSpc>
                <a:spcPct val="110000"/>
              </a:lnSpc>
              <a:buNone/>
            </a:pPr>
            <a:r>
              <a:rPr kumimoji="1" lang="ja-JP" altLang="en-US" sz="3400" dirty="0">
                <a:latin typeface="Meiryo UI" panose="020B0604030504040204" pitchFamily="50" charset="-128"/>
                <a:ea typeface="Meiryo UI" panose="020B0604030504040204" pitchFamily="50" charset="-128"/>
              </a:rPr>
              <a:t>　第１　目標</a:t>
            </a:r>
            <a:endParaRPr kumimoji="1" lang="en-US" altLang="ja-JP" sz="3400" dirty="0">
              <a:latin typeface="Meiryo UI" panose="020B0604030504040204" pitchFamily="50" charset="-128"/>
              <a:ea typeface="Meiryo UI" panose="020B0604030504040204" pitchFamily="50" charset="-128"/>
            </a:endParaRPr>
          </a:p>
          <a:p>
            <a:pPr marL="0" indent="0">
              <a:lnSpc>
                <a:spcPct val="110000"/>
              </a:lnSpc>
              <a:buNone/>
            </a:pPr>
            <a:r>
              <a:rPr lang="ja-JP" altLang="en-US" sz="3400" dirty="0" smtClean="0">
                <a:latin typeface="Meiryo UI" panose="020B0604030504040204" pitchFamily="50" charset="-128"/>
                <a:ea typeface="Meiryo UI" panose="020B0604030504040204" pitchFamily="50" charset="-128"/>
              </a:rPr>
              <a:t>　外国語</a:t>
            </a:r>
            <a:r>
              <a:rPr lang="ja-JP" altLang="en-US" sz="3400" dirty="0">
                <a:latin typeface="Meiryo UI" panose="020B0604030504040204" pitchFamily="50" charset="-128"/>
                <a:ea typeface="Meiryo UI" panose="020B0604030504040204" pitchFamily="50" charset="-128"/>
              </a:rPr>
              <a:t>によるコミュニケーションに</a:t>
            </a:r>
            <a:r>
              <a:rPr lang="ja-JP" altLang="en-US" sz="3400" dirty="0" smtClean="0">
                <a:latin typeface="Meiryo UI" panose="020B0604030504040204" pitchFamily="50" charset="-128"/>
                <a:ea typeface="Meiryo UI" panose="020B0604030504040204" pitchFamily="50" charset="-128"/>
              </a:rPr>
              <a:t>おける見方</a:t>
            </a:r>
            <a:r>
              <a:rPr lang="ja-JP" altLang="en-US" sz="3400" dirty="0">
                <a:latin typeface="Meiryo UI" panose="020B0604030504040204" pitchFamily="50" charset="-128"/>
                <a:ea typeface="Meiryo UI" panose="020B0604030504040204" pitchFamily="50" charset="-128"/>
              </a:rPr>
              <a:t>・考え方を働かせ，外国語による</a:t>
            </a:r>
            <a:r>
              <a:rPr lang="ja-JP" altLang="en-US" sz="3400" b="1" dirty="0">
                <a:latin typeface="Meiryo UI" panose="020B0604030504040204" pitchFamily="50" charset="-128"/>
                <a:ea typeface="Meiryo UI" panose="020B0604030504040204" pitchFamily="50" charset="-128"/>
              </a:rPr>
              <a:t>聞く</a:t>
            </a:r>
            <a:r>
              <a:rPr lang="ja-JP" altLang="en-US" sz="3400" b="1" dirty="0" smtClean="0">
                <a:latin typeface="Meiryo UI" panose="020B0604030504040204" pitchFamily="50" charset="-128"/>
                <a:ea typeface="Meiryo UI" panose="020B0604030504040204" pitchFamily="50" charset="-128"/>
              </a:rPr>
              <a:t>こと，読む</a:t>
            </a:r>
            <a:r>
              <a:rPr lang="ja-JP" altLang="en-US" sz="3400" b="1" dirty="0">
                <a:latin typeface="Meiryo UI" panose="020B0604030504040204" pitchFamily="50" charset="-128"/>
                <a:ea typeface="Meiryo UI" panose="020B0604030504040204" pitchFamily="50" charset="-128"/>
              </a:rPr>
              <a:t>こと，話すこと，書くこと</a:t>
            </a:r>
            <a:r>
              <a:rPr lang="ja-JP" altLang="en-US" sz="3400" b="1" dirty="0" smtClean="0">
                <a:latin typeface="Meiryo UI" panose="020B0604030504040204" pitchFamily="50" charset="-128"/>
                <a:ea typeface="Meiryo UI" panose="020B0604030504040204" pitchFamily="50" charset="-128"/>
              </a:rPr>
              <a:t>の</a:t>
            </a:r>
            <a:r>
              <a:rPr lang="ja-JP" altLang="en-US" sz="3400" b="1" u="sng" dirty="0" smtClean="0">
                <a:solidFill>
                  <a:srgbClr val="FF0000"/>
                </a:solidFill>
                <a:latin typeface="Meiryo UI" panose="020B0604030504040204" pitchFamily="50" charset="-128"/>
                <a:ea typeface="Meiryo UI" panose="020B0604030504040204" pitchFamily="50" charset="-128"/>
              </a:rPr>
              <a:t>言語</a:t>
            </a:r>
            <a:r>
              <a:rPr lang="ja-JP" altLang="en-US" sz="3400" b="1" u="sng" dirty="0">
                <a:solidFill>
                  <a:srgbClr val="FF0000"/>
                </a:solidFill>
                <a:latin typeface="Meiryo UI" panose="020B0604030504040204" pitchFamily="50" charset="-128"/>
                <a:ea typeface="Meiryo UI" panose="020B0604030504040204" pitchFamily="50" charset="-128"/>
              </a:rPr>
              <a:t>活動を通して</a:t>
            </a:r>
            <a:r>
              <a:rPr lang="ja-JP" altLang="en-US" sz="3400" dirty="0">
                <a:latin typeface="Meiryo UI" panose="020B0604030504040204" pitchFamily="50" charset="-128"/>
                <a:ea typeface="Meiryo UI" panose="020B0604030504040204" pitchFamily="50" charset="-128"/>
              </a:rPr>
              <a:t>，</a:t>
            </a:r>
            <a:r>
              <a:rPr lang="ja-JP" altLang="en-US" sz="3400" b="1" dirty="0">
                <a:latin typeface="Meiryo UI" panose="020B0604030504040204" pitchFamily="50" charset="-128"/>
                <a:ea typeface="Meiryo UI" panose="020B0604030504040204" pitchFamily="50" charset="-128"/>
              </a:rPr>
              <a:t>コミュニケーションを図る基礎となる資質・能力</a:t>
            </a:r>
            <a:r>
              <a:rPr lang="ja-JP" altLang="en-US" sz="3400" dirty="0">
                <a:latin typeface="Meiryo UI" panose="020B0604030504040204" pitchFamily="50" charset="-128"/>
                <a:ea typeface="Meiryo UI" panose="020B0604030504040204" pitchFamily="50" charset="-128"/>
              </a:rPr>
              <a:t>を次のとおり育成することを目指す。</a:t>
            </a:r>
            <a:endParaRPr kumimoji="1" lang="ja-JP" altLang="en-US" sz="3400" dirty="0">
              <a:latin typeface="Meiryo UI" panose="020B0604030504040204" pitchFamily="50" charset="-128"/>
              <a:ea typeface="Meiryo UI" panose="020B0604030504040204" pitchFamily="50" charset="-128"/>
            </a:endParaRPr>
          </a:p>
        </p:txBody>
      </p:sp>
      <p:sp>
        <p:nvSpPr>
          <p:cNvPr id="6" name="タイトル 1">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１　学習指導要領で示される「言語活動</a:t>
            </a:r>
            <a:r>
              <a:rPr lang="ja-JP" altLang="en-US" sz="2800" b="1" dirty="0" smtClean="0">
                <a:solidFill>
                  <a:schemeClr val="bg1"/>
                </a:solidFill>
                <a:latin typeface="Meiryo UI" panose="020B0604030504040204" pitchFamily="50" charset="-128"/>
                <a:ea typeface="Meiryo UI" panose="020B0604030504040204" pitchFamily="50" charset="-128"/>
              </a:rPr>
              <a:t>」</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4" name="タイトル 3"/>
          <p:cNvSpPr>
            <a:spLocks noGrp="1"/>
          </p:cNvSpPr>
          <p:nvPr>
            <p:ph type="title"/>
          </p:nvPr>
        </p:nvSpPr>
        <p:spPr/>
        <p:txBody>
          <a:bodyPr/>
          <a:lstStyle/>
          <a:p>
            <a:endParaRPr kumimoji="1" lang="ja-JP" altLang="en-US"/>
          </a:p>
        </p:txBody>
      </p:sp>
      <p:sp>
        <p:nvSpPr>
          <p:cNvPr id="8" name="タイトル 1"/>
          <p:cNvSpPr txBox="1">
            <a:spLocks/>
          </p:cNvSpPr>
          <p:nvPr/>
        </p:nvSpPr>
        <p:spPr>
          <a:xfrm>
            <a:off x="2267744" y="5805264"/>
            <a:ext cx="6192688" cy="381001"/>
          </a:xfrm>
          <a:prstGeom prst="rect">
            <a:avLst/>
          </a:prstGeom>
          <a:ln>
            <a:noFill/>
            <a:prstDash val="dash"/>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400" smtClean="0"/>
              <a:t>文部科学省　「小学校学習指導要領（平成</a:t>
            </a:r>
            <a:r>
              <a:rPr lang="en-US" altLang="ja-JP" sz="1400" smtClean="0"/>
              <a:t>29</a:t>
            </a:r>
            <a:r>
              <a:rPr lang="ja-JP" altLang="en-US" sz="1400" smtClean="0"/>
              <a:t>年）解説　外国語活動・外国語編」</a:t>
            </a:r>
            <a:endParaRPr lang="ja-JP" altLang="en-US" sz="1400" dirty="0"/>
          </a:p>
        </p:txBody>
      </p:sp>
    </p:spTree>
    <p:extLst>
      <p:ext uri="{BB962C8B-B14F-4D97-AF65-F5344CB8AC3E}">
        <p14:creationId xmlns:p14="http://schemas.microsoft.com/office/powerpoint/2010/main" val="3809091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0564" t="39861" r="31117" b="6276"/>
          <a:stretch/>
        </p:blipFill>
        <p:spPr bwMode="auto">
          <a:xfrm>
            <a:off x="0" y="716051"/>
            <a:ext cx="9144000" cy="5733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直線コネクタ 3"/>
          <p:cNvCxnSpPr/>
          <p:nvPr/>
        </p:nvCxnSpPr>
        <p:spPr>
          <a:xfrm>
            <a:off x="1683718" y="3284984"/>
            <a:ext cx="446084" cy="42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159332" y="3573016"/>
            <a:ext cx="117230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3920130" y="3541350"/>
            <a:ext cx="446084" cy="42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6214379" y="3573016"/>
            <a:ext cx="446084" cy="42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8478874" y="3560854"/>
            <a:ext cx="446084" cy="42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362795" y="3846285"/>
            <a:ext cx="117230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686624" y="3861048"/>
            <a:ext cx="117230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6922967" y="3853126"/>
            <a:ext cx="1967016" cy="746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6922967" y="4130806"/>
            <a:ext cx="1967016" cy="1827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6885586" y="4437112"/>
            <a:ext cx="117230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タイトル 1"/>
          <p:cNvSpPr>
            <a:spLocks noGrp="1"/>
          </p:cNvSpPr>
          <p:nvPr>
            <p:ph type="title"/>
          </p:nvPr>
        </p:nvSpPr>
        <p:spPr>
          <a:xfrm>
            <a:off x="2987824" y="6525344"/>
            <a:ext cx="5971000" cy="332656"/>
          </a:xfrm>
          <a:ln>
            <a:noFill/>
            <a:prstDash val="dash"/>
          </a:ln>
        </p:spPr>
        <p:txBody>
          <a:bodyPr anchor="ctr" anchorCtr="1">
            <a:noAutofit/>
          </a:bodyPr>
          <a:lstStyle/>
          <a:p>
            <a:pPr lvl="0">
              <a:lnSpc>
                <a:spcPts val="3000"/>
              </a:lnSpc>
              <a:spcBef>
                <a:spcPts val="0"/>
              </a:spcBef>
              <a:spcAft>
                <a:spcPts val="1108"/>
              </a:spcAft>
            </a:pPr>
            <a:r>
              <a:rPr lang="ja-JP" altLang="en-US" sz="1400" dirty="0" smtClean="0">
                <a:solidFill>
                  <a:prstClr val="black"/>
                </a:solidFill>
                <a:latin typeface="Meiryo UI" panose="020B0604030504040204" pitchFamily="50" charset="-128"/>
                <a:ea typeface="Meiryo UI" panose="020B0604030504040204" pitchFamily="50" charset="-128"/>
                <a:cs typeface="+mn-cs"/>
              </a:rPr>
              <a:t>文部科学省「高等学校学習指導要領解説　外国語編・英語編」</a:t>
            </a:r>
            <a:endParaRPr kumimoji="1" lang="ja-JP" altLang="en-US" sz="2800" dirty="0">
              <a:latin typeface="Meiryo UI" panose="020B0604030504040204" pitchFamily="50" charset="-128"/>
              <a:ea typeface="Meiryo UI" panose="020B0604030504040204" pitchFamily="50" charset="-128"/>
            </a:endParaRPr>
          </a:p>
        </p:txBody>
      </p:sp>
      <p:sp>
        <p:nvSpPr>
          <p:cNvPr id="16" name="タイトル 1">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１　学習指導要領で示される「言語活動</a:t>
            </a:r>
            <a:r>
              <a:rPr lang="ja-JP" altLang="en-US" sz="2800" b="1" dirty="0" smtClean="0">
                <a:solidFill>
                  <a:schemeClr val="bg1"/>
                </a:solidFill>
                <a:latin typeface="Meiryo UI" panose="020B0604030504040204" pitchFamily="50" charset="-128"/>
                <a:ea typeface="Meiryo UI" panose="020B0604030504040204" pitchFamily="50" charset="-128"/>
              </a:rPr>
              <a:t>」</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21225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80728"/>
            <a:ext cx="8229600" cy="1143000"/>
          </a:xfrm>
        </p:spPr>
        <p:txBody>
          <a:bodyPr/>
          <a:lstStyle/>
          <a:p>
            <a:r>
              <a:rPr kumimoji="1" lang="ja-JP" altLang="en-US" b="1" dirty="0" smtClean="0">
                <a:latin typeface="Meiryo UI" panose="020B0604030504040204" pitchFamily="50" charset="-128"/>
                <a:ea typeface="Meiryo UI" panose="020B0604030504040204" pitchFamily="50" charset="-128"/>
              </a:rPr>
              <a:t>「言語活動」とは？</a:t>
            </a:r>
            <a:endParaRPr kumimoji="1" lang="ja-JP" altLang="en-US" b="1" dirty="0">
              <a:latin typeface="Meiryo UI" panose="020B0604030504040204" pitchFamily="50" charset="-128"/>
              <a:ea typeface="Meiryo UI" panose="020B0604030504040204" pitchFamily="50" charset="-128"/>
            </a:endParaRPr>
          </a:p>
        </p:txBody>
      </p:sp>
      <p:sp>
        <p:nvSpPr>
          <p:cNvPr id="6" name="雲形吹き出し 5"/>
          <p:cNvSpPr/>
          <p:nvPr/>
        </p:nvSpPr>
        <p:spPr>
          <a:xfrm>
            <a:off x="1763688" y="2386898"/>
            <a:ext cx="2423492" cy="1872208"/>
          </a:xfrm>
          <a:prstGeom prst="cloudCallout">
            <a:avLst>
              <a:gd name="adj1" fmla="val -43083"/>
              <a:gd name="adj2" fmla="val 68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6" descr="クリックすると新しいウィンドウで開きます"/>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236296" y="3809206"/>
            <a:ext cx="1512348" cy="2735514"/>
          </a:xfrm>
          <a:prstGeom prst="rect">
            <a:avLst/>
          </a:prstGeom>
          <a:noFill/>
          <a:extLst>
            <a:ext uri="{909E8E84-426E-40DD-AFC4-6F175D3DCCD1}">
              <a14:hiddenFill xmlns:a14="http://schemas.microsoft.com/office/drawing/2010/main">
                <a:solidFill>
                  <a:srgbClr val="FFFFFF"/>
                </a:solidFill>
              </a14:hiddenFill>
            </a:ext>
          </a:extLst>
        </p:spPr>
      </p:pic>
      <p:sp>
        <p:nvSpPr>
          <p:cNvPr id="8" name="雲形吹き出し 7"/>
          <p:cNvSpPr/>
          <p:nvPr/>
        </p:nvSpPr>
        <p:spPr>
          <a:xfrm>
            <a:off x="4572000" y="2324386"/>
            <a:ext cx="2520280" cy="1997233"/>
          </a:xfrm>
          <a:prstGeom prst="cloudCallout">
            <a:avLst>
              <a:gd name="adj1" fmla="val 54220"/>
              <a:gd name="adj2" fmla="val 6521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Picture 4" descr="http://blogimg.goo.ne.jp/user_image/67/a5/4cabc04437d89c1bf6b92ac88b44f3a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179" y="3706459"/>
            <a:ext cx="1388409" cy="2797802"/>
          </a:xfrm>
          <a:prstGeom prst="rect">
            <a:avLst/>
          </a:prstGeom>
          <a:noFill/>
          <a:extLst>
            <a:ext uri="{909E8E84-426E-40DD-AFC4-6F175D3DCCD1}">
              <a14:hiddenFill xmlns:a14="http://schemas.microsoft.com/office/drawing/2010/main">
                <a:solidFill>
                  <a:srgbClr val="FFFFFF"/>
                </a:solidFill>
              </a14:hiddenFill>
            </a:ext>
          </a:extLst>
        </p:spPr>
      </p:pic>
      <p:sp>
        <p:nvSpPr>
          <p:cNvPr id="10" name="タイトル 1">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１　学習指導要領で示される「言語活動</a:t>
            </a:r>
            <a:r>
              <a:rPr lang="ja-JP" altLang="en-US" sz="2800" b="1" dirty="0" smtClean="0">
                <a:solidFill>
                  <a:schemeClr val="bg1"/>
                </a:solidFill>
                <a:latin typeface="Meiryo UI" panose="020B0604030504040204" pitchFamily="50" charset="-128"/>
                <a:ea typeface="Meiryo UI" panose="020B0604030504040204" pitchFamily="50" charset="-128"/>
              </a:rPr>
              <a:t>」</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00476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xmlns="" id="{B232E85F-8658-4A74-A2C6-712898FDB1A2}"/>
              </a:ext>
            </a:extLst>
          </p:cNvPr>
          <p:cNvSpPr/>
          <p:nvPr/>
        </p:nvSpPr>
        <p:spPr>
          <a:xfrm>
            <a:off x="438266" y="836712"/>
            <a:ext cx="8153284" cy="3227288"/>
          </a:xfrm>
          <a:prstGeom prst="rect">
            <a:avLst/>
          </a:prstGeom>
          <a:ln w="38100">
            <a:solidFill>
              <a:srgbClr val="0070C0"/>
            </a:solidFill>
          </a:ln>
        </p:spPr>
        <p:txBody>
          <a:bodyPr wrap="square">
            <a:noAutofit/>
          </a:bodyPr>
          <a:lstStyle/>
          <a:p>
            <a:pPr>
              <a:lnSpc>
                <a:spcPts val="4000"/>
              </a:lnSpc>
              <a:spcAft>
                <a:spcPts val="1108"/>
              </a:spcAft>
            </a:pPr>
            <a:r>
              <a:rPr lang="ja-JP" altLang="en-US" sz="2000" dirty="0" smtClean="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学習</a:t>
            </a:r>
            <a:r>
              <a:rPr lang="ja-JP" altLang="en-US" sz="2000" dirty="0">
                <a:latin typeface="Meiryo UI" panose="020B0604030504040204" pitchFamily="50" charset="-128"/>
                <a:ea typeface="Meiryo UI" panose="020B0604030504040204" pitchFamily="50" charset="-128"/>
              </a:rPr>
              <a:t>指導要領の外国語活動や外国語科において</a:t>
            </a:r>
            <a:r>
              <a:rPr lang="ja-JP" altLang="en-US" sz="2000" dirty="0" smtClean="0">
                <a:latin typeface="Meiryo UI" panose="020B0604030504040204" pitchFamily="50" charset="-128"/>
                <a:ea typeface="Meiryo UI" panose="020B0604030504040204" pitchFamily="50" charset="-128"/>
              </a:rPr>
              <a:t>は，</a:t>
            </a:r>
            <a:r>
              <a:rPr lang="ja-JP" altLang="en-US" sz="2800" b="1" dirty="0" smtClean="0">
                <a:latin typeface="Meiryo UI" panose="020B0604030504040204" pitchFamily="50" charset="-128"/>
                <a:ea typeface="Meiryo UI" panose="020B0604030504040204" pitchFamily="50" charset="-128"/>
              </a:rPr>
              <a:t>言語</a:t>
            </a:r>
            <a:r>
              <a:rPr lang="ja-JP" altLang="en-US" sz="2800" b="1" dirty="0">
                <a:latin typeface="Meiryo UI" panose="020B0604030504040204" pitchFamily="50" charset="-128"/>
                <a:ea typeface="Meiryo UI" panose="020B0604030504040204" pitchFamily="50" charset="-128"/>
              </a:rPr>
              <a:t>活動</a:t>
            </a:r>
            <a:r>
              <a:rPr lang="ja-JP" altLang="en-US" sz="2800" b="1" dirty="0" smtClean="0">
                <a:latin typeface="Meiryo UI" panose="020B0604030504040204" pitchFamily="50" charset="-128"/>
                <a:ea typeface="Meiryo UI" panose="020B0604030504040204" pitchFamily="50" charset="-128"/>
              </a:rPr>
              <a:t>は，「</a:t>
            </a:r>
            <a:r>
              <a:rPr lang="ja-JP" altLang="en-US" sz="2800" b="1" dirty="0">
                <a:latin typeface="Meiryo UI" panose="020B0604030504040204" pitchFamily="50" charset="-128"/>
                <a:ea typeface="Meiryo UI" panose="020B0604030504040204" pitchFamily="50" charset="-128"/>
              </a:rPr>
              <a:t>実際に英語を用いて互いの考えや気持ちを</a:t>
            </a:r>
            <a:r>
              <a:rPr lang="ja-JP" altLang="en-US" sz="2800" b="1" dirty="0" smtClean="0">
                <a:latin typeface="Meiryo UI" panose="020B0604030504040204" pitchFamily="50" charset="-128"/>
                <a:ea typeface="Meiryo UI" panose="020B0604030504040204" pitchFamily="50" charset="-128"/>
              </a:rPr>
              <a:t>伝え合う」活動を</a:t>
            </a:r>
            <a:r>
              <a:rPr lang="ja-JP" altLang="en-US" sz="2800" b="1" dirty="0">
                <a:latin typeface="Meiryo UI" panose="020B0604030504040204" pitchFamily="50" charset="-128"/>
                <a:ea typeface="Meiryo UI" panose="020B0604030504040204" pitchFamily="50" charset="-128"/>
              </a:rPr>
              <a:t>意味する。</a:t>
            </a:r>
            <a:r>
              <a:rPr lang="ja-JP" altLang="en-US" sz="2000" dirty="0" smtClean="0">
                <a:latin typeface="Meiryo UI" panose="020B0604030504040204" pitchFamily="50" charset="-128"/>
                <a:ea typeface="Meiryo UI" panose="020B0604030504040204" pitchFamily="50" charset="-128"/>
              </a:rPr>
              <a:t>したがって，外国語</a:t>
            </a:r>
            <a:r>
              <a:rPr lang="ja-JP" altLang="en-US" sz="2000" dirty="0">
                <a:latin typeface="Meiryo UI" panose="020B0604030504040204" pitchFamily="50" charset="-128"/>
                <a:ea typeface="Meiryo UI" panose="020B0604030504040204" pitchFamily="50" charset="-128"/>
              </a:rPr>
              <a:t>活動や外国語科で扱われる活動がすべて言語活動かというとそうではない。</a:t>
            </a:r>
            <a:r>
              <a:rPr lang="ja-JP" altLang="en-US" sz="2000" dirty="0">
                <a:solidFill>
                  <a:srgbClr val="FF0000"/>
                </a:solidFill>
                <a:latin typeface="Meiryo UI" panose="020B0604030504040204" pitchFamily="50" charset="-128"/>
                <a:ea typeface="Meiryo UI" panose="020B0604030504040204" pitchFamily="50" charset="-128"/>
              </a:rPr>
              <a:t>言語活動</a:t>
            </a:r>
            <a:r>
              <a:rPr lang="ja-JP" altLang="en-US" sz="2000" dirty="0" smtClean="0">
                <a:solidFill>
                  <a:srgbClr val="FF0000"/>
                </a:solidFill>
                <a:latin typeface="Meiryo UI" panose="020B0604030504040204" pitchFamily="50" charset="-128"/>
                <a:ea typeface="Meiryo UI" panose="020B0604030504040204" pitchFamily="50" charset="-128"/>
              </a:rPr>
              <a:t>は，言語</a:t>
            </a:r>
            <a:r>
              <a:rPr lang="ja-JP" altLang="en-US" sz="2000" dirty="0">
                <a:solidFill>
                  <a:srgbClr val="FF0000"/>
                </a:solidFill>
                <a:latin typeface="Meiryo UI" panose="020B0604030504040204" pitchFamily="50" charset="-128"/>
                <a:ea typeface="Meiryo UI" panose="020B0604030504040204" pitchFamily="50" charset="-128"/>
              </a:rPr>
              <a:t>材料について理解したり練習したりするための指導と区別されている</a:t>
            </a:r>
            <a:r>
              <a:rPr lang="ja-JP" altLang="en-US" sz="2000" dirty="0" smtClean="0">
                <a:solidFill>
                  <a:srgbClr val="FF0000"/>
                </a:solidFill>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a:t>
            </a:r>
            <a:endParaRPr lang="en-US" altLang="ja-JP" sz="2000" dirty="0" smtClean="0">
              <a:latin typeface="Meiryo UI" panose="020B0604030504040204" pitchFamily="50" charset="-128"/>
              <a:ea typeface="Meiryo UI" panose="020B0604030504040204" pitchFamily="50" charset="-128"/>
            </a:endParaRPr>
          </a:p>
          <a:p>
            <a:pPr algn="r">
              <a:lnSpc>
                <a:spcPts val="3000"/>
              </a:lnSpc>
              <a:spcAft>
                <a:spcPts val="1108"/>
              </a:spcAft>
            </a:pPr>
            <a:r>
              <a:rPr lang="ja-JP" altLang="en-US" sz="2000" dirty="0" smtClean="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a:spcAft>
                <a:spcPts val="1108"/>
              </a:spcAft>
            </a:pPr>
            <a:endParaRPr lang="en-US" altLang="ja-JP" sz="1600" dirty="0">
              <a:latin typeface="Meiryo UI" panose="020B0604030504040204" pitchFamily="50" charset="-128"/>
              <a:ea typeface="Meiryo UI" panose="020B0604030504040204" pitchFamily="50" charset="-128"/>
            </a:endParaRPr>
          </a:p>
        </p:txBody>
      </p:sp>
      <p:sp>
        <p:nvSpPr>
          <p:cNvPr id="4" name="タイトル 1">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１　学習指導要領で示される「言語活動</a:t>
            </a:r>
            <a:r>
              <a:rPr lang="ja-JP" altLang="en-US" sz="2800" b="1" dirty="0" smtClean="0">
                <a:solidFill>
                  <a:schemeClr val="bg1"/>
                </a:solidFill>
                <a:latin typeface="Meiryo UI" panose="020B0604030504040204" pitchFamily="50" charset="-128"/>
                <a:ea typeface="Meiryo UI" panose="020B0604030504040204" pitchFamily="50" charset="-128"/>
              </a:rPr>
              <a:t>」</a:t>
            </a:r>
            <a:endParaRPr lang="en-US" altLang="ja-JP" sz="2800" b="1" dirty="0">
              <a:solidFill>
                <a:schemeClr val="bg1"/>
              </a:solidFill>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636035" y="1858194"/>
            <a:ext cx="7757746" cy="27756"/>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528810" y="2390660"/>
            <a:ext cx="785640" cy="964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 name="グループ化 1"/>
          <p:cNvGrpSpPr/>
          <p:nvPr/>
        </p:nvGrpSpPr>
        <p:grpSpPr>
          <a:xfrm>
            <a:off x="662199" y="4352032"/>
            <a:ext cx="7561332" cy="2144042"/>
            <a:chOff x="921630" y="4447232"/>
            <a:chExt cx="7561332" cy="2144042"/>
          </a:xfrm>
        </p:grpSpPr>
        <p:sp>
          <p:nvSpPr>
            <p:cNvPr id="15" name="円/楕円 14"/>
            <p:cNvSpPr/>
            <p:nvPr/>
          </p:nvSpPr>
          <p:spPr>
            <a:xfrm>
              <a:off x="1179900" y="5846266"/>
              <a:ext cx="7303062" cy="74500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smtClean="0">
                  <a:solidFill>
                    <a:schemeClr val="bg1"/>
                  </a:solidFill>
                  <a:latin typeface="Meiryo UI" panose="020B0604030504040204" pitchFamily="50" charset="-128"/>
                  <a:ea typeface="Meiryo UI" panose="020B0604030504040204" pitchFamily="50" charset="-128"/>
                </a:rPr>
                <a:t>言語活動を通して</a:t>
              </a:r>
              <a:endParaRPr kumimoji="1" lang="ja-JP" altLang="en-US" sz="4400" b="1" dirty="0">
                <a:solidFill>
                  <a:schemeClr val="bg1"/>
                </a:solidFill>
                <a:latin typeface="Meiryo UI" panose="020B0604030504040204" pitchFamily="50" charset="-128"/>
                <a:ea typeface="Meiryo UI" panose="020B0604030504040204" pitchFamily="50" charset="-128"/>
              </a:endParaRPr>
            </a:p>
          </p:txBody>
        </p:sp>
        <p:sp>
          <p:nvSpPr>
            <p:cNvPr id="12" name="円/楕円 11"/>
            <p:cNvSpPr/>
            <p:nvPr/>
          </p:nvSpPr>
          <p:spPr>
            <a:xfrm>
              <a:off x="921630" y="4454955"/>
              <a:ext cx="2189580" cy="1196027"/>
            </a:xfrm>
            <a:prstGeom prst="ellipse">
              <a:avLst/>
            </a:prstGeom>
            <a:solidFill>
              <a:srgbClr val="245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知識及び</a:t>
              </a:r>
              <a:endParaRPr kumimoji="1" lang="en-US" altLang="ja-JP"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ja-JP" altLang="en-US"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技能</a:t>
              </a:r>
            </a:p>
          </p:txBody>
        </p:sp>
        <p:sp>
          <p:nvSpPr>
            <p:cNvPr id="13" name="円/楕円 12"/>
            <p:cNvSpPr/>
            <p:nvPr/>
          </p:nvSpPr>
          <p:spPr>
            <a:xfrm>
              <a:off x="3455875" y="4451399"/>
              <a:ext cx="2232249" cy="1196027"/>
            </a:xfrm>
            <a:prstGeom prst="ellipse">
              <a:avLst/>
            </a:prstGeom>
            <a:solidFill>
              <a:srgbClr val="389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思考力，</a:t>
              </a:r>
              <a:endParaRPr kumimoji="1" lang="en-US" altLang="ja-JP"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ja-JP" altLang="en-US"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判断力，</a:t>
              </a:r>
              <a:endParaRPr kumimoji="1" lang="en-US" altLang="ja-JP"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ja-JP" altLang="en-US"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表現力等</a:t>
              </a:r>
            </a:p>
          </p:txBody>
        </p:sp>
        <p:sp>
          <p:nvSpPr>
            <p:cNvPr id="14" name="円/楕円 13"/>
            <p:cNvSpPr/>
            <p:nvPr/>
          </p:nvSpPr>
          <p:spPr>
            <a:xfrm>
              <a:off x="6032789" y="4447232"/>
              <a:ext cx="2360992" cy="1196027"/>
            </a:xfrm>
            <a:prstGeom prst="ellipse">
              <a:avLst/>
            </a:prstGeom>
            <a:solidFill>
              <a:srgbClr val="F59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学びに向かう力</a:t>
              </a:r>
              <a:r>
                <a:rPr kumimoji="1" lang="ja-JP" altLang="en-US" b="1" dirty="0" smtClean="0">
                  <a:solidFill>
                    <a:schemeClr val="bg1"/>
                  </a:solidFill>
                  <a:latin typeface="Meiryo UI" panose="020B0604030504040204" pitchFamily="50" charset="-128"/>
                  <a:ea typeface="Meiryo UI" panose="020B0604030504040204" pitchFamily="50" charset="-128"/>
                  <a:cs typeface="メイリオ" panose="020B0604030504040204" pitchFamily="50" charset="-128"/>
                </a:rPr>
                <a:t>，人間性</a:t>
              </a:r>
              <a:r>
                <a:rPr kumimoji="1" lang="ja-JP" altLang="en-US"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等</a:t>
              </a:r>
            </a:p>
          </p:txBody>
        </p:sp>
      </p:grpSp>
      <p:sp>
        <p:nvSpPr>
          <p:cNvPr id="16" name="タイトル 1"/>
          <p:cNvSpPr txBox="1">
            <a:spLocks/>
          </p:cNvSpPr>
          <p:nvPr/>
        </p:nvSpPr>
        <p:spPr>
          <a:xfrm>
            <a:off x="3635896" y="3501008"/>
            <a:ext cx="4919123" cy="490984"/>
          </a:xfrm>
          <a:prstGeom prst="rect">
            <a:avLst/>
          </a:prstGeom>
          <a:ln>
            <a:noFill/>
            <a:prstDash val="dash"/>
          </a:ln>
        </p:spPr>
        <p:txBody>
          <a:bodyPr vert="horz" lIns="91440" tIns="45720" rIns="91440" bIns="45720" rtlCol="0" anchor="ctr" anchorCtr="1">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3000"/>
              </a:lnSpc>
              <a:spcBef>
                <a:spcPts val="0"/>
              </a:spcBef>
              <a:spcAft>
                <a:spcPts val="1108"/>
              </a:spcAft>
            </a:pPr>
            <a:r>
              <a:rPr lang="ja-JP" altLang="en-US" sz="1400" dirty="0" smtClean="0">
                <a:solidFill>
                  <a:prstClr val="black"/>
                </a:solidFill>
                <a:latin typeface="Meiryo UI" panose="020B0604030504040204" pitchFamily="50" charset="-128"/>
                <a:ea typeface="Meiryo UI" panose="020B0604030504040204" pitchFamily="50" charset="-128"/>
                <a:cs typeface="+mn-cs"/>
              </a:rPr>
              <a:t>文部科学省「小学校外国語活動・外国語　研修ガイドブック」</a:t>
            </a:r>
            <a:endParaRPr lang="ja-JP" altLang="en-US"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19968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626488"/>
            <a:ext cx="8208912" cy="1002312"/>
          </a:xfrm>
          <a:ln w="38100">
            <a:solidFill>
              <a:schemeClr val="tx1"/>
            </a:solidFill>
          </a:ln>
        </p:spPr>
        <p:txBody>
          <a:bodyPr>
            <a:noAutofit/>
          </a:bodyPr>
          <a:lstStyle/>
          <a:p>
            <a:pPr algn="l"/>
            <a:r>
              <a:rPr lang="ja-JP" altLang="en-US" sz="3400" b="1" dirty="0" smtClean="0">
                <a:latin typeface="Meiryo UI" panose="020B0604030504040204" pitchFamily="50" charset="-128"/>
                <a:ea typeface="Meiryo UI" panose="020B0604030504040204" pitchFamily="50" charset="-128"/>
              </a:rPr>
              <a:t>活動例①：英語の歌を歌う，チャンツをする。</a:t>
            </a:r>
            <a:endParaRPr kumimoji="1" lang="ja-JP" altLang="en-US" sz="3400" b="1" dirty="0">
              <a:latin typeface="Meiryo UI" panose="020B0604030504040204" pitchFamily="50" charset="-128"/>
              <a:ea typeface="Meiryo UI" panose="020B0604030504040204" pitchFamily="50" charset="-128"/>
            </a:endParaRPr>
          </a:p>
        </p:txBody>
      </p:sp>
      <p:sp>
        <p:nvSpPr>
          <p:cNvPr id="4" name="タイトル 1">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１　学習指導要領で示される「言語活動</a:t>
            </a:r>
            <a:r>
              <a:rPr lang="ja-JP" altLang="en-US" sz="2800" b="1" dirty="0" smtClean="0">
                <a:solidFill>
                  <a:schemeClr val="bg1"/>
                </a:solidFill>
                <a:latin typeface="Meiryo UI" panose="020B0604030504040204" pitchFamily="50" charset="-128"/>
                <a:ea typeface="Meiryo UI" panose="020B0604030504040204" pitchFamily="50" charset="-128"/>
              </a:rPr>
              <a:t>」</a:t>
            </a:r>
            <a:endParaRPr lang="en-US" altLang="ja-JP" sz="2800" b="1" dirty="0">
              <a:solidFill>
                <a:schemeClr val="bg1"/>
              </a:solidFill>
              <a:latin typeface="Meiryo UI" panose="020B0604030504040204" pitchFamily="50" charset="-128"/>
              <a:ea typeface="Meiryo UI" panose="020B0604030504040204" pitchFamily="50" charset="-128"/>
            </a:endParaRPr>
          </a:p>
        </p:txBody>
      </p:sp>
      <p:pic>
        <p:nvPicPr>
          <p:cNvPr id="2050" name="Picture 2" descr="子供の合唱のイラスト | かわいいフリー素材集 いらすと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112403"/>
            <a:ext cx="5832648" cy="4235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650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solidFill>
                  <a:schemeClr val="bg1"/>
                </a:solidFill>
                <a:latin typeface="Meiryo UI" panose="020B0604030504040204" pitchFamily="50" charset="-128"/>
                <a:ea typeface="Meiryo UI" panose="020B0604030504040204" pitchFamily="50" charset="-128"/>
              </a:rPr>
              <a:t>１　学習指導要領で示される「言語活動</a:t>
            </a:r>
            <a:r>
              <a:rPr lang="ja-JP" altLang="en-US" sz="2800" b="1" dirty="0" smtClean="0">
                <a:solidFill>
                  <a:schemeClr val="bg1"/>
                </a:solidFill>
                <a:latin typeface="Meiryo UI" panose="020B0604030504040204" pitchFamily="50" charset="-128"/>
                <a:ea typeface="Meiryo UI" panose="020B0604030504040204" pitchFamily="50" charset="-128"/>
              </a:rPr>
              <a:t>」</a:t>
            </a:r>
            <a:endParaRPr lang="en-US" altLang="ja-JP" sz="2800" b="1" dirty="0">
              <a:solidFill>
                <a:schemeClr val="bg1"/>
              </a:solidFill>
              <a:latin typeface="Meiryo UI" panose="020B0604030504040204" pitchFamily="50" charset="-128"/>
              <a:ea typeface="Meiryo UI" panose="020B0604030504040204" pitchFamily="50" charset="-128"/>
            </a:endParaRPr>
          </a:p>
        </p:txBody>
      </p:sp>
      <p:pic>
        <p:nvPicPr>
          <p:cNvPr id="4098" name="Picture 2" descr="教室で勉強をする子どもたちのイラスト | かわいいフリー素材集 いらすと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0072" y="2239562"/>
            <a:ext cx="6063462" cy="4358113"/>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p:cNvSpPr txBox="1">
            <a:spLocks/>
          </p:cNvSpPr>
          <p:nvPr/>
        </p:nvSpPr>
        <p:spPr>
          <a:xfrm>
            <a:off x="251520" y="626488"/>
            <a:ext cx="7992888" cy="1002312"/>
          </a:xfrm>
          <a:prstGeom prst="rect">
            <a:avLst/>
          </a:prstGeom>
          <a:ln w="38100">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400" b="1" dirty="0" smtClean="0">
                <a:latin typeface="Meiryo UI" panose="020B0604030504040204" pitchFamily="50" charset="-128"/>
                <a:ea typeface="Meiryo UI" panose="020B0604030504040204" pitchFamily="50" charset="-128"/>
              </a:rPr>
              <a:t>活動例②：アルファベットを</a:t>
            </a:r>
            <a:r>
              <a:rPr lang="ja-JP" altLang="en-US" sz="3400" b="1" dirty="0">
                <a:latin typeface="Meiryo UI" panose="020B0604030504040204" pitchFamily="50" charset="-128"/>
                <a:ea typeface="Meiryo UI" panose="020B0604030504040204" pitchFamily="50" charset="-128"/>
              </a:rPr>
              <a:t>繰り返</a:t>
            </a:r>
            <a:r>
              <a:rPr lang="ja-JP" altLang="en-US" sz="3400" b="1" dirty="0" smtClean="0">
                <a:latin typeface="Meiryo UI" panose="020B0604030504040204" pitchFamily="50" charset="-128"/>
                <a:ea typeface="Meiryo UI" panose="020B0604030504040204" pitchFamily="50" charset="-128"/>
              </a:rPr>
              <a:t>し書く。</a:t>
            </a:r>
            <a:endParaRPr lang="ja-JP" altLang="en-US" sz="3400" b="1" dirty="0">
              <a:latin typeface="Meiryo UI" panose="020B0604030504040204" pitchFamily="50" charset="-128"/>
              <a:ea typeface="Meiryo UI" panose="020B0604030504040204" pitchFamily="50" charset="-128"/>
            </a:endParaRPr>
          </a:p>
        </p:txBody>
      </p:sp>
      <p:sp>
        <p:nvSpPr>
          <p:cNvPr id="10" name="雲形吹き出し 9"/>
          <p:cNvSpPr/>
          <p:nvPr/>
        </p:nvSpPr>
        <p:spPr>
          <a:xfrm>
            <a:off x="395536" y="2182710"/>
            <a:ext cx="2405844" cy="1368152"/>
          </a:xfrm>
          <a:prstGeom prst="cloudCallout">
            <a:avLst>
              <a:gd name="adj1" fmla="val 36817"/>
              <a:gd name="adj2" fmla="val 7514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Ａ，Ａ，Ａ・・・</a:t>
            </a:r>
            <a:endParaRPr kumimoji="1" lang="en-US" altLang="ja-JP"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lang="ja-JP" altLang="en-US" dirty="0" smtClean="0">
                <a:solidFill>
                  <a:schemeClr val="tx1"/>
                </a:solidFill>
                <a:latin typeface="HGP創英角ﾎﾟｯﾌﾟ体" panose="040B0A00000000000000" pitchFamily="50" charset="-128"/>
                <a:ea typeface="HGP創英角ﾎﾟｯﾌﾟ体" panose="040B0A00000000000000" pitchFamily="50" charset="-128"/>
              </a:rPr>
              <a:t>Ｂ，Ｂ，Ｂ・・・</a:t>
            </a:r>
            <a:endParaRPr lang="en-US" altLang="ja-JP"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Ｃ，Ｃ，Ｃ・・・</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11" name="雲形吹き出し 10"/>
          <p:cNvSpPr/>
          <p:nvPr/>
        </p:nvSpPr>
        <p:spPr>
          <a:xfrm>
            <a:off x="6273063" y="2219771"/>
            <a:ext cx="2405844" cy="1368152"/>
          </a:xfrm>
          <a:prstGeom prst="cloudCallout">
            <a:avLst>
              <a:gd name="adj1" fmla="val -50497"/>
              <a:gd name="adj2" fmla="val 624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Ａ，Ａ，Ａ・・・</a:t>
            </a:r>
            <a:endParaRPr kumimoji="1" lang="en-US" altLang="ja-JP"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lang="ja-JP" altLang="en-US" dirty="0" smtClean="0">
                <a:solidFill>
                  <a:schemeClr val="tx1"/>
                </a:solidFill>
                <a:latin typeface="HGP創英角ﾎﾟｯﾌﾟ体" panose="040B0A00000000000000" pitchFamily="50" charset="-128"/>
                <a:ea typeface="HGP創英角ﾎﾟｯﾌﾟ体" panose="040B0A00000000000000" pitchFamily="50" charset="-128"/>
              </a:rPr>
              <a:t>Ｂ，Ｂ，Ｂ・・・</a:t>
            </a:r>
            <a:endParaRPr lang="en-US" altLang="ja-JP"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Ｃ，Ｃ，Ｃ・・・</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807912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2474</TotalTime>
  <Words>2380</Words>
  <Application>Microsoft Office PowerPoint</Application>
  <PresentationFormat>画面に合わせる (4:3)</PresentationFormat>
  <Paragraphs>296</Paragraphs>
  <Slides>22</Slides>
  <Notes>22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22</vt:i4>
      </vt:variant>
    </vt:vector>
  </HeadingPairs>
  <TitlesOfParts>
    <vt:vector size="31" baseType="lpstr">
      <vt:lpstr>BIZ UDPゴシック</vt:lpstr>
      <vt:lpstr>HGP創英角ﾎﾟｯﾌﾟ体</vt:lpstr>
      <vt:lpstr>Meiryo UI</vt:lpstr>
      <vt:lpstr>ＭＳ Ｐゴシック</vt:lpstr>
      <vt:lpstr>メイリオ</vt:lpstr>
      <vt:lpstr>Arial</vt:lpstr>
      <vt:lpstr>Calibri</vt:lpstr>
      <vt:lpstr>Comic Sans MS</vt:lpstr>
      <vt:lpstr>Office ​​テーマ</vt:lpstr>
      <vt:lpstr>小学校外国語　校内研修パッケージ</vt:lpstr>
      <vt:lpstr>PowerPoint プレゼンテーション</vt:lpstr>
      <vt:lpstr>文部科学省　「小学校学習指導要領（平成29年）解説　外国語活動・外国語編」</vt:lpstr>
      <vt:lpstr>PowerPoint プレゼンテーション</vt:lpstr>
      <vt:lpstr>文部科学省「高等学校学習指導要領解説　外国語編・英語編」</vt:lpstr>
      <vt:lpstr>「言語活動」とは？</vt:lpstr>
      <vt:lpstr>PowerPoint プレゼンテーション</vt:lpstr>
      <vt:lpstr>活動例①：英語の歌を歌う，チャンツをする。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文部科学省　「小学校外国語活動・外国語　研修ガイドブック」</vt:lpstr>
      <vt:lpstr>思考</vt:lpstr>
      <vt:lpstr>「言語活動」に必要なことは？</vt:lpstr>
      <vt:lpstr>「言語活動」に関して</vt:lpstr>
      <vt:lpstr>《例》</vt:lpstr>
      <vt:lpstr>PowerPoint プレゼンテーション</vt:lpstr>
      <vt:lpstr>PowerPoint プレゼンテーション</vt:lpstr>
      <vt:lpstr>小学校の外国語教育はこう変わる！③〜言語活動を行う動機付けのはかり方〜 - YouTube</vt:lpstr>
      <vt:lpstr>PowerPoint プレゼンテーション</vt:lpstr>
    </vt:vector>
  </TitlesOfParts>
  <Company>広島県庁</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小学校外国語推進研修　校内研修パッケージ</dc:title>
  <dc:creator>広島県</dc:creator>
  <cp:lastModifiedBy>中島 貴宏</cp:lastModifiedBy>
  <cp:revision>169</cp:revision>
  <cp:lastPrinted>2021-03-29T09:00:24Z</cp:lastPrinted>
  <dcterms:created xsi:type="dcterms:W3CDTF">2021-01-29T06:14:09Z</dcterms:created>
  <dcterms:modified xsi:type="dcterms:W3CDTF">2021-03-29T09:50:26Z</dcterms:modified>
</cp:coreProperties>
</file>