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57" r:id="rId4"/>
    <p:sldId id="270" r:id="rId5"/>
    <p:sldId id="262" r:id="rId6"/>
    <p:sldId id="277" r:id="rId7"/>
    <p:sldId id="279" r:id="rId8"/>
    <p:sldId id="274" r:id="rId9"/>
    <p:sldId id="289" r:id="rId10"/>
    <p:sldId id="280" r:id="rId11"/>
    <p:sldId id="285" r:id="rId12"/>
    <p:sldId id="275" r:id="rId13"/>
    <p:sldId id="295" r:id="rId14"/>
    <p:sldId id="266" r:id="rId15"/>
    <p:sldId id="293" r:id="rId16"/>
    <p:sldId id="296" r:id="rId17"/>
    <p:sldId id="291" r:id="rId18"/>
    <p:sldId id="292" r:id="rId19"/>
    <p:sldId id="297" r:id="rId20"/>
    <p:sldId id="268" r:id="rId21"/>
    <p:sldId id="287" r:id="rId2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8000"/>
    <a:srgbClr val="FB7405"/>
    <a:srgbClr val="15AB05"/>
    <a:srgbClr val="1A09F7"/>
    <a:srgbClr val="009900"/>
    <a:srgbClr val="FF33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43" autoAdjust="0"/>
    <p:restoredTop sz="69537" autoAdjust="0"/>
  </p:normalViewPr>
  <p:slideViewPr>
    <p:cSldViewPr>
      <p:cViewPr varScale="1">
        <p:scale>
          <a:sx n="58" d="100"/>
          <a:sy n="58" d="100"/>
        </p:scale>
        <p:origin x="1968" y="58"/>
      </p:cViewPr>
      <p:guideLst>
        <p:guide orient="horz" pos="2160"/>
        <p:guide pos="2880"/>
      </p:guideLst>
    </p:cSldViewPr>
  </p:slideViewPr>
  <p:outlineViewPr>
    <p:cViewPr>
      <p:scale>
        <a:sx n="33" d="100"/>
        <a:sy n="33" d="100"/>
      </p:scale>
      <p:origin x="0" y="-2139"/>
    </p:cViewPr>
  </p:outlineViewPr>
  <p:notesTextViewPr>
    <p:cViewPr>
      <p:scale>
        <a:sx n="1" d="1"/>
        <a:sy n="1" d="1"/>
      </p:scale>
      <p:origin x="0" y="0"/>
    </p:cViewPr>
  </p:notesTextViewPr>
  <p:notesViewPr>
    <p:cSldViewPr>
      <p:cViewPr varScale="1">
        <p:scale>
          <a:sx n="77" d="100"/>
          <a:sy n="77" d="100"/>
        </p:scale>
        <p:origin x="2993"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9E4835E-6B8D-4BF0-AA83-62762C7B4B34}"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348CC3F-88B7-414B-8555-CE694608EC68}" type="slidenum">
              <a:rPr kumimoji="1" lang="ja-JP" altLang="en-US" smtClean="0"/>
              <a:t>‹#›</a:t>
            </a:fld>
            <a:endParaRPr kumimoji="1" lang="ja-JP" altLang="en-US"/>
          </a:p>
        </p:txBody>
      </p:sp>
    </p:spTree>
    <p:extLst>
      <p:ext uri="{BB962C8B-B14F-4D97-AF65-F5344CB8AC3E}">
        <p14:creationId xmlns:p14="http://schemas.microsoft.com/office/powerpoint/2010/main" val="1383176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今日の</a:t>
            </a:r>
            <a:r>
              <a:rPr kumimoji="1" lang="ja-JP" altLang="en-US" dirty="0">
                <a:latin typeface="メイリオ" panose="020B0604030504040204" pitchFamily="50" charset="-128"/>
                <a:ea typeface="メイリオ" panose="020B0604030504040204" pitchFamily="50" charset="-128"/>
              </a:rPr>
              <a:t>テーマ</a:t>
            </a:r>
            <a:r>
              <a:rPr kumimoji="1" lang="ja-JP" altLang="en-US" dirty="0" smtClean="0">
                <a:latin typeface="メイリオ" panose="020B0604030504040204" pitchFamily="50" charset="-128"/>
                <a:ea typeface="メイリオ" panose="020B0604030504040204" pitchFamily="50" charset="-128"/>
              </a:rPr>
              <a:t>は「児童の意欲を</a:t>
            </a:r>
            <a:r>
              <a:rPr kumimoji="1" lang="ja-JP" altLang="en-US" dirty="0" smtClean="0">
                <a:latin typeface="メイリオ" panose="020B0604030504040204" pitchFamily="50" charset="-128"/>
                <a:ea typeface="メイリオ" panose="020B0604030504040204" pitchFamily="50" charset="-128"/>
              </a:rPr>
              <a:t>高める単元構成」</a:t>
            </a:r>
            <a:r>
              <a:rPr kumimoji="1" lang="ja-JP" altLang="en-US" dirty="0" smtClean="0">
                <a:latin typeface="メイリオ" panose="020B0604030504040204" pitchFamily="50" charset="-128"/>
                <a:ea typeface="メイリオ" panose="020B0604030504040204" pitchFamily="50" charset="-128"/>
              </a:rPr>
              <a:t>です。★</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クリック</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a:t>
            </a:fld>
            <a:endParaRPr kumimoji="1" lang="ja-JP" altLang="en-US"/>
          </a:p>
        </p:txBody>
      </p:sp>
    </p:spTree>
    <p:extLst>
      <p:ext uri="{BB962C8B-B14F-4D97-AF65-F5344CB8AC3E}">
        <p14:creationId xmlns:p14="http://schemas.microsoft.com/office/powerpoint/2010/main" val="170180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それでは，「言語活動」を設定する際</a:t>
            </a:r>
            <a:r>
              <a:rPr kumimoji="1" lang="ja-JP" altLang="en-US" dirty="0" smtClean="0">
                <a:solidFill>
                  <a:schemeClr val="tx1"/>
                </a:solidFill>
                <a:latin typeface="メイリオ" panose="020B0604030504040204" pitchFamily="50" charset="-128"/>
                <a:ea typeface="メイリオ" panose="020B0604030504040204" pitchFamily="50" charset="-128"/>
              </a:rPr>
              <a:t>の三つの</a:t>
            </a:r>
            <a:r>
              <a:rPr kumimoji="1" lang="ja-JP" altLang="en-US" dirty="0">
                <a:solidFill>
                  <a:schemeClr val="tx1"/>
                </a:solidFill>
                <a:latin typeface="メイリオ" panose="020B0604030504040204" pitchFamily="50" charset="-128"/>
                <a:ea typeface="メイリオ" panose="020B0604030504040204" pitchFamily="50" charset="-128"/>
              </a:rPr>
              <a:t>ポイントを参考にして</a:t>
            </a:r>
            <a:r>
              <a:rPr kumimoji="1" lang="ja-JP" altLang="en-US" dirty="0" smtClean="0">
                <a:solidFill>
                  <a:schemeClr val="tx1"/>
                </a:solidFill>
                <a:latin typeface="メイリオ" panose="020B0604030504040204" pitchFamily="50" charset="-128"/>
                <a:ea typeface="メイリオ" panose="020B0604030504040204" pitchFamily="50" charset="-128"/>
              </a:rPr>
              <a:t>，</a:t>
            </a:r>
            <a:r>
              <a:rPr kumimoji="1" lang="en-US" altLang="ja-JP" dirty="0" smtClean="0">
                <a:solidFill>
                  <a:schemeClr val="tx1"/>
                </a:solidFill>
                <a:latin typeface="メイリオ" panose="020B0604030504040204" pitchFamily="50" charset="-128"/>
                <a:ea typeface="メイリオ" panose="020B0604030504040204" pitchFamily="50" charset="-128"/>
              </a:rPr>
              <a:t>We Can!</a:t>
            </a:r>
            <a:r>
              <a:rPr kumimoji="1" lang="ja-JP" altLang="en-US" dirty="0" smtClean="0">
                <a:solidFill>
                  <a:schemeClr val="tx1"/>
                </a:solidFill>
                <a:latin typeface="メイリオ" panose="020B0604030504040204" pitchFamily="50" charset="-128"/>
                <a:ea typeface="メイリオ" panose="020B0604030504040204" pitchFamily="50" charset="-128"/>
              </a:rPr>
              <a:t>１</a:t>
            </a:r>
            <a:r>
              <a:rPr kumimoji="1" lang="en-US" altLang="ja-JP" dirty="0" smtClean="0">
                <a:solidFill>
                  <a:schemeClr val="tx1"/>
                </a:solidFill>
                <a:latin typeface="メイリオ" panose="020B0604030504040204" pitchFamily="50" charset="-128"/>
                <a:ea typeface="メイリオ" panose="020B0604030504040204" pitchFamily="50" charset="-128"/>
              </a:rPr>
              <a:t> Unit </a:t>
            </a:r>
            <a:r>
              <a:rPr kumimoji="1" lang="ja-JP" altLang="en-US" baseline="0" dirty="0">
                <a:solidFill>
                  <a:schemeClr val="tx1"/>
                </a:solidFill>
                <a:latin typeface="メイリオ" panose="020B0604030504040204" pitchFamily="50" charset="-128"/>
                <a:ea typeface="メイリオ" panose="020B0604030504040204" pitchFamily="50" charset="-128"/>
              </a:rPr>
              <a:t>２</a:t>
            </a:r>
            <a:r>
              <a:rPr kumimoji="1" lang="en-US" altLang="ja-JP" baseline="0" dirty="0">
                <a:solidFill>
                  <a:schemeClr val="tx1"/>
                </a:solidFill>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a:t>
            </a:r>
            <a:r>
              <a:rPr lang="en-US" altLang="ja-JP" sz="1200" dirty="0">
                <a:solidFill>
                  <a:schemeClr val="tx1"/>
                </a:solidFill>
                <a:latin typeface="メイリオ" panose="020B0604030504040204" pitchFamily="50" charset="-128"/>
                <a:ea typeface="メイリオ" panose="020B0604030504040204" pitchFamily="50" charset="-128"/>
              </a:rPr>
              <a:t>When is your birthday?</a:t>
            </a:r>
            <a:r>
              <a:rPr lang="ja-JP" altLang="en-US" sz="1200" dirty="0">
                <a:solidFill>
                  <a:schemeClr val="tx1"/>
                </a:solidFill>
                <a:latin typeface="メイリオ" panose="020B0604030504040204" pitchFamily="50" charset="-128"/>
                <a:ea typeface="メイリオ" panose="020B0604030504040204" pitchFamily="50" charset="-128"/>
              </a:rPr>
              <a:t>”の</a:t>
            </a:r>
            <a:r>
              <a:rPr kumimoji="1" lang="ja-JP" altLang="en-US" dirty="0">
                <a:solidFill>
                  <a:schemeClr val="tx1"/>
                </a:solidFill>
                <a:latin typeface="メイリオ" panose="020B0604030504040204" pitchFamily="50" charset="-128"/>
                <a:ea typeface="メイリオ" panose="020B0604030504040204" pitchFamily="50" charset="-128"/>
              </a:rPr>
              <a:t>単元終末の言語活動を，皆さんに考えていただきたいと思います。</a:t>
            </a:r>
            <a:endParaRPr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ペアやグループで話し合いましょう。（５分）</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（話し合いの際に</a:t>
            </a:r>
            <a:r>
              <a:rPr kumimoji="1" lang="ja-JP" altLang="en-US" dirty="0">
                <a:latin typeface="メイリオ" panose="020B0604030504040204" pitchFamily="50" charset="-128"/>
                <a:ea typeface="メイリオ" panose="020B0604030504040204" pitchFamily="50" charset="-128"/>
              </a:rPr>
              <a:t>確認すること）</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・目的や場面，状況が明確に設定されているか。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・自分の本当の考えや気持ちを伝え合う活動になっているか。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・必然性のある場面になっているか。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・伝える</a:t>
            </a:r>
            <a:r>
              <a:rPr kumimoji="1" lang="ja-JP" altLang="en-US" dirty="0" smtClean="0">
                <a:latin typeface="メイリオ" panose="020B0604030504040204" pitchFamily="50" charset="-128"/>
                <a:ea typeface="メイリオ" panose="020B0604030504040204" pitchFamily="50" charset="-128"/>
              </a:rPr>
              <a:t>相手は</a:t>
            </a:r>
            <a:r>
              <a:rPr kumimoji="1" lang="ja-JP" altLang="en-US" dirty="0">
                <a:latin typeface="メイリオ" panose="020B0604030504040204" pitchFamily="50" charset="-128"/>
                <a:ea typeface="メイリオ" panose="020B0604030504040204" pitchFamily="50" charset="-128"/>
              </a:rPr>
              <a:t>決まっているか。</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交流</a:t>
            </a:r>
            <a:r>
              <a:rPr kumimoji="1" lang="ja-JP" altLang="en-US" dirty="0" smtClean="0">
                <a:latin typeface="メイリオ" panose="020B0604030504040204" pitchFamily="50" charset="-128"/>
                <a:ea typeface="メイリオ" panose="020B0604030504040204" pitchFamily="50" charset="-128"/>
              </a:rPr>
              <a:t>する（</a:t>
            </a:r>
            <a:r>
              <a:rPr kumimoji="1" lang="ja-JP" altLang="en-US" dirty="0">
                <a:latin typeface="メイリオ" panose="020B0604030504040204" pitchFamily="50" charset="-128"/>
                <a:ea typeface="メイリオ" panose="020B0604030504040204" pitchFamily="50" charset="-128"/>
              </a:rPr>
              <a:t>２分</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10</a:t>
            </a:fld>
            <a:endParaRPr kumimoji="1" lang="ja-JP" altLang="en-US"/>
          </a:p>
        </p:txBody>
      </p:sp>
    </p:spTree>
    <p:extLst>
      <p:ext uri="{BB962C8B-B14F-4D97-AF65-F5344CB8AC3E}">
        <p14:creationId xmlns:p14="http://schemas.microsoft.com/office/powerpoint/2010/main" val="462441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rPr>
              <a:t>皆さんに考えていただいた単元終末の言語活動は，目の前の子供達をイメージされ，より具体的</a:t>
            </a:r>
            <a:r>
              <a:rPr lang="ja-JP" altLang="en-US" sz="1200" dirty="0" smtClean="0">
                <a:solidFill>
                  <a:schemeClr val="tx1"/>
                </a:solidFill>
                <a:latin typeface="メイリオ" panose="020B0604030504040204" pitchFamily="50" charset="-128"/>
                <a:ea typeface="メイリオ" panose="020B0604030504040204" pitchFamily="50" charset="-128"/>
              </a:rPr>
              <a:t>で子供達が伝え合いたい</a:t>
            </a:r>
            <a:r>
              <a:rPr lang="ja-JP" altLang="en-US" sz="1200" dirty="0">
                <a:solidFill>
                  <a:schemeClr val="tx1"/>
                </a:solidFill>
                <a:latin typeface="メイリオ" panose="020B0604030504040204" pitchFamily="50" charset="-128"/>
                <a:ea typeface="メイリオ" panose="020B0604030504040204" pitchFamily="50" charset="-128"/>
              </a:rPr>
              <a:t>と思えるような活動だと思います。</a:t>
            </a:r>
            <a:endParaRPr lang="en-US" altLang="ja-JP" sz="120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rPr>
              <a:t>例として，このような</a:t>
            </a:r>
            <a:r>
              <a:rPr kumimoji="1" lang="ja-JP" altLang="en-US" dirty="0">
                <a:latin typeface="メイリオ" panose="020B0604030504040204" pitchFamily="50" charset="-128"/>
                <a:ea typeface="メイリオ" panose="020B0604030504040204" pitchFamily="50" charset="-128"/>
              </a:rPr>
              <a:t>言語活動を設定しました</a:t>
            </a:r>
            <a:r>
              <a:rPr kumimoji="1" lang="ja-JP" altLang="en-US"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6348CC3F-88B7-414B-8555-CE694608EC68}" type="slidenum">
              <a:rPr kumimoji="1" lang="ja-JP" altLang="en-US" smtClean="0"/>
              <a:t>11</a:t>
            </a:fld>
            <a:endParaRPr kumimoji="1" lang="ja-JP" altLang="en-US"/>
          </a:p>
        </p:txBody>
      </p:sp>
    </p:spTree>
    <p:extLst>
      <p:ext uri="{BB962C8B-B14F-4D97-AF65-F5344CB8AC3E}">
        <p14:creationId xmlns:p14="http://schemas.microsoft.com/office/powerpoint/2010/main" val="3423460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ja-JP" altLang="en-US" sz="1200" dirty="0">
                <a:solidFill>
                  <a:schemeClr val="tx1"/>
                </a:solidFill>
                <a:latin typeface="メイリオ" panose="020B0604030504040204" pitchFamily="50" charset="-128"/>
                <a:ea typeface="メイリオ" panose="020B0604030504040204" pitchFamily="50" charset="-128"/>
              </a:rPr>
              <a:t>このように単元終末の言語活動を設定し，ゴールを明確にすることで，指導者自身が，ゴールで目指す児童の具体の姿，つまり単元を通して児童に身に付けさせたい力をイメージすることができます</a:t>
            </a:r>
            <a:r>
              <a:rPr lang="ja-JP" altLang="en-US" sz="1200"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a:t>
            </a:r>
            <a:endParaRPr lang="en-US" altLang="ja-JP" dirty="0">
              <a:solidFill>
                <a:schemeClr val="tx1"/>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6348CC3F-88B7-414B-8555-CE694608EC68}" type="slidenum">
              <a:rPr kumimoji="1" lang="ja-JP" altLang="en-US" smtClean="0"/>
              <a:t>12</a:t>
            </a:fld>
            <a:endParaRPr kumimoji="1" lang="ja-JP" altLang="en-US"/>
          </a:p>
        </p:txBody>
      </p:sp>
    </p:spTree>
    <p:extLst>
      <p:ext uri="{BB962C8B-B14F-4D97-AF65-F5344CB8AC3E}">
        <p14:creationId xmlns:p14="http://schemas.microsoft.com/office/powerpoint/2010/main" val="2991258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ゴールが決まれば，そこから逆算</a:t>
            </a:r>
            <a:r>
              <a:rPr kumimoji="1" lang="ja-JP" altLang="en-US" dirty="0" smtClean="0">
                <a:latin typeface="メイリオ" panose="020B0604030504040204" pitchFamily="50" charset="-128"/>
                <a:ea typeface="メイリオ" panose="020B0604030504040204" pitchFamily="50" charset="-128"/>
              </a:rPr>
              <a:t>して１時間</a:t>
            </a:r>
            <a:r>
              <a:rPr kumimoji="1" lang="ja-JP" altLang="en-US" dirty="0">
                <a:latin typeface="メイリオ" panose="020B0604030504040204" pitchFamily="50" charset="-128"/>
                <a:ea typeface="メイリオ" panose="020B0604030504040204" pitchFamily="50" charset="-128"/>
              </a:rPr>
              <a:t>ごとの目標を定めていきます</a:t>
            </a:r>
            <a:r>
              <a:rPr kumimoji="1" lang="ja-JP" altLang="en-US" dirty="0" smtClean="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　</a:t>
            </a:r>
            <a:endParaRPr kumimoji="1"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この例では，単元最初は「聞くこと」を目標に設定し，単元が進むにつれて，「話すこと」を設定しています。</a:t>
            </a:r>
            <a:endParaRPr kumimoji="1" lang="en-US" altLang="ja-JP"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メイリオ" panose="020B0604030504040204" pitchFamily="50" charset="-128"/>
                <a:ea typeface="メイリオ" panose="020B0604030504040204" pitchFamily="50" charset="-128"/>
              </a:rPr>
              <a:t>単元目標に，「読むこと</a:t>
            </a:r>
            <a:r>
              <a:rPr kumimoji="1" lang="ja-JP" altLang="en-US"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書くこと」の領域を設定している単元では，「聞くこと</a:t>
            </a:r>
            <a:r>
              <a:rPr kumimoji="1" lang="ja-JP" altLang="en-US"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話すこと」に取り組ませることから始め，語句や表現に音声で十分慣れ親しませた後，それらを単元後半に読んだり書いたりするという順序性を基本とすることが大切です。★</a:t>
            </a:r>
            <a:endParaRPr kumimoji="1" lang="en-US" altLang="ja-JP" dirty="0"/>
          </a:p>
        </p:txBody>
      </p:sp>
      <p:sp>
        <p:nvSpPr>
          <p:cNvPr id="4" name="スライド番号プレースホルダー 3"/>
          <p:cNvSpPr>
            <a:spLocks noGrp="1"/>
          </p:cNvSpPr>
          <p:nvPr>
            <p:ph type="sldNum" sz="quarter" idx="5"/>
          </p:nvPr>
        </p:nvSpPr>
        <p:spPr/>
        <p:txBody>
          <a:bodyPr/>
          <a:lstStyle/>
          <a:p>
            <a:fld id="{6348CC3F-88B7-414B-8555-CE694608EC68}" type="slidenum">
              <a:rPr kumimoji="1" lang="ja-JP" altLang="en-US" smtClean="0"/>
              <a:t>13</a:t>
            </a:fld>
            <a:endParaRPr kumimoji="1" lang="ja-JP" altLang="en-US"/>
          </a:p>
        </p:txBody>
      </p:sp>
    </p:spTree>
    <p:extLst>
      <p:ext uri="{BB962C8B-B14F-4D97-AF65-F5344CB8AC3E}">
        <p14:creationId xmlns:p14="http://schemas.microsoft.com/office/powerpoint/2010/main" val="2730943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それでは，これから「児童の意欲を高めるゴール設定の在り方」について，動画を視聴していただきます。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メイリオ" panose="020B0604030504040204" pitchFamily="50" charset="-128"/>
                <a:ea typeface="メイリオ" panose="020B0604030504040204" pitchFamily="50" charset="-128"/>
              </a:rPr>
              <a:t>単元終末の言語活動の設定について，また，第</a:t>
            </a:r>
            <a:r>
              <a:rPr kumimoji="1" lang="en-US" altLang="ja-JP" sz="1200" dirty="0">
                <a:solidFill>
                  <a:schemeClr val="bg1"/>
                </a:solidFill>
                <a:latin typeface="メイリオ" panose="020B0604030504040204" pitchFamily="50" charset="-128"/>
                <a:ea typeface="メイリオ" panose="020B0604030504040204" pitchFamily="50" charset="-128"/>
              </a:rPr>
              <a:t>1</a:t>
            </a:r>
            <a:r>
              <a:rPr kumimoji="1" lang="ja-JP" altLang="en-US" sz="1200" dirty="0">
                <a:solidFill>
                  <a:schemeClr val="bg1"/>
                </a:solidFill>
                <a:latin typeface="メイリオ" panose="020B0604030504040204" pitchFamily="50" charset="-128"/>
                <a:ea typeface="メイリオ" panose="020B0604030504040204" pitchFamily="50" charset="-128"/>
              </a:rPr>
              <a:t>時で単元ゴールの姿を具体的にイメージさせる工夫について注目しながら観ましょう。</a:t>
            </a:r>
            <a:endParaRPr kumimoji="1" lang="en-US" altLang="ja-JP" sz="1200" dirty="0">
              <a:solidFill>
                <a:schemeClr val="bg1"/>
              </a:solidFill>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（動画を流す　８分）　　</a:t>
            </a:r>
            <a:r>
              <a:rPr kumimoji="1" lang="en-US" altLang="ja-JP" b="1" u="sng" dirty="0" smtClean="0">
                <a:latin typeface="メイリオ" panose="020B0604030504040204" pitchFamily="50" charset="-128"/>
                <a:ea typeface="メイリオ" panose="020B0604030504040204" pitchFamily="50" charset="-128"/>
              </a:rPr>
              <a:t>※</a:t>
            </a:r>
            <a:r>
              <a:rPr kumimoji="1" lang="ja-JP" altLang="en-US" b="1" u="sng" dirty="0" smtClean="0">
                <a:latin typeface="メイリオ" panose="020B0604030504040204" pitchFamily="50" charset="-128"/>
                <a:ea typeface="メイリオ" panose="020B0604030504040204" pitchFamily="50" charset="-128"/>
              </a:rPr>
              <a:t>３</a:t>
            </a:r>
            <a:r>
              <a:rPr kumimoji="1" lang="en-US" altLang="ja-JP" b="1" u="sng" dirty="0" smtClean="0">
                <a:latin typeface="メイリオ" panose="020B0604030504040204" pitchFamily="50" charset="-128"/>
                <a:ea typeface="メイリオ" panose="020B0604030504040204" pitchFamily="50" charset="-128"/>
              </a:rPr>
              <a:t>:50</a:t>
            </a:r>
            <a:r>
              <a:rPr kumimoji="1" lang="ja-JP" altLang="en-US" b="1" u="sng" dirty="0" smtClean="0">
                <a:latin typeface="メイリオ" panose="020B0604030504040204" pitchFamily="50" charset="-128"/>
                <a:ea typeface="メイリオ" panose="020B0604030504040204" pitchFamily="50" charset="-128"/>
              </a:rPr>
              <a:t>～６</a:t>
            </a:r>
            <a:r>
              <a:rPr kumimoji="1" lang="en-US" altLang="ja-JP" b="1" u="sng" dirty="0" smtClean="0">
                <a:latin typeface="メイリオ" panose="020B0604030504040204" pitchFamily="50" charset="-128"/>
                <a:ea typeface="メイリオ" panose="020B0604030504040204" pitchFamily="50" charset="-128"/>
              </a:rPr>
              <a:t>:50</a:t>
            </a:r>
            <a:r>
              <a:rPr kumimoji="1" lang="ja-JP" altLang="en-US" b="1" u="sng" dirty="0" smtClean="0">
                <a:latin typeface="メイリオ" panose="020B0604030504040204" pitchFamily="50" charset="-128"/>
                <a:ea typeface="メイリオ" panose="020B0604030504040204" pitchFamily="50" charset="-128"/>
              </a:rPr>
              <a:t>を</a:t>
            </a:r>
            <a:r>
              <a:rPr kumimoji="1" lang="ja-JP" altLang="en-US" b="1" u="sng" dirty="0">
                <a:latin typeface="メイリオ" panose="020B0604030504040204" pitchFamily="50" charset="-128"/>
                <a:ea typeface="メイリオ" panose="020B0604030504040204" pitchFamily="50" charset="-128"/>
              </a:rPr>
              <a:t>省略　　</a:t>
            </a:r>
            <a:endParaRPr kumimoji="1" lang="en-US" altLang="ja-JP" b="1" u="sng"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「小学校の外国語教育はこう変わる！⑧～児童の意欲を高めるゴール設定の在り方</a:t>
            </a:r>
            <a:r>
              <a:rPr kumimoji="1" lang="ja-JP" altLang="en-US" dirty="0" smtClean="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YouTube </a:t>
            </a:r>
            <a:r>
              <a:rPr kumimoji="1" lang="ja-JP" altLang="en-US" dirty="0">
                <a:latin typeface="メイリオ" panose="020B0604030504040204" pitchFamily="50" charset="-128"/>
                <a:ea typeface="メイリオ" panose="020B0604030504040204" pitchFamily="50" charset="-128"/>
              </a:rPr>
              <a:t>（文部科学省</a:t>
            </a:r>
            <a:r>
              <a:rPr kumimoji="1" lang="en-US" altLang="ja-JP" dirty="0" smtClean="0">
                <a:latin typeface="メイリオ" panose="020B0604030504040204" pitchFamily="50" charset="-128"/>
                <a:ea typeface="メイリオ" panose="020B0604030504040204" pitchFamily="50" charset="-128"/>
              </a:rPr>
              <a:t>/</a:t>
            </a:r>
            <a:r>
              <a:rPr kumimoji="1" lang="en-US" altLang="ja-JP" dirty="0" err="1" smtClean="0">
                <a:latin typeface="メイリオ" panose="020B0604030504040204" pitchFamily="50" charset="-128"/>
                <a:ea typeface="メイリオ" panose="020B0604030504040204" pitchFamily="50" charset="-128"/>
              </a:rPr>
              <a:t>MEXTchannel</a:t>
            </a:r>
            <a:r>
              <a:rPr kumimoji="1" lang="ja-JP" altLang="en-US" dirty="0" smtClean="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動画の</a:t>
            </a:r>
            <a:r>
              <a:rPr kumimoji="1" lang="ja-JP" altLang="en-US" dirty="0" smtClean="0">
                <a:latin typeface="メイリオ" panose="020B0604030504040204" pitchFamily="50" charset="-128"/>
                <a:ea typeface="メイリオ" panose="020B0604030504040204" pitchFamily="50" charset="-128"/>
              </a:rPr>
              <a:t>内容</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0:30</a:t>
            </a:r>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ALT</a:t>
            </a:r>
            <a:r>
              <a:rPr kumimoji="1" lang="ja-JP" altLang="en-US" dirty="0">
                <a:latin typeface="メイリオ" panose="020B0604030504040204" pitchFamily="50" charset="-128"/>
                <a:ea typeface="メイリオ" panose="020B0604030504040204" pitchFamily="50" charset="-128"/>
              </a:rPr>
              <a:t>のジェイク先生の小学校の思い出の話を聞く。</a:t>
            </a:r>
            <a:endParaRPr kumimoji="1" lang="en-US" altLang="ja-JP" dirty="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2:00</a:t>
            </a:r>
            <a:r>
              <a:rPr kumimoji="1" lang="ja-JP" altLang="en-US" dirty="0" smtClean="0">
                <a:latin typeface="メイリオ" panose="020B0604030504040204" pitchFamily="50" charset="-128"/>
                <a:ea typeface="メイリオ" panose="020B0604030504040204" pitchFamily="50" charset="-128"/>
              </a:rPr>
              <a:t>～単元名</a:t>
            </a:r>
            <a:r>
              <a:rPr kumimoji="1" lang="ja-JP" altLang="en-US" dirty="0">
                <a:latin typeface="メイリオ" panose="020B0604030504040204" pitchFamily="50" charset="-128"/>
                <a:ea typeface="メイリオ" panose="020B0604030504040204" pitchFamily="50" charset="-128"/>
              </a:rPr>
              <a:t>を確認する。</a:t>
            </a:r>
            <a:endParaRPr kumimoji="1" lang="en-US" altLang="ja-JP" dirty="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2:30</a:t>
            </a:r>
            <a:r>
              <a:rPr kumimoji="1" lang="ja-JP" altLang="en-US" dirty="0" smtClean="0">
                <a:latin typeface="メイリオ" panose="020B0604030504040204" pitchFamily="50" charset="-128"/>
                <a:ea typeface="メイリオ" panose="020B0604030504040204" pitchFamily="50" charset="-128"/>
              </a:rPr>
              <a:t>～ジェイク</a:t>
            </a:r>
            <a:r>
              <a:rPr kumimoji="1" lang="ja-JP" altLang="en-US" dirty="0">
                <a:latin typeface="メイリオ" panose="020B0604030504040204" pitchFamily="50" charset="-128"/>
                <a:ea typeface="メイリオ" panose="020B0604030504040204" pitchFamily="50" charset="-128"/>
              </a:rPr>
              <a:t>先生のスピーチについて理解を深める。</a:t>
            </a:r>
            <a:endParaRPr kumimoji="1" lang="en-US" altLang="ja-JP" dirty="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6:50</a:t>
            </a:r>
            <a:r>
              <a:rPr kumimoji="1" lang="ja-JP" altLang="en-US" dirty="0" smtClean="0">
                <a:latin typeface="メイリオ" panose="020B0604030504040204" pitchFamily="50" charset="-128"/>
                <a:ea typeface="メイリオ" panose="020B0604030504040204" pitchFamily="50" charset="-128"/>
              </a:rPr>
              <a:t>～自分</a:t>
            </a:r>
            <a:r>
              <a:rPr kumimoji="1" lang="ja-JP" altLang="en-US" dirty="0">
                <a:latin typeface="メイリオ" panose="020B0604030504040204" pitchFamily="50" charset="-128"/>
                <a:ea typeface="メイリオ" panose="020B0604030504040204" pitchFamily="50" charset="-128"/>
              </a:rPr>
              <a:t>の</a:t>
            </a:r>
            <a:r>
              <a:rPr kumimoji="1" lang="en-US" altLang="ja-JP" dirty="0">
                <a:latin typeface="メイリオ" panose="020B0604030504040204" pitchFamily="50" charset="-128"/>
                <a:ea typeface="メイリオ" panose="020B0604030504040204" pitchFamily="50" charset="-128"/>
              </a:rPr>
              <a:t>Best Memory</a:t>
            </a:r>
            <a:r>
              <a:rPr kumimoji="1" lang="ja-JP" altLang="en-US" dirty="0">
                <a:latin typeface="メイリオ" panose="020B0604030504040204" pitchFamily="50" charset="-128"/>
                <a:ea typeface="メイリオ" panose="020B0604030504040204" pitchFamily="50" charset="-128"/>
              </a:rPr>
              <a:t>を交流させる。</a:t>
            </a:r>
            <a:endParaRPr kumimoji="1" lang="en-US" altLang="ja-JP" dirty="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7:20</a:t>
            </a:r>
            <a:r>
              <a:rPr kumimoji="1" lang="ja-JP" altLang="en-US" dirty="0" smtClean="0">
                <a:latin typeface="メイリオ" panose="020B0604030504040204" pitchFamily="50" charset="-128"/>
                <a:ea typeface="メイリオ" panose="020B0604030504040204" pitchFamily="50" charset="-128"/>
              </a:rPr>
              <a:t>～本単元最後のゴールを子供とともに考える。</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7:55</a:t>
            </a:r>
            <a:r>
              <a:rPr kumimoji="1" lang="ja-JP" altLang="en-US" dirty="0" smtClean="0">
                <a:latin typeface="メイリオ" panose="020B0604030504040204" pitchFamily="50" charset="-128"/>
                <a:ea typeface="メイリオ" panose="020B0604030504040204" pitchFamily="50" charset="-128"/>
              </a:rPr>
              <a:t>～単元終末の言語</a:t>
            </a:r>
            <a:r>
              <a:rPr lang="ja-JP" altLang="en-US" b="0" i="0" dirty="0" smtClean="0">
                <a:solidFill>
                  <a:srgbClr val="030303"/>
                </a:solidFill>
                <a:effectLst/>
                <a:latin typeface="メイリオ" panose="020B0604030504040204" pitchFamily="50" charset="-128"/>
                <a:ea typeface="メイリオ" panose="020B0604030504040204" pitchFamily="50" charset="-128"/>
              </a:rPr>
              <a:t>活動を行う目的や場面，状況を明確に設定し，それを子供と共有する。</a:t>
            </a:r>
            <a:r>
              <a:rPr lang="ja-JP" altLang="en-US" b="0" i="0" dirty="0" smtClean="0">
                <a:solidFill>
                  <a:srgbClr val="030303"/>
                </a:solidFill>
                <a:effectLst/>
                <a:latin typeface="メイリオ" panose="020B0604030504040204" pitchFamily="50" charset="-128"/>
                <a:ea typeface="メイリオ" panose="020B0604030504040204" pitchFamily="50" charset="-128"/>
              </a:rPr>
              <a:t>★</a:t>
            </a:r>
            <a:endParaRPr lang="en-US" altLang="ja-JP" b="0" i="0" u="none" strike="noStrike" dirty="0" smtClean="0">
              <a:solidFill>
                <a:srgbClr val="0000FF"/>
              </a:solidFill>
              <a:effectLst/>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14</a:t>
            </a:fld>
            <a:endParaRPr kumimoji="1" lang="ja-JP" altLang="en-US"/>
          </a:p>
        </p:txBody>
      </p:sp>
    </p:spTree>
    <p:extLst>
      <p:ext uri="{BB962C8B-B14F-4D97-AF65-F5344CB8AC3E}">
        <p14:creationId xmlns:p14="http://schemas.microsoft.com/office/powerpoint/2010/main" val="455744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a:latin typeface="メイリオ" panose="020B0604030504040204" pitchFamily="50" charset="-128"/>
                <a:ea typeface="メイリオ" panose="020B0604030504040204" pitchFamily="50" charset="-128"/>
              </a:rPr>
              <a:t>動画を視聴して，「</a:t>
            </a:r>
            <a:r>
              <a:rPr kumimoji="1" lang="ja-JP" altLang="en-US" sz="1200" kern="1200" dirty="0">
                <a:solidFill>
                  <a:schemeClr val="bg1"/>
                </a:solidFill>
                <a:latin typeface="メイリオ" panose="020B0604030504040204" pitchFamily="50" charset="-128"/>
                <a:ea typeface="メイリオ" panose="020B0604030504040204" pitchFamily="50" charset="-128"/>
                <a:cs typeface="+mn-cs"/>
              </a:rPr>
              <a:t>単元終末の言語活動の設定について</a:t>
            </a:r>
            <a:r>
              <a:rPr kumimoji="1" lang="ja-JP" altLang="en-US" sz="1200" kern="1200" dirty="0" smtClean="0">
                <a:solidFill>
                  <a:schemeClr val="bg1"/>
                </a:solidFill>
                <a:latin typeface="メイリオ" panose="020B0604030504040204" pitchFamily="50" charset="-128"/>
                <a:ea typeface="メイリオ" panose="020B0604030504040204" pitchFamily="50" charset="-128"/>
                <a:cs typeface="+mn-cs"/>
              </a:rPr>
              <a:t>」，「</a:t>
            </a:r>
            <a:r>
              <a:rPr kumimoji="1" lang="ja-JP" altLang="en-US" sz="1200" kern="1200" dirty="0">
                <a:solidFill>
                  <a:schemeClr val="bg1"/>
                </a:solidFill>
                <a:latin typeface="メイリオ" panose="020B0604030504040204" pitchFamily="50" charset="-128"/>
                <a:ea typeface="メイリオ" panose="020B0604030504040204" pitchFamily="50" charset="-128"/>
                <a:cs typeface="+mn-cs"/>
              </a:rPr>
              <a:t>第</a:t>
            </a:r>
            <a:r>
              <a:rPr kumimoji="1" lang="en-US" altLang="ja-JP" sz="1200" kern="1200" dirty="0">
                <a:solidFill>
                  <a:schemeClr val="bg1"/>
                </a:solidFill>
                <a:latin typeface="メイリオ" panose="020B0604030504040204" pitchFamily="50" charset="-128"/>
                <a:ea typeface="メイリオ" panose="020B0604030504040204" pitchFamily="50" charset="-128"/>
                <a:cs typeface="+mn-cs"/>
              </a:rPr>
              <a:t>1</a:t>
            </a:r>
            <a:r>
              <a:rPr kumimoji="1" lang="ja-JP" altLang="en-US" sz="1200" kern="1200" dirty="0">
                <a:solidFill>
                  <a:schemeClr val="bg1"/>
                </a:solidFill>
                <a:latin typeface="メイリオ" panose="020B0604030504040204" pitchFamily="50" charset="-128"/>
                <a:ea typeface="メイリオ" panose="020B0604030504040204" pitchFamily="50" charset="-128"/>
                <a:cs typeface="+mn-cs"/>
              </a:rPr>
              <a:t>時で単元ゴールの姿を具体的にイメージさせる工夫について」の２つの視点について</a:t>
            </a:r>
            <a:r>
              <a:rPr kumimoji="1" lang="ja-JP" altLang="en-US" baseline="0" dirty="0">
                <a:latin typeface="メイリオ" panose="020B0604030504040204" pitchFamily="50" charset="-128"/>
                <a:ea typeface="メイリオ" panose="020B0604030504040204" pitchFamily="50" charset="-128"/>
              </a:rPr>
              <a:t>伝え合いましょう。（２分）</a:t>
            </a:r>
            <a:endParaRPr kumimoji="1" lang="en-US" altLang="ja-JP" baseline="0"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endParaRPr kumimoji="1" lang="en-US" altLang="ja-JP" baseline="0" dirty="0" smtClean="0">
              <a:latin typeface="メイリオ" panose="020B0604030504040204" pitchFamily="50" charset="-128"/>
              <a:ea typeface="メイリオ" panose="020B0604030504040204" pitchFamily="50" charset="-128"/>
            </a:endParaRPr>
          </a:p>
          <a:p>
            <a:r>
              <a:rPr kumimoji="1" lang="ja-JP" altLang="en-US" baseline="0" dirty="0" smtClean="0">
                <a:latin typeface="メイリオ" panose="020B0604030504040204" pitchFamily="50" charset="-128"/>
                <a:ea typeface="メイリオ" panose="020B0604030504040204" pitchFamily="50" charset="-128"/>
              </a:rPr>
              <a:t>「</a:t>
            </a:r>
            <a:r>
              <a:rPr kumimoji="1" lang="ja-JP" altLang="en-US" sz="1200" kern="1200" dirty="0">
                <a:solidFill>
                  <a:schemeClr val="bg1"/>
                </a:solidFill>
                <a:latin typeface="メイリオ" panose="020B0604030504040204" pitchFamily="50" charset="-128"/>
                <a:ea typeface="メイリオ" panose="020B0604030504040204" pitchFamily="50" charset="-128"/>
                <a:cs typeface="+mn-cs"/>
              </a:rPr>
              <a:t>単元終末の言語活動の設定について」</a:t>
            </a:r>
            <a:endParaRPr kumimoji="1" lang="en-US" altLang="ja-JP" sz="1200" kern="1200" dirty="0">
              <a:solidFill>
                <a:schemeClr val="bg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r>
              <a:rPr lang="ja-JP" altLang="en-US" b="0" i="0" dirty="0">
                <a:solidFill>
                  <a:srgbClr val="030303"/>
                </a:solidFill>
                <a:effectLst/>
                <a:latin typeface="メイリオ" panose="020B0604030504040204" pitchFamily="50" charset="-128"/>
                <a:ea typeface="メイリオ" panose="020B0604030504040204" pitchFamily="50" charset="-128"/>
              </a:rPr>
              <a:t>子供達が単元ゴールに向けて意欲的に取り組めるように，言語活動を行う目的や場面，状況を明確に設定している。（赤江小学校のことを知りたいと思っている他校の</a:t>
            </a:r>
            <a:r>
              <a:rPr lang="en-US" altLang="ja-JP" b="0" i="0" dirty="0">
                <a:solidFill>
                  <a:srgbClr val="030303"/>
                </a:solidFill>
                <a:effectLst/>
                <a:latin typeface="メイリオ" panose="020B0604030504040204" pitchFamily="50" charset="-128"/>
                <a:ea typeface="メイリオ" panose="020B0604030504040204" pitchFamily="50" charset="-128"/>
              </a:rPr>
              <a:t>ALT</a:t>
            </a:r>
            <a:r>
              <a:rPr lang="ja-JP" altLang="en-US" b="0" i="0" dirty="0">
                <a:solidFill>
                  <a:srgbClr val="030303"/>
                </a:solidFill>
                <a:effectLst/>
                <a:latin typeface="メイリオ" panose="020B0604030504040204" pitchFamily="50" charset="-128"/>
                <a:ea typeface="メイリオ" panose="020B0604030504040204" pitchFamily="50" charset="-128"/>
              </a:rPr>
              <a:t>の先生に，自分たちの思い出を伝える活動）　　　等</a:t>
            </a:r>
            <a:endParaRPr kumimoji="1" lang="en-US" altLang="ja-JP" dirty="0">
              <a:latin typeface="メイリオ" panose="020B0604030504040204" pitchFamily="50" charset="-128"/>
              <a:ea typeface="メイリオ" panose="020B0604030504040204" pitchFamily="50" charset="-128"/>
            </a:endParaRPr>
          </a:p>
          <a:p>
            <a:endParaRPr kumimoji="1" lang="en-US" altLang="ja-JP" sz="1200" kern="1200" dirty="0">
              <a:solidFill>
                <a:schemeClr val="bg1"/>
              </a:solidFill>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bg1"/>
                </a:solidFill>
                <a:latin typeface="メイリオ" panose="020B0604030504040204" pitchFamily="50" charset="-128"/>
                <a:ea typeface="メイリオ" panose="020B0604030504040204" pitchFamily="50" charset="-128"/>
                <a:cs typeface="+mn-cs"/>
              </a:rPr>
              <a:t>「第</a:t>
            </a:r>
            <a:r>
              <a:rPr kumimoji="1" lang="en-US" altLang="ja-JP" sz="1200" kern="1200" dirty="0">
                <a:solidFill>
                  <a:schemeClr val="bg1"/>
                </a:solidFill>
                <a:latin typeface="メイリオ" panose="020B0604030504040204" pitchFamily="50" charset="-128"/>
                <a:ea typeface="メイリオ" panose="020B0604030504040204" pitchFamily="50" charset="-128"/>
                <a:cs typeface="+mn-cs"/>
              </a:rPr>
              <a:t>1</a:t>
            </a:r>
            <a:r>
              <a:rPr kumimoji="1" lang="ja-JP" altLang="en-US" sz="1200" kern="1200" dirty="0">
                <a:solidFill>
                  <a:schemeClr val="bg1"/>
                </a:solidFill>
                <a:latin typeface="メイリオ" panose="020B0604030504040204" pitchFamily="50" charset="-128"/>
                <a:ea typeface="メイリオ" panose="020B0604030504040204" pitchFamily="50" charset="-128"/>
                <a:cs typeface="+mn-cs"/>
              </a:rPr>
              <a:t>時で単元ゴールの姿を具体的にイメージさせる工夫について」</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ALT</a:t>
            </a:r>
            <a:r>
              <a:rPr kumimoji="1" lang="ja-JP" altLang="en-US" dirty="0">
                <a:latin typeface="メイリオ" panose="020B0604030504040204" pitchFamily="50" charset="-128"/>
                <a:ea typeface="メイリオ" panose="020B0604030504040204" pitchFamily="50" charset="-128"/>
              </a:rPr>
              <a:t>のジェイク先生の小学校での思い出話を聞かせている。（子供たちが慣れ親しんだ </a:t>
            </a:r>
            <a:r>
              <a:rPr kumimoji="1" lang="en-US" altLang="ja-JP" dirty="0">
                <a:latin typeface="メイリオ" panose="020B0604030504040204" pitchFamily="50" charset="-128"/>
                <a:ea typeface="メイリオ" panose="020B0604030504040204" pitchFamily="50" charset="-128"/>
              </a:rPr>
              <a:t>I</a:t>
            </a:r>
            <a:r>
              <a:rPr kumimoji="1" lang="ja-JP" altLang="en-US" dirty="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went</a:t>
            </a:r>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/enjoyed/ate/saw</a:t>
            </a:r>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It</a:t>
            </a:r>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was</a:t>
            </a:r>
            <a:r>
              <a:rPr kumimoji="1" lang="ja-JP" altLang="en-US" dirty="0">
                <a:latin typeface="メイリオ" panose="020B0604030504040204" pitchFamily="50" charset="-128"/>
                <a:ea typeface="メイリオ" panose="020B0604030504040204" pitchFamily="50" charset="-128"/>
              </a:rPr>
              <a:t> </a:t>
            </a:r>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を使って）</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・単元最後のゴールを子供とともに考え，設定している。　</a:t>
            </a:r>
            <a:r>
              <a:rPr kumimoji="1" lang="ja-JP" altLang="en-US" dirty="0" smtClean="0">
                <a:latin typeface="メイリオ" panose="020B0604030504040204" pitchFamily="50" charset="-128"/>
                <a:ea typeface="メイリオ" panose="020B0604030504040204" pitchFamily="50" charset="-128"/>
              </a:rPr>
              <a:t>等★</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15</a:t>
            </a:fld>
            <a:endParaRPr kumimoji="1" lang="ja-JP" altLang="en-US"/>
          </a:p>
        </p:txBody>
      </p:sp>
    </p:spTree>
    <p:extLst>
      <p:ext uri="{BB962C8B-B14F-4D97-AF65-F5344CB8AC3E}">
        <p14:creationId xmlns:p14="http://schemas.microsoft.com/office/powerpoint/2010/main" val="1017000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続いて，「②目標に沿った活動を選択し，効果的に配列する。」について考えていきます。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ゴールとそこに至るまでの毎時間の目標が決まれば，次は毎時間の目標に</a:t>
            </a:r>
            <a:r>
              <a:rPr kumimoji="1" lang="ja-JP" altLang="en-US" dirty="0" smtClean="0">
                <a:latin typeface="メイリオ" panose="020B0604030504040204" pitchFamily="50" charset="-128"/>
                <a:ea typeface="メイリオ" panose="020B0604030504040204" pitchFamily="50" charset="-128"/>
              </a:rPr>
              <a:t>添って</a:t>
            </a:r>
            <a:r>
              <a:rPr kumimoji="1" lang="en-US" altLang="ja-JP" dirty="0" smtClean="0">
                <a:latin typeface="メイリオ" panose="020B0604030504040204" pitchFamily="50" charset="-128"/>
                <a:ea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rPr>
              <a:t>時間ごとに具体的</a:t>
            </a:r>
            <a:r>
              <a:rPr kumimoji="1" lang="ja-JP" altLang="en-US" dirty="0">
                <a:latin typeface="メイリオ" panose="020B0604030504040204" pitchFamily="50" charset="-128"/>
                <a:ea typeface="メイリオ" panose="020B0604030504040204" pitchFamily="50" charset="-128"/>
              </a:rPr>
              <a:t>な活動を選択し，時間配分や評価場面も考慮しながら配列を考えます</a:t>
            </a:r>
            <a:r>
              <a:rPr kumimoji="1" lang="ja-JP" altLang="en-US" dirty="0" smtClean="0">
                <a:latin typeface="メイリオ" panose="020B0604030504040204" pitchFamily="50" charset="-128"/>
                <a:ea typeface="メイリオ" panose="020B0604030504040204" pitchFamily="50" charset="-128"/>
              </a:rPr>
              <a:t>。また，単元ゴールだけでなく，毎回の授業においても，単元ゴールに</a:t>
            </a:r>
            <a:r>
              <a:rPr kumimoji="1" lang="ja-JP" altLang="en-US" dirty="0" smtClean="0">
                <a:latin typeface="メイリオ" panose="020B0604030504040204" pitchFamily="50" charset="-128"/>
                <a:ea typeface="メイリオ" panose="020B0604030504040204" pitchFamily="50" charset="-128"/>
              </a:rPr>
              <a:t>繋がるような</a:t>
            </a:r>
            <a:r>
              <a:rPr kumimoji="1" lang="ja-JP" altLang="en-US" dirty="0" smtClean="0">
                <a:latin typeface="メイリオ" panose="020B0604030504040204" pitchFamily="50" charset="-128"/>
                <a:ea typeface="メイリオ" panose="020B0604030504040204" pitchFamily="50" charset="-128"/>
              </a:rPr>
              <a:t>言語活動を設定し，子供たちが自分の考えや気持ちを伝え合うようにしましょう。</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16</a:t>
            </a:fld>
            <a:endParaRPr kumimoji="1" lang="ja-JP" altLang="en-US"/>
          </a:p>
        </p:txBody>
      </p:sp>
    </p:spTree>
    <p:extLst>
      <p:ext uri="{BB962C8B-B14F-4D97-AF65-F5344CB8AC3E}">
        <p14:creationId xmlns:p14="http://schemas.microsoft.com/office/powerpoint/2010/main" val="1043442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高学年では，主に教科書を活用しながら，授業を進めておられると思います。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皆さんは，教科書をどのように活用されていますか</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17</a:t>
            </a:fld>
            <a:endParaRPr kumimoji="1" lang="ja-JP" altLang="en-US"/>
          </a:p>
        </p:txBody>
      </p:sp>
    </p:spTree>
    <p:extLst>
      <p:ext uri="{BB962C8B-B14F-4D97-AF65-F5344CB8AC3E}">
        <p14:creationId xmlns:p14="http://schemas.microsoft.com/office/powerpoint/2010/main" val="2571169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これまで文部科学省が作成し配布した，「</a:t>
            </a:r>
            <a:r>
              <a:rPr kumimoji="1" lang="en-US" altLang="ja-JP" dirty="0">
                <a:latin typeface="メイリオ" panose="020B0604030504040204" pitchFamily="50" charset="-128"/>
                <a:ea typeface="メイリオ" panose="020B0604030504040204" pitchFamily="50" charset="-128"/>
              </a:rPr>
              <a:t>Hi,</a:t>
            </a:r>
            <a:r>
              <a:rPr kumimoji="1" lang="ja-JP" altLang="en-US" baseline="0"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friends!</a:t>
            </a: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We</a:t>
            </a:r>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Can!</a:t>
            </a: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Let’s Try!</a:t>
            </a:r>
            <a:r>
              <a:rPr kumimoji="1" lang="ja-JP" altLang="en-US" dirty="0">
                <a:latin typeface="メイリオ" panose="020B0604030504040204" pitchFamily="50" charset="-128"/>
                <a:ea typeface="メイリオ" panose="020B0604030504040204" pitchFamily="50" charset="-128"/>
              </a:rPr>
              <a:t>」も，目の前の子供の実態に合わせてアレンジして活用されていたと思いますが，教科書についても同様に言えることです。ただ教科書に沿って授業をするのではなく，まず，子供たちに身に付けたい力を明らかにした上で，目標に向けて教科書を活用していくことが大切です。子供の実態に合わせて，教科書に掲載されている活動の取捨選択やその順の並び替え，どのような活動をオリジナルで加えるかなど検討しましょう</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18</a:t>
            </a:fld>
            <a:endParaRPr kumimoji="1" lang="ja-JP" altLang="en-US"/>
          </a:p>
        </p:txBody>
      </p:sp>
    </p:spTree>
    <p:extLst>
      <p:ext uri="{BB962C8B-B14F-4D97-AF65-F5344CB8AC3E}">
        <p14:creationId xmlns:p14="http://schemas.microsoft.com/office/powerpoint/2010/main" val="3149430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メイリオ" panose="020B0604030504040204" pitchFamily="50" charset="-128"/>
                <a:ea typeface="メイリオ" panose="020B0604030504040204" pitchFamily="50" charset="-128"/>
              </a:rPr>
              <a:t>こちらは，「</a:t>
            </a:r>
            <a:r>
              <a:rPr lang="en-US" altLang="ja-JP" sz="1200" dirty="0">
                <a:latin typeface="メイリオ" panose="020B0604030504040204" pitchFamily="50" charset="-128"/>
                <a:ea typeface="メイリオ" panose="020B0604030504040204" pitchFamily="50" charset="-128"/>
              </a:rPr>
              <a:t>We Can!1</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 Unit2</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When is your birthday?</a:t>
            </a:r>
            <a:r>
              <a:rPr lang="ja-JP" altLang="en-US" sz="1200" dirty="0">
                <a:latin typeface="メイリオ" panose="020B0604030504040204" pitchFamily="50" charset="-128"/>
                <a:ea typeface="メイリオ" panose="020B0604030504040204" pitchFamily="50" charset="-128"/>
              </a:rPr>
              <a:t>”（第５学年）の具体的な活動例です。</a:t>
            </a:r>
            <a:endParaRPr lang="en-US" altLang="ja-JP" sz="1200" dirty="0">
              <a:latin typeface="メイリオ" panose="020B0604030504040204" pitchFamily="50" charset="-128"/>
              <a:ea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（以下の点を説明）</a:t>
            </a:r>
          </a:p>
          <a:p>
            <a:r>
              <a:rPr kumimoji="1" lang="ja-JP" altLang="en-US" dirty="0">
                <a:latin typeface="メイリオ" panose="020B0604030504040204" pitchFamily="50" charset="-128"/>
                <a:ea typeface="メイリオ" panose="020B0604030504040204" pitchFamily="50" charset="-128"/>
              </a:rPr>
              <a:t>〇</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単元を通じて繰り返し取り組ませる活動</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We can!1</a:t>
            </a:r>
            <a:r>
              <a:rPr kumimoji="1" lang="ja-JP" altLang="en-US" dirty="0">
                <a:latin typeface="メイリオ" panose="020B0604030504040204" pitchFamily="50" charset="-128"/>
                <a:ea typeface="メイリオ" panose="020B0604030504040204" pitchFamily="50" charset="-128"/>
              </a:rPr>
              <a:t>」に掲載されている活動</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オリジナルの活動</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教科書を活用される際も，こちらの例のように，掲載されている活動の取捨選択やその順の並び替え，どのような活動をオリジナルで加えるかなど検討していきましょう</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19</a:t>
            </a:fld>
            <a:endParaRPr kumimoji="1" lang="ja-JP" altLang="en-US"/>
          </a:p>
        </p:txBody>
      </p:sp>
    </p:spTree>
    <p:extLst>
      <p:ext uri="{BB962C8B-B14F-4D97-AF65-F5344CB8AC3E}">
        <p14:creationId xmlns:p14="http://schemas.microsoft.com/office/powerpoint/2010/main" val="3149430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この研修のねらいは「単元構成のポイントを理解し，授業づくりに生かすことができる。」です。★</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2</a:t>
            </a:fld>
            <a:endParaRPr kumimoji="1" lang="ja-JP" altLang="en-US"/>
          </a:p>
        </p:txBody>
      </p:sp>
    </p:spTree>
    <p:extLst>
      <p:ext uri="{BB962C8B-B14F-4D97-AF65-F5344CB8AC3E}">
        <p14:creationId xmlns:p14="http://schemas.microsoft.com/office/powerpoint/2010/main" val="24958228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最後に，他教科等と連携した指導についてお話します。国語科，家庭科，図画工作科などの他教科等で得た知識や体験などを生かした活動を展開することは，児童の知的好奇心を更に刺激することにな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教科等をはじめとした学校における様々な教育活動と積極的に関連付け，児童が進んでコミュニケーションを図りたいと思うような，興味・関心のある題材や活動を設定していけるよう工夫してみてください。</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例）家庭科の学習と関連付け，「</a:t>
            </a:r>
            <a:r>
              <a:rPr kumimoji="1" lang="en-US" altLang="ja-JP" dirty="0">
                <a:latin typeface="メイリオ" panose="020B0604030504040204" pitchFamily="50" charset="-128"/>
                <a:ea typeface="メイリオ" panose="020B0604030504040204" pitchFamily="50" charset="-128"/>
              </a:rPr>
              <a:t>ALT</a:t>
            </a:r>
            <a:r>
              <a:rPr kumimoji="1" lang="ja-JP" altLang="en-US" dirty="0">
                <a:latin typeface="メイリオ" panose="020B0604030504040204" pitchFamily="50" charset="-128"/>
                <a:ea typeface="メイリオ" panose="020B0604030504040204" pitchFamily="50" charset="-128"/>
              </a:rPr>
              <a:t>の先生の国のサラダを作ろう！」という単元を設定し，レシピを聞いてサラダを作るために，「</a:t>
            </a:r>
            <a:r>
              <a:rPr kumimoji="1" lang="en-US" altLang="ja-JP" dirty="0">
                <a:latin typeface="メイリオ" panose="020B0604030504040204" pitchFamily="50" charset="-128"/>
                <a:ea typeface="メイリオ" panose="020B0604030504040204" pitchFamily="50" charset="-128"/>
              </a:rPr>
              <a:t>How</a:t>
            </a:r>
            <a:r>
              <a:rPr kumimoji="1" lang="en-US" altLang="ja-JP" baseline="0" dirty="0">
                <a:latin typeface="メイリオ" panose="020B0604030504040204" pitchFamily="50" charset="-128"/>
                <a:ea typeface="メイリオ" panose="020B0604030504040204" pitchFamily="50" charset="-128"/>
              </a:rPr>
              <a:t> many </a:t>
            </a:r>
            <a:r>
              <a:rPr kumimoji="1" lang="ja-JP" altLang="en-US" baseline="0" dirty="0">
                <a:latin typeface="メイリオ" panose="020B0604030504040204" pitchFamily="50" charset="-128"/>
                <a:ea typeface="メイリオ" panose="020B0604030504040204" pitchFamily="50" charset="-128"/>
              </a:rPr>
              <a:t>～</a:t>
            </a:r>
            <a:r>
              <a:rPr kumimoji="1" lang="en-US" altLang="ja-JP" baseline="0" dirty="0">
                <a:latin typeface="メイリオ" panose="020B0604030504040204" pitchFamily="50" charset="-128"/>
                <a:ea typeface="メイリオ" panose="020B0604030504040204" pitchFamily="50" charset="-128"/>
              </a:rPr>
              <a:t>?</a:t>
            </a:r>
            <a:r>
              <a:rPr kumimoji="1" lang="ja-JP" altLang="en-US" baseline="0" dirty="0">
                <a:latin typeface="メイリオ" panose="020B0604030504040204" pitchFamily="50" charset="-128"/>
                <a:ea typeface="メイリオ" panose="020B0604030504040204" pitchFamily="50" charset="-128"/>
              </a:rPr>
              <a:t>」と「</a:t>
            </a:r>
            <a:r>
              <a:rPr kumimoji="1" lang="en-US" altLang="ja-JP" baseline="0" dirty="0">
                <a:latin typeface="メイリオ" panose="020B0604030504040204" pitchFamily="50" charset="-128"/>
                <a:ea typeface="メイリオ" panose="020B0604030504040204" pitchFamily="50" charset="-128"/>
              </a:rPr>
              <a:t>How much</a:t>
            </a:r>
            <a:r>
              <a:rPr kumimoji="1" lang="ja-JP" altLang="en-US" baseline="0" dirty="0">
                <a:latin typeface="メイリオ" panose="020B0604030504040204" pitchFamily="50" charset="-128"/>
                <a:ea typeface="メイリオ" panose="020B0604030504040204" pitchFamily="50" charset="-128"/>
              </a:rPr>
              <a:t>～</a:t>
            </a:r>
            <a:r>
              <a:rPr kumimoji="1" lang="en-US" altLang="ja-JP" baseline="0" dirty="0">
                <a:latin typeface="メイリオ" panose="020B0604030504040204" pitchFamily="50" charset="-128"/>
                <a:ea typeface="メイリオ" panose="020B0604030504040204" pitchFamily="50" charset="-128"/>
              </a:rPr>
              <a:t>?</a:t>
            </a:r>
            <a:r>
              <a:rPr kumimoji="1" lang="ja-JP" altLang="en-US" baseline="0" dirty="0">
                <a:latin typeface="メイリオ" panose="020B0604030504040204" pitchFamily="50" charset="-128"/>
                <a:ea typeface="メイリオ" panose="020B0604030504040204" pitchFamily="50" charset="-128"/>
              </a:rPr>
              <a:t>」の使い分けを学ぶことができるような授業も考えられます。児童は，実際に調理をするために必要な情報なので，メモを取りながら一生懸命</a:t>
            </a:r>
            <a:r>
              <a:rPr kumimoji="1" lang="en-US" altLang="ja-JP" baseline="0" dirty="0">
                <a:latin typeface="メイリオ" panose="020B0604030504040204" pitchFamily="50" charset="-128"/>
                <a:ea typeface="メイリオ" panose="020B0604030504040204" pitchFamily="50" charset="-128"/>
              </a:rPr>
              <a:t>ALT</a:t>
            </a:r>
            <a:r>
              <a:rPr kumimoji="1" lang="ja-JP" altLang="en-US" baseline="0" dirty="0">
                <a:latin typeface="メイリオ" panose="020B0604030504040204" pitchFamily="50" charset="-128"/>
                <a:ea typeface="メイリオ" panose="020B0604030504040204" pitchFamily="50" charset="-128"/>
              </a:rPr>
              <a:t>とコミュニケーションを図ろうとします。そして，英語で書いた招待状を送り（書く活動），作ったサラダを食べてコメントをもらうなどすることで，より達成感を感じる学習になります</a:t>
            </a:r>
            <a:r>
              <a:rPr kumimoji="1" lang="ja-JP" altLang="en-US" baseline="0" dirty="0" smtClean="0">
                <a:latin typeface="メイリオ" panose="020B0604030504040204" pitchFamily="50" charset="-128"/>
                <a:ea typeface="メイリオ" panose="020B0604030504040204" pitchFamily="50" charset="-128"/>
              </a:rPr>
              <a:t>。★</a:t>
            </a:r>
            <a:endParaRPr kumimoji="1" lang="en-US" altLang="ja-JP" baseline="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20</a:t>
            </a:fld>
            <a:endParaRPr kumimoji="1" lang="ja-JP" altLang="en-US"/>
          </a:p>
        </p:txBody>
      </p:sp>
    </p:spTree>
    <p:extLst>
      <p:ext uri="{BB962C8B-B14F-4D97-AF65-F5344CB8AC3E}">
        <p14:creationId xmlns:p14="http://schemas.microsoft.com/office/powerpoint/2010/main" val="8761688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a:latin typeface="メイリオ" panose="020B0604030504040204" pitchFamily="50" charset="-128"/>
                <a:ea typeface="メイリオ" panose="020B0604030504040204" pitchFamily="50" charset="-128"/>
              </a:rPr>
              <a:t>それでは</a:t>
            </a:r>
            <a:r>
              <a:rPr kumimoji="1" lang="ja-JP" altLang="en-US" baseline="0" dirty="0" smtClean="0">
                <a:latin typeface="メイリオ" panose="020B0604030504040204" pitchFamily="50" charset="-128"/>
                <a:ea typeface="メイリオ" panose="020B0604030504040204" pitchFamily="50" charset="-128"/>
              </a:rPr>
              <a:t>，今日の研修</a:t>
            </a:r>
            <a:r>
              <a:rPr kumimoji="1" lang="ja-JP" altLang="en-US" baseline="0" dirty="0">
                <a:latin typeface="メイリオ" panose="020B0604030504040204" pitchFamily="50" charset="-128"/>
                <a:ea typeface="メイリオ" panose="020B0604030504040204" pitchFamily="50" charset="-128"/>
              </a:rPr>
              <a:t>を振り返ります。</a:t>
            </a:r>
            <a:endParaRPr kumimoji="1" lang="en-US" altLang="ja-JP" baseline="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aseline="0" dirty="0">
                <a:latin typeface="メイリオ" panose="020B0604030504040204" pitchFamily="50" charset="-128"/>
                <a:ea typeface="メイリオ" panose="020B0604030504040204" pitchFamily="50" charset="-128"/>
              </a:rPr>
              <a:t>「今後の授業づくりに</a:t>
            </a:r>
            <a:r>
              <a:rPr kumimoji="1" lang="ja-JP" altLang="en-US" baseline="0" dirty="0">
                <a:latin typeface="メイリオ" panose="020B0604030504040204" pitchFamily="50" charset="-128"/>
                <a:ea typeface="メイリオ" panose="020B0604030504040204" pitchFamily="50" charset="-128"/>
                <a:cs typeface="Times New Roman" panose="02020603050405020304" pitchFamily="18" charset="0"/>
              </a:rPr>
              <a:t>生かしていきたいこと」について，</a:t>
            </a:r>
            <a:r>
              <a:rPr lang="ja-JP" altLang="en-US" dirty="0">
                <a:solidFill>
                  <a:prstClr val="black"/>
                </a:solidFill>
                <a:latin typeface="メイリオ" panose="020B0604030504040204" pitchFamily="50" charset="-128"/>
                <a:ea typeface="メイリオ" panose="020B0604030504040204" pitchFamily="50" charset="-128"/>
              </a:rPr>
              <a:t>グループで</a:t>
            </a:r>
            <a:r>
              <a:rPr kumimoji="1" lang="ja-JP" altLang="en-US" baseline="0" dirty="0">
                <a:solidFill>
                  <a:schemeClr val="tx1"/>
                </a:solidFill>
                <a:latin typeface="メイリオ" panose="020B0604030504040204" pitchFamily="50" charset="-128"/>
                <a:ea typeface="メイリオ" panose="020B0604030504040204" pitchFamily="50" charset="-128"/>
              </a:rPr>
              <a:t>交流しま</a:t>
            </a:r>
            <a:r>
              <a:rPr kumimoji="1" lang="ja-JP" altLang="en-US" baseline="0" dirty="0">
                <a:latin typeface="メイリオ" panose="020B0604030504040204" pitchFamily="50" charset="-128"/>
                <a:ea typeface="メイリオ" panose="020B0604030504040204" pitchFamily="50" charset="-128"/>
              </a:rPr>
              <a:t>しょう。</a:t>
            </a:r>
            <a:r>
              <a:rPr lang="ja-JP" altLang="en-US" dirty="0">
                <a:solidFill>
                  <a:prstClr val="black"/>
                </a:solidFill>
                <a:latin typeface="メイリオ" panose="020B0604030504040204" pitchFamily="50" charset="-128"/>
                <a:ea typeface="メイリオ" panose="020B0604030504040204" pitchFamily="50" charset="-128"/>
              </a:rPr>
              <a:t>　</a:t>
            </a:r>
            <a:endParaRPr lang="en-US" altLang="ja-JP" dirty="0">
              <a:solidFill>
                <a:prstClr val="black"/>
              </a:solidFill>
              <a:latin typeface="メイリオ" panose="020B0604030504040204" pitchFamily="50" charset="-128"/>
              <a:ea typeface="メイリオ" panose="020B0604030504040204" pitchFamily="50" charset="-128"/>
            </a:endParaRPr>
          </a:p>
          <a:p>
            <a:r>
              <a:rPr kumimoji="1" lang="ja-JP" altLang="en-US" baseline="0" dirty="0">
                <a:latin typeface="メイリオ" panose="020B0604030504040204" pitchFamily="50" charset="-128"/>
                <a:ea typeface="メイリオ" panose="020B0604030504040204" pitchFamily="50" charset="-128"/>
              </a:rPr>
              <a:t>時間は</a:t>
            </a:r>
            <a:r>
              <a:rPr kumimoji="1" lang="ja-JP" altLang="en-US" baseline="0" dirty="0" smtClean="0">
                <a:latin typeface="メイリオ" panose="020B0604030504040204" pitchFamily="50" charset="-128"/>
                <a:ea typeface="メイリオ" panose="020B0604030504040204" pitchFamily="50" charset="-128"/>
              </a:rPr>
              <a:t>３分間です。</a:t>
            </a:r>
            <a:endParaRPr kumimoji="1" lang="en-US" altLang="ja-JP" baseline="0" dirty="0" smtClean="0">
              <a:latin typeface="メイリオ" panose="020B0604030504040204" pitchFamily="50" charset="-128"/>
              <a:ea typeface="メイリオ" panose="020B0604030504040204" pitchFamily="50" charset="-128"/>
            </a:endParaRPr>
          </a:p>
          <a:p>
            <a:r>
              <a:rPr kumimoji="1" lang="en-US" altLang="ja-JP" baseline="0" dirty="0" smtClean="0">
                <a:latin typeface="メイリオ" panose="020B0604030504040204" pitchFamily="50" charset="-128"/>
                <a:ea typeface="メイリオ" panose="020B0604030504040204" pitchFamily="50" charset="-128"/>
              </a:rPr>
              <a:t>Let’s </a:t>
            </a:r>
            <a:r>
              <a:rPr kumimoji="1" lang="en-US" altLang="ja-JP" baseline="0" dirty="0">
                <a:latin typeface="メイリオ" panose="020B0604030504040204" pitchFamily="50" charset="-128"/>
                <a:ea typeface="メイリオ" panose="020B0604030504040204" pitchFamily="50" charset="-128"/>
              </a:rPr>
              <a:t>begin.</a:t>
            </a:r>
          </a:p>
          <a:p>
            <a:endParaRPr kumimoji="1" lang="en-US" altLang="ja-JP" baseline="0" dirty="0" smtClean="0">
              <a:latin typeface="メイリオ" panose="020B0604030504040204" pitchFamily="50" charset="-128"/>
              <a:ea typeface="メイリオ" panose="020B0604030504040204" pitchFamily="50" charset="-128"/>
            </a:endParaRPr>
          </a:p>
          <a:p>
            <a:r>
              <a:rPr kumimoji="1" lang="ja-JP" altLang="en-US" baseline="0" dirty="0" smtClean="0">
                <a:latin typeface="メイリオ" panose="020B0604030504040204" pitchFamily="50" charset="-128"/>
                <a:ea typeface="メイリオ" panose="020B0604030504040204" pitchFamily="50" charset="-128"/>
              </a:rPr>
              <a:t>（</a:t>
            </a:r>
            <a:r>
              <a:rPr kumimoji="1" lang="ja-JP" altLang="en-US" baseline="0" dirty="0">
                <a:latin typeface="メイリオ" panose="020B0604030504040204" pitchFamily="50" charset="-128"/>
                <a:ea typeface="メイリオ" panose="020B0604030504040204" pitchFamily="50" charset="-128"/>
              </a:rPr>
              <a:t>３分経過）</a:t>
            </a:r>
            <a:endParaRPr kumimoji="1" lang="en-US" altLang="ja-JP" baseline="0" dirty="0">
              <a:latin typeface="メイリオ" panose="020B0604030504040204" pitchFamily="50" charset="-128"/>
              <a:ea typeface="メイリオ" panose="020B0604030504040204" pitchFamily="50" charset="-128"/>
            </a:endParaRPr>
          </a:p>
          <a:p>
            <a:endParaRPr kumimoji="1" lang="en-US" altLang="ja-JP" baseline="0" dirty="0" smtClean="0">
              <a:latin typeface="メイリオ" panose="020B0604030504040204" pitchFamily="50" charset="-128"/>
              <a:ea typeface="メイリオ" panose="020B0604030504040204" pitchFamily="50" charset="-128"/>
            </a:endParaRPr>
          </a:p>
          <a:p>
            <a:r>
              <a:rPr kumimoji="1" lang="en-US" altLang="ja-JP" baseline="0" dirty="0" smtClean="0">
                <a:latin typeface="メイリオ" panose="020B0604030504040204" pitchFamily="50" charset="-128"/>
                <a:ea typeface="メイリオ" panose="020B0604030504040204" pitchFamily="50" charset="-128"/>
              </a:rPr>
              <a:t>Thank </a:t>
            </a:r>
            <a:r>
              <a:rPr kumimoji="1" lang="en-US" altLang="ja-JP" baseline="0" dirty="0">
                <a:latin typeface="メイリオ" panose="020B0604030504040204" pitchFamily="50" charset="-128"/>
                <a:ea typeface="メイリオ" panose="020B0604030504040204" pitchFamily="50" charset="-128"/>
              </a:rPr>
              <a:t>you very much, everyone.  That’s all for today.</a:t>
            </a:r>
          </a:p>
          <a:p>
            <a:r>
              <a:rPr kumimoji="1" lang="ja-JP" altLang="en-US" baseline="0" dirty="0">
                <a:latin typeface="メイリオ" panose="020B0604030504040204" pitchFamily="50" charset="-128"/>
                <a:ea typeface="メイリオ" panose="020B0604030504040204" pitchFamily="50" charset="-128"/>
              </a:rPr>
              <a:t>これで終わります</a:t>
            </a:r>
            <a:r>
              <a:rPr kumimoji="1" lang="ja-JP" altLang="en-US" baseline="0" dirty="0" smtClean="0">
                <a:latin typeface="メイリオ" panose="020B0604030504040204" pitchFamily="50" charset="-128"/>
                <a:ea typeface="メイリオ" panose="020B0604030504040204" pitchFamily="50" charset="-128"/>
              </a:rPr>
              <a:t>。</a:t>
            </a:r>
            <a:endParaRPr kumimoji="1" lang="en-US" altLang="ja-JP" baseline="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21</a:t>
            </a:fld>
            <a:endParaRPr kumimoji="1" lang="ja-JP" altLang="en-US"/>
          </a:p>
        </p:txBody>
      </p:sp>
    </p:spTree>
    <p:extLst>
      <p:ext uri="{BB962C8B-B14F-4D97-AF65-F5344CB8AC3E}">
        <p14:creationId xmlns:p14="http://schemas.microsoft.com/office/powerpoint/2010/main" val="4212718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今日の研修はこのような流れで行います</a:t>
            </a: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3</a:t>
            </a:fld>
            <a:endParaRPr kumimoji="1" lang="ja-JP" altLang="en-US"/>
          </a:p>
        </p:txBody>
      </p:sp>
    </p:spTree>
    <p:extLst>
      <p:ext uri="{BB962C8B-B14F-4D97-AF65-F5344CB8AC3E}">
        <p14:creationId xmlns:p14="http://schemas.microsoft.com/office/powerpoint/2010/main" val="882477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まずは</a:t>
            </a:r>
            <a:r>
              <a:rPr kumimoji="1" lang="ja-JP" altLang="en-US" dirty="0" smtClean="0">
                <a:latin typeface="メイリオ" panose="020B0604030504040204" pitchFamily="50" charset="-128"/>
                <a:ea typeface="メイリオ" panose="020B0604030504040204" pitchFamily="50" charset="-128"/>
              </a:rPr>
              <a:t>，現在の授業を振り返りましょう。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単元構成について，先生方が大切にしていることや困っていることについて交流してみてください。時間は</a:t>
            </a:r>
            <a:r>
              <a:rPr kumimoji="1" lang="ja-JP" altLang="en-US" dirty="0" smtClean="0">
                <a:latin typeface="メイリオ" panose="020B0604030504040204" pitchFamily="50" charset="-128"/>
                <a:ea typeface="メイリオ" panose="020B0604030504040204" pitchFamily="50" charset="-128"/>
              </a:rPr>
              <a:t>３分間です。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Let’s begin.</a:t>
            </a: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３分経過）</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OK</a:t>
            </a:r>
            <a:r>
              <a:rPr kumimoji="1" lang="en-US" altLang="ja-JP" dirty="0">
                <a:latin typeface="メイリオ" panose="020B0604030504040204" pitchFamily="50" charset="-128"/>
                <a:ea typeface="メイリオ" panose="020B0604030504040204" pitchFamily="50" charset="-128"/>
              </a:rPr>
              <a:t>. Stop,</a:t>
            </a:r>
            <a:r>
              <a:rPr kumimoji="1" lang="en-US" altLang="ja-JP" baseline="0" dirty="0">
                <a:latin typeface="メイリオ" panose="020B0604030504040204" pitchFamily="50" charset="-128"/>
                <a:ea typeface="メイリオ" panose="020B0604030504040204" pitchFamily="50" charset="-128"/>
              </a:rPr>
              <a:t> please.</a:t>
            </a:r>
          </a:p>
          <a:p>
            <a:r>
              <a:rPr kumimoji="1" lang="ja-JP" altLang="en-US" baseline="0" dirty="0">
                <a:latin typeface="メイリオ" panose="020B0604030504040204" pitchFamily="50" charset="-128"/>
                <a:ea typeface="メイリオ" panose="020B0604030504040204" pitchFamily="50" charset="-128"/>
              </a:rPr>
              <a:t>いかがでしたか。それでは</a:t>
            </a:r>
            <a:r>
              <a:rPr kumimoji="1" lang="ja-JP" altLang="en-US" baseline="0" dirty="0" smtClean="0">
                <a:latin typeface="メイリオ" panose="020B0604030504040204" pitchFamily="50" charset="-128"/>
                <a:ea typeface="メイリオ" panose="020B0604030504040204" pitchFamily="50" charset="-128"/>
              </a:rPr>
              <a:t>，外国語の授業における単元構成について具体的</a:t>
            </a:r>
            <a:r>
              <a:rPr kumimoji="1" lang="ja-JP" altLang="en-US" baseline="0" dirty="0">
                <a:latin typeface="メイリオ" panose="020B0604030504040204" pitchFamily="50" charset="-128"/>
                <a:ea typeface="メイリオ" panose="020B0604030504040204" pitchFamily="50" charset="-128"/>
              </a:rPr>
              <a:t>に見ていきましょう</a:t>
            </a:r>
            <a:r>
              <a:rPr kumimoji="1" lang="ja-JP" altLang="en-US" baseline="0"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C85970-5FCE-410E-AA8A-86798BAF53B3}" type="slidenum">
              <a:rPr kumimoji="1" lang="ja-JP" altLang="en-US" smtClean="0"/>
              <a:t>4</a:t>
            </a:fld>
            <a:endParaRPr kumimoji="1" lang="ja-JP" altLang="en-US"/>
          </a:p>
        </p:txBody>
      </p:sp>
    </p:spTree>
    <p:extLst>
      <p:ext uri="{BB962C8B-B14F-4D97-AF65-F5344CB8AC3E}">
        <p14:creationId xmlns:p14="http://schemas.microsoft.com/office/powerpoint/2010/main" val="694746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では，単元を構成する上での</a:t>
            </a:r>
            <a:r>
              <a:rPr kumimoji="1" lang="ja-JP" altLang="en-US" dirty="0" smtClean="0">
                <a:latin typeface="メイリオ" panose="020B0604030504040204" pitchFamily="50" charset="-128"/>
                <a:ea typeface="メイリオ" panose="020B0604030504040204" pitchFamily="50" charset="-128"/>
              </a:rPr>
              <a:t>留意点を確認</a:t>
            </a:r>
            <a:r>
              <a:rPr kumimoji="1" lang="ja-JP" altLang="en-US" dirty="0">
                <a:latin typeface="メイリオ" panose="020B0604030504040204" pitchFamily="50" charset="-128"/>
                <a:ea typeface="メイリオ" panose="020B0604030504040204" pitchFamily="50" charset="-128"/>
              </a:rPr>
              <a:t>しましょう</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一つ目は，ゴールを明確にし，段階的な目標を設定することです。</a:t>
            </a:r>
          </a:p>
          <a:p>
            <a:r>
              <a:rPr lang="ja-JP" altLang="en-US" sz="1200" dirty="0" smtClean="0">
                <a:latin typeface="メイリオ" panose="020B0604030504040204" pitchFamily="50" charset="-128"/>
                <a:ea typeface="メイリオ" panose="020B0604030504040204" pitchFamily="50" charset="-128"/>
              </a:rPr>
              <a:t>まず</a:t>
            </a:r>
            <a:r>
              <a:rPr lang="ja-JP" altLang="en-US" sz="1200" dirty="0">
                <a:latin typeface="メイリオ" panose="020B0604030504040204" pitchFamily="50" charset="-128"/>
                <a:ea typeface="メイリオ" panose="020B0604030504040204" pitchFamily="50" charset="-128"/>
              </a:rPr>
              <a:t>，単元を構成する際，大切となるのが，ゴールの明確化です。単元終末の言語活動や</a:t>
            </a:r>
            <a:r>
              <a:rPr lang="ja-JP" altLang="en-US" sz="1200" u="none" dirty="0">
                <a:solidFill>
                  <a:schemeClr val="tx1"/>
                </a:solidFill>
                <a:latin typeface="メイリオ" panose="020B0604030504040204" pitchFamily="50" charset="-128"/>
                <a:ea typeface="メイリオ" panose="020B0604030504040204" pitchFamily="50" charset="-128"/>
              </a:rPr>
              <a:t>ゴールで目指す児童の具体の姿を設定することが重要になります。</a:t>
            </a:r>
            <a:r>
              <a:rPr lang="ja-JP" altLang="en-US" sz="1200" u="none" dirty="0">
                <a:latin typeface="メイリオ" panose="020B0604030504040204" pitchFamily="50" charset="-128"/>
                <a:ea typeface="メイリオ" panose="020B0604030504040204" pitchFamily="50" charset="-128"/>
              </a:rPr>
              <a:t>ゴール</a:t>
            </a:r>
            <a:r>
              <a:rPr lang="ja-JP" altLang="en-US" sz="1200" dirty="0">
                <a:latin typeface="メイリオ" panose="020B0604030504040204" pitchFamily="50" charset="-128"/>
                <a:ea typeface="メイリオ" panose="020B0604030504040204" pitchFamily="50" charset="-128"/>
              </a:rPr>
              <a:t>が決まれば，そこに至るまでの毎時間の目標を設定します</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二つ目は，目標に沿った活動を選択し，効果的に配列</a:t>
            </a:r>
            <a:r>
              <a:rPr lang="ja-JP" altLang="en-US" sz="1200" dirty="0" smtClean="0">
                <a:latin typeface="メイリオ" panose="020B0604030504040204" pitchFamily="50" charset="-128"/>
                <a:ea typeface="メイリオ" panose="020B0604030504040204" pitchFamily="50" charset="-128"/>
              </a:rPr>
              <a:t>することです。</a:t>
            </a:r>
            <a:endParaRPr lang="ja-JP" altLang="en-US"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各目標</a:t>
            </a:r>
            <a:r>
              <a:rPr lang="ja-JP" altLang="en-US" sz="1200" dirty="0">
                <a:latin typeface="メイリオ" panose="020B0604030504040204" pitchFamily="50" charset="-128"/>
                <a:ea typeface="メイリオ" panose="020B0604030504040204" pitchFamily="50" charset="-128"/>
              </a:rPr>
              <a:t>に添って具体的な活動を選択し，時間配分や評価場面も考慮しながら効果的に配列を考えます。</a:t>
            </a:r>
            <a:endParaRPr lang="en-US" altLang="ja-JP" sz="1200" dirty="0">
              <a:latin typeface="メイリオ" panose="020B0604030504040204" pitchFamily="50" charset="-128"/>
              <a:ea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この２点について詳しく考えて</a:t>
            </a:r>
            <a:r>
              <a:rPr lang="ja-JP" altLang="en-US" dirty="0" smtClean="0">
                <a:latin typeface="メイリオ" panose="020B0604030504040204" pitchFamily="50" charset="-128"/>
                <a:ea typeface="メイリオ" panose="020B0604030504040204" pitchFamily="50" charset="-128"/>
              </a:rPr>
              <a:t>いきます。</a:t>
            </a:r>
            <a:r>
              <a:rPr lang="ja-JP" altLang="en-US"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5</a:t>
            </a:fld>
            <a:endParaRPr kumimoji="1" lang="ja-JP" altLang="en-US"/>
          </a:p>
        </p:txBody>
      </p:sp>
    </p:spTree>
    <p:extLst>
      <p:ext uri="{BB962C8B-B14F-4D97-AF65-F5344CB8AC3E}">
        <p14:creationId xmlns:p14="http://schemas.microsoft.com/office/powerpoint/2010/main" val="651654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一つ目の</a:t>
            </a:r>
            <a:r>
              <a:rPr kumimoji="1" lang="ja-JP" altLang="en-US" dirty="0" smtClean="0">
                <a:latin typeface="メイリオ" panose="020B0604030504040204" pitchFamily="50" charset="-128"/>
                <a:ea typeface="メイリオ" panose="020B0604030504040204" pitchFamily="50" charset="-128"/>
              </a:rPr>
              <a:t>，「ゴール</a:t>
            </a:r>
            <a:r>
              <a:rPr kumimoji="1" lang="ja-JP" altLang="en-US" dirty="0">
                <a:latin typeface="メイリオ" panose="020B0604030504040204" pitchFamily="50" charset="-128"/>
                <a:ea typeface="メイリオ" panose="020B0604030504040204" pitchFamily="50" charset="-128"/>
              </a:rPr>
              <a:t>を明確にし，段階的な目標を設定する。」について具体的に考えていきましょう。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ゴールを明確にするためには，単元終末の言語活動を設定することが大切です。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latin typeface="メイリオ" panose="020B0604030504040204" pitchFamily="50" charset="-128"/>
                <a:ea typeface="メイリオ" panose="020B0604030504040204" pitchFamily="50" charset="-128"/>
              </a:rPr>
              <a:t>こちらは，「</a:t>
            </a:r>
            <a:r>
              <a:rPr kumimoji="1" lang="en-US" altLang="ja-JP" dirty="0">
                <a:solidFill>
                  <a:schemeClr val="tx1"/>
                </a:solidFill>
                <a:latin typeface="メイリオ" panose="020B0604030504040204" pitchFamily="50" charset="-128"/>
                <a:ea typeface="メイリオ" panose="020B0604030504040204" pitchFamily="50" charset="-128"/>
              </a:rPr>
              <a:t>We Can!</a:t>
            </a:r>
            <a:r>
              <a:rPr kumimoji="1" lang="ja-JP" altLang="en-US" dirty="0">
                <a:solidFill>
                  <a:schemeClr val="tx1"/>
                </a:solidFill>
                <a:latin typeface="メイリオ" panose="020B0604030504040204" pitchFamily="50" charset="-128"/>
                <a:ea typeface="メイリオ" panose="020B0604030504040204" pitchFamily="50" charset="-128"/>
              </a:rPr>
              <a:t>１」</a:t>
            </a:r>
            <a:r>
              <a:rPr kumimoji="1" lang="en-US" altLang="ja-JP" dirty="0">
                <a:solidFill>
                  <a:schemeClr val="tx1"/>
                </a:solidFill>
                <a:latin typeface="メイリオ" panose="020B0604030504040204" pitchFamily="50" charset="-128"/>
                <a:ea typeface="メイリオ" panose="020B0604030504040204" pitchFamily="50" charset="-128"/>
              </a:rPr>
              <a:t> </a:t>
            </a:r>
            <a:r>
              <a:rPr kumimoji="1" lang="ja-JP" altLang="en-US" dirty="0">
                <a:solidFill>
                  <a:schemeClr val="tx1"/>
                </a:solidFill>
                <a:latin typeface="メイリオ" panose="020B0604030504040204" pitchFamily="50" charset="-128"/>
                <a:ea typeface="メイリオ" panose="020B0604030504040204" pitchFamily="50" charset="-128"/>
              </a:rPr>
              <a:t>第５学年　</a:t>
            </a:r>
            <a:r>
              <a:rPr kumimoji="1" lang="en-US" altLang="ja-JP" dirty="0">
                <a:solidFill>
                  <a:schemeClr val="tx1"/>
                </a:solidFill>
                <a:latin typeface="メイリオ" panose="020B0604030504040204" pitchFamily="50" charset="-128"/>
                <a:ea typeface="メイリオ" panose="020B0604030504040204" pitchFamily="50" charset="-128"/>
              </a:rPr>
              <a:t>Unit </a:t>
            </a:r>
            <a:r>
              <a:rPr kumimoji="1" lang="ja-JP" altLang="en-US" baseline="0" dirty="0">
                <a:solidFill>
                  <a:schemeClr val="tx1"/>
                </a:solidFill>
                <a:latin typeface="メイリオ" panose="020B0604030504040204" pitchFamily="50" charset="-128"/>
                <a:ea typeface="メイリオ" panose="020B0604030504040204" pitchFamily="50" charset="-128"/>
              </a:rPr>
              <a:t>２</a:t>
            </a:r>
            <a:r>
              <a:rPr kumimoji="1" lang="en-US" altLang="ja-JP" baseline="0" dirty="0">
                <a:solidFill>
                  <a:schemeClr val="tx1"/>
                </a:solidFill>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a:t>
            </a:r>
            <a:r>
              <a:rPr lang="en-US" altLang="ja-JP" sz="1200" dirty="0">
                <a:solidFill>
                  <a:schemeClr val="tx1"/>
                </a:solidFill>
                <a:latin typeface="メイリオ" panose="020B0604030504040204" pitchFamily="50" charset="-128"/>
                <a:ea typeface="メイリオ" panose="020B0604030504040204" pitchFamily="50" charset="-128"/>
              </a:rPr>
              <a:t>When is your birthday?</a:t>
            </a:r>
            <a:r>
              <a:rPr lang="ja-JP" altLang="en-US" sz="1200" dirty="0">
                <a:solidFill>
                  <a:schemeClr val="tx1"/>
                </a:solidFill>
                <a:latin typeface="メイリオ" panose="020B0604030504040204" pitchFamily="50" charset="-128"/>
                <a:ea typeface="メイリオ" panose="020B0604030504040204" pitchFamily="50" charset="-128"/>
              </a:rPr>
              <a:t>”の</a:t>
            </a:r>
            <a:r>
              <a:rPr kumimoji="1" lang="ja-JP" altLang="en-US" dirty="0">
                <a:solidFill>
                  <a:schemeClr val="tx1"/>
                </a:solidFill>
                <a:latin typeface="メイリオ" panose="020B0604030504040204" pitchFamily="50" charset="-128"/>
                <a:ea typeface="メイリオ" panose="020B0604030504040204" pitchFamily="50" charset="-128"/>
              </a:rPr>
              <a:t>「関係する領域別目標」「単元の目標」です。</a:t>
            </a:r>
            <a:endParaRPr kumimoji="1" lang="en-US" altLang="ja-JP" dirty="0">
              <a:solidFill>
                <a:schemeClr val="tx1"/>
              </a:solidFill>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目を</a:t>
            </a:r>
            <a:r>
              <a:rPr kumimoji="1" lang="ja-JP" altLang="en-US" dirty="0" smtClean="0">
                <a:latin typeface="メイリオ" panose="020B0604030504040204" pitchFamily="50" charset="-128"/>
                <a:ea typeface="メイリオ" panose="020B0604030504040204" pitchFamily="50" charset="-128"/>
              </a:rPr>
              <a:t>通してください。</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（読む時間をとる</a:t>
            </a: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6348CC3F-88B7-414B-8555-CE694608EC68}" type="slidenum">
              <a:rPr kumimoji="1" lang="ja-JP" altLang="en-US" smtClean="0"/>
              <a:t>6</a:t>
            </a:fld>
            <a:endParaRPr kumimoji="1" lang="ja-JP" altLang="en-US"/>
          </a:p>
        </p:txBody>
      </p:sp>
    </p:spTree>
    <p:extLst>
      <p:ext uri="{BB962C8B-B14F-4D97-AF65-F5344CB8AC3E}">
        <p14:creationId xmlns:p14="http://schemas.microsoft.com/office/powerpoint/2010/main" val="2200368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rPr>
              <a:t>言語材料としては，こちらに示しているもの等が</a:t>
            </a:r>
            <a:r>
              <a:rPr kumimoji="1" lang="ja-JP" altLang="en-US" dirty="0" smtClean="0">
                <a:latin typeface="メイリオ" panose="020B0604030504040204" pitchFamily="50" charset="-128"/>
                <a:ea typeface="メイリオ" panose="020B0604030504040204" pitchFamily="50" charset="-128"/>
              </a:rPr>
              <a:t>挙げられます。★</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7</a:t>
            </a:fld>
            <a:endParaRPr kumimoji="1" lang="ja-JP" altLang="en-US"/>
          </a:p>
        </p:txBody>
      </p:sp>
    </p:spTree>
    <p:extLst>
      <p:ext uri="{BB962C8B-B14F-4D97-AF65-F5344CB8AC3E}">
        <p14:creationId xmlns:p14="http://schemas.microsoft.com/office/powerpoint/2010/main" val="642884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この単元終末の言語活動は，どのような活動が考えられますか。</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例えば，「誕生日や欲しいものを伝え合おう。」という活動を設定したとします。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皆さんはどのように感じますか。</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誰に，何のために伝え合うのか，子供たちが本当に伝え合いたいと思えるのか疑問</a:t>
            </a:r>
            <a:r>
              <a:rPr kumimoji="1" lang="ja-JP" altLang="en-US" dirty="0" smtClean="0">
                <a:latin typeface="メイリオ" panose="020B0604030504040204" pitchFamily="50" charset="-128"/>
                <a:ea typeface="メイリオ" panose="020B0604030504040204" pitchFamily="50" charset="-128"/>
              </a:rPr>
              <a:t>に思うの</a:t>
            </a:r>
            <a:r>
              <a:rPr kumimoji="1" lang="ja-JP" altLang="en-US" dirty="0">
                <a:latin typeface="メイリオ" panose="020B0604030504040204" pitchFamily="50" charset="-128"/>
                <a:ea typeface="メイリオ" panose="020B0604030504040204" pitchFamily="50" charset="-128"/>
              </a:rPr>
              <a:t>ではないでしょうか</a:t>
            </a:r>
            <a:r>
              <a:rPr kumimoji="1" lang="ja-JP" altLang="en-US"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5"/>
          </p:nvPr>
        </p:nvSpPr>
        <p:spPr/>
        <p:txBody>
          <a:bodyPr/>
          <a:lstStyle/>
          <a:p>
            <a:fld id="{6348CC3F-88B7-414B-8555-CE694608EC68}" type="slidenum">
              <a:rPr kumimoji="1" lang="ja-JP" altLang="en-US" smtClean="0"/>
              <a:t>8</a:t>
            </a:fld>
            <a:endParaRPr kumimoji="1" lang="ja-JP" altLang="en-US"/>
          </a:p>
        </p:txBody>
      </p:sp>
    </p:spTree>
    <p:extLst>
      <p:ext uri="{BB962C8B-B14F-4D97-AF65-F5344CB8AC3E}">
        <p14:creationId xmlns:p14="http://schemas.microsoft.com/office/powerpoint/2010/main" val="1812748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メイリオ" panose="020B0604030504040204" pitchFamily="50" charset="-128"/>
                <a:ea typeface="メイリオ" panose="020B0604030504040204" pitchFamily="50" charset="-128"/>
              </a:rPr>
              <a:t>ここで，「言語活動」を設定する際，大切にしたいポイントを確認しましょう。</a:t>
            </a:r>
            <a:endParaRPr lang="en-US" altLang="ja-JP" sz="1200"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rPr>
              <a:t>〇コミュニケーションを行う目的や場面，状況などを明確に設定すること。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rPr>
              <a:t>〇自分の本当の考えや気持ちなどを伝え合うことができる活動にすること。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rPr>
              <a:t>〇伝える目的や必然性のある場面で，「相手意識」や「目的意識」をもってコミュニケーションを図る活動にすること。</a:t>
            </a: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このような「言語活動」を設定することで</a:t>
            </a:r>
            <a:r>
              <a:rPr kumimoji="1" lang="ja-JP" altLang="en-US" dirty="0" smtClean="0">
                <a:latin typeface="メイリオ" panose="020B0604030504040204" pitchFamily="50" charset="-128"/>
                <a:ea typeface="メイリオ" panose="020B0604030504040204" pitchFamily="50" charset="-128"/>
              </a:rPr>
              <a:t>，英語に関する「知識及び技能」や「</a:t>
            </a:r>
            <a:r>
              <a:rPr kumimoji="1" lang="ja-JP" altLang="en-US" dirty="0">
                <a:latin typeface="メイリオ" panose="020B0604030504040204" pitchFamily="50" charset="-128"/>
                <a:ea typeface="メイリオ" panose="020B0604030504040204" pitchFamily="50" charset="-128"/>
              </a:rPr>
              <a:t>思考力，判断力，表現力等」が活用</a:t>
            </a:r>
            <a:r>
              <a:rPr kumimoji="1" lang="ja-JP" altLang="en-US" dirty="0" smtClean="0">
                <a:latin typeface="メイリオ" panose="020B0604030504040204" pitchFamily="50" charset="-128"/>
                <a:ea typeface="メイリオ" panose="020B0604030504040204" pitchFamily="50" charset="-128"/>
              </a:rPr>
              <a:t>され，英語</a:t>
            </a:r>
            <a:r>
              <a:rPr kumimoji="1" lang="ja-JP" altLang="en-US" dirty="0">
                <a:latin typeface="メイリオ" panose="020B0604030504040204" pitchFamily="50" charset="-128"/>
                <a:ea typeface="メイリオ" panose="020B0604030504040204" pitchFamily="50" charset="-128"/>
              </a:rPr>
              <a:t>を</a:t>
            </a:r>
            <a:r>
              <a:rPr kumimoji="1" lang="ja-JP" altLang="en-US" dirty="0" smtClean="0">
                <a:latin typeface="メイリオ" panose="020B0604030504040204" pitchFamily="50" charset="-128"/>
                <a:ea typeface="メイリオ" panose="020B0604030504040204" pitchFamily="50" charset="-128"/>
              </a:rPr>
              <a:t>使って</a:t>
            </a:r>
            <a:r>
              <a:rPr kumimoji="1" lang="ja-JP" altLang="en-US" dirty="0">
                <a:latin typeface="メイリオ" panose="020B0604030504040204" pitchFamily="50" charset="-128"/>
                <a:ea typeface="メイリオ" panose="020B0604030504040204" pitchFamily="50" charset="-128"/>
              </a:rPr>
              <a:t>コミュニケーションを図ろうと</a:t>
            </a:r>
            <a:r>
              <a:rPr kumimoji="1" lang="ja-JP" altLang="en-US" dirty="0" smtClean="0">
                <a:latin typeface="メイリオ" panose="020B0604030504040204" pitchFamily="50" charset="-128"/>
                <a:ea typeface="メイリオ" panose="020B0604030504040204" pitchFamily="50" charset="-128"/>
              </a:rPr>
              <a:t>する意欲の</a:t>
            </a:r>
            <a:r>
              <a:rPr kumimoji="1" lang="ja-JP" altLang="en-US" dirty="0">
                <a:latin typeface="メイリオ" panose="020B0604030504040204" pitchFamily="50" charset="-128"/>
                <a:ea typeface="メイリオ" panose="020B0604030504040204" pitchFamily="50" charset="-128"/>
              </a:rPr>
              <a:t>向上につながるのです</a:t>
            </a: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9</a:t>
            </a:fld>
            <a:endParaRPr kumimoji="1" lang="ja-JP" altLang="en-US"/>
          </a:p>
        </p:txBody>
      </p:sp>
    </p:spTree>
    <p:extLst>
      <p:ext uri="{BB962C8B-B14F-4D97-AF65-F5344CB8AC3E}">
        <p14:creationId xmlns:p14="http://schemas.microsoft.com/office/powerpoint/2010/main" val="462441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157899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247761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3136388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415706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304872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167560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2656241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22591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63693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4100238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64F6B9-9477-452E-80B9-E73F61C9D6F7}" type="datetimeFigureOut">
              <a:rPr kumimoji="1" lang="ja-JP" altLang="en-US" smtClean="0"/>
              <a:t>2021/3/26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3061159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4F6B9-9477-452E-80B9-E73F61C9D6F7}" type="datetimeFigureOut">
              <a:rPr kumimoji="1" lang="ja-JP" altLang="en-US" smtClean="0"/>
              <a:t>2021/3/26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571055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youtube.com/watch?v=cfrf07_-iE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2780928"/>
            <a:ext cx="8208912" cy="1470025"/>
          </a:xfrm>
        </p:spPr>
        <p:txBody>
          <a:bodyPr>
            <a:noAutofit/>
          </a:bodyPr>
          <a:lstStyle/>
          <a:p>
            <a:r>
              <a:rPr lang="ja-JP" altLang="en-US" sz="4800" b="1" dirty="0" smtClean="0">
                <a:latin typeface="Meiryo UI" panose="020B0604030504040204" pitchFamily="50" charset="-128"/>
                <a:ea typeface="Meiryo UI" panose="020B0604030504040204" pitchFamily="50" charset="-128"/>
              </a:rPr>
              <a:t>児童の意欲を</a:t>
            </a:r>
            <a:r>
              <a:rPr lang="ja-JP" altLang="en-US" sz="4800" b="1" dirty="0" smtClean="0">
                <a:latin typeface="Meiryo UI" panose="020B0604030504040204" pitchFamily="50" charset="-128"/>
                <a:ea typeface="Meiryo UI" panose="020B0604030504040204" pitchFamily="50" charset="-128"/>
              </a:rPr>
              <a:t>高める単元構成</a:t>
            </a:r>
            <a:endParaRPr kumimoji="1" lang="ja-JP" altLang="en-US" sz="4800" b="1" dirty="0">
              <a:latin typeface="Meiryo UI" panose="020B0604030504040204" pitchFamily="50" charset="-128"/>
              <a:ea typeface="Meiryo UI" panose="020B0604030504040204" pitchFamily="50" charset="-128"/>
            </a:endParaRPr>
          </a:p>
        </p:txBody>
      </p:sp>
      <p:sp>
        <p:nvSpPr>
          <p:cNvPr id="7"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8" name="タイトル 1"/>
          <p:cNvSpPr txBox="1">
            <a:spLocks/>
          </p:cNvSpPr>
          <p:nvPr/>
        </p:nvSpPr>
        <p:spPr>
          <a:xfrm>
            <a:off x="107504" y="692696"/>
            <a:ext cx="4248472" cy="65050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dirty="0" smtClean="0">
                <a:latin typeface="Meiryo UI" panose="020B0604030504040204" pitchFamily="50" charset="-128"/>
                <a:ea typeface="Meiryo UI" panose="020B0604030504040204" pitchFamily="50" charset="-128"/>
              </a:rPr>
              <a:t>小学校外国語　校内研修パッケージ</a:t>
            </a:r>
            <a:endParaRPr lang="ja-JP" altLang="en-US" sz="2000" dirty="0">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5436096" y="5638938"/>
            <a:ext cx="3321536" cy="69701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Meiryo UI" panose="020B0604030504040204" pitchFamily="50" charset="-128"/>
                <a:ea typeface="Meiryo UI" panose="020B0604030504040204" pitchFamily="50" charset="-128"/>
              </a:rPr>
              <a:t>広島県教育委員会</a:t>
            </a:r>
            <a:endParaRPr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6163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 xmlns:a16="http://schemas.microsoft.com/office/drawing/2014/main" id="{616AF1FE-73B7-410F-BF0C-664A43ED359D}"/>
              </a:ext>
            </a:extLst>
          </p:cNvPr>
          <p:cNvSpPr>
            <a:spLocks noGrp="1"/>
          </p:cNvSpPr>
          <p:nvPr>
            <p:ph idx="1"/>
          </p:nvPr>
        </p:nvSpPr>
        <p:spPr>
          <a:xfrm>
            <a:off x="755576" y="2802448"/>
            <a:ext cx="7422963" cy="149064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indent="0">
              <a:buNone/>
            </a:pPr>
            <a:r>
              <a:rPr lang="en-US" altLang="ja-JP" sz="2800" dirty="0">
                <a:solidFill>
                  <a:schemeClr val="tx1"/>
                </a:solidFill>
                <a:latin typeface="Meiryo UI" panose="020B0604030504040204" pitchFamily="50" charset="-128"/>
                <a:ea typeface="Meiryo UI" panose="020B0604030504040204" pitchFamily="50" charset="-128"/>
              </a:rPr>
              <a:t>《</a:t>
            </a:r>
            <a:r>
              <a:rPr lang="ja-JP" altLang="en-US" sz="2800" dirty="0">
                <a:solidFill>
                  <a:schemeClr val="tx1"/>
                </a:solidFill>
                <a:latin typeface="Meiryo UI" panose="020B0604030504040204" pitchFamily="50" charset="-128"/>
                <a:ea typeface="Meiryo UI" panose="020B0604030504040204" pitchFamily="50" charset="-128"/>
              </a:rPr>
              <a:t>単元終末の言語活動</a:t>
            </a:r>
            <a:r>
              <a:rPr lang="en-US" altLang="ja-JP" sz="2800" dirty="0">
                <a:solidFill>
                  <a:schemeClr val="tx1"/>
                </a:solidFill>
                <a:latin typeface="Meiryo UI" panose="020B0604030504040204" pitchFamily="50" charset="-128"/>
                <a:ea typeface="Meiryo UI" panose="020B0604030504040204" pitchFamily="50" charset="-128"/>
              </a:rPr>
              <a:t>》</a:t>
            </a:r>
          </a:p>
          <a:p>
            <a:pPr marL="0" indent="0">
              <a:buNone/>
            </a:pPr>
            <a:endParaRPr lang="en-US" altLang="ja-JP" dirty="0">
              <a:solidFill>
                <a:schemeClr val="tx1"/>
              </a:solidFill>
              <a:latin typeface="ＭＳ ゴシック" panose="020B0609070205080204" pitchFamily="49" charset="-128"/>
              <a:ea typeface="ＭＳ ゴシック" panose="020B0609070205080204" pitchFamily="49" charset="-128"/>
            </a:endParaRPr>
          </a:p>
          <a:p>
            <a:pPr marL="0" indent="0">
              <a:buNone/>
            </a:pPr>
            <a:endParaRPr lang="en-US" altLang="ja-JP" dirty="0">
              <a:solidFill>
                <a:schemeClr val="tx1"/>
              </a:solidFill>
              <a:latin typeface="ＭＳ ゴシック" panose="020B0609070205080204" pitchFamily="49" charset="-128"/>
              <a:ea typeface="ＭＳ ゴシック" panose="020B0609070205080204" pitchFamily="49" charset="-128"/>
            </a:endParaRPr>
          </a:p>
        </p:txBody>
      </p:sp>
      <p:pic>
        <p:nvPicPr>
          <p:cNvPr id="8" name="Picture 2" descr="先生のイラスト（男性）">
            <a:extLst>
              <a:ext uri="{FF2B5EF4-FFF2-40B4-BE49-F238E27FC236}">
                <a16:creationId xmlns="" xmlns:a16="http://schemas.microsoft.com/office/drawing/2014/main" id="{36972D59-B449-4AAA-91D9-0C870544FA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0584" y="3363574"/>
            <a:ext cx="2541332" cy="3465454"/>
          </a:xfrm>
          <a:prstGeom prst="rect">
            <a:avLst/>
          </a:prstGeom>
          <a:noFill/>
          <a:extLst>
            <a:ext uri="{909E8E84-426E-40DD-AFC4-6F175D3DCCD1}">
              <a14:hiddenFill xmlns:a14="http://schemas.microsoft.com/office/drawing/2010/main">
                <a:solidFill>
                  <a:srgbClr val="FFFFFF"/>
                </a:solidFill>
              </a14:hiddenFill>
            </a:ext>
          </a:extLst>
        </p:spPr>
      </p:pic>
      <p:sp>
        <p:nvSpPr>
          <p:cNvPr id="9" name="円形吹き出し 8"/>
          <p:cNvSpPr/>
          <p:nvPr/>
        </p:nvSpPr>
        <p:spPr>
          <a:xfrm>
            <a:off x="755576" y="4293096"/>
            <a:ext cx="6480720" cy="2313326"/>
          </a:xfrm>
          <a:prstGeom prst="wedgeEllipseCallout">
            <a:avLst>
              <a:gd name="adj1" fmla="val 48220"/>
              <a:gd name="adj2" fmla="val -30790"/>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lang="ja-JP" altLang="en-US" sz="3200" b="1" dirty="0" smtClean="0">
                <a:latin typeface="メイリオ" panose="020B0604030504040204" pitchFamily="50" charset="-128"/>
                <a:ea typeface="メイリオ" panose="020B0604030504040204" pitchFamily="50" charset="-128"/>
              </a:rPr>
              <a:t>どの</a:t>
            </a:r>
            <a:r>
              <a:rPr lang="ja-JP" altLang="en-US" sz="3200" b="1" dirty="0">
                <a:latin typeface="メイリオ" panose="020B0604030504040204" pitchFamily="50" charset="-128"/>
                <a:ea typeface="メイリオ" panose="020B0604030504040204" pitchFamily="50" charset="-128"/>
              </a:rPr>
              <a:t>ような単元終末</a:t>
            </a:r>
            <a:r>
              <a:rPr lang="ja-JP" altLang="en-US" sz="3200" b="1" dirty="0" smtClean="0">
                <a:latin typeface="メイリオ" panose="020B0604030504040204" pitchFamily="50" charset="-128"/>
                <a:ea typeface="メイリオ" panose="020B0604030504040204" pitchFamily="50" charset="-128"/>
              </a:rPr>
              <a:t>の言語</a:t>
            </a:r>
            <a:r>
              <a:rPr lang="ja-JP" altLang="en-US" sz="3200" b="1" dirty="0">
                <a:latin typeface="メイリオ" panose="020B0604030504040204" pitchFamily="50" charset="-128"/>
                <a:ea typeface="メイリオ" panose="020B0604030504040204" pitchFamily="50" charset="-128"/>
              </a:rPr>
              <a:t>活動が考えられますか。</a:t>
            </a:r>
            <a:endParaRPr lang="en-US" altLang="ja-JP" sz="3200" b="1" dirty="0">
              <a:latin typeface="メイリオ" panose="020B0604030504040204" pitchFamily="50" charset="-128"/>
              <a:ea typeface="メイリオ" panose="020B0604030504040204" pitchFamily="50" charset="-128"/>
            </a:endParaRPr>
          </a:p>
        </p:txBody>
      </p:sp>
      <p:sp>
        <p:nvSpPr>
          <p:cNvPr id="12" name="タイトル 1">
            <a:extLst>
              <a:ext uri="{FF2B5EF4-FFF2-40B4-BE49-F238E27FC236}">
                <a16:creationId xmlns="" xmlns:a16="http://schemas.microsoft.com/office/drawing/2014/main" id="{399382C4-7E27-4A08-88E3-B6D7BE60C81A}"/>
              </a:ext>
            </a:extLst>
          </p:cNvPr>
          <p:cNvSpPr txBox="1">
            <a:spLocks/>
          </p:cNvSpPr>
          <p:nvPr/>
        </p:nvSpPr>
        <p:spPr>
          <a:xfrm>
            <a:off x="1940380" y="1996048"/>
            <a:ext cx="5244341" cy="741601"/>
          </a:xfrm>
          <a:prstGeom prst="rect">
            <a:avLst/>
          </a:prstGeom>
          <a:solidFill>
            <a:schemeClr val="bg1"/>
          </a:solidFill>
          <a:ln w="22225">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b="1" dirty="0">
                <a:latin typeface="Meiryo UI" panose="020B0604030504040204" pitchFamily="50" charset="-128"/>
                <a:ea typeface="Meiryo UI" panose="020B0604030504040204" pitchFamily="50" charset="-128"/>
              </a:rPr>
              <a:t>We Can!1    Unit2</a:t>
            </a:r>
            <a:br>
              <a:rPr lang="en-US" altLang="ja-JP" sz="2000" b="1" dirty="0">
                <a:latin typeface="Meiryo UI" panose="020B0604030504040204" pitchFamily="50" charset="-128"/>
                <a:ea typeface="Meiryo UI" panose="020B0604030504040204" pitchFamily="50" charset="-128"/>
              </a:rPr>
            </a:br>
            <a:r>
              <a:rPr lang="ja-JP" altLang="en-US" sz="2000" b="1" dirty="0">
                <a:latin typeface="Meiryo UI" panose="020B0604030504040204" pitchFamily="50" charset="-128"/>
                <a:ea typeface="Meiryo UI" panose="020B0604030504040204" pitchFamily="50" charset="-128"/>
              </a:rPr>
              <a:t>「</a:t>
            </a:r>
            <a:r>
              <a:rPr lang="en-US" altLang="ja-JP" sz="2000" b="1" dirty="0">
                <a:latin typeface="Meiryo UI" panose="020B0604030504040204" pitchFamily="50" charset="-128"/>
                <a:ea typeface="Meiryo UI" panose="020B0604030504040204" pitchFamily="50" charset="-128"/>
              </a:rPr>
              <a:t>When is your birthday?</a:t>
            </a:r>
            <a:r>
              <a:rPr lang="ja-JP" altLang="en-US" sz="2000" b="1" dirty="0">
                <a:latin typeface="Meiryo UI" panose="020B0604030504040204" pitchFamily="50" charset="-128"/>
                <a:ea typeface="Meiryo UI" panose="020B0604030504040204" pitchFamily="50" charset="-128"/>
              </a:rPr>
              <a:t>」（第</a:t>
            </a:r>
            <a:r>
              <a:rPr lang="en-US" altLang="ja-JP" sz="2000" b="1" dirty="0">
                <a:latin typeface="Meiryo UI" panose="020B0604030504040204" pitchFamily="50" charset="-128"/>
                <a:ea typeface="Meiryo UI" panose="020B0604030504040204" pitchFamily="50" charset="-128"/>
              </a:rPr>
              <a:t>5</a:t>
            </a:r>
            <a:r>
              <a:rPr lang="ja-JP" altLang="en-US" sz="2000" b="1" dirty="0">
                <a:latin typeface="Meiryo UI" panose="020B0604030504040204" pitchFamily="50" charset="-128"/>
                <a:ea typeface="Meiryo UI" panose="020B0604030504040204" pitchFamily="50" charset="-128"/>
              </a:rPr>
              <a:t>学年）</a:t>
            </a:r>
          </a:p>
        </p:txBody>
      </p:sp>
      <p:sp>
        <p:nvSpPr>
          <p:cNvPr id="13" name="正方形/長方形 12">
            <a:extLst>
              <a:ext uri="{FF2B5EF4-FFF2-40B4-BE49-F238E27FC236}">
                <a16:creationId xmlns="" xmlns:a16="http://schemas.microsoft.com/office/drawing/2014/main" id="{71B06EFB-7D26-47A2-B903-FA4D1C5C880E}"/>
              </a:ext>
            </a:extLst>
          </p:cNvPr>
          <p:cNvSpPr/>
          <p:nvPr/>
        </p:nvSpPr>
        <p:spPr>
          <a:xfrm>
            <a:off x="1037486" y="1315240"/>
            <a:ext cx="7416824" cy="531573"/>
          </a:xfrm>
          <a:prstGeom prst="rect">
            <a:avLst/>
          </a:prstGeom>
          <a:ln w="76200">
            <a:solidFill>
              <a:schemeClr val="accent6"/>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2800" dirty="0">
                <a:latin typeface="Meiryo UI" panose="020B0604030504040204" pitchFamily="50" charset="-128"/>
                <a:ea typeface="Meiryo UI" panose="020B0604030504040204" pitchFamily="50" charset="-128"/>
              </a:rPr>
              <a:t>単元終末の言語活動を考えてみよう。</a:t>
            </a:r>
          </a:p>
        </p:txBody>
      </p:sp>
      <p:sp>
        <p:nvSpPr>
          <p:cNvPr id="14" name="角丸四角形 3">
            <a:extLst>
              <a:ext uri="{FF2B5EF4-FFF2-40B4-BE49-F238E27FC236}">
                <a16:creationId xmlns="" xmlns:a16="http://schemas.microsoft.com/office/drawing/2014/main" id="{CD2DA63C-C050-43F4-9AA8-43A9E32F3C0A}"/>
              </a:ext>
            </a:extLst>
          </p:cNvPr>
          <p:cNvSpPr/>
          <p:nvPr/>
        </p:nvSpPr>
        <p:spPr>
          <a:xfrm>
            <a:off x="314079" y="671822"/>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b="1" dirty="0">
                <a:solidFill>
                  <a:schemeClr val="bg1"/>
                </a:solidFill>
                <a:latin typeface="Meiryo UI" panose="020B0604030504040204" pitchFamily="50" charset="-128"/>
                <a:ea typeface="Meiryo UI" panose="020B0604030504040204" pitchFamily="50" charset="-128"/>
              </a:rPr>
              <a:t>①ゴールを明確にし，段階的な目標を設定する。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3499263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 xmlns:a16="http://schemas.microsoft.com/office/drawing/2014/main" id="{616AF1FE-73B7-410F-BF0C-664A43ED359D}"/>
              </a:ext>
            </a:extLst>
          </p:cNvPr>
          <p:cNvSpPr>
            <a:spLocks noGrp="1"/>
          </p:cNvSpPr>
          <p:nvPr>
            <p:ph idx="1"/>
          </p:nvPr>
        </p:nvSpPr>
        <p:spPr>
          <a:xfrm>
            <a:off x="755576" y="2204864"/>
            <a:ext cx="7704856" cy="324035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rmAutofit/>
          </a:bodyPr>
          <a:lstStyle/>
          <a:p>
            <a:pPr marL="0" indent="0">
              <a:buNone/>
            </a:pP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単元終末の言語活動</a:t>
            </a:r>
            <a:r>
              <a:rPr lang="en-US" altLang="ja-JP" dirty="0">
                <a:solidFill>
                  <a:schemeClr val="tx1"/>
                </a:solidFill>
                <a:latin typeface="Meiryo UI" panose="020B0604030504040204" pitchFamily="50" charset="-128"/>
                <a:ea typeface="Meiryo UI" panose="020B0604030504040204" pitchFamily="50" charset="-128"/>
              </a:rPr>
              <a:t>》</a:t>
            </a:r>
          </a:p>
          <a:p>
            <a:pPr marL="0" indent="0">
              <a:buNone/>
            </a:pPr>
            <a:r>
              <a:rPr lang="ja-JP" altLang="en-US" sz="3600" dirty="0">
                <a:solidFill>
                  <a:schemeClr val="tx1"/>
                </a:solidFill>
                <a:latin typeface="Meiryo UI" panose="020B0604030504040204" pitchFamily="50" charset="-128"/>
                <a:ea typeface="Meiryo UI" panose="020B0604030504040204" pitchFamily="50" charset="-128"/>
              </a:rPr>
              <a:t>ＡＬＴの先生や学級の友達とお互いのことをもっと知り合うために，誕生日や好きなもの，欲しいものなどについて伝え合おう。</a:t>
            </a:r>
            <a:endParaRPr lang="en-US" altLang="ja-JP" sz="3600" dirty="0">
              <a:solidFill>
                <a:schemeClr val="tx1"/>
              </a:solidFill>
              <a:latin typeface="Meiryo UI" panose="020B0604030504040204" pitchFamily="50" charset="-128"/>
              <a:ea typeface="Meiryo UI" panose="020B0604030504040204" pitchFamily="50" charset="-128"/>
            </a:endParaRPr>
          </a:p>
        </p:txBody>
      </p:sp>
      <p:sp>
        <p:nvSpPr>
          <p:cNvPr id="2" name="吹き出し: 円形 1">
            <a:extLst>
              <a:ext uri="{FF2B5EF4-FFF2-40B4-BE49-F238E27FC236}">
                <a16:creationId xmlns="" xmlns:a16="http://schemas.microsoft.com/office/drawing/2014/main" id="{0785E0F0-9644-416D-9ADD-27340783FB6F}"/>
              </a:ext>
            </a:extLst>
          </p:cNvPr>
          <p:cNvSpPr/>
          <p:nvPr/>
        </p:nvSpPr>
        <p:spPr>
          <a:xfrm>
            <a:off x="294444" y="1414388"/>
            <a:ext cx="1440160" cy="770428"/>
          </a:xfrm>
          <a:prstGeom prst="wedgeEllipseCallout">
            <a:avLst>
              <a:gd name="adj1" fmla="val 51831"/>
              <a:gd name="adj2" fmla="val 42732"/>
            </a:avLst>
          </a:prstGeom>
          <a:solidFill>
            <a:schemeClr val="accent1"/>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3200" dirty="0">
                <a:latin typeface="Meiryo UI" panose="020B0604030504040204" pitchFamily="50" charset="-128"/>
                <a:ea typeface="Meiryo UI" panose="020B0604030504040204" pitchFamily="50" charset="-128"/>
              </a:rPr>
              <a:t>例</a:t>
            </a:r>
          </a:p>
        </p:txBody>
      </p:sp>
      <p:sp>
        <p:nvSpPr>
          <p:cNvPr id="8" name="角丸四角形 3">
            <a:extLst>
              <a:ext uri="{FF2B5EF4-FFF2-40B4-BE49-F238E27FC236}">
                <a16:creationId xmlns="" xmlns:a16="http://schemas.microsoft.com/office/drawing/2014/main" id="{CD2DA63C-C050-43F4-9AA8-43A9E32F3C0A}"/>
              </a:ext>
            </a:extLst>
          </p:cNvPr>
          <p:cNvSpPr/>
          <p:nvPr/>
        </p:nvSpPr>
        <p:spPr>
          <a:xfrm>
            <a:off x="314079" y="671822"/>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b="1" dirty="0">
                <a:solidFill>
                  <a:schemeClr val="bg1"/>
                </a:solidFill>
                <a:latin typeface="Meiryo UI" panose="020B0604030504040204" pitchFamily="50" charset="-128"/>
                <a:ea typeface="Meiryo UI" panose="020B0604030504040204" pitchFamily="50" charset="-128"/>
              </a:rPr>
              <a:t>①ゴールを明確にし，段階的な目標を設定する。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9"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pic>
        <p:nvPicPr>
          <p:cNvPr id="1026" name="Picture 2" descr="イラスト 先生 に対する画像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3304" y="4581128"/>
            <a:ext cx="1939613" cy="207207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250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四角形: 角を丸くする 26">
            <a:extLst>
              <a:ext uri="{FF2B5EF4-FFF2-40B4-BE49-F238E27FC236}">
                <a16:creationId xmlns="" xmlns:a16="http://schemas.microsoft.com/office/drawing/2014/main" id="{B7C51E7E-8761-40EE-B223-787CBF7F2E50}"/>
              </a:ext>
            </a:extLst>
          </p:cNvPr>
          <p:cNvSpPr/>
          <p:nvPr/>
        </p:nvSpPr>
        <p:spPr>
          <a:xfrm>
            <a:off x="1258336" y="4555656"/>
            <a:ext cx="576064" cy="689092"/>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64" name="サブタイトル 2">
            <a:extLst>
              <a:ext uri="{FF2B5EF4-FFF2-40B4-BE49-F238E27FC236}">
                <a16:creationId xmlns="" xmlns:a16="http://schemas.microsoft.com/office/drawing/2014/main" id="{4157B700-C18C-4329-AEBF-E693E87769BC}"/>
              </a:ext>
            </a:extLst>
          </p:cNvPr>
          <p:cNvSpPr txBox="1">
            <a:spLocks/>
          </p:cNvSpPr>
          <p:nvPr/>
        </p:nvSpPr>
        <p:spPr>
          <a:xfrm>
            <a:off x="611560" y="6534285"/>
            <a:ext cx="8856984"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400" dirty="0" smtClean="0">
                <a:latin typeface="Meiryo UI" panose="020B0604030504040204" pitchFamily="50" charset="-128"/>
                <a:ea typeface="Meiryo UI" panose="020B0604030504040204" pitchFamily="50" charset="-128"/>
              </a:rPr>
              <a:t>国立教育政策研究所「</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指導と評価の一体化</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のための学習評価に関する参考資料　小学校外国語・外国語活動</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 xmlns:a16="http://schemas.microsoft.com/office/drawing/2014/main" id="{2829EF48-6869-4A79-8B2C-B9DE14F24A30}"/>
              </a:ext>
            </a:extLst>
          </p:cNvPr>
          <p:cNvSpPr/>
          <p:nvPr/>
        </p:nvSpPr>
        <p:spPr>
          <a:xfrm>
            <a:off x="5530687" y="3351725"/>
            <a:ext cx="3412326" cy="1251436"/>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単元終末の言語活動</a:t>
            </a:r>
            <a:r>
              <a:rPr kumimoji="1" lang="en-US" altLang="ja-JP" sz="1600" dirty="0">
                <a:solidFill>
                  <a:schemeClr val="tx1"/>
                </a:solidFill>
                <a:latin typeface="Meiryo UI" panose="020B0604030504040204" pitchFamily="50" charset="-128"/>
                <a:ea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rPr>
              <a:t>ＡＬＴの先生や友達とお互いのことをもっと知り合うために，誕生日や好きなもの，欲しいものなどについて伝え合おう。</a:t>
            </a:r>
            <a:endParaRPr lang="en-US" altLang="ja-JP" sz="1400" dirty="0">
              <a:solidFill>
                <a:schemeClr val="tx1"/>
              </a:solidFill>
              <a:latin typeface="Meiryo UI" panose="020B0604030504040204" pitchFamily="50" charset="-128"/>
              <a:ea typeface="Meiryo UI" panose="020B0604030504040204" pitchFamily="50" charset="-128"/>
            </a:endParaRPr>
          </a:p>
        </p:txBody>
      </p:sp>
      <p:grpSp>
        <p:nvGrpSpPr>
          <p:cNvPr id="33" name="グループ化 32">
            <a:extLst>
              <a:ext uri="{FF2B5EF4-FFF2-40B4-BE49-F238E27FC236}">
                <a16:creationId xmlns="" xmlns:a16="http://schemas.microsoft.com/office/drawing/2014/main" id="{1EA7E8F5-AC36-4782-968E-CBC938F3218A}"/>
              </a:ext>
            </a:extLst>
          </p:cNvPr>
          <p:cNvGrpSpPr/>
          <p:nvPr/>
        </p:nvGrpSpPr>
        <p:grpSpPr>
          <a:xfrm>
            <a:off x="1300404" y="2157739"/>
            <a:ext cx="4121511" cy="4361313"/>
            <a:chOff x="1329594" y="2181980"/>
            <a:chExt cx="4121511" cy="4361313"/>
          </a:xfrm>
        </p:grpSpPr>
        <p:sp>
          <p:nvSpPr>
            <p:cNvPr id="34" name="正方形/長方形 33">
              <a:extLst>
                <a:ext uri="{FF2B5EF4-FFF2-40B4-BE49-F238E27FC236}">
                  <a16:creationId xmlns="" xmlns:a16="http://schemas.microsoft.com/office/drawing/2014/main" id="{A9AA01B6-227A-4FB7-A3E8-1026D914B684}"/>
                </a:ext>
              </a:extLst>
            </p:cNvPr>
            <p:cNvSpPr/>
            <p:nvPr/>
          </p:nvSpPr>
          <p:spPr>
            <a:xfrm>
              <a:off x="2072373" y="2212618"/>
              <a:ext cx="3378732" cy="575826"/>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400" dirty="0"/>
            </a:p>
          </p:txBody>
        </p:sp>
        <p:sp>
          <p:nvSpPr>
            <p:cNvPr id="35" name="正方形/長方形 34">
              <a:extLst>
                <a:ext uri="{FF2B5EF4-FFF2-40B4-BE49-F238E27FC236}">
                  <a16:creationId xmlns="" xmlns:a16="http://schemas.microsoft.com/office/drawing/2014/main" id="{06F336CD-9AF0-401F-9439-A67C2B4ADE8C}"/>
                </a:ext>
              </a:extLst>
            </p:cNvPr>
            <p:cNvSpPr/>
            <p:nvPr/>
          </p:nvSpPr>
          <p:spPr>
            <a:xfrm>
              <a:off x="2071548" y="2788444"/>
              <a:ext cx="3378732" cy="587522"/>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600" dirty="0"/>
            </a:p>
          </p:txBody>
        </p:sp>
        <p:sp>
          <p:nvSpPr>
            <p:cNvPr id="36" name="正方形/長方形 35">
              <a:extLst>
                <a:ext uri="{FF2B5EF4-FFF2-40B4-BE49-F238E27FC236}">
                  <a16:creationId xmlns="" xmlns:a16="http://schemas.microsoft.com/office/drawing/2014/main" id="{15420480-805A-46EF-9575-739804E4CB50}"/>
                </a:ext>
              </a:extLst>
            </p:cNvPr>
            <p:cNvSpPr/>
            <p:nvPr/>
          </p:nvSpPr>
          <p:spPr>
            <a:xfrm>
              <a:off x="2071547" y="3379130"/>
              <a:ext cx="3378732" cy="600314"/>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600" dirty="0"/>
            </a:p>
          </p:txBody>
        </p:sp>
        <p:sp>
          <p:nvSpPr>
            <p:cNvPr id="37" name="正方形/長方形 36">
              <a:extLst>
                <a:ext uri="{FF2B5EF4-FFF2-40B4-BE49-F238E27FC236}">
                  <a16:creationId xmlns="" xmlns:a16="http://schemas.microsoft.com/office/drawing/2014/main" id="{813C9E22-B8CC-447C-9D3E-525E620ADD1B}"/>
                </a:ext>
              </a:extLst>
            </p:cNvPr>
            <p:cNvSpPr/>
            <p:nvPr/>
          </p:nvSpPr>
          <p:spPr>
            <a:xfrm>
              <a:off x="2071547" y="3979444"/>
              <a:ext cx="3378732" cy="60351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200" dirty="0"/>
            </a:p>
          </p:txBody>
        </p:sp>
        <p:sp>
          <p:nvSpPr>
            <p:cNvPr id="38" name="矢印: 山形 37">
              <a:extLst>
                <a:ext uri="{FF2B5EF4-FFF2-40B4-BE49-F238E27FC236}">
                  <a16:creationId xmlns="" xmlns:a16="http://schemas.microsoft.com/office/drawing/2014/main" id="{2691337B-6777-4250-B952-DA50D23F98AB}"/>
                </a:ext>
              </a:extLst>
            </p:cNvPr>
            <p:cNvSpPr/>
            <p:nvPr/>
          </p:nvSpPr>
          <p:spPr>
            <a:xfrm rot="5400000">
              <a:off x="1343535" y="2169930"/>
              <a:ext cx="684567" cy="708668"/>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39" name="四角形: 角を丸くする 38">
              <a:extLst>
                <a:ext uri="{FF2B5EF4-FFF2-40B4-BE49-F238E27FC236}">
                  <a16:creationId xmlns="" xmlns:a16="http://schemas.microsoft.com/office/drawing/2014/main" id="{DC15023F-FC3A-42AB-9704-D61CBB142737}"/>
                </a:ext>
              </a:extLst>
            </p:cNvPr>
            <p:cNvSpPr/>
            <p:nvPr/>
          </p:nvSpPr>
          <p:spPr>
            <a:xfrm>
              <a:off x="1453567" y="2246643"/>
              <a:ext cx="491452" cy="545923"/>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t>①</a:t>
              </a:r>
            </a:p>
          </p:txBody>
        </p:sp>
        <p:sp>
          <p:nvSpPr>
            <p:cNvPr id="40" name="矢印: 山形 39">
              <a:extLst>
                <a:ext uri="{FF2B5EF4-FFF2-40B4-BE49-F238E27FC236}">
                  <a16:creationId xmlns="" xmlns:a16="http://schemas.microsoft.com/office/drawing/2014/main" id="{792B8722-4212-4FE8-AB51-7EB2D15764FC}"/>
                </a:ext>
              </a:extLst>
            </p:cNvPr>
            <p:cNvSpPr/>
            <p:nvPr/>
          </p:nvSpPr>
          <p:spPr>
            <a:xfrm rot="5400000">
              <a:off x="1341644" y="2776395"/>
              <a:ext cx="684567" cy="708668"/>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41" name="四角形: 角を丸くする 40">
              <a:extLst>
                <a:ext uri="{FF2B5EF4-FFF2-40B4-BE49-F238E27FC236}">
                  <a16:creationId xmlns="" xmlns:a16="http://schemas.microsoft.com/office/drawing/2014/main" id="{3414099E-A3E2-4DBA-A91C-B6B2CBA58D20}"/>
                </a:ext>
              </a:extLst>
            </p:cNvPr>
            <p:cNvSpPr/>
            <p:nvPr/>
          </p:nvSpPr>
          <p:spPr>
            <a:xfrm>
              <a:off x="1453567" y="2884103"/>
              <a:ext cx="491452" cy="545923"/>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②</a:t>
              </a:r>
              <a:endParaRPr kumimoji="1" lang="ja-JP" altLang="en-US" dirty="0"/>
            </a:p>
          </p:txBody>
        </p:sp>
        <p:sp>
          <p:nvSpPr>
            <p:cNvPr id="42" name="矢印: 山形 41">
              <a:extLst>
                <a:ext uri="{FF2B5EF4-FFF2-40B4-BE49-F238E27FC236}">
                  <a16:creationId xmlns="" xmlns:a16="http://schemas.microsoft.com/office/drawing/2014/main" id="{9C5ECED7-A16E-4C6A-8627-486A0BFFF3E1}"/>
                </a:ext>
              </a:extLst>
            </p:cNvPr>
            <p:cNvSpPr/>
            <p:nvPr/>
          </p:nvSpPr>
          <p:spPr>
            <a:xfrm rot="5400000">
              <a:off x="1343536" y="3371805"/>
              <a:ext cx="684567" cy="708668"/>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43" name="四角形: 角を丸くする 42">
              <a:extLst>
                <a:ext uri="{FF2B5EF4-FFF2-40B4-BE49-F238E27FC236}">
                  <a16:creationId xmlns="" xmlns:a16="http://schemas.microsoft.com/office/drawing/2014/main" id="{4E85D361-C69F-47C3-9906-8EA37D779C84}"/>
                </a:ext>
              </a:extLst>
            </p:cNvPr>
            <p:cNvSpPr/>
            <p:nvPr/>
          </p:nvSpPr>
          <p:spPr>
            <a:xfrm>
              <a:off x="1441943" y="3496501"/>
              <a:ext cx="491452" cy="545923"/>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③</a:t>
              </a:r>
              <a:endParaRPr kumimoji="1" lang="ja-JP" altLang="en-US" dirty="0"/>
            </a:p>
          </p:txBody>
        </p:sp>
        <p:sp>
          <p:nvSpPr>
            <p:cNvPr id="44" name="矢印: 山形 43">
              <a:extLst>
                <a:ext uri="{FF2B5EF4-FFF2-40B4-BE49-F238E27FC236}">
                  <a16:creationId xmlns="" xmlns:a16="http://schemas.microsoft.com/office/drawing/2014/main" id="{09D2CDEE-BF5C-44C7-90E3-28767F94EFE7}"/>
                </a:ext>
              </a:extLst>
            </p:cNvPr>
            <p:cNvSpPr/>
            <p:nvPr/>
          </p:nvSpPr>
          <p:spPr>
            <a:xfrm rot="5400000">
              <a:off x="1343537" y="3967394"/>
              <a:ext cx="684567" cy="708668"/>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45" name="四角形: 角を丸くする 44">
              <a:extLst>
                <a:ext uri="{FF2B5EF4-FFF2-40B4-BE49-F238E27FC236}">
                  <a16:creationId xmlns="" xmlns:a16="http://schemas.microsoft.com/office/drawing/2014/main" id="{5EFE68D1-4E29-4F40-B640-12472E66B11A}"/>
                </a:ext>
              </a:extLst>
            </p:cNvPr>
            <p:cNvSpPr/>
            <p:nvPr/>
          </p:nvSpPr>
          <p:spPr>
            <a:xfrm>
              <a:off x="1441942" y="4076791"/>
              <a:ext cx="491452" cy="545923"/>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④</a:t>
              </a:r>
              <a:endParaRPr kumimoji="1" lang="ja-JP" altLang="en-US" dirty="0"/>
            </a:p>
          </p:txBody>
        </p:sp>
        <p:sp>
          <p:nvSpPr>
            <p:cNvPr id="46" name="正方形/長方形 45">
              <a:extLst>
                <a:ext uri="{FF2B5EF4-FFF2-40B4-BE49-F238E27FC236}">
                  <a16:creationId xmlns="" xmlns:a16="http://schemas.microsoft.com/office/drawing/2014/main" id="{E2CC901D-83F6-4277-961B-F823212DDC7E}"/>
                </a:ext>
              </a:extLst>
            </p:cNvPr>
            <p:cNvSpPr/>
            <p:nvPr/>
          </p:nvSpPr>
          <p:spPr>
            <a:xfrm>
              <a:off x="2071548" y="4581089"/>
              <a:ext cx="3369543" cy="602294"/>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000" dirty="0"/>
            </a:p>
          </p:txBody>
        </p:sp>
        <p:sp>
          <p:nvSpPr>
            <p:cNvPr id="47" name="正方形/長方形 46">
              <a:extLst>
                <a:ext uri="{FF2B5EF4-FFF2-40B4-BE49-F238E27FC236}">
                  <a16:creationId xmlns="" xmlns:a16="http://schemas.microsoft.com/office/drawing/2014/main" id="{D652BF7E-454F-4D90-85CF-F3BDFE652FCD}"/>
                </a:ext>
              </a:extLst>
            </p:cNvPr>
            <p:cNvSpPr/>
            <p:nvPr/>
          </p:nvSpPr>
          <p:spPr>
            <a:xfrm>
              <a:off x="2071547" y="5186279"/>
              <a:ext cx="3369543" cy="61452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100" dirty="0"/>
            </a:p>
          </p:txBody>
        </p:sp>
        <p:sp>
          <p:nvSpPr>
            <p:cNvPr id="48" name="正方形/長方形 47">
              <a:extLst>
                <a:ext uri="{FF2B5EF4-FFF2-40B4-BE49-F238E27FC236}">
                  <a16:creationId xmlns="" xmlns:a16="http://schemas.microsoft.com/office/drawing/2014/main" id="{60F1BC93-7378-49BA-8C52-DEF5F9BB733B}"/>
                </a:ext>
              </a:extLst>
            </p:cNvPr>
            <p:cNvSpPr/>
            <p:nvPr/>
          </p:nvSpPr>
          <p:spPr>
            <a:xfrm>
              <a:off x="2071548" y="5803030"/>
              <a:ext cx="3369543" cy="62790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latin typeface="Meiryo UI" panose="020B0604030504040204" pitchFamily="50" charset="-128"/>
                  <a:ea typeface="Meiryo UI" panose="020B0604030504040204" pitchFamily="50" charset="-128"/>
                </a:rPr>
                <a:t>自分のことをよく知ってもらったり相手のことをよく知ったりするために，誕生日や好きなもの，欲しいものなどについて尋ねたり答えたりして伝え合うことができる。</a:t>
              </a:r>
              <a:endParaRPr lang="en-US" altLang="ja-JP" sz="1100" dirty="0">
                <a:latin typeface="Meiryo UI" panose="020B0604030504040204" pitchFamily="50" charset="-128"/>
                <a:ea typeface="Meiryo UI" panose="020B0604030504040204" pitchFamily="50" charset="-128"/>
              </a:endParaRPr>
            </a:p>
          </p:txBody>
        </p:sp>
        <p:sp>
          <p:nvSpPr>
            <p:cNvPr id="50" name="矢印: 山形 49">
              <a:extLst>
                <a:ext uri="{FF2B5EF4-FFF2-40B4-BE49-F238E27FC236}">
                  <a16:creationId xmlns="" xmlns:a16="http://schemas.microsoft.com/office/drawing/2014/main" id="{7292F34D-D6A7-4520-AAD9-842947960F9F}"/>
                </a:ext>
              </a:extLst>
            </p:cNvPr>
            <p:cNvSpPr/>
            <p:nvPr/>
          </p:nvSpPr>
          <p:spPr>
            <a:xfrm rot="5400000">
              <a:off x="1327800" y="4572532"/>
              <a:ext cx="716034" cy="706741"/>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51" name="四角形: 角を丸くする 50">
              <a:extLst>
                <a:ext uri="{FF2B5EF4-FFF2-40B4-BE49-F238E27FC236}">
                  <a16:creationId xmlns="" xmlns:a16="http://schemas.microsoft.com/office/drawing/2014/main" id="{71E4C226-0A51-4F3D-993A-601E720AE301}"/>
                </a:ext>
              </a:extLst>
            </p:cNvPr>
            <p:cNvSpPr/>
            <p:nvPr/>
          </p:nvSpPr>
          <p:spPr>
            <a:xfrm>
              <a:off x="1452935" y="4686791"/>
              <a:ext cx="490115" cy="571017"/>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⑤</a:t>
              </a:r>
              <a:endParaRPr kumimoji="1" lang="ja-JP" altLang="en-US" dirty="0"/>
            </a:p>
          </p:txBody>
        </p:sp>
        <p:sp>
          <p:nvSpPr>
            <p:cNvPr id="52" name="矢印: 山形 51">
              <a:extLst>
                <a:ext uri="{FF2B5EF4-FFF2-40B4-BE49-F238E27FC236}">
                  <a16:creationId xmlns="" xmlns:a16="http://schemas.microsoft.com/office/drawing/2014/main" id="{F341AB20-0542-49A9-A675-755D956549D7}"/>
                </a:ext>
              </a:extLst>
            </p:cNvPr>
            <p:cNvSpPr/>
            <p:nvPr/>
          </p:nvSpPr>
          <p:spPr>
            <a:xfrm rot="5400000">
              <a:off x="1328767" y="5198993"/>
              <a:ext cx="716034" cy="706741"/>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53" name="四角形: 角を丸くする 52">
              <a:extLst>
                <a:ext uri="{FF2B5EF4-FFF2-40B4-BE49-F238E27FC236}">
                  <a16:creationId xmlns="" xmlns:a16="http://schemas.microsoft.com/office/drawing/2014/main" id="{9BD49CED-2FD8-492F-A391-A5EF2A48E55C}"/>
                </a:ext>
              </a:extLst>
            </p:cNvPr>
            <p:cNvSpPr/>
            <p:nvPr/>
          </p:nvSpPr>
          <p:spPr>
            <a:xfrm>
              <a:off x="1453567" y="5298549"/>
              <a:ext cx="490115" cy="571017"/>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t>⑥</a:t>
              </a:r>
            </a:p>
          </p:txBody>
        </p:sp>
        <p:sp>
          <p:nvSpPr>
            <p:cNvPr id="54" name="矢印: 山形 53">
              <a:extLst>
                <a:ext uri="{FF2B5EF4-FFF2-40B4-BE49-F238E27FC236}">
                  <a16:creationId xmlns="" xmlns:a16="http://schemas.microsoft.com/office/drawing/2014/main" id="{DC7770DB-F145-4FBD-8740-C1191B87705D}"/>
                </a:ext>
              </a:extLst>
            </p:cNvPr>
            <p:cNvSpPr/>
            <p:nvPr/>
          </p:nvSpPr>
          <p:spPr>
            <a:xfrm rot="5400000">
              <a:off x="1331127" y="5831905"/>
              <a:ext cx="716034" cy="706741"/>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55" name="四角形: 角を丸くする 54">
              <a:extLst>
                <a:ext uri="{FF2B5EF4-FFF2-40B4-BE49-F238E27FC236}">
                  <a16:creationId xmlns="" xmlns:a16="http://schemas.microsoft.com/office/drawing/2014/main" id="{70ECA0FC-A7E1-4399-9B9B-1C4F17913017}"/>
                </a:ext>
              </a:extLst>
            </p:cNvPr>
            <p:cNvSpPr/>
            <p:nvPr/>
          </p:nvSpPr>
          <p:spPr>
            <a:xfrm>
              <a:off x="1441728" y="5918684"/>
              <a:ext cx="490115" cy="571017"/>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⑦</a:t>
              </a:r>
              <a:endParaRPr kumimoji="1" lang="ja-JP" altLang="en-US" dirty="0"/>
            </a:p>
          </p:txBody>
        </p:sp>
      </p:grpSp>
      <p:sp>
        <p:nvSpPr>
          <p:cNvPr id="9" name="正方形/長方形 8">
            <a:extLst>
              <a:ext uri="{FF2B5EF4-FFF2-40B4-BE49-F238E27FC236}">
                <a16:creationId xmlns="" xmlns:a16="http://schemas.microsoft.com/office/drawing/2014/main" id="{00BFF962-34CF-498E-92CA-C361898F8851}"/>
              </a:ext>
            </a:extLst>
          </p:cNvPr>
          <p:cNvSpPr/>
          <p:nvPr/>
        </p:nvSpPr>
        <p:spPr>
          <a:xfrm>
            <a:off x="1287990" y="5797732"/>
            <a:ext cx="4083244" cy="651896"/>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タイトル 1">
            <a:extLst>
              <a:ext uri="{FF2B5EF4-FFF2-40B4-BE49-F238E27FC236}">
                <a16:creationId xmlns="" xmlns:a16="http://schemas.microsoft.com/office/drawing/2014/main" id="{48D9A27B-E34A-41BC-9B7A-F5233555C6D0}"/>
              </a:ext>
            </a:extLst>
          </p:cNvPr>
          <p:cNvSpPr>
            <a:spLocks noGrp="1"/>
          </p:cNvSpPr>
          <p:nvPr>
            <p:ph type="title"/>
          </p:nvPr>
        </p:nvSpPr>
        <p:spPr>
          <a:xfrm>
            <a:off x="809332" y="1363702"/>
            <a:ext cx="5040560" cy="663945"/>
          </a:xfrm>
          <a:ln w="12700">
            <a:solidFill>
              <a:schemeClr val="accent5"/>
            </a:solidFill>
          </a:ln>
        </p:spPr>
        <p:txBody>
          <a:bodyPr>
            <a:noAutofit/>
          </a:bodyPr>
          <a:lstStyle/>
          <a:p>
            <a:r>
              <a:rPr lang="en-US" altLang="ja-JP" sz="2000" b="1" dirty="0">
                <a:latin typeface="Meiryo UI" panose="020B0604030504040204" pitchFamily="50" charset="-128"/>
                <a:ea typeface="Meiryo UI" panose="020B0604030504040204" pitchFamily="50" charset="-128"/>
              </a:rPr>
              <a:t>We Can!1   Unit2</a:t>
            </a:r>
            <a:br>
              <a:rPr lang="en-US" altLang="ja-JP" sz="2000" b="1" dirty="0">
                <a:latin typeface="Meiryo UI" panose="020B0604030504040204" pitchFamily="50" charset="-128"/>
                <a:ea typeface="Meiryo UI" panose="020B0604030504040204" pitchFamily="50" charset="-128"/>
              </a:rPr>
            </a:br>
            <a:r>
              <a:rPr lang="ja-JP" altLang="en-US" sz="2000" b="1" dirty="0">
                <a:latin typeface="Meiryo UI" panose="020B0604030504040204" pitchFamily="50" charset="-128"/>
                <a:ea typeface="Meiryo UI" panose="020B0604030504040204" pitchFamily="50" charset="-128"/>
              </a:rPr>
              <a:t>「</a:t>
            </a:r>
            <a:r>
              <a:rPr lang="en-US" altLang="ja-JP" sz="2000" b="1" dirty="0">
                <a:latin typeface="Meiryo UI" panose="020B0604030504040204" pitchFamily="50" charset="-128"/>
                <a:ea typeface="Meiryo UI" panose="020B0604030504040204" pitchFamily="50" charset="-128"/>
              </a:rPr>
              <a:t>When is your birthday?</a:t>
            </a:r>
            <a:r>
              <a:rPr lang="ja-JP" altLang="en-US" sz="2000" b="1" dirty="0">
                <a:latin typeface="Meiryo UI" panose="020B0604030504040204" pitchFamily="50" charset="-128"/>
                <a:ea typeface="Meiryo UI" panose="020B0604030504040204" pitchFamily="50" charset="-128"/>
              </a:rPr>
              <a:t>」（第</a:t>
            </a:r>
            <a:r>
              <a:rPr lang="en-US" altLang="ja-JP" sz="2000" b="1" dirty="0">
                <a:latin typeface="Meiryo UI" panose="020B0604030504040204" pitchFamily="50" charset="-128"/>
                <a:ea typeface="Meiryo UI" panose="020B0604030504040204" pitchFamily="50" charset="-128"/>
              </a:rPr>
              <a:t>5</a:t>
            </a:r>
            <a:r>
              <a:rPr lang="ja-JP" altLang="en-US" sz="2000" b="1" dirty="0">
                <a:latin typeface="Meiryo UI" panose="020B0604030504040204" pitchFamily="50" charset="-128"/>
                <a:ea typeface="Meiryo UI" panose="020B0604030504040204" pitchFamily="50" charset="-128"/>
              </a:rPr>
              <a:t>学年）</a:t>
            </a:r>
            <a:endParaRPr kumimoji="1" lang="ja-JP" altLang="en-US" sz="2000" b="1" dirty="0">
              <a:latin typeface="Meiryo UI" panose="020B0604030504040204" pitchFamily="50" charset="-128"/>
              <a:ea typeface="Meiryo UI" panose="020B0604030504040204" pitchFamily="50" charset="-128"/>
            </a:endParaRPr>
          </a:p>
        </p:txBody>
      </p:sp>
      <p:sp>
        <p:nvSpPr>
          <p:cNvPr id="8" name="吹き出し: 角を丸めた四角形 7">
            <a:extLst>
              <a:ext uri="{FF2B5EF4-FFF2-40B4-BE49-F238E27FC236}">
                <a16:creationId xmlns="" xmlns:a16="http://schemas.microsoft.com/office/drawing/2014/main" id="{C8AF31E8-7E67-4122-A8ED-75B08EA19E4B}"/>
              </a:ext>
            </a:extLst>
          </p:cNvPr>
          <p:cNvSpPr/>
          <p:nvPr/>
        </p:nvSpPr>
        <p:spPr>
          <a:xfrm>
            <a:off x="5530687" y="4651942"/>
            <a:ext cx="3412326" cy="1773778"/>
          </a:xfrm>
          <a:prstGeom prst="wedgeRoundRectCallout">
            <a:avLst>
              <a:gd name="adj1" fmla="val -58923"/>
              <a:gd name="adj2" fmla="val 41930"/>
              <a:gd name="adj3" fmla="val 16667"/>
            </a:avLst>
          </a:prstGeom>
          <a:solidFill>
            <a:schemeClr val="accent3">
              <a:lumMod val="20000"/>
              <a:lumOff val="80000"/>
            </a:schemeClr>
          </a:solidFill>
          <a:ln>
            <a:solidFill>
              <a:schemeClr val="accent3">
                <a:lumMod val="40000"/>
                <a:lumOff val="6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ja-JP" altLang="en-US" sz="1400" u="sng" dirty="0">
                <a:solidFill>
                  <a:schemeClr val="tx1"/>
                </a:solidFill>
                <a:latin typeface="Meiryo UI" panose="020B0604030504040204" pitchFamily="50" charset="-128"/>
                <a:ea typeface="Meiryo UI" panose="020B0604030504040204" pitchFamily="50" charset="-128"/>
              </a:rPr>
              <a:t>ゴールで目指す児童の具体の姿</a:t>
            </a:r>
            <a:r>
              <a:rPr kumimoji="1" lang="en-US" altLang="ja-JP" sz="1600" dirty="0">
                <a:solidFill>
                  <a:schemeClr val="tx1"/>
                </a:solidFill>
                <a:latin typeface="Comic Sans MS" panose="030F0702030302020204" pitchFamily="66" charset="0"/>
              </a:rPr>
              <a:t>S1:Hello</a:t>
            </a:r>
            <a:r>
              <a:rPr kumimoji="1" lang="ja-JP" altLang="en-US" sz="1600" dirty="0">
                <a:solidFill>
                  <a:schemeClr val="tx1"/>
                </a:solidFill>
                <a:latin typeface="Comic Sans MS" panose="030F0702030302020204" pitchFamily="66" charset="0"/>
              </a:rPr>
              <a:t>！</a:t>
            </a:r>
            <a:endParaRPr kumimoji="1" lang="en-US" altLang="ja-JP" sz="1600" dirty="0">
              <a:solidFill>
                <a:schemeClr val="tx1"/>
              </a:solidFill>
              <a:latin typeface="Comic Sans MS" panose="030F0702030302020204" pitchFamily="66" charset="0"/>
            </a:endParaRPr>
          </a:p>
          <a:p>
            <a:r>
              <a:rPr lang="en-US" altLang="ja-JP" sz="1600" dirty="0">
                <a:solidFill>
                  <a:schemeClr val="tx1"/>
                </a:solidFill>
                <a:latin typeface="Comic Sans MS" panose="030F0702030302020204" pitchFamily="66" charset="0"/>
              </a:rPr>
              <a:t>S2</a:t>
            </a:r>
            <a:r>
              <a:rPr lang="ja-JP" altLang="en-US" sz="1600" dirty="0">
                <a:solidFill>
                  <a:schemeClr val="tx1"/>
                </a:solidFill>
                <a:latin typeface="Comic Sans MS" panose="030F0702030302020204" pitchFamily="66" charset="0"/>
              </a:rPr>
              <a:t>：</a:t>
            </a:r>
            <a:r>
              <a:rPr lang="en-US" altLang="ja-JP" sz="1600" dirty="0">
                <a:solidFill>
                  <a:schemeClr val="tx1"/>
                </a:solidFill>
                <a:latin typeface="Comic Sans MS" panose="030F0702030302020204" pitchFamily="66" charset="0"/>
              </a:rPr>
              <a:t>Hello</a:t>
            </a:r>
            <a:r>
              <a:rPr lang="ja-JP" altLang="en-US" sz="1600" dirty="0">
                <a:solidFill>
                  <a:schemeClr val="tx1"/>
                </a:solidFill>
                <a:latin typeface="Comic Sans MS" panose="030F0702030302020204" pitchFamily="66" charset="0"/>
              </a:rPr>
              <a:t>！</a:t>
            </a:r>
            <a:endParaRPr lang="en-US" altLang="ja-JP" sz="1600" dirty="0">
              <a:solidFill>
                <a:schemeClr val="tx1"/>
              </a:solidFill>
              <a:latin typeface="Comic Sans MS" panose="030F0702030302020204" pitchFamily="66" charset="0"/>
            </a:endParaRPr>
          </a:p>
          <a:p>
            <a:r>
              <a:rPr kumimoji="1" lang="en-US" altLang="ja-JP" sz="1600" dirty="0">
                <a:solidFill>
                  <a:schemeClr val="tx1"/>
                </a:solidFill>
                <a:latin typeface="Comic Sans MS" panose="030F0702030302020204" pitchFamily="66" charset="0"/>
              </a:rPr>
              <a:t>S1</a:t>
            </a:r>
            <a:r>
              <a:rPr kumimoji="1" lang="ja-JP" altLang="en-US" sz="1600" dirty="0">
                <a:solidFill>
                  <a:schemeClr val="tx1"/>
                </a:solidFill>
                <a:latin typeface="Comic Sans MS" panose="030F0702030302020204" pitchFamily="66" charset="0"/>
              </a:rPr>
              <a:t>：</a:t>
            </a:r>
            <a:r>
              <a:rPr kumimoji="1" lang="en-US" altLang="ja-JP" sz="1600" dirty="0">
                <a:solidFill>
                  <a:schemeClr val="tx1"/>
                </a:solidFill>
                <a:latin typeface="Comic Sans MS" panose="030F0702030302020204" pitchFamily="66" charset="0"/>
              </a:rPr>
              <a:t>When</a:t>
            </a:r>
            <a:r>
              <a:rPr lang="ja-JP" altLang="en-US" sz="1600" dirty="0">
                <a:solidFill>
                  <a:schemeClr val="tx1"/>
                </a:solidFill>
                <a:latin typeface="Comic Sans MS" panose="030F0702030302020204" pitchFamily="66" charset="0"/>
              </a:rPr>
              <a:t> </a:t>
            </a:r>
            <a:r>
              <a:rPr lang="en-US" altLang="ja-JP" sz="1600" dirty="0">
                <a:solidFill>
                  <a:schemeClr val="tx1"/>
                </a:solidFill>
                <a:latin typeface="Comic Sans MS" panose="030F0702030302020204" pitchFamily="66" charset="0"/>
              </a:rPr>
              <a:t>is your birthday?</a:t>
            </a:r>
          </a:p>
          <a:p>
            <a:r>
              <a:rPr kumimoji="1" lang="en-US" altLang="ja-JP" sz="1600" dirty="0">
                <a:solidFill>
                  <a:schemeClr val="tx1"/>
                </a:solidFill>
                <a:latin typeface="Comic Sans MS" panose="030F0702030302020204" pitchFamily="66" charset="0"/>
              </a:rPr>
              <a:t>S2:</a:t>
            </a:r>
            <a:r>
              <a:rPr lang="en-US" altLang="ja-JP" sz="1600" dirty="0">
                <a:solidFill>
                  <a:schemeClr val="tx1"/>
                </a:solidFill>
                <a:latin typeface="Comic Sans MS" panose="030F0702030302020204" pitchFamily="66" charset="0"/>
              </a:rPr>
              <a:t> My birthday is March 14th.</a:t>
            </a:r>
            <a:r>
              <a:rPr lang="ja-JP" altLang="en-US" sz="1600" dirty="0">
                <a:solidFill>
                  <a:schemeClr val="tx1"/>
                </a:solidFill>
                <a:latin typeface="Comic Sans MS" panose="030F0702030302020204" pitchFamily="66" charset="0"/>
              </a:rPr>
              <a:t>　　</a:t>
            </a:r>
            <a:endParaRPr lang="en-US" altLang="ja-JP" sz="1600" dirty="0">
              <a:solidFill>
                <a:schemeClr val="tx1"/>
              </a:solidFill>
              <a:latin typeface="Comic Sans MS" panose="030F0702030302020204" pitchFamily="66" charset="0"/>
            </a:endParaRPr>
          </a:p>
          <a:p>
            <a:r>
              <a:rPr lang="en-US" altLang="ja-JP" sz="1600" dirty="0">
                <a:solidFill>
                  <a:schemeClr val="tx1"/>
                </a:solidFill>
                <a:latin typeface="Comic Sans MS" panose="030F0702030302020204" pitchFamily="66" charset="0"/>
              </a:rPr>
              <a:t>S1</a:t>
            </a:r>
            <a:r>
              <a:rPr lang="ja-JP" altLang="en-US" sz="1600" dirty="0">
                <a:solidFill>
                  <a:schemeClr val="tx1"/>
                </a:solidFill>
                <a:latin typeface="Comic Sans MS" panose="030F0702030302020204" pitchFamily="66" charset="0"/>
              </a:rPr>
              <a:t>：</a:t>
            </a:r>
            <a:r>
              <a:rPr lang="en-US" altLang="ja-JP" sz="1600" dirty="0">
                <a:solidFill>
                  <a:schemeClr val="tx1"/>
                </a:solidFill>
                <a:latin typeface="Comic Sans MS" panose="030F0702030302020204" pitchFamily="66" charset="0"/>
              </a:rPr>
              <a:t>March 14th.</a:t>
            </a:r>
            <a:r>
              <a:rPr lang="ja-JP" altLang="en-US" sz="1600" dirty="0">
                <a:solidFill>
                  <a:schemeClr val="tx1"/>
                </a:solidFill>
                <a:latin typeface="Comic Sans MS" panose="030F0702030302020204" pitchFamily="66" charset="0"/>
              </a:rPr>
              <a:t>　</a:t>
            </a:r>
            <a:r>
              <a:rPr lang="en-US" altLang="ja-JP" sz="1600" dirty="0">
                <a:solidFill>
                  <a:schemeClr val="tx1"/>
                </a:solidFill>
                <a:latin typeface="Comic Sans MS" panose="030F0702030302020204" pitchFamily="66" charset="0"/>
              </a:rPr>
              <a:t>…</a:t>
            </a:r>
            <a:endParaRPr kumimoji="1" lang="en-US" altLang="ja-JP" sz="1600" dirty="0">
              <a:solidFill>
                <a:schemeClr val="tx1"/>
              </a:solidFill>
              <a:latin typeface="Comic Sans MS" panose="030F0702030302020204" pitchFamily="66" charset="0"/>
            </a:endParaRPr>
          </a:p>
          <a:p>
            <a:r>
              <a:rPr lang="en-US" altLang="ja-JP" sz="1600" dirty="0">
                <a:solidFill>
                  <a:schemeClr val="tx1"/>
                </a:solidFill>
                <a:latin typeface="Comic Sans MS" panose="030F0702030302020204" pitchFamily="66" charset="0"/>
              </a:rPr>
              <a:t>S2</a:t>
            </a:r>
            <a:r>
              <a:rPr lang="ja-JP" altLang="en-US" sz="1600" dirty="0">
                <a:solidFill>
                  <a:schemeClr val="tx1"/>
                </a:solidFill>
                <a:latin typeface="Comic Sans MS" panose="030F0702030302020204" pitchFamily="66" charset="0"/>
              </a:rPr>
              <a:t>：</a:t>
            </a:r>
            <a:r>
              <a:rPr lang="en-US" altLang="ja-JP" sz="1600" dirty="0">
                <a:solidFill>
                  <a:schemeClr val="tx1"/>
                </a:solidFill>
                <a:latin typeface="Comic Sans MS" panose="030F0702030302020204" pitchFamily="66" charset="0"/>
              </a:rPr>
              <a:t>…</a:t>
            </a:r>
            <a:endParaRPr kumimoji="1" lang="en-US" altLang="ja-JP" sz="1600" dirty="0">
              <a:solidFill>
                <a:schemeClr val="tx1"/>
              </a:solidFill>
              <a:latin typeface="Comic Sans MS" panose="030F0702030302020204" pitchFamily="66" charset="0"/>
            </a:endParaRPr>
          </a:p>
        </p:txBody>
      </p:sp>
      <p:sp>
        <p:nvSpPr>
          <p:cNvPr id="32" name="角丸四角形 3">
            <a:extLst>
              <a:ext uri="{FF2B5EF4-FFF2-40B4-BE49-F238E27FC236}">
                <a16:creationId xmlns="" xmlns:a16="http://schemas.microsoft.com/office/drawing/2014/main" id="{CD2DA63C-C050-43F4-9AA8-43A9E32F3C0A}"/>
              </a:ext>
            </a:extLst>
          </p:cNvPr>
          <p:cNvSpPr/>
          <p:nvPr/>
        </p:nvSpPr>
        <p:spPr>
          <a:xfrm>
            <a:off x="314079" y="671822"/>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b="1" dirty="0">
                <a:solidFill>
                  <a:schemeClr val="bg1"/>
                </a:solidFill>
                <a:latin typeface="Comic Sans MS" panose="030F0702030302020204" pitchFamily="66" charset="0"/>
              </a:rPr>
              <a:t>①ゴールを明確にし，段階的な目標を設定する。</a:t>
            </a:r>
            <a:endParaRPr lang="en-US" altLang="ja-JP" sz="2800" b="1" dirty="0">
              <a:solidFill>
                <a:schemeClr val="bg1"/>
              </a:solidFill>
              <a:latin typeface="Comic Sans MS" panose="030F0702030302020204" pitchFamily="66" charset="0"/>
            </a:endParaRPr>
          </a:p>
        </p:txBody>
      </p:sp>
      <p:sp>
        <p:nvSpPr>
          <p:cNvPr id="49"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248430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四角形: 角を丸くする 26">
            <a:extLst>
              <a:ext uri="{FF2B5EF4-FFF2-40B4-BE49-F238E27FC236}">
                <a16:creationId xmlns="" xmlns:a16="http://schemas.microsoft.com/office/drawing/2014/main" id="{B7C51E7E-8761-40EE-B223-787CBF7F2E50}"/>
              </a:ext>
            </a:extLst>
          </p:cNvPr>
          <p:cNvSpPr/>
          <p:nvPr/>
        </p:nvSpPr>
        <p:spPr>
          <a:xfrm>
            <a:off x="1258336" y="4555656"/>
            <a:ext cx="576064" cy="689092"/>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64" name="サブタイトル 2">
            <a:extLst>
              <a:ext uri="{FF2B5EF4-FFF2-40B4-BE49-F238E27FC236}">
                <a16:creationId xmlns="" xmlns:a16="http://schemas.microsoft.com/office/drawing/2014/main" id="{4157B700-C18C-4329-AEBF-E693E87769BC}"/>
              </a:ext>
            </a:extLst>
          </p:cNvPr>
          <p:cNvSpPr txBox="1">
            <a:spLocks/>
          </p:cNvSpPr>
          <p:nvPr/>
        </p:nvSpPr>
        <p:spPr>
          <a:xfrm>
            <a:off x="611560" y="6565830"/>
            <a:ext cx="8856984"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CN" altLang="en-US" sz="1400" dirty="0">
                <a:latin typeface="Meiryo UI" panose="020B0604030504040204" pitchFamily="50" charset="-128"/>
                <a:ea typeface="Meiryo UI" panose="020B0604030504040204" pitchFamily="50" charset="-128"/>
              </a:rPr>
              <a:t>国立教育政策研究所</a:t>
            </a:r>
            <a:r>
              <a:rPr lang="ja-JP" altLang="en-US" sz="14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指導と評価の一体化</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のための学習評価に関する参考資料　小学校外国語・外国語活動</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p>
        </p:txBody>
      </p:sp>
      <p:grpSp>
        <p:nvGrpSpPr>
          <p:cNvPr id="4" name="グループ化 3"/>
          <p:cNvGrpSpPr/>
          <p:nvPr/>
        </p:nvGrpSpPr>
        <p:grpSpPr>
          <a:xfrm>
            <a:off x="1300404" y="2157739"/>
            <a:ext cx="4121511" cy="4361313"/>
            <a:chOff x="1329594" y="2181980"/>
            <a:chExt cx="4121511" cy="4361313"/>
          </a:xfrm>
        </p:grpSpPr>
        <p:sp>
          <p:nvSpPr>
            <p:cNvPr id="72" name="正方形/長方形 71">
              <a:extLst>
                <a:ext uri="{FF2B5EF4-FFF2-40B4-BE49-F238E27FC236}">
                  <a16:creationId xmlns="" xmlns:a16="http://schemas.microsoft.com/office/drawing/2014/main" id="{89EBBB32-01CF-4647-8326-2F5C2AD38D6C}"/>
                </a:ext>
              </a:extLst>
            </p:cNvPr>
            <p:cNvSpPr/>
            <p:nvPr/>
          </p:nvSpPr>
          <p:spPr>
            <a:xfrm>
              <a:off x="2072373" y="2212618"/>
              <a:ext cx="3378732" cy="575826"/>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a:latin typeface="Meiryo UI" panose="020B0604030504040204" pitchFamily="50" charset="-128"/>
                  <a:ea typeface="Meiryo UI" panose="020B0604030504040204" pitchFamily="50" charset="-128"/>
                </a:rPr>
                <a:t>月の言い方を知る。</a:t>
              </a:r>
              <a:endParaRPr kumimoji="1" lang="en-US" altLang="ja-JP" sz="1600" dirty="0">
                <a:latin typeface="Meiryo UI" panose="020B0604030504040204" pitchFamily="50" charset="-128"/>
                <a:ea typeface="Meiryo UI" panose="020B0604030504040204" pitchFamily="50" charset="-128"/>
              </a:endParaRPr>
            </a:p>
          </p:txBody>
        </p:sp>
        <p:sp>
          <p:nvSpPr>
            <p:cNvPr id="73" name="正方形/長方形 72">
              <a:extLst>
                <a:ext uri="{FF2B5EF4-FFF2-40B4-BE49-F238E27FC236}">
                  <a16:creationId xmlns="" xmlns:a16="http://schemas.microsoft.com/office/drawing/2014/main" id="{46EE140E-C606-4DB3-BB6E-71229166A597}"/>
                </a:ext>
              </a:extLst>
            </p:cNvPr>
            <p:cNvSpPr/>
            <p:nvPr/>
          </p:nvSpPr>
          <p:spPr>
            <a:xfrm>
              <a:off x="2071548" y="2788444"/>
              <a:ext cx="3378732" cy="587522"/>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a:latin typeface="Meiryo UI" panose="020B0604030504040204" pitchFamily="50" charset="-128"/>
                  <a:ea typeface="Meiryo UI" panose="020B0604030504040204" pitchFamily="50" charset="-128"/>
                </a:rPr>
                <a:t>月名を聞いたり言ったりすることができるとともに，日付の言い方を知る。</a:t>
              </a:r>
              <a:endParaRPr lang="en-US" altLang="ja-JP" sz="1600" dirty="0">
                <a:latin typeface="Meiryo UI" panose="020B0604030504040204" pitchFamily="50" charset="-128"/>
                <a:ea typeface="Meiryo UI" panose="020B0604030504040204" pitchFamily="50" charset="-128"/>
              </a:endParaRPr>
            </a:p>
          </p:txBody>
        </p:sp>
        <p:sp>
          <p:nvSpPr>
            <p:cNvPr id="74" name="正方形/長方形 73">
              <a:extLst>
                <a:ext uri="{FF2B5EF4-FFF2-40B4-BE49-F238E27FC236}">
                  <a16:creationId xmlns="" xmlns:a16="http://schemas.microsoft.com/office/drawing/2014/main" id="{287AF6D6-B676-455C-AD46-B68B3B415CC7}"/>
                </a:ext>
              </a:extLst>
            </p:cNvPr>
            <p:cNvSpPr/>
            <p:nvPr/>
          </p:nvSpPr>
          <p:spPr>
            <a:xfrm>
              <a:off x="2071547" y="3379130"/>
              <a:ext cx="3378732" cy="600314"/>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誕生日や好きなものを聞き取ることができる。</a:t>
              </a:r>
            </a:p>
          </p:txBody>
        </p:sp>
        <p:sp>
          <p:nvSpPr>
            <p:cNvPr id="75" name="正方形/長方形 74">
              <a:extLst>
                <a:ext uri="{FF2B5EF4-FFF2-40B4-BE49-F238E27FC236}">
                  <a16:creationId xmlns="" xmlns:a16="http://schemas.microsoft.com/office/drawing/2014/main" id="{7FBD961C-7196-4A51-B8C9-83EDCE50C946}"/>
                </a:ext>
              </a:extLst>
            </p:cNvPr>
            <p:cNvSpPr/>
            <p:nvPr/>
          </p:nvSpPr>
          <p:spPr>
            <a:xfrm>
              <a:off x="2071547" y="3979444"/>
              <a:ext cx="3378732" cy="60351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誕生日や好きなもの，欲しいものを聞き取ったり，それらについて尋ねたり答えたりして伝え合ったりするこができる。</a:t>
              </a:r>
              <a:endParaRPr kumimoji="1" lang="ja-JP" altLang="en-US" sz="1200" dirty="0">
                <a:latin typeface="Meiryo UI" panose="020B0604030504040204" pitchFamily="50" charset="-128"/>
                <a:ea typeface="Meiryo UI" panose="020B0604030504040204" pitchFamily="50" charset="-128"/>
              </a:endParaRPr>
            </a:p>
          </p:txBody>
        </p:sp>
        <p:sp>
          <p:nvSpPr>
            <p:cNvPr id="76" name="矢印: 山形 75">
              <a:extLst>
                <a:ext uri="{FF2B5EF4-FFF2-40B4-BE49-F238E27FC236}">
                  <a16:creationId xmlns="" xmlns:a16="http://schemas.microsoft.com/office/drawing/2014/main" id="{6E641D80-7181-4385-9EF9-8E49C1D0CC1F}"/>
                </a:ext>
              </a:extLst>
            </p:cNvPr>
            <p:cNvSpPr/>
            <p:nvPr/>
          </p:nvSpPr>
          <p:spPr>
            <a:xfrm rot="5400000">
              <a:off x="1343535" y="2169930"/>
              <a:ext cx="684567" cy="708668"/>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77" name="四角形: 角を丸くする 76">
              <a:extLst>
                <a:ext uri="{FF2B5EF4-FFF2-40B4-BE49-F238E27FC236}">
                  <a16:creationId xmlns="" xmlns:a16="http://schemas.microsoft.com/office/drawing/2014/main" id="{8E25D106-1CD6-4EE1-86AD-87512F577DF8}"/>
                </a:ext>
              </a:extLst>
            </p:cNvPr>
            <p:cNvSpPr/>
            <p:nvPr/>
          </p:nvSpPr>
          <p:spPr>
            <a:xfrm>
              <a:off x="1453567" y="2246643"/>
              <a:ext cx="491452" cy="545923"/>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t>①</a:t>
              </a:r>
            </a:p>
          </p:txBody>
        </p:sp>
        <p:sp>
          <p:nvSpPr>
            <p:cNvPr id="78" name="矢印: 山形 77">
              <a:extLst>
                <a:ext uri="{FF2B5EF4-FFF2-40B4-BE49-F238E27FC236}">
                  <a16:creationId xmlns="" xmlns:a16="http://schemas.microsoft.com/office/drawing/2014/main" id="{B5599C16-CAB7-4B00-BD7F-D476F5703C9E}"/>
                </a:ext>
              </a:extLst>
            </p:cNvPr>
            <p:cNvSpPr/>
            <p:nvPr/>
          </p:nvSpPr>
          <p:spPr>
            <a:xfrm rot="5400000">
              <a:off x="1341644" y="2776395"/>
              <a:ext cx="684567" cy="708668"/>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79" name="四角形: 角を丸くする 78">
              <a:extLst>
                <a:ext uri="{FF2B5EF4-FFF2-40B4-BE49-F238E27FC236}">
                  <a16:creationId xmlns="" xmlns:a16="http://schemas.microsoft.com/office/drawing/2014/main" id="{FBF568BA-7E35-45AB-8DB1-64DDF0A8BE63}"/>
                </a:ext>
              </a:extLst>
            </p:cNvPr>
            <p:cNvSpPr/>
            <p:nvPr/>
          </p:nvSpPr>
          <p:spPr>
            <a:xfrm>
              <a:off x="1453567" y="2884103"/>
              <a:ext cx="491452" cy="545923"/>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②</a:t>
              </a:r>
              <a:endParaRPr kumimoji="1" lang="ja-JP" altLang="en-US" dirty="0"/>
            </a:p>
          </p:txBody>
        </p:sp>
        <p:sp>
          <p:nvSpPr>
            <p:cNvPr id="80" name="矢印: 山形 79">
              <a:extLst>
                <a:ext uri="{FF2B5EF4-FFF2-40B4-BE49-F238E27FC236}">
                  <a16:creationId xmlns="" xmlns:a16="http://schemas.microsoft.com/office/drawing/2014/main" id="{58F07B7E-8B55-444B-BEF2-A0BA4BACEC3E}"/>
                </a:ext>
              </a:extLst>
            </p:cNvPr>
            <p:cNvSpPr/>
            <p:nvPr/>
          </p:nvSpPr>
          <p:spPr>
            <a:xfrm rot="5400000">
              <a:off x="1343536" y="3371805"/>
              <a:ext cx="684567" cy="708668"/>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81" name="四角形: 角を丸くする 80">
              <a:extLst>
                <a:ext uri="{FF2B5EF4-FFF2-40B4-BE49-F238E27FC236}">
                  <a16:creationId xmlns="" xmlns:a16="http://schemas.microsoft.com/office/drawing/2014/main" id="{7700253D-FE43-417E-A202-9D50D8884F8A}"/>
                </a:ext>
              </a:extLst>
            </p:cNvPr>
            <p:cNvSpPr/>
            <p:nvPr/>
          </p:nvSpPr>
          <p:spPr>
            <a:xfrm>
              <a:off x="1441943" y="3496501"/>
              <a:ext cx="491452" cy="545923"/>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③</a:t>
              </a:r>
              <a:endParaRPr kumimoji="1" lang="ja-JP" altLang="en-US" dirty="0"/>
            </a:p>
          </p:txBody>
        </p:sp>
        <p:sp>
          <p:nvSpPr>
            <p:cNvPr id="82" name="矢印: 山形 81">
              <a:extLst>
                <a:ext uri="{FF2B5EF4-FFF2-40B4-BE49-F238E27FC236}">
                  <a16:creationId xmlns="" xmlns:a16="http://schemas.microsoft.com/office/drawing/2014/main" id="{03121773-DD66-4959-8128-37CDFDD3C6C1}"/>
                </a:ext>
              </a:extLst>
            </p:cNvPr>
            <p:cNvSpPr/>
            <p:nvPr/>
          </p:nvSpPr>
          <p:spPr>
            <a:xfrm rot="5400000">
              <a:off x="1343537" y="3967394"/>
              <a:ext cx="684567" cy="708668"/>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83" name="四角形: 角を丸くする 82">
              <a:extLst>
                <a:ext uri="{FF2B5EF4-FFF2-40B4-BE49-F238E27FC236}">
                  <a16:creationId xmlns="" xmlns:a16="http://schemas.microsoft.com/office/drawing/2014/main" id="{86F1446A-286E-4649-9CBE-53B847C517E6}"/>
                </a:ext>
              </a:extLst>
            </p:cNvPr>
            <p:cNvSpPr/>
            <p:nvPr/>
          </p:nvSpPr>
          <p:spPr>
            <a:xfrm>
              <a:off x="1441942" y="4076791"/>
              <a:ext cx="491452" cy="545923"/>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④</a:t>
              </a:r>
              <a:endParaRPr kumimoji="1" lang="ja-JP" altLang="en-US" dirty="0"/>
            </a:p>
          </p:txBody>
        </p:sp>
        <p:sp>
          <p:nvSpPr>
            <p:cNvPr id="59" name="正方形/長方形 58">
              <a:extLst>
                <a:ext uri="{FF2B5EF4-FFF2-40B4-BE49-F238E27FC236}">
                  <a16:creationId xmlns="" xmlns:a16="http://schemas.microsoft.com/office/drawing/2014/main" id="{5981EF8D-081C-419B-9AB7-CA7417538B30}"/>
                </a:ext>
              </a:extLst>
            </p:cNvPr>
            <p:cNvSpPr/>
            <p:nvPr/>
          </p:nvSpPr>
          <p:spPr>
            <a:xfrm>
              <a:off x="2071548" y="4581089"/>
              <a:ext cx="3369543" cy="602294"/>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a:latin typeface="Meiryo UI" panose="020B0604030504040204" pitchFamily="50" charset="-128"/>
                  <a:ea typeface="Meiryo UI" panose="020B0604030504040204" pitchFamily="50" charset="-128"/>
                </a:rPr>
                <a:t>相手のことをよく知るために，誕生日などについて短い話を聞いて，具体的な情報を聞き取ったり，誕生日や好きなものを</a:t>
              </a:r>
              <a:r>
                <a:rPr lang="ja-JP" altLang="en-US" sz="1000" dirty="0">
                  <a:latin typeface="Meiryo UI" panose="020B0604030504040204" pitchFamily="50" charset="-128"/>
                  <a:ea typeface="Meiryo UI" panose="020B0604030504040204" pitchFamily="50" charset="-128"/>
                </a:rPr>
                <a:t>尋ね</a:t>
              </a:r>
              <a:r>
                <a:rPr kumimoji="1" lang="ja-JP" altLang="en-US" sz="1000" dirty="0">
                  <a:latin typeface="Meiryo UI" panose="020B0604030504040204" pitchFamily="50" charset="-128"/>
                  <a:ea typeface="Meiryo UI" panose="020B0604030504040204" pitchFamily="50" charset="-128"/>
                </a:rPr>
                <a:t>たり答えたりして伝え合ったりすることができる。</a:t>
              </a:r>
              <a:endParaRPr kumimoji="1" lang="en-US" altLang="ja-JP" sz="1000" dirty="0">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 xmlns:a16="http://schemas.microsoft.com/office/drawing/2014/main" id="{79DCFC7C-2624-4883-B5C9-D124E3CFABCD}"/>
                </a:ext>
              </a:extLst>
            </p:cNvPr>
            <p:cNvSpPr/>
            <p:nvPr/>
          </p:nvSpPr>
          <p:spPr>
            <a:xfrm>
              <a:off x="2071547" y="5186279"/>
              <a:ext cx="3369543" cy="61452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latin typeface="Meiryo UI" panose="020B0604030504040204" pitchFamily="50" charset="-128"/>
                  <a:ea typeface="Meiryo UI" panose="020B0604030504040204" pitchFamily="50" charset="-128"/>
                </a:rPr>
                <a:t>自分のことをよく知ってもらったり相手のことを知ったりするために，誕生日や好きなもの，欲しいものなどについて尋ねたり答えたりして伝え合うことができる。</a:t>
              </a:r>
              <a:endParaRPr lang="en-US" altLang="ja-JP" sz="1100" dirty="0">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 xmlns:a16="http://schemas.microsoft.com/office/drawing/2014/main" id="{8DA7304C-977C-4BBE-89CE-EC535251B758}"/>
                </a:ext>
              </a:extLst>
            </p:cNvPr>
            <p:cNvSpPr/>
            <p:nvPr/>
          </p:nvSpPr>
          <p:spPr>
            <a:xfrm>
              <a:off x="2071548" y="5803030"/>
              <a:ext cx="3369543" cy="62790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latin typeface="Meiryo UI" panose="020B0604030504040204" pitchFamily="50" charset="-128"/>
                  <a:ea typeface="Meiryo UI" panose="020B0604030504040204" pitchFamily="50" charset="-128"/>
                </a:rPr>
                <a:t>自分のことをよく知ってもらったり相手のことをよく知ったりするために，誕生日や好きなもの，欲しいものなどについて尋ねたり答えたりして伝え合うことができる。</a:t>
              </a:r>
              <a:endParaRPr lang="en-US" altLang="ja-JP" sz="1100" dirty="0">
                <a:latin typeface="Meiryo UI" panose="020B0604030504040204" pitchFamily="50" charset="-128"/>
                <a:ea typeface="Meiryo UI" panose="020B0604030504040204" pitchFamily="50" charset="-128"/>
              </a:endParaRPr>
            </a:p>
          </p:txBody>
        </p:sp>
        <p:sp>
          <p:nvSpPr>
            <p:cNvPr id="66" name="矢印: 山形 65">
              <a:extLst>
                <a:ext uri="{FF2B5EF4-FFF2-40B4-BE49-F238E27FC236}">
                  <a16:creationId xmlns="" xmlns:a16="http://schemas.microsoft.com/office/drawing/2014/main" id="{577A4DD7-E5D9-4F76-A8A0-927542CB1B7F}"/>
                </a:ext>
              </a:extLst>
            </p:cNvPr>
            <p:cNvSpPr/>
            <p:nvPr/>
          </p:nvSpPr>
          <p:spPr>
            <a:xfrm rot="5400000">
              <a:off x="1327800" y="4572532"/>
              <a:ext cx="716034" cy="706741"/>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67" name="四角形: 角を丸くする 66">
              <a:extLst>
                <a:ext uri="{FF2B5EF4-FFF2-40B4-BE49-F238E27FC236}">
                  <a16:creationId xmlns="" xmlns:a16="http://schemas.microsoft.com/office/drawing/2014/main" id="{D807A0DC-B640-4D9D-B2D6-91B393719A4C}"/>
                </a:ext>
              </a:extLst>
            </p:cNvPr>
            <p:cNvSpPr/>
            <p:nvPr/>
          </p:nvSpPr>
          <p:spPr>
            <a:xfrm>
              <a:off x="1452935" y="4686791"/>
              <a:ext cx="490115" cy="571017"/>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⑤</a:t>
              </a:r>
              <a:endParaRPr kumimoji="1" lang="ja-JP" altLang="en-US" dirty="0"/>
            </a:p>
          </p:txBody>
        </p:sp>
        <p:sp>
          <p:nvSpPr>
            <p:cNvPr id="68" name="矢印: 山形 67">
              <a:extLst>
                <a:ext uri="{FF2B5EF4-FFF2-40B4-BE49-F238E27FC236}">
                  <a16:creationId xmlns="" xmlns:a16="http://schemas.microsoft.com/office/drawing/2014/main" id="{DF6D4CBD-B5AC-474F-B09A-34F06CA92CC4}"/>
                </a:ext>
              </a:extLst>
            </p:cNvPr>
            <p:cNvSpPr/>
            <p:nvPr/>
          </p:nvSpPr>
          <p:spPr>
            <a:xfrm rot="5400000">
              <a:off x="1328767" y="5198993"/>
              <a:ext cx="716034" cy="706741"/>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69" name="四角形: 角を丸くする 68">
              <a:extLst>
                <a:ext uri="{FF2B5EF4-FFF2-40B4-BE49-F238E27FC236}">
                  <a16:creationId xmlns="" xmlns:a16="http://schemas.microsoft.com/office/drawing/2014/main" id="{3E384FC7-4981-4987-8185-12718ED722BF}"/>
                </a:ext>
              </a:extLst>
            </p:cNvPr>
            <p:cNvSpPr/>
            <p:nvPr/>
          </p:nvSpPr>
          <p:spPr>
            <a:xfrm>
              <a:off x="1453567" y="5298549"/>
              <a:ext cx="490115" cy="571017"/>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t>⑥</a:t>
              </a:r>
            </a:p>
          </p:txBody>
        </p:sp>
        <p:sp>
          <p:nvSpPr>
            <p:cNvPr id="70" name="矢印: 山形 69">
              <a:extLst>
                <a:ext uri="{FF2B5EF4-FFF2-40B4-BE49-F238E27FC236}">
                  <a16:creationId xmlns="" xmlns:a16="http://schemas.microsoft.com/office/drawing/2014/main" id="{2256ACFC-4235-44C8-AA23-7EDC3D6C9149}"/>
                </a:ext>
              </a:extLst>
            </p:cNvPr>
            <p:cNvSpPr/>
            <p:nvPr/>
          </p:nvSpPr>
          <p:spPr>
            <a:xfrm rot="5400000">
              <a:off x="1331127" y="5831905"/>
              <a:ext cx="716034" cy="706741"/>
            </a:xfrm>
            <a:prstGeom prst="chevron">
              <a:avLst>
                <a:gd name="adj" fmla="val 1678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71" name="四角形: 角を丸くする 70">
              <a:extLst>
                <a:ext uri="{FF2B5EF4-FFF2-40B4-BE49-F238E27FC236}">
                  <a16:creationId xmlns="" xmlns:a16="http://schemas.microsoft.com/office/drawing/2014/main" id="{1FC3C376-1232-4308-82BB-BA73259554CC}"/>
                </a:ext>
              </a:extLst>
            </p:cNvPr>
            <p:cNvSpPr/>
            <p:nvPr/>
          </p:nvSpPr>
          <p:spPr>
            <a:xfrm>
              <a:off x="1441728" y="5918684"/>
              <a:ext cx="490115" cy="571017"/>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dirty="0"/>
                <a:t>⑦</a:t>
              </a:r>
              <a:endParaRPr kumimoji="1" lang="ja-JP" altLang="en-US" dirty="0"/>
            </a:p>
          </p:txBody>
        </p:sp>
      </p:grpSp>
      <p:sp>
        <p:nvSpPr>
          <p:cNvPr id="9" name="正方形/長方形 8">
            <a:extLst>
              <a:ext uri="{FF2B5EF4-FFF2-40B4-BE49-F238E27FC236}">
                <a16:creationId xmlns="" xmlns:a16="http://schemas.microsoft.com/office/drawing/2014/main" id="{00BFF962-34CF-498E-92CA-C361898F8851}"/>
              </a:ext>
            </a:extLst>
          </p:cNvPr>
          <p:cNvSpPr/>
          <p:nvPr/>
        </p:nvSpPr>
        <p:spPr>
          <a:xfrm>
            <a:off x="1302294" y="2240448"/>
            <a:ext cx="4103055" cy="3569794"/>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3">
            <a:extLst>
              <a:ext uri="{FF2B5EF4-FFF2-40B4-BE49-F238E27FC236}">
                <a16:creationId xmlns="" xmlns:a16="http://schemas.microsoft.com/office/drawing/2014/main" id="{CD2DA63C-C050-43F4-9AA8-43A9E32F3C0A}"/>
              </a:ext>
            </a:extLst>
          </p:cNvPr>
          <p:cNvSpPr/>
          <p:nvPr/>
        </p:nvSpPr>
        <p:spPr>
          <a:xfrm>
            <a:off x="314079" y="671822"/>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b="1" dirty="0">
                <a:solidFill>
                  <a:schemeClr val="bg1"/>
                </a:solidFill>
                <a:latin typeface="Meiryo UI" panose="020B0604030504040204" pitchFamily="50" charset="-128"/>
                <a:ea typeface="Meiryo UI" panose="020B0604030504040204" pitchFamily="50" charset="-128"/>
              </a:rPr>
              <a:t>①ゴールを明確にし，段階的な目標を設定する。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42" name="矢印: 上 60">
            <a:extLst>
              <a:ext uri="{FF2B5EF4-FFF2-40B4-BE49-F238E27FC236}">
                <a16:creationId xmlns="" xmlns:a16="http://schemas.microsoft.com/office/drawing/2014/main" id="{834DB379-60E7-4447-964D-052E32734D3F}"/>
              </a:ext>
            </a:extLst>
          </p:cNvPr>
          <p:cNvSpPr/>
          <p:nvPr/>
        </p:nvSpPr>
        <p:spPr>
          <a:xfrm>
            <a:off x="475822" y="2157739"/>
            <a:ext cx="708575" cy="4268529"/>
          </a:xfrm>
          <a:prstGeom prst="upArrow">
            <a:avLst>
              <a:gd name="adj1" fmla="val 67364"/>
              <a:gd name="adj2" fmla="val 50000"/>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b="1" dirty="0">
                <a:latin typeface="Meiryo UI" panose="020B0604030504040204" pitchFamily="50" charset="-128"/>
                <a:ea typeface="Meiryo UI" panose="020B0604030504040204" pitchFamily="50" charset="-128"/>
              </a:rPr>
              <a:t>バックワード・デザイン</a:t>
            </a:r>
            <a:endParaRPr kumimoji="1" lang="ja-JP" altLang="en-US" sz="2800" b="1" dirty="0">
              <a:latin typeface="Meiryo UI" panose="020B0604030504040204" pitchFamily="50" charset="-128"/>
              <a:ea typeface="Meiryo UI" panose="020B0604030504040204" pitchFamily="50" charset="-128"/>
            </a:endParaRPr>
          </a:p>
        </p:txBody>
      </p:sp>
      <p:sp>
        <p:nvSpPr>
          <p:cNvPr id="61" name="矢印: 右カーブ 60">
            <a:extLst>
              <a:ext uri="{FF2B5EF4-FFF2-40B4-BE49-F238E27FC236}">
                <a16:creationId xmlns="" xmlns:a16="http://schemas.microsoft.com/office/drawing/2014/main" id="{CD6A68F8-EE25-427F-A91E-5913CB788686}"/>
              </a:ext>
            </a:extLst>
          </p:cNvPr>
          <p:cNvSpPr/>
          <p:nvPr/>
        </p:nvSpPr>
        <p:spPr>
          <a:xfrm rot="10800000">
            <a:off x="5416455" y="4298957"/>
            <a:ext cx="276975" cy="575826"/>
          </a:xfrm>
          <a:prstGeom prst="curvedRightArrow">
            <a:avLst>
              <a:gd name="adj1" fmla="val 25000"/>
              <a:gd name="adj2" fmla="val 96383"/>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2" name="矢印: 右カーブ 61">
            <a:extLst>
              <a:ext uri="{FF2B5EF4-FFF2-40B4-BE49-F238E27FC236}">
                <a16:creationId xmlns="" xmlns:a16="http://schemas.microsoft.com/office/drawing/2014/main" id="{473E2053-60FD-43C7-9B70-6212499FB5BA}"/>
              </a:ext>
            </a:extLst>
          </p:cNvPr>
          <p:cNvSpPr/>
          <p:nvPr/>
        </p:nvSpPr>
        <p:spPr>
          <a:xfrm rot="10800000">
            <a:off x="5436741" y="3647247"/>
            <a:ext cx="258699" cy="575826"/>
          </a:xfrm>
          <a:prstGeom prst="curvedRightArrow">
            <a:avLst>
              <a:gd name="adj1" fmla="val 25000"/>
              <a:gd name="adj2" fmla="val 96383"/>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3" name="矢印: 右カーブ 62">
            <a:extLst>
              <a:ext uri="{FF2B5EF4-FFF2-40B4-BE49-F238E27FC236}">
                <a16:creationId xmlns="" xmlns:a16="http://schemas.microsoft.com/office/drawing/2014/main" id="{95463B97-0D38-48AE-B280-454E43876606}"/>
              </a:ext>
            </a:extLst>
          </p:cNvPr>
          <p:cNvSpPr/>
          <p:nvPr/>
        </p:nvSpPr>
        <p:spPr>
          <a:xfrm rot="10800000">
            <a:off x="5425543" y="3001199"/>
            <a:ext cx="258699" cy="575826"/>
          </a:xfrm>
          <a:prstGeom prst="curvedRightArrow">
            <a:avLst>
              <a:gd name="adj1" fmla="val 25000"/>
              <a:gd name="adj2" fmla="val 96383"/>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84" name="矢印: 右カーブ 83">
            <a:extLst>
              <a:ext uri="{FF2B5EF4-FFF2-40B4-BE49-F238E27FC236}">
                <a16:creationId xmlns="" xmlns:a16="http://schemas.microsoft.com/office/drawing/2014/main" id="{49FB60EF-01AF-4B75-9E54-38ED88926720}"/>
              </a:ext>
            </a:extLst>
          </p:cNvPr>
          <p:cNvSpPr/>
          <p:nvPr/>
        </p:nvSpPr>
        <p:spPr>
          <a:xfrm rot="10800000">
            <a:off x="5436743" y="2345021"/>
            <a:ext cx="247499" cy="575826"/>
          </a:xfrm>
          <a:prstGeom prst="curvedRightArrow">
            <a:avLst>
              <a:gd name="adj1" fmla="val 25000"/>
              <a:gd name="adj2" fmla="val 96383"/>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3" name="タイトル 1">
            <a:extLst>
              <a:ext uri="{FF2B5EF4-FFF2-40B4-BE49-F238E27FC236}">
                <a16:creationId xmlns="" xmlns:a16="http://schemas.microsoft.com/office/drawing/2014/main" id="{0AB30C05-3B8E-4238-9D51-CA458AA708DA}"/>
              </a:ext>
            </a:extLst>
          </p:cNvPr>
          <p:cNvSpPr>
            <a:spLocks noGrp="1"/>
          </p:cNvSpPr>
          <p:nvPr>
            <p:ph type="title"/>
          </p:nvPr>
        </p:nvSpPr>
        <p:spPr>
          <a:xfrm>
            <a:off x="1120384" y="1425253"/>
            <a:ext cx="4449489" cy="663945"/>
          </a:xfrm>
          <a:ln w="12700">
            <a:solidFill>
              <a:schemeClr val="accent5"/>
            </a:solidFill>
          </a:ln>
        </p:spPr>
        <p:txBody>
          <a:bodyPr>
            <a:noAutofit/>
          </a:bodyPr>
          <a:lstStyle/>
          <a:p>
            <a:r>
              <a:rPr lang="en-US" altLang="ja-JP" sz="2000" dirty="0">
                <a:latin typeface="Comic Sans MS" panose="030F0702030302020204" pitchFamily="66" charset="0"/>
              </a:rPr>
              <a:t>We Can!1   Unit2</a:t>
            </a:r>
            <a:br>
              <a:rPr lang="en-US" altLang="ja-JP" sz="2000" dirty="0">
                <a:latin typeface="Comic Sans MS" panose="030F0702030302020204" pitchFamily="66" charset="0"/>
              </a:rPr>
            </a:br>
            <a:r>
              <a:rPr lang="ja-JP" altLang="en-US" sz="2000" dirty="0">
                <a:latin typeface="Comic Sans MS" panose="030F0702030302020204" pitchFamily="66" charset="0"/>
              </a:rPr>
              <a:t>「</a:t>
            </a:r>
            <a:r>
              <a:rPr lang="en-US" altLang="ja-JP" sz="2000" dirty="0">
                <a:latin typeface="Comic Sans MS" panose="030F0702030302020204" pitchFamily="66" charset="0"/>
              </a:rPr>
              <a:t>When is your birthday?</a:t>
            </a:r>
            <a:r>
              <a:rPr lang="ja-JP" altLang="en-US" sz="2000" dirty="0">
                <a:latin typeface="Comic Sans MS" panose="030F0702030302020204" pitchFamily="66" charset="0"/>
              </a:rPr>
              <a:t>」（第</a:t>
            </a:r>
            <a:r>
              <a:rPr lang="en-US" altLang="ja-JP" sz="2000" dirty="0">
                <a:latin typeface="Comic Sans MS" panose="030F0702030302020204" pitchFamily="66" charset="0"/>
              </a:rPr>
              <a:t>5</a:t>
            </a:r>
            <a:r>
              <a:rPr lang="ja-JP" altLang="en-US" sz="2000" dirty="0">
                <a:latin typeface="Comic Sans MS" panose="030F0702030302020204" pitchFamily="66" charset="0"/>
              </a:rPr>
              <a:t>学年）</a:t>
            </a:r>
            <a:endParaRPr kumimoji="1" lang="ja-JP" altLang="en-US" sz="2000" dirty="0">
              <a:latin typeface="Comic Sans MS" panose="030F0702030302020204" pitchFamily="66" charset="0"/>
            </a:endParaRPr>
          </a:p>
        </p:txBody>
      </p:sp>
      <p:sp>
        <p:nvSpPr>
          <p:cNvPr id="38" name="吹き出し: 角を丸めた四角形 7">
            <a:extLst>
              <a:ext uri="{FF2B5EF4-FFF2-40B4-BE49-F238E27FC236}">
                <a16:creationId xmlns="" xmlns:a16="http://schemas.microsoft.com/office/drawing/2014/main" id="{C8AF31E8-7E67-4122-A8ED-75B08EA19E4B}"/>
              </a:ext>
            </a:extLst>
          </p:cNvPr>
          <p:cNvSpPr/>
          <p:nvPr/>
        </p:nvSpPr>
        <p:spPr>
          <a:xfrm>
            <a:off x="5684242" y="4639771"/>
            <a:ext cx="3360351" cy="1773778"/>
          </a:xfrm>
          <a:prstGeom prst="wedgeRoundRectCallout">
            <a:avLst>
              <a:gd name="adj1" fmla="val -58923"/>
              <a:gd name="adj2" fmla="val 41930"/>
              <a:gd name="adj3" fmla="val 16667"/>
            </a:avLst>
          </a:prstGeom>
          <a:solidFill>
            <a:schemeClr val="accent3">
              <a:lumMod val="20000"/>
              <a:lumOff val="80000"/>
            </a:schemeClr>
          </a:solidFill>
          <a:ln>
            <a:solidFill>
              <a:schemeClr val="accent3">
                <a:lumMod val="40000"/>
                <a:lumOff val="6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ja-JP" altLang="en-US" sz="1400" u="sng" dirty="0">
                <a:solidFill>
                  <a:schemeClr val="tx1"/>
                </a:solidFill>
                <a:latin typeface="Meiryo UI" panose="020B0604030504040204" pitchFamily="50" charset="-128"/>
                <a:ea typeface="Meiryo UI" panose="020B0604030504040204" pitchFamily="50" charset="-128"/>
              </a:rPr>
              <a:t>ゴールで目指す児童の具体の姿</a:t>
            </a:r>
            <a:endParaRPr lang="en-US" altLang="ja-JP" sz="1400" u="sng" dirty="0">
              <a:solidFill>
                <a:schemeClr val="tx1"/>
              </a:solidFill>
              <a:latin typeface="Meiryo UI" panose="020B0604030504040204" pitchFamily="50" charset="-128"/>
              <a:ea typeface="Meiryo UI" panose="020B0604030504040204" pitchFamily="50" charset="-128"/>
            </a:endParaRPr>
          </a:p>
          <a:p>
            <a:r>
              <a:rPr kumimoji="1" lang="en-US" altLang="ja-JP" sz="1600" dirty="0">
                <a:solidFill>
                  <a:schemeClr val="tx1"/>
                </a:solidFill>
                <a:latin typeface="Comic Sans MS" panose="030F0702030302020204" pitchFamily="66" charset="0"/>
              </a:rPr>
              <a:t>S1:</a:t>
            </a:r>
            <a:r>
              <a:rPr lang="ja-JP" altLang="en-US" sz="1600" dirty="0">
                <a:solidFill>
                  <a:schemeClr val="tx1"/>
                </a:solidFill>
                <a:latin typeface="Comic Sans MS" panose="030F0702030302020204" pitchFamily="66" charset="0"/>
              </a:rPr>
              <a:t> </a:t>
            </a:r>
            <a:r>
              <a:rPr kumimoji="1" lang="en-US" altLang="ja-JP" sz="1600" dirty="0">
                <a:solidFill>
                  <a:schemeClr val="tx1"/>
                </a:solidFill>
                <a:latin typeface="Comic Sans MS" panose="030F0702030302020204" pitchFamily="66" charset="0"/>
              </a:rPr>
              <a:t>Hello</a:t>
            </a:r>
            <a:r>
              <a:rPr kumimoji="1" lang="ja-JP" altLang="en-US" sz="1600" dirty="0">
                <a:solidFill>
                  <a:schemeClr val="tx1"/>
                </a:solidFill>
                <a:latin typeface="Comic Sans MS" panose="030F0702030302020204" pitchFamily="66" charset="0"/>
              </a:rPr>
              <a:t>！</a:t>
            </a:r>
            <a:endParaRPr kumimoji="1" lang="en-US" altLang="ja-JP" sz="1600" dirty="0">
              <a:solidFill>
                <a:schemeClr val="tx1"/>
              </a:solidFill>
              <a:latin typeface="Comic Sans MS" panose="030F0702030302020204" pitchFamily="66" charset="0"/>
            </a:endParaRPr>
          </a:p>
          <a:p>
            <a:r>
              <a:rPr lang="en-US" altLang="ja-JP" sz="1600" dirty="0">
                <a:solidFill>
                  <a:schemeClr val="tx1"/>
                </a:solidFill>
                <a:latin typeface="Comic Sans MS" panose="030F0702030302020204" pitchFamily="66" charset="0"/>
              </a:rPr>
              <a:t>S2</a:t>
            </a:r>
            <a:r>
              <a:rPr lang="ja-JP" altLang="en-US" sz="1600" dirty="0">
                <a:solidFill>
                  <a:schemeClr val="tx1"/>
                </a:solidFill>
                <a:latin typeface="Comic Sans MS" panose="030F0702030302020204" pitchFamily="66" charset="0"/>
              </a:rPr>
              <a:t>：</a:t>
            </a:r>
            <a:r>
              <a:rPr lang="en-US" altLang="ja-JP" sz="1600" dirty="0">
                <a:solidFill>
                  <a:schemeClr val="tx1"/>
                </a:solidFill>
                <a:latin typeface="Comic Sans MS" panose="030F0702030302020204" pitchFamily="66" charset="0"/>
              </a:rPr>
              <a:t>Hello</a:t>
            </a:r>
            <a:r>
              <a:rPr lang="ja-JP" altLang="en-US" sz="1600" dirty="0">
                <a:solidFill>
                  <a:schemeClr val="tx1"/>
                </a:solidFill>
                <a:latin typeface="Comic Sans MS" panose="030F0702030302020204" pitchFamily="66" charset="0"/>
              </a:rPr>
              <a:t>！</a:t>
            </a:r>
            <a:endParaRPr lang="en-US" altLang="ja-JP" sz="1600" dirty="0">
              <a:solidFill>
                <a:schemeClr val="tx1"/>
              </a:solidFill>
              <a:latin typeface="Comic Sans MS" panose="030F0702030302020204" pitchFamily="66" charset="0"/>
            </a:endParaRPr>
          </a:p>
          <a:p>
            <a:r>
              <a:rPr kumimoji="1" lang="en-US" altLang="ja-JP" sz="1600" dirty="0">
                <a:solidFill>
                  <a:schemeClr val="tx1"/>
                </a:solidFill>
                <a:latin typeface="Comic Sans MS" panose="030F0702030302020204" pitchFamily="66" charset="0"/>
              </a:rPr>
              <a:t>S1</a:t>
            </a:r>
            <a:r>
              <a:rPr kumimoji="1" lang="ja-JP" altLang="en-US" sz="1600" dirty="0">
                <a:solidFill>
                  <a:schemeClr val="tx1"/>
                </a:solidFill>
                <a:latin typeface="Comic Sans MS" panose="030F0702030302020204" pitchFamily="66" charset="0"/>
              </a:rPr>
              <a:t>：</a:t>
            </a:r>
            <a:r>
              <a:rPr kumimoji="1" lang="en-US" altLang="ja-JP" sz="1600" dirty="0">
                <a:solidFill>
                  <a:schemeClr val="tx1"/>
                </a:solidFill>
                <a:latin typeface="Comic Sans MS" panose="030F0702030302020204" pitchFamily="66" charset="0"/>
              </a:rPr>
              <a:t>When</a:t>
            </a:r>
            <a:r>
              <a:rPr lang="ja-JP" altLang="en-US" sz="1600" dirty="0">
                <a:solidFill>
                  <a:schemeClr val="tx1"/>
                </a:solidFill>
                <a:latin typeface="Comic Sans MS" panose="030F0702030302020204" pitchFamily="66" charset="0"/>
              </a:rPr>
              <a:t> </a:t>
            </a:r>
            <a:r>
              <a:rPr lang="en-US" altLang="ja-JP" sz="1600" dirty="0">
                <a:solidFill>
                  <a:schemeClr val="tx1"/>
                </a:solidFill>
                <a:latin typeface="Comic Sans MS" panose="030F0702030302020204" pitchFamily="66" charset="0"/>
              </a:rPr>
              <a:t>is your birthday?</a:t>
            </a:r>
          </a:p>
          <a:p>
            <a:r>
              <a:rPr kumimoji="1" lang="en-US" altLang="ja-JP" sz="1600" dirty="0">
                <a:solidFill>
                  <a:schemeClr val="tx1"/>
                </a:solidFill>
                <a:latin typeface="Comic Sans MS" panose="030F0702030302020204" pitchFamily="66" charset="0"/>
              </a:rPr>
              <a:t>S2:</a:t>
            </a:r>
            <a:r>
              <a:rPr lang="en-US" altLang="ja-JP" sz="1600" dirty="0">
                <a:solidFill>
                  <a:schemeClr val="tx1"/>
                </a:solidFill>
                <a:latin typeface="Comic Sans MS" panose="030F0702030302020204" pitchFamily="66" charset="0"/>
              </a:rPr>
              <a:t> My birthday is March 14th.</a:t>
            </a:r>
            <a:r>
              <a:rPr lang="ja-JP" altLang="en-US" sz="1600" dirty="0">
                <a:solidFill>
                  <a:schemeClr val="tx1"/>
                </a:solidFill>
                <a:latin typeface="Comic Sans MS" panose="030F0702030302020204" pitchFamily="66" charset="0"/>
              </a:rPr>
              <a:t>　　</a:t>
            </a:r>
            <a:endParaRPr lang="en-US" altLang="ja-JP" sz="1600" dirty="0">
              <a:solidFill>
                <a:schemeClr val="tx1"/>
              </a:solidFill>
              <a:latin typeface="Comic Sans MS" panose="030F0702030302020204" pitchFamily="66" charset="0"/>
            </a:endParaRPr>
          </a:p>
          <a:p>
            <a:r>
              <a:rPr lang="en-US" altLang="ja-JP" sz="1600" dirty="0">
                <a:solidFill>
                  <a:schemeClr val="tx1"/>
                </a:solidFill>
                <a:latin typeface="Comic Sans MS" panose="030F0702030302020204" pitchFamily="66" charset="0"/>
              </a:rPr>
              <a:t>S1</a:t>
            </a:r>
            <a:r>
              <a:rPr lang="ja-JP" altLang="en-US" sz="1600" dirty="0">
                <a:solidFill>
                  <a:schemeClr val="tx1"/>
                </a:solidFill>
                <a:latin typeface="Comic Sans MS" panose="030F0702030302020204" pitchFamily="66" charset="0"/>
              </a:rPr>
              <a:t>：</a:t>
            </a:r>
            <a:r>
              <a:rPr lang="en-US" altLang="ja-JP" sz="1600" dirty="0">
                <a:solidFill>
                  <a:schemeClr val="tx1"/>
                </a:solidFill>
                <a:latin typeface="Comic Sans MS" panose="030F0702030302020204" pitchFamily="66" charset="0"/>
              </a:rPr>
              <a:t>March 14th.</a:t>
            </a:r>
            <a:r>
              <a:rPr lang="ja-JP" altLang="en-US" sz="1600" dirty="0">
                <a:solidFill>
                  <a:schemeClr val="tx1"/>
                </a:solidFill>
                <a:latin typeface="Comic Sans MS" panose="030F0702030302020204" pitchFamily="66" charset="0"/>
              </a:rPr>
              <a:t>　</a:t>
            </a:r>
            <a:r>
              <a:rPr lang="en-US" altLang="ja-JP" sz="1600" dirty="0">
                <a:solidFill>
                  <a:schemeClr val="tx1"/>
                </a:solidFill>
                <a:latin typeface="Comic Sans MS" panose="030F0702030302020204" pitchFamily="66" charset="0"/>
              </a:rPr>
              <a:t>…</a:t>
            </a:r>
            <a:endParaRPr kumimoji="1" lang="en-US" altLang="ja-JP" sz="1600" dirty="0">
              <a:solidFill>
                <a:schemeClr val="tx1"/>
              </a:solidFill>
              <a:latin typeface="Comic Sans MS" panose="030F0702030302020204" pitchFamily="66" charset="0"/>
            </a:endParaRPr>
          </a:p>
          <a:p>
            <a:r>
              <a:rPr lang="en-US" altLang="ja-JP" sz="1600" dirty="0">
                <a:solidFill>
                  <a:schemeClr val="tx1"/>
                </a:solidFill>
                <a:latin typeface="Comic Sans MS" panose="030F0702030302020204" pitchFamily="66" charset="0"/>
              </a:rPr>
              <a:t>S2</a:t>
            </a:r>
            <a:r>
              <a:rPr lang="ja-JP" altLang="en-US" sz="1600" dirty="0">
                <a:solidFill>
                  <a:schemeClr val="tx1"/>
                </a:solidFill>
                <a:latin typeface="Comic Sans MS" panose="030F0702030302020204" pitchFamily="66" charset="0"/>
              </a:rPr>
              <a:t>：</a:t>
            </a:r>
            <a:r>
              <a:rPr lang="en-US" altLang="ja-JP" sz="1600" dirty="0">
                <a:solidFill>
                  <a:schemeClr val="tx1"/>
                </a:solidFill>
                <a:latin typeface="Comic Sans MS" panose="030F0702030302020204" pitchFamily="66" charset="0"/>
              </a:rPr>
              <a:t>…</a:t>
            </a:r>
            <a:endParaRPr kumimoji="1" lang="en-US" altLang="ja-JP" sz="1600" dirty="0">
              <a:solidFill>
                <a:schemeClr val="tx1"/>
              </a:solidFill>
              <a:latin typeface="Comic Sans MS" panose="030F0702030302020204" pitchFamily="66" charset="0"/>
            </a:endParaRPr>
          </a:p>
        </p:txBody>
      </p:sp>
      <p:sp>
        <p:nvSpPr>
          <p:cNvPr id="5" name="矢印: 右カーブ 4">
            <a:extLst>
              <a:ext uri="{FF2B5EF4-FFF2-40B4-BE49-F238E27FC236}">
                <a16:creationId xmlns="" xmlns:a16="http://schemas.microsoft.com/office/drawing/2014/main" id="{A0C33746-71A3-434A-B9FE-47176961A724}"/>
              </a:ext>
            </a:extLst>
          </p:cNvPr>
          <p:cNvSpPr/>
          <p:nvPr/>
        </p:nvSpPr>
        <p:spPr>
          <a:xfrm rot="10800000">
            <a:off x="5411899" y="5547441"/>
            <a:ext cx="263154" cy="575826"/>
          </a:xfrm>
          <a:prstGeom prst="curvedRightArrow">
            <a:avLst>
              <a:gd name="adj1" fmla="val 25000"/>
              <a:gd name="adj2" fmla="val 96383"/>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0" name="矢印: 右カーブ 89">
            <a:extLst>
              <a:ext uri="{FF2B5EF4-FFF2-40B4-BE49-F238E27FC236}">
                <a16:creationId xmlns="" xmlns:a16="http://schemas.microsoft.com/office/drawing/2014/main" id="{DB60F7A1-EA50-4F85-80C0-4F4DFAE471B5}"/>
              </a:ext>
            </a:extLst>
          </p:cNvPr>
          <p:cNvSpPr/>
          <p:nvPr/>
        </p:nvSpPr>
        <p:spPr>
          <a:xfrm rot="10800000">
            <a:off x="5411900" y="4925721"/>
            <a:ext cx="283540" cy="575826"/>
          </a:xfrm>
          <a:prstGeom prst="curvedRightArrow">
            <a:avLst>
              <a:gd name="adj1" fmla="val 25000"/>
              <a:gd name="adj2" fmla="val 96383"/>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9"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3840907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3.bp.blogspot.com/-gZfeAL8bBDg/U57GUf2W4gI/AAAAAAAAhg8/TZ9nAchiXck/s800/kaden_tv.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854928"/>
            <a:ext cx="6913167" cy="5913673"/>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2555776" y="2564904"/>
            <a:ext cx="3744416" cy="120357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a:latin typeface="Meiryo UI" panose="020B0604030504040204" pitchFamily="50" charset="-128"/>
                <a:ea typeface="Meiryo UI" panose="020B0604030504040204" pitchFamily="50" charset="-128"/>
              </a:rPr>
              <a:t>動画視聴</a:t>
            </a:r>
          </a:p>
        </p:txBody>
      </p:sp>
      <p:sp>
        <p:nvSpPr>
          <p:cNvPr id="10" name="テキスト ボックス 9">
            <a:extLst>
              <a:ext uri="{FF2B5EF4-FFF2-40B4-BE49-F238E27FC236}">
                <a16:creationId xmlns="" xmlns:a16="http://schemas.microsoft.com/office/drawing/2014/main" id="{C369E2B8-8537-4EB5-BFCC-072738DFD8E7}"/>
              </a:ext>
            </a:extLst>
          </p:cNvPr>
          <p:cNvSpPr txBox="1"/>
          <p:nvPr/>
        </p:nvSpPr>
        <p:spPr>
          <a:xfrm>
            <a:off x="1538287" y="3861603"/>
            <a:ext cx="5842025" cy="646331"/>
          </a:xfrm>
          <a:prstGeom prst="rect">
            <a:avLst/>
          </a:prstGeom>
          <a:noFill/>
        </p:spPr>
        <p:txBody>
          <a:bodyPr wrap="square">
            <a:spAutoFit/>
          </a:bodyPr>
          <a:lstStyle/>
          <a:p>
            <a:pPr algn="ctr"/>
            <a:r>
              <a:rPr lang="ja-JP" altLang="en-US" dirty="0">
                <a:latin typeface="Meiryo UI" panose="020B0604030504040204" pitchFamily="50" charset="-128"/>
                <a:ea typeface="Meiryo UI" panose="020B0604030504040204" pitchFamily="50" charset="-128"/>
                <a:hlinkClick r:id="rId4"/>
              </a:rPr>
              <a:t>「小学校の外国語教育はこう変わる！⑧</a:t>
            </a:r>
            <a:endParaRPr lang="en-US" altLang="ja-JP" dirty="0">
              <a:latin typeface="Meiryo UI" panose="020B0604030504040204" pitchFamily="50" charset="-128"/>
              <a:ea typeface="Meiryo UI" panose="020B0604030504040204" pitchFamily="50" charset="-128"/>
              <a:hlinkClick r:id="rId4"/>
            </a:endParaRPr>
          </a:p>
          <a:p>
            <a:pPr algn="ctr"/>
            <a:r>
              <a:rPr lang="en-US" altLang="ja-JP" dirty="0">
                <a:latin typeface="Meiryo UI" panose="020B0604030504040204" pitchFamily="50" charset="-128"/>
                <a:ea typeface="Meiryo UI" panose="020B0604030504040204" pitchFamily="50" charset="-128"/>
                <a:hlinkClick r:id="rId4"/>
              </a:rPr>
              <a:t>〜</a:t>
            </a:r>
            <a:r>
              <a:rPr lang="ja-JP" altLang="en-US" dirty="0">
                <a:latin typeface="Meiryo UI" panose="020B0604030504040204" pitchFamily="50" charset="-128"/>
                <a:ea typeface="Meiryo UI" panose="020B0604030504040204" pitchFamily="50" charset="-128"/>
                <a:hlinkClick r:id="rId4"/>
              </a:rPr>
              <a:t>児童の意欲を高めるゴール設定の在り方</a:t>
            </a:r>
            <a:r>
              <a:rPr lang="en-US" altLang="ja-JP" dirty="0">
                <a:latin typeface="Meiryo UI" panose="020B0604030504040204" pitchFamily="50" charset="-128"/>
                <a:ea typeface="Meiryo UI" panose="020B0604030504040204" pitchFamily="50" charset="-128"/>
                <a:hlinkClick r:id="rId4"/>
              </a:rPr>
              <a:t>〜 - YouTube</a:t>
            </a:r>
            <a:r>
              <a:rPr lang="ja-JP" altLang="en-US" dirty="0">
                <a:latin typeface="Meiryo UI" panose="020B0604030504040204" pitchFamily="50" charset="-128"/>
                <a:ea typeface="Meiryo UI" panose="020B0604030504040204" pitchFamily="50" charset="-128"/>
              </a:rPr>
              <a:t>」</a:t>
            </a:r>
          </a:p>
        </p:txBody>
      </p:sp>
      <p:pic>
        <p:nvPicPr>
          <p:cNvPr id="7" name="Picture 4">
            <a:extLst>
              <a:ext uri="{FF2B5EF4-FFF2-40B4-BE49-F238E27FC236}">
                <a16:creationId xmlns="" xmlns:a16="http://schemas.microsoft.com/office/drawing/2014/main" id="{D5662E81-F2BA-44FD-9C88-560876B5A19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2240" y="4507934"/>
            <a:ext cx="1161505" cy="1312847"/>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3230358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29292" y="969834"/>
            <a:ext cx="7056783"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動画を視聴して</a:t>
            </a:r>
            <a:endParaRPr kumimoji="1" lang="ja-JP" altLang="en-US" sz="3600" dirty="0">
              <a:latin typeface="Meiryo UI" panose="020B0604030504040204" pitchFamily="50" charset="-128"/>
              <a:ea typeface="Meiryo UI" panose="020B0604030504040204" pitchFamily="50" charset="-128"/>
            </a:endParaRPr>
          </a:p>
        </p:txBody>
      </p:sp>
      <p:sp>
        <p:nvSpPr>
          <p:cNvPr id="7" name="円形吹き出し 6"/>
          <p:cNvSpPr/>
          <p:nvPr/>
        </p:nvSpPr>
        <p:spPr>
          <a:xfrm>
            <a:off x="251520" y="1854271"/>
            <a:ext cx="7092274" cy="4527055"/>
          </a:xfrm>
          <a:prstGeom prst="wedgeEllipseCallout">
            <a:avLst>
              <a:gd name="adj1" fmla="val 54081"/>
              <a:gd name="adj2" fmla="val -4904"/>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lang="ja-JP" altLang="en-US" sz="2800" b="1" dirty="0">
                <a:latin typeface="メイリオ" panose="020B0604030504040204" pitchFamily="50" charset="-128"/>
                <a:ea typeface="メイリオ" panose="020B0604030504040204" pitchFamily="50" charset="-128"/>
              </a:rPr>
              <a:t>グループで伝え合いましょう。</a:t>
            </a:r>
            <a:endParaRPr lang="en-US" altLang="ja-JP" sz="2800" b="1" dirty="0">
              <a:latin typeface="メイリオ" panose="020B0604030504040204" pitchFamily="50" charset="-128"/>
              <a:ea typeface="メイリオ" panose="020B0604030504040204" pitchFamily="50" charset="-128"/>
            </a:endParaRPr>
          </a:p>
          <a:p>
            <a:endParaRPr lang="en-US" altLang="ja-JP" sz="2800" b="1" dirty="0">
              <a:latin typeface="メイリオ" panose="020B0604030504040204" pitchFamily="50" charset="-128"/>
              <a:ea typeface="メイリオ" panose="020B0604030504040204" pitchFamily="50" charset="-128"/>
            </a:endParaRPr>
          </a:p>
          <a:p>
            <a:r>
              <a:rPr lang="ja-JP" altLang="en-US" sz="2800" b="1" dirty="0">
                <a:latin typeface="メイリオ" panose="020B0604030504040204" pitchFamily="50" charset="-128"/>
                <a:ea typeface="メイリオ" panose="020B0604030504040204" pitchFamily="50" charset="-128"/>
              </a:rPr>
              <a:t>〇単元終末の言語活動の設定　</a:t>
            </a:r>
            <a:endParaRPr lang="en-US" altLang="ja-JP" sz="2800" b="1" dirty="0">
              <a:latin typeface="メイリオ" panose="020B0604030504040204" pitchFamily="50" charset="-128"/>
              <a:ea typeface="メイリオ" panose="020B0604030504040204" pitchFamily="50" charset="-128"/>
            </a:endParaRPr>
          </a:p>
          <a:p>
            <a:r>
              <a:rPr lang="ja-JP" altLang="en-US" sz="2800" b="1" dirty="0">
                <a:latin typeface="メイリオ" panose="020B0604030504040204" pitchFamily="50" charset="-128"/>
                <a:ea typeface="メイリオ" panose="020B0604030504040204" pitchFamily="50" charset="-128"/>
              </a:rPr>
              <a:t>　について</a:t>
            </a:r>
            <a:endParaRPr lang="en-US" altLang="ja-JP" sz="2800" b="1" dirty="0">
              <a:latin typeface="メイリオ" panose="020B0604030504040204" pitchFamily="50" charset="-128"/>
              <a:ea typeface="メイリオ" panose="020B0604030504040204" pitchFamily="50" charset="-128"/>
            </a:endParaRPr>
          </a:p>
          <a:p>
            <a:r>
              <a:rPr lang="ja-JP" altLang="en-US" sz="2800" b="1" dirty="0">
                <a:latin typeface="メイリオ" panose="020B0604030504040204" pitchFamily="50" charset="-128"/>
                <a:ea typeface="メイリオ" panose="020B0604030504040204" pitchFamily="50" charset="-128"/>
              </a:rPr>
              <a:t>〇第１時で単元ゴールの姿を　</a:t>
            </a:r>
            <a:endParaRPr lang="en-US" altLang="ja-JP" sz="2800" b="1" dirty="0">
              <a:latin typeface="メイリオ" panose="020B0604030504040204" pitchFamily="50" charset="-128"/>
              <a:ea typeface="メイリオ" panose="020B0604030504040204" pitchFamily="50" charset="-128"/>
            </a:endParaRPr>
          </a:p>
          <a:p>
            <a:r>
              <a:rPr lang="ja-JP" altLang="en-US" sz="2800" b="1" dirty="0">
                <a:latin typeface="メイリオ" panose="020B0604030504040204" pitchFamily="50" charset="-128"/>
                <a:ea typeface="メイリオ" panose="020B0604030504040204" pitchFamily="50" charset="-128"/>
              </a:rPr>
              <a:t>　具体的にイメージさせる工</a:t>
            </a:r>
            <a:endParaRPr lang="en-US" altLang="ja-JP" sz="2800" b="1" dirty="0">
              <a:latin typeface="メイリオ" panose="020B0604030504040204" pitchFamily="50" charset="-128"/>
              <a:ea typeface="メイリオ" panose="020B0604030504040204" pitchFamily="50" charset="-128"/>
            </a:endParaRPr>
          </a:p>
          <a:p>
            <a:r>
              <a:rPr lang="ja-JP" altLang="en-US" sz="2800" b="1" dirty="0">
                <a:latin typeface="メイリオ" panose="020B0604030504040204" pitchFamily="50" charset="-128"/>
                <a:ea typeface="メイリオ" panose="020B0604030504040204" pitchFamily="50" charset="-128"/>
              </a:rPr>
              <a:t>　夫について</a:t>
            </a:r>
            <a:endParaRPr lang="en-US" altLang="ja-JP" sz="2800" b="1" dirty="0">
              <a:latin typeface="メイリオ" panose="020B0604030504040204" pitchFamily="50" charset="-128"/>
              <a:ea typeface="メイリオ" panose="020B0604030504040204" pitchFamily="50" charset="-128"/>
            </a:endParaRPr>
          </a:p>
        </p:txBody>
      </p:sp>
      <p:pic>
        <p:nvPicPr>
          <p:cNvPr id="8" name="Picture 2" descr="先生のイラスト（男性）">
            <a:extLst>
              <a:ext uri="{FF2B5EF4-FFF2-40B4-BE49-F238E27FC236}">
                <a16:creationId xmlns="" xmlns:a16="http://schemas.microsoft.com/office/drawing/2014/main"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9972" y="2564904"/>
            <a:ext cx="3016585" cy="4113526"/>
          </a:xfrm>
          <a:prstGeom prst="rect">
            <a:avLst/>
          </a:prstGeom>
          <a:noFill/>
          <a:extLst>
            <a:ext uri="{909E8E84-426E-40DD-AFC4-6F175D3DCCD1}">
              <a14:hiddenFill xmlns:a14="http://schemas.microsoft.com/office/drawing/2010/main">
                <a:solidFill>
                  <a:srgbClr val="FFFFFF"/>
                </a:solidFill>
              </a14:hiddenFill>
            </a:ext>
          </a:extLst>
        </p:spPr>
      </p:pic>
      <p:sp>
        <p:nvSpPr>
          <p:cNvPr id="10"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1460338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a:extLst>
              <a:ext uri="{FF2B5EF4-FFF2-40B4-BE49-F238E27FC236}">
                <a16:creationId xmlns="" xmlns:a16="http://schemas.microsoft.com/office/drawing/2014/main" id="{CD2DA63C-C050-43F4-9AA8-43A9E32F3C0A}"/>
              </a:ext>
            </a:extLst>
          </p:cNvPr>
          <p:cNvSpPr/>
          <p:nvPr/>
        </p:nvSpPr>
        <p:spPr>
          <a:xfrm>
            <a:off x="323528" y="814389"/>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dirty="0">
                <a:solidFill>
                  <a:schemeClr val="bg1"/>
                </a:solidFill>
                <a:latin typeface="Meiryo UI" panose="020B0604030504040204" pitchFamily="50" charset="-128"/>
                <a:ea typeface="Meiryo UI" panose="020B0604030504040204" pitchFamily="50" charset="-128"/>
              </a:rPr>
              <a:t>②目標に沿った活動を選択し，効果的に配列する。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8" name="フローチャート: 代替処理 7">
            <a:extLst>
              <a:ext uri="{FF2B5EF4-FFF2-40B4-BE49-F238E27FC236}">
                <a16:creationId xmlns="" xmlns:a16="http://schemas.microsoft.com/office/drawing/2014/main" id="{30DC818E-1FE1-407D-88AA-A71EA22B211D}"/>
              </a:ext>
            </a:extLst>
          </p:cNvPr>
          <p:cNvSpPr/>
          <p:nvPr/>
        </p:nvSpPr>
        <p:spPr>
          <a:xfrm>
            <a:off x="352753" y="1556792"/>
            <a:ext cx="8444729" cy="5040560"/>
          </a:xfrm>
          <a:prstGeom prst="flowChartAlternateProcess">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3200" dirty="0">
                <a:solidFill>
                  <a:schemeClr val="tx1"/>
                </a:solidFill>
                <a:latin typeface="Meiryo UI" panose="020B0604030504040204" pitchFamily="50" charset="-128"/>
                <a:ea typeface="Meiryo UI" panose="020B0604030504040204" pitchFamily="50" charset="-128"/>
              </a:rPr>
              <a:t>〇目標に添って具体的な活動を</a:t>
            </a:r>
            <a:r>
              <a:rPr kumimoji="1" lang="ja-JP" altLang="en-US" sz="3200" dirty="0">
                <a:solidFill>
                  <a:srgbClr val="FF0000"/>
                </a:solidFill>
                <a:latin typeface="Meiryo UI" panose="020B0604030504040204" pitchFamily="50" charset="-128"/>
                <a:ea typeface="Meiryo UI" panose="020B0604030504040204" pitchFamily="50" charset="-128"/>
              </a:rPr>
              <a:t>選択</a:t>
            </a:r>
            <a:r>
              <a:rPr kumimoji="1" lang="ja-JP" altLang="en-US" sz="3200" dirty="0">
                <a:solidFill>
                  <a:schemeClr val="tx1"/>
                </a:solidFill>
                <a:latin typeface="Meiryo UI" panose="020B0604030504040204" pitchFamily="50" charset="-128"/>
                <a:ea typeface="Meiryo UI" panose="020B0604030504040204" pitchFamily="50" charset="-128"/>
              </a:rPr>
              <a:t>し，</a:t>
            </a:r>
            <a:endParaRPr kumimoji="1" lang="en-US" altLang="ja-JP" sz="3200" dirty="0">
              <a:solidFill>
                <a:schemeClr val="tx1"/>
              </a:solidFill>
              <a:latin typeface="Meiryo UI" panose="020B0604030504040204" pitchFamily="50" charset="-128"/>
              <a:ea typeface="Meiryo UI" panose="020B0604030504040204" pitchFamily="50" charset="-128"/>
            </a:endParaRPr>
          </a:p>
          <a:p>
            <a:r>
              <a:rPr lang="ja-JP" altLang="en-US" sz="3200" dirty="0">
                <a:solidFill>
                  <a:srgbClr val="FF0000"/>
                </a:solidFill>
                <a:latin typeface="Meiryo UI" panose="020B0604030504040204" pitchFamily="50" charset="-128"/>
                <a:ea typeface="Meiryo UI" panose="020B0604030504040204" pitchFamily="50" charset="-128"/>
              </a:rPr>
              <a:t>　  </a:t>
            </a:r>
            <a:r>
              <a:rPr kumimoji="1" lang="ja-JP" altLang="en-US" sz="3200" dirty="0">
                <a:solidFill>
                  <a:srgbClr val="FF0000"/>
                </a:solidFill>
                <a:latin typeface="Meiryo UI" panose="020B0604030504040204" pitchFamily="50" charset="-128"/>
                <a:ea typeface="Meiryo UI" panose="020B0604030504040204" pitchFamily="50" charset="-128"/>
              </a:rPr>
              <a:t>時間配分</a:t>
            </a:r>
            <a:r>
              <a:rPr kumimoji="1" lang="ja-JP" altLang="en-US" sz="3200" dirty="0">
                <a:solidFill>
                  <a:schemeClr val="tx1"/>
                </a:solidFill>
                <a:latin typeface="Meiryo UI" panose="020B0604030504040204" pitchFamily="50" charset="-128"/>
                <a:ea typeface="Meiryo UI" panose="020B0604030504040204" pitchFamily="50" charset="-128"/>
              </a:rPr>
              <a:t>や</a:t>
            </a:r>
            <a:r>
              <a:rPr kumimoji="1" lang="ja-JP" altLang="en-US" sz="3200" dirty="0">
                <a:solidFill>
                  <a:srgbClr val="FF0000"/>
                </a:solidFill>
                <a:latin typeface="Meiryo UI" panose="020B0604030504040204" pitchFamily="50" charset="-128"/>
                <a:ea typeface="Meiryo UI" panose="020B0604030504040204" pitchFamily="50" charset="-128"/>
              </a:rPr>
              <a:t>評価場面</a:t>
            </a:r>
            <a:r>
              <a:rPr kumimoji="1" lang="ja-JP" altLang="en-US" sz="3200" dirty="0">
                <a:solidFill>
                  <a:schemeClr val="tx1"/>
                </a:solidFill>
                <a:latin typeface="Meiryo UI" panose="020B0604030504040204" pitchFamily="50" charset="-128"/>
                <a:ea typeface="Meiryo UI" panose="020B0604030504040204" pitchFamily="50" charset="-128"/>
              </a:rPr>
              <a:t>も考慮</a:t>
            </a:r>
            <a:r>
              <a:rPr kumimoji="1" lang="ja-JP" altLang="en-US" sz="3200" dirty="0" smtClean="0">
                <a:solidFill>
                  <a:schemeClr val="tx1"/>
                </a:solidFill>
                <a:latin typeface="Meiryo UI" panose="020B0604030504040204" pitchFamily="50" charset="-128"/>
                <a:ea typeface="Meiryo UI" panose="020B0604030504040204" pitchFamily="50" charset="-128"/>
              </a:rPr>
              <a:t>しながら配列 </a:t>
            </a:r>
            <a:endParaRPr kumimoji="1" lang="en-US" altLang="ja-JP" sz="3200" dirty="0" smtClean="0">
              <a:solidFill>
                <a:schemeClr val="tx1"/>
              </a:solidFill>
              <a:latin typeface="Meiryo UI" panose="020B0604030504040204" pitchFamily="50" charset="-128"/>
              <a:ea typeface="Meiryo UI" panose="020B0604030504040204" pitchFamily="50" charset="-128"/>
            </a:endParaRPr>
          </a:p>
          <a:p>
            <a:r>
              <a:rPr lang="en-US" altLang="ja-JP" sz="3200" dirty="0" smtClean="0">
                <a:solidFill>
                  <a:schemeClr val="tx1"/>
                </a:solidFill>
                <a:latin typeface="Meiryo UI" panose="020B0604030504040204" pitchFamily="50" charset="-128"/>
                <a:ea typeface="Meiryo UI" panose="020B0604030504040204" pitchFamily="50" charset="-128"/>
              </a:rPr>
              <a:t>    </a:t>
            </a:r>
            <a:r>
              <a:rPr kumimoji="1" lang="ja-JP" altLang="en-US" sz="3200" dirty="0" smtClean="0">
                <a:solidFill>
                  <a:schemeClr val="tx1"/>
                </a:solidFill>
                <a:latin typeface="Meiryo UI" panose="020B0604030504040204" pitchFamily="50" charset="-128"/>
                <a:ea typeface="Meiryo UI" panose="020B0604030504040204" pitchFamily="50" charset="-128"/>
              </a:rPr>
              <a:t>を</a:t>
            </a:r>
            <a:r>
              <a:rPr lang="ja-JP" altLang="en-US" sz="3200" dirty="0" smtClean="0">
                <a:solidFill>
                  <a:schemeClr val="tx1"/>
                </a:solidFill>
                <a:latin typeface="Meiryo UI" panose="020B0604030504040204" pitchFamily="50" charset="-128"/>
                <a:ea typeface="Meiryo UI" panose="020B0604030504040204" pitchFamily="50" charset="-128"/>
              </a:rPr>
              <a:t>考える。</a:t>
            </a:r>
            <a:endParaRPr lang="en-US" altLang="ja-JP" sz="3200" dirty="0" smtClean="0">
              <a:solidFill>
                <a:schemeClr val="tx1"/>
              </a:solidFill>
              <a:latin typeface="Meiryo UI" panose="020B0604030504040204" pitchFamily="50" charset="-128"/>
              <a:ea typeface="Meiryo UI" panose="020B0604030504040204" pitchFamily="50" charset="-128"/>
            </a:endParaRPr>
          </a:p>
          <a:p>
            <a:endParaRPr kumimoji="1" lang="en-US" altLang="ja-JP" sz="3200" dirty="0">
              <a:solidFill>
                <a:schemeClr val="tx1"/>
              </a:solidFill>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dirty="0">
                <a:solidFill>
                  <a:schemeClr val="tx1"/>
                </a:solidFill>
                <a:latin typeface="Meiryo UI" panose="020B0604030504040204" pitchFamily="50" charset="-128"/>
                <a:ea typeface="Meiryo UI" panose="020B0604030504040204" pitchFamily="50" charset="-128"/>
              </a:rPr>
              <a:t>〇</a:t>
            </a:r>
            <a:r>
              <a:rPr kumimoji="1" lang="ja-JP" altLang="en-US" sz="3200" dirty="0">
                <a:solidFill>
                  <a:schemeClr val="tx1"/>
                </a:solidFill>
                <a:latin typeface="Meiryo UI" panose="020B0604030504040204" pitchFamily="50" charset="-128"/>
                <a:ea typeface="Meiryo UI" panose="020B0604030504040204" pitchFamily="50" charset="-128"/>
              </a:rPr>
              <a:t>単元ゴールだけでなく，毎回の授業に</a:t>
            </a:r>
            <a:r>
              <a:rPr kumimoji="1" lang="ja-JP" altLang="en-US" sz="3200" dirty="0" smtClean="0">
                <a:solidFill>
                  <a:schemeClr val="tx1"/>
                </a:solidFill>
                <a:latin typeface="Meiryo UI" panose="020B0604030504040204" pitchFamily="50" charset="-128"/>
                <a:ea typeface="Meiryo UI" panose="020B0604030504040204" pitchFamily="50" charset="-128"/>
              </a:rPr>
              <a:t>おいて</a:t>
            </a:r>
            <a:r>
              <a:rPr kumimoji="1" lang="ja-JP" altLang="en-US" sz="3200" dirty="0">
                <a:solidFill>
                  <a:schemeClr val="tx1"/>
                </a:solidFill>
                <a:latin typeface="Meiryo UI" panose="020B0604030504040204" pitchFamily="50" charset="-128"/>
                <a:ea typeface="Meiryo UI" panose="020B0604030504040204" pitchFamily="50" charset="-128"/>
              </a:rPr>
              <a:t>も</a:t>
            </a:r>
            <a:r>
              <a:rPr kumimoji="1" lang="ja-JP" altLang="en-US" sz="3200" dirty="0" smtClean="0">
                <a:solidFill>
                  <a:schemeClr val="tx1"/>
                </a:solidFill>
                <a:latin typeface="Meiryo UI" panose="020B0604030504040204" pitchFamily="50" charset="-128"/>
                <a:ea typeface="Meiryo UI" panose="020B0604030504040204" pitchFamily="50" charset="-128"/>
              </a:rPr>
              <a:t>，</a:t>
            </a:r>
            <a:endParaRPr kumimoji="1" lang="en-US" altLang="ja-JP" sz="3200" dirty="0" smtClean="0">
              <a:solidFill>
                <a:schemeClr val="tx1"/>
              </a:solidFill>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3200" dirty="0">
                <a:solidFill>
                  <a:schemeClr val="tx1"/>
                </a:solidFill>
                <a:latin typeface="Meiryo UI" panose="020B0604030504040204" pitchFamily="50" charset="-128"/>
                <a:ea typeface="Meiryo UI" panose="020B0604030504040204" pitchFamily="50" charset="-128"/>
              </a:rPr>
              <a:t>　 </a:t>
            </a:r>
            <a:r>
              <a:rPr kumimoji="1" lang="ja-JP" altLang="en-US" sz="3200" dirty="0" smtClean="0">
                <a:solidFill>
                  <a:srgbClr val="FF0000"/>
                </a:solidFill>
                <a:latin typeface="Meiryo UI" panose="020B0604030504040204" pitchFamily="50" charset="-128"/>
                <a:ea typeface="Meiryo UI" panose="020B0604030504040204" pitchFamily="50" charset="-128"/>
              </a:rPr>
              <a:t>単元</a:t>
            </a:r>
            <a:r>
              <a:rPr kumimoji="1" lang="ja-JP" altLang="en-US" sz="3200" dirty="0">
                <a:solidFill>
                  <a:srgbClr val="FF0000"/>
                </a:solidFill>
                <a:latin typeface="Meiryo UI" panose="020B0604030504040204" pitchFamily="50" charset="-128"/>
                <a:ea typeface="Meiryo UI" panose="020B0604030504040204" pitchFamily="50" charset="-128"/>
              </a:rPr>
              <a:t>ゴールに繋がるような言語</a:t>
            </a:r>
            <a:r>
              <a:rPr kumimoji="1" lang="ja-JP" altLang="en-US" sz="3200" dirty="0" smtClean="0">
                <a:solidFill>
                  <a:srgbClr val="FF0000"/>
                </a:solidFill>
                <a:latin typeface="Meiryo UI" panose="020B0604030504040204" pitchFamily="50" charset="-128"/>
                <a:ea typeface="Meiryo UI" panose="020B0604030504040204" pitchFamily="50" charset="-128"/>
              </a:rPr>
              <a:t>活動</a:t>
            </a:r>
            <a:r>
              <a:rPr kumimoji="1" lang="ja-JP" altLang="en-US" sz="3200" dirty="0" smtClean="0">
                <a:solidFill>
                  <a:schemeClr val="tx1"/>
                </a:solidFill>
                <a:latin typeface="Meiryo UI" panose="020B0604030504040204" pitchFamily="50" charset="-128"/>
                <a:ea typeface="Meiryo UI" panose="020B0604030504040204" pitchFamily="50" charset="-128"/>
              </a:rPr>
              <a:t>を</a:t>
            </a:r>
            <a:r>
              <a:rPr kumimoji="1" lang="ja-JP" altLang="en-US" sz="3200" dirty="0">
                <a:solidFill>
                  <a:schemeClr val="tx1"/>
                </a:solidFill>
                <a:latin typeface="Meiryo UI" panose="020B0604030504040204" pitchFamily="50" charset="-128"/>
                <a:ea typeface="Meiryo UI" panose="020B0604030504040204" pitchFamily="50" charset="-128"/>
              </a:rPr>
              <a:t>設定し</a:t>
            </a:r>
            <a:r>
              <a:rPr kumimoji="1" lang="ja-JP" altLang="en-US" sz="3200" dirty="0" smtClean="0">
                <a:solidFill>
                  <a:schemeClr val="tx1"/>
                </a:solidFill>
                <a:latin typeface="Meiryo UI" panose="020B0604030504040204" pitchFamily="50" charset="-128"/>
                <a:ea typeface="Meiryo UI" panose="020B0604030504040204" pitchFamily="50" charset="-128"/>
              </a:rPr>
              <a:t>， </a:t>
            </a:r>
            <a:endParaRPr kumimoji="1" lang="en-US" altLang="ja-JP" sz="3200" dirty="0" smtClean="0">
              <a:solidFill>
                <a:schemeClr val="tx1"/>
              </a:solidFill>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altLang="ja-JP" sz="3200" dirty="0">
                <a:solidFill>
                  <a:schemeClr val="tx1"/>
                </a:solidFill>
                <a:latin typeface="Meiryo UI" panose="020B0604030504040204" pitchFamily="50" charset="-128"/>
                <a:ea typeface="Meiryo UI" panose="020B0604030504040204" pitchFamily="50" charset="-128"/>
              </a:rPr>
              <a:t> </a:t>
            </a:r>
            <a:r>
              <a:rPr lang="en-US" altLang="ja-JP" sz="3200" dirty="0" smtClean="0">
                <a:solidFill>
                  <a:schemeClr val="tx1"/>
                </a:solidFill>
                <a:latin typeface="Meiryo UI" panose="020B0604030504040204" pitchFamily="50" charset="-128"/>
                <a:ea typeface="Meiryo UI" panose="020B0604030504040204" pitchFamily="50" charset="-128"/>
              </a:rPr>
              <a:t>  </a:t>
            </a:r>
            <a:r>
              <a:rPr kumimoji="1" lang="ja-JP" altLang="en-US" sz="3200" dirty="0" smtClean="0">
                <a:solidFill>
                  <a:schemeClr val="tx1"/>
                </a:solidFill>
                <a:latin typeface="Meiryo UI" panose="020B0604030504040204" pitchFamily="50" charset="-128"/>
                <a:ea typeface="Meiryo UI" panose="020B0604030504040204" pitchFamily="50" charset="-128"/>
              </a:rPr>
              <a:t>子供</a:t>
            </a:r>
            <a:r>
              <a:rPr kumimoji="1" lang="ja-JP" altLang="en-US" sz="3200" dirty="0">
                <a:solidFill>
                  <a:schemeClr val="tx1"/>
                </a:solidFill>
                <a:latin typeface="Meiryo UI" panose="020B0604030504040204" pitchFamily="50" charset="-128"/>
                <a:ea typeface="Meiryo UI" panose="020B0604030504040204" pitchFamily="50" charset="-128"/>
              </a:rPr>
              <a:t>たちが</a:t>
            </a:r>
            <a:r>
              <a:rPr kumimoji="1" lang="ja-JP" altLang="en-US" sz="3200" dirty="0">
                <a:solidFill>
                  <a:srgbClr val="FF0000"/>
                </a:solidFill>
                <a:latin typeface="Meiryo UI" panose="020B0604030504040204" pitchFamily="50" charset="-128"/>
                <a:ea typeface="Meiryo UI" panose="020B0604030504040204" pitchFamily="50" charset="-128"/>
              </a:rPr>
              <a:t>自分の考えや</a:t>
            </a:r>
            <a:r>
              <a:rPr kumimoji="1" lang="ja-JP" altLang="en-US" sz="3200" dirty="0" smtClean="0">
                <a:solidFill>
                  <a:srgbClr val="FF0000"/>
                </a:solidFill>
                <a:latin typeface="Meiryo UI" panose="020B0604030504040204" pitchFamily="50" charset="-128"/>
                <a:ea typeface="Meiryo UI" panose="020B0604030504040204" pitchFamily="50" charset="-128"/>
              </a:rPr>
              <a:t>気持ち</a:t>
            </a:r>
            <a:r>
              <a:rPr kumimoji="1" lang="ja-JP" altLang="en-US" sz="3200" dirty="0" smtClean="0">
                <a:solidFill>
                  <a:schemeClr val="tx1"/>
                </a:solidFill>
                <a:latin typeface="Meiryo UI" panose="020B0604030504040204" pitchFamily="50" charset="-128"/>
                <a:ea typeface="Meiryo UI" panose="020B0604030504040204" pitchFamily="50" charset="-128"/>
              </a:rPr>
              <a:t>を</a:t>
            </a:r>
            <a:r>
              <a:rPr kumimoji="1" lang="ja-JP" altLang="en-US" sz="3200" dirty="0">
                <a:solidFill>
                  <a:schemeClr val="tx1"/>
                </a:solidFill>
                <a:latin typeface="Meiryo UI" panose="020B0604030504040204" pitchFamily="50" charset="-128"/>
                <a:ea typeface="Meiryo UI" panose="020B0604030504040204" pitchFamily="50" charset="-128"/>
              </a:rPr>
              <a:t>伝え合う</a:t>
            </a:r>
            <a:r>
              <a:rPr kumimoji="1" lang="ja-JP" altLang="en-US" sz="3200" dirty="0" smtClean="0">
                <a:solidFill>
                  <a:schemeClr val="tx1"/>
                </a:solidFill>
                <a:latin typeface="Meiryo UI" panose="020B0604030504040204" pitchFamily="50" charset="-128"/>
                <a:ea typeface="Meiryo UI" panose="020B0604030504040204" pitchFamily="50" charset="-128"/>
              </a:rPr>
              <a:t>よ</a:t>
            </a:r>
            <a:endParaRPr kumimoji="1" lang="en-US" altLang="ja-JP" sz="3200" dirty="0" smtClean="0">
              <a:solidFill>
                <a:schemeClr val="tx1"/>
              </a:solidFill>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altLang="ja-JP" sz="3200" dirty="0">
                <a:solidFill>
                  <a:schemeClr val="tx1"/>
                </a:solidFill>
                <a:latin typeface="Meiryo UI" panose="020B0604030504040204" pitchFamily="50" charset="-128"/>
                <a:ea typeface="Meiryo UI" panose="020B0604030504040204" pitchFamily="50" charset="-128"/>
              </a:rPr>
              <a:t> </a:t>
            </a:r>
            <a:r>
              <a:rPr lang="en-US" altLang="ja-JP" sz="3200" dirty="0" smtClean="0">
                <a:solidFill>
                  <a:schemeClr val="tx1"/>
                </a:solidFill>
                <a:latin typeface="Meiryo UI" panose="020B0604030504040204" pitchFamily="50" charset="-128"/>
                <a:ea typeface="Meiryo UI" panose="020B0604030504040204" pitchFamily="50" charset="-128"/>
              </a:rPr>
              <a:t>  </a:t>
            </a:r>
            <a:r>
              <a:rPr kumimoji="1" lang="ja-JP" altLang="en-US" sz="3200" dirty="0" smtClean="0">
                <a:solidFill>
                  <a:schemeClr val="tx1"/>
                </a:solidFill>
                <a:latin typeface="Meiryo UI" panose="020B0604030504040204" pitchFamily="50" charset="-128"/>
                <a:ea typeface="Meiryo UI" panose="020B0604030504040204" pitchFamily="50" charset="-128"/>
              </a:rPr>
              <a:t>うに</a:t>
            </a:r>
            <a:r>
              <a:rPr kumimoji="1" lang="ja-JP" altLang="en-US" sz="3200" dirty="0">
                <a:solidFill>
                  <a:schemeClr val="tx1"/>
                </a:solidFill>
                <a:latin typeface="Meiryo UI" panose="020B0604030504040204" pitchFamily="50" charset="-128"/>
                <a:ea typeface="Meiryo UI" panose="020B0604030504040204" pitchFamily="50" charset="-128"/>
              </a:rPr>
              <a:t>する。　</a:t>
            </a:r>
            <a:r>
              <a:rPr kumimoji="1" lang="ja-JP" altLang="en-US" sz="3600" dirty="0">
                <a:solidFill>
                  <a:schemeClr val="tx1"/>
                </a:solidFill>
                <a:latin typeface="Meiryo UI" panose="020B0604030504040204" pitchFamily="50" charset="-128"/>
                <a:ea typeface="Meiryo UI" panose="020B0604030504040204" pitchFamily="50" charset="-128"/>
              </a:rPr>
              <a:t>　 </a:t>
            </a:r>
            <a:endParaRPr kumimoji="1" lang="en-US" altLang="ja-JP" sz="3600" dirty="0">
              <a:solidFill>
                <a:schemeClr val="tx1"/>
              </a:solidFill>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2761062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a:extLst>
              <a:ext uri="{FF2B5EF4-FFF2-40B4-BE49-F238E27FC236}">
                <a16:creationId xmlns="" xmlns:a16="http://schemas.microsoft.com/office/drawing/2014/main" id="{CD2DA63C-C050-43F4-9AA8-43A9E32F3C0A}"/>
              </a:ext>
            </a:extLst>
          </p:cNvPr>
          <p:cNvSpPr/>
          <p:nvPr/>
        </p:nvSpPr>
        <p:spPr>
          <a:xfrm>
            <a:off x="323528" y="710478"/>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dirty="0">
                <a:solidFill>
                  <a:schemeClr val="bg1"/>
                </a:solidFill>
                <a:latin typeface="Meiryo UI" panose="020B0604030504040204" pitchFamily="50" charset="-128"/>
                <a:ea typeface="Meiryo UI" panose="020B0604030504040204" pitchFamily="50" charset="-128"/>
              </a:rPr>
              <a:t>②目標に沿った活動を選択し，効果的に配列する。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pic>
        <p:nvPicPr>
          <p:cNvPr id="1026" name="Picture 2" descr="考える　先生　イラスト に対する画像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2660" y="4005064"/>
            <a:ext cx="1483496" cy="253589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教科書 イラストや に対する画像結果">
            <a:extLst>
              <a:ext uri="{FF2B5EF4-FFF2-40B4-BE49-F238E27FC236}">
                <a16:creationId xmlns="" xmlns:a16="http://schemas.microsoft.com/office/drawing/2014/main" id="{EE7EACB9-ED0E-4F83-8394-9FA7672A4D4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1246" t="12168" r="11723" b="7832"/>
          <a:stretch/>
        </p:blipFill>
        <p:spPr bwMode="auto">
          <a:xfrm>
            <a:off x="755576" y="4850136"/>
            <a:ext cx="1664036" cy="1728192"/>
          </a:xfrm>
          <a:prstGeom prst="rect">
            <a:avLst/>
          </a:prstGeom>
          <a:noFill/>
          <a:extLst>
            <a:ext uri="{909E8E84-426E-40DD-AFC4-6F175D3DCCD1}">
              <a14:hiddenFill xmlns:a14="http://schemas.microsoft.com/office/drawing/2010/main">
                <a:solidFill>
                  <a:srgbClr val="FFFFFF"/>
                </a:solidFill>
              </a14:hiddenFill>
            </a:ext>
          </a:extLst>
        </p:spPr>
      </p:pic>
      <p:sp>
        <p:nvSpPr>
          <p:cNvPr id="2" name="雲形吹き出し 1"/>
          <p:cNvSpPr/>
          <p:nvPr/>
        </p:nvSpPr>
        <p:spPr>
          <a:xfrm>
            <a:off x="971600" y="1484784"/>
            <a:ext cx="6912768" cy="3672408"/>
          </a:xfrm>
          <a:prstGeom prst="cloudCallout">
            <a:avLst>
              <a:gd name="adj1" fmla="val 39372"/>
              <a:gd name="adj2" fmla="val 56759"/>
            </a:avLst>
          </a:prstGeom>
        </p:spPr>
        <p:style>
          <a:lnRef idx="2">
            <a:schemeClr val="accent1"/>
          </a:lnRef>
          <a:fillRef idx="1">
            <a:schemeClr val="lt1"/>
          </a:fillRef>
          <a:effectRef idx="0">
            <a:schemeClr val="accent1"/>
          </a:effectRef>
          <a:fontRef idx="minor">
            <a:schemeClr val="dk1"/>
          </a:fontRef>
        </p:style>
        <p:txBody>
          <a:bodyPr rtlCol="0" anchor="ctr"/>
          <a:lstStyle/>
          <a:p>
            <a:endParaRPr kumimoji="1" lang="ja-JP" altLang="en-US" sz="3600" dirty="0"/>
          </a:p>
        </p:txBody>
      </p:sp>
      <p:sp>
        <p:nvSpPr>
          <p:cNvPr id="3" name="正方形/長方形 2">
            <a:extLst>
              <a:ext uri="{FF2B5EF4-FFF2-40B4-BE49-F238E27FC236}">
                <a16:creationId xmlns="" xmlns:a16="http://schemas.microsoft.com/office/drawing/2014/main" id="{573F8131-2974-40CD-A95C-B41566D9361F}"/>
              </a:ext>
            </a:extLst>
          </p:cNvPr>
          <p:cNvSpPr/>
          <p:nvPr/>
        </p:nvSpPr>
        <p:spPr>
          <a:xfrm>
            <a:off x="1835696" y="2295136"/>
            <a:ext cx="5400600" cy="144016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4000" dirty="0">
                <a:latin typeface="Meiryo UI" panose="020B0604030504040204" pitchFamily="50" charset="-128"/>
                <a:ea typeface="Meiryo UI" panose="020B0604030504040204" pitchFamily="50" charset="-128"/>
              </a:rPr>
              <a:t>教科書をどのように活用すればよいのだろう。</a:t>
            </a:r>
          </a:p>
        </p:txBody>
      </p:sp>
      <p:sp>
        <p:nvSpPr>
          <p:cNvPr id="13"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53238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a:extLst>
              <a:ext uri="{FF2B5EF4-FFF2-40B4-BE49-F238E27FC236}">
                <a16:creationId xmlns="" xmlns:a16="http://schemas.microsoft.com/office/drawing/2014/main" id="{CD2DA63C-C050-43F4-9AA8-43A9E32F3C0A}"/>
              </a:ext>
            </a:extLst>
          </p:cNvPr>
          <p:cNvSpPr/>
          <p:nvPr/>
        </p:nvSpPr>
        <p:spPr>
          <a:xfrm>
            <a:off x="323528" y="692696"/>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dirty="0">
                <a:solidFill>
                  <a:schemeClr val="bg1"/>
                </a:solidFill>
                <a:latin typeface="Meiryo UI" panose="020B0604030504040204" pitchFamily="50" charset="-128"/>
                <a:ea typeface="Meiryo UI" panose="020B0604030504040204" pitchFamily="50" charset="-128"/>
              </a:rPr>
              <a:t>②目標に沿った活動を選択し，効果的に配列する。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5" name="角丸四角形吹き出し 4"/>
          <p:cNvSpPr/>
          <p:nvPr/>
        </p:nvSpPr>
        <p:spPr>
          <a:xfrm>
            <a:off x="251520" y="1916832"/>
            <a:ext cx="8568952" cy="4392488"/>
          </a:xfrm>
          <a:prstGeom prst="wedgeRoundRectCallout">
            <a:avLst>
              <a:gd name="adj1" fmla="val 38806"/>
              <a:gd name="adj2" fmla="val 24047"/>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3600" dirty="0">
                <a:solidFill>
                  <a:schemeClr val="tx1"/>
                </a:solidFill>
                <a:latin typeface="Meiryo UI" panose="020B0604030504040204" pitchFamily="50" charset="-128"/>
                <a:ea typeface="Meiryo UI" panose="020B0604030504040204" pitchFamily="50" charset="-128"/>
              </a:rPr>
              <a:t>〇子供たちに</a:t>
            </a:r>
            <a:r>
              <a:rPr lang="ja-JP" altLang="en-US" sz="3600" dirty="0">
                <a:solidFill>
                  <a:srgbClr val="FF0000"/>
                </a:solidFill>
                <a:latin typeface="Meiryo UI" panose="020B0604030504040204" pitchFamily="50" charset="-128"/>
                <a:ea typeface="Meiryo UI" panose="020B0604030504040204" pitchFamily="50" charset="-128"/>
              </a:rPr>
              <a:t>身に付けたい力</a:t>
            </a:r>
            <a:r>
              <a:rPr lang="ja-JP" altLang="en-US" sz="3600" dirty="0">
                <a:latin typeface="Meiryo UI" panose="020B0604030504040204" pitchFamily="50" charset="-128"/>
                <a:ea typeface="Meiryo UI" panose="020B0604030504040204" pitchFamily="50" charset="-128"/>
              </a:rPr>
              <a:t>を明らか</a:t>
            </a:r>
            <a:r>
              <a:rPr lang="ja-JP" altLang="en-US" sz="3600" dirty="0" smtClean="0">
                <a:latin typeface="Meiryo UI" panose="020B0604030504040204" pitchFamily="50" charset="-128"/>
                <a:ea typeface="Meiryo UI" panose="020B0604030504040204" pitchFamily="50" charset="-128"/>
              </a:rPr>
              <a:t>にした</a:t>
            </a:r>
            <a:endParaRPr lang="en-US" altLang="ja-JP" sz="3600" dirty="0" smtClean="0">
              <a:latin typeface="Meiryo UI" panose="020B0604030504040204" pitchFamily="50" charset="-128"/>
              <a:ea typeface="Meiryo UI" panose="020B0604030504040204" pitchFamily="50" charset="-128"/>
            </a:endParaRPr>
          </a:p>
          <a:p>
            <a:r>
              <a:rPr lang="en-US" altLang="ja-JP" sz="3600" dirty="0">
                <a:latin typeface="Meiryo UI" panose="020B0604030504040204" pitchFamily="50" charset="-128"/>
                <a:ea typeface="Meiryo UI" panose="020B0604030504040204" pitchFamily="50" charset="-128"/>
              </a:rPr>
              <a:t> </a:t>
            </a:r>
            <a:r>
              <a:rPr lang="en-US" altLang="ja-JP" sz="3600" dirty="0" smtClean="0">
                <a:latin typeface="Meiryo UI" panose="020B0604030504040204" pitchFamily="50" charset="-128"/>
                <a:ea typeface="Meiryo UI" panose="020B0604030504040204" pitchFamily="50" charset="-128"/>
              </a:rPr>
              <a:t>  </a:t>
            </a:r>
            <a:r>
              <a:rPr lang="ja-JP" altLang="en-US" sz="3600" dirty="0" smtClean="0">
                <a:latin typeface="Meiryo UI" panose="020B0604030504040204" pitchFamily="50" charset="-128"/>
                <a:ea typeface="Meiryo UI" panose="020B0604030504040204" pitchFamily="50" charset="-128"/>
              </a:rPr>
              <a:t>上</a:t>
            </a:r>
            <a:r>
              <a:rPr lang="ja-JP" altLang="en-US" sz="3600" dirty="0">
                <a:latin typeface="Meiryo UI" panose="020B0604030504040204" pitchFamily="50" charset="-128"/>
                <a:ea typeface="Meiryo UI" panose="020B0604030504040204" pitchFamily="50" charset="-128"/>
              </a:rPr>
              <a:t>で，</a:t>
            </a:r>
            <a:r>
              <a:rPr lang="ja-JP" altLang="en-US" sz="3600" dirty="0">
                <a:solidFill>
                  <a:srgbClr val="FF0000"/>
                </a:solidFill>
                <a:latin typeface="Meiryo UI" panose="020B0604030504040204" pitchFamily="50" charset="-128"/>
                <a:ea typeface="Meiryo UI" panose="020B0604030504040204" pitchFamily="50" charset="-128"/>
              </a:rPr>
              <a:t>目標に向けて</a:t>
            </a:r>
            <a:r>
              <a:rPr lang="ja-JP" altLang="en-US" sz="3600" dirty="0">
                <a:solidFill>
                  <a:schemeClr val="tx1"/>
                </a:solidFill>
                <a:latin typeface="Meiryo UI" panose="020B0604030504040204" pitchFamily="50" charset="-128"/>
                <a:ea typeface="Meiryo UI" panose="020B0604030504040204" pitchFamily="50" charset="-128"/>
              </a:rPr>
              <a:t>活用する。</a:t>
            </a:r>
            <a:endParaRPr lang="en-US" altLang="ja-JP" sz="3600" dirty="0">
              <a:solidFill>
                <a:schemeClr val="tx1"/>
              </a:solidFill>
              <a:latin typeface="Meiryo UI" panose="020B0604030504040204" pitchFamily="50" charset="-128"/>
              <a:ea typeface="Meiryo UI" panose="020B0604030504040204" pitchFamily="50" charset="-128"/>
            </a:endParaRPr>
          </a:p>
          <a:p>
            <a:endParaRPr lang="en-US" altLang="ja-JP" sz="3600" dirty="0">
              <a:solidFill>
                <a:schemeClr val="tx1"/>
              </a:solidFill>
              <a:latin typeface="Meiryo UI" panose="020B0604030504040204" pitchFamily="50" charset="-128"/>
              <a:ea typeface="Meiryo UI" panose="020B0604030504040204" pitchFamily="50" charset="-128"/>
            </a:endParaRPr>
          </a:p>
          <a:p>
            <a:r>
              <a:rPr lang="ja-JP" altLang="en-US" sz="3600" dirty="0">
                <a:solidFill>
                  <a:schemeClr val="tx1"/>
                </a:solidFill>
                <a:latin typeface="Meiryo UI" panose="020B0604030504040204" pitchFamily="50" charset="-128"/>
                <a:ea typeface="Meiryo UI" panose="020B0604030504040204" pitchFamily="50" charset="-128"/>
              </a:rPr>
              <a:t>〇子供の実態に合わせて，掲載されて</a:t>
            </a:r>
            <a:r>
              <a:rPr lang="ja-JP" altLang="en-US" sz="3600" dirty="0" smtClean="0">
                <a:solidFill>
                  <a:schemeClr val="tx1"/>
                </a:solidFill>
                <a:latin typeface="Meiryo UI" panose="020B0604030504040204" pitchFamily="50" charset="-128"/>
                <a:ea typeface="Meiryo UI" panose="020B0604030504040204" pitchFamily="50" charset="-128"/>
              </a:rPr>
              <a:t>いる</a:t>
            </a:r>
            <a:endParaRPr lang="en-US" altLang="ja-JP" sz="3600" dirty="0" smtClean="0">
              <a:solidFill>
                <a:schemeClr val="tx1"/>
              </a:solidFill>
              <a:latin typeface="Meiryo UI" panose="020B0604030504040204" pitchFamily="50" charset="-128"/>
              <a:ea typeface="Meiryo UI" panose="020B0604030504040204" pitchFamily="50" charset="-128"/>
            </a:endParaRPr>
          </a:p>
          <a:p>
            <a:r>
              <a:rPr lang="en-US" altLang="ja-JP" sz="3600" dirty="0">
                <a:solidFill>
                  <a:schemeClr val="tx1"/>
                </a:solidFill>
                <a:latin typeface="Meiryo UI" panose="020B0604030504040204" pitchFamily="50" charset="-128"/>
                <a:ea typeface="Meiryo UI" panose="020B0604030504040204" pitchFamily="50" charset="-128"/>
              </a:rPr>
              <a:t> </a:t>
            </a:r>
            <a:r>
              <a:rPr lang="en-US" altLang="ja-JP" sz="3600" dirty="0" smtClean="0">
                <a:solidFill>
                  <a:schemeClr val="tx1"/>
                </a:solidFill>
                <a:latin typeface="Meiryo UI" panose="020B0604030504040204" pitchFamily="50" charset="-128"/>
                <a:ea typeface="Meiryo UI" panose="020B0604030504040204" pitchFamily="50" charset="-128"/>
              </a:rPr>
              <a:t>  </a:t>
            </a:r>
            <a:r>
              <a:rPr lang="ja-JP" altLang="en-US" sz="3600" dirty="0" smtClean="0">
                <a:solidFill>
                  <a:schemeClr val="tx1"/>
                </a:solidFill>
                <a:latin typeface="Meiryo UI" panose="020B0604030504040204" pitchFamily="50" charset="-128"/>
                <a:ea typeface="Meiryo UI" panose="020B0604030504040204" pitchFamily="50" charset="-128"/>
              </a:rPr>
              <a:t>活用</a:t>
            </a:r>
            <a:r>
              <a:rPr lang="ja-JP" altLang="en-US" sz="3600" dirty="0">
                <a:solidFill>
                  <a:schemeClr val="tx1"/>
                </a:solidFill>
                <a:latin typeface="Meiryo UI" panose="020B0604030504040204" pitchFamily="50" charset="-128"/>
                <a:ea typeface="Meiryo UI" panose="020B0604030504040204" pitchFamily="50" charset="-128"/>
              </a:rPr>
              <a:t>の</a:t>
            </a:r>
            <a:r>
              <a:rPr lang="ja-JP" altLang="en-US" sz="3600" dirty="0">
                <a:solidFill>
                  <a:srgbClr val="FF0000"/>
                </a:solidFill>
                <a:latin typeface="Meiryo UI" panose="020B0604030504040204" pitchFamily="50" charset="-128"/>
                <a:ea typeface="Meiryo UI" panose="020B0604030504040204" pitchFamily="50" charset="-128"/>
              </a:rPr>
              <a:t>取捨選択</a:t>
            </a:r>
            <a:r>
              <a:rPr lang="ja-JP" altLang="en-US" sz="3600" dirty="0">
                <a:solidFill>
                  <a:schemeClr val="tx1"/>
                </a:solidFill>
                <a:latin typeface="Meiryo UI" panose="020B0604030504040204" pitchFamily="50" charset="-128"/>
                <a:ea typeface="Meiryo UI" panose="020B0604030504040204" pitchFamily="50" charset="-128"/>
              </a:rPr>
              <a:t>，順の</a:t>
            </a:r>
            <a:r>
              <a:rPr lang="ja-JP" altLang="en-US" sz="3600" dirty="0" smtClean="0">
                <a:solidFill>
                  <a:srgbClr val="FF0000"/>
                </a:solidFill>
                <a:latin typeface="Meiryo UI" panose="020B0604030504040204" pitchFamily="50" charset="-128"/>
                <a:ea typeface="Meiryo UI" panose="020B0604030504040204" pitchFamily="50" charset="-128"/>
              </a:rPr>
              <a:t>並び替え</a:t>
            </a:r>
            <a:r>
              <a:rPr lang="en-US" altLang="ja-JP" sz="3600" dirty="0">
                <a:solidFill>
                  <a:schemeClr val="tx1"/>
                </a:solidFill>
                <a:latin typeface="Meiryo UI" panose="020B0604030504040204" pitchFamily="50" charset="-128"/>
                <a:ea typeface="Meiryo UI" panose="020B0604030504040204" pitchFamily="50" charset="-128"/>
              </a:rPr>
              <a:t>,</a:t>
            </a:r>
            <a:r>
              <a:rPr lang="ja-JP" altLang="en-US" sz="3600" dirty="0" smtClean="0">
                <a:solidFill>
                  <a:srgbClr val="FF0000"/>
                </a:solidFill>
                <a:latin typeface="Meiryo UI" panose="020B0604030504040204" pitchFamily="50" charset="-128"/>
                <a:ea typeface="Meiryo UI" panose="020B0604030504040204" pitchFamily="50" charset="-128"/>
              </a:rPr>
              <a:t>オリジ</a:t>
            </a:r>
            <a:endParaRPr lang="en-US" altLang="ja-JP" sz="3600" dirty="0" smtClean="0">
              <a:solidFill>
                <a:srgbClr val="FF0000"/>
              </a:solidFill>
              <a:latin typeface="Meiryo UI" panose="020B0604030504040204" pitchFamily="50" charset="-128"/>
              <a:ea typeface="Meiryo UI" panose="020B0604030504040204" pitchFamily="50" charset="-128"/>
            </a:endParaRPr>
          </a:p>
          <a:p>
            <a:r>
              <a:rPr lang="en-US" altLang="ja-JP" sz="3600" dirty="0">
                <a:solidFill>
                  <a:srgbClr val="FF0000"/>
                </a:solidFill>
                <a:latin typeface="Meiryo UI" panose="020B0604030504040204" pitchFamily="50" charset="-128"/>
                <a:ea typeface="Meiryo UI" panose="020B0604030504040204" pitchFamily="50" charset="-128"/>
              </a:rPr>
              <a:t> </a:t>
            </a:r>
            <a:r>
              <a:rPr lang="en-US" altLang="ja-JP" sz="3600" dirty="0" smtClean="0">
                <a:solidFill>
                  <a:srgbClr val="FF0000"/>
                </a:solidFill>
                <a:latin typeface="Meiryo UI" panose="020B0604030504040204" pitchFamily="50" charset="-128"/>
                <a:ea typeface="Meiryo UI" panose="020B0604030504040204" pitchFamily="50" charset="-128"/>
              </a:rPr>
              <a:t>  </a:t>
            </a:r>
            <a:r>
              <a:rPr lang="ja-JP" altLang="en-US" sz="3600" dirty="0" smtClean="0">
                <a:solidFill>
                  <a:srgbClr val="FF0000"/>
                </a:solidFill>
                <a:latin typeface="Meiryo UI" panose="020B0604030504040204" pitchFamily="50" charset="-128"/>
                <a:ea typeface="Meiryo UI" panose="020B0604030504040204" pitchFamily="50" charset="-128"/>
              </a:rPr>
              <a:t>ナル</a:t>
            </a:r>
            <a:r>
              <a:rPr lang="ja-JP" altLang="en-US" sz="3600" dirty="0">
                <a:solidFill>
                  <a:schemeClr val="tx1"/>
                </a:solidFill>
                <a:latin typeface="Meiryo UI" panose="020B0604030504040204" pitchFamily="50" charset="-128"/>
                <a:ea typeface="Meiryo UI" panose="020B0604030504040204" pitchFamily="50" charset="-128"/>
              </a:rPr>
              <a:t>を加えるなどを検討する。</a:t>
            </a:r>
            <a:endParaRPr lang="en-US" altLang="ja-JP" sz="36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 xmlns:a16="http://schemas.microsoft.com/office/drawing/2014/main" id="{400B1C9D-5FAC-4393-A356-EA84546BAED6}"/>
              </a:ext>
            </a:extLst>
          </p:cNvPr>
          <p:cNvSpPr/>
          <p:nvPr/>
        </p:nvSpPr>
        <p:spPr>
          <a:xfrm>
            <a:off x="1259632" y="1412776"/>
            <a:ext cx="6408712"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latin typeface="Meiryo UI" panose="020B0604030504040204" pitchFamily="50" charset="-128"/>
                <a:ea typeface="Meiryo UI" panose="020B0604030504040204" pitchFamily="50" charset="-128"/>
              </a:rPr>
              <a:t>教科書の活用について</a:t>
            </a:r>
            <a:endParaRPr kumimoji="1" lang="ja-JP" altLang="en-US" sz="3600" dirty="0">
              <a:latin typeface="Meiryo UI" panose="020B0604030504040204" pitchFamily="50" charset="-128"/>
              <a:ea typeface="Meiryo UI" panose="020B0604030504040204" pitchFamily="50" charset="-128"/>
            </a:endParaRPr>
          </a:p>
        </p:txBody>
      </p:sp>
      <p:sp>
        <p:nvSpPr>
          <p:cNvPr id="9"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1669274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a:extLst>
              <a:ext uri="{FF2B5EF4-FFF2-40B4-BE49-F238E27FC236}">
                <a16:creationId xmlns="" xmlns:a16="http://schemas.microsoft.com/office/drawing/2014/main" id="{CD2DA63C-C050-43F4-9AA8-43A9E32F3C0A}"/>
              </a:ext>
            </a:extLst>
          </p:cNvPr>
          <p:cNvSpPr/>
          <p:nvPr/>
        </p:nvSpPr>
        <p:spPr>
          <a:xfrm>
            <a:off x="323528" y="692696"/>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dirty="0">
                <a:solidFill>
                  <a:schemeClr val="bg1"/>
                </a:solidFill>
                <a:latin typeface="Meiryo UI" panose="020B0604030504040204" pitchFamily="50" charset="-128"/>
                <a:ea typeface="Meiryo UI" panose="020B0604030504040204" pitchFamily="50" charset="-128"/>
              </a:rPr>
              <a:t>②目標に沿った活動を選択し，効果的に配列する。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24055362"/>
              </p:ext>
            </p:extLst>
          </p:nvPr>
        </p:nvGraphicFramePr>
        <p:xfrm>
          <a:off x="215516" y="3748737"/>
          <a:ext cx="8712968" cy="2712720"/>
        </p:xfrm>
        <a:graphic>
          <a:graphicData uri="http://schemas.openxmlformats.org/drawingml/2006/table">
            <a:tbl>
              <a:tblPr firstRow="1" bandRow="1">
                <a:tableStyleId>{93296810-A885-4BE3-A3E7-6D5BEEA58F35}</a:tableStyleId>
              </a:tblPr>
              <a:tblGrid>
                <a:gridCol w="2232248">
                  <a:extLst>
                    <a:ext uri="{9D8B030D-6E8A-4147-A177-3AD203B41FA5}">
                      <a16:colId xmlns="" xmlns:a16="http://schemas.microsoft.com/office/drawing/2014/main" val="20000"/>
                    </a:ext>
                  </a:extLst>
                </a:gridCol>
                <a:gridCol w="2160240">
                  <a:extLst>
                    <a:ext uri="{9D8B030D-6E8A-4147-A177-3AD203B41FA5}">
                      <a16:colId xmlns="" xmlns:a16="http://schemas.microsoft.com/office/drawing/2014/main" val="20001"/>
                    </a:ext>
                  </a:extLst>
                </a:gridCol>
                <a:gridCol w="2160240">
                  <a:extLst>
                    <a:ext uri="{9D8B030D-6E8A-4147-A177-3AD203B41FA5}">
                      <a16:colId xmlns="" xmlns:a16="http://schemas.microsoft.com/office/drawing/2014/main" val="20002"/>
                    </a:ext>
                  </a:extLst>
                </a:gridCol>
                <a:gridCol w="2160240">
                  <a:extLst>
                    <a:ext uri="{9D8B030D-6E8A-4147-A177-3AD203B41FA5}">
                      <a16:colId xmlns="" xmlns:a16="http://schemas.microsoft.com/office/drawing/2014/main" val="20003"/>
                    </a:ext>
                  </a:extLst>
                </a:gridCol>
              </a:tblGrid>
              <a:tr h="348229">
                <a:tc>
                  <a:txBody>
                    <a:bodyPr/>
                    <a:lstStyle/>
                    <a:p>
                      <a:pPr algn="ctr"/>
                      <a:r>
                        <a:rPr kumimoji="1" lang="en-US" altLang="ja-JP" dirty="0"/>
                        <a:t>4</a:t>
                      </a:r>
                      <a:endParaRPr kumimoji="1" lang="ja-JP" altLang="en-US" dirty="0"/>
                    </a:p>
                  </a:txBody>
                  <a:tcPr/>
                </a:tc>
                <a:tc>
                  <a:txBody>
                    <a:bodyPr/>
                    <a:lstStyle/>
                    <a:p>
                      <a:pPr algn="ctr"/>
                      <a:r>
                        <a:rPr kumimoji="1" lang="en-US" altLang="ja-JP" dirty="0"/>
                        <a:t>5</a:t>
                      </a:r>
                      <a:endParaRPr kumimoji="1" lang="ja-JP" altLang="en-US" dirty="0"/>
                    </a:p>
                  </a:txBody>
                  <a:tcPr/>
                </a:tc>
                <a:tc>
                  <a:txBody>
                    <a:bodyPr/>
                    <a:lstStyle/>
                    <a:p>
                      <a:pPr algn="ctr"/>
                      <a:r>
                        <a:rPr kumimoji="1" lang="en-US" altLang="ja-JP" dirty="0"/>
                        <a:t>6</a:t>
                      </a:r>
                      <a:endParaRPr kumimoji="1" lang="ja-JP" altLang="en-US" dirty="0"/>
                    </a:p>
                  </a:txBody>
                  <a:tcPr/>
                </a:tc>
                <a:tc>
                  <a:txBody>
                    <a:bodyPr/>
                    <a:lstStyle/>
                    <a:p>
                      <a:pPr algn="ctr"/>
                      <a:r>
                        <a:rPr kumimoji="1" lang="en-US" altLang="ja-JP" dirty="0"/>
                        <a:t>7</a:t>
                      </a:r>
                      <a:endParaRPr kumimoji="1" lang="ja-JP" altLang="en-US" dirty="0"/>
                    </a:p>
                  </a:txBody>
                  <a:tcPr/>
                </a:tc>
                <a:extLst>
                  <a:ext uri="{0D108BD9-81ED-4DB2-BD59-A6C34878D82A}">
                    <a16:rowId xmlns="" xmlns:a16="http://schemas.microsoft.com/office/drawing/2014/main" val="10000"/>
                  </a:ext>
                </a:extLst>
              </a:tr>
              <a:tr h="2212354">
                <a:tc>
                  <a:txBody>
                    <a:bodyPr/>
                    <a:lstStyle/>
                    <a:p>
                      <a:r>
                        <a:rPr kumimoji="1" lang="en-US" altLang="ja-JP" sz="1600" dirty="0">
                          <a:solidFill>
                            <a:srgbClr val="1A09F7"/>
                          </a:solidFill>
                          <a:latin typeface="Comic Sans MS" panose="030F0702030302020204" pitchFamily="66" charset="0"/>
                        </a:rPr>
                        <a:t>【Let’s Chant】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Comic Sans MS" panose="030F0702030302020204" pitchFamily="66" charset="0"/>
                        </a:rPr>
                        <a:t>〇</a:t>
                      </a:r>
                      <a:r>
                        <a:rPr kumimoji="1" lang="en-US" altLang="ja-JP" sz="1600" dirty="0">
                          <a:latin typeface="Comic Sans MS" panose="030F0702030302020204" pitchFamily="66" charset="0"/>
                        </a:rPr>
                        <a:t>Small Talk</a:t>
                      </a:r>
                    </a:p>
                    <a:p>
                      <a:r>
                        <a:rPr kumimoji="1" lang="en-US" altLang="ja-JP" sz="1400" dirty="0">
                          <a:solidFill>
                            <a:srgbClr val="1A09F7"/>
                          </a:solidFill>
                          <a:latin typeface="Comic Sans MS" panose="030F0702030302020204" pitchFamily="66" charset="0"/>
                        </a:rPr>
                        <a:t>【</a:t>
                      </a:r>
                      <a:r>
                        <a:rPr kumimoji="1" lang="en-US" altLang="ja-JP" sz="1200" dirty="0">
                          <a:solidFill>
                            <a:srgbClr val="1A09F7"/>
                          </a:solidFill>
                          <a:latin typeface="Comic Sans MS" panose="030F0702030302020204" pitchFamily="66" charset="0"/>
                        </a:rPr>
                        <a:t>Let’s Watch and Think 4</a:t>
                      </a:r>
                      <a:r>
                        <a:rPr kumimoji="1" lang="en-US" altLang="ja-JP" sz="1400" dirty="0">
                          <a:solidFill>
                            <a:srgbClr val="1A09F7"/>
                          </a:solidFill>
                          <a:latin typeface="Comic Sans MS" panose="030F0702030302020204" pitchFamily="66" charset="0"/>
                        </a:rPr>
                        <a:t>】</a:t>
                      </a:r>
                    </a:p>
                    <a:p>
                      <a:r>
                        <a:rPr kumimoji="1" lang="ja-JP" altLang="en-US" sz="1400" dirty="0">
                          <a:solidFill>
                            <a:srgbClr val="FF0000"/>
                          </a:solidFill>
                        </a:rPr>
                        <a:t>★</a:t>
                      </a:r>
                      <a:endParaRPr kumimoji="1" lang="en-US" altLang="ja-JP" sz="1400" dirty="0">
                        <a:solidFill>
                          <a:srgbClr val="FF0000"/>
                        </a:solidFill>
                      </a:endParaRPr>
                    </a:p>
                    <a:p>
                      <a:endParaRPr kumimoji="1" lang="en-US" altLang="ja-JP" sz="1400" dirty="0"/>
                    </a:p>
                    <a:p>
                      <a:endParaRPr kumimoji="1" lang="en-US" altLang="ja-JP" sz="1400" dirty="0"/>
                    </a:p>
                    <a:p>
                      <a:r>
                        <a:rPr kumimoji="1" lang="ja-JP" altLang="en-US" sz="1200" b="1" dirty="0" smtClean="0">
                          <a:solidFill>
                            <a:srgbClr val="FF0000"/>
                          </a:solidFill>
                        </a:rPr>
                        <a:t>★</a:t>
                      </a:r>
                      <a:r>
                        <a:rPr kumimoji="1" lang="ja-JP" altLang="en-US" sz="1200" b="1" dirty="0" smtClean="0">
                          <a:solidFill>
                            <a:srgbClr val="FF0000"/>
                          </a:solidFill>
                          <a:latin typeface="Meiryo UI" panose="020B0604030504040204" pitchFamily="50" charset="-128"/>
                          <a:ea typeface="Meiryo UI" panose="020B0604030504040204" pitchFamily="50" charset="-128"/>
                        </a:rPr>
                        <a:t>メモリーゲーム</a:t>
                      </a:r>
                      <a:endParaRPr kumimoji="1" lang="en-US" altLang="ja-JP" sz="1200" b="1" dirty="0" smtClean="0">
                        <a:solidFill>
                          <a:srgbClr val="FF0000"/>
                        </a:solidFill>
                        <a:latin typeface="Meiryo UI" panose="020B0604030504040204" pitchFamily="50" charset="-128"/>
                        <a:ea typeface="Meiryo UI" panose="020B0604030504040204" pitchFamily="50" charset="-128"/>
                      </a:endParaRPr>
                    </a:p>
                    <a:p>
                      <a:r>
                        <a:rPr kumimoji="1" lang="en-US" altLang="ja-JP" sz="1600" dirty="0" smtClean="0">
                          <a:solidFill>
                            <a:srgbClr val="1A09F7"/>
                          </a:solidFill>
                          <a:latin typeface="Comic Sans MS" panose="030F0702030302020204" pitchFamily="66" charset="0"/>
                        </a:rPr>
                        <a:t>【</a:t>
                      </a:r>
                      <a:r>
                        <a:rPr kumimoji="1" lang="en-US" altLang="ja-JP" sz="1600" dirty="0">
                          <a:solidFill>
                            <a:srgbClr val="1A09F7"/>
                          </a:solidFill>
                          <a:latin typeface="Comic Sans MS" panose="030F0702030302020204" pitchFamily="66" charset="0"/>
                        </a:rPr>
                        <a:t>Activity 1】</a:t>
                      </a:r>
                    </a:p>
                    <a:p>
                      <a:r>
                        <a:rPr kumimoji="1" lang="ja-JP" altLang="en-US" sz="1600" dirty="0" smtClean="0">
                          <a:latin typeface="Comic Sans MS" panose="030F0702030302020204" pitchFamily="66" charset="0"/>
                        </a:rPr>
                        <a:t>〇</a:t>
                      </a:r>
                      <a:r>
                        <a:rPr kumimoji="1" lang="en-US" altLang="ja-JP" sz="1400" dirty="0" smtClean="0">
                          <a:latin typeface="Comic Sans MS" panose="030F0702030302020204" pitchFamily="66" charset="0"/>
                        </a:rPr>
                        <a:t>Let’s Read and Write</a:t>
                      </a:r>
                    </a:p>
                    <a:p>
                      <a:r>
                        <a:rPr kumimoji="1" lang="ja-JP" altLang="en-US" sz="1600" dirty="0" smtClean="0">
                          <a:latin typeface="Comic Sans MS" panose="030F0702030302020204" pitchFamily="66" charset="0"/>
                        </a:rPr>
                        <a:t>〇</a:t>
                      </a:r>
                      <a:r>
                        <a:rPr kumimoji="1" lang="en-US" altLang="ja-JP" sz="1400" dirty="0" smtClean="0">
                          <a:latin typeface="Comic Sans MS" panose="030F0702030302020204" pitchFamily="66" charset="0"/>
                        </a:rPr>
                        <a:t>Sounds and Letters</a:t>
                      </a:r>
                      <a:endParaRPr kumimoji="1" lang="en-US" altLang="ja-JP" sz="14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rgbClr val="1A09F7"/>
                          </a:solidFill>
                          <a:latin typeface="Comic Sans MS" panose="030F0702030302020204" pitchFamily="66" charset="0"/>
                        </a:rPr>
                        <a:t>【Let’s Chant】</a:t>
                      </a:r>
                    </a:p>
                    <a:p>
                      <a:r>
                        <a:rPr kumimoji="1" lang="en-US" altLang="ja-JP" sz="1400" dirty="0">
                          <a:solidFill>
                            <a:srgbClr val="1A09F7"/>
                          </a:solidFill>
                          <a:latin typeface="Comic Sans MS" panose="030F0702030302020204" pitchFamily="66" charset="0"/>
                        </a:rPr>
                        <a:t>【</a:t>
                      </a:r>
                      <a:r>
                        <a:rPr kumimoji="1" lang="en-US" altLang="ja-JP" sz="1200" dirty="0">
                          <a:solidFill>
                            <a:srgbClr val="1A09F7"/>
                          </a:solidFill>
                          <a:latin typeface="Comic Sans MS" panose="030F0702030302020204" pitchFamily="66" charset="0"/>
                        </a:rPr>
                        <a:t>Let’s Watch and Think 4</a:t>
                      </a:r>
                      <a:r>
                        <a:rPr kumimoji="1" lang="en-US" altLang="ja-JP" sz="1400" dirty="0">
                          <a:solidFill>
                            <a:srgbClr val="1A09F7"/>
                          </a:solidFill>
                          <a:latin typeface="Comic Sans MS" panose="030F0702030302020204" pitchFamily="66" charset="0"/>
                        </a:rPr>
                        <a:t>】</a:t>
                      </a:r>
                    </a:p>
                    <a:p>
                      <a:r>
                        <a:rPr kumimoji="1" lang="ja-JP" altLang="en-US" sz="1600" dirty="0">
                          <a:solidFill>
                            <a:srgbClr val="FF0000"/>
                          </a:solidFill>
                        </a:rPr>
                        <a:t>★</a:t>
                      </a:r>
                      <a:r>
                        <a:rPr kumimoji="1" lang="ja-JP" altLang="en-US" sz="1600" dirty="0">
                          <a:solidFill>
                            <a:srgbClr val="FF0000"/>
                          </a:solidFill>
                          <a:latin typeface="Meiryo UI" panose="020B0604030504040204" pitchFamily="50" charset="-128"/>
                          <a:ea typeface="Meiryo UI" panose="020B0604030504040204" pitchFamily="50" charset="-128"/>
                        </a:rPr>
                        <a:t>メモリー・ゲーム</a:t>
                      </a:r>
                      <a:endParaRPr kumimoji="1" lang="en-US" altLang="ja-JP" sz="1600" dirty="0">
                        <a:solidFill>
                          <a:srgbClr val="FF0000"/>
                        </a:solidFill>
                        <a:latin typeface="Meiryo UI" panose="020B0604030504040204" pitchFamily="50" charset="-128"/>
                        <a:ea typeface="Meiryo UI" panose="020B0604030504040204" pitchFamily="50" charset="-128"/>
                      </a:endParaRPr>
                    </a:p>
                    <a:p>
                      <a:r>
                        <a:rPr kumimoji="1" lang="en-US" altLang="ja-JP" sz="1600" dirty="0">
                          <a:solidFill>
                            <a:srgbClr val="1A09F7"/>
                          </a:solidFill>
                          <a:latin typeface="Comic Sans MS" panose="030F0702030302020204" pitchFamily="66" charset="0"/>
                        </a:rPr>
                        <a:t>【Activity2】</a:t>
                      </a:r>
                    </a:p>
                    <a:p>
                      <a:r>
                        <a:rPr kumimoji="1" lang="ja-JP" altLang="en-US" sz="1600" dirty="0">
                          <a:solidFill>
                            <a:srgbClr val="FF0000"/>
                          </a:solidFill>
                        </a:rPr>
                        <a:t>★</a:t>
                      </a:r>
                      <a:r>
                        <a:rPr kumimoji="1" lang="ja-JP" altLang="en-US" sz="1600" dirty="0">
                          <a:solidFill>
                            <a:srgbClr val="FF0000"/>
                          </a:solidFill>
                          <a:latin typeface="Meiryo UI" panose="020B0604030504040204" pitchFamily="50" charset="-128"/>
                          <a:ea typeface="Meiryo UI" panose="020B0604030504040204" pitchFamily="50" charset="-128"/>
                        </a:rPr>
                        <a:t>カードを作ろう。</a:t>
                      </a:r>
                      <a:endParaRPr kumimoji="1" lang="en-US" altLang="ja-JP" sz="16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1A09F7"/>
                          </a:solidFill>
                          <a:latin typeface="Comic Sans MS" panose="030F0702030302020204" pitchFamily="66" charset="0"/>
                        </a:rPr>
                        <a:t>【</a:t>
                      </a:r>
                      <a:r>
                        <a:rPr kumimoji="1" lang="en-US" altLang="ja-JP" sz="1200" dirty="0">
                          <a:solidFill>
                            <a:srgbClr val="1A09F7"/>
                          </a:solidFill>
                          <a:latin typeface="Comic Sans MS" panose="030F0702030302020204" pitchFamily="66" charset="0"/>
                        </a:rPr>
                        <a:t>Let’s Watch and Think 5</a:t>
                      </a:r>
                      <a:r>
                        <a:rPr kumimoji="1" lang="en-US" altLang="ja-JP" sz="1400" dirty="0">
                          <a:solidFill>
                            <a:srgbClr val="1A09F7"/>
                          </a:solidFill>
                          <a:latin typeface="Comic Sans MS" panose="030F0702030302020204" pitchFamily="66" charset="0"/>
                        </a:rPr>
                        <a:t>】</a:t>
                      </a:r>
                    </a:p>
                    <a:p>
                      <a:r>
                        <a:rPr kumimoji="1" lang="ja-JP" altLang="en-US" sz="1600" dirty="0">
                          <a:latin typeface="Comic Sans MS" panose="030F0702030302020204" pitchFamily="66" charset="0"/>
                        </a:rPr>
                        <a:t>〇</a:t>
                      </a:r>
                      <a:r>
                        <a:rPr kumimoji="1" lang="en-US" altLang="ja-JP" sz="1400" dirty="0">
                          <a:latin typeface="Comic Sans MS" panose="030F0702030302020204" pitchFamily="66" charset="0"/>
                        </a:rPr>
                        <a:t>Sounds and Letters</a:t>
                      </a:r>
                    </a:p>
                    <a:p>
                      <a:endParaRPr kumimoji="1" lang="ja-JP" altLang="en-US" sz="1400" dirty="0"/>
                    </a:p>
                  </a:txBody>
                  <a:tcPr/>
                </a:tc>
                <a:tc>
                  <a:txBody>
                    <a:bodyPr/>
                    <a:lstStyle/>
                    <a:p>
                      <a:r>
                        <a:rPr kumimoji="1" lang="ja-JP" altLang="en-US" sz="1600" dirty="0">
                          <a:latin typeface="Comic Sans MS" panose="030F0702030302020204" pitchFamily="66" charset="0"/>
                        </a:rPr>
                        <a:t>〇</a:t>
                      </a:r>
                      <a:r>
                        <a:rPr kumimoji="1" lang="en-US" altLang="ja-JP" sz="1600" dirty="0">
                          <a:latin typeface="Comic Sans MS" panose="030F0702030302020204" pitchFamily="66" charset="0"/>
                        </a:rPr>
                        <a:t>Small Talk</a:t>
                      </a:r>
                    </a:p>
                    <a:p>
                      <a:r>
                        <a:rPr kumimoji="1" lang="en-US" altLang="ja-JP" sz="1600" dirty="0">
                          <a:solidFill>
                            <a:srgbClr val="1A09F7"/>
                          </a:solidFill>
                          <a:latin typeface="Comic Sans MS" panose="030F0702030302020204" pitchFamily="66" charset="0"/>
                        </a:rPr>
                        <a:t>【Let’s Chant】</a:t>
                      </a:r>
                    </a:p>
                    <a:p>
                      <a:r>
                        <a:rPr kumimoji="1" lang="en-US" altLang="ja-JP" sz="1400" dirty="0">
                          <a:solidFill>
                            <a:srgbClr val="1A09F7"/>
                          </a:solidFill>
                          <a:latin typeface="Comic Sans MS" panose="030F0702030302020204" pitchFamily="66" charset="0"/>
                        </a:rPr>
                        <a:t>【</a:t>
                      </a:r>
                      <a:r>
                        <a:rPr kumimoji="1" lang="en-US" altLang="ja-JP" sz="1200" dirty="0">
                          <a:solidFill>
                            <a:srgbClr val="1A09F7"/>
                          </a:solidFill>
                          <a:latin typeface="Comic Sans MS" panose="030F0702030302020204" pitchFamily="66" charset="0"/>
                        </a:rPr>
                        <a:t>Let’s Watch and Think 6</a:t>
                      </a:r>
                      <a:r>
                        <a:rPr kumimoji="1" lang="en-US" altLang="ja-JP" sz="1400" dirty="0">
                          <a:solidFill>
                            <a:srgbClr val="1A09F7"/>
                          </a:solidFill>
                          <a:latin typeface="Comic Sans MS" panose="030F0702030302020204" pitchFamily="66" charset="0"/>
                        </a:rPr>
                        <a:t>】</a:t>
                      </a:r>
                    </a:p>
                    <a:p>
                      <a:r>
                        <a:rPr kumimoji="1" lang="ja-JP" altLang="en-US" sz="1600" dirty="0">
                          <a:latin typeface="Comic Sans MS" panose="030F0702030302020204" pitchFamily="66" charset="0"/>
                        </a:rPr>
                        <a:t>〇</a:t>
                      </a:r>
                      <a:r>
                        <a:rPr kumimoji="1" lang="en-US" altLang="ja-JP" sz="1400" dirty="0">
                          <a:latin typeface="Comic Sans MS" panose="030F0702030302020204" pitchFamily="66" charset="0"/>
                        </a:rPr>
                        <a:t>Let’s Read and Write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rgbClr val="1A09F7"/>
                          </a:solidFill>
                          <a:latin typeface="Comic Sans MS" panose="030F0702030302020204" pitchFamily="66" charset="0"/>
                        </a:rPr>
                        <a:t>【Activity 2】</a:t>
                      </a:r>
                    </a:p>
                    <a:p>
                      <a:r>
                        <a:rPr kumimoji="1" lang="en-US" altLang="ja-JP" sz="1600" dirty="0">
                          <a:solidFill>
                            <a:srgbClr val="1A09F7"/>
                          </a:solidFill>
                          <a:latin typeface="Comic Sans MS" panose="030F0702030302020204" pitchFamily="66" charset="0"/>
                        </a:rPr>
                        <a:t>【STORY TIME】</a:t>
                      </a:r>
                      <a:r>
                        <a:rPr kumimoji="1" lang="ja-JP" altLang="en-US" sz="1600" dirty="0">
                          <a:solidFill>
                            <a:srgbClr val="1A09F7"/>
                          </a:solidFill>
                          <a:latin typeface="Comic Sans MS" panose="030F0702030302020204" pitchFamily="66" charset="0"/>
                        </a:rPr>
                        <a:t>①</a:t>
                      </a:r>
                      <a:endParaRPr kumimoji="1" lang="en-US" altLang="ja-JP" sz="1600" dirty="0">
                        <a:solidFill>
                          <a:srgbClr val="1A09F7"/>
                        </a:solidFill>
                        <a:latin typeface="Comic Sans MS" panose="030F0702030302020204" pitchFamily="66" charset="0"/>
                      </a:endParaRPr>
                    </a:p>
                    <a:p>
                      <a:r>
                        <a:rPr kumimoji="1" lang="ja-JP" altLang="en-US" sz="1600" dirty="0">
                          <a:latin typeface="Comic Sans MS" panose="030F0702030302020204" pitchFamily="66" charset="0"/>
                        </a:rPr>
                        <a:t>〇</a:t>
                      </a:r>
                      <a:r>
                        <a:rPr kumimoji="1" lang="en-US" altLang="ja-JP" sz="1400" dirty="0">
                          <a:latin typeface="Comic Sans MS" panose="030F0702030302020204" pitchFamily="66" charset="0"/>
                        </a:rPr>
                        <a:t>Sounds and Letters</a:t>
                      </a:r>
                    </a:p>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rgbClr val="1A09F7"/>
                          </a:solidFill>
                          <a:latin typeface="Comic Sans MS" panose="030F0702030302020204" pitchFamily="66" charset="0"/>
                        </a:rPr>
                        <a:t>【Let’s Chant】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rgbClr val="1A09F7"/>
                          </a:solidFill>
                          <a:latin typeface="Comic Sans MS" panose="030F0702030302020204" pitchFamily="66" charset="0"/>
                        </a:rPr>
                        <a:t>【Activity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rgbClr val="1A09F7"/>
                          </a:solidFill>
                          <a:latin typeface="Meiryo UI" panose="020B0604030504040204" pitchFamily="50" charset="-128"/>
                          <a:ea typeface="Meiryo UI" panose="020B0604030504040204" pitchFamily="50" charset="-128"/>
                        </a:rPr>
                        <a:t>（</a:t>
                      </a:r>
                      <a:r>
                        <a:rPr kumimoji="1" lang="ja-JP" altLang="en-US" sz="1400" dirty="0">
                          <a:solidFill>
                            <a:srgbClr val="1A09F7"/>
                          </a:solidFill>
                          <a:latin typeface="Meiryo UI" panose="020B0604030504040204" pitchFamily="50" charset="-128"/>
                          <a:ea typeface="Meiryo UI" panose="020B0604030504040204" pitchFamily="50" charset="-128"/>
                        </a:rPr>
                        <a:t>単元終末の言語活動）</a:t>
                      </a:r>
                      <a:endParaRPr kumimoji="1" lang="en-US" altLang="ja-JP" sz="1600" dirty="0">
                        <a:solidFill>
                          <a:srgbClr val="1A09F7"/>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rgbClr val="1A09F7"/>
                          </a:solidFill>
                          <a:latin typeface="Comic Sans MS" panose="030F0702030302020204" pitchFamily="66" charset="0"/>
                        </a:rPr>
                        <a:t>【STORY TIME】</a:t>
                      </a:r>
                      <a:r>
                        <a:rPr kumimoji="1" lang="ja-JP" altLang="en-US" sz="1600" dirty="0">
                          <a:solidFill>
                            <a:srgbClr val="1A09F7"/>
                          </a:solidFill>
                          <a:latin typeface="Comic Sans MS" panose="030F0702030302020204" pitchFamily="66" charset="0"/>
                        </a:rPr>
                        <a:t>②</a:t>
                      </a:r>
                      <a:endParaRPr kumimoji="1" lang="en-US" altLang="ja-JP" sz="1600" dirty="0">
                        <a:solidFill>
                          <a:srgbClr val="1A09F7"/>
                        </a:solidFill>
                        <a:latin typeface="Comic Sans MS" panose="030F0702030302020204" pitchFamily="66" charset="0"/>
                      </a:endParaRPr>
                    </a:p>
                  </a:txBody>
                  <a:tcPr/>
                </a:tc>
                <a:extLst>
                  <a:ext uri="{0D108BD9-81ED-4DB2-BD59-A6C34878D82A}">
                    <a16:rowId xmlns="" xmlns:a16="http://schemas.microsoft.com/office/drawing/2014/main" val="1000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612023842"/>
              </p:ext>
            </p:extLst>
          </p:nvPr>
        </p:nvGraphicFramePr>
        <p:xfrm>
          <a:off x="179512" y="1375613"/>
          <a:ext cx="8712968" cy="2341419"/>
        </p:xfrm>
        <a:graphic>
          <a:graphicData uri="http://schemas.openxmlformats.org/drawingml/2006/table">
            <a:tbl>
              <a:tblPr firstRow="1" bandRow="1">
                <a:tableStyleId>{93296810-A885-4BE3-A3E7-6D5BEEA58F35}</a:tableStyleId>
              </a:tblPr>
              <a:tblGrid>
                <a:gridCol w="2232248">
                  <a:extLst>
                    <a:ext uri="{9D8B030D-6E8A-4147-A177-3AD203B41FA5}">
                      <a16:colId xmlns="" xmlns:a16="http://schemas.microsoft.com/office/drawing/2014/main" val="20000"/>
                    </a:ext>
                  </a:extLst>
                </a:gridCol>
                <a:gridCol w="2160240">
                  <a:extLst>
                    <a:ext uri="{9D8B030D-6E8A-4147-A177-3AD203B41FA5}">
                      <a16:colId xmlns="" xmlns:a16="http://schemas.microsoft.com/office/drawing/2014/main" val="20001"/>
                    </a:ext>
                  </a:extLst>
                </a:gridCol>
                <a:gridCol w="2160240">
                  <a:extLst>
                    <a:ext uri="{9D8B030D-6E8A-4147-A177-3AD203B41FA5}">
                      <a16:colId xmlns="" xmlns:a16="http://schemas.microsoft.com/office/drawing/2014/main" val="20002"/>
                    </a:ext>
                  </a:extLst>
                </a:gridCol>
                <a:gridCol w="2160240">
                  <a:extLst>
                    <a:ext uri="{9D8B030D-6E8A-4147-A177-3AD203B41FA5}">
                      <a16:colId xmlns="" xmlns:a16="http://schemas.microsoft.com/office/drawing/2014/main" val="20003"/>
                    </a:ext>
                  </a:extLst>
                </a:gridCol>
              </a:tblGrid>
              <a:tr h="371612">
                <a:tc>
                  <a:txBody>
                    <a:bodyPr/>
                    <a:lstStyle/>
                    <a:p>
                      <a:endParaRPr kumimoji="1" lang="ja-JP" altLang="en-US" dirty="0"/>
                    </a:p>
                  </a:txBody>
                  <a:tcPr/>
                </a:tc>
                <a:tc>
                  <a:txBody>
                    <a:bodyPr/>
                    <a:lstStyle/>
                    <a:p>
                      <a:pPr algn="ctr"/>
                      <a:r>
                        <a:rPr kumimoji="1" lang="en-US" altLang="ja-JP" dirty="0"/>
                        <a:t>1</a:t>
                      </a:r>
                      <a:endParaRPr kumimoji="1" lang="ja-JP" altLang="en-US" dirty="0"/>
                    </a:p>
                  </a:txBody>
                  <a:tcPr/>
                </a:tc>
                <a:tc>
                  <a:txBody>
                    <a:bodyPr/>
                    <a:lstStyle/>
                    <a:p>
                      <a:pPr algn="ctr"/>
                      <a:r>
                        <a:rPr kumimoji="1" lang="en-US" altLang="ja-JP" dirty="0"/>
                        <a:t>2</a:t>
                      </a:r>
                      <a:endParaRPr kumimoji="1" lang="ja-JP" altLang="en-US" dirty="0"/>
                    </a:p>
                  </a:txBody>
                  <a:tcPr/>
                </a:tc>
                <a:tc>
                  <a:txBody>
                    <a:bodyPr/>
                    <a:lstStyle/>
                    <a:p>
                      <a:pPr algn="ctr"/>
                      <a:r>
                        <a:rPr kumimoji="1" lang="en-US" altLang="ja-JP" dirty="0"/>
                        <a:t>3</a:t>
                      </a:r>
                      <a:endParaRPr kumimoji="1" lang="ja-JP" altLang="en-US" dirty="0"/>
                    </a:p>
                  </a:txBody>
                  <a:tcPr/>
                </a:tc>
                <a:extLst>
                  <a:ext uri="{0D108BD9-81ED-4DB2-BD59-A6C34878D82A}">
                    <a16:rowId xmlns="" xmlns:a16="http://schemas.microsoft.com/office/drawing/2014/main" val="10000"/>
                  </a:ext>
                </a:extLst>
              </a:tr>
              <a:tr h="1969807">
                <a:tc>
                  <a:txBody>
                    <a:bodyPr/>
                    <a:lstStyle/>
                    <a:p>
                      <a:endParaRPr kumimoji="1" lang="ja-JP" altLang="en-US" sz="1800" dirty="0"/>
                    </a:p>
                  </a:txBody>
                  <a:tcPr/>
                </a:tc>
                <a:tc>
                  <a:txBody>
                    <a:bodyPr/>
                    <a:lstStyle/>
                    <a:p>
                      <a:r>
                        <a:rPr kumimoji="1" lang="ja-JP" altLang="en-US" sz="1600" dirty="0">
                          <a:latin typeface="Comic Sans MS" panose="030F0702030302020204" pitchFamily="66" charset="0"/>
                        </a:rPr>
                        <a:t>〇</a:t>
                      </a:r>
                      <a:r>
                        <a:rPr kumimoji="1" lang="en-US" altLang="ja-JP" sz="1600" dirty="0">
                          <a:latin typeface="Comic Sans MS" panose="030F0702030302020204" pitchFamily="66" charset="0"/>
                        </a:rPr>
                        <a:t>Small Talk</a:t>
                      </a:r>
                    </a:p>
                    <a:p>
                      <a:r>
                        <a:rPr kumimoji="1" lang="en-US" altLang="ja-JP" sz="1400" dirty="0">
                          <a:solidFill>
                            <a:srgbClr val="1A09F7"/>
                          </a:solidFill>
                          <a:latin typeface="Comic Sans MS" panose="030F0702030302020204" pitchFamily="66" charset="0"/>
                        </a:rPr>
                        <a:t>【</a:t>
                      </a:r>
                      <a:r>
                        <a:rPr kumimoji="1" lang="en-US" altLang="ja-JP" sz="1200" dirty="0">
                          <a:solidFill>
                            <a:srgbClr val="1A09F7"/>
                          </a:solidFill>
                          <a:latin typeface="Comic Sans MS" panose="030F0702030302020204" pitchFamily="66" charset="0"/>
                        </a:rPr>
                        <a:t>Let’s Watch and Think</a:t>
                      </a:r>
                      <a:r>
                        <a:rPr kumimoji="1" lang="ja-JP" altLang="en-US" sz="1200" dirty="0">
                          <a:solidFill>
                            <a:srgbClr val="1A09F7"/>
                          </a:solidFill>
                          <a:latin typeface="Comic Sans MS" panose="030F0702030302020204" pitchFamily="66" charset="0"/>
                        </a:rPr>
                        <a:t> </a:t>
                      </a:r>
                      <a:r>
                        <a:rPr kumimoji="1" lang="en-US" altLang="ja-JP" sz="1200" dirty="0">
                          <a:solidFill>
                            <a:srgbClr val="1A09F7"/>
                          </a:solidFill>
                          <a:latin typeface="Comic Sans MS" panose="030F0702030302020204" pitchFamily="66" charset="0"/>
                        </a:rPr>
                        <a:t>1</a:t>
                      </a:r>
                      <a:r>
                        <a:rPr kumimoji="1" lang="en-US" altLang="ja-JP" sz="1400" dirty="0">
                          <a:solidFill>
                            <a:srgbClr val="1A09F7"/>
                          </a:solidFill>
                          <a:latin typeface="Comic Sans MS" panose="030F0702030302020204" pitchFamily="66" charset="0"/>
                        </a:rPr>
                        <a:t>】</a:t>
                      </a:r>
                    </a:p>
                    <a:p>
                      <a:r>
                        <a:rPr kumimoji="1" lang="en-US" altLang="ja-JP" sz="1600" dirty="0">
                          <a:solidFill>
                            <a:srgbClr val="1A09F7"/>
                          </a:solidFill>
                          <a:latin typeface="Comic Sans MS" panose="030F0702030302020204" pitchFamily="66" charset="0"/>
                        </a:rPr>
                        <a:t>【Let’s Chant】</a:t>
                      </a:r>
                    </a:p>
                    <a:p>
                      <a:r>
                        <a:rPr kumimoji="1" lang="en-US" altLang="ja-JP" sz="1600" dirty="0">
                          <a:solidFill>
                            <a:srgbClr val="1A09F7"/>
                          </a:solidFill>
                          <a:latin typeface="Comic Sans MS" panose="030F0702030302020204" pitchFamily="66" charset="0"/>
                        </a:rPr>
                        <a:t>【Let’s Listen 1】</a:t>
                      </a:r>
                    </a:p>
                    <a:p>
                      <a:r>
                        <a:rPr kumimoji="1" lang="ja-JP" altLang="en-US" sz="1600" dirty="0">
                          <a:solidFill>
                            <a:srgbClr val="FF0000"/>
                          </a:solidFill>
                          <a:latin typeface="Comic Sans MS" panose="030F0702030302020204" pitchFamily="66" charset="0"/>
                        </a:rPr>
                        <a:t>★</a:t>
                      </a:r>
                      <a:r>
                        <a:rPr kumimoji="1" lang="ja-JP" altLang="en-US" sz="1600" dirty="0">
                          <a:solidFill>
                            <a:srgbClr val="FF0000"/>
                          </a:solidFill>
                          <a:latin typeface="Meiryo UI" panose="020B0604030504040204" pitchFamily="50" charset="-128"/>
                          <a:ea typeface="Meiryo UI" panose="020B0604030504040204" pitchFamily="50" charset="-128"/>
                        </a:rPr>
                        <a:t>ミッシング・ゲーム</a:t>
                      </a:r>
                      <a:endParaRPr kumimoji="1" lang="en-US" altLang="ja-JP" sz="1600" dirty="0">
                        <a:solidFill>
                          <a:srgbClr val="FF0000"/>
                        </a:solidFill>
                        <a:latin typeface="Meiryo UI" panose="020B0604030504040204" pitchFamily="50" charset="-128"/>
                        <a:ea typeface="Meiryo UI" panose="020B0604030504040204" pitchFamily="50" charset="-128"/>
                      </a:endParaRPr>
                    </a:p>
                    <a:p>
                      <a:r>
                        <a:rPr kumimoji="1" lang="ja-JP" altLang="en-US" sz="1600" dirty="0">
                          <a:latin typeface="Comic Sans MS" panose="030F0702030302020204" pitchFamily="66" charset="0"/>
                        </a:rPr>
                        <a:t>〇</a:t>
                      </a:r>
                      <a:r>
                        <a:rPr kumimoji="1" lang="en-US" altLang="ja-JP" sz="1400" dirty="0">
                          <a:latin typeface="Comic Sans MS" panose="030F0702030302020204" pitchFamily="66" charset="0"/>
                        </a:rPr>
                        <a:t>Let’s Read and Write</a:t>
                      </a:r>
                    </a:p>
                    <a:p>
                      <a:r>
                        <a:rPr kumimoji="1" lang="ja-JP" altLang="en-US" sz="1600" dirty="0">
                          <a:latin typeface="Comic Sans MS" panose="030F0702030302020204" pitchFamily="66" charset="0"/>
                        </a:rPr>
                        <a:t>〇</a:t>
                      </a:r>
                      <a:r>
                        <a:rPr kumimoji="1" lang="en-US" altLang="ja-JP" sz="1400" dirty="0">
                          <a:latin typeface="Comic Sans MS" panose="030F0702030302020204" pitchFamily="66" charset="0"/>
                        </a:rPr>
                        <a:t>Sounds and Letters</a:t>
                      </a:r>
                    </a:p>
                  </a:txBody>
                  <a:tcPr/>
                </a:tc>
                <a:tc>
                  <a:txBody>
                    <a:bodyPr/>
                    <a:lstStyle/>
                    <a:p>
                      <a:r>
                        <a:rPr kumimoji="1" lang="ja-JP" altLang="en-US" sz="1600" dirty="0">
                          <a:latin typeface="Comic Sans MS" panose="030F0702030302020204" pitchFamily="66" charset="0"/>
                        </a:rPr>
                        <a:t>〇</a:t>
                      </a:r>
                      <a:r>
                        <a:rPr kumimoji="1" lang="en-US" altLang="ja-JP" sz="1600" dirty="0">
                          <a:latin typeface="Comic Sans MS" panose="030F0702030302020204" pitchFamily="66" charset="0"/>
                        </a:rPr>
                        <a:t>Small Talk</a:t>
                      </a:r>
                    </a:p>
                    <a:p>
                      <a:r>
                        <a:rPr kumimoji="1" lang="en-US" altLang="ja-JP" sz="1600" dirty="0">
                          <a:solidFill>
                            <a:srgbClr val="1A09F7"/>
                          </a:solidFill>
                          <a:latin typeface="Comic Sans MS" panose="030F0702030302020204" pitchFamily="66" charset="0"/>
                        </a:rPr>
                        <a:t>【Let’s Chant】</a:t>
                      </a:r>
                    </a:p>
                    <a:p>
                      <a:r>
                        <a:rPr kumimoji="1" lang="en-US" altLang="ja-JP" sz="1600" dirty="0">
                          <a:solidFill>
                            <a:srgbClr val="1A09F7"/>
                          </a:solidFill>
                          <a:latin typeface="Comic Sans MS" panose="030F0702030302020204" pitchFamily="66" charset="0"/>
                        </a:rPr>
                        <a:t>【Let’s Listen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1A09F7"/>
                          </a:solidFill>
                          <a:latin typeface="Comic Sans MS" panose="030F0702030302020204" pitchFamily="66" charset="0"/>
                        </a:rPr>
                        <a:t>【Let’s Watch and Think 2</a:t>
                      </a:r>
                      <a:r>
                        <a:rPr kumimoji="1" lang="en-US" altLang="ja-JP" sz="1400" dirty="0">
                          <a:solidFill>
                            <a:srgbClr val="1A09F7"/>
                          </a:solidFill>
                          <a:latin typeface="Comic Sans MS" panose="030F0702030302020204" pitchFamily="66"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rgbClr val="1A09F7"/>
                          </a:solidFill>
                          <a:latin typeface="Comic Sans MS" panose="030F0702030302020204" pitchFamily="66" charset="0"/>
                        </a:rPr>
                        <a:t>【Let’s Chant】</a:t>
                      </a:r>
                    </a:p>
                    <a:p>
                      <a:r>
                        <a:rPr kumimoji="1" lang="ja-JP" altLang="en-US" sz="1600" dirty="0">
                          <a:latin typeface="Comic Sans MS" panose="030F0702030302020204" pitchFamily="66" charset="0"/>
                        </a:rPr>
                        <a:t>〇</a:t>
                      </a:r>
                      <a:r>
                        <a:rPr kumimoji="1" lang="en-US" altLang="ja-JP" sz="1400" dirty="0">
                          <a:latin typeface="Comic Sans MS" panose="030F0702030302020204" pitchFamily="66" charset="0"/>
                        </a:rPr>
                        <a:t>Let’s Read and Write</a:t>
                      </a:r>
                    </a:p>
                    <a:p>
                      <a:r>
                        <a:rPr kumimoji="1" lang="ja-JP" altLang="en-US" sz="1600" dirty="0">
                          <a:latin typeface="Comic Sans MS" panose="030F0702030302020204" pitchFamily="66" charset="0"/>
                        </a:rPr>
                        <a:t>〇</a:t>
                      </a:r>
                      <a:r>
                        <a:rPr kumimoji="1" lang="en-US" altLang="ja-JP" sz="1400" dirty="0">
                          <a:latin typeface="Comic Sans MS" panose="030F0702030302020204" pitchFamily="66" charset="0"/>
                        </a:rPr>
                        <a:t>Sounds and Letters</a:t>
                      </a:r>
                    </a:p>
                  </a:txBody>
                  <a:tcPr/>
                </a:tc>
                <a:tc>
                  <a:txBody>
                    <a:bodyPr/>
                    <a:lstStyle/>
                    <a:p>
                      <a:r>
                        <a:rPr kumimoji="1" lang="ja-JP" altLang="en-US" sz="1600" dirty="0">
                          <a:latin typeface="Comic Sans MS" panose="030F0702030302020204" pitchFamily="66" charset="0"/>
                        </a:rPr>
                        <a:t>〇</a:t>
                      </a:r>
                      <a:r>
                        <a:rPr kumimoji="1" lang="en-US" altLang="ja-JP" sz="1600" dirty="0">
                          <a:latin typeface="Comic Sans MS" panose="030F0702030302020204" pitchFamily="66" charset="0"/>
                        </a:rPr>
                        <a:t>Small Talk</a:t>
                      </a:r>
                    </a:p>
                    <a:p>
                      <a:r>
                        <a:rPr kumimoji="1" lang="en-US" altLang="ja-JP" sz="1600" dirty="0">
                          <a:solidFill>
                            <a:srgbClr val="1A09F7"/>
                          </a:solidFill>
                          <a:latin typeface="Comic Sans MS" panose="030F0702030302020204" pitchFamily="66" charset="0"/>
                        </a:rPr>
                        <a:t>【Let’s Chant】</a:t>
                      </a:r>
                    </a:p>
                    <a:p>
                      <a:r>
                        <a:rPr kumimoji="1" lang="en-US" altLang="ja-JP" sz="1600" dirty="0">
                          <a:solidFill>
                            <a:srgbClr val="1A09F7"/>
                          </a:solidFill>
                          <a:latin typeface="Comic Sans MS" panose="030F0702030302020204" pitchFamily="66" charset="0"/>
                        </a:rPr>
                        <a:t>【Let’s Listen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1A09F7"/>
                          </a:solidFill>
                          <a:latin typeface="Comic Sans MS" panose="030F0702030302020204" pitchFamily="66" charset="0"/>
                        </a:rPr>
                        <a:t>【</a:t>
                      </a:r>
                      <a:r>
                        <a:rPr kumimoji="1" lang="en-US" altLang="ja-JP" sz="1200" dirty="0">
                          <a:solidFill>
                            <a:srgbClr val="1A09F7"/>
                          </a:solidFill>
                          <a:latin typeface="Comic Sans MS" panose="030F0702030302020204" pitchFamily="66" charset="0"/>
                        </a:rPr>
                        <a:t>Let’s Watch and Think 3</a:t>
                      </a:r>
                      <a:r>
                        <a:rPr kumimoji="1" lang="en-US" altLang="ja-JP" sz="1400" dirty="0">
                          <a:solidFill>
                            <a:srgbClr val="1A09F7"/>
                          </a:solidFill>
                          <a:latin typeface="Comic Sans MS" panose="030F0702030302020204" pitchFamily="66" charset="0"/>
                        </a:rPr>
                        <a:t>】</a:t>
                      </a:r>
                    </a:p>
                    <a:p>
                      <a:r>
                        <a:rPr kumimoji="1" lang="ja-JP" altLang="en-US" sz="1600" dirty="0">
                          <a:latin typeface="Comic Sans MS" panose="030F0702030302020204" pitchFamily="66" charset="0"/>
                        </a:rPr>
                        <a:t>〇</a:t>
                      </a:r>
                      <a:r>
                        <a:rPr kumimoji="1" lang="en-US" altLang="ja-JP" sz="1400" dirty="0">
                          <a:latin typeface="Comic Sans MS" panose="030F0702030302020204" pitchFamily="66" charset="0"/>
                        </a:rPr>
                        <a:t>Let’s Read and Write</a:t>
                      </a:r>
                    </a:p>
                    <a:p>
                      <a:r>
                        <a:rPr kumimoji="1" lang="ja-JP" altLang="en-US" sz="1600" dirty="0">
                          <a:latin typeface="Comic Sans MS" panose="030F0702030302020204" pitchFamily="66" charset="0"/>
                        </a:rPr>
                        <a:t>〇</a:t>
                      </a:r>
                      <a:r>
                        <a:rPr kumimoji="1" lang="en-US" altLang="ja-JP" sz="1400" dirty="0">
                          <a:latin typeface="Comic Sans MS" panose="030F0702030302020204" pitchFamily="66" charset="0"/>
                        </a:rPr>
                        <a:t>Sounds and Letters</a:t>
                      </a:r>
                    </a:p>
                    <a:p>
                      <a:endParaRPr kumimoji="1" lang="ja-JP" altLang="en-US" sz="1600" dirty="0"/>
                    </a:p>
                  </a:txBody>
                  <a:tcPr/>
                </a:tc>
                <a:extLst>
                  <a:ext uri="{0D108BD9-81ED-4DB2-BD59-A6C34878D82A}">
                    <a16:rowId xmlns="" xmlns:a16="http://schemas.microsoft.com/office/drawing/2014/main" val="10001"/>
                  </a:ext>
                </a:extLst>
              </a:tr>
            </a:tbl>
          </a:graphicData>
        </a:graphic>
      </p:graphicFrame>
      <p:sp>
        <p:nvSpPr>
          <p:cNvPr id="7" name="サブタイトル 2">
            <a:extLst>
              <a:ext uri="{FF2B5EF4-FFF2-40B4-BE49-F238E27FC236}">
                <a16:creationId xmlns="" xmlns:a16="http://schemas.microsoft.com/office/drawing/2014/main" id="{D86DA5AD-7FF3-4DFD-92CC-A9669F77B71B}"/>
              </a:ext>
            </a:extLst>
          </p:cNvPr>
          <p:cNvSpPr txBox="1">
            <a:spLocks/>
          </p:cNvSpPr>
          <p:nvPr/>
        </p:nvSpPr>
        <p:spPr>
          <a:xfrm>
            <a:off x="532350" y="6508078"/>
            <a:ext cx="8676964" cy="4161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CN" altLang="en-US" sz="1400" dirty="0" smtClean="0">
                <a:latin typeface="Meiryo UI" panose="020B0604030504040204" pitchFamily="50" charset="-128"/>
                <a:ea typeface="Meiryo UI" panose="020B0604030504040204" pitchFamily="50" charset="-128"/>
              </a:rPr>
              <a:t>国立</a:t>
            </a:r>
            <a:r>
              <a:rPr lang="zh-CN" altLang="en-US" sz="1400" dirty="0">
                <a:latin typeface="Meiryo UI" panose="020B0604030504040204" pitchFamily="50" charset="-128"/>
                <a:ea typeface="Meiryo UI" panose="020B0604030504040204" pitchFamily="50" charset="-128"/>
              </a:rPr>
              <a:t>教育政策</a:t>
            </a:r>
            <a:r>
              <a:rPr lang="zh-CN" altLang="en-US" sz="1400" dirty="0" smtClean="0">
                <a:latin typeface="Meiryo UI" panose="020B0604030504040204" pitchFamily="50" charset="-128"/>
                <a:ea typeface="Meiryo UI" panose="020B0604030504040204" pitchFamily="50" charset="-128"/>
              </a:rPr>
              <a:t>研究所</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指導</a:t>
            </a:r>
            <a:r>
              <a:rPr lang="ja-JP" altLang="en-US" sz="1400" dirty="0">
                <a:latin typeface="Meiryo UI" panose="020B0604030504040204" pitchFamily="50" charset="-128"/>
                <a:ea typeface="Meiryo UI" panose="020B0604030504040204" pitchFamily="50" charset="-128"/>
              </a:rPr>
              <a:t>と評価の</a:t>
            </a:r>
            <a:r>
              <a:rPr lang="ja-JP" altLang="en-US" sz="1400" dirty="0" smtClean="0">
                <a:latin typeface="Meiryo UI" panose="020B0604030504040204" pitchFamily="50" charset="-128"/>
                <a:ea typeface="Meiryo UI" panose="020B0604030504040204" pitchFamily="50" charset="-128"/>
              </a:rPr>
              <a:t>一体化</a:t>
            </a:r>
            <a:r>
              <a:rPr lang="en-US" altLang="ja-JP"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ための学習評価に関する参考資料　小学校外国語・外国語</a:t>
            </a:r>
            <a:r>
              <a:rPr lang="ja-JP" altLang="en-US" sz="1400" dirty="0" smtClean="0">
                <a:latin typeface="Meiryo UI" panose="020B0604030504040204" pitchFamily="50" charset="-128"/>
                <a:ea typeface="Meiryo UI" panose="020B0604030504040204" pitchFamily="50" charset="-128"/>
              </a:rPr>
              <a:t>活動</a:t>
            </a:r>
            <a:r>
              <a:rPr lang="ja-JP" altLang="en-US" sz="1400"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 xmlns:a16="http://schemas.microsoft.com/office/drawing/2014/main" id="{3FB37487-6A8F-4FC9-8267-BA612DDE174C}"/>
              </a:ext>
            </a:extLst>
          </p:cNvPr>
          <p:cNvSpPr/>
          <p:nvPr/>
        </p:nvSpPr>
        <p:spPr>
          <a:xfrm>
            <a:off x="392778" y="4815735"/>
            <a:ext cx="201622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dist">
              <a:lnSpc>
                <a:spcPts val="1600"/>
              </a:lnSpc>
            </a:pPr>
            <a:r>
              <a:rPr lang="ja-JP" altLang="en-US" sz="1200" b="1" dirty="0">
                <a:solidFill>
                  <a:srgbClr val="FF0000"/>
                </a:solidFill>
                <a:latin typeface="Meiryo UI" panose="020B0604030504040204" pitchFamily="50" charset="-128"/>
                <a:ea typeface="Meiryo UI" panose="020B0604030504040204" pitchFamily="50" charset="-128"/>
              </a:rPr>
              <a:t>指導者の誕生日についての短い話を聞き，聞き取ったことをワークシートに記入する。</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 xmlns:a16="http://schemas.microsoft.com/office/drawing/2014/main" id="{00A82FFF-34FD-4E5A-9436-01B8586CDB6B}"/>
              </a:ext>
            </a:extLst>
          </p:cNvPr>
          <p:cNvSpPr/>
          <p:nvPr/>
        </p:nvSpPr>
        <p:spPr>
          <a:xfrm>
            <a:off x="104746" y="1268761"/>
            <a:ext cx="2304256" cy="247423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タイトル 1">
            <a:extLst>
              <a:ext uri="{FF2B5EF4-FFF2-40B4-BE49-F238E27FC236}">
                <a16:creationId xmlns="" xmlns:a16="http://schemas.microsoft.com/office/drawing/2014/main" id="{A3AAE5C0-4237-4869-952A-B0674441EC53}"/>
              </a:ext>
            </a:extLst>
          </p:cNvPr>
          <p:cNvSpPr txBox="1">
            <a:spLocks/>
          </p:cNvSpPr>
          <p:nvPr/>
        </p:nvSpPr>
        <p:spPr>
          <a:xfrm>
            <a:off x="112182" y="1401108"/>
            <a:ext cx="2271010" cy="971174"/>
          </a:xfrm>
          <a:prstGeom prst="rect">
            <a:avLst/>
          </a:prstGeom>
          <a:solidFill>
            <a:schemeClr val="bg1"/>
          </a:solidFill>
          <a:ln w="22225">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latin typeface="Comic Sans MS" panose="030F0702030302020204" pitchFamily="66" charset="0"/>
              </a:rPr>
              <a:t>We Can!1</a:t>
            </a:r>
            <a:r>
              <a:rPr lang="ja-JP" altLang="en-US" sz="1800" dirty="0">
                <a:latin typeface="Comic Sans MS" panose="030F0702030302020204" pitchFamily="66" charset="0"/>
              </a:rPr>
              <a:t>　</a:t>
            </a:r>
            <a:r>
              <a:rPr lang="en-US" altLang="ja-JP" sz="1800" dirty="0">
                <a:latin typeface="Comic Sans MS" panose="030F0702030302020204" pitchFamily="66" charset="0"/>
              </a:rPr>
              <a:t> Unit2</a:t>
            </a:r>
            <a:br>
              <a:rPr lang="en-US" altLang="ja-JP" sz="1800" dirty="0">
                <a:latin typeface="Comic Sans MS" panose="030F0702030302020204" pitchFamily="66" charset="0"/>
              </a:rPr>
            </a:br>
            <a:r>
              <a:rPr lang="ja-JP" altLang="en-US" sz="1500" dirty="0">
                <a:latin typeface="Comic Sans MS" panose="030F0702030302020204" pitchFamily="66" charset="0"/>
              </a:rPr>
              <a:t>「</a:t>
            </a:r>
            <a:r>
              <a:rPr lang="en-US" altLang="ja-JP" sz="1500" dirty="0">
                <a:latin typeface="Comic Sans MS" panose="030F0702030302020204" pitchFamily="66" charset="0"/>
              </a:rPr>
              <a:t>When is your birthday?</a:t>
            </a:r>
            <a:r>
              <a:rPr lang="ja-JP" altLang="en-US" sz="1500" dirty="0">
                <a:latin typeface="Comic Sans MS" panose="030F0702030302020204" pitchFamily="66" charset="0"/>
              </a:rPr>
              <a:t>」</a:t>
            </a:r>
            <a:endParaRPr lang="en-US" altLang="ja-JP" sz="1500" dirty="0">
              <a:latin typeface="Comic Sans MS" panose="030F0702030302020204" pitchFamily="66" charset="0"/>
            </a:endParaRPr>
          </a:p>
          <a:p>
            <a:r>
              <a:rPr lang="ja-JP" altLang="en-US" sz="1800" dirty="0">
                <a:latin typeface="Comic Sans MS" panose="030F0702030302020204" pitchFamily="66" charset="0"/>
              </a:rPr>
              <a:t>（第</a:t>
            </a:r>
            <a:r>
              <a:rPr lang="en-US" altLang="ja-JP" sz="1800" dirty="0">
                <a:latin typeface="Comic Sans MS" panose="030F0702030302020204" pitchFamily="66" charset="0"/>
              </a:rPr>
              <a:t>5</a:t>
            </a:r>
            <a:r>
              <a:rPr lang="ja-JP" altLang="en-US" sz="1800" dirty="0">
                <a:latin typeface="Comic Sans MS" panose="030F0702030302020204" pitchFamily="66" charset="0"/>
              </a:rPr>
              <a:t>学年）</a:t>
            </a:r>
            <a:endParaRPr lang="en-US" altLang="ja-JP" sz="1800" dirty="0">
              <a:latin typeface="Comic Sans MS" panose="030F0702030302020204" pitchFamily="66" charset="0"/>
            </a:endParaRPr>
          </a:p>
        </p:txBody>
      </p:sp>
      <p:sp>
        <p:nvSpPr>
          <p:cNvPr id="3" name="吹き出し: 角を丸めた四角形 2">
            <a:extLst>
              <a:ext uri="{FF2B5EF4-FFF2-40B4-BE49-F238E27FC236}">
                <a16:creationId xmlns="" xmlns:a16="http://schemas.microsoft.com/office/drawing/2014/main" id="{A4DE67FF-A780-4FB0-AE50-0380AE130094}"/>
              </a:ext>
            </a:extLst>
          </p:cNvPr>
          <p:cNvSpPr/>
          <p:nvPr/>
        </p:nvSpPr>
        <p:spPr>
          <a:xfrm>
            <a:off x="104746" y="2440468"/>
            <a:ext cx="2235006" cy="1224136"/>
          </a:xfrm>
          <a:prstGeom prst="wedgeRoundRectCallout">
            <a:avLst>
              <a:gd name="adj1" fmla="val -45010"/>
              <a:gd name="adj2" fmla="val -15625"/>
              <a:gd name="adj3" fmla="val 16667"/>
            </a:avLst>
          </a:prstGeom>
          <a:solidFill>
            <a:schemeClr val="accent6">
              <a:lumMod val="20000"/>
              <a:lumOff val="80000"/>
            </a:schemeClr>
          </a:solid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〇</a:t>
            </a:r>
            <a:r>
              <a:rPr kumimoji="1" lang="en-US" altLang="ja-JP" sz="1400" dirty="0"/>
              <a:t>…</a:t>
            </a:r>
            <a:r>
              <a:rPr kumimoji="1" lang="ja-JP" altLang="en-US" sz="1400" dirty="0"/>
              <a:t>単元を通じて繰り返し</a:t>
            </a:r>
            <a:endParaRPr kumimoji="1" lang="en-US" altLang="ja-JP" sz="1400" dirty="0"/>
          </a:p>
          <a:p>
            <a:r>
              <a:rPr lang="ja-JP" altLang="en-US" sz="1400" dirty="0"/>
              <a:t>　　  </a:t>
            </a:r>
            <a:r>
              <a:rPr kumimoji="1" lang="ja-JP" altLang="en-US" sz="1400" dirty="0"/>
              <a:t>取り組ませる活動</a:t>
            </a:r>
            <a:endParaRPr kumimoji="1" lang="en-US" altLang="ja-JP" sz="1400" dirty="0"/>
          </a:p>
          <a:p>
            <a:r>
              <a:rPr kumimoji="1" lang="en-US" altLang="ja-JP" sz="1400" dirty="0">
                <a:solidFill>
                  <a:srgbClr val="1A09F7"/>
                </a:solidFill>
              </a:rPr>
              <a:t>【】…</a:t>
            </a:r>
            <a:r>
              <a:rPr kumimoji="1" lang="ja-JP" altLang="en-US" sz="1400" dirty="0">
                <a:solidFill>
                  <a:srgbClr val="1A09F7"/>
                </a:solidFill>
              </a:rPr>
              <a:t>「</a:t>
            </a:r>
            <a:r>
              <a:rPr lang="en-US" altLang="ja-JP" sz="1400" dirty="0">
                <a:solidFill>
                  <a:srgbClr val="1A09F7"/>
                </a:solidFill>
              </a:rPr>
              <a:t>We Can</a:t>
            </a:r>
            <a:r>
              <a:rPr kumimoji="1" lang="en-US" altLang="ja-JP" sz="1400" dirty="0">
                <a:solidFill>
                  <a:srgbClr val="1A09F7"/>
                </a:solidFill>
              </a:rPr>
              <a:t>!1</a:t>
            </a:r>
            <a:r>
              <a:rPr kumimoji="1" lang="ja-JP" altLang="en-US" sz="1400" dirty="0">
                <a:solidFill>
                  <a:srgbClr val="1A09F7"/>
                </a:solidFill>
              </a:rPr>
              <a:t>」に掲載さ　</a:t>
            </a:r>
            <a:endParaRPr kumimoji="1" lang="en-US" altLang="ja-JP" sz="1400" dirty="0">
              <a:solidFill>
                <a:srgbClr val="1A09F7"/>
              </a:solidFill>
            </a:endParaRPr>
          </a:p>
          <a:p>
            <a:r>
              <a:rPr lang="ja-JP" altLang="en-US" sz="1400" dirty="0">
                <a:solidFill>
                  <a:srgbClr val="1A09F7"/>
                </a:solidFill>
              </a:rPr>
              <a:t>　　　</a:t>
            </a:r>
            <a:r>
              <a:rPr kumimoji="1" lang="ja-JP" altLang="en-US" sz="1400" dirty="0">
                <a:solidFill>
                  <a:srgbClr val="1A09F7"/>
                </a:solidFill>
              </a:rPr>
              <a:t>れている活動</a:t>
            </a:r>
            <a:endParaRPr kumimoji="1" lang="en-US" altLang="ja-JP" sz="1400" dirty="0">
              <a:solidFill>
                <a:srgbClr val="1A09F7"/>
              </a:solidFill>
            </a:endParaRPr>
          </a:p>
          <a:p>
            <a:r>
              <a:rPr kumimoji="1" lang="ja-JP" altLang="en-US" sz="1400" dirty="0">
                <a:solidFill>
                  <a:srgbClr val="FF0000"/>
                </a:solidFill>
              </a:rPr>
              <a:t>★</a:t>
            </a:r>
            <a:r>
              <a:rPr kumimoji="1" lang="en-US" altLang="ja-JP" sz="1400" dirty="0">
                <a:solidFill>
                  <a:srgbClr val="FF0000"/>
                </a:solidFill>
              </a:rPr>
              <a:t>…</a:t>
            </a:r>
            <a:r>
              <a:rPr kumimoji="1" lang="ja-JP" altLang="en-US" sz="1400" dirty="0">
                <a:solidFill>
                  <a:srgbClr val="FF0000"/>
                </a:solidFill>
              </a:rPr>
              <a:t>オリジナルの活動</a:t>
            </a:r>
            <a:endParaRPr kumimoji="1" lang="en-US" altLang="ja-JP" sz="1400" dirty="0">
              <a:solidFill>
                <a:srgbClr val="FF0000"/>
              </a:solidFill>
            </a:endParaRPr>
          </a:p>
        </p:txBody>
      </p:sp>
      <p:sp>
        <p:nvSpPr>
          <p:cNvPr id="12"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2826089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6" name="円形吹き出し 5"/>
          <p:cNvSpPr/>
          <p:nvPr/>
        </p:nvSpPr>
        <p:spPr>
          <a:xfrm>
            <a:off x="270005" y="1637834"/>
            <a:ext cx="7092274" cy="4392487"/>
          </a:xfrm>
          <a:prstGeom prst="wedgeEllipseCallout">
            <a:avLst>
              <a:gd name="adj1" fmla="val 54081"/>
              <a:gd name="adj2" fmla="val -4904"/>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lang="ja-JP" altLang="en-US" sz="3600" b="1" dirty="0" smtClean="0">
                <a:latin typeface="メイリオ" panose="020B0604030504040204" pitchFamily="50" charset="-128"/>
                <a:ea typeface="メイリオ" panose="020B0604030504040204" pitchFamily="50" charset="-128"/>
              </a:rPr>
              <a:t>　単元</a:t>
            </a:r>
            <a:r>
              <a:rPr lang="ja-JP" altLang="en-US" sz="3600" b="1" dirty="0">
                <a:latin typeface="メイリオ" panose="020B0604030504040204" pitchFamily="50" charset="-128"/>
                <a:ea typeface="メイリオ" panose="020B0604030504040204" pitchFamily="50" charset="-128"/>
              </a:rPr>
              <a:t>構成のポイントを理解し，授業づくりに生かすことができる。</a:t>
            </a:r>
            <a:endParaRPr lang="ja-JP" altLang="en-US" sz="4000" b="1"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270005" y="917923"/>
            <a:ext cx="2615924" cy="8790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b="1" dirty="0" smtClean="0">
                <a:latin typeface="Meiryo UI" panose="020B0604030504040204" pitchFamily="50" charset="-128"/>
                <a:ea typeface="Meiryo UI" panose="020B0604030504040204" pitchFamily="50" charset="-128"/>
              </a:rPr>
              <a:t>ねらい</a:t>
            </a:r>
            <a:endParaRPr lang="ja-JP" altLang="en-US" sz="4800" b="1" dirty="0">
              <a:latin typeface="Meiryo UI" panose="020B0604030504040204" pitchFamily="50" charset="-128"/>
              <a:ea typeface="Meiryo UI" panose="020B0604030504040204" pitchFamily="50" charset="-128"/>
            </a:endParaRPr>
          </a:p>
        </p:txBody>
      </p:sp>
      <p:pic>
        <p:nvPicPr>
          <p:cNvPr id="9" name="Picture 2" descr="先生のイラスト（男性）">
            <a:extLst>
              <a:ext uri="{FF2B5EF4-FFF2-40B4-BE49-F238E27FC236}">
                <a16:creationId xmlns="" xmlns:a16="http://schemas.microsoft.com/office/drawing/2014/main"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8109" y="2636912"/>
            <a:ext cx="3016585" cy="4113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434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10502" y="620688"/>
            <a:ext cx="7056783" cy="523220"/>
          </a:xfrm>
          <a:prstGeom prst="rect">
            <a:avLst/>
          </a:prstGeom>
          <a:noFill/>
        </p:spPr>
        <p:txBody>
          <a:bodyPr wrap="square" rtlCol="0">
            <a:spAutoFit/>
          </a:bodyPr>
          <a:lstStyle/>
          <a:p>
            <a:r>
              <a:rPr kumimoji="1" lang="ja-JP" altLang="en-US" sz="2800" dirty="0">
                <a:latin typeface="Meiryo UI" panose="020B0604030504040204" pitchFamily="50" charset="-128"/>
                <a:ea typeface="Meiryo UI" panose="020B0604030504040204" pitchFamily="50" charset="-128"/>
              </a:rPr>
              <a:t>他教科等と連携した指導について</a:t>
            </a:r>
          </a:p>
        </p:txBody>
      </p:sp>
      <p:pic>
        <p:nvPicPr>
          <p:cNvPr id="5" name="図 4">
            <a:extLst>
              <a:ext uri="{FF2B5EF4-FFF2-40B4-BE49-F238E27FC236}">
                <a16:creationId xmlns="" xmlns:a16="http://schemas.microsoft.com/office/drawing/2014/main" id="{A52B8DDB-C098-49E2-9DC2-F2FDA77C1181}"/>
              </a:ext>
            </a:extLst>
          </p:cNvPr>
          <p:cNvPicPr>
            <a:picLocks noChangeAspect="1"/>
          </p:cNvPicPr>
          <p:nvPr/>
        </p:nvPicPr>
        <p:blipFill rotWithShape="1">
          <a:blip r:embed="rId3"/>
          <a:srcRect l="20244" t="20786" r="23841" b="10784"/>
          <a:stretch/>
        </p:blipFill>
        <p:spPr>
          <a:xfrm>
            <a:off x="1152793" y="1077491"/>
            <a:ext cx="7359037" cy="5447853"/>
          </a:xfrm>
          <a:prstGeom prst="rect">
            <a:avLst/>
          </a:prstGeom>
        </p:spPr>
      </p:pic>
      <p:sp>
        <p:nvSpPr>
          <p:cNvPr id="7" name="サブタイトル 2">
            <a:extLst>
              <a:ext uri="{FF2B5EF4-FFF2-40B4-BE49-F238E27FC236}">
                <a16:creationId xmlns="" xmlns:a16="http://schemas.microsoft.com/office/drawing/2014/main" id="{B8C005FB-7502-4FF2-B317-DDA6E98037E5}"/>
              </a:ext>
            </a:extLst>
          </p:cNvPr>
          <p:cNvSpPr txBox="1">
            <a:spLocks/>
          </p:cNvSpPr>
          <p:nvPr/>
        </p:nvSpPr>
        <p:spPr>
          <a:xfrm>
            <a:off x="4499992" y="6546019"/>
            <a:ext cx="5184576"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400" dirty="0">
                <a:latin typeface="Meiryo UI" panose="020B0604030504040204" pitchFamily="50" charset="-128"/>
                <a:ea typeface="Meiryo UI" panose="020B0604030504040204" pitchFamily="50" charset="-128"/>
              </a:rPr>
              <a:t>文部科学省「小学校外国語活動・外国語　研修ガイドブック」</a:t>
            </a:r>
          </a:p>
        </p:txBody>
      </p:sp>
      <p:sp>
        <p:nvSpPr>
          <p:cNvPr id="2" name="正方形/長方形 1"/>
          <p:cNvSpPr/>
          <p:nvPr/>
        </p:nvSpPr>
        <p:spPr>
          <a:xfrm>
            <a:off x="1112727" y="1086638"/>
            <a:ext cx="7399103" cy="54387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767003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円形吹き出し 6"/>
          <p:cNvSpPr/>
          <p:nvPr/>
        </p:nvSpPr>
        <p:spPr>
          <a:xfrm>
            <a:off x="251520" y="1412776"/>
            <a:ext cx="7092274" cy="4527055"/>
          </a:xfrm>
          <a:prstGeom prst="wedgeEllipseCallout">
            <a:avLst>
              <a:gd name="adj1" fmla="val 54081"/>
              <a:gd name="adj2" fmla="val -4904"/>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lang="ja-JP" altLang="en-US" sz="3600" b="1" dirty="0">
                <a:latin typeface="Meiryo UI" panose="020B0604030504040204" pitchFamily="50" charset="-128"/>
                <a:ea typeface="Meiryo UI" panose="020B0604030504040204" pitchFamily="50" charset="-128"/>
              </a:rPr>
              <a:t>「今後の授業づくりに</a:t>
            </a:r>
            <a:endParaRPr lang="en-US" altLang="ja-JP" sz="3600" b="1" dirty="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生かしていきたいこと」</a:t>
            </a:r>
            <a:endParaRPr lang="en-US" altLang="ja-JP" sz="3600" b="1" dirty="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についてグループで伝え合いましょう。</a:t>
            </a:r>
            <a:endParaRPr lang="en-US" altLang="ja-JP" sz="3600" b="1" dirty="0">
              <a:latin typeface="Meiryo UI" panose="020B0604030504040204" pitchFamily="50" charset="-128"/>
              <a:ea typeface="Meiryo UI" panose="020B0604030504040204" pitchFamily="50" charset="-128"/>
            </a:endParaRPr>
          </a:p>
        </p:txBody>
      </p:sp>
      <p:pic>
        <p:nvPicPr>
          <p:cNvPr id="8" name="Picture 2" descr="先生のイラスト（男性）">
            <a:extLst>
              <a:ext uri="{FF2B5EF4-FFF2-40B4-BE49-F238E27FC236}">
                <a16:creationId xmlns="" xmlns:a16="http://schemas.microsoft.com/office/drawing/2014/main"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9972" y="2564904"/>
            <a:ext cx="3016585" cy="4113526"/>
          </a:xfrm>
          <a:prstGeom prst="rect">
            <a:avLst/>
          </a:prstGeom>
          <a:noFill/>
          <a:extLst>
            <a:ext uri="{909E8E84-426E-40DD-AFC4-6F175D3DCCD1}">
              <a14:hiddenFill xmlns:a14="http://schemas.microsoft.com/office/drawing/2010/main">
                <a:solidFill>
                  <a:srgbClr val="FFFFFF"/>
                </a:solidFill>
              </a14:hiddenFill>
            </a:ext>
          </a:extLst>
        </p:spPr>
      </p:pic>
      <p:sp>
        <p:nvSpPr>
          <p:cNvPr id="6"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３</a:t>
            </a:r>
            <a:r>
              <a:rPr lang="ja-JP" altLang="en-US" sz="2800" b="1" dirty="0" smtClean="0">
                <a:solidFill>
                  <a:schemeClr val="bg1"/>
                </a:solidFill>
                <a:latin typeface="Meiryo UI" panose="020B0604030504040204" pitchFamily="50" charset="-128"/>
                <a:ea typeface="Meiryo UI" panose="020B0604030504040204" pitchFamily="50" charset="-128"/>
              </a:rPr>
              <a:t>　振り返り</a:t>
            </a:r>
            <a:endParaRPr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1869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 xmlns:a16="http://schemas.microsoft.com/office/drawing/2014/main" id="{46DE1376-CE0F-4732-B607-09A3D3886BFD}"/>
              </a:ext>
            </a:extLst>
          </p:cNvPr>
          <p:cNvSpPr txBox="1"/>
          <p:nvPr/>
        </p:nvSpPr>
        <p:spPr>
          <a:xfrm>
            <a:off x="611560" y="1196752"/>
            <a:ext cx="8280920" cy="6370975"/>
          </a:xfrm>
          <a:prstGeom prst="rect">
            <a:avLst/>
          </a:prstGeom>
          <a:noFill/>
        </p:spPr>
        <p:txBody>
          <a:bodyPr wrap="square" rtlCol="0">
            <a:spAutoFit/>
          </a:bodyPr>
          <a:lstStyle/>
          <a:p>
            <a:pPr algn="l"/>
            <a:r>
              <a:rPr kumimoji="1" lang="en-US" altLang="ja-JP" sz="4000" b="1" dirty="0" smtClean="0">
                <a:latin typeface="Meiryo UI" panose="020B0604030504040204" pitchFamily="50" charset="-128"/>
                <a:ea typeface="Meiryo UI" panose="020B0604030504040204" pitchFamily="50" charset="-128"/>
              </a:rPr>
              <a:t>                 《</a:t>
            </a:r>
            <a:r>
              <a:rPr kumimoji="1" lang="ja-JP" altLang="en-US" sz="4000" b="1" dirty="0" smtClean="0">
                <a:latin typeface="Meiryo UI" panose="020B0604030504040204" pitchFamily="50" charset="-128"/>
                <a:ea typeface="Meiryo UI" panose="020B0604030504040204" pitchFamily="50" charset="-128"/>
              </a:rPr>
              <a:t>内容</a:t>
            </a:r>
            <a:r>
              <a:rPr kumimoji="1" lang="en-US" altLang="ja-JP" sz="4000" b="1" dirty="0" smtClean="0">
                <a:latin typeface="Meiryo UI" panose="020B0604030504040204" pitchFamily="50" charset="-128"/>
                <a:ea typeface="Meiryo UI" panose="020B0604030504040204" pitchFamily="50" charset="-128"/>
              </a:rPr>
              <a:t>》</a:t>
            </a:r>
          </a:p>
          <a:p>
            <a:pPr algn="l"/>
            <a:endParaRPr kumimoji="1" lang="en-US" altLang="ja-JP" sz="4000" b="1" dirty="0" smtClean="0">
              <a:latin typeface="Meiryo UI" panose="020B0604030504040204" pitchFamily="50" charset="-128"/>
              <a:ea typeface="Meiryo UI" panose="020B0604030504040204" pitchFamily="50" charset="-128"/>
            </a:endParaRPr>
          </a:p>
          <a:p>
            <a:r>
              <a:rPr lang="ja-JP" altLang="en-US" sz="4000" b="1" dirty="0" smtClean="0">
                <a:latin typeface="Meiryo UI" panose="020B0604030504040204" pitchFamily="50" charset="-128"/>
                <a:ea typeface="Meiryo UI" panose="020B0604030504040204" pitchFamily="50" charset="-128"/>
              </a:rPr>
              <a:t>１　交流</a:t>
            </a:r>
            <a:endParaRPr lang="ja-JP" altLang="en-US" sz="4000" b="1" dirty="0">
              <a:latin typeface="Meiryo UI" panose="020B0604030504040204" pitchFamily="50" charset="-128"/>
              <a:ea typeface="Meiryo UI" panose="020B0604030504040204" pitchFamily="50" charset="-128"/>
            </a:endParaRPr>
          </a:p>
          <a:p>
            <a:endParaRPr lang="en-US" altLang="ja-JP" sz="4000" b="1" dirty="0" smtClean="0">
              <a:latin typeface="Meiryo UI" panose="020B0604030504040204" pitchFamily="50" charset="-128"/>
              <a:ea typeface="Meiryo UI" panose="020B0604030504040204" pitchFamily="50" charset="-128"/>
            </a:endParaRPr>
          </a:p>
          <a:p>
            <a:r>
              <a:rPr lang="ja-JP" altLang="en-US" sz="4000" b="1" dirty="0" smtClean="0">
                <a:latin typeface="Meiryo UI" panose="020B0604030504040204" pitchFamily="50" charset="-128"/>
                <a:ea typeface="Meiryo UI" panose="020B0604030504040204" pitchFamily="50" charset="-128"/>
              </a:rPr>
              <a:t>２　単元</a:t>
            </a:r>
            <a:r>
              <a:rPr lang="ja-JP" altLang="en-US" sz="4000" b="1" dirty="0">
                <a:latin typeface="Meiryo UI" panose="020B0604030504040204" pitchFamily="50" charset="-128"/>
                <a:ea typeface="Meiryo UI" panose="020B0604030504040204" pitchFamily="50" charset="-128"/>
              </a:rPr>
              <a:t>構成について</a:t>
            </a:r>
          </a:p>
          <a:p>
            <a:endParaRPr lang="en-US" altLang="ja-JP" sz="4000" b="1" dirty="0" smtClean="0">
              <a:latin typeface="Meiryo UI" panose="020B0604030504040204" pitchFamily="50" charset="-128"/>
              <a:ea typeface="Meiryo UI" panose="020B0604030504040204" pitchFamily="50" charset="-128"/>
            </a:endParaRPr>
          </a:p>
          <a:p>
            <a:r>
              <a:rPr lang="ja-JP" altLang="en-US" sz="4000" b="1" dirty="0" smtClean="0">
                <a:latin typeface="Meiryo UI" panose="020B0604030504040204" pitchFamily="50" charset="-128"/>
                <a:ea typeface="Meiryo UI" panose="020B0604030504040204" pitchFamily="50" charset="-128"/>
              </a:rPr>
              <a:t>３　振り返り</a:t>
            </a:r>
            <a:endParaRPr lang="ja-JP" altLang="en-US" sz="4000" b="1" dirty="0">
              <a:latin typeface="Meiryo UI" panose="020B0604030504040204" pitchFamily="50" charset="-128"/>
              <a:ea typeface="Meiryo UI" panose="020B0604030504040204" pitchFamily="50" charset="-128"/>
            </a:endParaRPr>
          </a:p>
          <a:p>
            <a:pPr algn="l">
              <a:lnSpc>
                <a:spcPct val="150000"/>
              </a:lnSpc>
            </a:pPr>
            <a:endParaRPr kumimoji="1" lang="en-US" altLang="ja-JP" sz="3200" b="1" dirty="0" smtClean="0">
              <a:latin typeface="Meiryo UI" panose="020B0604030504040204" pitchFamily="50" charset="-128"/>
              <a:ea typeface="Meiryo UI" panose="020B0604030504040204" pitchFamily="50" charset="-128"/>
            </a:endParaRPr>
          </a:p>
          <a:p>
            <a:pPr algn="l"/>
            <a:endParaRPr kumimoji="1" lang="en-US" altLang="ja-JP" sz="3200" b="1" dirty="0" smtClean="0">
              <a:latin typeface="Meiryo UI" panose="020B0604030504040204" pitchFamily="50" charset="-128"/>
              <a:ea typeface="Meiryo UI" panose="020B0604030504040204" pitchFamily="50" charset="-128"/>
            </a:endParaRPr>
          </a:p>
          <a:p>
            <a:pPr algn="l"/>
            <a:endParaRPr kumimoji="1" lang="en-US" altLang="ja-JP" sz="4800" b="1" dirty="0" smtClean="0">
              <a:latin typeface="Meiryo UI" panose="020B0604030504040204" pitchFamily="50" charset="-128"/>
              <a:ea typeface="Meiryo UI" panose="020B0604030504040204" pitchFamily="50" charset="-128"/>
            </a:endParaRPr>
          </a:p>
        </p:txBody>
      </p:sp>
      <p:sp>
        <p:nvSpPr>
          <p:cNvPr id="8"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3318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形吹き出し 2"/>
          <p:cNvSpPr/>
          <p:nvPr/>
        </p:nvSpPr>
        <p:spPr>
          <a:xfrm>
            <a:off x="251520" y="1412776"/>
            <a:ext cx="7092274" cy="4392487"/>
          </a:xfrm>
          <a:prstGeom prst="wedgeEllipseCallout">
            <a:avLst>
              <a:gd name="adj1" fmla="val 54081"/>
              <a:gd name="adj2" fmla="val -4904"/>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kumimoji="1" lang="ja-JP" altLang="en-US" sz="4000" b="1" dirty="0" smtClean="0">
                <a:latin typeface="Meiryo UI" panose="020B0604030504040204" pitchFamily="50" charset="-128"/>
                <a:ea typeface="Meiryo UI" panose="020B0604030504040204" pitchFamily="50" charset="-128"/>
              </a:rPr>
              <a:t>　単元</a:t>
            </a:r>
            <a:r>
              <a:rPr lang="ja-JP" altLang="en-US" sz="4000" b="1" dirty="0">
                <a:latin typeface="Meiryo UI" panose="020B0604030504040204" pitchFamily="50" charset="-128"/>
                <a:ea typeface="Meiryo UI" panose="020B0604030504040204" pitchFamily="50" charset="-128"/>
              </a:rPr>
              <a:t>構成</a:t>
            </a:r>
            <a:r>
              <a:rPr kumimoji="1" lang="ja-JP" altLang="en-US" sz="4000" b="1" dirty="0">
                <a:latin typeface="Meiryo UI" panose="020B0604030504040204" pitchFamily="50" charset="-128"/>
                <a:ea typeface="Meiryo UI" panose="020B0604030504040204" pitchFamily="50" charset="-128"/>
              </a:rPr>
              <a:t>に</a:t>
            </a:r>
            <a:r>
              <a:rPr lang="ja-JP" altLang="en-US" sz="4000" b="1" dirty="0">
                <a:latin typeface="Meiryo UI" panose="020B0604030504040204" pitchFamily="50" charset="-128"/>
                <a:ea typeface="Meiryo UI" panose="020B0604030504040204" pitchFamily="50" charset="-128"/>
              </a:rPr>
              <a:t>ついて</a:t>
            </a:r>
            <a:r>
              <a:rPr kumimoji="1" lang="ja-JP" altLang="en-US" sz="4000" b="1" dirty="0">
                <a:latin typeface="Meiryo UI" panose="020B0604030504040204" pitchFamily="50" charset="-128"/>
                <a:ea typeface="Meiryo UI" panose="020B0604030504040204" pitchFamily="50" charset="-128"/>
              </a:rPr>
              <a:t>，</a:t>
            </a:r>
            <a:endParaRPr kumimoji="1" lang="en-US" altLang="ja-JP" sz="4000" b="1" dirty="0">
              <a:latin typeface="Meiryo UI" panose="020B0604030504040204" pitchFamily="50" charset="-128"/>
              <a:ea typeface="Meiryo UI" panose="020B0604030504040204" pitchFamily="50" charset="-128"/>
            </a:endParaRPr>
          </a:p>
          <a:p>
            <a:r>
              <a:rPr lang="ja-JP" altLang="en-US" sz="4000" b="1" dirty="0">
                <a:latin typeface="Meiryo UI" panose="020B0604030504040204" pitchFamily="50" charset="-128"/>
                <a:ea typeface="Meiryo UI" panose="020B0604030504040204" pitchFamily="50" charset="-128"/>
              </a:rPr>
              <a:t>大切</a:t>
            </a:r>
            <a:r>
              <a:rPr kumimoji="1" lang="ja-JP" altLang="en-US" sz="4000" b="1" dirty="0">
                <a:latin typeface="Meiryo UI" panose="020B0604030504040204" pitchFamily="50" charset="-128"/>
                <a:ea typeface="Meiryo UI" panose="020B0604030504040204" pitchFamily="50" charset="-128"/>
              </a:rPr>
              <a:t>していることや　</a:t>
            </a:r>
            <a:endParaRPr kumimoji="1" lang="en-US" altLang="ja-JP" sz="4000" b="1" dirty="0">
              <a:latin typeface="Meiryo UI" panose="020B0604030504040204" pitchFamily="50" charset="-128"/>
              <a:ea typeface="Meiryo UI" panose="020B0604030504040204" pitchFamily="50" charset="-128"/>
            </a:endParaRPr>
          </a:p>
          <a:p>
            <a:r>
              <a:rPr kumimoji="1" lang="ja-JP" altLang="en-US" sz="4000" b="1" dirty="0">
                <a:latin typeface="Meiryo UI" panose="020B0604030504040204" pitchFamily="50" charset="-128"/>
                <a:ea typeface="Meiryo UI" panose="020B0604030504040204" pitchFamily="50" charset="-128"/>
              </a:rPr>
              <a:t>困っていること</a:t>
            </a:r>
            <a:r>
              <a:rPr lang="ja-JP" altLang="en-US" sz="4000" b="1" dirty="0">
                <a:latin typeface="Meiryo UI" panose="020B0604030504040204" pitchFamily="50" charset="-128"/>
                <a:ea typeface="Meiryo UI" panose="020B0604030504040204" pitchFamily="50" charset="-128"/>
              </a:rPr>
              <a:t>を交流しましょう。</a:t>
            </a:r>
            <a:endParaRPr kumimoji="1" lang="ja-JP" altLang="en-US" sz="4000" b="1" dirty="0">
              <a:latin typeface="Meiryo UI" panose="020B0604030504040204" pitchFamily="50" charset="-128"/>
              <a:ea typeface="Meiryo UI" panose="020B0604030504040204" pitchFamily="50" charset="-128"/>
            </a:endParaRPr>
          </a:p>
        </p:txBody>
      </p:sp>
      <p:pic>
        <p:nvPicPr>
          <p:cNvPr id="1026" name="Picture 2" descr="先生のイラスト（男性）">
            <a:extLst>
              <a:ext uri="{FF2B5EF4-FFF2-40B4-BE49-F238E27FC236}">
                <a16:creationId xmlns="" xmlns:a16="http://schemas.microsoft.com/office/drawing/2014/main"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9972" y="2564904"/>
            <a:ext cx="3016585" cy="4113526"/>
          </a:xfrm>
          <a:prstGeom prst="rect">
            <a:avLst/>
          </a:prstGeom>
          <a:noFill/>
          <a:extLst>
            <a:ext uri="{909E8E84-426E-40DD-AFC4-6F175D3DCCD1}">
              <a14:hiddenFill xmlns:a14="http://schemas.microsoft.com/office/drawing/2010/main">
                <a:solidFill>
                  <a:srgbClr val="FFFFFF"/>
                </a:solidFill>
              </a14:hiddenFill>
            </a:ext>
          </a:extLst>
        </p:spPr>
      </p:pic>
      <p:sp>
        <p:nvSpPr>
          <p:cNvPr id="7" name="タイトル 1"/>
          <p:cNvSpPr>
            <a:spLocks noGrp="1"/>
          </p:cNvSpPr>
          <p:nvPr>
            <p:ph type="title"/>
          </p:nvPr>
        </p:nvSpPr>
        <p:spPr>
          <a:xfrm>
            <a:off x="0" y="0"/>
            <a:ext cx="9144000" cy="620688"/>
          </a:xfrm>
          <a:solidFill>
            <a:srgbClr val="00B0F0"/>
          </a:solidFill>
        </p:spPr>
        <p:txBody>
          <a:bodyPr>
            <a:normAutofit/>
          </a:body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１　交流</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14231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431540" y="2095084"/>
            <a:ext cx="8280920" cy="4104456"/>
          </a:xfrm>
          <a:prstGeom prst="roundRect">
            <a:avLst>
              <a:gd name="adj" fmla="val 1062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spcBef>
                <a:spcPts val="600"/>
              </a:spcBef>
              <a:buNone/>
            </a:pPr>
            <a:r>
              <a:rPr lang="ja-JP" altLang="en-US" sz="4000" dirty="0">
                <a:solidFill>
                  <a:schemeClr val="tx1"/>
                </a:solidFill>
                <a:latin typeface="Meiryo UI" panose="020B0604030504040204" pitchFamily="50" charset="-128"/>
                <a:ea typeface="Meiryo UI" panose="020B0604030504040204" pitchFamily="50" charset="-128"/>
              </a:rPr>
              <a:t>①ゴールを明確にし，段階的な目標</a:t>
            </a:r>
            <a:endParaRPr lang="en-US" altLang="ja-JP" sz="4000" dirty="0">
              <a:solidFill>
                <a:schemeClr val="tx1"/>
              </a:solidFill>
              <a:latin typeface="Meiryo UI" panose="020B0604030504040204" pitchFamily="50" charset="-128"/>
              <a:ea typeface="Meiryo UI" panose="020B0604030504040204" pitchFamily="50" charset="-128"/>
            </a:endParaRPr>
          </a:p>
          <a:p>
            <a:pPr marL="36000" indent="0">
              <a:spcBef>
                <a:spcPts val="600"/>
              </a:spcBef>
              <a:buNone/>
            </a:pPr>
            <a:r>
              <a:rPr lang="ja-JP" altLang="en-US" sz="4000" dirty="0">
                <a:solidFill>
                  <a:schemeClr val="tx1"/>
                </a:solidFill>
                <a:latin typeface="Meiryo UI" panose="020B0604030504040204" pitchFamily="50" charset="-128"/>
                <a:ea typeface="Meiryo UI" panose="020B0604030504040204" pitchFamily="50" charset="-128"/>
              </a:rPr>
              <a:t>　 を設定する。</a:t>
            </a:r>
            <a:endParaRPr lang="en-US" altLang="ja-JP" sz="4000" dirty="0">
              <a:solidFill>
                <a:schemeClr val="tx1"/>
              </a:solidFill>
              <a:latin typeface="Meiryo UI" panose="020B0604030504040204" pitchFamily="50" charset="-128"/>
              <a:ea typeface="Meiryo UI" panose="020B0604030504040204" pitchFamily="50" charset="-128"/>
            </a:endParaRPr>
          </a:p>
          <a:p>
            <a:pPr marL="36000" indent="0">
              <a:spcBef>
                <a:spcPts val="600"/>
              </a:spcBef>
              <a:buNone/>
            </a:pPr>
            <a:endParaRPr lang="en-US" altLang="ja-JP" sz="4000" dirty="0">
              <a:solidFill>
                <a:schemeClr val="tx1"/>
              </a:solidFill>
              <a:latin typeface="Meiryo UI" panose="020B0604030504040204" pitchFamily="50" charset="-128"/>
              <a:ea typeface="Meiryo UI" panose="020B0604030504040204" pitchFamily="50" charset="-128"/>
            </a:endParaRPr>
          </a:p>
          <a:p>
            <a:pPr marL="36000" indent="0">
              <a:spcBef>
                <a:spcPts val="600"/>
              </a:spcBef>
              <a:buNone/>
            </a:pPr>
            <a:r>
              <a:rPr lang="ja-JP" altLang="en-US" sz="4000" dirty="0">
                <a:solidFill>
                  <a:schemeClr val="tx1"/>
                </a:solidFill>
                <a:latin typeface="Meiryo UI" panose="020B0604030504040204" pitchFamily="50" charset="-128"/>
                <a:ea typeface="Meiryo UI" panose="020B0604030504040204" pitchFamily="50" charset="-128"/>
              </a:rPr>
              <a:t>②目標に沿った活動を選択し，効果</a:t>
            </a:r>
          </a:p>
          <a:p>
            <a:pPr marL="36000" indent="0">
              <a:spcBef>
                <a:spcPts val="600"/>
              </a:spcBef>
              <a:buNone/>
            </a:pPr>
            <a:r>
              <a:rPr lang="ja-JP" altLang="en-US" sz="4000" dirty="0">
                <a:solidFill>
                  <a:schemeClr val="tx1"/>
                </a:solidFill>
                <a:latin typeface="Meiryo UI" panose="020B0604030504040204" pitchFamily="50" charset="-128"/>
                <a:ea typeface="Meiryo UI" panose="020B0604030504040204" pitchFamily="50" charset="-128"/>
              </a:rPr>
              <a:t>　 </a:t>
            </a:r>
            <a:r>
              <a:rPr lang="ja-JP" altLang="en-US" sz="4000" dirty="0" smtClean="0">
                <a:solidFill>
                  <a:schemeClr val="tx1"/>
                </a:solidFill>
                <a:latin typeface="Meiryo UI" panose="020B0604030504040204" pitchFamily="50" charset="-128"/>
                <a:ea typeface="Meiryo UI" panose="020B0604030504040204" pitchFamily="50" charset="-128"/>
              </a:rPr>
              <a:t>的</a:t>
            </a:r>
            <a:r>
              <a:rPr lang="ja-JP" altLang="en-US" sz="4000" dirty="0">
                <a:solidFill>
                  <a:schemeClr val="tx1"/>
                </a:solidFill>
                <a:latin typeface="Meiryo UI" panose="020B0604030504040204" pitchFamily="50" charset="-128"/>
                <a:ea typeface="Meiryo UI" panose="020B0604030504040204" pitchFamily="50" charset="-128"/>
              </a:rPr>
              <a:t>に配列する。</a:t>
            </a:r>
            <a:endParaRPr lang="en-US" altLang="ja-JP" sz="4000" dirty="0">
              <a:solidFill>
                <a:schemeClr val="tx1"/>
              </a:solidFill>
              <a:latin typeface="Meiryo UI" panose="020B0604030504040204" pitchFamily="50" charset="-128"/>
              <a:ea typeface="Meiryo UI" panose="020B0604030504040204" pitchFamily="50" charset="-128"/>
            </a:endParaRPr>
          </a:p>
        </p:txBody>
      </p:sp>
      <p:sp>
        <p:nvSpPr>
          <p:cNvPr id="7" name="サブタイトル 2"/>
          <p:cNvSpPr txBox="1">
            <a:spLocks/>
          </p:cNvSpPr>
          <p:nvPr/>
        </p:nvSpPr>
        <p:spPr>
          <a:xfrm>
            <a:off x="4283968" y="6497960"/>
            <a:ext cx="5184576"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400" dirty="0">
                <a:latin typeface="Meiryo UI" panose="020B0604030504040204" pitchFamily="50" charset="-128"/>
                <a:ea typeface="Meiryo UI" panose="020B0604030504040204" pitchFamily="50" charset="-128"/>
              </a:rPr>
              <a:t>文部科学省「小学校外国語活動・外国語　研修ガイドブック」</a:t>
            </a:r>
          </a:p>
        </p:txBody>
      </p:sp>
      <p:sp>
        <p:nvSpPr>
          <p:cNvPr id="8" name="角丸四角形 3">
            <a:extLst>
              <a:ext uri="{FF2B5EF4-FFF2-40B4-BE49-F238E27FC236}">
                <a16:creationId xmlns="" xmlns:a16="http://schemas.microsoft.com/office/drawing/2014/main" id="{E4590085-26B9-464D-B12C-3F27C466BAFE}"/>
              </a:ext>
            </a:extLst>
          </p:cNvPr>
          <p:cNvSpPr/>
          <p:nvPr/>
        </p:nvSpPr>
        <p:spPr>
          <a:xfrm>
            <a:off x="323528" y="899244"/>
            <a:ext cx="8496944" cy="873572"/>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3600" b="1" dirty="0">
                <a:solidFill>
                  <a:schemeClr val="bg1"/>
                </a:solidFill>
                <a:latin typeface="Meiryo UI" panose="020B0604030504040204" pitchFamily="50" charset="-128"/>
                <a:ea typeface="Meiryo UI" panose="020B0604030504040204" pitchFamily="50" charset="-128"/>
              </a:rPr>
              <a:t>単元を構成する上での留意点は？</a:t>
            </a:r>
            <a:r>
              <a:rPr lang="ja-JP" altLang="en-US" sz="3600" dirty="0">
                <a:solidFill>
                  <a:prstClr val="black"/>
                </a:solidFill>
                <a:latin typeface="Meiryo UI" panose="020B0604030504040204" pitchFamily="50" charset="-128"/>
                <a:ea typeface="Meiryo UI" panose="020B0604030504040204" pitchFamily="50" charset="-128"/>
              </a:rPr>
              <a:t>　</a:t>
            </a:r>
            <a:endParaRPr lang="en-US" altLang="ja-JP" sz="3600" dirty="0">
              <a:solidFill>
                <a:prstClr val="black"/>
              </a:solidFill>
              <a:latin typeface="Meiryo UI" panose="020B0604030504040204" pitchFamily="50" charset="-128"/>
              <a:ea typeface="Meiryo UI" panose="020B0604030504040204" pitchFamily="50" charset="-128"/>
            </a:endParaRPr>
          </a:p>
        </p:txBody>
      </p:sp>
      <p:sp>
        <p:nvSpPr>
          <p:cNvPr id="6" name="タイトル 1"/>
          <p:cNvSpPr>
            <a:spLocks noGrp="1"/>
          </p:cNvSpPr>
          <p:nvPr>
            <p:ph type="title"/>
          </p:nvPr>
        </p:nvSpPr>
        <p:spPr>
          <a:xfrm>
            <a:off x="0" y="0"/>
            <a:ext cx="9144000" cy="626496"/>
          </a:xfrm>
          <a:solidFill>
            <a:srgbClr val="00B0F0"/>
          </a:solidFill>
        </p:spPr>
        <p:txBody>
          <a:bodyPr>
            <a:normAutofit/>
          </a:bodyPr>
          <a:lstStyle/>
          <a:p>
            <a:pPr algn="l"/>
            <a:r>
              <a:rPr kumimoji="1" lang="ja-JP" altLang="en-US" sz="2800" b="1" dirty="0" smtClean="0">
                <a:solidFill>
                  <a:schemeClr val="bg1"/>
                </a:solidFill>
                <a:latin typeface="Meiryo UI" panose="020B0604030504040204" pitchFamily="50" charset="-128"/>
                <a:ea typeface="Meiryo UI" panose="020B0604030504040204" pitchFamily="50" charset="-128"/>
              </a:rPr>
              <a:t>２　単元構成について</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9117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3AAE5C0-4237-4869-952A-B0674441EC53}"/>
              </a:ext>
            </a:extLst>
          </p:cNvPr>
          <p:cNvSpPr>
            <a:spLocks noGrp="1"/>
          </p:cNvSpPr>
          <p:nvPr>
            <p:ph type="title"/>
          </p:nvPr>
        </p:nvSpPr>
        <p:spPr>
          <a:xfrm>
            <a:off x="467544" y="1412776"/>
            <a:ext cx="2880320" cy="1183308"/>
          </a:xfrm>
          <a:ln w="22225">
            <a:solidFill>
              <a:schemeClr val="tx1"/>
            </a:solidFill>
          </a:ln>
        </p:spPr>
        <p:txBody>
          <a:bodyPr>
            <a:noAutofit/>
          </a:bodyPr>
          <a:lstStyle/>
          <a:p>
            <a:r>
              <a:rPr lang="en-US" altLang="ja-JP" sz="2000" dirty="0">
                <a:latin typeface="Comic Sans MS" panose="030F0702030302020204" pitchFamily="66" charset="0"/>
              </a:rPr>
              <a:t>We Can!1</a:t>
            </a:r>
            <a:r>
              <a:rPr lang="ja-JP" altLang="en-US" sz="2000" dirty="0">
                <a:latin typeface="Comic Sans MS" panose="030F0702030302020204" pitchFamily="66" charset="0"/>
              </a:rPr>
              <a:t>　</a:t>
            </a:r>
            <a:r>
              <a:rPr lang="en-US" altLang="ja-JP" sz="2000" dirty="0">
                <a:latin typeface="Comic Sans MS" panose="030F0702030302020204" pitchFamily="66" charset="0"/>
              </a:rPr>
              <a:t> Unit2</a:t>
            </a:r>
            <a:br>
              <a:rPr lang="en-US" altLang="ja-JP" sz="2000" dirty="0">
                <a:latin typeface="Comic Sans MS" panose="030F0702030302020204" pitchFamily="66" charset="0"/>
              </a:rPr>
            </a:br>
            <a:r>
              <a:rPr lang="ja-JP" altLang="en-US" sz="2000" dirty="0">
                <a:latin typeface="Comic Sans MS" panose="030F0702030302020204" pitchFamily="66" charset="0"/>
              </a:rPr>
              <a:t>「</a:t>
            </a:r>
            <a:r>
              <a:rPr lang="en-US" altLang="ja-JP" sz="2000" dirty="0">
                <a:latin typeface="Comic Sans MS" panose="030F0702030302020204" pitchFamily="66" charset="0"/>
              </a:rPr>
              <a:t>When is your birthday?</a:t>
            </a:r>
            <a:r>
              <a:rPr lang="ja-JP" altLang="en-US" sz="2000" dirty="0">
                <a:latin typeface="Comic Sans MS" panose="030F0702030302020204" pitchFamily="66" charset="0"/>
              </a:rPr>
              <a:t>」（第</a:t>
            </a:r>
            <a:r>
              <a:rPr lang="en-US" altLang="ja-JP" sz="2000" dirty="0">
                <a:latin typeface="Comic Sans MS" panose="030F0702030302020204" pitchFamily="66" charset="0"/>
              </a:rPr>
              <a:t>5</a:t>
            </a:r>
            <a:r>
              <a:rPr lang="ja-JP" altLang="en-US" sz="2000" dirty="0">
                <a:latin typeface="Comic Sans MS" panose="030F0702030302020204" pitchFamily="66" charset="0"/>
              </a:rPr>
              <a:t>学年）</a:t>
            </a:r>
            <a:endParaRPr kumimoji="1" lang="ja-JP" altLang="en-US" sz="2000" dirty="0">
              <a:latin typeface="Comic Sans MS" panose="030F0702030302020204" pitchFamily="66" charset="0"/>
            </a:endParaRPr>
          </a:p>
        </p:txBody>
      </p:sp>
      <p:sp>
        <p:nvSpPr>
          <p:cNvPr id="27" name="四角形: 角を丸くする 26">
            <a:extLst>
              <a:ext uri="{FF2B5EF4-FFF2-40B4-BE49-F238E27FC236}">
                <a16:creationId xmlns="" xmlns:a16="http://schemas.microsoft.com/office/drawing/2014/main" id="{B7C51E7E-8761-40EE-B223-787CBF7F2E50}"/>
              </a:ext>
            </a:extLst>
          </p:cNvPr>
          <p:cNvSpPr/>
          <p:nvPr/>
        </p:nvSpPr>
        <p:spPr>
          <a:xfrm>
            <a:off x="323528" y="4426140"/>
            <a:ext cx="8064896" cy="2003457"/>
          </a:xfrm>
          <a:prstGeom prst="round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dirty="0"/>
          </a:p>
        </p:txBody>
      </p:sp>
      <p:sp>
        <p:nvSpPr>
          <p:cNvPr id="9" name="正方形/長方形 8">
            <a:extLst>
              <a:ext uri="{FF2B5EF4-FFF2-40B4-BE49-F238E27FC236}">
                <a16:creationId xmlns="" xmlns:a16="http://schemas.microsoft.com/office/drawing/2014/main" id="{4853AA74-234B-4BCF-9B13-41A7B9E9355C}"/>
              </a:ext>
            </a:extLst>
          </p:cNvPr>
          <p:cNvSpPr/>
          <p:nvPr/>
        </p:nvSpPr>
        <p:spPr>
          <a:xfrm>
            <a:off x="252385" y="4426140"/>
            <a:ext cx="8568952" cy="1756363"/>
          </a:xfrm>
          <a:prstGeom prst="rect">
            <a:avLst/>
          </a:prstGeom>
          <a:solidFill>
            <a:schemeClr val="accent6">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000" b="1" dirty="0">
                <a:latin typeface="Meiryo UI" panose="020B0604030504040204" pitchFamily="50" charset="-128"/>
                <a:ea typeface="Meiryo UI" panose="020B0604030504040204" pitchFamily="50" charset="-128"/>
              </a:rPr>
              <a:t>単元の目標</a:t>
            </a:r>
            <a:endParaRPr kumimoji="1" lang="en-US" altLang="ja-JP" sz="2000" b="1"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自分のことをよく知ってもらったり相手のことをよく知ったりするために，相手の誕生日や好きなもの，欲しいものなど，具体的な情報を聞き取ったり，誕生日や好きなもの，欲しいものなどについて伝え合ったりできる。また，アルファベットの活字体の大文字を書くことができる。</a:t>
            </a:r>
            <a:endParaRPr lang="en-US" altLang="ja-JP" sz="2000" b="1" dirty="0">
              <a:latin typeface="Meiryo UI" panose="020B0604030504040204" pitchFamily="50" charset="-128"/>
              <a:ea typeface="Meiryo UI" panose="020B0604030504040204" pitchFamily="50" charset="-128"/>
            </a:endParaRPr>
          </a:p>
        </p:txBody>
      </p:sp>
      <p:sp>
        <p:nvSpPr>
          <p:cNvPr id="58" name="サブタイトル 2">
            <a:extLst>
              <a:ext uri="{FF2B5EF4-FFF2-40B4-BE49-F238E27FC236}">
                <a16:creationId xmlns="" xmlns:a16="http://schemas.microsoft.com/office/drawing/2014/main" id="{21811FB6-50EB-4B08-A77C-3746C1CE9DB3}"/>
              </a:ext>
            </a:extLst>
          </p:cNvPr>
          <p:cNvSpPr txBox="1">
            <a:spLocks/>
          </p:cNvSpPr>
          <p:nvPr/>
        </p:nvSpPr>
        <p:spPr>
          <a:xfrm>
            <a:off x="323528" y="6519052"/>
            <a:ext cx="8856984"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CN" altLang="en-US" sz="1400" dirty="0">
                <a:latin typeface="Meiryo UI" panose="020B0604030504040204" pitchFamily="50" charset="-128"/>
                <a:ea typeface="Meiryo UI" panose="020B0604030504040204" pitchFamily="50" charset="-128"/>
              </a:rPr>
              <a:t>国立教育政策研究所　</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指導</a:t>
            </a:r>
            <a:r>
              <a:rPr lang="ja-JP" altLang="en-US" sz="1400" dirty="0">
                <a:latin typeface="Meiryo UI" panose="020B0604030504040204" pitchFamily="50" charset="-128"/>
                <a:ea typeface="Meiryo UI" panose="020B0604030504040204" pitchFamily="50" charset="-128"/>
              </a:rPr>
              <a:t>と評価の</a:t>
            </a:r>
            <a:r>
              <a:rPr lang="ja-JP" altLang="en-US" sz="1400" dirty="0" smtClean="0">
                <a:latin typeface="Meiryo UI" panose="020B0604030504040204" pitchFamily="50" charset="-128"/>
                <a:ea typeface="Meiryo UI" panose="020B0604030504040204" pitchFamily="50" charset="-128"/>
              </a:rPr>
              <a:t>一体化</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ための学習評価に関する参考資料　小学校外国語・外国語</a:t>
            </a:r>
            <a:r>
              <a:rPr lang="ja-JP" altLang="en-US" sz="1400" dirty="0" smtClean="0">
                <a:latin typeface="Meiryo UI" panose="020B0604030504040204" pitchFamily="50" charset="-128"/>
                <a:ea typeface="Meiryo UI" panose="020B0604030504040204" pitchFamily="50" charset="-128"/>
              </a:rPr>
              <a:t>活動」</a:t>
            </a:r>
            <a:endParaRPr lang="ja-JP" altLang="en-US" sz="14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 xmlns:a16="http://schemas.microsoft.com/office/drawing/2014/main" id="{D0A15BE5-A3B6-4AD7-BA7B-C649C99FAB61}"/>
              </a:ext>
            </a:extLst>
          </p:cNvPr>
          <p:cNvSpPr/>
          <p:nvPr/>
        </p:nvSpPr>
        <p:spPr>
          <a:xfrm>
            <a:off x="3562785" y="1412776"/>
            <a:ext cx="5185680" cy="2870958"/>
          </a:xfrm>
          <a:prstGeom prst="rect">
            <a:avLst/>
          </a:prstGeom>
          <a:ln w="222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関係する領域別目標</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「聞くこと」</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イ　ゆっくりはっきりと話されれば，日常生活に関する</a:t>
            </a:r>
            <a:r>
              <a:rPr kumimoji="1" lang="ja-JP" altLang="en-US" sz="1600" dirty="0" smtClean="0">
                <a:latin typeface="Meiryo UI" panose="020B0604030504040204" pitchFamily="50" charset="-128"/>
                <a:ea typeface="Meiryo UI" panose="020B0604030504040204" pitchFamily="50" charset="-128"/>
              </a:rPr>
              <a:t>身近で簡　　</a:t>
            </a:r>
            <a:endParaRPr kumimoji="1"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単</a:t>
            </a:r>
            <a:r>
              <a:rPr kumimoji="1" lang="ja-JP" altLang="en-US" sz="1600" dirty="0">
                <a:latin typeface="Meiryo UI" panose="020B0604030504040204" pitchFamily="50" charset="-128"/>
                <a:ea typeface="Meiryo UI" panose="020B0604030504040204" pitchFamily="50" charset="-128"/>
              </a:rPr>
              <a:t>な事柄について，具体的な情報を聞き取ること</a:t>
            </a:r>
            <a:r>
              <a:rPr kumimoji="1" lang="ja-JP" altLang="en-US" sz="1600" dirty="0" smtClean="0">
                <a:latin typeface="Meiryo UI" panose="020B0604030504040204" pitchFamily="50" charset="-128"/>
                <a:ea typeface="Meiryo UI" panose="020B0604030504040204" pitchFamily="50" charset="-128"/>
              </a:rPr>
              <a:t>ができるよ</a:t>
            </a:r>
            <a:endParaRPr kumimoji="1"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うに</a:t>
            </a:r>
            <a:r>
              <a:rPr kumimoji="1" lang="ja-JP" altLang="en-US" sz="1600" dirty="0">
                <a:latin typeface="Meiryo UI" panose="020B0604030504040204" pitchFamily="50" charset="-128"/>
                <a:ea typeface="Meiryo UI" panose="020B0604030504040204" pitchFamily="50" charset="-128"/>
              </a:rPr>
              <a:t>する。</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「話す</a:t>
            </a:r>
            <a:r>
              <a:rPr lang="ja-JP" altLang="en-US" sz="1600" dirty="0" smtClean="0">
                <a:latin typeface="Meiryo UI" panose="020B0604030504040204" pitchFamily="50" charset="-128"/>
                <a:ea typeface="Meiryo UI" panose="020B0604030504040204" pitchFamily="50" charset="-128"/>
              </a:rPr>
              <a:t>こと</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やり取り</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イ　日常生活に関する身近で簡単な事柄について，自分の   </a:t>
            </a:r>
            <a:endParaRPr kumimoji="1"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考えや気持ちなどを，簡単な語句や基本的な表現を用い</a:t>
            </a:r>
            <a:endParaRPr kumimoji="1"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て伝え合うことができるようにする。</a:t>
            </a:r>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「書くこと」</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ア　大文字，小文字を活字体で書くことができるようにする。</a:t>
            </a:r>
            <a:endParaRPr kumimoji="1" lang="en-US" altLang="ja-JP" sz="1600" dirty="0">
              <a:latin typeface="Meiryo UI" panose="020B0604030504040204" pitchFamily="50" charset="-128"/>
              <a:ea typeface="Meiryo UI" panose="020B0604030504040204" pitchFamily="50" charset="-128"/>
            </a:endParaRPr>
          </a:p>
        </p:txBody>
      </p:sp>
      <p:sp>
        <p:nvSpPr>
          <p:cNvPr id="11"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
        <p:nvSpPr>
          <p:cNvPr id="12" name="角丸四角形 3">
            <a:extLst>
              <a:ext uri="{FF2B5EF4-FFF2-40B4-BE49-F238E27FC236}">
                <a16:creationId xmlns="" xmlns:a16="http://schemas.microsoft.com/office/drawing/2014/main" id="{CD2DA63C-C050-43F4-9AA8-43A9E32F3C0A}"/>
              </a:ext>
            </a:extLst>
          </p:cNvPr>
          <p:cNvSpPr/>
          <p:nvPr/>
        </p:nvSpPr>
        <p:spPr>
          <a:xfrm>
            <a:off x="314079" y="671822"/>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b="1" dirty="0">
                <a:solidFill>
                  <a:schemeClr val="bg1"/>
                </a:solidFill>
                <a:latin typeface="Meiryo UI" panose="020B0604030504040204" pitchFamily="50" charset="-128"/>
                <a:ea typeface="Meiryo UI" panose="020B0604030504040204" pitchFamily="50" charset="-128"/>
              </a:rPr>
              <a:t>①ゴールを明確にし，段階的な目標を設定する。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3333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サブタイトル 2">
            <a:extLst>
              <a:ext uri="{FF2B5EF4-FFF2-40B4-BE49-F238E27FC236}">
                <a16:creationId xmlns="" xmlns:a16="http://schemas.microsoft.com/office/drawing/2014/main" id="{C5F5EA93-9817-453A-B9EB-066A21791F26}"/>
              </a:ext>
            </a:extLst>
          </p:cNvPr>
          <p:cNvSpPr txBox="1">
            <a:spLocks/>
          </p:cNvSpPr>
          <p:nvPr/>
        </p:nvSpPr>
        <p:spPr>
          <a:xfrm>
            <a:off x="611560" y="6497960"/>
            <a:ext cx="8856984"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zh-CN" altLang="en-US" sz="1400" dirty="0">
                <a:latin typeface="Meiryo UI" panose="020B0604030504040204" pitchFamily="50" charset="-128"/>
                <a:ea typeface="Meiryo UI" panose="020B0604030504040204" pitchFamily="50" charset="-128"/>
              </a:rPr>
              <a:t>国立教育政策研究所　</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指導</a:t>
            </a:r>
            <a:r>
              <a:rPr lang="ja-JP" altLang="en-US" sz="1400" dirty="0">
                <a:latin typeface="Meiryo UI" panose="020B0604030504040204" pitchFamily="50" charset="-128"/>
                <a:ea typeface="Meiryo UI" panose="020B0604030504040204" pitchFamily="50" charset="-128"/>
              </a:rPr>
              <a:t>と評価の</a:t>
            </a:r>
            <a:r>
              <a:rPr lang="ja-JP" altLang="en-US" sz="1400" dirty="0" smtClean="0">
                <a:latin typeface="Meiryo UI" panose="020B0604030504040204" pitchFamily="50" charset="-128"/>
                <a:ea typeface="Meiryo UI" panose="020B0604030504040204" pitchFamily="50" charset="-128"/>
              </a:rPr>
              <a:t>一体化</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ための学習評価に関する参考資料　小学校外国語・外国語</a:t>
            </a:r>
            <a:r>
              <a:rPr lang="ja-JP" altLang="en-US" sz="1400" dirty="0" smtClean="0">
                <a:latin typeface="Meiryo UI" panose="020B0604030504040204" pitchFamily="50" charset="-128"/>
                <a:ea typeface="Meiryo UI" panose="020B0604030504040204" pitchFamily="50" charset="-128"/>
              </a:rPr>
              <a:t>活動」</a:t>
            </a:r>
            <a:endParaRPr lang="ja-JP" altLang="en-US" sz="1400" dirty="0">
              <a:latin typeface="Meiryo UI" panose="020B0604030504040204" pitchFamily="50" charset="-128"/>
              <a:ea typeface="Meiryo UI" panose="020B0604030504040204" pitchFamily="50" charset="-128"/>
            </a:endParaRPr>
          </a:p>
        </p:txBody>
      </p:sp>
      <p:sp>
        <p:nvSpPr>
          <p:cNvPr id="8" name="角丸四角形 3">
            <a:extLst>
              <a:ext uri="{FF2B5EF4-FFF2-40B4-BE49-F238E27FC236}">
                <a16:creationId xmlns="" xmlns:a16="http://schemas.microsoft.com/office/drawing/2014/main" id="{CD2DA63C-C050-43F4-9AA8-43A9E32F3C0A}"/>
              </a:ext>
            </a:extLst>
          </p:cNvPr>
          <p:cNvSpPr/>
          <p:nvPr/>
        </p:nvSpPr>
        <p:spPr>
          <a:xfrm>
            <a:off x="314079" y="671822"/>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b="1" dirty="0">
                <a:solidFill>
                  <a:schemeClr val="bg1"/>
                </a:solidFill>
                <a:latin typeface="Meiryo UI" panose="020B0604030504040204" pitchFamily="50" charset="-128"/>
                <a:ea typeface="Meiryo UI" panose="020B0604030504040204" pitchFamily="50" charset="-128"/>
              </a:rPr>
              <a:t>①ゴールを明確にし，段階的な目標を設定する。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 xmlns:a16="http://schemas.microsoft.com/office/drawing/2014/main" id="{618940EC-5FD3-40F8-913A-0AA60021E0DF}"/>
              </a:ext>
            </a:extLst>
          </p:cNvPr>
          <p:cNvSpPr/>
          <p:nvPr/>
        </p:nvSpPr>
        <p:spPr>
          <a:xfrm>
            <a:off x="3131840" y="2204864"/>
            <a:ext cx="3024336" cy="6480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3600" dirty="0"/>
          </a:p>
        </p:txBody>
      </p:sp>
      <p:sp>
        <p:nvSpPr>
          <p:cNvPr id="5" name="角丸四角形 4"/>
          <p:cNvSpPr/>
          <p:nvPr/>
        </p:nvSpPr>
        <p:spPr>
          <a:xfrm>
            <a:off x="1176934" y="2708920"/>
            <a:ext cx="7211489" cy="341421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3200" dirty="0">
                <a:latin typeface="Meiryo UI" panose="020B0604030504040204" pitchFamily="50" charset="-128"/>
                <a:ea typeface="Meiryo UI" panose="020B0604030504040204" pitchFamily="50" charset="-128"/>
              </a:rPr>
              <a:t>【</a:t>
            </a:r>
            <a:r>
              <a:rPr kumimoji="1" lang="ja-JP" altLang="en-US" sz="3200" dirty="0">
                <a:latin typeface="Meiryo UI" panose="020B0604030504040204" pitchFamily="50" charset="-128"/>
                <a:ea typeface="Meiryo UI" panose="020B0604030504040204" pitchFamily="50" charset="-128"/>
              </a:rPr>
              <a:t>言語材料</a:t>
            </a:r>
            <a:r>
              <a:rPr kumimoji="1" lang="en-US" altLang="ja-JP" sz="3200" dirty="0">
                <a:latin typeface="Meiryo UI" panose="020B0604030504040204" pitchFamily="50" charset="-128"/>
                <a:ea typeface="Meiryo UI" panose="020B0604030504040204" pitchFamily="50" charset="-128"/>
              </a:rPr>
              <a:t>】</a:t>
            </a:r>
            <a:endParaRPr kumimoji="1" lang="ja-JP" altLang="en-US" sz="3200" dirty="0">
              <a:latin typeface="Meiryo UI" panose="020B0604030504040204" pitchFamily="50" charset="-128"/>
              <a:ea typeface="Meiryo UI" panose="020B0604030504040204" pitchFamily="50" charset="-128"/>
            </a:endParaRPr>
          </a:p>
          <a:p>
            <a:r>
              <a:rPr kumimoji="1" lang="ja-JP" altLang="en-US" sz="3200" dirty="0">
                <a:latin typeface="Meiryo UI" panose="020B0604030504040204" pitchFamily="50" charset="-128"/>
                <a:ea typeface="Meiryo UI" panose="020B0604030504040204" pitchFamily="50" charset="-128"/>
              </a:rPr>
              <a:t>月日の言い方</a:t>
            </a:r>
            <a:endParaRPr kumimoji="1" lang="en-US" altLang="ja-JP" sz="3200" dirty="0">
              <a:latin typeface="Meiryo UI" panose="020B0604030504040204" pitchFamily="50" charset="-128"/>
              <a:ea typeface="Meiryo UI" panose="020B0604030504040204" pitchFamily="50" charset="-128"/>
            </a:endParaRPr>
          </a:p>
          <a:p>
            <a:r>
              <a:rPr kumimoji="1" lang="en-US" altLang="ja-JP" sz="3200" dirty="0">
                <a:latin typeface="Comic Sans MS" panose="030F0702030302020204" pitchFamily="66" charset="0"/>
              </a:rPr>
              <a:t>I like/want </a:t>
            </a:r>
            <a:r>
              <a:rPr kumimoji="1" lang="ja-JP" altLang="en-US" sz="3200" dirty="0">
                <a:latin typeface="Comic Sans MS" panose="030F0702030302020204" pitchFamily="66" charset="0"/>
              </a:rPr>
              <a:t>～</a:t>
            </a:r>
            <a:r>
              <a:rPr kumimoji="1" lang="en-US" altLang="ja-JP" sz="3200" dirty="0">
                <a:latin typeface="Comic Sans MS" panose="030F0702030302020204" pitchFamily="66" charset="0"/>
              </a:rPr>
              <a:t>.</a:t>
            </a:r>
            <a:r>
              <a:rPr lang="en-US" altLang="ja-JP" sz="3200" dirty="0">
                <a:latin typeface="Comic Sans MS" panose="030F0702030302020204" pitchFamily="66" charset="0"/>
              </a:rPr>
              <a:t>Do you like/want </a:t>
            </a:r>
            <a:r>
              <a:rPr lang="ja-JP" altLang="en-US" sz="3200" dirty="0">
                <a:latin typeface="Comic Sans MS" panose="030F0702030302020204" pitchFamily="66" charset="0"/>
              </a:rPr>
              <a:t>～</a:t>
            </a:r>
            <a:r>
              <a:rPr lang="en-US" altLang="ja-JP" sz="3200" dirty="0">
                <a:latin typeface="Comic Sans MS" panose="030F0702030302020204" pitchFamily="66" charset="0"/>
              </a:rPr>
              <a:t>?</a:t>
            </a:r>
          </a:p>
          <a:p>
            <a:r>
              <a:rPr kumimoji="1" lang="en-US" altLang="ja-JP" sz="3200" dirty="0">
                <a:latin typeface="Comic Sans MS" panose="030F0702030302020204" pitchFamily="66" charset="0"/>
              </a:rPr>
              <a:t>What do you like/want?</a:t>
            </a:r>
          </a:p>
          <a:p>
            <a:r>
              <a:rPr lang="en-US" altLang="ja-JP" sz="3200" dirty="0">
                <a:latin typeface="Comic Sans MS" panose="030F0702030302020204" pitchFamily="66" charset="0"/>
              </a:rPr>
              <a:t>When is your birthday?</a:t>
            </a:r>
          </a:p>
          <a:p>
            <a:r>
              <a:rPr kumimoji="1" lang="ja-JP" altLang="en-US" sz="3200" dirty="0">
                <a:latin typeface="Meiryo UI" panose="020B0604030504040204" pitchFamily="50" charset="-128"/>
                <a:ea typeface="Meiryo UI" panose="020B0604030504040204" pitchFamily="50" charset="-128"/>
              </a:rPr>
              <a:t>その答え方　　　　　　　　　　</a:t>
            </a:r>
            <a:r>
              <a:rPr kumimoji="1" lang="ja-JP" altLang="en-US" sz="3200" dirty="0" smtClean="0">
                <a:latin typeface="Meiryo UI" panose="020B0604030504040204" pitchFamily="50" charset="-128"/>
                <a:ea typeface="Meiryo UI" panose="020B0604030504040204" pitchFamily="50" charset="-128"/>
              </a:rPr>
              <a:t>　　　　　等</a:t>
            </a:r>
            <a:endParaRPr kumimoji="1" lang="en-US" altLang="ja-JP" sz="3200" dirty="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 xmlns:a16="http://schemas.microsoft.com/office/drawing/2014/main" id="{BB799CE7-29BC-4FE3-9266-32AB65E8BBA5}"/>
              </a:ext>
            </a:extLst>
          </p:cNvPr>
          <p:cNvSpPr>
            <a:spLocks noGrp="1"/>
          </p:cNvSpPr>
          <p:nvPr>
            <p:ph type="title"/>
          </p:nvPr>
        </p:nvSpPr>
        <p:spPr>
          <a:xfrm>
            <a:off x="1940380" y="1787299"/>
            <a:ext cx="5244341" cy="741601"/>
          </a:xfrm>
          <a:solidFill>
            <a:schemeClr val="bg1"/>
          </a:solidFill>
          <a:ln w="22225">
            <a:solidFill>
              <a:schemeClr val="tx1"/>
            </a:solidFill>
          </a:ln>
        </p:spPr>
        <p:txBody>
          <a:bodyPr>
            <a:noAutofit/>
          </a:bodyPr>
          <a:lstStyle/>
          <a:p>
            <a:r>
              <a:rPr lang="en-US" altLang="ja-JP" sz="2000" b="1" dirty="0">
                <a:latin typeface="Comic Sans MS" panose="030F0702030302020204" pitchFamily="66" charset="0"/>
              </a:rPr>
              <a:t>We Can!1</a:t>
            </a:r>
            <a:r>
              <a:rPr lang="ja-JP" altLang="en-US" sz="2000" b="1" dirty="0">
                <a:latin typeface="Comic Sans MS" panose="030F0702030302020204" pitchFamily="66" charset="0"/>
              </a:rPr>
              <a:t>　</a:t>
            </a:r>
            <a:r>
              <a:rPr lang="en-US" altLang="ja-JP" sz="2000" b="1" dirty="0">
                <a:latin typeface="Comic Sans MS" panose="030F0702030302020204" pitchFamily="66" charset="0"/>
              </a:rPr>
              <a:t> Unit2</a:t>
            </a:r>
            <a:br>
              <a:rPr lang="en-US" altLang="ja-JP" sz="2000" b="1" dirty="0">
                <a:latin typeface="Comic Sans MS" panose="030F0702030302020204" pitchFamily="66" charset="0"/>
              </a:rPr>
            </a:br>
            <a:r>
              <a:rPr lang="ja-JP" altLang="en-US" sz="2000" b="1" dirty="0">
                <a:latin typeface="Comic Sans MS" panose="030F0702030302020204" pitchFamily="66" charset="0"/>
              </a:rPr>
              <a:t>「</a:t>
            </a:r>
            <a:r>
              <a:rPr lang="en-US" altLang="ja-JP" sz="2000" b="1" dirty="0">
                <a:latin typeface="Comic Sans MS" panose="030F0702030302020204" pitchFamily="66" charset="0"/>
              </a:rPr>
              <a:t>When is your birthday?</a:t>
            </a:r>
            <a:r>
              <a:rPr lang="ja-JP" altLang="en-US" sz="2000" b="1" dirty="0">
                <a:latin typeface="Comic Sans MS" panose="030F0702030302020204" pitchFamily="66" charset="0"/>
              </a:rPr>
              <a:t>」（第</a:t>
            </a:r>
            <a:r>
              <a:rPr lang="en-US" altLang="ja-JP" sz="2000" b="1" dirty="0">
                <a:latin typeface="Comic Sans MS" panose="030F0702030302020204" pitchFamily="66" charset="0"/>
              </a:rPr>
              <a:t>5</a:t>
            </a:r>
            <a:r>
              <a:rPr lang="ja-JP" altLang="en-US" sz="2000" b="1" dirty="0">
                <a:latin typeface="Comic Sans MS" panose="030F0702030302020204" pitchFamily="66" charset="0"/>
              </a:rPr>
              <a:t>学年）</a:t>
            </a:r>
            <a:endParaRPr kumimoji="1" lang="ja-JP" altLang="en-US" sz="2000" b="1" dirty="0">
              <a:latin typeface="Comic Sans MS" panose="030F0702030302020204" pitchFamily="66" charset="0"/>
            </a:endParaRPr>
          </a:p>
        </p:txBody>
      </p:sp>
      <p:sp>
        <p:nvSpPr>
          <p:cNvPr id="12"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311605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 xmlns:a16="http://schemas.microsoft.com/office/drawing/2014/main" id="{AA0A2520-27D4-49FC-B0E4-991638D22F85}"/>
              </a:ext>
            </a:extLst>
          </p:cNvPr>
          <p:cNvSpPr/>
          <p:nvPr/>
        </p:nvSpPr>
        <p:spPr>
          <a:xfrm>
            <a:off x="971600" y="2824779"/>
            <a:ext cx="7488832" cy="158417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a:solidFill>
                  <a:schemeClr val="tx1"/>
                </a:solidFill>
                <a:latin typeface="ＭＳ ゴシック" panose="020B0609070205080204" pitchFamily="49" charset="-128"/>
                <a:ea typeface="ＭＳ ゴシック" panose="020B0609070205080204" pitchFamily="49" charset="-128"/>
              </a:rPr>
              <a:t>《</a:t>
            </a:r>
            <a:r>
              <a:rPr lang="ja-JP" altLang="en-US" sz="2800" dirty="0">
                <a:solidFill>
                  <a:schemeClr val="tx1"/>
                </a:solidFill>
                <a:latin typeface="Meiryo UI" panose="020B0604030504040204" pitchFamily="50" charset="-128"/>
                <a:ea typeface="Meiryo UI" panose="020B0604030504040204" pitchFamily="50" charset="-128"/>
              </a:rPr>
              <a:t>単元終末の言語活動</a:t>
            </a:r>
            <a:r>
              <a:rPr lang="en-US" altLang="ja-JP" sz="2800" dirty="0">
                <a:solidFill>
                  <a:schemeClr val="tx1"/>
                </a:solidFill>
                <a:latin typeface="Meiryo UI" panose="020B0604030504040204" pitchFamily="50" charset="-128"/>
                <a:ea typeface="Meiryo UI" panose="020B0604030504040204" pitchFamily="50" charset="-128"/>
              </a:rPr>
              <a:t>》</a:t>
            </a:r>
          </a:p>
          <a:p>
            <a:pPr algn="ctr"/>
            <a:r>
              <a:rPr lang="ja-JP" altLang="en-US" sz="3600" dirty="0">
                <a:solidFill>
                  <a:schemeClr val="tx1"/>
                </a:solidFill>
                <a:latin typeface="Meiryo UI" panose="020B0604030504040204" pitchFamily="50" charset="-128"/>
                <a:ea typeface="Meiryo UI" panose="020B0604030504040204" pitchFamily="50" charset="-128"/>
              </a:rPr>
              <a:t>誕生日や欲しいものを伝え合おう。</a:t>
            </a:r>
            <a:endParaRPr lang="en-US" altLang="ja-JP" sz="3600" dirty="0">
              <a:solidFill>
                <a:schemeClr val="tx1"/>
              </a:solidFill>
              <a:latin typeface="Meiryo UI" panose="020B0604030504040204" pitchFamily="50" charset="-128"/>
              <a:ea typeface="Meiryo UI" panose="020B0604030504040204" pitchFamily="50" charset="-128"/>
            </a:endParaRPr>
          </a:p>
        </p:txBody>
      </p:sp>
      <p:sp>
        <p:nvSpPr>
          <p:cNvPr id="16" name="タイトル 1">
            <a:extLst>
              <a:ext uri="{FF2B5EF4-FFF2-40B4-BE49-F238E27FC236}">
                <a16:creationId xmlns="" xmlns:a16="http://schemas.microsoft.com/office/drawing/2014/main" id="{399382C4-7E27-4A08-88E3-B6D7BE60C81A}"/>
              </a:ext>
            </a:extLst>
          </p:cNvPr>
          <p:cNvSpPr>
            <a:spLocks noGrp="1"/>
          </p:cNvSpPr>
          <p:nvPr>
            <p:ph type="title"/>
          </p:nvPr>
        </p:nvSpPr>
        <p:spPr>
          <a:xfrm>
            <a:off x="1907704" y="1661891"/>
            <a:ext cx="5244341" cy="741601"/>
          </a:xfrm>
          <a:solidFill>
            <a:schemeClr val="bg1"/>
          </a:solidFill>
          <a:ln w="22225">
            <a:solidFill>
              <a:schemeClr val="tx1"/>
            </a:solidFill>
          </a:ln>
        </p:spPr>
        <p:txBody>
          <a:bodyPr>
            <a:noAutofit/>
          </a:bodyPr>
          <a:lstStyle/>
          <a:p>
            <a:r>
              <a:rPr lang="en-US" altLang="ja-JP" sz="2000" dirty="0">
                <a:latin typeface="Comic Sans MS" panose="030F0702030302020204" pitchFamily="66" charset="0"/>
              </a:rPr>
              <a:t>We Can!1   Unit2</a:t>
            </a:r>
            <a:br>
              <a:rPr lang="en-US" altLang="ja-JP" sz="2000" dirty="0">
                <a:latin typeface="Comic Sans MS" panose="030F0702030302020204" pitchFamily="66" charset="0"/>
              </a:rPr>
            </a:br>
            <a:r>
              <a:rPr lang="ja-JP" altLang="en-US" sz="2000" dirty="0">
                <a:latin typeface="Comic Sans MS" panose="030F0702030302020204" pitchFamily="66" charset="0"/>
              </a:rPr>
              <a:t>「</a:t>
            </a:r>
            <a:r>
              <a:rPr lang="en-US" altLang="ja-JP" sz="2000" dirty="0">
                <a:latin typeface="Comic Sans MS" panose="030F0702030302020204" pitchFamily="66" charset="0"/>
              </a:rPr>
              <a:t>When is your birthday?</a:t>
            </a:r>
            <a:r>
              <a:rPr lang="ja-JP" altLang="en-US" sz="2000" dirty="0">
                <a:latin typeface="Comic Sans MS" panose="030F0702030302020204" pitchFamily="66" charset="0"/>
              </a:rPr>
              <a:t>」（第</a:t>
            </a:r>
            <a:r>
              <a:rPr lang="en-US" altLang="ja-JP" sz="2000" dirty="0">
                <a:latin typeface="Comic Sans MS" panose="030F0702030302020204" pitchFamily="66" charset="0"/>
              </a:rPr>
              <a:t>5</a:t>
            </a:r>
            <a:r>
              <a:rPr lang="ja-JP" altLang="en-US" sz="2000" dirty="0">
                <a:latin typeface="Comic Sans MS" panose="030F0702030302020204" pitchFamily="66" charset="0"/>
              </a:rPr>
              <a:t>学年）</a:t>
            </a:r>
            <a:endParaRPr kumimoji="1" lang="ja-JP" altLang="en-US" sz="2000" dirty="0">
              <a:latin typeface="Comic Sans MS" panose="030F0702030302020204" pitchFamily="66" charset="0"/>
            </a:endParaRPr>
          </a:p>
        </p:txBody>
      </p:sp>
      <p:pic>
        <p:nvPicPr>
          <p:cNvPr id="1026" name="Picture 2" descr="イラスト 悩む に対する画像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6586" y="4408955"/>
            <a:ext cx="1614907" cy="2185589"/>
          </a:xfrm>
          <a:prstGeom prst="rect">
            <a:avLst/>
          </a:prstGeom>
          <a:noFill/>
          <a:extLst>
            <a:ext uri="{909E8E84-426E-40DD-AFC4-6F175D3DCCD1}">
              <a14:hiddenFill xmlns:a14="http://schemas.microsoft.com/office/drawing/2010/main">
                <a:solidFill>
                  <a:srgbClr val="FFFFFF"/>
                </a:solidFill>
              </a14:hiddenFill>
            </a:ext>
          </a:extLst>
        </p:spPr>
      </p:pic>
      <p:sp>
        <p:nvSpPr>
          <p:cNvPr id="8" name="角丸四角形 3">
            <a:extLst>
              <a:ext uri="{FF2B5EF4-FFF2-40B4-BE49-F238E27FC236}">
                <a16:creationId xmlns="" xmlns:a16="http://schemas.microsoft.com/office/drawing/2014/main" id="{CD2DA63C-C050-43F4-9AA8-43A9E32F3C0A}"/>
              </a:ext>
            </a:extLst>
          </p:cNvPr>
          <p:cNvSpPr/>
          <p:nvPr/>
        </p:nvSpPr>
        <p:spPr>
          <a:xfrm>
            <a:off x="314079" y="671822"/>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b="1" dirty="0">
                <a:solidFill>
                  <a:schemeClr val="bg1"/>
                </a:solidFill>
                <a:latin typeface="Meiryo UI" panose="020B0604030504040204" pitchFamily="50" charset="-128"/>
                <a:ea typeface="Meiryo UI" panose="020B0604030504040204" pitchFamily="50" charset="-128"/>
              </a:rPr>
              <a:t>①ゴールを明確にし，段階的な目標を設定する。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Meiryo UI" panose="020B0604030504040204" pitchFamily="50" charset="-128"/>
                <a:ea typeface="Meiryo UI" panose="020B0604030504040204" pitchFamily="50" charset="-128"/>
              </a:rPr>
              <a:t>２　単元</a:t>
            </a:r>
            <a:r>
              <a:rPr lang="ja-JP" altLang="en-US" sz="2800" b="1" dirty="0">
                <a:solidFill>
                  <a:schemeClr val="bg1"/>
                </a:solidFill>
                <a:latin typeface="Meiryo UI" panose="020B0604030504040204" pitchFamily="50" charset="-128"/>
                <a:ea typeface="Meiryo UI" panose="020B0604030504040204" pitchFamily="50" charset="-128"/>
              </a:rPr>
              <a:t>構成について</a:t>
            </a:r>
          </a:p>
        </p:txBody>
      </p:sp>
    </p:spTree>
    <p:extLst>
      <p:ext uri="{BB962C8B-B14F-4D97-AF65-F5344CB8AC3E}">
        <p14:creationId xmlns:p14="http://schemas.microsoft.com/office/powerpoint/2010/main" val="2277321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フローチャート: 代替処理 11">
            <a:extLst>
              <a:ext uri="{FF2B5EF4-FFF2-40B4-BE49-F238E27FC236}">
                <a16:creationId xmlns="" xmlns:a16="http://schemas.microsoft.com/office/drawing/2014/main" id="{B0D536EF-584B-4B00-AAF4-A0C1D10625A2}"/>
              </a:ext>
            </a:extLst>
          </p:cNvPr>
          <p:cNvSpPr/>
          <p:nvPr/>
        </p:nvSpPr>
        <p:spPr>
          <a:xfrm>
            <a:off x="314080" y="2420888"/>
            <a:ext cx="8496943" cy="4320480"/>
          </a:xfrm>
          <a:prstGeom prst="flowChartAlternateProcess">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000" dirty="0">
                <a:solidFill>
                  <a:schemeClr val="tx1"/>
                </a:solidFill>
                <a:latin typeface="Meiryo UI" panose="020B0604030504040204" pitchFamily="50" charset="-128"/>
                <a:ea typeface="Meiryo UI" panose="020B0604030504040204" pitchFamily="50" charset="-128"/>
              </a:rPr>
              <a:t>〇コミュニケーションを行う</a:t>
            </a:r>
            <a:r>
              <a:rPr lang="ja-JP" altLang="en-US" sz="3000" dirty="0">
                <a:solidFill>
                  <a:srgbClr val="FF0000"/>
                </a:solidFill>
                <a:latin typeface="Meiryo UI" panose="020B0604030504040204" pitchFamily="50" charset="-128"/>
                <a:ea typeface="Meiryo UI" panose="020B0604030504040204" pitchFamily="50" charset="-128"/>
              </a:rPr>
              <a:t>目的や場面，状況</a:t>
            </a:r>
            <a:r>
              <a:rPr lang="ja-JP" altLang="en-US" sz="3000" dirty="0" smtClean="0">
                <a:solidFill>
                  <a:srgbClr val="FF0000"/>
                </a:solidFill>
                <a:latin typeface="Meiryo UI" panose="020B0604030504040204" pitchFamily="50" charset="-128"/>
                <a:ea typeface="Meiryo UI" panose="020B0604030504040204" pitchFamily="50" charset="-128"/>
              </a:rPr>
              <a:t>など</a:t>
            </a:r>
            <a:r>
              <a:rPr lang="ja-JP" altLang="en-US" sz="3000" dirty="0" smtClean="0">
                <a:solidFill>
                  <a:srgbClr val="002060"/>
                </a:solidFill>
                <a:latin typeface="Meiryo UI" panose="020B0604030504040204" pitchFamily="50" charset="-128"/>
                <a:ea typeface="Meiryo UI" panose="020B0604030504040204" pitchFamily="50" charset="-128"/>
              </a:rPr>
              <a:t>を　</a:t>
            </a:r>
            <a:endParaRPr lang="en-US" altLang="ja-JP" sz="3000" dirty="0" smtClean="0">
              <a:solidFill>
                <a:srgbClr val="002060"/>
              </a:solidFill>
              <a:latin typeface="Meiryo UI" panose="020B0604030504040204" pitchFamily="50" charset="-128"/>
              <a:ea typeface="Meiryo UI" panose="020B0604030504040204" pitchFamily="50" charset="-128"/>
            </a:endParaRPr>
          </a:p>
          <a:p>
            <a:r>
              <a:rPr lang="ja-JP" altLang="en-US" sz="3000" dirty="0">
                <a:solidFill>
                  <a:srgbClr val="002060"/>
                </a:solidFill>
                <a:latin typeface="Meiryo UI" panose="020B0604030504040204" pitchFamily="50" charset="-128"/>
                <a:ea typeface="Meiryo UI" panose="020B0604030504040204" pitchFamily="50" charset="-128"/>
              </a:rPr>
              <a:t>　</a:t>
            </a:r>
            <a:r>
              <a:rPr lang="ja-JP" altLang="en-US" sz="3000" dirty="0" smtClean="0">
                <a:solidFill>
                  <a:schemeClr val="tx1"/>
                </a:solidFill>
                <a:latin typeface="Meiryo UI" panose="020B0604030504040204" pitchFamily="50" charset="-128"/>
                <a:ea typeface="Meiryo UI" panose="020B0604030504040204" pitchFamily="50" charset="-128"/>
              </a:rPr>
              <a:t>明確に</a:t>
            </a:r>
            <a:r>
              <a:rPr lang="ja-JP" altLang="en-US" sz="3000" dirty="0">
                <a:solidFill>
                  <a:schemeClr val="tx1"/>
                </a:solidFill>
                <a:latin typeface="Meiryo UI" panose="020B0604030504040204" pitchFamily="50" charset="-128"/>
                <a:ea typeface="Meiryo UI" panose="020B0604030504040204" pitchFamily="50" charset="-128"/>
              </a:rPr>
              <a:t>設定すること。</a:t>
            </a:r>
            <a:endParaRPr lang="en-US" altLang="ja-JP" sz="3000" dirty="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3000" dirty="0">
                <a:solidFill>
                  <a:schemeClr val="tx1"/>
                </a:solidFill>
                <a:latin typeface="Meiryo UI" panose="020B0604030504040204" pitchFamily="50" charset="-128"/>
                <a:ea typeface="Meiryo UI" panose="020B0604030504040204" pitchFamily="50" charset="-128"/>
              </a:rPr>
              <a:t>〇</a:t>
            </a:r>
            <a:r>
              <a:rPr lang="ja-JP" altLang="en-US" sz="3000" dirty="0">
                <a:solidFill>
                  <a:srgbClr val="FF0000"/>
                </a:solidFill>
                <a:latin typeface="Meiryo UI" panose="020B0604030504040204" pitchFamily="50" charset="-128"/>
                <a:ea typeface="Meiryo UI" panose="020B0604030504040204" pitchFamily="50" charset="-128"/>
              </a:rPr>
              <a:t>自分の本当の考えや気持ち</a:t>
            </a:r>
            <a:r>
              <a:rPr lang="ja-JP" altLang="en-US" sz="3000" dirty="0">
                <a:solidFill>
                  <a:schemeClr val="tx1"/>
                </a:solidFill>
                <a:latin typeface="Meiryo UI" panose="020B0604030504040204" pitchFamily="50" charset="-128"/>
                <a:ea typeface="Meiryo UI" panose="020B0604030504040204" pitchFamily="50" charset="-128"/>
              </a:rPr>
              <a:t>などを伝え合う</a:t>
            </a:r>
            <a:r>
              <a:rPr lang="ja-JP" altLang="en-US" sz="3000" dirty="0" smtClean="0">
                <a:solidFill>
                  <a:schemeClr val="tx1"/>
                </a:solidFill>
                <a:latin typeface="Meiryo UI" panose="020B0604030504040204" pitchFamily="50" charset="-128"/>
                <a:ea typeface="Meiryo UI" panose="020B0604030504040204" pitchFamily="50" charset="-128"/>
              </a:rPr>
              <a:t>ことがで</a:t>
            </a:r>
            <a:endParaRPr lang="en-US" altLang="ja-JP" sz="3000" dirty="0" smtClean="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3000" dirty="0">
                <a:solidFill>
                  <a:schemeClr val="tx1"/>
                </a:solidFill>
                <a:latin typeface="Meiryo UI" panose="020B0604030504040204" pitchFamily="50" charset="-128"/>
                <a:ea typeface="Meiryo UI" panose="020B0604030504040204" pitchFamily="50" charset="-128"/>
              </a:rPr>
              <a:t>　</a:t>
            </a:r>
            <a:r>
              <a:rPr lang="ja-JP" altLang="en-US" sz="3000" dirty="0" smtClean="0">
                <a:solidFill>
                  <a:schemeClr val="tx1"/>
                </a:solidFill>
                <a:latin typeface="Meiryo UI" panose="020B0604030504040204" pitchFamily="50" charset="-128"/>
                <a:ea typeface="Meiryo UI" panose="020B0604030504040204" pitchFamily="50" charset="-128"/>
              </a:rPr>
              <a:t>きる</a:t>
            </a:r>
            <a:r>
              <a:rPr lang="ja-JP" altLang="en-US" sz="3000" dirty="0">
                <a:solidFill>
                  <a:schemeClr val="tx1"/>
                </a:solidFill>
                <a:latin typeface="Meiryo UI" panose="020B0604030504040204" pitchFamily="50" charset="-128"/>
                <a:ea typeface="Meiryo UI" panose="020B0604030504040204" pitchFamily="50" charset="-128"/>
              </a:rPr>
              <a:t>活動にすること。</a:t>
            </a:r>
            <a:endParaRPr lang="en-US" altLang="ja-JP" sz="3000" dirty="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3000" dirty="0">
                <a:solidFill>
                  <a:schemeClr val="tx1"/>
                </a:solidFill>
                <a:latin typeface="Meiryo UI" panose="020B0604030504040204" pitchFamily="50" charset="-128"/>
                <a:ea typeface="Meiryo UI" panose="020B0604030504040204" pitchFamily="50" charset="-128"/>
              </a:rPr>
              <a:t>〇伝える目的や</a:t>
            </a:r>
            <a:r>
              <a:rPr lang="ja-JP" altLang="en-US" sz="3000" dirty="0">
                <a:solidFill>
                  <a:srgbClr val="FF0000"/>
                </a:solidFill>
                <a:latin typeface="Meiryo UI" panose="020B0604030504040204" pitchFamily="50" charset="-128"/>
                <a:ea typeface="Meiryo UI" panose="020B0604030504040204" pitchFamily="50" charset="-128"/>
              </a:rPr>
              <a:t>必然性</a:t>
            </a:r>
            <a:r>
              <a:rPr lang="ja-JP" altLang="en-US" sz="3000" dirty="0">
                <a:solidFill>
                  <a:schemeClr val="tx1"/>
                </a:solidFill>
                <a:latin typeface="Meiryo UI" panose="020B0604030504040204" pitchFamily="50" charset="-128"/>
                <a:ea typeface="Meiryo UI" panose="020B0604030504040204" pitchFamily="50" charset="-128"/>
              </a:rPr>
              <a:t>のある場面で，</a:t>
            </a:r>
            <a:r>
              <a:rPr lang="ja-JP" altLang="en-US" sz="3000" dirty="0">
                <a:solidFill>
                  <a:srgbClr val="FF0000"/>
                </a:solidFill>
                <a:latin typeface="Meiryo UI" panose="020B0604030504040204" pitchFamily="50" charset="-128"/>
                <a:ea typeface="Meiryo UI" panose="020B0604030504040204" pitchFamily="50" charset="-128"/>
              </a:rPr>
              <a:t>「相手</a:t>
            </a:r>
            <a:r>
              <a:rPr lang="ja-JP" altLang="en-US" sz="3000" dirty="0" smtClean="0">
                <a:solidFill>
                  <a:srgbClr val="FF0000"/>
                </a:solidFill>
                <a:latin typeface="Meiryo UI" panose="020B0604030504040204" pitchFamily="50" charset="-128"/>
                <a:ea typeface="Meiryo UI" panose="020B0604030504040204" pitchFamily="50" charset="-128"/>
              </a:rPr>
              <a:t>意識」</a:t>
            </a:r>
            <a:endParaRPr lang="en-US" altLang="ja-JP" sz="3000" dirty="0" smtClean="0">
              <a:solidFill>
                <a:srgbClr val="FF0000"/>
              </a:solidFill>
              <a:latin typeface="Meiryo UI" panose="020B0604030504040204" pitchFamily="50" charset="-128"/>
              <a:ea typeface="Meiryo UI" panose="020B0604030504040204" pitchFamily="50" charset="-128"/>
            </a:endParaRPr>
          </a:p>
          <a:p>
            <a:pPr>
              <a:spcBef>
                <a:spcPts val="1200"/>
              </a:spcBef>
            </a:pPr>
            <a:r>
              <a:rPr lang="ja-JP" altLang="en-US" sz="3000" dirty="0">
                <a:solidFill>
                  <a:srgbClr val="FF0000"/>
                </a:solidFill>
                <a:latin typeface="Meiryo UI" panose="020B0604030504040204" pitchFamily="50" charset="-128"/>
                <a:ea typeface="Meiryo UI" panose="020B0604030504040204" pitchFamily="50" charset="-128"/>
              </a:rPr>
              <a:t>　</a:t>
            </a:r>
            <a:r>
              <a:rPr lang="ja-JP" altLang="en-US" sz="3000" dirty="0" smtClean="0">
                <a:solidFill>
                  <a:schemeClr val="tx1"/>
                </a:solidFill>
                <a:latin typeface="Meiryo UI" panose="020B0604030504040204" pitchFamily="50" charset="-128"/>
                <a:ea typeface="Meiryo UI" panose="020B0604030504040204" pitchFamily="50" charset="-128"/>
              </a:rPr>
              <a:t>や</a:t>
            </a:r>
            <a:r>
              <a:rPr lang="ja-JP" altLang="en-US" sz="3000" dirty="0">
                <a:solidFill>
                  <a:srgbClr val="FF0000"/>
                </a:solidFill>
                <a:latin typeface="Meiryo UI" panose="020B0604030504040204" pitchFamily="50" charset="-128"/>
                <a:ea typeface="Meiryo UI" panose="020B0604030504040204" pitchFamily="50" charset="-128"/>
              </a:rPr>
              <a:t>「目的意識」</a:t>
            </a:r>
            <a:r>
              <a:rPr lang="ja-JP" altLang="en-US" sz="3000" dirty="0">
                <a:solidFill>
                  <a:schemeClr val="tx1"/>
                </a:solidFill>
                <a:latin typeface="Meiryo UI" panose="020B0604030504040204" pitchFamily="50" charset="-128"/>
                <a:ea typeface="Meiryo UI" panose="020B0604030504040204" pitchFamily="50" charset="-128"/>
              </a:rPr>
              <a:t>をもってコミュニケーション</a:t>
            </a:r>
            <a:r>
              <a:rPr lang="ja-JP" altLang="en-US" sz="3000" dirty="0" smtClean="0">
                <a:solidFill>
                  <a:schemeClr val="tx1"/>
                </a:solidFill>
                <a:latin typeface="Meiryo UI" panose="020B0604030504040204" pitchFamily="50" charset="-128"/>
                <a:ea typeface="Meiryo UI" panose="020B0604030504040204" pitchFamily="50" charset="-128"/>
              </a:rPr>
              <a:t>を図る活動</a:t>
            </a:r>
            <a:endParaRPr lang="en-US" altLang="ja-JP" sz="3000" dirty="0" smtClean="0">
              <a:solidFill>
                <a:schemeClr val="tx1"/>
              </a:solidFill>
              <a:latin typeface="Meiryo UI" panose="020B0604030504040204" pitchFamily="50" charset="-128"/>
              <a:ea typeface="Meiryo UI" panose="020B0604030504040204" pitchFamily="50" charset="-128"/>
            </a:endParaRPr>
          </a:p>
          <a:p>
            <a:pPr>
              <a:spcBef>
                <a:spcPts val="1200"/>
              </a:spcBef>
            </a:pPr>
            <a:r>
              <a:rPr lang="ja-JP" altLang="en-US" sz="3000" dirty="0">
                <a:solidFill>
                  <a:schemeClr val="tx1"/>
                </a:solidFill>
                <a:latin typeface="Meiryo UI" panose="020B0604030504040204" pitchFamily="50" charset="-128"/>
                <a:ea typeface="Meiryo UI" panose="020B0604030504040204" pitchFamily="50" charset="-128"/>
              </a:rPr>
              <a:t>　</a:t>
            </a:r>
            <a:r>
              <a:rPr lang="ja-JP" altLang="en-US" sz="3000" dirty="0" smtClean="0">
                <a:solidFill>
                  <a:schemeClr val="tx1"/>
                </a:solidFill>
                <a:latin typeface="Meiryo UI" panose="020B0604030504040204" pitchFamily="50" charset="-128"/>
                <a:ea typeface="Meiryo UI" panose="020B0604030504040204" pitchFamily="50" charset="-128"/>
              </a:rPr>
              <a:t>に</a:t>
            </a:r>
            <a:r>
              <a:rPr lang="ja-JP" altLang="en-US" sz="3000" dirty="0">
                <a:solidFill>
                  <a:schemeClr val="tx1"/>
                </a:solidFill>
                <a:latin typeface="Meiryo UI" panose="020B0604030504040204" pitchFamily="50" charset="-128"/>
                <a:ea typeface="Meiryo UI" panose="020B0604030504040204" pitchFamily="50" charset="-128"/>
              </a:rPr>
              <a:t>すること。</a:t>
            </a:r>
            <a:endParaRPr lang="en-US" altLang="ja-JP" sz="30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566107" y="1488272"/>
            <a:ext cx="7992888"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dirty="0">
                <a:latin typeface="Meiryo UI" panose="020B0604030504040204" pitchFamily="50" charset="-128"/>
                <a:ea typeface="Meiryo UI" panose="020B0604030504040204" pitchFamily="50" charset="-128"/>
              </a:rPr>
              <a:t>「言語活動」を設定する際のポイント</a:t>
            </a:r>
          </a:p>
        </p:txBody>
      </p:sp>
      <p:sp>
        <p:nvSpPr>
          <p:cNvPr id="13" name="角丸四角形 3">
            <a:extLst>
              <a:ext uri="{FF2B5EF4-FFF2-40B4-BE49-F238E27FC236}">
                <a16:creationId xmlns="" xmlns:a16="http://schemas.microsoft.com/office/drawing/2014/main" id="{CD2DA63C-C050-43F4-9AA8-43A9E32F3C0A}"/>
              </a:ext>
            </a:extLst>
          </p:cNvPr>
          <p:cNvSpPr/>
          <p:nvPr/>
        </p:nvSpPr>
        <p:spPr>
          <a:xfrm>
            <a:off x="314079" y="671822"/>
            <a:ext cx="8496944" cy="510381"/>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 indent="0" algn="ctr">
              <a:spcBef>
                <a:spcPts val="600"/>
              </a:spcBef>
              <a:buNone/>
            </a:pPr>
            <a:r>
              <a:rPr lang="ja-JP" altLang="en-US" sz="2800" b="1" dirty="0">
                <a:solidFill>
                  <a:schemeClr val="bg1"/>
                </a:solidFill>
                <a:latin typeface="Meiryo UI" panose="020B0604030504040204" pitchFamily="50" charset="-128"/>
                <a:ea typeface="Meiryo UI" panose="020B0604030504040204" pitchFamily="50" charset="-128"/>
              </a:rPr>
              <a:t>①ゴールを明確にし，段階的な目標を設定する。</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0" y="0"/>
            <a:ext cx="9144000" cy="582367"/>
          </a:xfrm>
          <a:prstGeom prst="rect">
            <a:avLst/>
          </a:prstGeom>
          <a:solidFill>
            <a:srgbClr val="00B0F0"/>
          </a:solidFill>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smtClean="0">
                <a:solidFill>
                  <a:schemeClr val="bg1"/>
                </a:solidFill>
                <a:latin typeface="メイリオ" panose="020B0604030504040204" pitchFamily="50" charset="-128"/>
                <a:ea typeface="メイリオ" panose="020B0604030504040204" pitchFamily="50" charset="-128"/>
              </a:rPr>
              <a:t>２　単元</a:t>
            </a:r>
            <a:r>
              <a:rPr lang="ja-JP" altLang="en-US" sz="2800" b="1" dirty="0">
                <a:solidFill>
                  <a:schemeClr val="bg1"/>
                </a:solidFill>
                <a:latin typeface="メイリオ" panose="020B0604030504040204" pitchFamily="50" charset="-128"/>
                <a:ea typeface="メイリオ" panose="020B0604030504040204" pitchFamily="50" charset="-128"/>
              </a:rPr>
              <a:t>構成について</a:t>
            </a:r>
          </a:p>
        </p:txBody>
      </p:sp>
    </p:spTree>
    <p:extLst>
      <p:ext uri="{BB962C8B-B14F-4D97-AF65-F5344CB8AC3E}">
        <p14:creationId xmlns:p14="http://schemas.microsoft.com/office/powerpoint/2010/main" val="1025478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6414</TotalTime>
  <Words>2638</Words>
  <Application>Microsoft Office PowerPoint</Application>
  <PresentationFormat>画面に合わせる (4:3)</PresentationFormat>
  <Paragraphs>361</Paragraphs>
  <Slides>21</Slides>
  <Notes>21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Meiryo UI</vt:lpstr>
      <vt:lpstr>ＭＳ Ｐゴシック</vt:lpstr>
      <vt:lpstr>ＭＳ ゴシック</vt:lpstr>
      <vt:lpstr>メイリオ</vt:lpstr>
      <vt:lpstr>Arial</vt:lpstr>
      <vt:lpstr>Calibri</vt:lpstr>
      <vt:lpstr>Comic Sans MS</vt:lpstr>
      <vt:lpstr>Times New Roman</vt:lpstr>
      <vt:lpstr>Office ​​テーマ</vt:lpstr>
      <vt:lpstr>児童の意欲を高める単元構成</vt:lpstr>
      <vt:lpstr>PowerPoint プレゼンテーション</vt:lpstr>
      <vt:lpstr>PowerPoint プレゼンテーション</vt:lpstr>
      <vt:lpstr>１　交流</vt:lpstr>
      <vt:lpstr>２　単元構成について</vt:lpstr>
      <vt:lpstr>We Can!1　 Unit2 「When is your birthday?」（第5学年）</vt:lpstr>
      <vt:lpstr>We Can!1　 Unit2 「When is your birthday?」（第5学年）</vt:lpstr>
      <vt:lpstr>We Can!1   Unit2 「When is your birthday?」（第5学年）</vt:lpstr>
      <vt:lpstr>PowerPoint プレゼンテーション</vt:lpstr>
      <vt:lpstr>PowerPoint プレゼンテーション</vt:lpstr>
      <vt:lpstr>PowerPoint プレゼンテーション</vt:lpstr>
      <vt:lpstr>We Can!1   Unit2 「When is your birthday?」（第5学年）</vt:lpstr>
      <vt:lpstr>We Can!1   Unit2 「When is your birthday?」（第5学年）</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広島県庁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クラスルーム・イングリッシュ</dc:title>
  <dc:creator>広島県</dc:creator>
  <cp:lastModifiedBy>住吉谷 大輔</cp:lastModifiedBy>
  <cp:revision>360</cp:revision>
  <cp:lastPrinted>2021-03-23T07:45:57Z</cp:lastPrinted>
  <dcterms:created xsi:type="dcterms:W3CDTF">2020-12-17T09:12:32Z</dcterms:created>
  <dcterms:modified xsi:type="dcterms:W3CDTF">2021-03-26T04:55:37Z</dcterms:modified>
</cp:coreProperties>
</file>