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454" r:id="rId3"/>
    <p:sldId id="499" r:id="rId4"/>
    <p:sldId id="498" r:id="rId5"/>
    <p:sldId id="453" r:id="rId6"/>
    <p:sldId id="455" r:id="rId7"/>
    <p:sldId id="507" r:id="rId8"/>
    <p:sldId id="517" r:id="rId9"/>
    <p:sldId id="516" r:id="rId10"/>
    <p:sldId id="503" r:id="rId11"/>
    <p:sldId id="497" r:id="rId12"/>
    <p:sldId id="477" r:id="rId13"/>
    <p:sldId id="480" r:id="rId14"/>
    <p:sldId id="485" r:id="rId15"/>
    <p:sldId id="519" r:id="rId16"/>
    <p:sldId id="489" r:id="rId17"/>
    <p:sldId id="509" r:id="rId18"/>
    <p:sldId id="518" r:id="rId19"/>
    <p:sldId id="494" r:id="rId20"/>
    <p:sldId id="512" r:id="rId21"/>
    <p:sldId id="513" r:id="rId22"/>
    <p:sldId id="514" r:id="rId23"/>
    <p:sldId id="495" r:id="rId24"/>
    <p:sldId id="490" r:id="rId25"/>
    <p:sldId id="501"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7A37"/>
    <a:srgbClr val="99FF99"/>
    <a:srgbClr val="66FF66"/>
    <a:srgbClr val="00B0F0"/>
    <a:srgbClr val="FEB0ED"/>
    <a:srgbClr val="FD8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68509" autoAdjust="0"/>
  </p:normalViewPr>
  <p:slideViewPr>
    <p:cSldViewPr>
      <p:cViewPr varScale="1">
        <p:scale>
          <a:sx n="57" d="100"/>
          <a:sy n="57" d="100"/>
        </p:scale>
        <p:origin x="130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6967"/>
          </a:xfrm>
          <a:prstGeom prst="rect">
            <a:avLst/>
          </a:prstGeom>
        </p:spPr>
        <p:txBody>
          <a:bodyPr vert="horz" lIns="91433" tIns="45716" rIns="91433" bIns="45716" rtlCol="0"/>
          <a:lstStyle>
            <a:lvl1pPr algn="r">
              <a:defRPr sz="1200"/>
            </a:lvl1pPr>
          </a:lstStyle>
          <a:p>
            <a:fld id="{8F6BF619-E4FD-424E-A3C9-30E63929402E}" type="datetimeFigureOut">
              <a:rPr kumimoji="1" lang="ja-JP" altLang="en-US" smtClean="0"/>
              <a:t>2021/3/26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7" cy="496967"/>
          </a:xfrm>
          <a:prstGeom prst="rect">
            <a:avLst/>
          </a:prstGeom>
        </p:spPr>
        <p:txBody>
          <a:bodyPr vert="horz" lIns="91433" tIns="45716" rIns="91433" bIns="45716" rtlCol="0" anchor="b"/>
          <a:lstStyle>
            <a:lvl1pPr algn="r">
              <a:defRPr sz="1200"/>
            </a:lvl1pPr>
          </a:lstStyle>
          <a:p>
            <a:fld id="{F5060A3C-9C24-41D0-B600-DA993292BDA9}" type="slidenum">
              <a:rPr kumimoji="1" lang="ja-JP" altLang="en-US" smtClean="0"/>
              <a:t>‹#›</a:t>
            </a:fld>
            <a:endParaRPr kumimoji="1" lang="ja-JP" altLang="en-US"/>
          </a:p>
        </p:txBody>
      </p:sp>
    </p:spTree>
    <p:extLst>
      <p:ext uri="{BB962C8B-B14F-4D97-AF65-F5344CB8AC3E}">
        <p14:creationId xmlns:p14="http://schemas.microsoft.com/office/powerpoint/2010/main" val="7337717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今日のテーマは「</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書くこと</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の領域の目標と言語活動の進め方」です。</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クリック</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5060A3C-9C24-41D0-B600-DA993292BDA9}" type="slidenum">
              <a:rPr kumimoji="1" lang="ja-JP" altLang="en-US" smtClean="0"/>
              <a:t>1</a:t>
            </a:fld>
            <a:endParaRPr kumimoji="1" lang="ja-JP" altLang="en-US"/>
          </a:p>
        </p:txBody>
      </p:sp>
    </p:spTree>
    <p:extLst>
      <p:ext uri="{BB962C8B-B14F-4D97-AF65-F5344CB8AC3E}">
        <p14:creationId xmlns:p14="http://schemas.microsoft.com/office/powerpoint/2010/main" val="343384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ア</a:t>
            </a:r>
            <a:r>
              <a:rPr kumimoji="1" lang="ja-JP" altLang="en-US" dirty="0">
                <a:latin typeface="メイリオ" panose="020B0604030504040204" pitchFamily="50" charset="-128"/>
                <a:ea typeface="メイリオ" panose="020B0604030504040204" pitchFamily="50" charset="-128"/>
              </a:rPr>
              <a:t>の目標の後半部分には，「また，語順を意識しながら音声で十分に慣れ親しんだ簡単な語句や基本的な表現を書き写すことができるようにする。」とあります。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書き写させる語句や表現</a:t>
            </a:r>
            <a:r>
              <a:rPr kumimoji="1" lang="ja-JP" altLang="en-US" dirty="0">
                <a:latin typeface="メイリオ" panose="020B0604030504040204" pitchFamily="50" charset="-128"/>
                <a:ea typeface="メイリオ" panose="020B0604030504040204" pitchFamily="50" charset="-128"/>
              </a:rPr>
              <a:t>は，音声で十分に慣れ親しんだものとすることが大切です。また，“</a:t>
            </a:r>
            <a:r>
              <a:rPr kumimoji="1" lang="en-US" altLang="ja-JP" dirty="0">
                <a:latin typeface="メイリオ" panose="020B0604030504040204" pitchFamily="50" charset="-128"/>
                <a:ea typeface="メイリオ" panose="020B0604030504040204" pitchFamily="50" charset="-128"/>
              </a:rPr>
              <a:t>Sakura pushed </a:t>
            </a:r>
            <a:r>
              <a:rPr kumimoji="1" lang="en-US" altLang="ja-JP" dirty="0" err="1">
                <a:latin typeface="メイリオ" panose="020B0604030504040204" pitchFamily="50" charset="-128"/>
                <a:ea typeface="メイリオ" panose="020B0604030504040204" pitchFamily="50" charset="-128"/>
              </a:rPr>
              <a:t>Taku</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”を</a:t>
            </a:r>
            <a:r>
              <a:rPr kumimoji="1" lang="en-US" altLang="ja-JP" dirty="0">
                <a:latin typeface="メイリオ" panose="020B0604030504040204" pitchFamily="50" charset="-128"/>
                <a:ea typeface="メイリオ" panose="020B0604030504040204" pitchFamily="50" charset="-128"/>
              </a:rPr>
              <a:t>”</a:t>
            </a:r>
            <a:r>
              <a:rPr kumimoji="1" lang="en-US" altLang="ja-JP" dirty="0" err="1">
                <a:latin typeface="メイリオ" panose="020B0604030504040204" pitchFamily="50" charset="-128"/>
                <a:ea typeface="メイリオ" panose="020B0604030504040204" pitchFamily="50" charset="-128"/>
              </a:rPr>
              <a:t>Taku</a:t>
            </a:r>
            <a:r>
              <a:rPr kumimoji="1" lang="en-US" altLang="ja-JP" dirty="0">
                <a:latin typeface="メイリオ" panose="020B0604030504040204" pitchFamily="50" charset="-128"/>
                <a:ea typeface="メイリオ" panose="020B0604030504040204" pitchFamily="50" charset="-128"/>
              </a:rPr>
              <a:t> pushed Sakura.”</a:t>
            </a:r>
            <a:r>
              <a:rPr kumimoji="1" lang="ja-JP" altLang="en-US" dirty="0">
                <a:latin typeface="メイリオ" panose="020B0604030504040204" pitchFamily="50" charset="-128"/>
                <a:ea typeface="メイリオ" panose="020B0604030504040204" pitchFamily="50" charset="-128"/>
              </a:rPr>
              <a:t>と語の順序を替えれば，意味が</a:t>
            </a:r>
            <a:r>
              <a:rPr kumimoji="1" lang="ja-JP" altLang="en-US" dirty="0" smtClean="0">
                <a:latin typeface="メイリオ" panose="020B0604030504040204" pitchFamily="50" charset="-128"/>
                <a:ea typeface="メイリオ" panose="020B0604030504040204" pitchFamily="50" charset="-128"/>
              </a:rPr>
              <a:t>大きく異なってしまう</a:t>
            </a:r>
            <a:r>
              <a:rPr kumimoji="1" lang="ja-JP" altLang="en-US" dirty="0">
                <a:latin typeface="メイリオ" panose="020B0604030504040204" pitchFamily="50" charset="-128"/>
                <a:ea typeface="メイリオ" panose="020B0604030504040204" pitchFamily="50" charset="-128"/>
              </a:rPr>
              <a:t>ように，英語では意味の伝達において語順</a:t>
            </a:r>
            <a:r>
              <a:rPr kumimoji="1" lang="ja-JP" altLang="en-US" dirty="0" smtClean="0">
                <a:latin typeface="メイリオ" panose="020B0604030504040204" pitchFamily="50" charset="-128"/>
                <a:ea typeface="メイリオ" panose="020B0604030504040204" pitchFamily="50" charset="-128"/>
              </a:rPr>
              <a:t>が重要</a:t>
            </a:r>
            <a:r>
              <a:rPr kumimoji="1" lang="ja-JP" altLang="en-US" dirty="0">
                <a:latin typeface="メイリオ" panose="020B0604030504040204" pitchFamily="50" charset="-128"/>
                <a:ea typeface="メイリオ" panose="020B0604030504040204" pitchFamily="50" charset="-128"/>
              </a:rPr>
              <a:t>な役割を担っているため，語順を意識しながら書き写すことができるような指導が求められます</a:t>
            </a:r>
            <a:r>
              <a:rPr kumimoji="1" lang="ja-JP" altLang="en-US"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10</a:t>
            </a:fld>
            <a:endParaRPr kumimoji="1" lang="ja-JP" altLang="en-US"/>
          </a:p>
        </p:txBody>
      </p:sp>
    </p:spTree>
    <p:extLst>
      <p:ext uri="{BB962C8B-B14F-4D97-AF65-F5344CB8AC3E}">
        <p14:creationId xmlns:p14="http://schemas.microsoft.com/office/powerpoint/2010/main" val="570350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latin typeface="メイリオ" panose="020B0604030504040204" pitchFamily="50" charset="-128"/>
                <a:ea typeface="メイリオ" panose="020B0604030504040204" pitchFamily="50" charset="-128"/>
              </a:rPr>
              <a:t>次</a:t>
            </a:r>
            <a:r>
              <a:rPr kumimoji="1" lang="ja-JP" altLang="en-US" dirty="0">
                <a:latin typeface="メイリオ" panose="020B0604030504040204" pitchFamily="50" charset="-128"/>
                <a:ea typeface="メイリオ" panose="020B0604030504040204" pitchFamily="50" charset="-128"/>
              </a:rPr>
              <a:t>に</a:t>
            </a:r>
            <a:r>
              <a:rPr kumimoji="1" lang="ja-JP" altLang="en-US"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書くこと」の具体的な言語活動例について見ていきましょう</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11</a:t>
            </a:fld>
            <a:endParaRPr kumimoji="1" lang="ja-JP" altLang="en-US"/>
          </a:p>
        </p:txBody>
      </p:sp>
    </p:spTree>
    <p:extLst>
      <p:ext uri="{BB962C8B-B14F-4D97-AF65-F5344CB8AC3E}">
        <p14:creationId xmlns:p14="http://schemas.microsoft.com/office/powerpoint/2010/main" val="360611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まず</a:t>
            </a:r>
            <a:r>
              <a:rPr kumimoji="1" lang="ja-JP" altLang="en-US" dirty="0">
                <a:latin typeface="メイリオ" panose="020B0604030504040204" pitchFamily="50" charset="-128"/>
                <a:ea typeface="メイリオ" panose="020B0604030504040204" pitchFamily="50" charset="-128"/>
              </a:rPr>
              <a:t>，「書くこと」の目標のアに関わる言語</a:t>
            </a:r>
            <a:r>
              <a:rPr kumimoji="1" lang="ja-JP" altLang="en-US" dirty="0" smtClean="0">
                <a:latin typeface="メイリオ" panose="020B0604030504040204" pitchFamily="50" charset="-128"/>
                <a:ea typeface="メイリオ" panose="020B0604030504040204" pitchFamily="50" charset="-128"/>
              </a:rPr>
              <a:t>活動例には</a:t>
            </a:r>
            <a:r>
              <a:rPr kumimoji="1" lang="ja-JP" altLang="en-US" dirty="0">
                <a:latin typeface="メイリオ" panose="020B0604030504040204" pitchFamily="50" charset="-128"/>
                <a:ea typeface="メイリオ" panose="020B0604030504040204" pitchFamily="50" charset="-128"/>
              </a:rPr>
              <a:t>，（ア）と（イ）の２つ</a:t>
            </a:r>
            <a:r>
              <a:rPr kumimoji="1" lang="ja-JP" altLang="en-US" dirty="0" smtClean="0">
                <a:latin typeface="メイリオ" panose="020B0604030504040204" pitchFamily="50" charset="-128"/>
                <a:ea typeface="メイリオ" panose="020B0604030504040204" pitchFamily="50" charset="-128"/>
              </a:rPr>
              <a:t>の言語活動が示されて</a:t>
            </a:r>
            <a:r>
              <a:rPr kumimoji="1" lang="ja-JP" altLang="en-US" dirty="0">
                <a:latin typeface="メイリオ" panose="020B0604030504040204" pitchFamily="50" charset="-128"/>
                <a:ea typeface="メイリオ" panose="020B0604030504040204" pitchFamily="50" charset="-128"/>
              </a:rPr>
              <a:t>います</a:t>
            </a:r>
            <a:r>
              <a:rPr kumimoji="1" lang="ja-JP" altLang="en-US" dirty="0" smtClean="0">
                <a:latin typeface="メイリオ" panose="020B0604030504040204" pitchFamily="50" charset="-128"/>
                <a:ea typeface="メイリオ" panose="020B0604030504040204" pitchFamily="50" charset="-128"/>
              </a:rPr>
              <a:t>。目を通してください。</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（ア）は</a:t>
            </a:r>
            <a:r>
              <a:rPr kumimoji="1" lang="ja-JP" altLang="en-US" dirty="0" smtClean="0">
                <a:latin typeface="メイリオ" panose="020B0604030504040204" pitchFamily="50" charset="-128"/>
                <a:ea typeface="メイリオ" panose="020B0604030504040204" pitchFamily="50" charset="-128"/>
              </a:rPr>
              <a:t>「大文字，小文字を</a:t>
            </a:r>
            <a:r>
              <a:rPr kumimoji="1" lang="ja-JP" altLang="en-US" dirty="0">
                <a:latin typeface="メイリオ" panose="020B0604030504040204" pitchFamily="50" charset="-128"/>
                <a:ea typeface="メイリオ" panose="020B0604030504040204" pitchFamily="50" charset="-128"/>
              </a:rPr>
              <a:t>書く</a:t>
            </a:r>
            <a:r>
              <a:rPr kumimoji="1" lang="ja-JP" altLang="en-US" dirty="0" smtClean="0">
                <a:latin typeface="メイリオ" panose="020B0604030504040204" pitchFamily="50" charset="-128"/>
                <a:ea typeface="メイリオ" panose="020B0604030504040204" pitchFamily="50" charset="-128"/>
              </a:rPr>
              <a:t>」活動，</a:t>
            </a:r>
            <a:r>
              <a:rPr kumimoji="1" lang="ja-JP" altLang="en-US" dirty="0">
                <a:latin typeface="メイリオ" panose="020B0604030504040204" pitchFamily="50" charset="-128"/>
                <a:ea typeface="メイリオ" panose="020B0604030504040204" pitchFamily="50" charset="-128"/>
              </a:rPr>
              <a:t>（イ）は「簡単な語句を書き写す」活動です</a:t>
            </a:r>
            <a:r>
              <a:rPr kumimoji="1" lang="ja-JP" altLang="en-US"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12</a:t>
            </a:fld>
            <a:endParaRPr kumimoji="1" lang="ja-JP" altLang="en-US"/>
          </a:p>
        </p:txBody>
      </p:sp>
    </p:spTree>
    <p:extLst>
      <p:ext uri="{BB962C8B-B14F-4D97-AF65-F5344CB8AC3E}">
        <p14:creationId xmlns:p14="http://schemas.microsoft.com/office/powerpoint/2010/main" val="1355813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学校や先生方の実態に応じて，次から示す「言語活動」を選択し，実際に体験してみてください。</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まず</a:t>
            </a:r>
            <a:r>
              <a:rPr kumimoji="1" lang="ja-JP" altLang="en-US" dirty="0">
                <a:latin typeface="メイリオ" panose="020B0604030504040204" pitchFamily="50" charset="-128"/>
                <a:ea typeface="メイリオ" panose="020B0604030504040204" pitchFamily="50" charset="-128"/>
              </a:rPr>
              <a:t>は，ア「文字の読み方が発音されるのを聞いて，活字体の大文字，小文字を書く活動」を体験してみましょう。</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このような活動を通して，最終的には，児童が何も見ることなく自分の力で活字体の大文字，小文字を書くことができるように指導する必要があります</a:t>
            </a:r>
            <a:r>
              <a:rPr kumimoji="1" lang="ja-JP" altLang="en-US"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13</a:t>
            </a:fld>
            <a:endParaRPr kumimoji="1" lang="ja-JP" altLang="en-US"/>
          </a:p>
        </p:txBody>
      </p:sp>
    </p:spTree>
    <p:extLst>
      <p:ext uri="{BB962C8B-B14F-4D97-AF65-F5344CB8AC3E}">
        <p14:creationId xmlns:p14="http://schemas.microsoft.com/office/powerpoint/2010/main" val="3187976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メイリオ" panose="020B0604030504040204" pitchFamily="50" charset="-128"/>
                <a:ea typeface="メイリオ" panose="020B0604030504040204" pitchFamily="50" charset="-128"/>
              </a:rPr>
              <a:t>We </a:t>
            </a:r>
            <a:r>
              <a:rPr kumimoji="1" lang="en-US" altLang="ja-JP" dirty="0">
                <a:latin typeface="メイリオ" panose="020B0604030504040204" pitchFamily="50" charset="-128"/>
                <a:ea typeface="メイリオ" panose="020B0604030504040204" pitchFamily="50" charset="-128"/>
              </a:rPr>
              <a:t>Can!2 Unit1 p.4</a:t>
            </a:r>
            <a:r>
              <a:rPr kumimoji="1" lang="ja-JP" altLang="en-US" dirty="0">
                <a:latin typeface="メイリオ" panose="020B0604030504040204" pitchFamily="50" charset="-128"/>
                <a:ea typeface="メイリオ" panose="020B0604030504040204" pitchFamily="50" charset="-128"/>
              </a:rPr>
              <a:t>には，児童が先生の自己紹介を聞いて</a:t>
            </a:r>
            <a:r>
              <a:rPr kumimoji="1" lang="ja-JP" altLang="en-US" dirty="0" smtClean="0">
                <a:latin typeface="メイリオ" panose="020B0604030504040204" pitchFamily="50" charset="-128"/>
                <a:ea typeface="メイリオ" panose="020B0604030504040204" pitchFamily="50" charset="-128"/>
              </a:rPr>
              <a:t>，わかったことを書く</a:t>
            </a:r>
            <a:r>
              <a:rPr kumimoji="1" lang="ja-JP" altLang="en-US" dirty="0">
                <a:latin typeface="メイリオ" panose="020B0604030504040204" pitchFamily="50" charset="-128"/>
                <a:ea typeface="メイリオ" panose="020B0604030504040204" pitchFamily="50" charset="-128"/>
              </a:rPr>
              <a:t>という言語活動が設定されています。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先生役と児童役に分かれて，やってみましょう。</a:t>
            </a:r>
            <a:endParaRPr kumimoji="1" lang="en-US" altLang="ja-JP"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先生役</a:t>
            </a:r>
            <a:r>
              <a:rPr kumimoji="1" lang="ja-JP" altLang="en-US" dirty="0">
                <a:latin typeface="メイリオ" panose="020B0604030504040204" pitchFamily="50" charset="-128"/>
                <a:ea typeface="メイリオ" panose="020B0604030504040204" pitchFamily="50" charset="-128"/>
              </a:rPr>
              <a:t>は，児童がこれまで学習してきた英語表現を使い，自己紹介をしてください。その際</a:t>
            </a:r>
            <a:r>
              <a:rPr kumimoji="1" lang="ja-JP" altLang="en-US" dirty="0" smtClean="0">
                <a:latin typeface="メイリオ" panose="020B0604030504040204" pitchFamily="50" charset="-128"/>
                <a:ea typeface="メイリオ" panose="020B0604030504040204" pitchFamily="50" charset="-128"/>
              </a:rPr>
              <a:t>，ジェスチャー</a:t>
            </a:r>
            <a:r>
              <a:rPr kumimoji="1" lang="ja-JP" altLang="en-US" dirty="0">
                <a:latin typeface="メイリオ" panose="020B0604030504040204" pitchFamily="50" charset="-128"/>
                <a:ea typeface="メイリオ" panose="020B0604030504040204" pitchFamily="50" charset="-128"/>
              </a:rPr>
              <a:t>を付け，顔の表情を豊かにして</a:t>
            </a:r>
            <a:r>
              <a:rPr kumimoji="1" lang="ja-JP" altLang="en-US" dirty="0" smtClean="0">
                <a:latin typeface="メイリオ" panose="020B0604030504040204" pitchFamily="50" charset="-128"/>
                <a:ea typeface="メイリオ" panose="020B0604030504040204" pitchFamily="50" charset="-128"/>
              </a:rPr>
              <a:t>話してみましょう。また，１回目</a:t>
            </a:r>
            <a:r>
              <a:rPr kumimoji="1" lang="ja-JP" altLang="en-US" dirty="0">
                <a:latin typeface="メイリオ" panose="020B0604030504040204" pitchFamily="50" charset="-128"/>
                <a:ea typeface="メイリオ" panose="020B0604030504040204" pitchFamily="50" charset="-128"/>
              </a:rPr>
              <a:t>は全体を通して普通のスピードで，２回目は情報が分かりやすいように繰り返したり，強調しながら</a:t>
            </a:r>
            <a:r>
              <a:rPr kumimoji="1" lang="ja-JP" altLang="en-US" dirty="0" smtClean="0">
                <a:latin typeface="メイリオ" panose="020B0604030504040204" pitchFamily="50" charset="-128"/>
                <a:ea typeface="メイリオ" panose="020B0604030504040204" pitchFamily="50" charset="-128"/>
              </a:rPr>
              <a:t>話してみましょう。児童の理解を助けるために，実物</a:t>
            </a:r>
            <a:r>
              <a:rPr kumimoji="1" lang="ja-JP" altLang="en-US" dirty="0">
                <a:latin typeface="メイリオ" panose="020B0604030504040204" pitchFamily="50" charset="-128"/>
                <a:ea typeface="メイリオ" panose="020B0604030504040204" pitchFamily="50" charset="-128"/>
              </a:rPr>
              <a:t>や絵カードなどを見せながら行うとよいです</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14</a:t>
            </a:fld>
            <a:endParaRPr kumimoji="1" lang="ja-JP" altLang="en-US"/>
          </a:p>
        </p:txBody>
      </p:sp>
    </p:spTree>
    <p:extLst>
      <p:ext uri="{BB962C8B-B14F-4D97-AF65-F5344CB8AC3E}">
        <p14:creationId xmlns:p14="http://schemas.microsoft.com/office/powerpoint/2010/main" val="2231633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学校や先生方の実態に応じて，次から示す「言語活動」を選択し，実際に体験してみてください。</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次</a:t>
            </a:r>
            <a:r>
              <a:rPr kumimoji="1" lang="ja-JP" altLang="en-US" dirty="0">
                <a:latin typeface="メイリオ" panose="020B0604030504040204" pitchFamily="50" charset="-128"/>
                <a:ea typeface="メイリオ" panose="020B0604030504040204" pitchFamily="50" charset="-128"/>
              </a:rPr>
              <a:t>に，イ「相手に</a:t>
            </a:r>
            <a:r>
              <a:rPr kumimoji="1" lang="ja-JP" altLang="en-US" dirty="0" smtClean="0">
                <a:latin typeface="メイリオ" panose="020B0604030504040204" pitchFamily="50" charset="-128"/>
                <a:ea typeface="メイリオ" panose="020B0604030504040204" pitchFamily="50" charset="-128"/>
              </a:rPr>
              <a:t>伝えるなどの目的</a:t>
            </a:r>
            <a:r>
              <a:rPr kumimoji="1" lang="ja-JP" altLang="en-US" dirty="0">
                <a:latin typeface="メイリオ" panose="020B0604030504040204" pitchFamily="50" charset="-128"/>
                <a:ea typeface="メイリオ" panose="020B0604030504040204" pitchFamily="50" charset="-128"/>
              </a:rPr>
              <a:t>をもって，身近で簡単な事柄について，音声で十分に慣れ親しんだ簡単な語句を書き写す活動。」を体験してみましょう</a:t>
            </a:r>
            <a:r>
              <a:rPr kumimoji="1" lang="ja-JP" altLang="en-US"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15</a:t>
            </a:fld>
            <a:endParaRPr kumimoji="1" lang="ja-JP" altLang="en-US"/>
          </a:p>
        </p:txBody>
      </p:sp>
    </p:spTree>
    <p:extLst>
      <p:ext uri="{BB962C8B-B14F-4D97-AF65-F5344CB8AC3E}">
        <p14:creationId xmlns:p14="http://schemas.microsoft.com/office/powerpoint/2010/main" val="3965431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この</a:t>
            </a:r>
            <a:r>
              <a:rPr kumimoji="1" lang="ja-JP" altLang="en-US" dirty="0">
                <a:latin typeface="メイリオ" panose="020B0604030504040204" pitchFamily="50" charset="-128"/>
                <a:ea typeface="メイリオ" panose="020B0604030504040204" pitchFamily="50" charset="-128"/>
              </a:rPr>
              <a:t>活動では，「簡単な語句」を書き写させますが，事前に音声で十分に慣れ親しませる必要があります。</a:t>
            </a:r>
            <a:endParaRPr kumimoji="1" lang="en-US" altLang="ja-JP" dirty="0">
              <a:latin typeface="メイリオ" panose="020B0604030504040204" pitchFamily="50" charset="-128"/>
              <a:ea typeface="メイリオ" panose="020B0604030504040204" pitchFamily="50" charset="-128"/>
            </a:endParaRPr>
          </a:p>
          <a:p>
            <a:r>
              <a:rPr kumimoji="1" lang="en-US" altLang="ja-JP" dirty="0" smtClean="0">
                <a:latin typeface="メイリオ" panose="020B0604030504040204" pitchFamily="50" charset="-128"/>
                <a:ea typeface="メイリオ" panose="020B0604030504040204" pitchFamily="50" charset="-128"/>
              </a:rPr>
              <a:t>We </a:t>
            </a:r>
            <a:r>
              <a:rPr kumimoji="1" lang="en-US" altLang="ja-JP" dirty="0">
                <a:latin typeface="メイリオ" panose="020B0604030504040204" pitchFamily="50" charset="-128"/>
                <a:ea typeface="メイリオ" panose="020B0604030504040204" pitchFamily="50" charset="-128"/>
              </a:rPr>
              <a:t>Can!1 Unit6 I want to go to Italy.</a:t>
            </a:r>
            <a:r>
              <a:rPr kumimoji="1" lang="ja-JP" altLang="en-US" dirty="0" smtClean="0">
                <a:latin typeface="メイリオ" panose="020B0604030504040204" pitchFamily="50" charset="-128"/>
                <a:ea typeface="メイリオ" panose="020B0604030504040204" pitchFamily="50" charset="-128"/>
              </a:rPr>
              <a:t>を参考にし，</a:t>
            </a:r>
            <a:r>
              <a:rPr kumimoji="1" lang="ja-JP" altLang="en-US" dirty="0">
                <a:latin typeface="メイリオ" panose="020B0604030504040204" pitchFamily="50" charset="-128"/>
                <a:ea typeface="メイリオ" panose="020B0604030504040204" pitchFamily="50" charset="-128"/>
              </a:rPr>
              <a:t>その中で想定される３つの活動を，実際に先生役と児童役に分かれてやってみましょう。</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①まずは，「話すこと」の活動として，おすすめの国を紹介し合うやり取りを先生と児童で行いましょう。</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②次に，「読むこと」の活動として，国名を表す名詞を読んで意味が分かるようにします。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③最後に，「書くこと」の活動として，国名一覧などを見ながら，児童は自分が行きたい国の国名を表す語を書き写します。ここで書き写した国名のカード</a:t>
            </a:r>
            <a:r>
              <a:rPr kumimoji="1" lang="ja-JP" altLang="en-US" dirty="0" smtClean="0">
                <a:latin typeface="メイリオ" panose="020B0604030504040204" pitchFamily="50" charset="-128"/>
                <a:ea typeface="メイリオ" panose="020B0604030504040204" pitchFamily="50" charset="-128"/>
              </a:rPr>
              <a:t>を作って，</a:t>
            </a:r>
            <a:r>
              <a:rPr kumimoji="1" lang="ja-JP" altLang="en-US" dirty="0">
                <a:latin typeface="メイリオ" panose="020B0604030504040204" pitchFamily="50" charset="-128"/>
                <a:ea typeface="メイリオ" panose="020B0604030504040204" pitchFamily="50" charset="-128"/>
              </a:rPr>
              <a:t>行ってみたい国を紹介するという目的を</a:t>
            </a:r>
            <a:r>
              <a:rPr kumimoji="1" lang="ja-JP" altLang="en-US" dirty="0" smtClean="0">
                <a:latin typeface="メイリオ" panose="020B0604030504040204" pitchFamily="50" charset="-128"/>
                <a:ea typeface="メイリオ" panose="020B0604030504040204" pitchFamily="50" charset="-128"/>
              </a:rPr>
              <a:t>もたせることも大切です。</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16</a:t>
            </a:fld>
            <a:endParaRPr kumimoji="1" lang="ja-JP" altLang="en-US"/>
          </a:p>
        </p:txBody>
      </p:sp>
    </p:spTree>
    <p:extLst>
      <p:ext uri="{BB962C8B-B14F-4D97-AF65-F5344CB8AC3E}">
        <p14:creationId xmlns:p14="http://schemas.microsoft.com/office/powerpoint/2010/main" val="3875814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latin typeface="メイリオ" panose="020B0604030504040204" pitchFamily="50" charset="-128"/>
                <a:ea typeface="メイリオ" panose="020B0604030504040204" pitchFamily="50" charset="-128"/>
              </a:rPr>
              <a:t>次</a:t>
            </a:r>
            <a:r>
              <a:rPr kumimoji="1" lang="ja-JP" altLang="en-US" dirty="0">
                <a:latin typeface="メイリオ" panose="020B0604030504040204" pitchFamily="50" charset="-128"/>
                <a:ea typeface="メイリオ" panose="020B0604030504040204" pitchFamily="50" charset="-128"/>
              </a:rPr>
              <a:t>に，「書くこと」の目標のイに関わる言語活動例</a:t>
            </a:r>
            <a:r>
              <a:rPr kumimoji="1" lang="ja-JP" altLang="en-US" dirty="0" smtClean="0">
                <a:latin typeface="メイリオ" panose="020B0604030504040204" pitchFamily="50" charset="-128"/>
                <a:ea typeface="メイリオ" panose="020B0604030504040204" pitchFamily="50" charset="-128"/>
              </a:rPr>
              <a:t>を見ていきましょう</a:t>
            </a:r>
            <a:r>
              <a:rPr kumimoji="1" lang="ja-JP" altLang="en-US" dirty="0">
                <a:latin typeface="メイリオ" panose="020B0604030504040204" pitchFamily="50" charset="-128"/>
                <a:ea typeface="メイリオ" panose="020B0604030504040204" pitchFamily="50" charset="-128"/>
              </a:rPr>
              <a:t>。この目標には，（ウ）と（エ）の２つの活動が示されています</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pPr defTabSz="914331">
              <a:defRPr/>
            </a:pPr>
            <a:r>
              <a:rPr kumimoji="1" lang="ja-JP" altLang="en-US" dirty="0" smtClean="0">
                <a:latin typeface="メイリオ" panose="020B0604030504040204" pitchFamily="50" charset="-128"/>
                <a:ea typeface="メイリオ" panose="020B0604030504040204" pitchFamily="50" charset="-128"/>
              </a:rPr>
              <a:t>文末</a:t>
            </a:r>
            <a:r>
              <a:rPr kumimoji="1" lang="ja-JP" altLang="en-US" dirty="0">
                <a:latin typeface="メイリオ" panose="020B0604030504040204" pitchFamily="50" charset="-128"/>
                <a:ea typeface="メイリオ" panose="020B0604030504040204" pitchFamily="50" charset="-128"/>
              </a:rPr>
              <a:t>部分が（ウ）では「書き写す活動」，（エ）では「書く活動」と示されて</a:t>
            </a:r>
            <a:r>
              <a:rPr kumimoji="1" lang="ja-JP" altLang="en-US" dirty="0" smtClean="0">
                <a:latin typeface="メイリオ" panose="020B0604030504040204" pitchFamily="50" charset="-128"/>
                <a:ea typeface="メイリオ" panose="020B0604030504040204" pitchFamily="50" charset="-128"/>
              </a:rPr>
              <a:t>います。</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17</a:t>
            </a:fld>
            <a:endParaRPr kumimoji="1" lang="ja-JP" altLang="en-US"/>
          </a:p>
        </p:txBody>
      </p:sp>
    </p:spTree>
    <p:extLst>
      <p:ext uri="{BB962C8B-B14F-4D97-AF65-F5344CB8AC3E}">
        <p14:creationId xmlns:p14="http://schemas.microsoft.com/office/powerpoint/2010/main" val="2542678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ここ</a:t>
            </a:r>
            <a:r>
              <a:rPr kumimoji="1" lang="ja-JP" altLang="en-US" dirty="0">
                <a:latin typeface="メイリオ" panose="020B0604030504040204" pitchFamily="50" charset="-128"/>
                <a:ea typeface="メイリオ" panose="020B0604030504040204" pitchFamily="50" charset="-128"/>
              </a:rPr>
              <a:t>で，「書き写す」と「書く」の違いについて確認しておきましょう。</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「書き写す」とは，「語句や文を見ながらそれらをそのまま書くこと」であり，</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「書く」とは，スライドに示しましたように，「例となる文を</a:t>
            </a:r>
            <a:r>
              <a:rPr kumimoji="1" lang="ja-JP" altLang="en-US" dirty="0" smtClean="0">
                <a:latin typeface="メイリオ" panose="020B0604030504040204" pitchFamily="50" charset="-128"/>
                <a:ea typeface="メイリオ" panose="020B0604030504040204" pitchFamily="50" charset="-128"/>
              </a:rPr>
              <a:t>見ながら</a:t>
            </a:r>
            <a:r>
              <a:rPr kumimoji="1" lang="ja-JP" altLang="en-US" dirty="0">
                <a:latin typeface="メイリオ" panose="020B0604030504040204" pitchFamily="50" charset="-128"/>
                <a:ea typeface="メイリオ" panose="020B0604030504040204" pitchFamily="50" charset="-128"/>
              </a:rPr>
              <a:t>，自分の考えや気持ちを表現するために，例となる文の一部を別の語に替えて書くこと」を示します</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r>
              <a:rPr kumimoji="1" lang="en-US" altLang="ja-JP" dirty="0" smtClean="0">
                <a:latin typeface="メイリオ" panose="020B0604030504040204" pitchFamily="50" charset="-128"/>
                <a:ea typeface="メイリオ" panose="020B0604030504040204" pitchFamily="50" charset="-128"/>
              </a:rPr>
              <a:t>I like baseball.  My favorite baseball player is</a:t>
            </a:r>
            <a:r>
              <a:rPr kumimoji="1" lang="ja-JP" altLang="en-US" dirty="0" smtClean="0">
                <a:latin typeface="メイリオ" panose="020B0604030504040204" pitchFamily="50" charset="-128"/>
                <a:ea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と書かれた例文を見て，</a:t>
            </a:r>
            <a:r>
              <a:rPr kumimoji="1" lang="en-US" altLang="ja-JP" dirty="0" smtClean="0">
                <a:latin typeface="メイリオ" panose="020B0604030504040204" pitchFamily="50" charset="-128"/>
                <a:ea typeface="メイリオ" panose="020B0604030504040204" pitchFamily="50" charset="-128"/>
              </a:rPr>
              <a:t>baseball</a:t>
            </a:r>
            <a:r>
              <a:rPr kumimoji="1" lang="ja-JP" altLang="en-US" dirty="0" smtClean="0">
                <a:latin typeface="メイリオ" panose="020B0604030504040204" pitchFamily="50" charset="-128"/>
                <a:ea typeface="メイリオ" panose="020B0604030504040204" pitchFamily="50" charset="-128"/>
              </a:rPr>
              <a:t>を</a:t>
            </a:r>
            <a:r>
              <a:rPr kumimoji="1" lang="en-US" altLang="ja-JP" dirty="0" smtClean="0">
                <a:latin typeface="メイリオ" panose="020B0604030504040204" pitchFamily="50" charset="-128"/>
                <a:ea typeface="メイリオ" panose="020B0604030504040204" pitchFamily="50" charset="-128"/>
              </a:rPr>
              <a:t>music</a:t>
            </a:r>
            <a:r>
              <a:rPr kumimoji="1" lang="ja-JP" altLang="en-US" dirty="0" smtClean="0">
                <a:latin typeface="メイリオ" panose="020B0604030504040204" pitchFamily="50" charset="-128"/>
                <a:ea typeface="メイリオ" panose="020B0604030504040204" pitchFamily="50" charset="-128"/>
              </a:rPr>
              <a:t>に，</a:t>
            </a:r>
            <a:r>
              <a:rPr kumimoji="1" lang="en-US" altLang="ja-JP" dirty="0" smtClean="0">
                <a:latin typeface="メイリオ" panose="020B0604030504040204" pitchFamily="50" charset="-128"/>
                <a:ea typeface="メイリオ" panose="020B0604030504040204" pitchFamily="50" charset="-128"/>
              </a:rPr>
              <a:t>My</a:t>
            </a:r>
            <a:r>
              <a:rPr kumimoji="1" lang="en-US" altLang="ja-JP" baseline="0" dirty="0" smtClean="0">
                <a:latin typeface="メイリオ" panose="020B0604030504040204" pitchFamily="50" charset="-128"/>
                <a:ea typeface="メイリオ" panose="020B0604030504040204" pitchFamily="50" charset="-128"/>
              </a:rPr>
              <a:t> favorite baseball player</a:t>
            </a:r>
            <a:r>
              <a:rPr kumimoji="1" lang="ja-JP" altLang="en-US" baseline="0" dirty="0" smtClean="0">
                <a:latin typeface="メイリオ" panose="020B0604030504040204" pitchFamily="50" charset="-128"/>
                <a:ea typeface="メイリオ" panose="020B0604030504040204" pitchFamily="50" charset="-128"/>
              </a:rPr>
              <a:t>を</a:t>
            </a:r>
            <a:r>
              <a:rPr kumimoji="1" lang="en-US" altLang="ja-JP" baseline="0" dirty="0" smtClean="0">
                <a:latin typeface="メイリオ" panose="020B0604030504040204" pitchFamily="50" charset="-128"/>
                <a:ea typeface="メイリオ" panose="020B0604030504040204" pitchFamily="50" charset="-128"/>
              </a:rPr>
              <a:t>My favorite musician</a:t>
            </a:r>
            <a:r>
              <a:rPr kumimoji="1" lang="ja-JP" altLang="en-US" baseline="0" dirty="0" smtClean="0">
                <a:latin typeface="メイリオ" panose="020B0604030504040204" pitchFamily="50" charset="-128"/>
                <a:ea typeface="メイリオ" panose="020B0604030504040204" pitchFamily="50" charset="-128"/>
              </a:rPr>
              <a:t>のように，別の語に替えて書くことが，「書く」ことにあたります</a:t>
            </a:r>
            <a:r>
              <a:rPr kumimoji="1" lang="ja-JP" altLang="en-US" baseline="0"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18</a:t>
            </a:fld>
            <a:endParaRPr kumimoji="1" lang="ja-JP" altLang="en-US"/>
          </a:p>
        </p:txBody>
      </p:sp>
    </p:spTree>
    <p:extLst>
      <p:ext uri="{BB962C8B-B14F-4D97-AF65-F5344CB8AC3E}">
        <p14:creationId xmlns:p14="http://schemas.microsoft.com/office/powerpoint/2010/main" val="4006078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en-US" altLang="ja-JP" dirty="0" smtClean="0">
                <a:latin typeface="メイリオ" panose="020B0604030504040204" pitchFamily="50" charset="-128"/>
                <a:ea typeface="メイリオ" panose="020B0604030504040204" pitchFamily="50" charset="-128"/>
              </a:rPr>
              <a:t>We </a:t>
            </a:r>
            <a:r>
              <a:rPr kumimoji="1" lang="en-US" altLang="ja-JP" dirty="0">
                <a:latin typeface="メイリオ" panose="020B0604030504040204" pitchFamily="50" charset="-128"/>
                <a:ea typeface="メイリオ" panose="020B0604030504040204" pitchFamily="50" charset="-128"/>
              </a:rPr>
              <a:t>Can! 2 Unit4 I like my town.</a:t>
            </a:r>
            <a:r>
              <a:rPr kumimoji="1" lang="ja-JP" altLang="en-US" dirty="0">
                <a:latin typeface="メイリオ" panose="020B0604030504040204" pitchFamily="50" charset="-128"/>
                <a:ea typeface="メイリオ" panose="020B0604030504040204" pitchFamily="50" charset="-128"/>
              </a:rPr>
              <a:t>を取り上げて，「書くこと」の目標のイに関わる言語</a:t>
            </a:r>
            <a:r>
              <a:rPr kumimoji="1" lang="ja-JP" altLang="en-US" dirty="0" smtClean="0">
                <a:latin typeface="メイリオ" panose="020B0604030504040204" pitchFamily="50" charset="-128"/>
                <a:ea typeface="メイリオ" panose="020B0604030504040204" pitchFamily="50" charset="-128"/>
              </a:rPr>
              <a:t>活動の一例を</a:t>
            </a:r>
            <a:r>
              <a:rPr kumimoji="1" lang="ja-JP" altLang="en-US" dirty="0">
                <a:latin typeface="メイリオ" panose="020B0604030504040204" pitchFamily="50" charset="-128"/>
                <a:ea typeface="メイリオ" panose="020B0604030504040204" pitchFamily="50" charset="-128"/>
              </a:rPr>
              <a:t>見ていきましょう。</a:t>
            </a:r>
            <a:endParaRPr kumimoji="1" lang="en-US" altLang="ja-JP" dirty="0">
              <a:latin typeface="メイリオ" panose="020B0604030504040204" pitchFamily="50" charset="-128"/>
              <a:ea typeface="メイリオ" panose="020B0604030504040204" pitchFamily="50" charset="-128"/>
            </a:endParaRPr>
          </a:p>
          <a:p>
            <a:r>
              <a:rPr kumimoji="1" lang="en-US" altLang="ja-JP" dirty="0" smtClean="0">
                <a:latin typeface="メイリオ" panose="020B0604030504040204" pitchFamily="50" charset="-128"/>
                <a:ea typeface="メイリオ" panose="020B0604030504040204" pitchFamily="50" charset="-128"/>
              </a:rPr>
              <a:t>Unit4</a:t>
            </a:r>
            <a:r>
              <a:rPr kumimoji="1" lang="ja-JP" altLang="en-US" dirty="0">
                <a:latin typeface="メイリオ" panose="020B0604030504040204" pitchFamily="50" charset="-128"/>
                <a:ea typeface="メイリオ" panose="020B0604030504040204" pitchFamily="50" charset="-128"/>
              </a:rPr>
              <a:t>の単元目標は</a:t>
            </a:r>
            <a:r>
              <a:rPr kumimoji="1" lang="ja-JP" altLang="en-US" dirty="0" smtClean="0">
                <a:latin typeface="メイリオ" panose="020B0604030504040204" pitchFamily="50" charset="-128"/>
                <a:ea typeface="メイリオ" panose="020B0604030504040204" pitchFamily="50" charset="-128"/>
              </a:rPr>
              <a:t>，例えば次</a:t>
            </a:r>
            <a:r>
              <a:rPr kumimoji="1" lang="ja-JP" altLang="en-US" dirty="0">
                <a:latin typeface="メイリオ" panose="020B0604030504040204" pitchFamily="50" charset="-128"/>
                <a:ea typeface="メイリオ" panose="020B0604030504040204" pitchFamily="50" charset="-128"/>
              </a:rPr>
              <a:t>のように</a:t>
            </a:r>
            <a:r>
              <a:rPr kumimoji="1" lang="ja-JP" altLang="en-US" dirty="0" smtClean="0">
                <a:latin typeface="メイリオ" panose="020B0604030504040204" pitchFamily="50" charset="-128"/>
                <a:ea typeface="メイリオ" panose="020B0604030504040204" pitchFamily="50" charset="-128"/>
              </a:rPr>
              <a:t>設定してみます。</a:t>
            </a:r>
            <a:r>
              <a:rPr kumimoji="1" lang="ja-JP" altLang="en-US" dirty="0">
                <a:latin typeface="メイリオ" panose="020B0604030504040204" pitchFamily="50" charset="-128"/>
                <a:ea typeface="メイリオ" panose="020B0604030504040204" pitchFamily="50" charset="-128"/>
              </a:rPr>
              <a:t>少し目を通してください。</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「書くこと」に関する目標は，下線部に示すように，「自分たちが住む地域について，相手に伝わるように，伝えようとする内容を整理した上で，自分の考えや気持ちなど</a:t>
            </a:r>
            <a:r>
              <a:rPr kumimoji="1" lang="ja-JP" altLang="en-US" dirty="0" smtClean="0">
                <a:latin typeface="メイリオ" panose="020B0604030504040204" pitchFamily="50" charset="-128"/>
                <a:ea typeface="メイリオ" panose="020B0604030504040204" pitchFamily="50" charset="-128"/>
              </a:rPr>
              <a:t>を発表したり，書かれた</a:t>
            </a:r>
            <a:r>
              <a:rPr kumimoji="1" lang="ja-JP" altLang="en-US" dirty="0">
                <a:latin typeface="メイリオ" panose="020B0604030504040204" pitchFamily="50" charset="-128"/>
                <a:ea typeface="メイリオ" panose="020B0604030504040204" pitchFamily="50" charset="-128"/>
              </a:rPr>
              <a:t>例文を参考に音声で十分に慣れ親しんだ語句や表現を用いて書いたりすることができる。」です。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自分たちが住む地域について，相手に伝わるように～」</a:t>
            </a:r>
            <a:r>
              <a:rPr kumimoji="1" lang="ja-JP" altLang="en-US" dirty="0" smtClean="0">
                <a:latin typeface="メイリオ" panose="020B0604030504040204" pitchFamily="50" charset="-128"/>
                <a:ea typeface="メイリオ" panose="020B0604030504040204" pitchFamily="50" charset="-128"/>
              </a:rPr>
              <a:t>と示されているように，</a:t>
            </a:r>
            <a:r>
              <a:rPr kumimoji="1" lang="ja-JP" altLang="en-US" dirty="0">
                <a:latin typeface="メイリオ" panose="020B0604030504040204" pitchFamily="50" charset="-128"/>
                <a:ea typeface="メイリオ" panose="020B0604030504040204" pitchFamily="50" charset="-128"/>
              </a:rPr>
              <a:t>「書くこと」の目的をもって取り組める言語活動を設定することが大切です</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19</a:t>
            </a:fld>
            <a:endParaRPr kumimoji="1" lang="ja-JP" altLang="en-US"/>
          </a:p>
        </p:txBody>
      </p:sp>
    </p:spTree>
    <p:extLst>
      <p:ext uri="{BB962C8B-B14F-4D97-AF65-F5344CB8AC3E}">
        <p14:creationId xmlns:p14="http://schemas.microsoft.com/office/powerpoint/2010/main" val="294508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令和２年度より，小学校において新学習指導要領が全面実施され，小学校高学年に外国語科が導入されました。外国語科は，「聞くこと」，「話すこと</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やり取り</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」，「話すこと</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発表</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」，「読むこと」，「書くこと」五つ領域で目標が設定されています。</a:t>
            </a:r>
          </a:p>
          <a:p>
            <a:r>
              <a:rPr kumimoji="1" lang="ja-JP" altLang="en-US" dirty="0" smtClean="0">
                <a:latin typeface="メイリオ" panose="020B0604030504040204" pitchFamily="50" charset="-128"/>
                <a:ea typeface="メイリオ" panose="020B0604030504040204" pitchFamily="50" charset="-128"/>
              </a:rPr>
              <a:t>その中でも特に「</a:t>
            </a:r>
            <a:r>
              <a:rPr kumimoji="1" lang="ja-JP" altLang="en-US" dirty="0">
                <a:latin typeface="メイリオ" panose="020B0604030504040204" pitchFamily="50" charset="-128"/>
                <a:ea typeface="メイリオ" panose="020B0604030504040204" pitchFamily="50" charset="-128"/>
              </a:rPr>
              <a:t>読むこと」や「書くこと」の指導をどのように行えばよいのか，</a:t>
            </a:r>
            <a:r>
              <a:rPr kumimoji="1" lang="ja-JP" altLang="en-US" dirty="0" smtClean="0">
                <a:latin typeface="メイリオ" panose="020B0604030504040204" pitchFamily="50" charset="-128"/>
                <a:ea typeface="メイリオ" panose="020B0604030504040204" pitchFamily="50" charset="-128"/>
              </a:rPr>
              <a:t>悩んでおられる先生方</a:t>
            </a:r>
            <a:r>
              <a:rPr kumimoji="1" lang="ja-JP" altLang="en-US" dirty="0">
                <a:latin typeface="メイリオ" panose="020B0604030504040204" pitchFamily="50" charset="-128"/>
                <a:ea typeface="メイリオ" panose="020B0604030504040204" pitchFamily="50" charset="-128"/>
              </a:rPr>
              <a:t>も少なくないのではないでしょうか。そこで</a:t>
            </a:r>
            <a:r>
              <a:rPr kumimoji="1" lang="ja-JP" altLang="en-US" dirty="0" smtClean="0">
                <a:latin typeface="メイリオ" panose="020B0604030504040204" pitchFamily="50" charset="-128"/>
                <a:ea typeface="メイリオ" panose="020B0604030504040204" pitchFamily="50" charset="-128"/>
              </a:rPr>
              <a:t>，「書くこと」の指導について，交流したいと思います。例えば，単元</a:t>
            </a:r>
            <a:r>
              <a:rPr kumimoji="1" lang="ja-JP" altLang="en-US" dirty="0">
                <a:latin typeface="メイリオ" panose="020B0604030504040204" pitchFamily="50" charset="-128"/>
                <a:ea typeface="メイリオ" panose="020B0604030504040204" pitchFamily="50" charset="-128"/>
              </a:rPr>
              <a:t>計画のどの段階で，「書くこと」の指導</a:t>
            </a:r>
            <a:r>
              <a:rPr kumimoji="1" lang="ja-JP" altLang="en-US" dirty="0" smtClean="0">
                <a:latin typeface="メイリオ" panose="020B0604030504040204" pitchFamily="50" charset="-128"/>
                <a:ea typeface="メイリオ" panose="020B0604030504040204" pitchFamily="50" charset="-128"/>
              </a:rPr>
              <a:t>を行っていますか？また，どの</a:t>
            </a:r>
            <a:r>
              <a:rPr kumimoji="1" lang="ja-JP" altLang="en-US" dirty="0">
                <a:latin typeface="メイリオ" panose="020B0604030504040204" pitchFamily="50" charset="-128"/>
                <a:ea typeface="メイリオ" panose="020B0604030504040204" pitchFamily="50" charset="-128"/>
              </a:rPr>
              <a:t>ような内容を児童に</a:t>
            </a:r>
            <a:r>
              <a:rPr kumimoji="1" lang="ja-JP" altLang="en-US" dirty="0" smtClean="0">
                <a:latin typeface="メイリオ" panose="020B0604030504040204" pitchFamily="50" charset="-128"/>
                <a:ea typeface="メイリオ" panose="020B0604030504040204" pitchFamily="50" charset="-128"/>
              </a:rPr>
              <a:t>書かせていますか？交流してみましょう。</a:t>
            </a:r>
            <a:endParaRPr kumimoji="1" lang="en-US" altLang="ja-JP" dirty="0" smtClean="0">
              <a:latin typeface="メイリオ" panose="020B0604030504040204" pitchFamily="50" charset="-128"/>
              <a:ea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個人→ペア→全体交流</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2</a:t>
            </a:fld>
            <a:endParaRPr kumimoji="1" lang="ja-JP" altLang="en-US"/>
          </a:p>
        </p:txBody>
      </p:sp>
    </p:spTree>
    <p:extLst>
      <p:ext uri="{BB962C8B-B14F-4D97-AF65-F5344CB8AC3E}">
        <p14:creationId xmlns:p14="http://schemas.microsoft.com/office/powerpoint/2010/main" val="9246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latin typeface="メイリオ" panose="020B0604030504040204" pitchFamily="50" charset="-128"/>
                <a:ea typeface="メイリオ" panose="020B0604030504040204" pitchFamily="50" charset="-128"/>
              </a:rPr>
              <a:t>本単元</a:t>
            </a:r>
            <a:r>
              <a:rPr kumimoji="1" lang="ja-JP" altLang="en-US" dirty="0">
                <a:latin typeface="メイリオ" panose="020B0604030504040204" pitchFamily="50" charset="-128"/>
                <a:ea typeface="メイリオ" panose="020B0604030504040204" pitchFamily="50" charset="-128"/>
              </a:rPr>
              <a:t>は８時間扱いで，単元を通して</a:t>
            </a:r>
            <a:r>
              <a:rPr kumimoji="1" lang="ja-JP" altLang="en-US" dirty="0" smtClean="0">
                <a:latin typeface="メイリオ" panose="020B0604030504040204" pitchFamily="50" charset="-128"/>
                <a:ea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rPr>
              <a:t>Let’s </a:t>
            </a:r>
            <a:r>
              <a:rPr kumimoji="1" lang="en-US" altLang="ja-JP" dirty="0">
                <a:latin typeface="メイリオ" panose="020B0604030504040204" pitchFamily="50" charset="-128"/>
                <a:ea typeface="メイリオ" panose="020B0604030504040204" pitchFamily="50" charset="-128"/>
              </a:rPr>
              <a:t>Listen</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Let’s Play</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Let’s Talk</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Let’s Watch and Think</a:t>
            </a:r>
            <a:r>
              <a:rPr kumimoji="1" lang="ja-JP" altLang="en-US" dirty="0">
                <a:latin typeface="メイリオ" panose="020B0604030504040204" pitchFamily="50" charset="-128"/>
                <a:ea typeface="メイリオ" panose="020B0604030504040204" pitchFamily="50" charset="-128"/>
              </a:rPr>
              <a:t>」などの活動で，自分たちの住む地域にある施設やない施設について，聞いたり話したりする活動に取り組んでいきます。</a:t>
            </a:r>
          </a:p>
          <a:p>
            <a:r>
              <a:rPr kumimoji="1" lang="ja-JP" altLang="en-US"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書くこと」の言語活動は，２・４・５・６時間目に設定されています。２時間目では，自分たちの住む地域にある施設やない施設について書き写します。４時間目では，地域にあってほしい施設について言葉を選んで書き写しま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（イ）の言語活動でもお伝えしたように，（ウ）と（エ）の言語活動においても，音声で十分に慣れ親しんだ簡単な語句や基本的な表現を書き写したり，書いたりすることに留意しなければなりません</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20</a:t>
            </a:fld>
            <a:endParaRPr kumimoji="1" lang="ja-JP" altLang="en-US"/>
          </a:p>
        </p:txBody>
      </p:sp>
    </p:spTree>
    <p:extLst>
      <p:ext uri="{BB962C8B-B14F-4D97-AF65-F5344CB8AC3E}">
        <p14:creationId xmlns:p14="http://schemas.microsoft.com/office/powerpoint/2010/main" val="3385900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５時間目</a:t>
            </a:r>
            <a:r>
              <a:rPr kumimoji="1" lang="ja-JP" altLang="en-US" dirty="0">
                <a:latin typeface="メイリオ" panose="020B0604030504040204" pitchFamily="50" charset="-128"/>
                <a:ea typeface="メイリオ" panose="020B0604030504040204" pitchFamily="50" charset="-128"/>
              </a:rPr>
              <a:t>では，テキストのミニポスターやこれまでに書きためたワークシートを参考にして，地域紹介の内容を考えながら，左側に示したワークシートを作成していきます。ここでは，語句ではなく，文全体を語と語の区切りに注意して，書き写していきま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６時間目</a:t>
            </a:r>
            <a:r>
              <a:rPr kumimoji="1" lang="ja-JP" altLang="en-US" dirty="0">
                <a:latin typeface="メイリオ" panose="020B0604030504040204" pitchFamily="50" charset="-128"/>
                <a:ea typeface="メイリオ" panose="020B0604030504040204" pitchFamily="50" charset="-128"/>
              </a:rPr>
              <a:t>では，前時に作成したワークシートを参考にして，自分たちが住む地域のオリジナルミニポスターを作成します</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単元</a:t>
            </a:r>
            <a:r>
              <a:rPr kumimoji="1" lang="ja-JP" altLang="en-US" dirty="0">
                <a:latin typeface="メイリオ" panose="020B0604030504040204" pitchFamily="50" charset="-128"/>
                <a:ea typeface="メイリオ" panose="020B0604030504040204" pitchFamily="50" charset="-128"/>
              </a:rPr>
              <a:t>の中で，「書くこと」の言語活動がどのように設定されているかに</a:t>
            </a:r>
            <a:r>
              <a:rPr kumimoji="1" lang="ja-JP" altLang="en-US" dirty="0" smtClean="0">
                <a:latin typeface="メイリオ" panose="020B0604030504040204" pitchFamily="50" charset="-128"/>
                <a:ea typeface="メイリオ" panose="020B0604030504040204" pitchFamily="50" charset="-128"/>
              </a:rPr>
              <a:t>ついて，ここまで見て</a:t>
            </a:r>
            <a:r>
              <a:rPr kumimoji="1" lang="ja-JP" altLang="en-US" dirty="0">
                <a:latin typeface="メイリオ" panose="020B0604030504040204" pitchFamily="50" charset="-128"/>
                <a:ea typeface="メイリオ" panose="020B0604030504040204" pitchFamily="50" charset="-128"/>
              </a:rPr>
              <a:t>きました。先生方，「書くこと」の言語活動の具体をイメージすることができたでしょうか</a:t>
            </a:r>
            <a:r>
              <a:rPr kumimoji="1" lang="ja-JP" altLang="en-US"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21</a:t>
            </a:fld>
            <a:endParaRPr kumimoji="1" lang="ja-JP" altLang="en-US"/>
          </a:p>
        </p:txBody>
      </p:sp>
    </p:spTree>
    <p:extLst>
      <p:ext uri="{BB962C8B-B14F-4D97-AF65-F5344CB8AC3E}">
        <p14:creationId xmlns:p14="http://schemas.microsoft.com/office/powerpoint/2010/main" val="2089456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latin typeface="メイリオ" panose="020B0604030504040204" pitchFamily="50" charset="-128"/>
                <a:ea typeface="メイリオ" panose="020B0604030504040204" pitchFamily="50" charset="-128"/>
              </a:rPr>
              <a:t>最後</a:t>
            </a:r>
            <a:r>
              <a:rPr kumimoji="1" lang="ja-JP" altLang="en-US" dirty="0">
                <a:latin typeface="メイリオ" panose="020B0604030504040204" pitchFamily="50" charset="-128"/>
                <a:ea typeface="メイリオ" panose="020B0604030504040204" pitchFamily="50" charset="-128"/>
              </a:rPr>
              <a:t>に，</a:t>
            </a:r>
            <a:r>
              <a:rPr kumimoji="1" lang="ja-JP" altLang="en-US" dirty="0" smtClean="0">
                <a:latin typeface="メイリオ" panose="020B0604030504040204" pitchFamily="50" charset="-128"/>
                <a:ea typeface="メイリオ" panose="020B0604030504040204" pitchFamily="50" charset="-128"/>
              </a:rPr>
              <a:t>「まとめ</a:t>
            </a:r>
            <a:r>
              <a:rPr kumimoji="1" lang="ja-JP" altLang="en-US" dirty="0">
                <a:latin typeface="メイリオ" panose="020B0604030504040204" pitchFamily="50" charset="-128"/>
                <a:ea typeface="メイリオ" panose="020B0604030504040204" pitchFamily="50" charset="-128"/>
              </a:rPr>
              <a:t>・演習」です</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pPr defTabSz="914331">
              <a:defRPr/>
            </a:pPr>
            <a:endParaRPr kumimoji="1" lang="en-US" altLang="ja-JP" dirty="0" smtClean="0">
              <a:latin typeface="メイリオ" panose="020B0604030504040204" pitchFamily="50" charset="-128"/>
              <a:ea typeface="メイリオ" panose="020B0604030504040204" pitchFamily="50" charset="-128"/>
            </a:endParaRPr>
          </a:p>
          <a:p>
            <a:pPr defTabSz="914331">
              <a:defRPr/>
            </a:pP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「演習」については，学校の実態や時間設定に応じて実施する。</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22</a:t>
            </a:fld>
            <a:endParaRPr kumimoji="1" lang="ja-JP" altLang="en-US"/>
          </a:p>
        </p:txBody>
      </p:sp>
    </p:spTree>
    <p:extLst>
      <p:ext uri="{BB962C8B-B14F-4D97-AF65-F5344CB8AC3E}">
        <p14:creationId xmlns:p14="http://schemas.microsoft.com/office/powerpoint/2010/main" val="1978299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書くこと」の指導について，次のような点に留意をしてください。</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○「書くこと」の言語活動で書かせる英語は，音声で十分に慣れ親しんだ簡単な語句や基本的な表現とすることに十分留意する。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○児童が過度の負担を感じることのないよう，段階を踏んで指導する。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○「書くこと」の目的をもって取り組める言語活動を設定する。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○英語の語順への意識を高め，語と語の区切り</a:t>
            </a:r>
            <a:r>
              <a:rPr kumimoji="1" lang="ja-JP" altLang="en-US" dirty="0" smtClean="0">
                <a:latin typeface="メイリオ" panose="020B0604030504040204" pitchFamily="50" charset="-128"/>
                <a:ea typeface="メイリオ" panose="020B0604030504040204" pitchFamily="50" charset="-128"/>
              </a:rPr>
              <a:t>等に注意</a:t>
            </a:r>
            <a:r>
              <a:rPr kumimoji="1" lang="ja-JP" altLang="en-US" dirty="0">
                <a:latin typeface="メイリオ" panose="020B0604030504040204" pitchFamily="50" charset="-128"/>
                <a:ea typeface="メイリオ" panose="020B0604030504040204" pitchFamily="50" charset="-128"/>
              </a:rPr>
              <a:t>して英文を書くことができるよう指導する</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23</a:t>
            </a:fld>
            <a:endParaRPr kumimoji="1" lang="ja-JP" altLang="en-US"/>
          </a:p>
        </p:txBody>
      </p:sp>
    </p:spTree>
    <p:extLst>
      <p:ext uri="{BB962C8B-B14F-4D97-AF65-F5344CB8AC3E}">
        <p14:creationId xmlns:p14="http://schemas.microsoft.com/office/powerpoint/2010/main" val="2784122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学校や先生方の実態に応じて，演習を行う</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最後</a:t>
            </a:r>
            <a:r>
              <a:rPr kumimoji="1" lang="ja-JP" altLang="en-US" dirty="0">
                <a:latin typeface="メイリオ" panose="020B0604030504040204" pitchFamily="50" charset="-128"/>
                <a:ea typeface="メイリオ" panose="020B0604030504040204" pitchFamily="50" charset="-128"/>
              </a:rPr>
              <a:t>に，演習に取り組んでみましょう。この演習の目的は，先生方に「書くこと」の具体的な言語活動を設定していただくことです。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①教科書の中から，単元を選ぶ</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②単元目標を決定する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③単元で扱う言語材料を確認する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④目指す児童の具体の姿を考える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⑤「書くこと」の言語活動を設定</a:t>
            </a:r>
            <a:r>
              <a:rPr kumimoji="1" lang="ja-JP" altLang="en-US" dirty="0" smtClean="0">
                <a:latin typeface="メイリオ" panose="020B0604030504040204" pitchFamily="50" charset="-128"/>
                <a:ea typeface="メイリオ" panose="020B0604030504040204" pitchFamily="50" charset="-128"/>
              </a:rPr>
              <a:t>する</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24</a:t>
            </a:fld>
            <a:endParaRPr kumimoji="1" lang="ja-JP" altLang="en-US"/>
          </a:p>
        </p:txBody>
      </p:sp>
    </p:spTree>
    <p:extLst>
      <p:ext uri="{BB962C8B-B14F-4D97-AF65-F5344CB8AC3E}">
        <p14:creationId xmlns:p14="http://schemas.microsoft.com/office/powerpoint/2010/main" val="2750507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学校や先生方の実態に応じて，動画を視聴</a:t>
            </a:r>
            <a:endParaRPr kumimoji="1" lang="en-US" altLang="ja-JP" dirty="0" smtClean="0">
              <a:latin typeface="メイリオ" panose="020B0604030504040204" pitchFamily="50" charset="-128"/>
              <a:ea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文部科学省の</a:t>
            </a:r>
            <a:r>
              <a:rPr kumimoji="1" lang="en-US" altLang="ja-JP" dirty="0" err="1" smtClean="0">
                <a:latin typeface="メイリオ" panose="020B0604030504040204" pitchFamily="50" charset="-128"/>
                <a:ea typeface="メイリオ" panose="020B0604030504040204" pitchFamily="50" charset="-128"/>
              </a:rPr>
              <a:t>MEXTchannel</a:t>
            </a:r>
            <a:r>
              <a:rPr kumimoji="1" lang="ja-JP" altLang="en-US" dirty="0" smtClean="0">
                <a:latin typeface="メイリオ" panose="020B0604030504040204" pitchFamily="50" charset="-128"/>
                <a:ea typeface="メイリオ" panose="020B0604030504040204" pitchFamily="50" charset="-128"/>
              </a:rPr>
              <a:t>にも，多数の動画が配信されています。今後の指導の参考として</a:t>
            </a:r>
            <a:r>
              <a:rPr kumimoji="1" lang="ja-JP" altLang="en-US" smtClean="0">
                <a:latin typeface="メイリオ" panose="020B0604030504040204" pitchFamily="50" charset="-128"/>
                <a:ea typeface="メイリオ" panose="020B0604030504040204" pitchFamily="50" charset="-128"/>
              </a:rPr>
              <a:t>ください</a:t>
            </a:r>
            <a:r>
              <a:rPr kumimoji="1" lang="ja-JP" altLang="en-US"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25</a:t>
            </a:fld>
            <a:endParaRPr kumimoji="1" lang="ja-JP" altLang="en-US"/>
          </a:p>
        </p:txBody>
      </p:sp>
    </p:spTree>
    <p:extLst>
      <p:ext uri="{BB962C8B-B14F-4D97-AF65-F5344CB8AC3E}">
        <p14:creationId xmlns:p14="http://schemas.microsoft.com/office/powerpoint/2010/main" val="96298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latin typeface="メイリオ" panose="020B0604030504040204" pitchFamily="50" charset="-128"/>
                <a:ea typeface="メイリオ" panose="020B0604030504040204" pitchFamily="50" charset="-128"/>
              </a:rPr>
              <a:t>今日の研修は，このような流れで行います。★</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3</a:t>
            </a:fld>
            <a:endParaRPr kumimoji="1" lang="ja-JP" altLang="en-US"/>
          </a:p>
        </p:txBody>
      </p:sp>
    </p:spTree>
    <p:extLst>
      <p:ext uri="{BB962C8B-B14F-4D97-AF65-F5344CB8AC3E}">
        <p14:creationId xmlns:p14="http://schemas.microsoft.com/office/powerpoint/2010/main" val="336291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latin typeface="メイリオ" panose="020B0604030504040204" pitchFamily="50" charset="-128"/>
                <a:ea typeface="メイリオ" panose="020B0604030504040204" pitchFamily="50" charset="-128"/>
              </a:rPr>
              <a:t>はじめ</a:t>
            </a:r>
            <a:r>
              <a:rPr kumimoji="1" lang="ja-JP" altLang="en-US" dirty="0">
                <a:latin typeface="メイリオ" panose="020B0604030504040204" pitchFamily="50" charset="-128"/>
                <a:ea typeface="メイリオ" panose="020B0604030504040204" pitchFamily="50" charset="-128"/>
              </a:rPr>
              <a:t>に</a:t>
            </a:r>
            <a:r>
              <a:rPr kumimoji="1" lang="ja-JP" altLang="en-US"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書くこと」</a:t>
            </a:r>
            <a:r>
              <a:rPr kumimoji="1" lang="ja-JP" altLang="en-US" dirty="0" smtClean="0">
                <a:latin typeface="メイリオ" panose="020B0604030504040204" pitchFamily="50" charset="-128"/>
                <a:ea typeface="メイリオ" panose="020B0604030504040204" pitchFamily="50" charset="-128"/>
              </a:rPr>
              <a:t>の領域の目標を確認しましょう。★</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4</a:t>
            </a:fld>
            <a:endParaRPr kumimoji="1" lang="ja-JP" altLang="en-US"/>
          </a:p>
        </p:txBody>
      </p:sp>
    </p:spTree>
    <p:extLst>
      <p:ext uri="{BB962C8B-B14F-4D97-AF65-F5344CB8AC3E}">
        <p14:creationId xmlns:p14="http://schemas.microsoft.com/office/powerpoint/2010/main" val="37370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学習</a:t>
            </a:r>
            <a:r>
              <a:rPr kumimoji="1" lang="ja-JP" altLang="en-US" dirty="0">
                <a:latin typeface="メイリオ" panose="020B0604030504040204" pitchFamily="50" charset="-128"/>
                <a:ea typeface="メイリオ" panose="020B0604030504040204" pitchFamily="50" charset="-128"/>
              </a:rPr>
              <a:t>指導要領には，「書くこと」の領域の目標が</a:t>
            </a:r>
            <a:r>
              <a:rPr kumimoji="1" lang="ja-JP" altLang="en-US" dirty="0" smtClean="0">
                <a:latin typeface="メイリオ" panose="020B0604030504040204" pitchFamily="50" charset="-128"/>
                <a:ea typeface="メイリオ" panose="020B0604030504040204" pitchFamily="50" charset="-128"/>
              </a:rPr>
              <a:t>，二つ</a:t>
            </a:r>
            <a:r>
              <a:rPr kumimoji="1" lang="ja-JP" altLang="en-US" dirty="0">
                <a:latin typeface="メイリオ" panose="020B0604030504040204" pitchFamily="50" charset="-128"/>
                <a:ea typeface="メイリオ" panose="020B0604030504040204" pitchFamily="50" charset="-128"/>
              </a:rPr>
              <a:t>示されています。目を通してください</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5</a:t>
            </a:fld>
            <a:endParaRPr kumimoji="1" lang="ja-JP" altLang="en-US"/>
          </a:p>
        </p:txBody>
      </p:sp>
    </p:spTree>
    <p:extLst>
      <p:ext uri="{BB962C8B-B14F-4D97-AF65-F5344CB8AC3E}">
        <p14:creationId xmlns:p14="http://schemas.microsoft.com/office/powerpoint/2010/main" val="244762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ア</a:t>
            </a:r>
            <a:r>
              <a:rPr kumimoji="1" lang="ja-JP" altLang="en-US" dirty="0">
                <a:latin typeface="メイリオ" panose="020B0604030504040204" pitchFamily="50" charset="-128"/>
                <a:ea typeface="メイリオ" panose="020B0604030504040204" pitchFamily="50" charset="-128"/>
              </a:rPr>
              <a:t>の目標の前半部分には，「大文字，小文字を活字体で書くことができるようにする。」とあります。</a:t>
            </a:r>
            <a:endParaRPr kumimoji="1" lang="en-US" altLang="ja-JP"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文字</a:t>
            </a:r>
            <a:r>
              <a:rPr lang="ja-JP" altLang="en-US" dirty="0">
                <a:latin typeface="メイリオ" panose="020B0604030504040204" pitchFamily="50" charset="-128"/>
                <a:ea typeface="メイリオ" panose="020B0604030504040204" pitchFamily="50" charset="-128"/>
              </a:rPr>
              <a:t>を書く指導に当たっては，「</a:t>
            </a:r>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c</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e</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f</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l</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g</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y</a:t>
            </a:r>
            <a:r>
              <a:rPr lang="ja-JP" altLang="en-US" dirty="0">
                <a:latin typeface="メイリオ" panose="020B0604030504040204" pitchFamily="50" charset="-128"/>
                <a:ea typeface="メイリオ" panose="020B0604030504040204" pitchFamily="50" charset="-128"/>
              </a:rPr>
              <a:t>」など文字の高さの違いを意識させたり，「</a:t>
            </a:r>
            <a:r>
              <a:rPr lang="en-US" altLang="ja-JP" dirty="0">
                <a:latin typeface="メイリオ" panose="020B0604030504040204" pitchFamily="50" charset="-128"/>
                <a:ea typeface="メイリオ" panose="020B0604030504040204" pitchFamily="50" charset="-128"/>
              </a:rPr>
              <a:t>p</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q</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b</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d</a:t>
            </a:r>
            <a:r>
              <a:rPr lang="ja-JP" altLang="en-US" dirty="0">
                <a:latin typeface="メイリオ" panose="020B0604030504040204" pitchFamily="50" charset="-128"/>
                <a:ea typeface="メイリオ" panose="020B0604030504040204" pitchFamily="50" charset="-128"/>
              </a:rPr>
              <a:t>」 など紛らわしい形などを意識させたりするなど，指導の工夫をする必要があります。 また，</a:t>
            </a:r>
            <a:r>
              <a:rPr lang="en-US" altLang="ja-JP" dirty="0">
                <a:latin typeface="メイリオ" panose="020B0604030504040204" pitchFamily="50" charset="-128"/>
                <a:ea typeface="メイリオ" panose="020B0604030504040204" pitchFamily="50" charset="-128"/>
              </a:rPr>
              <a:t>Aa </a:t>
            </a:r>
            <a:r>
              <a:rPr lang="ja-JP" altLang="en-US" dirty="0">
                <a:latin typeface="メイリオ" panose="020B0604030504040204" pitchFamily="50" charset="-128"/>
                <a:ea typeface="メイリオ" panose="020B0604030504040204" pitchFamily="50" charset="-128"/>
              </a:rPr>
              <a:t>からアルファベット順に指導すべきものと考えるのではなく，どの文字から書く指導をした方が児童にとって効果的であるかを考えることも大切です</a:t>
            </a:r>
            <a:r>
              <a:rPr lang="ja-JP" altLang="en-US"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6</a:t>
            </a:fld>
            <a:endParaRPr kumimoji="1" lang="ja-JP" altLang="en-US"/>
          </a:p>
        </p:txBody>
      </p:sp>
    </p:spTree>
    <p:extLst>
      <p:ext uri="{BB962C8B-B14F-4D97-AF65-F5344CB8AC3E}">
        <p14:creationId xmlns:p14="http://schemas.microsoft.com/office/powerpoint/2010/main" val="382782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メイリオ" panose="020B0604030504040204" pitchFamily="50" charset="-128"/>
                <a:ea typeface="メイリオ" panose="020B0604030504040204" pitchFamily="50" charset="-128"/>
              </a:rPr>
              <a:t>例えば</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H</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I </a:t>
            </a:r>
            <a:r>
              <a:rPr lang="ja-JP" altLang="en-US" dirty="0">
                <a:latin typeface="メイリオ" panose="020B0604030504040204" pitchFamily="50" charset="-128"/>
                <a:ea typeface="メイリオ" panose="020B0604030504040204" pitchFamily="50" charset="-128"/>
              </a:rPr>
              <a:t>などの左右対称の文字，</a:t>
            </a:r>
            <a:r>
              <a:rPr lang="en-US" altLang="ja-JP" dirty="0">
                <a:latin typeface="メイリオ" panose="020B0604030504040204" pitchFamily="50" charset="-128"/>
                <a:ea typeface="メイリオ" panose="020B0604030504040204" pitchFamily="50" charset="-128"/>
              </a:rPr>
              <a:t>Cc</a:t>
            </a:r>
            <a:r>
              <a:rPr lang="ja-JP" altLang="en-US" dirty="0" err="1" smtClean="0">
                <a:latin typeface="メイリオ" panose="020B0604030504040204" pitchFamily="50" charset="-128"/>
                <a:ea typeface="メイリオ" panose="020B0604030504040204" pitchFamily="50" charset="-128"/>
              </a:rPr>
              <a:t>，</a:t>
            </a:r>
            <a:r>
              <a:rPr lang="en-US" altLang="ja-JP" dirty="0" err="1" smtClean="0">
                <a:latin typeface="メイリオ" panose="020B0604030504040204" pitchFamily="50" charset="-128"/>
                <a:ea typeface="メイリオ" panose="020B0604030504040204" pitchFamily="50" charset="-128"/>
              </a:rPr>
              <a:t>Oo</a:t>
            </a:r>
            <a:r>
              <a:rPr lang="ja-JP" altLang="en-US" dirty="0" err="1" smtClean="0">
                <a:latin typeface="メイリオ" panose="020B0604030504040204" pitchFamily="50" charset="-128"/>
                <a:ea typeface="メイリオ" panose="020B0604030504040204" pitchFamily="50" charset="-128"/>
              </a:rPr>
              <a:t>，</a:t>
            </a:r>
            <a:r>
              <a:rPr lang="en-US" altLang="ja-JP" dirty="0" err="1" smtClean="0">
                <a:latin typeface="メイリオ" panose="020B0604030504040204" pitchFamily="50" charset="-128"/>
                <a:ea typeface="メイリオ" panose="020B0604030504040204" pitchFamily="50" charset="-128"/>
              </a:rPr>
              <a:t>Ss</a:t>
            </a:r>
            <a:r>
              <a:rPr lang="en-US" altLang="ja-JP"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などの大文字と小文字の形がほぼ同じ文字等，文字の形の特徴を捉えて指導するなど工夫することが大切</a:t>
            </a:r>
            <a:r>
              <a:rPr lang="ja-JP" altLang="en-US" dirty="0" smtClean="0">
                <a:latin typeface="メイリオ" panose="020B0604030504040204" pitchFamily="50" charset="-128"/>
                <a:ea typeface="メイリオ" panose="020B0604030504040204" pitchFamily="50" charset="-128"/>
              </a:rPr>
              <a:t>です</a:t>
            </a:r>
            <a:r>
              <a:rPr lang="ja-JP" altLang="en-US"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7</a:t>
            </a:fld>
            <a:endParaRPr kumimoji="1" lang="ja-JP" altLang="en-US"/>
          </a:p>
        </p:txBody>
      </p:sp>
    </p:spTree>
    <p:extLst>
      <p:ext uri="{BB962C8B-B14F-4D97-AF65-F5344CB8AC3E}">
        <p14:creationId xmlns:p14="http://schemas.microsoft.com/office/powerpoint/2010/main" val="2599072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latin typeface="メイリオ" panose="020B0604030504040204" pitchFamily="50" charset="-128"/>
                <a:ea typeface="メイリオ" panose="020B0604030504040204" pitchFamily="50" charset="-128"/>
              </a:rPr>
              <a:t>文字</a:t>
            </a:r>
            <a:r>
              <a:rPr kumimoji="1" lang="ja-JP" altLang="en-US" dirty="0">
                <a:latin typeface="メイリオ" panose="020B0604030504040204" pitchFamily="50" charset="-128"/>
                <a:ea typeface="メイリオ" panose="020B0604030504040204" pitchFamily="50" charset="-128"/>
              </a:rPr>
              <a:t>の指導を行う際，文字の書き順については，書きやすさと読みやすさの点から標準的な書き順を扱うことになります。</a:t>
            </a:r>
            <a:endParaRPr kumimoji="1" lang="en-US" altLang="ja-JP" dirty="0">
              <a:latin typeface="メイリオ" panose="020B0604030504040204" pitchFamily="50" charset="-128"/>
              <a:ea typeface="メイリオ" panose="020B0604030504040204" pitchFamily="50" charset="-128"/>
            </a:endParaRPr>
          </a:p>
          <a:p>
            <a:pPr defTabSz="914331">
              <a:defRPr/>
            </a:pPr>
            <a:r>
              <a:rPr kumimoji="1" lang="en-US" altLang="ja-JP" dirty="0" smtClean="0">
                <a:latin typeface="メイリオ" panose="020B0604030504040204" pitchFamily="50" charset="-128"/>
                <a:ea typeface="メイリオ" panose="020B0604030504040204" pitchFamily="50" charset="-128"/>
              </a:rPr>
              <a:t>We Can! </a:t>
            </a:r>
            <a:r>
              <a:rPr kumimoji="1" lang="ja-JP" altLang="en-US" dirty="0" smtClean="0">
                <a:latin typeface="メイリオ" panose="020B0604030504040204" pitchFamily="50" charset="-128"/>
                <a:ea typeface="メイリオ" panose="020B0604030504040204" pitchFamily="50" charset="-128"/>
              </a:rPr>
              <a:t>や </a:t>
            </a:r>
            <a:r>
              <a:rPr kumimoji="1" lang="en-US" altLang="ja-JP" dirty="0" smtClean="0">
                <a:latin typeface="メイリオ" panose="020B0604030504040204" pitchFamily="50" charset="-128"/>
                <a:ea typeface="メイリオ" panose="020B0604030504040204" pitchFamily="50" charset="-128"/>
              </a:rPr>
              <a:t>Let’s Try! </a:t>
            </a:r>
            <a:r>
              <a:rPr kumimoji="1" lang="ja-JP" altLang="en-US" dirty="0" smtClean="0">
                <a:latin typeface="メイリオ" panose="020B0604030504040204" pitchFamily="50" charset="-128"/>
                <a:ea typeface="メイリオ" panose="020B0604030504040204" pitchFamily="50" charset="-128"/>
              </a:rPr>
              <a:t>に</a:t>
            </a:r>
            <a:r>
              <a:rPr kumimoji="1" lang="ja-JP" altLang="en-US" dirty="0">
                <a:latin typeface="メイリオ" panose="020B0604030504040204" pitchFamily="50" charset="-128"/>
                <a:ea typeface="メイリオ" panose="020B0604030504040204" pitchFamily="50" charset="-128"/>
              </a:rPr>
              <a:t>対応したデジタル教材の「教材どうぐばこ」というコンテンツの中に，文字の書き順を視覚的に示すことのできるものがありますので</a:t>
            </a:r>
            <a:r>
              <a:rPr kumimoji="1" lang="ja-JP" altLang="en-US" dirty="0" smtClean="0">
                <a:latin typeface="メイリオ" panose="020B0604030504040204" pitchFamily="50" charset="-128"/>
                <a:ea typeface="メイリオ" panose="020B0604030504040204" pitchFamily="50" charset="-128"/>
              </a:rPr>
              <a:t>，活用</a:t>
            </a:r>
            <a:r>
              <a:rPr kumimoji="1" lang="ja-JP" altLang="en-US" dirty="0">
                <a:latin typeface="メイリオ" panose="020B0604030504040204" pitchFamily="50" charset="-128"/>
                <a:ea typeface="メイリオ" panose="020B0604030504040204" pitchFamily="50" charset="-128"/>
              </a:rPr>
              <a:t>することができます</a:t>
            </a:r>
            <a:r>
              <a:rPr kumimoji="1" lang="ja-JP" altLang="en-US"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8</a:t>
            </a:fld>
            <a:endParaRPr kumimoji="1" lang="ja-JP" altLang="en-US"/>
          </a:p>
        </p:txBody>
      </p:sp>
    </p:spTree>
    <p:extLst>
      <p:ext uri="{BB962C8B-B14F-4D97-AF65-F5344CB8AC3E}">
        <p14:creationId xmlns:p14="http://schemas.microsoft.com/office/powerpoint/2010/main" val="278991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その他</a:t>
            </a:r>
            <a:r>
              <a:rPr kumimoji="1" lang="ja-JP" altLang="en-US" dirty="0">
                <a:latin typeface="メイリオ" panose="020B0604030504040204" pitchFamily="50" charset="-128"/>
                <a:ea typeface="メイリオ" panose="020B0604030504040204" pitchFamily="50" charset="-128"/>
              </a:rPr>
              <a:t>，文字の指導にあたっては，次のようなことに留意する必要があります。少し時間を取りますので，目</a:t>
            </a:r>
            <a:r>
              <a:rPr kumimoji="1" lang="ja-JP" altLang="en-US" dirty="0" smtClean="0">
                <a:latin typeface="メイリオ" panose="020B0604030504040204" pitchFamily="50" charset="-128"/>
                <a:ea typeface="メイリオ" panose="020B0604030504040204" pitchFamily="50" charset="-128"/>
              </a:rPr>
              <a:t>を通して</a:t>
            </a:r>
            <a:r>
              <a:rPr kumimoji="1" lang="ja-JP" altLang="en-US" dirty="0">
                <a:latin typeface="メイリオ" panose="020B0604030504040204" pitchFamily="50" charset="-128"/>
                <a:ea typeface="メイリオ" panose="020B0604030504040204" pitchFamily="50" charset="-128"/>
              </a:rPr>
              <a:t>ください</a:t>
            </a:r>
            <a:r>
              <a:rPr kumimoji="1" lang="ja-JP" altLang="en-US"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9</a:t>
            </a:fld>
            <a:endParaRPr kumimoji="1" lang="ja-JP" altLang="en-US"/>
          </a:p>
        </p:txBody>
      </p:sp>
    </p:spTree>
    <p:extLst>
      <p:ext uri="{BB962C8B-B14F-4D97-AF65-F5344CB8AC3E}">
        <p14:creationId xmlns:p14="http://schemas.microsoft.com/office/powerpoint/2010/main" val="309232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160442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6854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332990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157505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2558754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166006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275997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122741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47859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273271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229740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33E06-7A76-4258-96C3-18A7997AB44D}" type="datetimeFigureOut">
              <a:rPr kumimoji="1" lang="ja-JP" altLang="en-US" smtClean="0"/>
              <a:t>2021/3/26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1072346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emf"/><Relationship Id="rId3" Type="http://schemas.openxmlformats.org/officeDocument/2006/relationships/image" Target="../media/image9.emf"/><Relationship Id="rId7" Type="http://schemas.openxmlformats.org/officeDocument/2006/relationships/image" Target="../media/image15.png"/><Relationship Id="rId12"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 Id="rId14" Type="http://schemas.openxmlformats.org/officeDocument/2006/relationships/image" Target="../media/image21.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692696"/>
            <a:ext cx="4032448" cy="650503"/>
          </a:xfrm>
        </p:spPr>
        <p:txBody>
          <a:bodyPr>
            <a:normAutofit/>
          </a:bodyPr>
          <a:lstStyle/>
          <a:p>
            <a:r>
              <a:rPr lang="ja-JP" altLang="en-US" sz="2000" dirty="0">
                <a:latin typeface="Meiryo UI" panose="020B0604030504040204" pitchFamily="50" charset="-128"/>
                <a:ea typeface="Meiryo UI" panose="020B0604030504040204" pitchFamily="50" charset="-128"/>
              </a:rPr>
              <a:t>小学校</a:t>
            </a:r>
            <a:r>
              <a:rPr lang="ja-JP" altLang="en-US" sz="2000" dirty="0" smtClean="0">
                <a:latin typeface="Meiryo UI" panose="020B0604030504040204" pitchFamily="50" charset="-128"/>
                <a:ea typeface="Meiryo UI" panose="020B0604030504040204" pitchFamily="50" charset="-128"/>
              </a:rPr>
              <a:t>外国語</a:t>
            </a:r>
            <a:r>
              <a:rPr lang="ja-JP" altLang="en-US" sz="2000" dirty="0">
                <a:latin typeface="Meiryo UI" panose="020B0604030504040204" pitchFamily="50" charset="-128"/>
                <a:ea typeface="Meiryo UI" panose="020B0604030504040204" pitchFamily="50" charset="-128"/>
              </a:rPr>
              <a:t>　校内研修パッケージ</a:t>
            </a:r>
            <a:endParaRPr kumimoji="1" lang="ja-JP" altLang="en-US" sz="2000"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971600" y="1917157"/>
            <a:ext cx="7200800" cy="30236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b="1" dirty="0" smtClean="0">
                <a:latin typeface="Meiryo UI" panose="020B0604030504040204" pitchFamily="50" charset="-128"/>
                <a:ea typeface="Meiryo UI" panose="020B0604030504040204" pitchFamily="50" charset="-128"/>
              </a:rPr>
              <a:t>「</a:t>
            </a:r>
            <a:r>
              <a:rPr lang="ja-JP" altLang="en-US" sz="4800" b="1" dirty="0">
                <a:latin typeface="Meiryo UI" panose="020B0604030504040204" pitchFamily="50" charset="-128"/>
                <a:ea typeface="Meiryo UI" panose="020B0604030504040204" pitchFamily="50" charset="-128"/>
              </a:rPr>
              <a:t>書くこと</a:t>
            </a:r>
            <a:r>
              <a:rPr lang="ja-JP" altLang="en-US" sz="4800" b="1" dirty="0" smtClean="0">
                <a:latin typeface="Meiryo UI" panose="020B0604030504040204" pitchFamily="50" charset="-128"/>
                <a:ea typeface="Meiryo UI" panose="020B0604030504040204" pitchFamily="50" charset="-128"/>
              </a:rPr>
              <a:t>」の領域の目標と</a:t>
            </a:r>
            <a:endParaRPr lang="en-US" altLang="ja-JP" sz="4800" b="1" dirty="0" smtClean="0">
              <a:latin typeface="Meiryo UI" panose="020B0604030504040204" pitchFamily="50" charset="-128"/>
              <a:ea typeface="Meiryo UI" panose="020B0604030504040204" pitchFamily="50" charset="-128"/>
            </a:endParaRPr>
          </a:p>
          <a:p>
            <a:r>
              <a:rPr lang="ja-JP" altLang="en-US" sz="4800" b="1" dirty="0" smtClean="0">
                <a:latin typeface="Meiryo UI" panose="020B0604030504040204" pitchFamily="50" charset="-128"/>
                <a:ea typeface="Meiryo UI" panose="020B0604030504040204" pitchFamily="50" charset="-128"/>
              </a:rPr>
              <a:t>言語</a:t>
            </a:r>
            <a:r>
              <a:rPr lang="ja-JP" altLang="en-US" sz="4800" b="1" dirty="0">
                <a:latin typeface="Meiryo UI" panose="020B0604030504040204" pitchFamily="50" charset="-128"/>
                <a:ea typeface="Meiryo UI" panose="020B0604030504040204" pitchFamily="50" charset="-128"/>
              </a:rPr>
              <a:t>活動</a:t>
            </a:r>
            <a:r>
              <a:rPr lang="ja-JP" altLang="en-US" sz="4800" b="1" dirty="0" smtClean="0">
                <a:latin typeface="Meiryo UI" panose="020B0604030504040204" pitchFamily="50" charset="-128"/>
                <a:ea typeface="Meiryo UI" panose="020B0604030504040204" pitchFamily="50" charset="-128"/>
              </a:rPr>
              <a:t>の</a:t>
            </a:r>
            <a:r>
              <a:rPr lang="ja-JP" altLang="en-US" sz="4800" b="1" dirty="0">
                <a:latin typeface="Meiryo UI" panose="020B0604030504040204" pitchFamily="50" charset="-128"/>
                <a:ea typeface="Meiryo UI" panose="020B0604030504040204" pitchFamily="50" charset="-128"/>
              </a:rPr>
              <a:t>進め方</a:t>
            </a:r>
          </a:p>
        </p:txBody>
      </p:sp>
      <p:sp>
        <p:nvSpPr>
          <p:cNvPr id="6" name="タイトル 1"/>
          <p:cNvSpPr txBox="1">
            <a:spLocks/>
          </p:cNvSpPr>
          <p:nvPr/>
        </p:nvSpPr>
        <p:spPr>
          <a:xfrm>
            <a:off x="5822464" y="5960810"/>
            <a:ext cx="3321536" cy="6970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a:latin typeface="Meiryo UI" panose="020B0604030504040204" pitchFamily="50" charset="-128"/>
                <a:ea typeface="Meiryo UI" panose="020B0604030504040204" pitchFamily="50" charset="-128"/>
              </a:rPr>
              <a:t>広島県教育委員会</a:t>
            </a:r>
          </a:p>
        </p:txBody>
      </p:sp>
      <p:sp>
        <p:nvSpPr>
          <p:cNvPr id="7" name="タイトル 1"/>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800" b="1" dirty="0">
              <a:solidFill>
                <a:schemeClr val="bg1"/>
              </a:solidFill>
              <a:latin typeface="UD Digi Kyokasho NK-B" panose="02020700000000000000" pitchFamily="18" charset="-128"/>
              <a:ea typeface="UD Digi Kyokasho NK-B" panose="02020700000000000000" pitchFamily="18" charset="-128"/>
            </a:endParaRPr>
          </a:p>
        </p:txBody>
      </p:sp>
      <p:pic>
        <p:nvPicPr>
          <p:cNvPr id="4" name="図 3" descr="おもちゃ, レゴ が含まれている画像&#10;&#10;自動的に生成された説明">
            <a:extLst>
              <a:ext uri="{FF2B5EF4-FFF2-40B4-BE49-F238E27FC236}">
                <a16:creationId xmlns:a16="http://schemas.microsoft.com/office/drawing/2014/main" xmlns="" id="{382709CE-0C37-41A3-B7BE-BAC2C255BB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099" y="4534959"/>
            <a:ext cx="1865271" cy="1959682"/>
          </a:xfrm>
          <a:prstGeom prst="rect">
            <a:avLst/>
          </a:prstGeom>
        </p:spPr>
      </p:pic>
    </p:spTree>
    <p:extLst>
      <p:ext uri="{BB962C8B-B14F-4D97-AF65-F5344CB8AC3E}">
        <p14:creationId xmlns:p14="http://schemas.microsoft.com/office/powerpoint/2010/main" val="204988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xmlns="" id="{E8999D44-D68E-4665-A178-47617D0264CC}"/>
              </a:ext>
            </a:extLst>
          </p:cNvPr>
          <p:cNvSpPr/>
          <p:nvPr/>
        </p:nvSpPr>
        <p:spPr>
          <a:xfrm>
            <a:off x="318113" y="813578"/>
            <a:ext cx="8507774" cy="211136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Meiryo UI" panose="020B0604030504040204" pitchFamily="50" charset="-128"/>
                <a:ea typeface="Meiryo UI" panose="020B0604030504040204" pitchFamily="50" charset="-128"/>
              </a:rPr>
              <a:t>ア　　</a:t>
            </a:r>
            <a:r>
              <a:rPr lang="ja-JP" altLang="en-US" sz="3200" dirty="0">
                <a:solidFill>
                  <a:schemeClr val="bg1">
                    <a:lumMod val="75000"/>
                  </a:schemeClr>
                </a:solidFill>
                <a:latin typeface="Meiryo UI" panose="020B0604030504040204" pitchFamily="50" charset="-128"/>
                <a:ea typeface="Meiryo UI" panose="020B0604030504040204" pitchFamily="50" charset="-128"/>
                <a:cs typeface="メイリオ" panose="020B0604030504040204" pitchFamily="50" charset="-128"/>
              </a:rPr>
              <a:t>大文字，小文字を活字体で書くことができる</a:t>
            </a:r>
            <a:endParaRPr lang="en-US" altLang="ja-JP" sz="3200" dirty="0">
              <a:solidFill>
                <a:schemeClr val="bg1">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a:p>
            <a:pPr algn="dist"/>
            <a:r>
              <a:rPr lang="ja-JP" altLang="en-US" sz="3200" dirty="0">
                <a:solidFill>
                  <a:schemeClr val="bg1">
                    <a:lumMod val="75000"/>
                  </a:schemeClr>
                </a:solidFill>
                <a:latin typeface="Meiryo UI" panose="020B0604030504040204" pitchFamily="50" charset="-128"/>
                <a:ea typeface="Meiryo UI" panose="020B0604030504040204" pitchFamily="50" charset="-128"/>
                <a:cs typeface="メイリオ" panose="020B0604030504040204" pitchFamily="50" charset="-128"/>
              </a:rPr>
              <a:t>　　ようにする。</a:t>
            </a:r>
            <a:r>
              <a:rPr lang="ja-JP" altLang="en-US"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また，語順を意識しながら音声で</a:t>
            </a:r>
            <a:endParaRPr lang="en-US" altLang="ja-JP"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dist"/>
            <a:r>
              <a:rPr lang="ja-JP" altLang="en-US"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十分に慣れ親しんだ簡単な語句や基本的な</a:t>
            </a:r>
            <a:endParaRPr lang="en-US" altLang="ja-JP"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表現を書き写すことができるようにする。</a:t>
            </a:r>
            <a:endParaRPr lang="en-US" altLang="ja-JP"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xmlns="" id="{30228D5B-30A6-40D6-9C7C-FE47FCEE9184}"/>
              </a:ext>
            </a:extLst>
          </p:cNvPr>
          <p:cNvSpPr txBox="1"/>
          <p:nvPr/>
        </p:nvSpPr>
        <p:spPr>
          <a:xfrm>
            <a:off x="678792" y="5368489"/>
            <a:ext cx="8218967" cy="830997"/>
          </a:xfrm>
          <a:prstGeom prst="rect">
            <a:avLst/>
          </a:prstGeom>
          <a:noFill/>
        </p:spPr>
        <p:txBody>
          <a:bodyPr wrap="square">
            <a:spAutoFit/>
          </a:bodyPr>
          <a:lstStyle/>
          <a:p>
            <a:r>
              <a:rPr lang="ja-JP" altLang="en-US" sz="24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語の順序を替えれば，意味が大きく異なってしまうように，英語では意味の伝達において語順が重要な役割</a:t>
            </a:r>
            <a:r>
              <a:rPr lang="ja-JP" altLang="en-US" sz="2400" dirty="0" smtClean="0">
                <a:solidFill>
                  <a:srgbClr val="FF0000"/>
                </a:solidFill>
                <a:latin typeface="Meiryo UI" panose="020B0604030504040204" pitchFamily="50" charset="-128"/>
                <a:ea typeface="Meiryo UI" panose="020B0604030504040204" pitchFamily="50" charset="-128"/>
                <a:cs typeface="メイリオ" panose="020B0604030504040204" pitchFamily="50" charset="-128"/>
              </a:rPr>
              <a:t>を担って</a:t>
            </a:r>
            <a:r>
              <a:rPr lang="ja-JP" altLang="en-US" sz="24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いる</a:t>
            </a:r>
            <a:endParaRPr lang="ja-JP" altLang="en-US" sz="2400" dirty="0">
              <a:solidFill>
                <a:srgbClr val="FF0000"/>
              </a:solidFill>
              <a:latin typeface="Meiryo UI" panose="020B0604030504040204" pitchFamily="50" charset="-128"/>
              <a:ea typeface="Meiryo UI" panose="020B0604030504040204" pitchFamily="50" charset="-128"/>
            </a:endParaRPr>
          </a:p>
        </p:txBody>
      </p:sp>
      <p:sp>
        <p:nvSpPr>
          <p:cNvPr id="8" name="コンテンツ プレースホルダー 2">
            <a:extLst>
              <a:ext uri="{FF2B5EF4-FFF2-40B4-BE49-F238E27FC236}">
                <a16:creationId xmlns:a16="http://schemas.microsoft.com/office/drawing/2014/main" xmlns="" id="{9D05F3BE-C112-4320-AC3A-DF9450DD0A4E}"/>
              </a:ext>
            </a:extLst>
          </p:cNvPr>
          <p:cNvSpPr txBox="1">
            <a:spLocks/>
          </p:cNvSpPr>
          <p:nvPr/>
        </p:nvSpPr>
        <p:spPr>
          <a:xfrm>
            <a:off x="251520" y="6352794"/>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　「小学校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p.82</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角丸四角形 11">
            <a:extLst>
              <a:ext uri="{FF2B5EF4-FFF2-40B4-BE49-F238E27FC236}">
                <a16:creationId xmlns:a16="http://schemas.microsoft.com/office/drawing/2014/main" xmlns="" id="{5F1436E9-F4A1-4ACE-8D4D-05124ECDC484}"/>
              </a:ext>
            </a:extLst>
          </p:cNvPr>
          <p:cNvSpPr/>
          <p:nvPr/>
        </p:nvSpPr>
        <p:spPr>
          <a:xfrm>
            <a:off x="1043608" y="3195499"/>
            <a:ext cx="1944216" cy="640750"/>
          </a:xfrm>
          <a:prstGeom prst="roundRect">
            <a:avLst>
              <a:gd name="adj" fmla="val 7575"/>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UD Digi Kyokasho NK-B" panose="02020700000000000000" pitchFamily="18" charset="-128"/>
                <a:ea typeface="UD Digi Kyokasho NK-B" panose="02020700000000000000" pitchFamily="18" charset="-128"/>
              </a:rPr>
              <a:t>Sakura</a:t>
            </a:r>
            <a:endParaRPr kumimoji="1" lang="en-US" altLang="ja-JP" sz="2400" b="1" dirty="0">
              <a:solidFill>
                <a:schemeClr val="tx1"/>
              </a:solidFill>
              <a:latin typeface="UD Digi Kyokasho NK-B" panose="02020700000000000000" pitchFamily="18" charset="-128"/>
              <a:ea typeface="UD Digi Kyokasho NK-B" panose="02020700000000000000" pitchFamily="18" charset="-128"/>
            </a:endParaRPr>
          </a:p>
        </p:txBody>
      </p:sp>
      <p:sp>
        <p:nvSpPr>
          <p:cNvPr id="10" name="角丸四角形 11">
            <a:extLst>
              <a:ext uri="{FF2B5EF4-FFF2-40B4-BE49-F238E27FC236}">
                <a16:creationId xmlns:a16="http://schemas.microsoft.com/office/drawing/2014/main" xmlns="" id="{E1D0621A-D04A-4877-ACE0-10B0BF2641FA}"/>
              </a:ext>
            </a:extLst>
          </p:cNvPr>
          <p:cNvSpPr/>
          <p:nvPr/>
        </p:nvSpPr>
        <p:spPr>
          <a:xfrm>
            <a:off x="3656283" y="3195499"/>
            <a:ext cx="1944216" cy="640750"/>
          </a:xfrm>
          <a:prstGeom prst="roundRect">
            <a:avLst>
              <a:gd name="adj" fmla="val 7575"/>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UD Digi Kyokasho NK-B" panose="02020700000000000000" pitchFamily="18" charset="-128"/>
                <a:ea typeface="UD Digi Kyokasho NK-B" panose="02020700000000000000" pitchFamily="18" charset="-128"/>
              </a:rPr>
              <a:t>pushed</a:t>
            </a:r>
            <a:endParaRPr kumimoji="1" lang="en-US" altLang="ja-JP" sz="2400" b="1" dirty="0">
              <a:solidFill>
                <a:schemeClr val="tx1"/>
              </a:solidFill>
              <a:latin typeface="UD Digi Kyokasho NK-B" panose="02020700000000000000" pitchFamily="18" charset="-128"/>
              <a:ea typeface="UD Digi Kyokasho NK-B" panose="02020700000000000000" pitchFamily="18" charset="-128"/>
            </a:endParaRPr>
          </a:p>
        </p:txBody>
      </p:sp>
      <p:sp>
        <p:nvSpPr>
          <p:cNvPr id="11" name="角丸四角形 11">
            <a:extLst>
              <a:ext uri="{FF2B5EF4-FFF2-40B4-BE49-F238E27FC236}">
                <a16:creationId xmlns:a16="http://schemas.microsoft.com/office/drawing/2014/main" xmlns="" id="{A3894472-FADE-4859-9FBF-D45149D8019E}"/>
              </a:ext>
            </a:extLst>
          </p:cNvPr>
          <p:cNvSpPr/>
          <p:nvPr/>
        </p:nvSpPr>
        <p:spPr>
          <a:xfrm>
            <a:off x="6228184" y="3176237"/>
            <a:ext cx="1944216" cy="640750"/>
          </a:xfrm>
          <a:prstGeom prst="roundRect">
            <a:avLst>
              <a:gd name="adj" fmla="val 7575"/>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err="1">
                <a:solidFill>
                  <a:schemeClr val="tx1"/>
                </a:solidFill>
                <a:latin typeface="UD Digi Kyokasho NK-B" panose="02020700000000000000" pitchFamily="18" charset="-128"/>
                <a:ea typeface="UD Digi Kyokasho NK-B" panose="02020700000000000000" pitchFamily="18" charset="-128"/>
              </a:rPr>
              <a:t>Taku</a:t>
            </a:r>
            <a:endParaRPr kumimoji="1" lang="en-US" altLang="ja-JP" sz="2400" b="1" dirty="0">
              <a:solidFill>
                <a:schemeClr val="tx1"/>
              </a:solidFill>
              <a:latin typeface="UD Digi Kyokasho NK-B" panose="02020700000000000000" pitchFamily="18" charset="-128"/>
              <a:ea typeface="UD Digi Kyokasho NK-B" panose="02020700000000000000" pitchFamily="18" charset="-128"/>
            </a:endParaRPr>
          </a:p>
        </p:txBody>
      </p:sp>
      <p:sp>
        <p:nvSpPr>
          <p:cNvPr id="12" name="角丸四角形 11">
            <a:extLst>
              <a:ext uri="{FF2B5EF4-FFF2-40B4-BE49-F238E27FC236}">
                <a16:creationId xmlns:a16="http://schemas.microsoft.com/office/drawing/2014/main" xmlns="" id="{9DFC6C72-1742-4200-9D3B-433CCBB56398}"/>
              </a:ext>
            </a:extLst>
          </p:cNvPr>
          <p:cNvSpPr/>
          <p:nvPr/>
        </p:nvSpPr>
        <p:spPr>
          <a:xfrm>
            <a:off x="6228184" y="4287492"/>
            <a:ext cx="1944216" cy="640750"/>
          </a:xfrm>
          <a:prstGeom prst="roundRect">
            <a:avLst>
              <a:gd name="adj" fmla="val 7575"/>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UD Digi Kyokasho NK-B" panose="02020700000000000000" pitchFamily="18" charset="-128"/>
                <a:ea typeface="UD Digi Kyokasho NK-B" panose="02020700000000000000" pitchFamily="18" charset="-128"/>
              </a:rPr>
              <a:t>Sakura</a:t>
            </a:r>
            <a:endParaRPr kumimoji="1" lang="en-US" altLang="ja-JP" sz="2400" b="1" dirty="0">
              <a:solidFill>
                <a:schemeClr val="tx1"/>
              </a:solidFill>
              <a:latin typeface="UD Digi Kyokasho NK-B" panose="02020700000000000000" pitchFamily="18" charset="-128"/>
              <a:ea typeface="UD Digi Kyokasho NK-B" panose="02020700000000000000" pitchFamily="18" charset="-128"/>
            </a:endParaRPr>
          </a:p>
        </p:txBody>
      </p:sp>
      <p:sp>
        <p:nvSpPr>
          <p:cNvPr id="13" name="角丸四角形 11">
            <a:extLst>
              <a:ext uri="{FF2B5EF4-FFF2-40B4-BE49-F238E27FC236}">
                <a16:creationId xmlns:a16="http://schemas.microsoft.com/office/drawing/2014/main" xmlns="" id="{FE6699B3-0C1C-45CA-A852-77D5ABE734AC}"/>
              </a:ext>
            </a:extLst>
          </p:cNvPr>
          <p:cNvSpPr/>
          <p:nvPr/>
        </p:nvSpPr>
        <p:spPr>
          <a:xfrm>
            <a:off x="1043608" y="4261680"/>
            <a:ext cx="1944216" cy="640750"/>
          </a:xfrm>
          <a:prstGeom prst="roundRect">
            <a:avLst>
              <a:gd name="adj" fmla="val 7575"/>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err="1">
                <a:solidFill>
                  <a:schemeClr val="tx1"/>
                </a:solidFill>
                <a:latin typeface="UD Digi Kyokasho NK-B" panose="02020700000000000000" pitchFamily="18" charset="-128"/>
                <a:ea typeface="UD Digi Kyokasho NK-B" panose="02020700000000000000" pitchFamily="18" charset="-128"/>
              </a:rPr>
              <a:t>Taku</a:t>
            </a:r>
            <a:endParaRPr kumimoji="1" lang="en-US" altLang="ja-JP" sz="2400" b="1" dirty="0">
              <a:solidFill>
                <a:schemeClr val="tx1"/>
              </a:solidFill>
              <a:latin typeface="UD Digi Kyokasho NK-B" panose="02020700000000000000" pitchFamily="18" charset="-128"/>
              <a:ea typeface="UD Digi Kyokasho NK-B" panose="02020700000000000000" pitchFamily="18" charset="-128"/>
            </a:endParaRPr>
          </a:p>
        </p:txBody>
      </p:sp>
      <p:sp>
        <p:nvSpPr>
          <p:cNvPr id="14" name="角丸四角形 11">
            <a:extLst>
              <a:ext uri="{FF2B5EF4-FFF2-40B4-BE49-F238E27FC236}">
                <a16:creationId xmlns:a16="http://schemas.microsoft.com/office/drawing/2014/main" xmlns="" id="{E3F286F7-BABC-4ED8-9C5B-97BAC654B12E}"/>
              </a:ext>
            </a:extLst>
          </p:cNvPr>
          <p:cNvSpPr/>
          <p:nvPr/>
        </p:nvSpPr>
        <p:spPr>
          <a:xfrm>
            <a:off x="3656283" y="4261680"/>
            <a:ext cx="1944216" cy="640750"/>
          </a:xfrm>
          <a:prstGeom prst="roundRect">
            <a:avLst>
              <a:gd name="adj" fmla="val 7575"/>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UD Digi Kyokasho NK-B" panose="02020700000000000000" pitchFamily="18" charset="-128"/>
                <a:ea typeface="UD Digi Kyokasho NK-B" panose="02020700000000000000" pitchFamily="18" charset="-128"/>
              </a:rPr>
              <a:t>pushed</a:t>
            </a:r>
            <a:endParaRPr kumimoji="1" lang="en-US" altLang="ja-JP" sz="2400" b="1" dirty="0">
              <a:solidFill>
                <a:schemeClr val="tx1"/>
              </a:solidFill>
              <a:latin typeface="UD Digi Kyokasho NK-B" panose="02020700000000000000" pitchFamily="18" charset="-128"/>
              <a:ea typeface="UD Digi Kyokasho NK-B" panose="02020700000000000000" pitchFamily="18" charset="-128"/>
            </a:endParaRPr>
          </a:p>
        </p:txBody>
      </p:sp>
      <p:sp>
        <p:nvSpPr>
          <p:cNvPr id="15" name="テキスト ボックス 14">
            <a:extLst>
              <a:ext uri="{FF2B5EF4-FFF2-40B4-BE49-F238E27FC236}">
                <a16:creationId xmlns:a16="http://schemas.microsoft.com/office/drawing/2014/main" xmlns="" id="{8EDCD021-9378-4600-9128-42E1B8E1D897}"/>
              </a:ext>
            </a:extLst>
          </p:cNvPr>
          <p:cNvSpPr txBox="1"/>
          <p:nvPr/>
        </p:nvSpPr>
        <p:spPr>
          <a:xfrm>
            <a:off x="8020237" y="3572088"/>
            <a:ext cx="677494" cy="369332"/>
          </a:xfrm>
          <a:prstGeom prst="rect">
            <a:avLst/>
          </a:prstGeom>
          <a:noFill/>
        </p:spPr>
        <p:txBody>
          <a:bodyPr wrap="square">
            <a:spAutoFit/>
          </a:bodyPr>
          <a:lstStyle/>
          <a:p>
            <a:pPr algn="ctr"/>
            <a:r>
              <a:rPr lang="en-US" altLang="ja-JP" sz="1800" b="1" dirty="0">
                <a:solidFill>
                  <a:schemeClr val="tx1"/>
                </a:solidFill>
                <a:latin typeface="UD Digi Kyokasho NK-B" panose="02020700000000000000" pitchFamily="18" charset="-128"/>
                <a:ea typeface="UD Digi Kyokasho NK-B" panose="02020700000000000000" pitchFamily="18" charset="-128"/>
              </a:rPr>
              <a:t>.</a:t>
            </a:r>
            <a:endParaRPr kumimoji="1" lang="en-US" altLang="ja-JP" sz="1800" b="1" dirty="0">
              <a:solidFill>
                <a:schemeClr val="tx1"/>
              </a:solidFill>
              <a:latin typeface="UD Digi Kyokasho NK-B" panose="02020700000000000000" pitchFamily="18" charset="-128"/>
              <a:ea typeface="UD Digi Kyokasho NK-B" panose="02020700000000000000" pitchFamily="18" charset="-128"/>
            </a:endParaRPr>
          </a:p>
        </p:txBody>
      </p:sp>
      <p:sp>
        <p:nvSpPr>
          <p:cNvPr id="16" name="テキスト ボックス 15">
            <a:extLst>
              <a:ext uri="{FF2B5EF4-FFF2-40B4-BE49-F238E27FC236}">
                <a16:creationId xmlns:a16="http://schemas.microsoft.com/office/drawing/2014/main" xmlns="" id="{51F6043D-4515-49D7-914F-A7351B8CAB07}"/>
              </a:ext>
            </a:extLst>
          </p:cNvPr>
          <p:cNvSpPr txBox="1"/>
          <p:nvPr/>
        </p:nvSpPr>
        <p:spPr>
          <a:xfrm>
            <a:off x="8029973" y="4648798"/>
            <a:ext cx="677494" cy="369332"/>
          </a:xfrm>
          <a:prstGeom prst="rect">
            <a:avLst/>
          </a:prstGeom>
          <a:noFill/>
        </p:spPr>
        <p:txBody>
          <a:bodyPr wrap="square">
            <a:spAutoFit/>
          </a:bodyPr>
          <a:lstStyle/>
          <a:p>
            <a:pPr algn="ctr"/>
            <a:r>
              <a:rPr lang="en-US" altLang="ja-JP" sz="1800" b="1" dirty="0">
                <a:solidFill>
                  <a:schemeClr val="tx1"/>
                </a:solidFill>
                <a:latin typeface="UD Digi Kyokasho NK-B" panose="02020700000000000000" pitchFamily="18" charset="-128"/>
                <a:ea typeface="UD Digi Kyokasho NK-B" panose="02020700000000000000" pitchFamily="18" charset="-128"/>
              </a:rPr>
              <a:t>.</a:t>
            </a:r>
            <a:endParaRPr kumimoji="1" lang="en-US" altLang="ja-JP" sz="1800" b="1" dirty="0">
              <a:solidFill>
                <a:schemeClr val="tx1"/>
              </a:solidFill>
              <a:latin typeface="UD Digi Kyokasho NK-B" panose="02020700000000000000" pitchFamily="18" charset="-128"/>
              <a:ea typeface="UD Digi Kyokasho NK-B" panose="02020700000000000000" pitchFamily="18" charset="-128"/>
            </a:endParaRPr>
          </a:p>
        </p:txBody>
      </p:sp>
      <p:cxnSp>
        <p:nvCxnSpPr>
          <p:cNvPr id="17" name="直線コネクタ 16">
            <a:extLst>
              <a:ext uri="{FF2B5EF4-FFF2-40B4-BE49-F238E27FC236}">
                <a16:creationId xmlns:a16="http://schemas.microsoft.com/office/drawing/2014/main" xmlns="" id="{76657F58-55D8-4C5B-B9DA-171228CAFFAF}"/>
              </a:ext>
            </a:extLst>
          </p:cNvPr>
          <p:cNvCxnSpPr>
            <a:cxnSpLocks/>
          </p:cNvCxnSpPr>
          <p:nvPr/>
        </p:nvCxnSpPr>
        <p:spPr>
          <a:xfrm>
            <a:off x="678792" y="3907140"/>
            <a:ext cx="781286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xmlns="" id="{DEAF328E-AFCC-4C46-B169-0DDFA1CD2195}"/>
              </a:ext>
            </a:extLst>
          </p:cNvPr>
          <p:cNvCxnSpPr>
            <a:cxnSpLocks/>
          </p:cNvCxnSpPr>
          <p:nvPr/>
        </p:nvCxnSpPr>
        <p:spPr>
          <a:xfrm>
            <a:off x="678792" y="5018130"/>
            <a:ext cx="7812868" cy="0"/>
          </a:xfrm>
          <a:prstGeom prst="line">
            <a:avLst/>
          </a:prstGeom>
          <a:ln w="38100"/>
        </p:spPr>
        <p:style>
          <a:lnRef idx="1">
            <a:schemeClr val="dk1"/>
          </a:lnRef>
          <a:fillRef idx="0">
            <a:schemeClr val="dk1"/>
          </a:fillRef>
          <a:effectRef idx="0">
            <a:schemeClr val="dk1"/>
          </a:effectRef>
          <a:fontRef idx="minor">
            <a:schemeClr val="tx1"/>
          </a:fontRef>
        </p:style>
      </p:cxnSp>
      <p:sp>
        <p:nvSpPr>
          <p:cNvPr id="19" name="タイトル 1">
            <a:extLst>
              <a:ext uri="{FF2B5EF4-FFF2-40B4-BE49-F238E27FC236}">
                <a16:creationId xmlns:a16="http://schemas.microsoft.com/office/drawing/2014/main" xmlns="" id="{9CF5277C-493F-4747-B162-15DCCA0B3F80}"/>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１　「</a:t>
            </a:r>
            <a:r>
              <a:rPr lang="ja-JP" altLang="en-US" sz="28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書くこと」の領域の目標</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3596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71">
            <a:extLst>
              <a:ext uri="{FF2B5EF4-FFF2-40B4-BE49-F238E27FC236}">
                <a16:creationId xmlns:a16="http://schemas.microsoft.com/office/drawing/2014/main" xmlns="" id="{21AF725E-AF1D-43B3-A44D-A2A2C82B5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400" y="5742885"/>
            <a:ext cx="1251857" cy="101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1">
            <a:extLst>
              <a:ext uri="{FF2B5EF4-FFF2-40B4-BE49-F238E27FC236}">
                <a16:creationId xmlns:a16="http://schemas.microsoft.com/office/drawing/2014/main" xmlns="" id="{F346044D-274B-459C-98D7-D6307822C66C}"/>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800" b="1" dirty="0">
              <a:solidFill>
                <a:schemeClr val="bg1"/>
              </a:solidFill>
              <a:latin typeface="UD Digi Kyokasho NK-B" panose="02020700000000000000" pitchFamily="18" charset="-128"/>
              <a:ea typeface="UD Digi Kyokasho NK-B" panose="02020700000000000000" pitchFamily="18" charset="-128"/>
            </a:endParaRPr>
          </a:p>
        </p:txBody>
      </p:sp>
      <p:sp>
        <p:nvSpPr>
          <p:cNvPr id="8" name="テキスト ボックス 7">
            <a:extLst>
              <a:ext uri="{FF2B5EF4-FFF2-40B4-BE49-F238E27FC236}">
                <a16:creationId xmlns:a16="http://schemas.microsoft.com/office/drawing/2014/main" xmlns="" id="{46DE1376-CE0F-4732-B607-09A3D3886BFD}"/>
              </a:ext>
            </a:extLst>
          </p:cNvPr>
          <p:cNvSpPr txBox="1"/>
          <p:nvPr/>
        </p:nvSpPr>
        <p:spPr>
          <a:xfrm>
            <a:off x="1264502" y="836712"/>
            <a:ext cx="7581755" cy="7478970"/>
          </a:xfrm>
          <a:prstGeom prst="rect">
            <a:avLst/>
          </a:prstGeom>
          <a:noFill/>
        </p:spPr>
        <p:txBody>
          <a:bodyPr wrap="square" rtlCol="0">
            <a:spAutoFit/>
          </a:bodyPr>
          <a:lstStyle/>
          <a:p>
            <a:pPr algn="l">
              <a:lnSpc>
                <a:spcPct val="200000"/>
              </a:lnSpc>
            </a:pPr>
            <a:r>
              <a:rPr kumimoji="1" lang="en-US" altLang="ja-JP" sz="4000" b="1" dirty="0" smtClean="0">
                <a:latin typeface="Meiryo UI" panose="020B0604030504040204" pitchFamily="50" charset="-128"/>
                <a:ea typeface="Meiryo UI" panose="020B0604030504040204" pitchFamily="50" charset="-128"/>
              </a:rPr>
              <a:t>                《</a:t>
            </a:r>
            <a:r>
              <a:rPr kumimoji="1" lang="ja-JP" altLang="en-US" sz="4000" b="1" dirty="0" smtClean="0">
                <a:latin typeface="Meiryo UI" panose="020B0604030504040204" pitchFamily="50" charset="-128"/>
                <a:ea typeface="Meiryo UI" panose="020B0604030504040204" pitchFamily="50" charset="-128"/>
              </a:rPr>
              <a:t>内容</a:t>
            </a:r>
            <a:r>
              <a:rPr kumimoji="1" lang="en-US" altLang="ja-JP" sz="4000" b="1" dirty="0" smtClean="0">
                <a:latin typeface="Meiryo UI" panose="020B0604030504040204" pitchFamily="50" charset="-128"/>
                <a:ea typeface="Meiryo UI" panose="020B0604030504040204" pitchFamily="50" charset="-128"/>
              </a:rPr>
              <a:t>》</a:t>
            </a:r>
          </a:p>
          <a:p>
            <a:pPr>
              <a:lnSpc>
                <a:spcPct val="200000"/>
              </a:lnSpc>
            </a:pPr>
            <a:r>
              <a:rPr lang="ja-JP" altLang="en-US" sz="4000" b="1" dirty="0">
                <a:latin typeface="Meiryo UI" panose="020B0604030504040204" pitchFamily="50" charset="-128"/>
                <a:ea typeface="Meiryo UI" panose="020B0604030504040204" pitchFamily="50" charset="-128"/>
              </a:rPr>
              <a:t>１　「書くこと」の領域の目標</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２　「書くこと」の言語活動例</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３　まとめ・演習</a:t>
            </a:r>
            <a:br>
              <a:rPr lang="ja-JP" altLang="en-US" sz="4000" b="1" dirty="0">
                <a:latin typeface="Meiryo UI" panose="020B0604030504040204" pitchFamily="50" charset="-128"/>
                <a:ea typeface="Meiryo UI" panose="020B0604030504040204" pitchFamily="50" charset="-128"/>
              </a:rPr>
            </a:br>
            <a:endParaRPr kumimoji="1" lang="en-US" altLang="ja-JP" sz="4000" b="1" dirty="0" smtClean="0">
              <a:latin typeface="Meiryo UI" panose="020B0604030504040204" pitchFamily="50" charset="-128"/>
              <a:ea typeface="Meiryo UI" panose="020B0604030504040204" pitchFamily="50" charset="-128"/>
            </a:endParaRPr>
          </a:p>
          <a:p>
            <a:pPr algn="l"/>
            <a:endParaRPr kumimoji="1" lang="en-US" altLang="ja-JP" sz="3200" b="1" dirty="0" smtClean="0">
              <a:latin typeface="Meiryo UI" panose="020B0604030504040204" pitchFamily="50" charset="-128"/>
              <a:ea typeface="Meiryo UI" panose="020B0604030504040204" pitchFamily="50" charset="-128"/>
            </a:endParaRPr>
          </a:p>
          <a:p>
            <a:pPr algn="l"/>
            <a:endParaRPr kumimoji="1" lang="en-US" altLang="ja-JP" sz="4800" b="1" dirty="0" smtClean="0">
              <a:latin typeface="Meiryo UI" panose="020B0604030504040204" pitchFamily="50" charset="-128"/>
              <a:ea typeface="Meiryo UI" panose="020B0604030504040204" pitchFamily="50" charset="-128"/>
            </a:endParaRPr>
          </a:p>
        </p:txBody>
      </p:sp>
      <p:sp>
        <p:nvSpPr>
          <p:cNvPr id="10" name="四角形: 角を丸くする 7">
            <a:extLst>
              <a:ext uri="{FF2B5EF4-FFF2-40B4-BE49-F238E27FC236}">
                <a16:creationId xmlns:a16="http://schemas.microsoft.com/office/drawing/2014/main" xmlns="" id="{F052E2FC-51A9-4891-8A14-638F2F883DBA}"/>
              </a:ext>
            </a:extLst>
          </p:cNvPr>
          <p:cNvSpPr/>
          <p:nvPr/>
        </p:nvSpPr>
        <p:spPr>
          <a:xfrm>
            <a:off x="1005670" y="3545773"/>
            <a:ext cx="6588730" cy="1017815"/>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852275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書くこと」の言語活動例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xmlns="" id="{0BFCDCEE-5FEB-44B7-BA8A-ACFF1D6411DE}"/>
              </a:ext>
            </a:extLst>
          </p:cNvPr>
          <p:cNvSpPr/>
          <p:nvPr/>
        </p:nvSpPr>
        <p:spPr>
          <a:xfrm>
            <a:off x="318112" y="813579"/>
            <a:ext cx="8640957" cy="122413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eiryo UI" panose="020B0604030504040204" pitchFamily="50" charset="-128"/>
                <a:ea typeface="Meiryo UI" panose="020B0604030504040204" pitchFamily="50" charset="-128"/>
              </a:rPr>
              <a:t>ア　　</a:t>
            </a:r>
            <a:r>
              <a:rPr lang="ja-JP" altLang="en-US" sz="2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大文字，小文字を活字体で書くことができるようにする。また，</a:t>
            </a:r>
            <a:endParaRPr lang="en-US" altLang="ja-JP" sz="2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2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語順を意識しながら音声で十分に慣れ親しんだ簡単な語句や</a:t>
            </a:r>
            <a:endParaRPr lang="en-US" altLang="ja-JP" sz="2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en-US" altLang="ja-JP" sz="2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2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基本的な表現を書き写すことができるようにする。　　</a:t>
            </a:r>
            <a:endParaRPr lang="en-US" altLang="ja-JP" sz="2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1" name="コンテンツ プレースホルダー 2">
            <a:extLst>
              <a:ext uri="{FF2B5EF4-FFF2-40B4-BE49-F238E27FC236}">
                <a16:creationId xmlns:a16="http://schemas.microsoft.com/office/drawing/2014/main" xmlns="" id="{95BC625D-FC6E-45D6-A983-18858CE4C2AF}"/>
              </a:ext>
            </a:extLst>
          </p:cNvPr>
          <p:cNvSpPr>
            <a:spLocks noGrp="1"/>
          </p:cNvSpPr>
          <p:nvPr>
            <p:ph idx="1"/>
          </p:nvPr>
        </p:nvSpPr>
        <p:spPr>
          <a:xfrm>
            <a:off x="318113" y="2457699"/>
            <a:ext cx="8640958" cy="1500579"/>
          </a:xfrm>
          <a:ln>
            <a:solidFill>
              <a:schemeClr val="tx1"/>
            </a:solidFill>
          </a:ln>
        </p:spPr>
        <p:txBody>
          <a:bodyPr anchor="ctr" anchorCtr="0">
            <a:noAutofit/>
          </a:bodyPr>
          <a:lstStyle/>
          <a:p>
            <a:pPr marL="0" indent="0">
              <a:buNone/>
            </a:pP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ｱ） 文字</a:t>
            </a:r>
            <a:r>
              <a:rPr lang="ja-JP" altLang="en-US" sz="2400" dirty="0">
                <a:latin typeface="Meiryo UI" panose="020B0604030504040204" pitchFamily="50" charset="-128"/>
                <a:ea typeface="Meiryo UI" panose="020B0604030504040204" pitchFamily="50" charset="-128"/>
              </a:rPr>
              <a:t>の読み方が発音されるのを聞いて，活字体の大文字， </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小文字を書く活動。</a:t>
            </a:r>
            <a:endParaRPr lang="ja-JP" altLang="en-US" sz="40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2" name="コンテンツ プレースホルダー 2">
            <a:extLst>
              <a:ext uri="{FF2B5EF4-FFF2-40B4-BE49-F238E27FC236}">
                <a16:creationId xmlns:a16="http://schemas.microsoft.com/office/drawing/2014/main" xmlns="" id="{A85DF27A-FE42-4DB6-BC0A-04536A768CA2}"/>
              </a:ext>
            </a:extLst>
          </p:cNvPr>
          <p:cNvSpPr txBox="1">
            <a:spLocks/>
          </p:cNvSpPr>
          <p:nvPr/>
        </p:nvSpPr>
        <p:spPr>
          <a:xfrm>
            <a:off x="324863" y="4071524"/>
            <a:ext cx="8640959" cy="2150864"/>
          </a:xfrm>
          <a:prstGeom prst="rect">
            <a:avLst/>
          </a:prstGeom>
          <a:ln>
            <a:solidFill>
              <a:schemeClr val="tx1"/>
            </a:solidFill>
          </a:ln>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dirty="0">
                <a:latin typeface="Meiryo UI" panose="020B0604030504040204" pitchFamily="50" charset="-128"/>
                <a:ea typeface="Meiryo UI" panose="020B0604030504040204" pitchFamily="50" charset="-128"/>
              </a:rPr>
              <a:t>（ｲ） </a:t>
            </a:r>
            <a:r>
              <a:rPr lang="ja-JP" altLang="en-US" sz="2400" dirty="0" smtClean="0">
                <a:latin typeface="Meiryo UI" panose="020B0604030504040204" pitchFamily="50" charset="-128"/>
                <a:ea typeface="Meiryo UI" panose="020B0604030504040204" pitchFamily="50" charset="-128"/>
              </a:rPr>
              <a:t>相手</a:t>
            </a:r>
            <a:r>
              <a:rPr lang="ja-JP" altLang="en-US" sz="2400" dirty="0">
                <a:latin typeface="Meiryo UI" panose="020B0604030504040204" pitchFamily="50" charset="-128"/>
                <a:ea typeface="Meiryo UI" panose="020B0604030504040204" pitchFamily="50" charset="-128"/>
              </a:rPr>
              <a:t>に伝えるなどの目的をもって，身近で簡単な事柄につ</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いて，音声で十分に慣れ親しんだ簡単な語句を書き写す活動。</a:t>
            </a:r>
            <a:endParaRPr lang="ja-JP" altLang="en-US" sz="40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7" name="コンテンツ プレースホルダー 2">
            <a:extLst>
              <a:ext uri="{FF2B5EF4-FFF2-40B4-BE49-F238E27FC236}">
                <a16:creationId xmlns:a16="http://schemas.microsoft.com/office/drawing/2014/main" xmlns="" id="{1B534C24-FE2D-45A5-A185-B5EF1F5D0CBB}"/>
              </a:ext>
            </a:extLst>
          </p:cNvPr>
          <p:cNvSpPr txBox="1">
            <a:spLocks/>
          </p:cNvSpPr>
          <p:nvPr/>
        </p:nvSpPr>
        <p:spPr>
          <a:xfrm>
            <a:off x="251520" y="6352794"/>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　「小学校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p.81</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p.110</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p.111</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四角形: 角を丸くする 8">
            <a:extLst>
              <a:ext uri="{FF2B5EF4-FFF2-40B4-BE49-F238E27FC236}">
                <a16:creationId xmlns:a16="http://schemas.microsoft.com/office/drawing/2014/main" xmlns="" id="{C5ED4021-7B39-4AD6-AFE0-0F49150E9282}"/>
              </a:ext>
            </a:extLst>
          </p:cNvPr>
          <p:cNvSpPr/>
          <p:nvPr/>
        </p:nvSpPr>
        <p:spPr>
          <a:xfrm>
            <a:off x="6156176" y="3319963"/>
            <a:ext cx="2644377" cy="573593"/>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Meiryo UI" panose="020B0604030504040204" pitchFamily="50" charset="-128"/>
                <a:ea typeface="Meiryo UI" panose="020B0604030504040204" pitchFamily="50" charset="-128"/>
              </a:rPr>
              <a:t>大文字，小文字</a:t>
            </a:r>
            <a:r>
              <a:rPr kumimoji="1" lang="ja-JP" altLang="en-US" sz="2000" dirty="0" smtClean="0">
                <a:solidFill>
                  <a:schemeClr val="tx1"/>
                </a:solidFill>
                <a:latin typeface="Meiryo UI" panose="020B0604030504040204" pitchFamily="50" charset="-128"/>
                <a:ea typeface="Meiryo UI" panose="020B0604030504040204" pitchFamily="50" charset="-128"/>
              </a:rPr>
              <a:t>を</a:t>
            </a:r>
            <a:r>
              <a:rPr kumimoji="1" lang="ja-JP" altLang="en-US" sz="2000" dirty="0">
                <a:solidFill>
                  <a:schemeClr val="tx1"/>
                </a:solidFill>
                <a:latin typeface="Meiryo UI" panose="020B0604030504040204" pitchFamily="50" charset="-128"/>
                <a:ea typeface="Meiryo UI" panose="020B0604030504040204" pitchFamily="50" charset="-128"/>
              </a:rPr>
              <a:t>書く</a:t>
            </a:r>
          </a:p>
        </p:txBody>
      </p:sp>
      <p:sp>
        <p:nvSpPr>
          <p:cNvPr id="10" name="四角形: 角を丸くする 8">
            <a:extLst>
              <a:ext uri="{FF2B5EF4-FFF2-40B4-BE49-F238E27FC236}">
                <a16:creationId xmlns:a16="http://schemas.microsoft.com/office/drawing/2014/main" xmlns="" id="{D966FD32-6615-486F-BEAD-569A8750558A}"/>
              </a:ext>
            </a:extLst>
          </p:cNvPr>
          <p:cNvSpPr/>
          <p:nvPr/>
        </p:nvSpPr>
        <p:spPr>
          <a:xfrm>
            <a:off x="5580112" y="5587926"/>
            <a:ext cx="3239025" cy="456495"/>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簡単な語句を書き写す</a:t>
            </a:r>
          </a:p>
        </p:txBody>
      </p:sp>
    </p:spTree>
    <p:extLst>
      <p:ext uri="{BB962C8B-B14F-4D97-AF65-F5344CB8AC3E}">
        <p14:creationId xmlns:p14="http://schemas.microsoft.com/office/powerpoint/2010/main" val="523212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xmlns="" id="{C0034B8B-B6C5-4EB6-8275-765A805BB470}"/>
              </a:ext>
            </a:extLst>
          </p:cNvPr>
          <p:cNvSpPr txBox="1"/>
          <p:nvPr/>
        </p:nvSpPr>
        <p:spPr>
          <a:xfrm>
            <a:off x="575555" y="1289411"/>
            <a:ext cx="7992889" cy="523220"/>
          </a:xfrm>
          <a:prstGeom prst="rect">
            <a:avLst/>
          </a:prstGeom>
          <a:solidFill>
            <a:schemeClr val="accent6">
              <a:lumMod val="20000"/>
              <a:lumOff val="80000"/>
            </a:schemeClr>
          </a:solidFill>
        </p:spPr>
        <p:txBody>
          <a:bodyPr wrap="square">
            <a:spAutoFit/>
          </a:bodyPr>
          <a:lstStyle/>
          <a:p>
            <a:r>
              <a:rPr lang="ja-JP" altLang="en-US" sz="2800" dirty="0">
                <a:latin typeface="Meiryo UI" panose="020B0604030504040204" pitchFamily="50" charset="-128"/>
                <a:ea typeface="Meiryo UI" panose="020B0604030504040204" pitchFamily="50" charset="-128"/>
                <a:cs typeface="メイリオ" panose="020B0604030504040204" pitchFamily="50" charset="-128"/>
              </a:rPr>
              <a:t>実際に「書くこと」の言語活動を体験してみましょう</a:t>
            </a:r>
            <a:endParaRPr lang="ja-JP" altLang="en-US" sz="2800" dirty="0">
              <a:latin typeface="Meiryo UI" panose="020B0604030504040204" pitchFamily="50" charset="-128"/>
              <a:ea typeface="Meiryo UI" panose="020B0604030504040204" pitchFamily="50" charset="-128"/>
            </a:endParaRPr>
          </a:p>
        </p:txBody>
      </p:sp>
      <p:sp>
        <p:nvSpPr>
          <p:cNvPr id="7" name="コンテンツ プレースホルダー 2">
            <a:extLst>
              <a:ext uri="{FF2B5EF4-FFF2-40B4-BE49-F238E27FC236}">
                <a16:creationId xmlns:a16="http://schemas.microsoft.com/office/drawing/2014/main" xmlns="" id="{80BC98E7-538F-4525-9FE2-A373CD3742C8}"/>
              </a:ext>
            </a:extLst>
          </p:cNvPr>
          <p:cNvSpPr txBox="1">
            <a:spLocks/>
          </p:cNvSpPr>
          <p:nvPr/>
        </p:nvSpPr>
        <p:spPr>
          <a:xfrm>
            <a:off x="318113" y="3636786"/>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　「小学校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p.110</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コンテンツ プレースホルダー 2">
            <a:extLst>
              <a:ext uri="{FF2B5EF4-FFF2-40B4-BE49-F238E27FC236}">
                <a16:creationId xmlns:a16="http://schemas.microsoft.com/office/drawing/2014/main" xmlns="" id="{C4AC1FE7-E2CD-4C5D-8C09-40DAA857976E}"/>
              </a:ext>
            </a:extLst>
          </p:cNvPr>
          <p:cNvSpPr>
            <a:spLocks noGrp="1"/>
          </p:cNvSpPr>
          <p:nvPr>
            <p:ph idx="1"/>
          </p:nvPr>
        </p:nvSpPr>
        <p:spPr>
          <a:xfrm>
            <a:off x="318113" y="2241675"/>
            <a:ext cx="8640958" cy="1263951"/>
          </a:xfrm>
          <a:ln>
            <a:solidFill>
              <a:schemeClr val="tx1"/>
            </a:solidFill>
          </a:ln>
        </p:spPr>
        <p:txBody>
          <a:bodyPr anchor="ctr" anchorCtr="0">
            <a:noAutofit/>
          </a:bodyPr>
          <a:lstStyle/>
          <a:p>
            <a:pPr marL="0" indent="0">
              <a:buNone/>
            </a:pPr>
            <a:r>
              <a:rPr lang="ja-JP" altLang="en-US" sz="2800" dirty="0">
                <a:latin typeface="Meiryo UI" panose="020B0604030504040204" pitchFamily="50" charset="-128"/>
                <a:ea typeface="Meiryo UI" panose="020B0604030504040204" pitchFamily="50" charset="-128"/>
              </a:rPr>
              <a:t>（ｱ</a:t>
            </a:r>
            <a:r>
              <a:rPr lang="ja-JP" altLang="en-US" sz="2800" dirty="0" smtClean="0">
                <a:latin typeface="Meiryo UI" panose="020B0604030504040204" pitchFamily="50" charset="-128"/>
                <a:ea typeface="Meiryo UI" panose="020B0604030504040204" pitchFamily="50" charset="-128"/>
              </a:rPr>
              <a:t>）文字</a:t>
            </a:r>
            <a:r>
              <a:rPr lang="ja-JP" altLang="en-US" sz="2800" dirty="0">
                <a:latin typeface="Meiryo UI" panose="020B0604030504040204" pitchFamily="50" charset="-128"/>
                <a:ea typeface="Meiryo UI" panose="020B0604030504040204" pitchFamily="50" charset="-128"/>
              </a:rPr>
              <a:t>の読み方が発音されるのを聞いて，活字体の   </a:t>
            </a:r>
            <a:endParaRPr lang="en-US" altLang="ja-JP" sz="2800" dirty="0">
              <a:latin typeface="Meiryo UI" panose="020B0604030504040204" pitchFamily="50" charset="-128"/>
              <a:ea typeface="Meiryo UI" panose="020B0604030504040204" pitchFamily="50" charset="-128"/>
            </a:endParaRPr>
          </a:p>
          <a:p>
            <a:pPr marL="0" indent="0">
              <a:buNone/>
            </a:pPr>
            <a:r>
              <a:rPr lang="en-US" altLang="ja-JP" sz="28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大文字，小文字を書く活動。</a:t>
            </a:r>
            <a:endParaRPr lang="ja-JP" altLang="en-US" sz="4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1" name="テキスト ボックス 10">
            <a:extLst>
              <a:ext uri="{FF2B5EF4-FFF2-40B4-BE49-F238E27FC236}">
                <a16:creationId xmlns:a16="http://schemas.microsoft.com/office/drawing/2014/main" xmlns="" id="{EBFCBB75-7231-4D70-95B0-C7C9CC166F4F}"/>
              </a:ext>
            </a:extLst>
          </p:cNvPr>
          <p:cNvSpPr txBox="1"/>
          <p:nvPr/>
        </p:nvSpPr>
        <p:spPr>
          <a:xfrm>
            <a:off x="854442" y="4620884"/>
            <a:ext cx="7740860" cy="2031325"/>
          </a:xfrm>
          <a:prstGeom prst="rect">
            <a:avLst/>
          </a:prstGeom>
          <a:noFill/>
        </p:spPr>
        <p:txBody>
          <a:bodyPr wrap="square">
            <a:spAutoFit/>
          </a:bodyPr>
          <a:lstStyle/>
          <a:p>
            <a:pPr>
              <a:lnSpc>
                <a:spcPct val="150000"/>
              </a:lnSpc>
            </a:pPr>
            <a:r>
              <a:rPr lang="ja-JP" altLang="en-US" sz="2800" dirty="0">
                <a:solidFill>
                  <a:srgbClr val="FF0000"/>
                </a:solidFill>
                <a:latin typeface="Meiryo UI" panose="020B0604030504040204" pitchFamily="50" charset="-128"/>
                <a:ea typeface="Meiryo UI" panose="020B0604030504040204" pitchFamily="50" charset="-128"/>
              </a:rPr>
              <a:t>最終的には，児童が何も見ることなく自分の力で活字体の大文字，小文字を書くことができるように指導する必要がある。</a:t>
            </a:r>
          </a:p>
        </p:txBody>
      </p:sp>
      <p:sp>
        <p:nvSpPr>
          <p:cNvPr id="9"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書くこと」の言語活動例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6367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xmlns="" id="{F2D545B3-1D5F-47E4-ADCE-3D6347AE5198}"/>
              </a:ext>
            </a:extLst>
          </p:cNvPr>
          <p:cNvPicPr>
            <a:picLocks noChangeAspect="1"/>
          </p:cNvPicPr>
          <p:nvPr/>
        </p:nvPicPr>
        <p:blipFill rotWithShape="1">
          <a:blip r:embed="rId3"/>
          <a:srcRect l="17826" t="7980" r="53487" b="45797"/>
          <a:stretch/>
        </p:blipFill>
        <p:spPr>
          <a:xfrm>
            <a:off x="179512" y="1196752"/>
            <a:ext cx="5040560" cy="5184576"/>
          </a:xfrm>
          <a:prstGeom prst="rect">
            <a:avLst/>
          </a:prstGeom>
          <a:ln>
            <a:solidFill>
              <a:schemeClr val="tx1"/>
            </a:solidFill>
          </a:ln>
        </p:spPr>
      </p:pic>
      <p:sp>
        <p:nvSpPr>
          <p:cNvPr id="15" name="コンテンツ プレースホルダー 2">
            <a:extLst>
              <a:ext uri="{FF2B5EF4-FFF2-40B4-BE49-F238E27FC236}">
                <a16:creationId xmlns:a16="http://schemas.microsoft.com/office/drawing/2014/main" xmlns="" id="{B8F3FBA2-4DD3-4959-A7C8-12BE64B69B9A}"/>
              </a:ext>
            </a:extLst>
          </p:cNvPr>
          <p:cNvSpPr txBox="1">
            <a:spLocks/>
          </p:cNvSpPr>
          <p:nvPr/>
        </p:nvSpPr>
        <p:spPr>
          <a:xfrm>
            <a:off x="-54293" y="6516944"/>
            <a:ext cx="5472608" cy="458744"/>
          </a:xfrm>
          <a:prstGeom prst="rect">
            <a:avLst/>
          </a:prstGeom>
          <a:ln>
            <a:noFill/>
          </a:ln>
        </p:spPr>
        <p:txBody>
          <a:bodyPr vert="horz" lIns="91440" tIns="45720" rIns="91440" bIns="45720" rtlCol="0" anchor="t" anchorCtr="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文部科学省「新学習</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指導要領</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対応　小学校外国語教材</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We Can! </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２</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p.4</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7" name="角丸四角形 11">
            <a:extLst>
              <a:ext uri="{FF2B5EF4-FFF2-40B4-BE49-F238E27FC236}">
                <a16:creationId xmlns:a16="http://schemas.microsoft.com/office/drawing/2014/main" xmlns="" id="{0BA7F0A1-2A50-4BF9-9735-365AF43D10FC}"/>
              </a:ext>
            </a:extLst>
          </p:cNvPr>
          <p:cNvSpPr/>
          <p:nvPr/>
        </p:nvSpPr>
        <p:spPr>
          <a:xfrm>
            <a:off x="5901530" y="878824"/>
            <a:ext cx="3134966" cy="959536"/>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tx1"/>
                </a:solidFill>
                <a:latin typeface="Meiryo UI" panose="020B0604030504040204" pitchFamily="50" charset="-128"/>
                <a:ea typeface="Meiryo UI" panose="020B0604030504040204" pitchFamily="50" charset="-128"/>
              </a:rPr>
              <a:t>　　先生役</a:t>
            </a:r>
            <a:endParaRPr lang="en-US" altLang="ja-JP" sz="2200" b="1" dirty="0">
              <a:solidFill>
                <a:schemeClr val="tx1"/>
              </a:solidFill>
              <a:latin typeface="Meiryo UI" panose="020B0604030504040204" pitchFamily="50" charset="-128"/>
              <a:ea typeface="Meiryo UI" panose="020B0604030504040204" pitchFamily="50" charset="-128"/>
            </a:endParaRPr>
          </a:p>
          <a:p>
            <a:r>
              <a:rPr kumimoji="1" lang="ja-JP" altLang="en-US" sz="2200" b="1" dirty="0">
                <a:solidFill>
                  <a:schemeClr val="tx1"/>
                </a:solidFill>
                <a:latin typeface="Meiryo UI" panose="020B0604030504040204" pitchFamily="50" charset="-128"/>
                <a:ea typeface="Meiryo UI" panose="020B0604030504040204" pitchFamily="50" charset="-128"/>
              </a:rPr>
              <a:t>　　　</a:t>
            </a:r>
            <a:r>
              <a:rPr kumimoji="1" lang="en-US" altLang="ja-JP" sz="2200" b="1" dirty="0">
                <a:solidFill>
                  <a:schemeClr val="tx1"/>
                </a:solidFill>
                <a:latin typeface="Meiryo UI" panose="020B0604030504040204" pitchFamily="50" charset="-128"/>
                <a:ea typeface="Meiryo UI" panose="020B0604030504040204" pitchFamily="50" charset="-128"/>
              </a:rPr>
              <a:t>Hello.  ...</a:t>
            </a:r>
          </a:p>
        </p:txBody>
      </p:sp>
      <p:pic>
        <p:nvPicPr>
          <p:cNvPr id="16" name="Picture 103">
            <a:extLst>
              <a:ext uri="{FF2B5EF4-FFF2-40B4-BE49-F238E27FC236}">
                <a16:creationId xmlns:a16="http://schemas.microsoft.com/office/drawing/2014/main" xmlns="" id="{D223ACA4-28B1-42C8-BF62-9606DEFB7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336870" y="1017572"/>
            <a:ext cx="1439868" cy="143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11">
            <a:extLst>
              <a:ext uri="{FF2B5EF4-FFF2-40B4-BE49-F238E27FC236}">
                <a16:creationId xmlns:a16="http://schemas.microsoft.com/office/drawing/2014/main" xmlns="" id="{29B3C9D1-5BE5-4379-97E0-F33BF1ED6771}"/>
              </a:ext>
            </a:extLst>
          </p:cNvPr>
          <p:cNvSpPr/>
          <p:nvPr/>
        </p:nvSpPr>
        <p:spPr>
          <a:xfrm>
            <a:off x="5884340" y="5858832"/>
            <a:ext cx="2630991" cy="810528"/>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tx1"/>
                </a:solidFill>
                <a:latin typeface="UD Digi Kyokasho NK-B" panose="02020700000000000000" pitchFamily="18" charset="-128"/>
                <a:ea typeface="UD Digi Kyokasho NK-B" panose="02020700000000000000" pitchFamily="18" charset="-128"/>
              </a:rPr>
              <a:t>　</a:t>
            </a:r>
            <a:r>
              <a:rPr lang="ja-JP" altLang="en-US" sz="2200" b="1" dirty="0">
                <a:solidFill>
                  <a:schemeClr val="tx1"/>
                </a:solidFill>
                <a:latin typeface="Meiryo UI" panose="020B0604030504040204" pitchFamily="50" charset="-128"/>
                <a:ea typeface="Meiryo UI" panose="020B0604030504040204" pitchFamily="50" charset="-128"/>
              </a:rPr>
              <a:t>児童役</a:t>
            </a:r>
            <a:endParaRPr lang="en-US" altLang="ja-JP" sz="2200" b="1" dirty="0">
              <a:solidFill>
                <a:schemeClr val="tx1"/>
              </a:solidFill>
              <a:latin typeface="Meiryo UI" panose="020B0604030504040204" pitchFamily="50" charset="-128"/>
              <a:ea typeface="Meiryo UI" panose="020B0604030504040204" pitchFamily="50" charset="-128"/>
            </a:endParaRPr>
          </a:p>
          <a:p>
            <a:r>
              <a:rPr lang="ja-JP" altLang="en-US" sz="2200" b="1" dirty="0">
                <a:solidFill>
                  <a:schemeClr val="tx1"/>
                </a:solidFill>
                <a:latin typeface="UD Digi Kyokasho NK-B" panose="02020700000000000000" pitchFamily="18" charset="-128"/>
                <a:ea typeface="UD Digi Kyokasho NK-B" panose="02020700000000000000" pitchFamily="18" charset="-128"/>
              </a:rPr>
              <a:t>　　</a:t>
            </a:r>
            <a:endParaRPr lang="en-US" altLang="ja-JP" sz="2200" b="1" dirty="0">
              <a:solidFill>
                <a:schemeClr val="tx1"/>
              </a:solidFill>
              <a:latin typeface="UD Digi Kyokasho NK-B" panose="02020700000000000000" pitchFamily="18" charset="-128"/>
              <a:ea typeface="UD Digi Kyokasho NK-B" panose="02020700000000000000" pitchFamily="18" charset="-128"/>
            </a:endParaRPr>
          </a:p>
        </p:txBody>
      </p:sp>
      <p:pic>
        <p:nvPicPr>
          <p:cNvPr id="18" name="Picture 121">
            <a:extLst>
              <a:ext uri="{FF2B5EF4-FFF2-40B4-BE49-F238E27FC236}">
                <a16:creationId xmlns:a16="http://schemas.microsoft.com/office/drawing/2014/main" xmlns="" id="{1C2E09D8-AF03-4C06-97F5-4E75C73CD9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9683" y="5245046"/>
            <a:ext cx="883837" cy="95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8" descr="スポーツゲーム が含まれている画像&#10;&#10;自動的に生成された説明">
            <a:extLst>
              <a:ext uri="{FF2B5EF4-FFF2-40B4-BE49-F238E27FC236}">
                <a16:creationId xmlns:a16="http://schemas.microsoft.com/office/drawing/2014/main" xmlns="" id="{EE36325A-16D7-41EF-BED5-2DAC4B8EC3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456134">
            <a:off x="8235670" y="5760300"/>
            <a:ext cx="748151" cy="748151"/>
          </a:xfrm>
          <a:prstGeom prst="rect">
            <a:avLst/>
          </a:prstGeom>
        </p:spPr>
      </p:pic>
      <p:sp>
        <p:nvSpPr>
          <p:cNvPr id="21" name="角丸四角形 11">
            <a:extLst>
              <a:ext uri="{FF2B5EF4-FFF2-40B4-BE49-F238E27FC236}">
                <a16:creationId xmlns:a16="http://schemas.microsoft.com/office/drawing/2014/main" xmlns="" id="{57B3AB9E-A9FE-418B-A70E-7DF29EF74931}"/>
              </a:ext>
            </a:extLst>
          </p:cNvPr>
          <p:cNvSpPr/>
          <p:nvPr/>
        </p:nvSpPr>
        <p:spPr>
          <a:xfrm>
            <a:off x="5358616" y="2613240"/>
            <a:ext cx="3682437" cy="2549154"/>
          </a:xfrm>
          <a:prstGeom prst="roundRect">
            <a:avLst>
              <a:gd name="adj" fmla="val 7575"/>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Meiryo UI" panose="020B0604030504040204" pitchFamily="50" charset="-128"/>
                <a:ea typeface="Meiryo UI" panose="020B0604030504040204" pitchFamily="50" charset="-128"/>
              </a:rPr>
              <a:t>・ジェスチャーを付け，顔の表情</a:t>
            </a:r>
            <a:endParaRPr lang="en-US" altLang="ja-JP" sz="2000" b="1" dirty="0">
              <a:solidFill>
                <a:schemeClr val="tx1"/>
              </a:solidFill>
              <a:latin typeface="Meiryo UI" panose="020B0604030504040204" pitchFamily="50" charset="-128"/>
              <a:ea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rPr>
              <a:t>　を豊かにして話す。</a:t>
            </a:r>
            <a:endParaRPr lang="en-US" altLang="ja-JP" sz="2000" b="1" dirty="0">
              <a:solidFill>
                <a:schemeClr val="tx1"/>
              </a:solidFill>
              <a:latin typeface="Meiryo UI" panose="020B0604030504040204" pitchFamily="50" charset="-128"/>
              <a:ea typeface="Meiryo UI" panose="020B0604030504040204" pitchFamily="50" charset="-128"/>
            </a:endParaRPr>
          </a:p>
          <a:p>
            <a:r>
              <a:rPr kumimoji="1" lang="ja-JP" altLang="en-US" sz="2000" b="1" dirty="0">
                <a:solidFill>
                  <a:schemeClr val="tx1"/>
                </a:solidFill>
                <a:latin typeface="Meiryo UI" panose="020B0604030504040204" pitchFamily="50" charset="-128"/>
                <a:ea typeface="Meiryo UI" panose="020B0604030504040204" pitchFamily="50" charset="-128"/>
              </a:rPr>
              <a:t>・１回目は普通のスピードで，</a:t>
            </a:r>
            <a:endParaRPr kumimoji="1" lang="en-US" altLang="ja-JP" sz="2000" b="1" dirty="0">
              <a:solidFill>
                <a:schemeClr val="tx1"/>
              </a:solidFill>
              <a:latin typeface="Meiryo UI" panose="020B0604030504040204" pitchFamily="50" charset="-128"/>
              <a:ea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rPr>
              <a:t>　２回目は繰り返したり，強調し</a:t>
            </a:r>
            <a:endParaRPr lang="en-US" altLang="ja-JP" sz="2000" b="1" dirty="0">
              <a:solidFill>
                <a:schemeClr val="tx1"/>
              </a:solidFill>
              <a:latin typeface="Meiryo UI" panose="020B0604030504040204" pitchFamily="50" charset="-128"/>
              <a:ea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rPr>
              <a:t>　たりして話す。</a:t>
            </a:r>
            <a:endParaRPr lang="en-US" altLang="ja-JP" sz="2000" b="1" dirty="0">
              <a:solidFill>
                <a:schemeClr val="tx1"/>
              </a:solidFill>
              <a:latin typeface="Meiryo UI" panose="020B0604030504040204" pitchFamily="50" charset="-128"/>
              <a:ea typeface="Meiryo UI" panose="020B0604030504040204" pitchFamily="50" charset="-128"/>
            </a:endParaRPr>
          </a:p>
          <a:p>
            <a:r>
              <a:rPr kumimoji="1" lang="ja-JP" altLang="en-US" sz="2000" b="1" dirty="0">
                <a:solidFill>
                  <a:schemeClr val="tx1"/>
                </a:solidFill>
                <a:latin typeface="Meiryo UI" panose="020B0604030504040204" pitchFamily="50" charset="-128"/>
                <a:ea typeface="Meiryo UI" panose="020B0604030504040204" pitchFamily="50" charset="-128"/>
              </a:rPr>
              <a:t>・児童の理解を助けるために，</a:t>
            </a:r>
            <a:endParaRPr kumimoji="1" lang="en-US" altLang="ja-JP" sz="2000" b="1" dirty="0">
              <a:solidFill>
                <a:schemeClr val="tx1"/>
              </a:solidFill>
              <a:latin typeface="Meiryo UI" panose="020B0604030504040204" pitchFamily="50" charset="-128"/>
              <a:ea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rPr>
              <a:t>　</a:t>
            </a:r>
            <a:r>
              <a:rPr kumimoji="1" lang="ja-JP" altLang="en-US" sz="2000" b="1" dirty="0">
                <a:solidFill>
                  <a:schemeClr val="tx1"/>
                </a:solidFill>
                <a:latin typeface="Meiryo UI" panose="020B0604030504040204" pitchFamily="50" charset="-128"/>
                <a:ea typeface="Meiryo UI" panose="020B0604030504040204" pitchFamily="50" charset="-128"/>
              </a:rPr>
              <a:t>実物や絵</a:t>
            </a:r>
            <a:r>
              <a:rPr kumimoji="1" lang="ja-JP" altLang="en-US" sz="2000" b="1" dirty="0" smtClean="0">
                <a:solidFill>
                  <a:schemeClr val="tx1"/>
                </a:solidFill>
                <a:latin typeface="Meiryo UI" panose="020B0604030504040204" pitchFamily="50" charset="-128"/>
                <a:ea typeface="Meiryo UI" panose="020B0604030504040204" pitchFamily="50" charset="-128"/>
              </a:rPr>
              <a:t>カードなどを見せな</a:t>
            </a:r>
            <a:endParaRPr kumimoji="1" lang="en-US" altLang="ja-JP" sz="2000" b="1" dirty="0" smtClean="0">
              <a:solidFill>
                <a:schemeClr val="tx1"/>
              </a:solidFill>
              <a:latin typeface="Meiryo UI" panose="020B0604030504040204" pitchFamily="50" charset="-128"/>
              <a:ea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rPr>
              <a:t>　</a:t>
            </a:r>
            <a:r>
              <a:rPr kumimoji="1" lang="ja-JP" altLang="en-US" sz="2000" b="1" dirty="0" smtClean="0">
                <a:solidFill>
                  <a:schemeClr val="tx1"/>
                </a:solidFill>
                <a:latin typeface="Meiryo UI" panose="020B0604030504040204" pitchFamily="50" charset="-128"/>
                <a:ea typeface="Meiryo UI" panose="020B0604030504040204" pitchFamily="50" charset="-128"/>
              </a:rPr>
              <a:t>が</a:t>
            </a:r>
            <a:r>
              <a:rPr kumimoji="1" lang="ja-JP" altLang="en-US" sz="2000" b="1" dirty="0" err="1" smtClean="0">
                <a:solidFill>
                  <a:schemeClr val="tx1"/>
                </a:solidFill>
                <a:latin typeface="Meiryo UI" panose="020B0604030504040204" pitchFamily="50" charset="-128"/>
                <a:ea typeface="Meiryo UI" panose="020B0604030504040204" pitchFamily="50" charset="-128"/>
              </a:rPr>
              <a:t>ら</a:t>
            </a:r>
            <a:r>
              <a:rPr kumimoji="1" lang="ja-JP" altLang="en-US" sz="2000" b="1" dirty="0" smtClean="0">
                <a:solidFill>
                  <a:schemeClr val="tx1"/>
                </a:solidFill>
                <a:latin typeface="Meiryo UI" panose="020B0604030504040204" pitchFamily="50" charset="-128"/>
                <a:ea typeface="Meiryo UI" panose="020B0604030504040204" pitchFamily="50" charset="-128"/>
              </a:rPr>
              <a:t>行う</a:t>
            </a:r>
            <a:r>
              <a:rPr kumimoji="1" lang="ja-JP" altLang="en-US" sz="2000" b="1" dirty="0">
                <a:solidFill>
                  <a:schemeClr val="tx1"/>
                </a:solidFill>
                <a:latin typeface="Meiryo UI" panose="020B0604030504040204" pitchFamily="50" charset="-128"/>
                <a:ea typeface="Meiryo UI" panose="020B0604030504040204" pitchFamily="50" charset="-128"/>
              </a:rPr>
              <a:t>。</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xmlns="" id="{E1336BB7-BE44-4DBC-BB2D-3D559950CEEE}"/>
              </a:ext>
            </a:extLst>
          </p:cNvPr>
          <p:cNvSpPr txBox="1"/>
          <p:nvPr/>
        </p:nvSpPr>
        <p:spPr>
          <a:xfrm>
            <a:off x="157881" y="663143"/>
            <a:ext cx="4665784" cy="400110"/>
          </a:xfrm>
          <a:prstGeom prst="rect">
            <a:avLst/>
          </a:prstGeom>
          <a:solidFill>
            <a:schemeClr val="accent6">
              <a:lumMod val="20000"/>
              <a:lumOff val="80000"/>
            </a:schemeClr>
          </a:solidFill>
        </p:spPr>
        <p:txBody>
          <a:bodyPr wrap="square">
            <a:spAutoFit/>
          </a:bodyPr>
          <a:lstStyle/>
          <a:p>
            <a:r>
              <a:rPr lang="ja-JP" altLang="en-US" sz="2000" b="1" dirty="0">
                <a:latin typeface="Meiryo UI" panose="020B0604030504040204" pitchFamily="50" charset="-128"/>
                <a:ea typeface="Meiryo UI" panose="020B0604030504040204" pitchFamily="50" charset="-128"/>
              </a:rPr>
              <a:t>◆自己紹介を聞いて，わかったことを書く</a:t>
            </a: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13"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書くこと」の言語活動例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3048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C67A4DE9-36E5-4996-9DD7-952B5FC3F0C7}"/>
              </a:ext>
            </a:extLst>
          </p:cNvPr>
          <p:cNvSpPr txBox="1"/>
          <p:nvPr/>
        </p:nvSpPr>
        <p:spPr>
          <a:xfrm>
            <a:off x="575553" y="1213220"/>
            <a:ext cx="7992889" cy="523220"/>
          </a:xfrm>
          <a:prstGeom prst="rect">
            <a:avLst/>
          </a:prstGeom>
          <a:solidFill>
            <a:schemeClr val="accent6">
              <a:lumMod val="20000"/>
              <a:lumOff val="80000"/>
            </a:schemeClr>
          </a:solidFill>
        </p:spPr>
        <p:txBody>
          <a:bodyPr wrap="square">
            <a:spAutoFit/>
          </a:bodyPr>
          <a:lstStyle/>
          <a:p>
            <a:r>
              <a:rPr lang="ja-JP" altLang="en-US" sz="2800" dirty="0">
                <a:latin typeface="Meiryo UI" panose="020B0604030504040204" pitchFamily="50" charset="-128"/>
                <a:ea typeface="Meiryo UI" panose="020B0604030504040204" pitchFamily="50" charset="-128"/>
                <a:cs typeface="メイリオ" panose="020B0604030504040204" pitchFamily="50" charset="-128"/>
              </a:rPr>
              <a:t>実際に「書くこと」の言語活動を体験してみましょう</a:t>
            </a:r>
            <a:endParaRPr lang="ja-JP" altLang="en-US" sz="2800" dirty="0">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xmlns="" id="{0B4BB94D-8691-4FF2-B5CB-B37F2E38AFAF}"/>
              </a:ext>
            </a:extLst>
          </p:cNvPr>
          <p:cNvSpPr txBox="1">
            <a:spLocks/>
          </p:cNvSpPr>
          <p:nvPr/>
        </p:nvSpPr>
        <p:spPr>
          <a:xfrm>
            <a:off x="323528" y="4653136"/>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　「小学校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p.111</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7" name="コンテンツ プレースホルダー 2">
            <a:extLst>
              <a:ext uri="{FF2B5EF4-FFF2-40B4-BE49-F238E27FC236}">
                <a16:creationId xmlns:a16="http://schemas.microsoft.com/office/drawing/2014/main" xmlns="" id="{333B7901-DDF7-452A-9F2D-3A5BD05C6C30}"/>
              </a:ext>
            </a:extLst>
          </p:cNvPr>
          <p:cNvSpPr txBox="1">
            <a:spLocks/>
          </p:cNvSpPr>
          <p:nvPr/>
        </p:nvSpPr>
        <p:spPr>
          <a:xfrm>
            <a:off x="251519" y="2400980"/>
            <a:ext cx="8640959" cy="2056039"/>
          </a:xfrm>
          <a:prstGeom prst="rect">
            <a:avLst/>
          </a:prstGeom>
          <a:ln>
            <a:solidFill>
              <a:schemeClr val="tx1"/>
            </a:solidFill>
          </a:ln>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800" dirty="0">
                <a:latin typeface="Meiryo UI" panose="020B0604030504040204" pitchFamily="50" charset="-128"/>
                <a:ea typeface="Meiryo UI" panose="020B0604030504040204" pitchFamily="50" charset="-128"/>
              </a:rPr>
              <a:t>（ｲ） </a:t>
            </a:r>
            <a:r>
              <a:rPr lang="ja-JP" altLang="en-US" sz="2800" dirty="0" smtClean="0">
                <a:latin typeface="Meiryo UI" panose="020B0604030504040204" pitchFamily="50" charset="-128"/>
                <a:ea typeface="Meiryo UI" panose="020B0604030504040204" pitchFamily="50" charset="-128"/>
              </a:rPr>
              <a:t>相手</a:t>
            </a:r>
            <a:r>
              <a:rPr lang="ja-JP" altLang="en-US" sz="2800" dirty="0">
                <a:latin typeface="Meiryo UI" panose="020B0604030504040204" pitchFamily="50" charset="-128"/>
                <a:ea typeface="Meiryo UI" panose="020B0604030504040204" pitchFamily="50" charset="-128"/>
              </a:rPr>
              <a:t>に伝えるなどの目的をもって，身近で簡単な</a:t>
            </a: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rPr>
              <a:t>　　　事柄について，音声で十分に慣れ親しんだ簡単な語</a:t>
            </a: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rPr>
              <a:t>　　　句を書き写す活動。</a:t>
            </a:r>
            <a:endParaRPr lang="ja-JP" altLang="en-US" sz="4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書くこと」の言語活動例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9325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1">
            <a:extLst>
              <a:ext uri="{FF2B5EF4-FFF2-40B4-BE49-F238E27FC236}">
                <a16:creationId xmlns:a16="http://schemas.microsoft.com/office/drawing/2014/main" xmlns="" id="{CC258BF5-A079-485D-85C7-1309000A132F}"/>
              </a:ext>
            </a:extLst>
          </p:cNvPr>
          <p:cNvSpPr/>
          <p:nvPr/>
        </p:nvSpPr>
        <p:spPr>
          <a:xfrm>
            <a:off x="1219200" y="1088028"/>
            <a:ext cx="7673278" cy="1303124"/>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tx1"/>
                </a:solidFill>
                <a:latin typeface="UD Digi Kyokasho NK-B" panose="02020700000000000000" pitchFamily="18" charset="-128"/>
                <a:ea typeface="UD Digi Kyokasho NK-B" panose="02020700000000000000" pitchFamily="18" charset="-128"/>
              </a:rPr>
              <a:t>　</a:t>
            </a:r>
            <a:r>
              <a:rPr lang="ja-JP" altLang="en-US" sz="2200" b="1" dirty="0" smtClean="0">
                <a:solidFill>
                  <a:schemeClr val="tx1"/>
                </a:solidFill>
                <a:latin typeface="UD Digi Kyokasho NK-B" panose="02020700000000000000" pitchFamily="18" charset="-128"/>
                <a:ea typeface="UD Digi Kyokasho NK-B" panose="02020700000000000000" pitchFamily="18" charset="-128"/>
              </a:rPr>
              <a:t> </a:t>
            </a:r>
            <a:r>
              <a:rPr kumimoji="1" lang="en-US" altLang="ja-JP" sz="2200" b="1" dirty="0" smtClean="0">
                <a:solidFill>
                  <a:schemeClr val="tx1"/>
                </a:solidFill>
                <a:latin typeface="UD Digi Kyokasho NK-B" panose="02020700000000000000" pitchFamily="18" charset="-128"/>
                <a:ea typeface="UD Digi Kyokasho NK-B" panose="02020700000000000000" pitchFamily="18" charset="-128"/>
              </a:rPr>
              <a:t>I </a:t>
            </a:r>
            <a:r>
              <a:rPr kumimoji="1" lang="en-US" altLang="ja-JP" sz="2200" b="1" dirty="0">
                <a:solidFill>
                  <a:schemeClr val="tx1"/>
                </a:solidFill>
                <a:latin typeface="UD Digi Kyokasho NK-B" panose="02020700000000000000" pitchFamily="18" charset="-128"/>
                <a:ea typeface="UD Digi Kyokasho NK-B" panose="02020700000000000000" pitchFamily="18" charset="-128"/>
              </a:rPr>
              <a:t>want to go to Egypt. </a:t>
            </a:r>
            <a:r>
              <a:rPr kumimoji="1" lang="ja-JP" altLang="en-US" sz="2200" b="1" dirty="0">
                <a:solidFill>
                  <a:schemeClr val="tx1"/>
                </a:solidFill>
                <a:latin typeface="UD Digi Kyokasho NK-B" panose="02020700000000000000" pitchFamily="18" charset="-128"/>
                <a:ea typeface="UD Digi Kyokasho NK-B" panose="02020700000000000000" pitchFamily="18" charset="-128"/>
              </a:rPr>
              <a:t>　</a:t>
            </a:r>
            <a:endParaRPr kumimoji="1" lang="en-US" altLang="ja-JP" sz="2200" b="1" dirty="0">
              <a:solidFill>
                <a:schemeClr val="tx1"/>
              </a:solidFill>
              <a:latin typeface="UD Digi Kyokasho NK-B" panose="02020700000000000000" pitchFamily="18" charset="-128"/>
              <a:ea typeface="UD Digi Kyokasho NK-B" panose="02020700000000000000" pitchFamily="18" charset="-128"/>
            </a:endParaRPr>
          </a:p>
          <a:p>
            <a:r>
              <a:rPr kumimoji="1" lang="en-US" altLang="ja-JP" sz="2200" b="1" dirty="0" smtClean="0">
                <a:solidFill>
                  <a:schemeClr val="tx1"/>
                </a:solidFill>
                <a:latin typeface="UD Digi Kyokasho NK-B" panose="02020700000000000000" pitchFamily="18" charset="-128"/>
                <a:ea typeface="UD Digi Kyokasho NK-B" panose="02020700000000000000" pitchFamily="18" charset="-128"/>
              </a:rPr>
              <a:t>  </a:t>
            </a:r>
            <a:r>
              <a:rPr lang="ja-JP" altLang="en-US" sz="2200" b="1" dirty="0">
                <a:solidFill>
                  <a:schemeClr val="tx1"/>
                </a:solidFill>
                <a:latin typeface="UD Digi Kyokasho NK-B" panose="02020700000000000000" pitchFamily="18" charset="-128"/>
                <a:ea typeface="UD Digi Kyokasho NK-B" panose="02020700000000000000" pitchFamily="18" charset="-128"/>
              </a:rPr>
              <a:t> </a:t>
            </a:r>
            <a:r>
              <a:rPr kumimoji="1" lang="en-US" altLang="ja-JP" sz="2200" b="1" dirty="0" smtClean="0">
                <a:solidFill>
                  <a:schemeClr val="tx1"/>
                </a:solidFill>
                <a:latin typeface="UD Digi Kyokasho NK-B" panose="02020700000000000000" pitchFamily="18" charset="-128"/>
                <a:ea typeface="UD Digi Kyokasho NK-B" panose="02020700000000000000" pitchFamily="18" charset="-128"/>
              </a:rPr>
              <a:t>I can </a:t>
            </a:r>
            <a:r>
              <a:rPr kumimoji="1" lang="en-US" altLang="ja-JP" sz="2200" b="1" dirty="0">
                <a:solidFill>
                  <a:schemeClr val="tx1"/>
                </a:solidFill>
                <a:latin typeface="UD Digi Kyokasho NK-B" panose="02020700000000000000" pitchFamily="18" charset="-128"/>
                <a:ea typeface="UD Digi Kyokasho NK-B" panose="02020700000000000000" pitchFamily="18" charset="-128"/>
              </a:rPr>
              <a:t>ride camels.  I </a:t>
            </a:r>
            <a:r>
              <a:rPr kumimoji="1" lang="en-US" altLang="ja-JP" sz="2200" b="1" dirty="0" smtClean="0">
                <a:solidFill>
                  <a:schemeClr val="tx1"/>
                </a:solidFill>
                <a:latin typeface="UD Digi Kyokasho NK-B" panose="02020700000000000000" pitchFamily="18" charset="-128"/>
                <a:ea typeface="UD Digi Kyokasho NK-B" panose="02020700000000000000" pitchFamily="18" charset="-128"/>
              </a:rPr>
              <a:t>want </a:t>
            </a:r>
            <a:r>
              <a:rPr kumimoji="1" lang="en-US" altLang="ja-JP" sz="2200" b="1" dirty="0">
                <a:solidFill>
                  <a:schemeClr val="tx1"/>
                </a:solidFill>
                <a:latin typeface="UD Digi Kyokasho NK-B" panose="02020700000000000000" pitchFamily="18" charset="-128"/>
                <a:ea typeface="UD Digi Kyokasho NK-B" panose="02020700000000000000" pitchFamily="18" charset="-128"/>
              </a:rPr>
              <a:t>to see the Pyramids.</a:t>
            </a:r>
          </a:p>
          <a:p>
            <a:r>
              <a:rPr lang="en-US" altLang="ja-JP" sz="2200" b="1" dirty="0">
                <a:solidFill>
                  <a:schemeClr val="tx1"/>
                </a:solidFill>
                <a:latin typeface="UD Digi Kyokasho NK-B" panose="02020700000000000000" pitchFamily="18" charset="-128"/>
                <a:ea typeface="UD Digi Kyokasho NK-B" panose="02020700000000000000" pitchFamily="18" charset="-128"/>
              </a:rPr>
              <a:t>   Where do you want to go?  And why?</a:t>
            </a:r>
            <a:endParaRPr kumimoji="1" lang="en-US" altLang="ja-JP" sz="2200" b="1" dirty="0">
              <a:solidFill>
                <a:schemeClr val="tx1"/>
              </a:solidFill>
              <a:latin typeface="UD Digi Kyokasho NK-B" panose="02020700000000000000" pitchFamily="18" charset="-128"/>
              <a:ea typeface="UD Digi Kyokasho NK-B" panose="02020700000000000000" pitchFamily="18" charset="-128"/>
            </a:endParaRPr>
          </a:p>
        </p:txBody>
      </p:sp>
      <p:pic>
        <p:nvPicPr>
          <p:cNvPr id="17" name="Picture 103">
            <a:extLst>
              <a:ext uri="{FF2B5EF4-FFF2-40B4-BE49-F238E27FC236}">
                <a16:creationId xmlns:a16="http://schemas.microsoft.com/office/drawing/2014/main" xmlns="" id="{E453E104-CB56-45F8-8ACE-794FC9BE2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020" y="676886"/>
            <a:ext cx="1439868" cy="143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a:extLst>
              <a:ext uri="{FF2B5EF4-FFF2-40B4-BE49-F238E27FC236}">
                <a16:creationId xmlns:a16="http://schemas.microsoft.com/office/drawing/2014/main" xmlns="" id="{0490A71C-97DF-43A1-851B-F8B6AF6CD756}"/>
              </a:ext>
            </a:extLst>
          </p:cNvPr>
          <p:cNvSpPr txBox="1"/>
          <p:nvPr/>
        </p:nvSpPr>
        <p:spPr>
          <a:xfrm>
            <a:off x="1219200" y="620688"/>
            <a:ext cx="3339203" cy="400110"/>
          </a:xfrm>
          <a:prstGeom prst="rect">
            <a:avLst/>
          </a:prstGeom>
          <a:solidFill>
            <a:schemeClr val="accent6">
              <a:lumMod val="20000"/>
              <a:lumOff val="80000"/>
            </a:schemeClr>
          </a:solidFill>
        </p:spPr>
        <p:txBody>
          <a:bodyPr wrap="square">
            <a:spAutoFit/>
          </a:bodyPr>
          <a:lstStyle/>
          <a:p>
            <a:r>
              <a:rPr lang="ja-JP" altLang="en-US" sz="2000" dirty="0">
                <a:latin typeface="Meiryo UI" panose="020B0604030504040204" pitchFamily="50" charset="-128"/>
                <a:ea typeface="Meiryo UI" panose="020B0604030504040204" pitchFamily="50" charset="-128"/>
              </a:rPr>
              <a:t>◆おすすめの国を紹介し合う</a:t>
            </a:r>
          </a:p>
        </p:txBody>
      </p:sp>
      <p:sp>
        <p:nvSpPr>
          <p:cNvPr id="20" name="テキスト ボックス 19">
            <a:extLst>
              <a:ext uri="{FF2B5EF4-FFF2-40B4-BE49-F238E27FC236}">
                <a16:creationId xmlns:a16="http://schemas.microsoft.com/office/drawing/2014/main" xmlns="" id="{0F8AC530-0944-4002-8A0A-0336072D006A}"/>
              </a:ext>
            </a:extLst>
          </p:cNvPr>
          <p:cNvSpPr txBox="1"/>
          <p:nvPr/>
        </p:nvSpPr>
        <p:spPr>
          <a:xfrm>
            <a:off x="1427314" y="6318485"/>
            <a:ext cx="4393789" cy="400110"/>
          </a:xfrm>
          <a:prstGeom prst="rect">
            <a:avLst/>
          </a:prstGeom>
          <a:solidFill>
            <a:schemeClr val="accent6">
              <a:lumMod val="20000"/>
              <a:lumOff val="80000"/>
            </a:schemeClr>
          </a:solidFill>
        </p:spPr>
        <p:txBody>
          <a:bodyPr wrap="square">
            <a:spAutoFit/>
          </a:bodyPr>
          <a:lstStyle/>
          <a:p>
            <a:r>
              <a:rPr lang="ja-JP" altLang="en-US" sz="2000" dirty="0">
                <a:latin typeface="Meiryo UI" panose="020B0604030504040204" pitchFamily="50" charset="-128"/>
                <a:ea typeface="Meiryo UI" panose="020B0604030504040204" pitchFamily="50" charset="-128"/>
              </a:rPr>
              <a:t>◆自分が行きたい国の国名を書き写す</a:t>
            </a:r>
          </a:p>
        </p:txBody>
      </p:sp>
      <p:sp>
        <p:nvSpPr>
          <p:cNvPr id="22" name="角丸四角形 11">
            <a:extLst>
              <a:ext uri="{FF2B5EF4-FFF2-40B4-BE49-F238E27FC236}">
                <a16:creationId xmlns:a16="http://schemas.microsoft.com/office/drawing/2014/main" xmlns="" id="{04783DB1-E972-4E76-8892-C6276C3A2475}"/>
              </a:ext>
            </a:extLst>
          </p:cNvPr>
          <p:cNvSpPr/>
          <p:nvPr/>
        </p:nvSpPr>
        <p:spPr>
          <a:xfrm>
            <a:off x="899591" y="2563903"/>
            <a:ext cx="3740557" cy="750460"/>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tx1"/>
                </a:solidFill>
                <a:latin typeface="UD Digi Kyokasho NK-B" panose="02020700000000000000" pitchFamily="18" charset="-128"/>
                <a:ea typeface="UD Digi Kyokasho NK-B" panose="02020700000000000000" pitchFamily="18" charset="-128"/>
              </a:rPr>
              <a:t>　　</a:t>
            </a:r>
            <a:r>
              <a:rPr lang="ja-JP" altLang="en-US" sz="2200" b="1" dirty="0">
                <a:solidFill>
                  <a:schemeClr val="tx1"/>
                </a:solidFill>
                <a:latin typeface="Meiryo UI" panose="020B0604030504040204" pitchFamily="50" charset="-128"/>
                <a:ea typeface="Meiryo UI" panose="020B0604030504040204" pitchFamily="50" charset="-128"/>
              </a:rPr>
              <a:t>先生役</a:t>
            </a:r>
            <a:endParaRPr lang="en-US" altLang="ja-JP" sz="2200" b="1" dirty="0">
              <a:solidFill>
                <a:schemeClr val="tx1"/>
              </a:solidFill>
              <a:latin typeface="Meiryo UI" panose="020B0604030504040204" pitchFamily="50" charset="-128"/>
              <a:ea typeface="Meiryo UI" panose="020B0604030504040204" pitchFamily="50" charset="-128"/>
            </a:endParaRPr>
          </a:p>
          <a:p>
            <a:r>
              <a:rPr kumimoji="1" lang="ja-JP" altLang="en-US" sz="2200" b="1" dirty="0">
                <a:solidFill>
                  <a:schemeClr val="tx1"/>
                </a:solidFill>
                <a:latin typeface="Meiryo UI" panose="020B0604030504040204" pitchFamily="50" charset="-128"/>
                <a:ea typeface="Meiryo UI" panose="020B0604030504040204" pitchFamily="50" charset="-128"/>
              </a:rPr>
              <a:t>　　　</a:t>
            </a:r>
            <a:r>
              <a:rPr kumimoji="1" lang="en-US" altLang="ja-JP" sz="2200" b="1" dirty="0">
                <a:solidFill>
                  <a:schemeClr val="tx1"/>
                </a:solidFill>
                <a:latin typeface="Meiryo UI" panose="020B0604030504040204" pitchFamily="50" charset="-128"/>
                <a:ea typeface="Meiryo UI" panose="020B0604030504040204" pitchFamily="50" charset="-128"/>
              </a:rPr>
              <a:t>...</a:t>
            </a:r>
          </a:p>
        </p:txBody>
      </p:sp>
      <p:pic>
        <p:nvPicPr>
          <p:cNvPr id="21" name="Picture 139">
            <a:extLst>
              <a:ext uri="{FF2B5EF4-FFF2-40B4-BE49-F238E27FC236}">
                <a16:creationId xmlns:a16="http://schemas.microsoft.com/office/drawing/2014/main" xmlns="" id="{509A500B-BD7E-4B59-A70B-51F3B50E8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677" y="2164319"/>
            <a:ext cx="847911" cy="128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11">
            <a:extLst>
              <a:ext uri="{FF2B5EF4-FFF2-40B4-BE49-F238E27FC236}">
                <a16:creationId xmlns:a16="http://schemas.microsoft.com/office/drawing/2014/main" xmlns="" id="{6DF34162-96C5-4BAD-AFFE-0EA81A1FB77A}"/>
              </a:ext>
            </a:extLst>
          </p:cNvPr>
          <p:cNvSpPr/>
          <p:nvPr/>
        </p:nvSpPr>
        <p:spPr>
          <a:xfrm>
            <a:off x="4876309" y="2569622"/>
            <a:ext cx="3740557" cy="750461"/>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tx1"/>
                </a:solidFill>
                <a:latin typeface="UD Digi Kyokasho NK-B" panose="02020700000000000000" pitchFamily="18" charset="-128"/>
                <a:ea typeface="UD Digi Kyokasho NK-B" panose="02020700000000000000" pitchFamily="18" charset="-128"/>
              </a:rPr>
              <a:t>　</a:t>
            </a:r>
            <a:r>
              <a:rPr lang="ja-JP" altLang="en-US" sz="2200" b="1" dirty="0">
                <a:solidFill>
                  <a:schemeClr val="tx1"/>
                </a:solidFill>
                <a:latin typeface="Meiryo UI" panose="020B0604030504040204" pitchFamily="50" charset="-128"/>
                <a:ea typeface="Meiryo UI" panose="020B0604030504040204" pitchFamily="50" charset="-128"/>
              </a:rPr>
              <a:t>児童役</a:t>
            </a:r>
            <a:endParaRPr lang="en-US" altLang="ja-JP" sz="2200" b="1" dirty="0">
              <a:solidFill>
                <a:schemeClr val="tx1"/>
              </a:solidFill>
              <a:latin typeface="Meiryo UI" panose="020B0604030504040204" pitchFamily="50" charset="-128"/>
              <a:ea typeface="Meiryo UI" panose="020B0604030504040204" pitchFamily="50" charset="-128"/>
            </a:endParaRPr>
          </a:p>
          <a:p>
            <a:r>
              <a:rPr lang="ja-JP" altLang="en-US" sz="2200" b="1" dirty="0">
                <a:solidFill>
                  <a:schemeClr val="tx1"/>
                </a:solidFill>
                <a:latin typeface="Meiryo UI" panose="020B0604030504040204" pitchFamily="50" charset="-128"/>
                <a:ea typeface="Meiryo UI" panose="020B0604030504040204" pitchFamily="50" charset="-128"/>
              </a:rPr>
              <a:t>　　</a:t>
            </a:r>
            <a:r>
              <a:rPr lang="en-US" altLang="ja-JP" sz="2200" b="1" dirty="0">
                <a:solidFill>
                  <a:schemeClr val="tx1"/>
                </a:solidFill>
                <a:latin typeface="Meiryo UI" panose="020B0604030504040204" pitchFamily="50" charset="-128"/>
                <a:ea typeface="Meiryo UI" panose="020B0604030504040204" pitchFamily="50" charset="-128"/>
              </a:rPr>
              <a:t>...</a:t>
            </a:r>
          </a:p>
        </p:txBody>
      </p:sp>
      <p:sp>
        <p:nvSpPr>
          <p:cNvPr id="27" name="テキスト ボックス 26">
            <a:extLst>
              <a:ext uri="{FF2B5EF4-FFF2-40B4-BE49-F238E27FC236}">
                <a16:creationId xmlns:a16="http://schemas.microsoft.com/office/drawing/2014/main" xmlns="" id="{D2161068-6B79-4A86-88B1-7F005CB3CFBF}"/>
              </a:ext>
            </a:extLst>
          </p:cNvPr>
          <p:cNvSpPr txBox="1"/>
          <p:nvPr/>
        </p:nvSpPr>
        <p:spPr>
          <a:xfrm>
            <a:off x="1239588" y="3509849"/>
            <a:ext cx="5791961" cy="400110"/>
          </a:xfrm>
          <a:prstGeom prst="rect">
            <a:avLst/>
          </a:prstGeom>
          <a:solidFill>
            <a:schemeClr val="accent6">
              <a:lumMod val="20000"/>
              <a:lumOff val="80000"/>
            </a:schemeClr>
          </a:solidFill>
        </p:spPr>
        <p:txBody>
          <a:bodyPr wrap="square">
            <a:spAutoFit/>
          </a:bodyPr>
          <a:lstStyle/>
          <a:p>
            <a:r>
              <a:rPr lang="ja-JP" altLang="en-US" sz="2000" dirty="0">
                <a:latin typeface="Meiryo UI" panose="020B0604030504040204" pitchFamily="50" charset="-128"/>
                <a:ea typeface="Meiryo UI" panose="020B0604030504040204" pitchFamily="50" charset="-128"/>
              </a:rPr>
              <a:t>◆国名を表す名詞を読んで意味が分かるようにする</a:t>
            </a:r>
          </a:p>
        </p:txBody>
      </p:sp>
      <p:sp>
        <p:nvSpPr>
          <p:cNvPr id="28" name="角丸四角形 11">
            <a:extLst>
              <a:ext uri="{FF2B5EF4-FFF2-40B4-BE49-F238E27FC236}">
                <a16:creationId xmlns:a16="http://schemas.microsoft.com/office/drawing/2014/main" xmlns="" id="{1D45242E-8293-4953-A3F0-40C57F191ABB}"/>
              </a:ext>
            </a:extLst>
          </p:cNvPr>
          <p:cNvSpPr/>
          <p:nvPr/>
        </p:nvSpPr>
        <p:spPr>
          <a:xfrm>
            <a:off x="361821" y="4796774"/>
            <a:ext cx="1595062" cy="835908"/>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tx1"/>
                </a:solidFill>
                <a:latin typeface="UD Digi Kyokasho NK-B" panose="02020700000000000000" pitchFamily="18" charset="-128"/>
                <a:ea typeface="UD Digi Kyokasho NK-B" panose="02020700000000000000" pitchFamily="18" charset="-128"/>
              </a:rPr>
              <a:t>　　</a:t>
            </a:r>
            <a:r>
              <a:rPr lang="ja-JP" altLang="en-US" sz="2200" b="1" dirty="0">
                <a:solidFill>
                  <a:schemeClr val="tx1"/>
                </a:solidFill>
                <a:latin typeface="Meiryo UI" panose="020B0604030504040204" pitchFamily="50" charset="-128"/>
                <a:ea typeface="Meiryo UI" panose="020B0604030504040204" pitchFamily="50" charset="-128"/>
              </a:rPr>
              <a:t>先生役</a:t>
            </a:r>
            <a:endParaRPr lang="en-US" altLang="ja-JP" sz="2200" b="1" dirty="0">
              <a:solidFill>
                <a:schemeClr val="tx1"/>
              </a:solidFill>
              <a:latin typeface="Meiryo UI" panose="020B0604030504040204" pitchFamily="50" charset="-128"/>
              <a:ea typeface="Meiryo UI" panose="020B0604030504040204" pitchFamily="50" charset="-128"/>
            </a:endParaRPr>
          </a:p>
          <a:p>
            <a:r>
              <a:rPr kumimoji="1" lang="ja-JP" altLang="en-US" sz="2200" b="1" dirty="0">
                <a:solidFill>
                  <a:schemeClr val="tx1"/>
                </a:solidFill>
                <a:latin typeface="Meiryo UI" panose="020B0604030504040204" pitchFamily="50" charset="-128"/>
                <a:ea typeface="Meiryo UI" panose="020B0604030504040204" pitchFamily="50" charset="-128"/>
              </a:rPr>
              <a:t>　　　</a:t>
            </a:r>
            <a:r>
              <a:rPr kumimoji="1" lang="en-US" altLang="ja-JP" sz="2200" b="1" dirty="0">
                <a:solidFill>
                  <a:schemeClr val="tx1"/>
                </a:solidFill>
                <a:latin typeface="Meiryo UI" panose="020B0604030504040204" pitchFamily="50" charset="-128"/>
                <a:ea typeface="Meiryo UI" panose="020B0604030504040204" pitchFamily="50" charset="-128"/>
              </a:rPr>
              <a:t>...</a:t>
            </a:r>
          </a:p>
        </p:txBody>
      </p:sp>
      <p:pic>
        <p:nvPicPr>
          <p:cNvPr id="29" name="Picture 139">
            <a:extLst>
              <a:ext uri="{FF2B5EF4-FFF2-40B4-BE49-F238E27FC236}">
                <a16:creationId xmlns:a16="http://schemas.microsoft.com/office/drawing/2014/main" xmlns="" id="{9BAC1DEF-B4CB-494F-9DCB-A724C8B28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9" y="4171639"/>
            <a:ext cx="847911" cy="128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角丸四角形 11">
            <a:extLst>
              <a:ext uri="{FF2B5EF4-FFF2-40B4-BE49-F238E27FC236}">
                <a16:creationId xmlns:a16="http://schemas.microsoft.com/office/drawing/2014/main" xmlns="" id="{ECEB4B04-2B95-48CE-BAAF-6141EBB026E5}"/>
              </a:ext>
            </a:extLst>
          </p:cNvPr>
          <p:cNvSpPr/>
          <p:nvPr/>
        </p:nvSpPr>
        <p:spPr>
          <a:xfrm>
            <a:off x="7039355" y="4397160"/>
            <a:ext cx="1595061" cy="835908"/>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tx1"/>
                </a:solidFill>
                <a:latin typeface="UD Digi Kyokasho NK-B" panose="02020700000000000000" pitchFamily="18" charset="-128"/>
                <a:ea typeface="UD Digi Kyokasho NK-B" panose="02020700000000000000" pitchFamily="18" charset="-128"/>
              </a:rPr>
              <a:t>　</a:t>
            </a:r>
            <a:r>
              <a:rPr lang="ja-JP" altLang="en-US" sz="2200" b="1" dirty="0">
                <a:solidFill>
                  <a:schemeClr val="tx1"/>
                </a:solidFill>
                <a:latin typeface="Meiryo UI" panose="020B0604030504040204" pitchFamily="50" charset="-128"/>
                <a:ea typeface="Meiryo UI" panose="020B0604030504040204" pitchFamily="50" charset="-128"/>
              </a:rPr>
              <a:t>児童役</a:t>
            </a:r>
            <a:endParaRPr lang="en-US" altLang="ja-JP" sz="2200" b="1" dirty="0">
              <a:solidFill>
                <a:schemeClr val="tx1"/>
              </a:solidFill>
              <a:latin typeface="Meiryo UI" panose="020B0604030504040204" pitchFamily="50" charset="-128"/>
              <a:ea typeface="Meiryo UI" panose="020B0604030504040204" pitchFamily="50" charset="-128"/>
            </a:endParaRPr>
          </a:p>
          <a:p>
            <a:r>
              <a:rPr lang="ja-JP" altLang="en-US" sz="2200" b="1" dirty="0">
                <a:solidFill>
                  <a:schemeClr val="tx1"/>
                </a:solidFill>
                <a:latin typeface="Meiryo UI" panose="020B0604030504040204" pitchFamily="50" charset="-128"/>
                <a:ea typeface="Meiryo UI" panose="020B0604030504040204" pitchFamily="50" charset="-128"/>
              </a:rPr>
              <a:t>　　</a:t>
            </a:r>
            <a:r>
              <a:rPr lang="en-US" altLang="ja-JP" sz="2200" b="1" dirty="0">
                <a:solidFill>
                  <a:schemeClr val="tx1"/>
                </a:solidFill>
                <a:latin typeface="Meiryo UI" panose="020B0604030504040204" pitchFamily="50" charset="-128"/>
                <a:ea typeface="Meiryo UI" panose="020B0604030504040204" pitchFamily="50" charset="-128"/>
              </a:rPr>
              <a:t>...</a:t>
            </a:r>
          </a:p>
        </p:txBody>
      </p:sp>
      <p:pic>
        <p:nvPicPr>
          <p:cNvPr id="6" name="図 5" descr="黒い背景に白い文字がある&#10;&#10;低い精度で自動的に生成された説明">
            <a:extLst>
              <a:ext uri="{FF2B5EF4-FFF2-40B4-BE49-F238E27FC236}">
                <a16:creationId xmlns:a16="http://schemas.microsoft.com/office/drawing/2014/main" xmlns="" id="{CD0A65DA-BA7F-4914-B725-F1D40BCF56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3185" y="3781403"/>
            <a:ext cx="1250627" cy="1250627"/>
          </a:xfrm>
          <a:prstGeom prst="rect">
            <a:avLst/>
          </a:prstGeom>
        </p:spPr>
      </p:pic>
      <p:pic>
        <p:nvPicPr>
          <p:cNvPr id="32" name="図 31" descr="屋内, 座る, 閉じる, ブルー が含まれている画像&#10;&#10;自動的に生成された説明">
            <a:extLst>
              <a:ext uri="{FF2B5EF4-FFF2-40B4-BE49-F238E27FC236}">
                <a16:creationId xmlns:a16="http://schemas.microsoft.com/office/drawing/2014/main" xmlns="" id="{D1094706-2B2B-48AC-99DF-EB9F5FA493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1083" y="3976904"/>
            <a:ext cx="1247320" cy="848741"/>
          </a:xfrm>
          <a:prstGeom prst="rect">
            <a:avLst/>
          </a:prstGeom>
        </p:spPr>
      </p:pic>
      <p:pic>
        <p:nvPicPr>
          <p:cNvPr id="34" name="図 33" descr="ロゴ&#10;&#10;自動的に生成された説明">
            <a:extLst>
              <a:ext uri="{FF2B5EF4-FFF2-40B4-BE49-F238E27FC236}">
                <a16:creationId xmlns:a16="http://schemas.microsoft.com/office/drawing/2014/main" xmlns="" id="{10FC016E-2E06-47BD-BBA8-EE864B6861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0490" y="3762291"/>
            <a:ext cx="1269739" cy="1269739"/>
          </a:xfrm>
          <a:prstGeom prst="rect">
            <a:avLst/>
          </a:prstGeom>
        </p:spPr>
      </p:pic>
      <p:pic>
        <p:nvPicPr>
          <p:cNvPr id="36" name="図 35" descr="ロゴ が含まれている画像&#10;&#10;自動的に生成された説明">
            <a:extLst>
              <a:ext uri="{FF2B5EF4-FFF2-40B4-BE49-F238E27FC236}">
                <a16:creationId xmlns:a16="http://schemas.microsoft.com/office/drawing/2014/main" xmlns="" id="{C530BBBB-0D7C-4875-BC70-15198EEFA5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46501" y="3986605"/>
            <a:ext cx="1185048" cy="806367"/>
          </a:xfrm>
          <a:prstGeom prst="rect">
            <a:avLst/>
          </a:prstGeom>
        </p:spPr>
      </p:pic>
      <p:pic>
        <p:nvPicPr>
          <p:cNvPr id="38" name="図 37" descr="画面, 部屋 が含まれている画像&#10;&#10;自動的に生成された説明">
            <a:extLst>
              <a:ext uri="{FF2B5EF4-FFF2-40B4-BE49-F238E27FC236}">
                <a16:creationId xmlns:a16="http://schemas.microsoft.com/office/drawing/2014/main" xmlns="" id="{A4BC420E-E176-4761-9BC7-03A16D6903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28608" y="4858549"/>
            <a:ext cx="1301612" cy="1301612"/>
          </a:xfrm>
          <a:prstGeom prst="rect">
            <a:avLst/>
          </a:prstGeom>
        </p:spPr>
      </p:pic>
      <p:pic>
        <p:nvPicPr>
          <p:cNvPr id="40" name="図 39" descr="敷物, ケーキ, 座る, テーブル が含まれている画像&#10;&#10;自動的に生成された説明">
            <a:extLst>
              <a:ext uri="{FF2B5EF4-FFF2-40B4-BE49-F238E27FC236}">
                <a16:creationId xmlns:a16="http://schemas.microsoft.com/office/drawing/2014/main" xmlns="" id="{073C65A9-9534-49C9-A71D-A1F47700000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9283" y="5053348"/>
            <a:ext cx="1247320" cy="848740"/>
          </a:xfrm>
          <a:prstGeom prst="rect">
            <a:avLst/>
          </a:prstGeom>
        </p:spPr>
      </p:pic>
      <p:pic>
        <p:nvPicPr>
          <p:cNvPr id="42" name="図 41" descr="黒い背景と白い文字のロゴ&#10;&#10;自動的に生成された説明">
            <a:extLst>
              <a:ext uri="{FF2B5EF4-FFF2-40B4-BE49-F238E27FC236}">
                <a16:creationId xmlns:a16="http://schemas.microsoft.com/office/drawing/2014/main" xmlns="" id="{0214CA54-CED0-4178-B455-073A3024DF1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5930" y="4837948"/>
            <a:ext cx="1277237" cy="1277237"/>
          </a:xfrm>
          <a:prstGeom prst="rect">
            <a:avLst/>
          </a:prstGeom>
        </p:spPr>
      </p:pic>
      <p:sp>
        <p:nvSpPr>
          <p:cNvPr id="44" name="テキスト ボックス 43">
            <a:extLst>
              <a:ext uri="{FF2B5EF4-FFF2-40B4-BE49-F238E27FC236}">
                <a16:creationId xmlns:a16="http://schemas.microsoft.com/office/drawing/2014/main" xmlns="" id="{A5546497-CF2E-4BA9-BA39-3F6725308BBF}"/>
              </a:ext>
            </a:extLst>
          </p:cNvPr>
          <p:cNvSpPr txBox="1"/>
          <p:nvPr/>
        </p:nvSpPr>
        <p:spPr>
          <a:xfrm>
            <a:off x="2056799" y="4794374"/>
            <a:ext cx="7933266" cy="369332"/>
          </a:xfrm>
          <a:prstGeom prst="rect">
            <a:avLst/>
          </a:prstGeom>
          <a:noFill/>
        </p:spPr>
        <p:txBody>
          <a:bodyPr wrap="square">
            <a:spAutoFit/>
          </a:bodyPr>
          <a:lstStyle/>
          <a:p>
            <a:r>
              <a:rPr lang="en-US" altLang="ja-JP" b="1" dirty="0">
                <a:latin typeface="UD Digi Kyokasho NK-B" panose="02020700000000000000" pitchFamily="18" charset="-128"/>
                <a:ea typeface="UD Digi Kyokasho NK-B" panose="02020700000000000000" pitchFamily="18" charset="-128"/>
              </a:rPr>
              <a:t>   India       America      France      Spain        </a:t>
            </a:r>
            <a:endParaRPr lang="ja-JP" altLang="en-US" dirty="0"/>
          </a:p>
        </p:txBody>
      </p:sp>
      <p:sp>
        <p:nvSpPr>
          <p:cNvPr id="45" name="テキスト ボックス 44">
            <a:extLst>
              <a:ext uri="{FF2B5EF4-FFF2-40B4-BE49-F238E27FC236}">
                <a16:creationId xmlns:a16="http://schemas.microsoft.com/office/drawing/2014/main" xmlns="" id="{E0BD89FD-2233-45B0-830A-BC20E3D572D0}"/>
              </a:ext>
            </a:extLst>
          </p:cNvPr>
          <p:cNvSpPr txBox="1"/>
          <p:nvPr/>
        </p:nvSpPr>
        <p:spPr>
          <a:xfrm>
            <a:off x="2842931" y="5896766"/>
            <a:ext cx="3693454" cy="369332"/>
          </a:xfrm>
          <a:prstGeom prst="rect">
            <a:avLst/>
          </a:prstGeom>
          <a:noFill/>
        </p:spPr>
        <p:txBody>
          <a:bodyPr wrap="square">
            <a:spAutoFit/>
          </a:bodyPr>
          <a:lstStyle/>
          <a:p>
            <a:r>
              <a:rPr lang="en-US" altLang="ja-JP" b="1" dirty="0">
                <a:latin typeface="UD Digi Kyokasho NK-B" panose="02020700000000000000" pitchFamily="18" charset="-128"/>
                <a:ea typeface="UD Digi Kyokasho NK-B" panose="02020700000000000000" pitchFamily="18" charset="-128"/>
              </a:rPr>
              <a:t>Italy         </a:t>
            </a:r>
            <a:r>
              <a:rPr lang="en-US" altLang="ja-JP" b="1" dirty="0" smtClean="0">
                <a:latin typeface="UD Digi Kyokasho NK-B" panose="02020700000000000000" pitchFamily="18" charset="-128"/>
                <a:ea typeface="UD Digi Kyokasho NK-B" panose="02020700000000000000" pitchFamily="18" charset="-128"/>
              </a:rPr>
              <a:t>  Egypt      </a:t>
            </a:r>
            <a:r>
              <a:rPr lang="en-US" altLang="ja-JP" b="1" dirty="0">
                <a:latin typeface="UD Digi Kyokasho NK-B" panose="02020700000000000000" pitchFamily="18" charset="-128"/>
                <a:ea typeface="UD Digi Kyokasho NK-B" panose="02020700000000000000" pitchFamily="18" charset="-128"/>
              </a:rPr>
              <a:t>Russia        </a:t>
            </a:r>
            <a:endParaRPr lang="ja-JP" altLang="en-US" dirty="0"/>
          </a:p>
        </p:txBody>
      </p:sp>
      <p:sp>
        <p:nvSpPr>
          <p:cNvPr id="46" name="角丸四角形 11">
            <a:extLst>
              <a:ext uri="{FF2B5EF4-FFF2-40B4-BE49-F238E27FC236}">
                <a16:creationId xmlns:a16="http://schemas.microsoft.com/office/drawing/2014/main" xmlns="" id="{F272C938-A8D2-4C93-82F4-2EE8F164B8C3}"/>
              </a:ext>
            </a:extLst>
          </p:cNvPr>
          <p:cNvSpPr/>
          <p:nvPr/>
        </p:nvSpPr>
        <p:spPr>
          <a:xfrm>
            <a:off x="6521839" y="6048120"/>
            <a:ext cx="1595061" cy="669289"/>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tx1"/>
                </a:solidFill>
                <a:latin typeface="UD Digi Kyokasho NK-B" panose="02020700000000000000" pitchFamily="18" charset="-128"/>
                <a:ea typeface="UD Digi Kyokasho NK-B" panose="02020700000000000000" pitchFamily="18" charset="-128"/>
              </a:rPr>
              <a:t>　</a:t>
            </a:r>
            <a:endParaRPr lang="en-US" altLang="ja-JP" sz="2200" b="1" dirty="0">
              <a:solidFill>
                <a:schemeClr val="tx1"/>
              </a:solidFill>
              <a:latin typeface="UD Digi Kyokasho NK-B" panose="02020700000000000000" pitchFamily="18" charset="-128"/>
              <a:ea typeface="UD Digi Kyokasho NK-B" panose="02020700000000000000" pitchFamily="18" charset="-128"/>
            </a:endParaRPr>
          </a:p>
        </p:txBody>
      </p:sp>
      <p:pic>
        <p:nvPicPr>
          <p:cNvPr id="47" name="図 46" descr="スポーツゲーム が含まれている画像&#10;&#10;自動的に生成された説明">
            <a:extLst>
              <a:ext uri="{FF2B5EF4-FFF2-40B4-BE49-F238E27FC236}">
                <a16:creationId xmlns:a16="http://schemas.microsoft.com/office/drawing/2014/main" xmlns="" id="{52377F1C-CB03-45BD-8C88-13F0D696BDF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0456134">
            <a:off x="7548202" y="5673832"/>
            <a:ext cx="748151" cy="748151"/>
          </a:xfrm>
          <a:prstGeom prst="rect">
            <a:avLst/>
          </a:prstGeom>
        </p:spPr>
      </p:pic>
      <p:pic>
        <p:nvPicPr>
          <p:cNvPr id="50" name="Picture 120">
            <a:extLst>
              <a:ext uri="{FF2B5EF4-FFF2-40B4-BE49-F238E27FC236}">
                <a16:creationId xmlns:a16="http://schemas.microsoft.com/office/drawing/2014/main" xmlns="" id="{1B0F02E1-BD65-4C6C-B039-A212E5B0EBF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77754" y="3809148"/>
            <a:ext cx="928936" cy="11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20">
            <a:extLst>
              <a:ext uri="{FF2B5EF4-FFF2-40B4-BE49-F238E27FC236}">
                <a16:creationId xmlns:a16="http://schemas.microsoft.com/office/drawing/2014/main" xmlns="" id="{9B4F8213-0F52-4DFA-AD53-789F5C5ACCE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25826" y="2443392"/>
            <a:ext cx="928936" cy="11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19">
            <a:extLst>
              <a:ext uri="{FF2B5EF4-FFF2-40B4-BE49-F238E27FC236}">
                <a16:creationId xmlns:a16="http://schemas.microsoft.com/office/drawing/2014/main" xmlns="" id="{AACD214C-7352-4E7C-AED4-F6CCBED23D0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15064" y="5484298"/>
            <a:ext cx="928936" cy="112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四角形: メモ 52">
            <a:extLst>
              <a:ext uri="{FF2B5EF4-FFF2-40B4-BE49-F238E27FC236}">
                <a16:creationId xmlns:a16="http://schemas.microsoft.com/office/drawing/2014/main" xmlns="" id="{03FF5D6F-506B-4D12-B0D9-CDBD7FFF5398}"/>
              </a:ext>
            </a:extLst>
          </p:cNvPr>
          <p:cNvSpPr/>
          <p:nvPr/>
        </p:nvSpPr>
        <p:spPr>
          <a:xfrm>
            <a:off x="6492080" y="5484910"/>
            <a:ext cx="1219897" cy="672359"/>
          </a:xfrm>
          <a:prstGeom prst="foldedCorner">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国名一覧</a:t>
            </a:r>
          </a:p>
        </p:txBody>
      </p:sp>
      <p:sp>
        <p:nvSpPr>
          <p:cNvPr id="33"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書くこと」の言語活動例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0874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xmlns="" id="{94F4E850-65BA-4FA3-82E8-2E2DEC7B727D}"/>
              </a:ext>
            </a:extLst>
          </p:cNvPr>
          <p:cNvSpPr/>
          <p:nvPr/>
        </p:nvSpPr>
        <p:spPr>
          <a:xfrm>
            <a:off x="318113" y="764704"/>
            <a:ext cx="8507774" cy="1512168"/>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Meiryo UI" panose="020B0604030504040204" pitchFamily="50" charset="-128"/>
                <a:ea typeface="Meiryo UI" panose="020B0604030504040204" pitchFamily="50" charset="-128"/>
              </a:rPr>
              <a:t>イ　　</a:t>
            </a:r>
            <a:r>
              <a:rPr lang="ja-JP" altLang="en-US" sz="2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自分のことや身近で簡単な事柄について，例文を参考に，音</a:t>
            </a:r>
            <a:endParaRPr lang="en-US" altLang="ja-JP" sz="2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2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声で十分に慣れ親しんだ簡単な語句や基本的な表現を用いて</a:t>
            </a:r>
            <a:endParaRPr lang="en-US" altLang="ja-JP" sz="2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en-US" altLang="ja-JP" sz="2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2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書くことができるようにする。</a:t>
            </a:r>
            <a:endParaRPr lang="en-US" altLang="ja-JP" sz="2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コンテンツ プレースホルダー 2">
            <a:extLst>
              <a:ext uri="{FF2B5EF4-FFF2-40B4-BE49-F238E27FC236}">
                <a16:creationId xmlns:a16="http://schemas.microsoft.com/office/drawing/2014/main" xmlns="" id="{19459E26-A26B-4275-8363-2A86832E7F25}"/>
              </a:ext>
            </a:extLst>
          </p:cNvPr>
          <p:cNvSpPr>
            <a:spLocks noGrp="1"/>
          </p:cNvSpPr>
          <p:nvPr>
            <p:ph idx="1"/>
          </p:nvPr>
        </p:nvSpPr>
        <p:spPr>
          <a:xfrm>
            <a:off x="318113" y="2457699"/>
            <a:ext cx="8640958" cy="1691377"/>
          </a:xfrm>
          <a:ln>
            <a:solidFill>
              <a:schemeClr val="tx1"/>
            </a:solidFill>
          </a:ln>
        </p:spPr>
        <p:txBody>
          <a:bodyPr anchor="ctr" anchorCtr="0">
            <a:noAutofit/>
          </a:bodyPr>
          <a:lstStyle/>
          <a:p>
            <a:pPr marL="0" indent="0">
              <a:buNone/>
            </a:pPr>
            <a:r>
              <a:rPr lang="ja-JP" altLang="en-US" sz="2400" dirty="0">
                <a:latin typeface="Meiryo UI" panose="020B0604030504040204" pitchFamily="50" charset="-128"/>
                <a:ea typeface="Meiryo UI" panose="020B0604030504040204" pitchFamily="50" charset="-128"/>
              </a:rPr>
              <a:t>（ｳ） </a:t>
            </a:r>
            <a:r>
              <a:rPr lang="ja-JP" altLang="en-US" sz="2400" dirty="0" smtClean="0">
                <a:latin typeface="Meiryo UI" panose="020B0604030504040204" pitchFamily="50" charset="-128"/>
                <a:ea typeface="Meiryo UI" panose="020B0604030504040204" pitchFamily="50" charset="-128"/>
              </a:rPr>
              <a:t>相手</a:t>
            </a:r>
            <a:r>
              <a:rPr lang="ja-JP" altLang="en-US" sz="2400" dirty="0">
                <a:latin typeface="Meiryo UI" panose="020B0604030504040204" pitchFamily="50" charset="-128"/>
                <a:ea typeface="Meiryo UI" panose="020B0604030504040204" pitchFamily="50" charset="-128"/>
              </a:rPr>
              <a:t>に伝えるなどの目的をもって，語と語の区切りに注意し</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て，身近で簡単な事柄について，音声で十分に慣れ親しんだ</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基本的な表現を書き写す活動。</a:t>
            </a:r>
            <a:endParaRPr lang="ja-JP" altLang="en-US" sz="60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コンテンツ プレースホルダー 2">
            <a:extLst>
              <a:ext uri="{FF2B5EF4-FFF2-40B4-BE49-F238E27FC236}">
                <a16:creationId xmlns:a16="http://schemas.microsoft.com/office/drawing/2014/main" xmlns="" id="{91AC1F99-302E-47B2-BAF9-0107C21DCDDB}"/>
              </a:ext>
            </a:extLst>
          </p:cNvPr>
          <p:cNvSpPr txBox="1">
            <a:spLocks/>
          </p:cNvSpPr>
          <p:nvPr/>
        </p:nvSpPr>
        <p:spPr>
          <a:xfrm>
            <a:off x="318113" y="4329903"/>
            <a:ext cx="8640959" cy="1979411"/>
          </a:xfrm>
          <a:prstGeom prst="rect">
            <a:avLst/>
          </a:prstGeom>
          <a:ln>
            <a:solidFill>
              <a:schemeClr val="tx1"/>
            </a:solidFill>
          </a:ln>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dirty="0">
                <a:latin typeface="Meiryo UI" panose="020B0604030504040204" pitchFamily="50" charset="-128"/>
                <a:ea typeface="Meiryo UI" panose="020B0604030504040204" pitchFamily="50" charset="-128"/>
              </a:rPr>
              <a:t>（ｴ</a:t>
            </a:r>
            <a:r>
              <a:rPr lang="ja-JP" altLang="en-US" sz="2400" dirty="0" smtClean="0">
                <a:latin typeface="Meiryo UI" panose="020B0604030504040204" pitchFamily="50" charset="-128"/>
                <a:ea typeface="Meiryo UI" panose="020B0604030504040204" pitchFamily="50" charset="-128"/>
              </a:rPr>
              <a:t>）相手</a:t>
            </a:r>
            <a:r>
              <a:rPr lang="ja-JP" altLang="en-US" sz="2400" dirty="0">
                <a:latin typeface="Meiryo UI" panose="020B0604030504040204" pitchFamily="50" charset="-128"/>
                <a:ea typeface="Meiryo UI" panose="020B0604030504040204" pitchFamily="50" charset="-128"/>
              </a:rPr>
              <a:t>に伝えるなどの目的をもって，名前や年齢，趣味，好き</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嫌いなど， 自分に関する簡単な事柄について，音声で十分に</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慣れ親しんだ簡単な語句や基本的な表現を用いた例の中から</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言葉を選んで書く活動。</a:t>
            </a:r>
            <a:endParaRPr lang="ja-JP" altLang="en-US" sz="60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コンテンツ プレースホルダー 2">
            <a:extLst>
              <a:ext uri="{FF2B5EF4-FFF2-40B4-BE49-F238E27FC236}">
                <a16:creationId xmlns:a16="http://schemas.microsoft.com/office/drawing/2014/main" xmlns="" id="{8353EA85-7513-490A-812C-B9A329CD9FC5}"/>
              </a:ext>
            </a:extLst>
          </p:cNvPr>
          <p:cNvSpPr txBox="1">
            <a:spLocks/>
          </p:cNvSpPr>
          <p:nvPr/>
        </p:nvSpPr>
        <p:spPr>
          <a:xfrm>
            <a:off x="482703" y="6425952"/>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　「小学校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p.82</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p.112</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2" name="四角形: 角を丸くする 8">
            <a:extLst>
              <a:ext uri="{FF2B5EF4-FFF2-40B4-BE49-F238E27FC236}">
                <a16:creationId xmlns:a16="http://schemas.microsoft.com/office/drawing/2014/main" xmlns="" id="{9A5129D6-77D0-457B-A540-41114BE6ECF3}"/>
              </a:ext>
            </a:extLst>
          </p:cNvPr>
          <p:cNvSpPr/>
          <p:nvPr/>
        </p:nvSpPr>
        <p:spPr>
          <a:xfrm>
            <a:off x="5652120" y="3645024"/>
            <a:ext cx="3177397" cy="504052"/>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rPr>
              <a:t>基本的な表現を書き写す</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4" name="四角形: 角を丸くする 8">
            <a:extLst>
              <a:ext uri="{FF2B5EF4-FFF2-40B4-BE49-F238E27FC236}">
                <a16:creationId xmlns:a16="http://schemas.microsoft.com/office/drawing/2014/main" xmlns="" id="{9A251D0E-44D9-4804-B2AD-4B32F0F905A0}"/>
              </a:ext>
            </a:extLst>
          </p:cNvPr>
          <p:cNvSpPr/>
          <p:nvPr/>
        </p:nvSpPr>
        <p:spPr>
          <a:xfrm>
            <a:off x="6665647" y="5777880"/>
            <a:ext cx="2160240" cy="504056"/>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Meiryo UI" panose="020B0604030504040204" pitchFamily="50" charset="-128"/>
                <a:ea typeface="Meiryo UI" panose="020B0604030504040204" pitchFamily="50" charset="-128"/>
              </a:rPr>
              <a:t>言葉を選んで書く</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3"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書くこと」の言語活動例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1721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xmlns="" id="{E3EF9010-D6BC-4B6E-BF22-B9321B669EC2}"/>
              </a:ext>
            </a:extLst>
          </p:cNvPr>
          <p:cNvSpPr txBox="1"/>
          <p:nvPr/>
        </p:nvSpPr>
        <p:spPr>
          <a:xfrm>
            <a:off x="282261" y="764704"/>
            <a:ext cx="8579478" cy="954107"/>
          </a:xfrm>
          <a:prstGeom prst="rect">
            <a:avLst/>
          </a:prstGeom>
          <a:noFill/>
          <a:ln>
            <a:solidFill>
              <a:schemeClr val="tx1"/>
            </a:solidFill>
          </a:ln>
        </p:spPr>
        <p:txBody>
          <a:bodyPr wrap="square">
            <a:spAutoFit/>
          </a:bodyPr>
          <a:lstStyle/>
          <a:p>
            <a:pPr marL="0" indent="0">
              <a:buNone/>
            </a:pPr>
            <a:r>
              <a:rPr lang="ja-JP" altLang="en-US" sz="2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「書き写す」</a:t>
            </a:r>
            <a:endParaRPr lang="en-US" altLang="ja-JP" sz="2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2400" dirty="0">
                <a:latin typeface="Meiryo UI" panose="020B0604030504040204" pitchFamily="50" charset="-128"/>
                <a:ea typeface="Meiryo UI" panose="020B0604030504040204" pitchFamily="50" charset="-128"/>
                <a:cs typeface="メイリオ" panose="020B0604030504040204" pitchFamily="50" charset="-128"/>
              </a:rPr>
              <a:t>語句や文を見ながらそれらをそのまま書くことである。</a:t>
            </a:r>
            <a:endParaRPr lang="en-US" altLang="ja-JP" sz="28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3" name="テキスト ボックス 12">
            <a:extLst>
              <a:ext uri="{FF2B5EF4-FFF2-40B4-BE49-F238E27FC236}">
                <a16:creationId xmlns:a16="http://schemas.microsoft.com/office/drawing/2014/main" xmlns="" id="{1D1C8043-5EA8-4C16-A32D-C73864EC93A5}"/>
              </a:ext>
            </a:extLst>
          </p:cNvPr>
          <p:cNvSpPr txBox="1"/>
          <p:nvPr/>
        </p:nvSpPr>
        <p:spPr>
          <a:xfrm>
            <a:off x="282262" y="1934835"/>
            <a:ext cx="8579477" cy="1323439"/>
          </a:xfrm>
          <a:prstGeom prst="rect">
            <a:avLst/>
          </a:prstGeom>
          <a:noFill/>
          <a:ln>
            <a:solidFill>
              <a:schemeClr val="tx1"/>
            </a:solidFill>
          </a:ln>
        </p:spPr>
        <p:txBody>
          <a:bodyPr wrap="square">
            <a:spAutoFit/>
          </a:bodyPr>
          <a:lstStyle/>
          <a:p>
            <a:pPr marL="0" indent="0">
              <a:buNone/>
            </a:pPr>
            <a:r>
              <a:rPr lang="ja-JP" altLang="en-US" sz="2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「書く」</a:t>
            </a:r>
            <a:endParaRPr lang="en-US" altLang="ja-JP" sz="2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2400" dirty="0">
                <a:latin typeface="Meiryo UI" panose="020B0604030504040204" pitchFamily="50" charset="-128"/>
                <a:ea typeface="Meiryo UI" panose="020B0604030504040204" pitchFamily="50" charset="-128"/>
                <a:cs typeface="メイリオ" panose="020B0604030504040204" pitchFamily="50" charset="-128"/>
              </a:rPr>
              <a:t>例となる文を見ながら，自分の考えや気持ちを表現するために，   </a:t>
            </a:r>
            <a:endParaRPr lang="en-US" altLang="ja-JP" sz="2400" dirty="0">
              <a:latin typeface="Meiryo UI" panose="020B0604030504040204" pitchFamily="50" charset="-128"/>
              <a:ea typeface="Meiryo UI" panose="020B0604030504040204" pitchFamily="50" charset="-128"/>
              <a:cs typeface="メイリオ"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2400" dirty="0">
                <a:latin typeface="Meiryo UI" panose="020B0604030504040204" pitchFamily="50" charset="-128"/>
                <a:ea typeface="Meiryo UI" panose="020B0604030504040204" pitchFamily="50" charset="-128"/>
                <a:cs typeface="メイリオ" panose="020B0604030504040204" pitchFamily="50" charset="-128"/>
              </a:rPr>
              <a:t>例となる文の一部を別の語に替えて書くことである。</a:t>
            </a:r>
            <a:endParaRPr lang="en-US" altLang="ja-JP" sz="28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4" name="コンテンツ プレースホルダー 2">
            <a:extLst>
              <a:ext uri="{FF2B5EF4-FFF2-40B4-BE49-F238E27FC236}">
                <a16:creationId xmlns:a16="http://schemas.microsoft.com/office/drawing/2014/main" xmlns="" id="{2338C924-CB6A-4100-A8E8-871370AAE4F1}"/>
              </a:ext>
            </a:extLst>
          </p:cNvPr>
          <p:cNvSpPr txBox="1">
            <a:spLocks/>
          </p:cNvSpPr>
          <p:nvPr/>
        </p:nvSpPr>
        <p:spPr>
          <a:xfrm>
            <a:off x="280446" y="3383703"/>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p.113</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xmlns="" id="{891632CD-4713-4BAB-AF76-29AA5F15C248}"/>
              </a:ext>
            </a:extLst>
          </p:cNvPr>
          <p:cNvSpPr txBox="1"/>
          <p:nvPr/>
        </p:nvSpPr>
        <p:spPr>
          <a:xfrm>
            <a:off x="326903" y="3941180"/>
            <a:ext cx="8579477" cy="954107"/>
          </a:xfrm>
          <a:prstGeom prst="rect">
            <a:avLst/>
          </a:prstGeom>
          <a:noFill/>
          <a:ln>
            <a:solidFill>
              <a:schemeClr val="tx1"/>
            </a:solidFill>
          </a:ln>
        </p:spPr>
        <p:txBody>
          <a:bodyPr wrap="square">
            <a:spAutoFit/>
          </a:bodyPr>
          <a:lstStyle/>
          <a:p>
            <a:pPr marL="0" indent="0">
              <a:buNone/>
            </a:pPr>
            <a:r>
              <a:rPr lang="ja-JP" altLang="en-US" sz="28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（例）　</a:t>
            </a:r>
            <a:r>
              <a:rPr lang="en-US" altLang="ja-JP" sz="28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I like </a:t>
            </a:r>
            <a:r>
              <a:rPr lang="en-US" altLang="ja-JP" sz="2800" dirty="0">
                <a:solidFill>
                  <a:srgbClr val="FF0000"/>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baseball</a:t>
            </a:r>
            <a:r>
              <a:rPr lang="en-US" altLang="ja-JP" sz="28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a:t>
            </a:r>
          </a:p>
          <a:p>
            <a:pPr marL="0" indent="0">
              <a:buNone/>
            </a:pPr>
            <a:r>
              <a:rPr lang="ja-JP" altLang="en-US" sz="28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　　　　　</a:t>
            </a:r>
            <a:r>
              <a:rPr lang="en-US" altLang="ja-JP" sz="28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My favorite </a:t>
            </a:r>
            <a:r>
              <a:rPr lang="en-US" altLang="ja-JP" sz="2800" dirty="0">
                <a:solidFill>
                  <a:srgbClr val="FF0000"/>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baseball player </a:t>
            </a:r>
            <a:r>
              <a:rPr lang="en-US" altLang="ja-JP" sz="28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is </a:t>
            </a:r>
            <a:r>
              <a:rPr lang="ja-JP" altLang="en-US" sz="28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a:t>
            </a:r>
            <a:r>
              <a:rPr lang="en-US" altLang="ja-JP" sz="28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a:t>
            </a:r>
          </a:p>
        </p:txBody>
      </p:sp>
      <p:sp>
        <p:nvSpPr>
          <p:cNvPr id="16" name="テキスト ボックス 15">
            <a:extLst>
              <a:ext uri="{FF2B5EF4-FFF2-40B4-BE49-F238E27FC236}">
                <a16:creationId xmlns:a16="http://schemas.microsoft.com/office/drawing/2014/main" xmlns="" id="{1CD87248-CE42-4255-895B-70CE161D40B5}"/>
              </a:ext>
            </a:extLst>
          </p:cNvPr>
          <p:cNvSpPr txBox="1"/>
          <p:nvPr/>
        </p:nvSpPr>
        <p:spPr>
          <a:xfrm>
            <a:off x="345195" y="5085184"/>
            <a:ext cx="8579477" cy="954107"/>
          </a:xfrm>
          <a:prstGeom prst="rect">
            <a:avLst/>
          </a:prstGeom>
          <a:noFill/>
          <a:ln>
            <a:solidFill>
              <a:schemeClr val="tx1"/>
            </a:solidFill>
          </a:ln>
        </p:spPr>
        <p:txBody>
          <a:bodyPr wrap="square">
            <a:spAutoFit/>
          </a:bodyPr>
          <a:lstStyle/>
          <a:p>
            <a:pPr marL="0" indent="0">
              <a:buNone/>
            </a:pPr>
            <a:r>
              <a:rPr lang="ja-JP" altLang="en-US" sz="28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　　　　　</a:t>
            </a:r>
            <a:r>
              <a:rPr lang="en-US" altLang="ja-JP" sz="28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I like </a:t>
            </a:r>
            <a:r>
              <a:rPr lang="en-US" altLang="ja-JP" sz="2800" dirty="0">
                <a:solidFill>
                  <a:srgbClr val="FF0000"/>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music</a:t>
            </a:r>
            <a:r>
              <a:rPr lang="en-US" altLang="ja-JP" sz="28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a:t>
            </a:r>
          </a:p>
          <a:p>
            <a:pPr marL="0" indent="0">
              <a:buNone/>
            </a:pPr>
            <a:r>
              <a:rPr lang="ja-JP" altLang="en-US" sz="28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　　　　　</a:t>
            </a:r>
            <a:r>
              <a:rPr lang="en-US" altLang="ja-JP" sz="28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My favorite </a:t>
            </a:r>
            <a:r>
              <a:rPr lang="en-US" altLang="ja-JP" sz="2800" dirty="0">
                <a:solidFill>
                  <a:srgbClr val="FF0000"/>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musician</a:t>
            </a:r>
            <a:r>
              <a:rPr lang="en-US" altLang="ja-JP" sz="28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 is </a:t>
            </a:r>
            <a:r>
              <a:rPr lang="ja-JP" altLang="en-US" sz="28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a:t>
            </a:r>
            <a:r>
              <a:rPr lang="en-US" altLang="ja-JP" sz="28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a:t>
            </a:r>
          </a:p>
        </p:txBody>
      </p:sp>
      <p:pic>
        <p:nvPicPr>
          <p:cNvPr id="17" name="図 16" descr="スポーツゲーム が含まれている画像&#10;&#10;自動的に生成された説明">
            <a:extLst>
              <a:ext uri="{FF2B5EF4-FFF2-40B4-BE49-F238E27FC236}">
                <a16:creationId xmlns:a16="http://schemas.microsoft.com/office/drawing/2014/main" xmlns="" id="{42A3DE80-624A-4DEA-8B30-65307749AD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456134">
            <a:off x="7199774" y="5026286"/>
            <a:ext cx="748151" cy="748151"/>
          </a:xfrm>
          <a:prstGeom prst="rect">
            <a:avLst/>
          </a:prstGeom>
        </p:spPr>
      </p:pic>
      <p:sp>
        <p:nvSpPr>
          <p:cNvPr id="18" name="矢印: 下 17">
            <a:extLst>
              <a:ext uri="{FF2B5EF4-FFF2-40B4-BE49-F238E27FC236}">
                <a16:creationId xmlns:a16="http://schemas.microsoft.com/office/drawing/2014/main" xmlns="" id="{A630353B-5519-4FD0-85E5-1BCC32D9D1BA}"/>
              </a:ext>
            </a:extLst>
          </p:cNvPr>
          <p:cNvSpPr/>
          <p:nvPr/>
        </p:nvSpPr>
        <p:spPr>
          <a:xfrm>
            <a:off x="4162437" y="4923165"/>
            <a:ext cx="819123" cy="557477"/>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角丸四角形 11">
            <a:extLst>
              <a:ext uri="{FF2B5EF4-FFF2-40B4-BE49-F238E27FC236}">
                <a16:creationId xmlns:a16="http://schemas.microsoft.com/office/drawing/2014/main" xmlns="" id="{5D4367A8-1E33-4DFC-BD7A-8031682DED78}"/>
              </a:ext>
            </a:extLst>
          </p:cNvPr>
          <p:cNvSpPr/>
          <p:nvPr/>
        </p:nvSpPr>
        <p:spPr>
          <a:xfrm>
            <a:off x="4803183" y="5925857"/>
            <a:ext cx="3945769" cy="486053"/>
          </a:xfrm>
          <a:prstGeom prst="roundRect">
            <a:avLst>
              <a:gd name="adj" fmla="val 7575"/>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baseball</a:t>
            </a:r>
            <a:r>
              <a:rPr lang="ja-JP" altLang="en-US" sz="2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などの語を替えて書く</a:t>
            </a:r>
            <a:endParaRPr lang="ja-JP" altLang="en-US" sz="2000" dirty="0">
              <a:solidFill>
                <a:schemeClr val="tx1"/>
              </a:solidFill>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書くこと」の言語活動例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12" name="コンテンツ プレースホルダー 2">
            <a:extLst>
              <a:ext uri="{FF2B5EF4-FFF2-40B4-BE49-F238E27FC236}">
                <a16:creationId xmlns:a16="http://schemas.microsoft.com/office/drawing/2014/main" xmlns="" id="{8353EA85-7513-490A-812C-B9A329CD9FC5}"/>
              </a:ext>
            </a:extLst>
          </p:cNvPr>
          <p:cNvSpPr txBox="1">
            <a:spLocks/>
          </p:cNvSpPr>
          <p:nvPr/>
        </p:nvSpPr>
        <p:spPr>
          <a:xfrm>
            <a:off x="482703" y="6525344"/>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p.113</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参考」</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38903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CDE36032-7128-4966-A551-B71F95E0CD3B}"/>
              </a:ext>
            </a:extLst>
          </p:cNvPr>
          <p:cNvSpPr txBox="1"/>
          <p:nvPr/>
        </p:nvSpPr>
        <p:spPr>
          <a:xfrm>
            <a:off x="1412776" y="855165"/>
            <a:ext cx="6318448" cy="523220"/>
          </a:xfrm>
          <a:prstGeom prst="rect">
            <a:avLst/>
          </a:prstGeom>
          <a:noFill/>
        </p:spPr>
        <p:txBody>
          <a:bodyPr wrap="square">
            <a:spAutoFit/>
          </a:bodyPr>
          <a:lstStyle/>
          <a:p>
            <a:r>
              <a:rPr kumimoji="1" lang="en-US" altLang="ja-JP" sz="2800" dirty="0">
                <a:latin typeface="UD デジタル 教科書体 NK-B" panose="02020700000000000000" pitchFamily="18" charset="-128"/>
                <a:ea typeface="UD デジタル 教科書体 NK-B" panose="02020700000000000000" pitchFamily="18" charset="-128"/>
              </a:rPr>
              <a:t>We Can!2  Unit4  I like my town.</a:t>
            </a:r>
            <a:endParaRPr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xmlns="" id="{44EFEA9D-1E66-486A-A05D-EA0A6309F76B}"/>
              </a:ext>
            </a:extLst>
          </p:cNvPr>
          <p:cNvSpPr txBox="1"/>
          <p:nvPr/>
        </p:nvSpPr>
        <p:spPr>
          <a:xfrm>
            <a:off x="377788" y="1628800"/>
            <a:ext cx="8388424" cy="4524315"/>
          </a:xfrm>
          <a:prstGeom prst="rect">
            <a:avLst/>
          </a:prstGeom>
          <a:noFill/>
          <a:ln>
            <a:solidFill>
              <a:schemeClr val="tx1"/>
            </a:solidFill>
          </a:ln>
        </p:spPr>
        <p:txBody>
          <a:bodyPr wrap="square">
            <a:spAutoFit/>
          </a:bodyPr>
          <a:lstStyle/>
          <a:p>
            <a:pPr>
              <a:lnSpc>
                <a:spcPct val="150000"/>
              </a:lnSpc>
            </a:pPr>
            <a:r>
              <a:rPr lang="ja-JP" altLang="en-US" sz="2400" dirty="0">
                <a:latin typeface="Meiryo UI" panose="020B0604030504040204" pitchFamily="50" charset="-128"/>
                <a:ea typeface="Meiryo UI" panose="020B0604030504040204" pitchFamily="50" charset="-128"/>
              </a:rPr>
              <a:t>単元</a:t>
            </a:r>
            <a:r>
              <a:rPr kumimoji="1" lang="ja-JP" altLang="en-US" sz="2400" dirty="0">
                <a:solidFill>
                  <a:schemeClr val="tx1"/>
                </a:solidFill>
                <a:latin typeface="Meiryo UI" panose="020B0604030504040204" pitchFamily="50" charset="-128"/>
                <a:ea typeface="Meiryo UI" panose="020B0604030504040204" pitchFamily="50" charset="-128"/>
              </a:rPr>
              <a:t>の目標</a:t>
            </a:r>
            <a:endParaRPr kumimoji="1" lang="en-US" altLang="ja-JP" sz="24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2400" dirty="0">
                <a:latin typeface="Meiryo UI" panose="020B0604030504040204" pitchFamily="50" charset="-128"/>
                <a:ea typeface="Meiryo UI" panose="020B0604030504040204" pitchFamily="50" charset="-128"/>
              </a:rPr>
              <a:t>　　</a:t>
            </a:r>
            <a:r>
              <a:rPr kumimoji="1" lang="ja-JP" altLang="en-US" sz="2400" dirty="0">
                <a:solidFill>
                  <a:schemeClr val="tx1"/>
                </a:solidFill>
                <a:latin typeface="Meiryo UI" panose="020B0604030504040204" pitchFamily="50" charset="-128"/>
                <a:ea typeface="Meiryo UI" panose="020B0604030504040204" pitchFamily="50" charset="-128"/>
              </a:rPr>
              <a:t>自分たちが住む地域について，相手に伝わるように，伝えようとする内容を整理した上で，自分の考えや気持ちなどを，発表したり，書かれた例文を参考に音声で十分に慣れ親しんだ語句や表現を用いて書いたりすることができる。また，自分たちなどが住む地域について，よりよく理解するために，音声で十分に慣れ親しんだ語句や表現で書かれた友達の考えや気持ちなどを推測しながら読んで意味が分かる。</a:t>
            </a:r>
            <a:endParaRPr kumimoji="1" lang="en-US" altLang="ja-JP" sz="2400" dirty="0">
              <a:solidFill>
                <a:schemeClr val="tx1"/>
              </a:solidFill>
              <a:latin typeface="Meiryo UI" panose="020B0604030504040204" pitchFamily="50" charset="-128"/>
              <a:ea typeface="Meiryo UI" panose="020B0604030504040204" pitchFamily="50" charset="-128"/>
            </a:endParaRPr>
          </a:p>
        </p:txBody>
      </p:sp>
      <p:sp>
        <p:nvSpPr>
          <p:cNvPr id="8" name="コンテンツ プレースホルダー 2">
            <a:extLst>
              <a:ext uri="{FF2B5EF4-FFF2-40B4-BE49-F238E27FC236}">
                <a16:creationId xmlns:a16="http://schemas.microsoft.com/office/drawing/2014/main" xmlns="" id="{962A0E34-3CBB-47C7-ACAB-97DA3E7D11DA}"/>
              </a:ext>
            </a:extLst>
          </p:cNvPr>
          <p:cNvSpPr txBox="1">
            <a:spLocks/>
          </p:cNvSpPr>
          <p:nvPr/>
        </p:nvSpPr>
        <p:spPr>
          <a:xfrm>
            <a:off x="251520" y="6300647"/>
            <a:ext cx="8640960" cy="432048"/>
          </a:xfrm>
          <a:prstGeom prst="rect">
            <a:avLst/>
          </a:prstGeom>
          <a:ln>
            <a:noFill/>
          </a:ln>
        </p:spPr>
        <p:txBody>
          <a:bodyPr vert="horz" lIns="91440" tIns="45720" rIns="91440" bIns="45720" rtlCol="0" anchor="t" anchorCtr="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国立教育政策</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研究所「</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指導</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と評価の</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一体化</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の</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ための学習評価に関する参考資料　小学校　外国語・外国語活動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p.77</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3" name="直線コネクタ 2">
            <a:extLst>
              <a:ext uri="{FF2B5EF4-FFF2-40B4-BE49-F238E27FC236}">
                <a16:creationId xmlns:a16="http://schemas.microsoft.com/office/drawing/2014/main" xmlns="" id="{4E652077-9F8E-4627-9FE2-7D30603294BE}"/>
              </a:ext>
            </a:extLst>
          </p:cNvPr>
          <p:cNvCxnSpPr>
            <a:cxnSpLocks/>
          </p:cNvCxnSpPr>
          <p:nvPr/>
        </p:nvCxnSpPr>
        <p:spPr>
          <a:xfrm>
            <a:off x="719572" y="2708920"/>
            <a:ext cx="781286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直線コネクタ 10">
            <a:extLst>
              <a:ext uri="{FF2B5EF4-FFF2-40B4-BE49-F238E27FC236}">
                <a16:creationId xmlns:a16="http://schemas.microsoft.com/office/drawing/2014/main" xmlns="" id="{8DA89A54-A346-49F8-8C3C-82348B554BA0}"/>
              </a:ext>
            </a:extLst>
          </p:cNvPr>
          <p:cNvCxnSpPr>
            <a:cxnSpLocks/>
          </p:cNvCxnSpPr>
          <p:nvPr/>
        </p:nvCxnSpPr>
        <p:spPr>
          <a:xfrm>
            <a:off x="431540" y="3284984"/>
            <a:ext cx="810090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直線コネクタ 12">
            <a:extLst>
              <a:ext uri="{FF2B5EF4-FFF2-40B4-BE49-F238E27FC236}">
                <a16:creationId xmlns:a16="http://schemas.microsoft.com/office/drawing/2014/main" xmlns="" id="{5EC81C76-AF2C-4309-B8BD-F3724EF2BEB0}"/>
              </a:ext>
            </a:extLst>
          </p:cNvPr>
          <p:cNvCxnSpPr>
            <a:cxnSpLocks/>
          </p:cNvCxnSpPr>
          <p:nvPr/>
        </p:nvCxnSpPr>
        <p:spPr>
          <a:xfrm>
            <a:off x="431540" y="3861048"/>
            <a:ext cx="810090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直線コネクタ 14">
            <a:extLst>
              <a:ext uri="{FF2B5EF4-FFF2-40B4-BE49-F238E27FC236}">
                <a16:creationId xmlns:a16="http://schemas.microsoft.com/office/drawing/2014/main" xmlns="" id="{AEFAD18B-35B7-4A79-8D92-49261A0DAEF0}"/>
              </a:ext>
            </a:extLst>
          </p:cNvPr>
          <p:cNvCxnSpPr>
            <a:cxnSpLocks/>
          </p:cNvCxnSpPr>
          <p:nvPr/>
        </p:nvCxnSpPr>
        <p:spPr>
          <a:xfrm>
            <a:off x="431540" y="4365104"/>
            <a:ext cx="349238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書くこと」の言語活動例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19783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3">
            <a:extLst>
              <a:ext uri="{FF2B5EF4-FFF2-40B4-BE49-F238E27FC236}">
                <a16:creationId xmlns:a16="http://schemas.microsoft.com/office/drawing/2014/main" xmlns="" id="{18B41A32-CECD-490D-BA57-DFB9109A0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398" y="3068960"/>
            <a:ext cx="1451010" cy="216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9">
            <a:extLst>
              <a:ext uri="{FF2B5EF4-FFF2-40B4-BE49-F238E27FC236}">
                <a16:creationId xmlns:a16="http://schemas.microsoft.com/office/drawing/2014/main" xmlns="" id="{1CD60AED-AF1C-4DE1-8537-8B00DA44DD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94" y="3990293"/>
            <a:ext cx="1667349" cy="209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a:extLst>
              <a:ext uri="{FF2B5EF4-FFF2-40B4-BE49-F238E27FC236}">
                <a16:creationId xmlns:a16="http://schemas.microsoft.com/office/drawing/2014/main" xmlns="" id="{9AFBC418-F1E5-4A90-A749-87615635EA37}"/>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交　流</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xmlns="" id="{192DF44E-06A9-4D9E-A66F-BD35A3C7AB84}"/>
              </a:ext>
            </a:extLst>
          </p:cNvPr>
          <p:cNvSpPr txBox="1"/>
          <p:nvPr/>
        </p:nvSpPr>
        <p:spPr>
          <a:xfrm>
            <a:off x="506401" y="896333"/>
            <a:ext cx="8334864" cy="954107"/>
          </a:xfrm>
          <a:prstGeom prst="rect">
            <a:avLst/>
          </a:prstGeom>
          <a:noFill/>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「書くこと」の指導をどのように行っていますか。</a:t>
            </a:r>
            <a:endParaRPr lang="en-US" altLang="ja-JP" sz="2800" b="1" dirty="0">
              <a:latin typeface="Meiryo UI" panose="020B0604030504040204" pitchFamily="50" charset="-128"/>
              <a:ea typeface="Meiryo UI" panose="020B0604030504040204" pitchFamily="50" charset="-128"/>
            </a:endParaRPr>
          </a:p>
          <a:p>
            <a:pPr algn="ctr"/>
            <a:r>
              <a:rPr lang="ja-JP" altLang="en-US" sz="2800" b="1" dirty="0">
                <a:latin typeface="Meiryo UI" panose="020B0604030504040204" pitchFamily="50" charset="-128"/>
                <a:ea typeface="Meiryo UI" panose="020B0604030504040204" pitchFamily="50" charset="-128"/>
              </a:rPr>
              <a:t>交流してみましょう。</a:t>
            </a:r>
            <a:endParaRPr lang="ja-JP" altLang="en-US" sz="2800" dirty="0">
              <a:latin typeface="Meiryo UI" panose="020B0604030504040204" pitchFamily="50" charset="-128"/>
              <a:ea typeface="Meiryo UI" panose="020B0604030504040204" pitchFamily="50" charset="-128"/>
            </a:endParaRPr>
          </a:p>
        </p:txBody>
      </p:sp>
      <p:sp>
        <p:nvSpPr>
          <p:cNvPr id="9" name="思考の吹き出し: 雲形 8">
            <a:extLst>
              <a:ext uri="{FF2B5EF4-FFF2-40B4-BE49-F238E27FC236}">
                <a16:creationId xmlns:a16="http://schemas.microsoft.com/office/drawing/2014/main" xmlns="" id="{35E63BD5-1779-455C-B69D-2CB8D3AE4EF2}"/>
              </a:ext>
            </a:extLst>
          </p:cNvPr>
          <p:cNvSpPr/>
          <p:nvPr/>
        </p:nvSpPr>
        <p:spPr>
          <a:xfrm>
            <a:off x="1917118" y="2051946"/>
            <a:ext cx="2756715" cy="2423616"/>
          </a:xfrm>
          <a:prstGeom prst="cloudCallout">
            <a:avLst>
              <a:gd name="adj1" fmla="val -48948"/>
              <a:gd name="adj2" fmla="val 507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思考の吹き出し: 雲形 9">
            <a:extLst>
              <a:ext uri="{FF2B5EF4-FFF2-40B4-BE49-F238E27FC236}">
                <a16:creationId xmlns:a16="http://schemas.microsoft.com/office/drawing/2014/main" xmlns="" id="{691D53B9-06FF-414E-8168-CAD575C3CEAD}"/>
              </a:ext>
            </a:extLst>
          </p:cNvPr>
          <p:cNvSpPr/>
          <p:nvPr/>
        </p:nvSpPr>
        <p:spPr>
          <a:xfrm>
            <a:off x="4080941" y="3429000"/>
            <a:ext cx="2756715" cy="2423616"/>
          </a:xfrm>
          <a:prstGeom prst="cloudCallout">
            <a:avLst>
              <a:gd name="adj1" fmla="val 67837"/>
              <a:gd name="adj2" fmla="val -207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xmlns="" id="{3A764EBF-53C7-4FA0-85EC-E67D816C1748}"/>
              </a:ext>
            </a:extLst>
          </p:cNvPr>
          <p:cNvSpPr/>
          <p:nvPr/>
        </p:nvSpPr>
        <p:spPr>
          <a:xfrm>
            <a:off x="5452861" y="2179624"/>
            <a:ext cx="2756715"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どのような内容を</a:t>
            </a:r>
            <a:endParaRPr kumimoji="1"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書かせていますか</a:t>
            </a:r>
            <a:endParaRPr kumimoji="1" lang="ja-JP" altLang="en-US" sz="2000" b="1" dirty="0">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xmlns="" id="{4641A381-D04F-4D20-867B-612374C864F1}"/>
              </a:ext>
            </a:extLst>
          </p:cNvPr>
          <p:cNvSpPr/>
          <p:nvPr/>
        </p:nvSpPr>
        <p:spPr>
          <a:xfrm>
            <a:off x="1691680" y="5949280"/>
            <a:ext cx="633670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単元計画のどの段階で</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「書くこと」の指導を行っていますか</a:t>
            </a:r>
            <a:endParaRPr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25779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xmlns="" id="{AA56E5F3-8CA0-4EA3-AF70-96723A7E1972}"/>
              </a:ext>
            </a:extLst>
          </p:cNvPr>
          <p:cNvGraphicFramePr>
            <a:graphicFrameLocks noGrp="1"/>
          </p:cNvGraphicFramePr>
          <p:nvPr>
            <p:extLst>
              <p:ext uri="{D42A27DB-BD31-4B8C-83A1-F6EECF244321}">
                <p14:modId xmlns:p14="http://schemas.microsoft.com/office/powerpoint/2010/main" val="2510357131"/>
              </p:ext>
            </p:extLst>
          </p:nvPr>
        </p:nvGraphicFramePr>
        <p:xfrm>
          <a:off x="313137" y="653752"/>
          <a:ext cx="8517726" cy="6159624"/>
        </p:xfrm>
        <a:graphic>
          <a:graphicData uri="http://schemas.openxmlformats.org/drawingml/2006/table">
            <a:tbl>
              <a:tblPr firstRow="1" bandRow="1">
                <a:tableStyleId>{5C22544A-7EE6-4342-B048-85BDC9FD1C3A}</a:tableStyleId>
              </a:tblPr>
              <a:tblGrid>
                <a:gridCol w="1244918">
                  <a:extLst>
                    <a:ext uri="{9D8B030D-6E8A-4147-A177-3AD203B41FA5}">
                      <a16:colId xmlns:a16="http://schemas.microsoft.com/office/drawing/2014/main" xmlns="" val="309760577"/>
                    </a:ext>
                  </a:extLst>
                </a:gridCol>
                <a:gridCol w="7272808">
                  <a:extLst>
                    <a:ext uri="{9D8B030D-6E8A-4147-A177-3AD203B41FA5}">
                      <a16:colId xmlns:a16="http://schemas.microsoft.com/office/drawing/2014/main" xmlns="" val="2535582101"/>
                    </a:ext>
                  </a:extLst>
                </a:gridCol>
              </a:tblGrid>
              <a:tr h="2937667">
                <a:tc>
                  <a:txBody>
                    <a:bodyPr/>
                    <a:lstStyle/>
                    <a:p>
                      <a:pPr algn="ctr"/>
                      <a:r>
                        <a:rPr kumimoji="1" lang="ja-JP" altLang="en-US" sz="1800" b="0" dirty="0">
                          <a:solidFill>
                            <a:schemeClr val="tx1"/>
                          </a:solidFill>
                          <a:latin typeface="Meiryo UI" panose="020B0604030504040204" pitchFamily="50" charset="-128"/>
                          <a:ea typeface="Meiryo UI" panose="020B0604030504040204" pitchFamily="50" charset="-128"/>
                        </a:rPr>
                        <a:t>２／８時間</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800" b="1" baseline="0" dirty="0">
                          <a:solidFill>
                            <a:schemeClr val="tx1"/>
                          </a:solidFill>
                          <a:latin typeface="Meiryo UI" panose="020B0604030504040204" pitchFamily="50" charset="-128"/>
                          <a:ea typeface="Meiryo UI" panose="020B0604030504040204" pitchFamily="50" charset="-128"/>
                        </a:rPr>
                        <a:t>○ </a:t>
                      </a:r>
                      <a:r>
                        <a:rPr kumimoji="1" lang="en-US" altLang="ja-JP" sz="1800" b="1" baseline="0" dirty="0">
                          <a:solidFill>
                            <a:schemeClr val="tx1"/>
                          </a:solidFill>
                          <a:latin typeface="Meiryo UI" panose="020B0604030504040204" pitchFamily="50" charset="-128"/>
                          <a:ea typeface="Meiryo UI" panose="020B0604030504040204" pitchFamily="50" charset="-128"/>
                        </a:rPr>
                        <a:t>Let’s Read and Write</a:t>
                      </a:r>
                    </a:p>
                    <a:p>
                      <a:pPr algn="l"/>
                      <a:r>
                        <a:rPr kumimoji="1" lang="ja-JP" altLang="en-US" sz="1800" baseline="0" dirty="0">
                          <a:solidFill>
                            <a:schemeClr val="tx1"/>
                          </a:solidFill>
                          <a:latin typeface="Meiryo UI" panose="020B0604030504040204" pitchFamily="50" charset="-128"/>
                          <a:ea typeface="Meiryo UI" panose="020B0604030504040204" pitchFamily="50" charset="-128"/>
                        </a:rPr>
                        <a:t>　 ・音声を聞きながら読んだ（言った）後，ワードボックスから</a:t>
                      </a:r>
                      <a:endParaRPr kumimoji="1" lang="en-US" altLang="ja-JP" sz="1800" baseline="0" dirty="0">
                        <a:solidFill>
                          <a:schemeClr val="tx1"/>
                        </a:solidFill>
                        <a:latin typeface="Meiryo UI" panose="020B0604030504040204" pitchFamily="50" charset="-128"/>
                        <a:ea typeface="Meiryo UI" panose="020B0604030504040204" pitchFamily="50" charset="-128"/>
                      </a:endParaRPr>
                    </a:p>
                    <a:p>
                      <a:pPr algn="l"/>
                      <a:r>
                        <a:rPr kumimoji="1" lang="en-US" altLang="ja-JP" sz="1800" baseline="0" dirty="0">
                          <a:solidFill>
                            <a:schemeClr val="tx1"/>
                          </a:solidFill>
                          <a:latin typeface="Meiryo UI" panose="020B0604030504040204" pitchFamily="50" charset="-128"/>
                          <a:ea typeface="Meiryo UI" panose="020B0604030504040204" pitchFamily="50" charset="-128"/>
                        </a:rPr>
                        <a:t>      </a:t>
                      </a:r>
                      <a:r>
                        <a:rPr kumimoji="1" lang="ja-JP" altLang="en-US" sz="1800" baseline="0" dirty="0">
                          <a:solidFill>
                            <a:schemeClr val="tx1"/>
                          </a:solidFill>
                          <a:latin typeface="Meiryo UI" panose="020B0604030504040204" pitchFamily="50" charset="-128"/>
                          <a:ea typeface="Meiryo UI" panose="020B0604030504040204" pitchFamily="50" charset="-128"/>
                        </a:rPr>
                        <a:t>自分の町に合う施設を書き写す。</a:t>
                      </a:r>
                      <a:endParaRPr kumimoji="1" lang="en-US" altLang="ja-JP" sz="1800" baseline="0" dirty="0">
                        <a:solidFill>
                          <a:schemeClr val="tx1"/>
                        </a:solidFill>
                        <a:latin typeface="Meiryo UI" panose="020B0604030504040204" pitchFamily="50" charset="-128"/>
                        <a:ea typeface="Meiryo UI" panose="020B0604030504040204" pitchFamily="50" charset="-128"/>
                      </a:endParaRPr>
                    </a:p>
                    <a:p>
                      <a:pPr algn="l"/>
                      <a:r>
                        <a:rPr kumimoji="1" lang="ja-JP" altLang="en-US" sz="1800" baseline="0" dirty="0">
                          <a:solidFill>
                            <a:schemeClr val="tx1"/>
                          </a:solidFill>
                          <a:latin typeface="Meiryo UI" panose="020B0604030504040204" pitchFamily="50" charset="-128"/>
                          <a:ea typeface="Meiryo UI" panose="020B0604030504040204" pitchFamily="50" charset="-128"/>
                        </a:rPr>
                        <a:t>（例） </a:t>
                      </a:r>
                      <a:r>
                        <a:rPr kumimoji="1" lang="en-US" altLang="ja-JP" sz="1800" baseline="0" dirty="0">
                          <a:solidFill>
                            <a:srgbClr val="FF0000"/>
                          </a:solidFill>
                          <a:latin typeface="Meiryo UI" panose="020B0604030504040204" pitchFamily="50" charset="-128"/>
                          <a:ea typeface="Meiryo UI" panose="020B0604030504040204" pitchFamily="50" charset="-128"/>
                        </a:rPr>
                        <a:t>We have (a park).</a:t>
                      </a:r>
                      <a:r>
                        <a:rPr kumimoji="1" lang="ja-JP" altLang="en-US" sz="1800" baseline="0" dirty="0">
                          <a:solidFill>
                            <a:srgbClr val="FF0000"/>
                          </a:solidFill>
                          <a:latin typeface="Meiryo UI" panose="020B0604030504040204" pitchFamily="50" charset="-128"/>
                          <a:ea typeface="Meiryo UI" panose="020B0604030504040204" pitchFamily="50" charset="-128"/>
                        </a:rPr>
                        <a:t>　　</a:t>
                      </a:r>
                      <a:r>
                        <a:rPr kumimoji="1" lang="en-US" altLang="ja-JP" sz="1800" baseline="0" dirty="0">
                          <a:solidFill>
                            <a:srgbClr val="FF0000"/>
                          </a:solidFill>
                          <a:latin typeface="Meiryo UI" panose="020B0604030504040204" pitchFamily="50" charset="-128"/>
                          <a:ea typeface="Meiryo UI" panose="020B0604030504040204" pitchFamily="50" charset="-128"/>
                        </a:rPr>
                        <a:t>We don’t have (a library).</a:t>
                      </a:r>
                    </a:p>
                    <a:p>
                      <a:pPr algn="l"/>
                      <a:endParaRPr kumimoji="1" lang="en-US" altLang="ja-JP" sz="1800" baseline="0" dirty="0">
                        <a:solidFill>
                          <a:srgbClr val="FF0000"/>
                        </a:solidFill>
                        <a:latin typeface="Meiryo UI" panose="020B0604030504040204" pitchFamily="50" charset="-128"/>
                        <a:ea typeface="Meiryo UI" panose="020B0604030504040204" pitchFamily="50" charset="-128"/>
                      </a:endParaRPr>
                    </a:p>
                    <a:p>
                      <a:pPr algn="l"/>
                      <a:endParaRPr kumimoji="1" lang="en-US" altLang="ja-JP" sz="1800" baseline="0" dirty="0">
                        <a:solidFill>
                          <a:srgbClr val="FF0000"/>
                        </a:solidFill>
                        <a:latin typeface="Meiryo UI" panose="020B0604030504040204" pitchFamily="50" charset="-128"/>
                        <a:ea typeface="Meiryo UI" panose="020B0604030504040204" pitchFamily="50" charset="-128"/>
                      </a:endParaRPr>
                    </a:p>
                    <a:p>
                      <a:pPr algn="l"/>
                      <a:endParaRPr kumimoji="1" lang="en-US" altLang="ja-JP" sz="1800" baseline="0" dirty="0">
                        <a:solidFill>
                          <a:srgbClr val="FF0000"/>
                        </a:solidFill>
                        <a:latin typeface="Meiryo UI" panose="020B0604030504040204" pitchFamily="50" charset="-128"/>
                        <a:ea typeface="Meiryo UI" panose="020B0604030504040204" pitchFamily="50" charset="-128"/>
                      </a:endParaRPr>
                    </a:p>
                    <a:p>
                      <a:pPr algn="l"/>
                      <a:endParaRPr kumimoji="1" lang="en-US" altLang="ja-JP" sz="1800" baseline="0" dirty="0">
                        <a:solidFill>
                          <a:srgbClr val="FF0000"/>
                        </a:solidFill>
                        <a:latin typeface="Meiryo UI" panose="020B0604030504040204" pitchFamily="50" charset="-128"/>
                        <a:ea typeface="Meiryo UI" panose="020B0604030504040204" pitchFamily="50" charset="-128"/>
                      </a:endParaRPr>
                    </a:p>
                    <a:p>
                      <a:pPr algn="l"/>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0809426"/>
                  </a:ext>
                </a:extLst>
              </a:tr>
              <a:tr h="32219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eiryo UI" panose="020B0604030504040204" pitchFamily="50" charset="-128"/>
                          <a:ea typeface="Meiryo UI" panose="020B0604030504040204" pitchFamily="50" charset="-128"/>
                        </a:rPr>
                        <a:t>４／８時間</a:t>
                      </a:r>
                      <a:endParaRPr kumimoji="1" lang="ja-JP" altLang="en-US" dirty="0">
                        <a:solidFill>
                          <a:schemeClr val="tx1"/>
                        </a:solidFill>
                        <a:latin typeface="Meiryo UI" panose="020B0604030504040204" pitchFamily="50" charset="-128"/>
                        <a:ea typeface="Meiryo UI" panose="020B0604030504040204" pitchFamily="50" charset="-128"/>
                      </a:endParaRPr>
                    </a:p>
                    <a:p>
                      <a:pPr algn="ctr"/>
                      <a:endParaRPr kumimoji="1" lang="ja-JP" altLang="en-US"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800" b="1" baseline="0" dirty="0">
                          <a:solidFill>
                            <a:schemeClr val="tx1"/>
                          </a:solidFill>
                          <a:latin typeface="Meiryo UI" panose="020B0604030504040204" pitchFamily="50" charset="-128"/>
                          <a:ea typeface="Meiryo UI" panose="020B0604030504040204" pitchFamily="50" charset="-128"/>
                        </a:rPr>
                        <a:t>○ </a:t>
                      </a:r>
                      <a:r>
                        <a:rPr kumimoji="1" lang="en-US" altLang="ja-JP" sz="1800" b="1" baseline="0" dirty="0">
                          <a:solidFill>
                            <a:schemeClr val="tx1"/>
                          </a:solidFill>
                          <a:latin typeface="Meiryo UI" panose="020B0604030504040204" pitchFamily="50" charset="-128"/>
                          <a:ea typeface="Meiryo UI" panose="020B0604030504040204" pitchFamily="50" charset="-128"/>
                        </a:rPr>
                        <a:t>Let’s Read and Write</a:t>
                      </a:r>
                    </a:p>
                    <a:p>
                      <a:pPr algn="l"/>
                      <a:r>
                        <a:rPr kumimoji="1" lang="ja-JP" altLang="en-US" sz="1800" baseline="0" dirty="0">
                          <a:solidFill>
                            <a:schemeClr val="tx1"/>
                          </a:solidFill>
                          <a:latin typeface="Meiryo UI" panose="020B0604030504040204" pitchFamily="50" charset="-128"/>
                          <a:ea typeface="Meiryo UI" panose="020B0604030504040204" pitchFamily="50" charset="-128"/>
                        </a:rPr>
                        <a:t>　 ・音声を聞きながら読んだ（言った）後，自分の町の名前及び，</a:t>
                      </a:r>
                      <a:endParaRPr kumimoji="1" lang="en-US" altLang="ja-JP" sz="1800" baseline="0" dirty="0">
                        <a:solidFill>
                          <a:schemeClr val="tx1"/>
                        </a:solidFill>
                        <a:latin typeface="Meiryo UI" panose="020B0604030504040204" pitchFamily="50" charset="-128"/>
                        <a:ea typeface="Meiryo UI" panose="020B0604030504040204" pitchFamily="50" charset="-128"/>
                      </a:endParaRPr>
                    </a:p>
                    <a:p>
                      <a:pPr algn="l"/>
                      <a:r>
                        <a:rPr kumimoji="1" lang="ja-JP" altLang="en-US" sz="1800" baseline="0" dirty="0">
                          <a:solidFill>
                            <a:schemeClr val="tx1"/>
                          </a:solidFill>
                          <a:latin typeface="Meiryo UI" panose="020B0604030504040204" pitchFamily="50" charset="-128"/>
                          <a:ea typeface="Meiryo UI" panose="020B0604030504040204" pitchFamily="50" charset="-128"/>
                        </a:rPr>
                        <a:t>　　 ワードボックスから言葉を選んで書き写す。</a:t>
                      </a:r>
                      <a:endParaRPr kumimoji="1" lang="en-US" altLang="ja-JP" sz="1800" baseline="0" dirty="0">
                        <a:solidFill>
                          <a:schemeClr val="tx1"/>
                        </a:solidFill>
                        <a:latin typeface="Meiryo UI" panose="020B0604030504040204" pitchFamily="50" charset="-128"/>
                        <a:ea typeface="Meiryo UI" panose="020B0604030504040204" pitchFamily="50" charset="-128"/>
                      </a:endParaRPr>
                    </a:p>
                    <a:p>
                      <a:pPr algn="l"/>
                      <a:r>
                        <a:rPr kumimoji="1" lang="ja-JP" altLang="en-US" sz="1800" b="1" baseline="0" dirty="0">
                          <a:solidFill>
                            <a:schemeClr val="tx1"/>
                          </a:solidFill>
                          <a:latin typeface="Meiryo UI" panose="020B0604030504040204" pitchFamily="50" charset="-128"/>
                          <a:ea typeface="Meiryo UI" panose="020B0604030504040204" pitchFamily="50" charset="-128"/>
                        </a:rPr>
                        <a:t>（例）</a:t>
                      </a:r>
                      <a:r>
                        <a:rPr kumimoji="1" lang="en-US" altLang="ja-JP" sz="1800" b="1" baseline="0" dirty="0">
                          <a:solidFill>
                            <a:schemeClr val="tx1"/>
                          </a:solidFill>
                          <a:latin typeface="Meiryo UI" panose="020B0604030504040204" pitchFamily="50" charset="-128"/>
                          <a:ea typeface="Meiryo UI" panose="020B0604030504040204" pitchFamily="50" charset="-128"/>
                        </a:rPr>
                        <a:t> </a:t>
                      </a:r>
                      <a:r>
                        <a:rPr kumimoji="1" lang="en-US" altLang="ja-JP" sz="1800" b="1" baseline="0" dirty="0">
                          <a:solidFill>
                            <a:srgbClr val="FF0000"/>
                          </a:solidFill>
                          <a:latin typeface="Meiryo UI" panose="020B0604030504040204" pitchFamily="50" charset="-128"/>
                          <a:ea typeface="Meiryo UI" panose="020B0604030504040204" pitchFamily="50" charset="-128"/>
                        </a:rPr>
                        <a:t>(</a:t>
                      </a:r>
                      <a:r>
                        <a:rPr kumimoji="1" lang="ja-JP" altLang="en-US" sz="1800" b="1" baseline="0" dirty="0">
                          <a:solidFill>
                            <a:srgbClr val="FF0000"/>
                          </a:solidFill>
                          <a:latin typeface="Meiryo UI" panose="020B0604030504040204" pitchFamily="50" charset="-128"/>
                          <a:ea typeface="Meiryo UI" panose="020B0604030504040204" pitchFamily="50" charset="-128"/>
                        </a:rPr>
                        <a:t>自分の町</a:t>
                      </a:r>
                      <a:r>
                        <a:rPr kumimoji="1" lang="en-US" altLang="ja-JP" sz="1800" b="1" baseline="0" dirty="0">
                          <a:solidFill>
                            <a:srgbClr val="FF0000"/>
                          </a:solidFill>
                          <a:latin typeface="Meiryo UI" panose="020B0604030504040204" pitchFamily="50" charset="-128"/>
                          <a:ea typeface="Meiryo UI" panose="020B0604030504040204" pitchFamily="50" charset="-128"/>
                        </a:rPr>
                        <a:t>) is nice.</a:t>
                      </a:r>
                      <a:r>
                        <a:rPr kumimoji="1" lang="ja-JP" altLang="en-US" sz="1800" b="1" baseline="0" dirty="0">
                          <a:solidFill>
                            <a:srgbClr val="FF0000"/>
                          </a:solidFill>
                          <a:latin typeface="Meiryo UI" panose="020B0604030504040204" pitchFamily="50" charset="-128"/>
                          <a:ea typeface="Meiryo UI" panose="020B0604030504040204" pitchFamily="50" charset="-128"/>
                        </a:rPr>
                        <a:t>　　</a:t>
                      </a:r>
                      <a:r>
                        <a:rPr kumimoji="1" lang="en-US" altLang="ja-JP" sz="1800" b="1" baseline="0" dirty="0">
                          <a:solidFill>
                            <a:srgbClr val="FF0000"/>
                          </a:solidFill>
                          <a:latin typeface="Meiryo UI" panose="020B0604030504040204" pitchFamily="50" charset="-128"/>
                          <a:ea typeface="Meiryo UI" panose="020B0604030504040204" pitchFamily="50" charset="-128"/>
                        </a:rPr>
                        <a:t>I want a (nice library).</a:t>
                      </a:r>
                    </a:p>
                    <a:p>
                      <a:pPr algn="l"/>
                      <a:endParaRPr kumimoji="1" lang="en-US" altLang="ja-JP" sz="1800" baseline="0" dirty="0">
                        <a:solidFill>
                          <a:srgbClr val="FF0000"/>
                        </a:solidFill>
                        <a:latin typeface="Meiryo UI" panose="020B0604030504040204" pitchFamily="50" charset="-128"/>
                        <a:ea typeface="Meiryo UI" panose="020B0604030504040204" pitchFamily="50" charset="-128"/>
                      </a:endParaRPr>
                    </a:p>
                    <a:p>
                      <a:pPr algn="l"/>
                      <a:endParaRPr kumimoji="1" lang="en-US" altLang="ja-JP" sz="1800" baseline="0" dirty="0">
                        <a:solidFill>
                          <a:srgbClr val="FF0000"/>
                        </a:solidFill>
                        <a:latin typeface="Meiryo UI" panose="020B0604030504040204" pitchFamily="50" charset="-128"/>
                        <a:ea typeface="Meiryo UI" panose="020B0604030504040204" pitchFamily="50" charset="-128"/>
                      </a:endParaRPr>
                    </a:p>
                    <a:p>
                      <a:pPr algn="l"/>
                      <a:endParaRPr kumimoji="1" lang="en-US" altLang="ja-JP" sz="1800" baseline="0" dirty="0">
                        <a:solidFill>
                          <a:srgbClr val="FF0000"/>
                        </a:solidFill>
                        <a:latin typeface="Meiryo UI" panose="020B0604030504040204" pitchFamily="50" charset="-128"/>
                        <a:ea typeface="Meiryo UI" panose="020B0604030504040204" pitchFamily="50" charset="-128"/>
                      </a:endParaRPr>
                    </a:p>
                    <a:p>
                      <a:pPr algn="l"/>
                      <a:endParaRPr kumimoji="1" lang="en-US" altLang="ja-JP" sz="1800" baseline="0" dirty="0">
                        <a:solidFill>
                          <a:srgbClr val="FF0000"/>
                        </a:solidFill>
                        <a:latin typeface="Meiryo UI" panose="020B0604030504040204" pitchFamily="50" charset="-128"/>
                        <a:ea typeface="Meiryo UI" panose="020B0604030504040204" pitchFamily="50" charset="-128"/>
                      </a:endParaRPr>
                    </a:p>
                    <a:p>
                      <a:pPr algn="l"/>
                      <a:endParaRPr kumimoji="1" lang="en-US" altLang="ja-JP" sz="1800" baseline="0" dirty="0">
                        <a:solidFill>
                          <a:srgbClr val="FF0000"/>
                        </a:solidFill>
                        <a:latin typeface="Meiryo UI" panose="020B0604030504040204" pitchFamily="50" charset="-128"/>
                        <a:ea typeface="Meiryo UI" panose="020B0604030504040204" pitchFamily="50" charset="-128"/>
                      </a:endParaRPr>
                    </a:p>
                    <a:p>
                      <a:pPr algn="l"/>
                      <a:endParaRPr kumimoji="1" lang="en-US" altLang="ja-JP" sz="1800" baseline="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76279714"/>
                  </a:ext>
                </a:extLst>
              </a:tr>
            </a:tbl>
          </a:graphicData>
        </a:graphic>
      </p:graphicFrame>
      <p:pic>
        <p:nvPicPr>
          <p:cNvPr id="8" name="図 7">
            <a:extLst>
              <a:ext uri="{FF2B5EF4-FFF2-40B4-BE49-F238E27FC236}">
                <a16:creationId xmlns:a16="http://schemas.microsoft.com/office/drawing/2014/main" xmlns="" id="{0E4B90DA-C528-4B1F-B89D-2BCADF910D81}"/>
              </a:ext>
            </a:extLst>
          </p:cNvPr>
          <p:cNvPicPr>
            <a:picLocks noChangeAspect="1"/>
          </p:cNvPicPr>
          <p:nvPr/>
        </p:nvPicPr>
        <p:blipFill rotWithShape="1">
          <a:blip r:embed="rId3"/>
          <a:srcRect l="44488" t="17785" r="40550" b="13583"/>
          <a:stretch/>
        </p:blipFill>
        <p:spPr>
          <a:xfrm rot="16200000">
            <a:off x="4440796" y="-436408"/>
            <a:ext cx="1665414" cy="6228182"/>
          </a:xfrm>
          <a:prstGeom prst="rect">
            <a:avLst/>
          </a:prstGeom>
        </p:spPr>
      </p:pic>
      <p:pic>
        <p:nvPicPr>
          <p:cNvPr id="10" name="図 9">
            <a:extLst>
              <a:ext uri="{FF2B5EF4-FFF2-40B4-BE49-F238E27FC236}">
                <a16:creationId xmlns:a16="http://schemas.microsoft.com/office/drawing/2014/main" xmlns="" id="{6F3B9417-69E9-4B6E-86CC-9BDC97D10B12}"/>
              </a:ext>
            </a:extLst>
          </p:cNvPr>
          <p:cNvPicPr>
            <a:picLocks noChangeAspect="1"/>
          </p:cNvPicPr>
          <p:nvPr/>
        </p:nvPicPr>
        <p:blipFill rotWithShape="1">
          <a:blip r:embed="rId4"/>
          <a:srcRect l="42205" t="16384" r="40550" b="14984"/>
          <a:stretch/>
        </p:blipFill>
        <p:spPr>
          <a:xfrm rot="16200000">
            <a:off x="4211890" y="2432249"/>
            <a:ext cx="1871518" cy="6479891"/>
          </a:xfrm>
          <a:prstGeom prst="rect">
            <a:avLst/>
          </a:prstGeom>
        </p:spPr>
      </p:pic>
      <p:sp>
        <p:nvSpPr>
          <p:cNvPr id="7"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書くこと」の言語活動例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8487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6">
            <a:extLst>
              <a:ext uri="{FF2B5EF4-FFF2-40B4-BE49-F238E27FC236}">
                <a16:creationId xmlns:a16="http://schemas.microsoft.com/office/drawing/2014/main" xmlns="" id="{91195530-184B-4479-9022-3D8BC3696EBB}"/>
              </a:ext>
            </a:extLst>
          </p:cNvPr>
          <p:cNvGraphicFramePr>
            <a:graphicFrameLocks noGrp="1"/>
          </p:cNvGraphicFramePr>
          <p:nvPr>
            <p:extLst>
              <p:ext uri="{D42A27DB-BD31-4B8C-83A1-F6EECF244321}">
                <p14:modId xmlns:p14="http://schemas.microsoft.com/office/powerpoint/2010/main" val="2996799543"/>
              </p:ext>
            </p:extLst>
          </p:nvPr>
        </p:nvGraphicFramePr>
        <p:xfrm>
          <a:off x="313137" y="620688"/>
          <a:ext cx="8517726" cy="2103120"/>
        </p:xfrm>
        <a:graphic>
          <a:graphicData uri="http://schemas.openxmlformats.org/drawingml/2006/table">
            <a:tbl>
              <a:tblPr firstRow="1" bandRow="1">
                <a:tableStyleId>{5C22544A-7EE6-4342-B048-85BDC9FD1C3A}</a:tableStyleId>
              </a:tblPr>
              <a:tblGrid>
                <a:gridCol w="1244918">
                  <a:extLst>
                    <a:ext uri="{9D8B030D-6E8A-4147-A177-3AD203B41FA5}">
                      <a16:colId xmlns:a16="http://schemas.microsoft.com/office/drawing/2014/main" xmlns="" val="309760577"/>
                    </a:ext>
                  </a:extLst>
                </a:gridCol>
                <a:gridCol w="7272808">
                  <a:extLst>
                    <a:ext uri="{9D8B030D-6E8A-4147-A177-3AD203B41FA5}">
                      <a16:colId xmlns:a16="http://schemas.microsoft.com/office/drawing/2014/main" xmlns="" val="253558210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eiryo UI" panose="020B0604030504040204" pitchFamily="50" charset="-128"/>
                          <a:ea typeface="Meiryo UI" panose="020B0604030504040204" pitchFamily="50" charset="-128"/>
                        </a:rPr>
                        <a:t>５／８時間</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800" b="1" baseline="0" dirty="0">
                          <a:solidFill>
                            <a:schemeClr val="tx1"/>
                          </a:solidFill>
                          <a:latin typeface="Meiryo UI" panose="020B0604030504040204" pitchFamily="50" charset="-128"/>
                          <a:ea typeface="Meiryo UI" panose="020B0604030504040204" pitchFamily="50" charset="-128"/>
                        </a:rPr>
                        <a:t>○</a:t>
                      </a:r>
                      <a:r>
                        <a:rPr kumimoji="1" lang="en-US" altLang="ja-JP" sz="1800" b="1" baseline="0" dirty="0">
                          <a:solidFill>
                            <a:schemeClr val="tx1"/>
                          </a:solidFill>
                          <a:latin typeface="Meiryo UI" panose="020B0604030504040204" pitchFamily="50" charset="-128"/>
                          <a:ea typeface="Meiryo UI" panose="020B0604030504040204" pitchFamily="50" charset="-128"/>
                        </a:rPr>
                        <a:t>Activity 2</a:t>
                      </a:r>
                    </a:p>
                    <a:p>
                      <a:pPr algn="l"/>
                      <a:r>
                        <a:rPr kumimoji="1" lang="ja-JP" altLang="en-US" sz="1800" baseline="0" dirty="0">
                          <a:solidFill>
                            <a:schemeClr val="tx1"/>
                          </a:solidFill>
                          <a:latin typeface="Meiryo UI" panose="020B0604030504040204" pitchFamily="50" charset="-128"/>
                          <a:ea typeface="Meiryo UI" panose="020B0604030504040204" pitchFamily="50" charset="-128"/>
                        </a:rPr>
                        <a:t>　 ・テキストのミニポスターやこれまでに書きためたワークシートを参考に</a:t>
                      </a:r>
                      <a:endParaRPr kumimoji="1" lang="en-US" altLang="ja-JP" sz="1800" baseline="0" dirty="0">
                        <a:solidFill>
                          <a:schemeClr val="tx1"/>
                        </a:solidFill>
                        <a:latin typeface="Meiryo UI" panose="020B0604030504040204" pitchFamily="50" charset="-128"/>
                        <a:ea typeface="Meiryo UI" panose="020B0604030504040204" pitchFamily="50" charset="-128"/>
                      </a:endParaRPr>
                    </a:p>
                    <a:p>
                      <a:pPr algn="l"/>
                      <a:r>
                        <a:rPr kumimoji="1" lang="en-US" altLang="ja-JP" sz="1800" baseline="0" dirty="0">
                          <a:solidFill>
                            <a:schemeClr val="tx1"/>
                          </a:solidFill>
                          <a:latin typeface="Meiryo UI" panose="020B0604030504040204" pitchFamily="50" charset="-128"/>
                          <a:ea typeface="Meiryo UI" panose="020B0604030504040204" pitchFamily="50" charset="-128"/>
                        </a:rPr>
                        <a:t>     </a:t>
                      </a:r>
                      <a:r>
                        <a:rPr kumimoji="1" lang="ja-JP" altLang="en-US" sz="1800" baseline="0" dirty="0">
                          <a:solidFill>
                            <a:schemeClr val="tx1"/>
                          </a:solidFill>
                          <a:latin typeface="Meiryo UI" panose="020B0604030504040204" pitchFamily="50" charset="-128"/>
                          <a:ea typeface="Meiryo UI" panose="020B0604030504040204" pitchFamily="50" charset="-128"/>
                        </a:rPr>
                        <a:t>してどのような内容の地域紹介にするのかを考え，ワークシート①を</a:t>
                      </a:r>
                      <a:endParaRPr kumimoji="1" lang="en-US" altLang="ja-JP" sz="1800" baseline="0" dirty="0">
                        <a:solidFill>
                          <a:schemeClr val="tx1"/>
                        </a:solidFill>
                        <a:latin typeface="Meiryo UI" panose="020B0604030504040204" pitchFamily="50" charset="-128"/>
                        <a:ea typeface="Meiryo UI" panose="020B0604030504040204" pitchFamily="50" charset="-128"/>
                      </a:endParaRPr>
                    </a:p>
                    <a:p>
                      <a:pPr algn="l"/>
                      <a:r>
                        <a:rPr kumimoji="1" lang="en-US" altLang="ja-JP" sz="1800" baseline="0" dirty="0">
                          <a:solidFill>
                            <a:schemeClr val="tx1"/>
                          </a:solidFill>
                          <a:latin typeface="Meiryo UI" panose="020B0604030504040204" pitchFamily="50" charset="-128"/>
                          <a:ea typeface="Meiryo UI" panose="020B0604030504040204" pitchFamily="50" charset="-128"/>
                        </a:rPr>
                        <a:t>    </a:t>
                      </a:r>
                      <a:r>
                        <a:rPr kumimoji="1" lang="ja-JP" altLang="en-US" sz="1800" baseline="0" dirty="0">
                          <a:solidFill>
                            <a:schemeClr val="tx1"/>
                          </a:solidFill>
                          <a:latin typeface="Meiryo UI" panose="020B0604030504040204" pitchFamily="50" charset="-128"/>
                          <a:ea typeface="Meiryo UI" panose="020B0604030504040204" pitchFamily="50" charset="-128"/>
                        </a:rPr>
                        <a:t> 作成する。</a:t>
                      </a:r>
                      <a:endParaRPr kumimoji="1" lang="en-US" altLang="ja-JP" sz="1800" baseline="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080942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eiryo UI" panose="020B0604030504040204" pitchFamily="50" charset="-128"/>
                          <a:ea typeface="Meiryo UI" panose="020B0604030504040204" pitchFamily="50" charset="-128"/>
                        </a:rPr>
                        <a:t>６／８時間</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800" b="1" baseline="0" dirty="0">
                          <a:solidFill>
                            <a:schemeClr val="tx1"/>
                          </a:solidFill>
                          <a:latin typeface="Meiryo UI" panose="020B0604030504040204" pitchFamily="50" charset="-128"/>
                          <a:ea typeface="Meiryo UI" panose="020B0604030504040204" pitchFamily="50" charset="-128"/>
                        </a:rPr>
                        <a:t>○</a:t>
                      </a:r>
                      <a:r>
                        <a:rPr kumimoji="1" lang="en-US" altLang="ja-JP" sz="1800" b="1" baseline="0" dirty="0">
                          <a:solidFill>
                            <a:schemeClr val="tx1"/>
                          </a:solidFill>
                          <a:latin typeface="Meiryo UI" panose="020B0604030504040204" pitchFamily="50" charset="-128"/>
                          <a:ea typeface="Meiryo UI" panose="020B0604030504040204" pitchFamily="50" charset="-128"/>
                        </a:rPr>
                        <a:t>Activity 2</a:t>
                      </a:r>
                    </a:p>
                    <a:p>
                      <a:pPr algn="l"/>
                      <a:r>
                        <a:rPr kumimoji="1" lang="ja-JP" altLang="en-US" sz="1800" baseline="0" dirty="0">
                          <a:solidFill>
                            <a:schemeClr val="tx1"/>
                          </a:solidFill>
                          <a:latin typeface="Meiryo UI" panose="020B0604030504040204" pitchFamily="50" charset="-128"/>
                          <a:ea typeface="Meiryo UI" panose="020B0604030504040204" pitchFamily="50" charset="-128"/>
                        </a:rPr>
                        <a:t>   ・これ</a:t>
                      </a:r>
                      <a:r>
                        <a:rPr kumimoji="1" lang="ja-JP" altLang="en-US" sz="1800" baseline="0" dirty="0" smtClean="0">
                          <a:solidFill>
                            <a:schemeClr val="tx1"/>
                          </a:solidFill>
                          <a:latin typeface="Meiryo UI" panose="020B0604030504040204" pitchFamily="50" charset="-128"/>
                          <a:ea typeface="Meiryo UI" panose="020B0604030504040204" pitchFamily="50" charset="-128"/>
                        </a:rPr>
                        <a:t>までに発表</a:t>
                      </a:r>
                      <a:r>
                        <a:rPr kumimoji="1" lang="ja-JP" altLang="en-US" sz="1800" baseline="0" dirty="0">
                          <a:solidFill>
                            <a:schemeClr val="tx1"/>
                          </a:solidFill>
                          <a:latin typeface="Meiryo UI" panose="020B0604030504040204" pitchFamily="50" charset="-128"/>
                          <a:ea typeface="Meiryo UI" panose="020B0604030504040204" pitchFamily="50" charset="-128"/>
                        </a:rPr>
                        <a:t>したことや前時に作成したワークシート①を参考にして，</a:t>
                      </a:r>
                      <a:endParaRPr kumimoji="1" lang="en-US" altLang="ja-JP" sz="1800" baseline="0" dirty="0">
                        <a:solidFill>
                          <a:schemeClr val="tx1"/>
                        </a:solidFill>
                        <a:latin typeface="Meiryo UI" panose="020B0604030504040204" pitchFamily="50" charset="-128"/>
                        <a:ea typeface="Meiryo UI" panose="020B0604030504040204" pitchFamily="50" charset="-128"/>
                      </a:endParaRPr>
                    </a:p>
                    <a:p>
                      <a:pPr algn="l"/>
                      <a:r>
                        <a:rPr kumimoji="1" lang="ja-JP" altLang="en-US" sz="1800" baseline="0" dirty="0">
                          <a:solidFill>
                            <a:schemeClr val="tx1"/>
                          </a:solidFill>
                          <a:latin typeface="Meiryo UI" panose="020B0604030504040204" pitchFamily="50" charset="-128"/>
                          <a:ea typeface="Meiryo UI" panose="020B0604030504040204" pitchFamily="50" charset="-128"/>
                        </a:rPr>
                        <a:t>　　　誰かが読むことを意識してオリジナルミニポスターを作成する。</a:t>
                      </a:r>
                      <a:endParaRPr kumimoji="1" lang="en-US" altLang="ja-JP" sz="1800" baseline="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76279714"/>
                  </a:ext>
                </a:extLst>
              </a:tr>
            </a:tbl>
          </a:graphicData>
        </a:graphic>
      </p:graphicFrame>
      <p:pic>
        <p:nvPicPr>
          <p:cNvPr id="7" name="図 6">
            <a:extLst>
              <a:ext uri="{FF2B5EF4-FFF2-40B4-BE49-F238E27FC236}">
                <a16:creationId xmlns:a16="http://schemas.microsoft.com/office/drawing/2014/main" xmlns="" id="{04423B46-5A13-4AB1-81AA-B361CBE55017}"/>
              </a:ext>
            </a:extLst>
          </p:cNvPr>
          <p:cNvPicPr>
            <a:picLocks noChangeAspect="1"/>
          </p:cNvPicPr>
          <p:nvPr/>
        </p:nvPicPr>
        <p:blipFill rotWithShape="1">
          <a:blip r:embed="rId3"/>
          <a:srcRect l="29525" t="54202" r="56300" b="19185"/>
          <a:stretch/>
        </p:blipFill>
        <p:spPr>
          <a:xfrm>
            <a:off x="1623484" y="3135341"/>
            <a:ext cx="2948516" cy="3414330"/>
          </a:xfrm>
          <a:prstGeom prst="rect">
            <a:avLst/>
          </a:prstGeom>
        </p:spPr>
      </p:pic>
      <p:pic>
        <p:nvPicPr>
          <p:cNvPr id="8" name="図 7">
            <a:extLst>
              <a:ext uri="{FF2B5EF4-FFF2-40B4-BE49-F238E27FC236}">
                <a16:creationId xmlns:a16="http://schemas.microsoft.com/office/drawing/2014/main" xmlns="" id="{D5D9A39D-F8EB-46A4-A980-D5210E364B54}"/>
              </a:ext>
            </a:extLst>
          </p:cNvPr>
          <p:cNvPicPr>
            <a:picLocks noChangeAspect="1"/>
          </p:cNvPicPr>
          <p:nvPr/>
        </p:nvPicPr>
        <p:blipFill rotWithShape="1">
          <a:blip r:embed="rId4"/>
          <a:srcRect l="29779" t="44360" r="51670" b="15530"/>
          <a:stretch/>
        </p:blipFill>
        <p:spPr>
          <a:xfrm>
            <a:off x="5292080" y="3135341"/>
            <a:ext cx="2792188" cy="3414330"/>
          </a:xfrm>
          <a:prstGeom prst="rect">
            <a:avLst/>
          </a:prstGeom>
          <a:ln>
            <a:solidFill>
              <a:schemeClr val="tx1"/>
            </a:solidFill>
          </a:ln>
        </p:spPr>
      </p:pic>
      <p:sp>
        <p:nvSpPr>
          <p:cNvPr id="10" name="テキスト ボックス 9">
            <a:extLst>
              <a:ext uri="{FF2B5EF4-FFF2-40B4-BE49-F238E27FC236}">
                <a16:creationId xmlns:a16="http://schemas.microsoft.com/office/drawing/2014/main" xmlns="" id="{69F858F7-DE9B-421C-9E31-4F912198EC19}"/>
              </a:ext>
            </a:extLst>
          </p:cNvPr>
          <p:cNvSpPr txBox="1"/>
          <p:nvPr/>
        </p:nvSpPr>
        <p:spPr>
          <a:xfrm>
            <a:off x="1623484" y="2742570"/>
            <a:ext cx="4572000" cy="369332"/>
          </a:xfrm>
          <a:prstGeom prst="rect">
            <a:avLst/>
          </a:prstGeom>
          <a:noFill/>
        </p:spPr>
        <p:txBody>
          <a:bodyPr wrap="square">
            <a:spAutoFit/>
          </a:bodyPr>
          <a:lstStyle/>
          <a:p>
            <a:r>
              <a:rPr kumimoji="1" lang="ja-JP" altLang="en-US" sz="1800" baseline="0"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1800" baseline="0" dirty="0" smtClean="0">
                <a:solidFill>
                  <a:schemeClr val="tx1"/>
                </a:solidFill>
                <a:latin typeface="Meiryo UI" panose="020B0604030504040204" pitchFamily="50" charset="-128"/>
                <a:ea typeface="Meiryo UI" panose="020B0604030504040204" pitchFamily="50" charset="-128"/>
              </a:rPr>
              <a:t>ワークシート</a:t>
            </a:r>
            <a:r>
              <a:rPr kumimoji="1" lang="ja-JP" altLang="en-US" sz="1800" baseline="0" dirty="0">
                <a:solidFill>
                  <a:schemeClr val="tx1"/>
                </a:solidFill>
                <a:latin typeface="Meiryo UI" panose="020B0604030504040204" pitchFamily="50" charset="-128"/>
                <a:ea typeface="Meiryo UI" panose="020B0604030504040204" pitchFamily="50" charset="-128"/>
              </a:rPr>
              <a:t>①</a:t>
            </a:r>
            <a:endParaRPr lang="ja-JP" altLang="en-US"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xmlns="" id="{B81C51CA-A72D-4B65-8971-99842C4EF783}"/>
              </a:ext>
            </a:extLst>
          </p:cNvPr>
          <p:cNvSpPr txBox="1"/>
          <p:nvPr/>
        </p:nvSpPr>
        <p:spPr>
          <a:xfrm>
            <a:off x="5234516" y="2762190"/>
            <a:ext cx="4572000" cy="369332"/>
          </a:xfrm>
          <a:prstGeom prst="rect">
            <a:avLst/>
          </a:prstGeom>
          <a:noFill/>
        </p:spPr>
        <p:txBody>
          <a:bodyPr wrap="square">
            <a:spAutoFit/>
          </a:bodyPr>
          <a:lstStyle/>
          <a:p>
            <a:r>
              <a:rPr lang="ja-JP" altLang="en-US" dirty="0" smtClean="0">
                <a:latin typeface="UD デジタル 教科書体 NK-B" panose="02020700000000000000" pitchFamily="18" charset="-128"/>
                <a:ea typeface="UD デジタル 教科書体 NK-B" panose="02020700000000000000" pitchFamily="18" charset="-128"/>
              </a:rPr>
              <a:t>　　</a:t>
            </a:r>
            <a:r>
              <a:rPr lang="ja-JP" altLang="en-US" dirty="0" smtClean="0">
                <a:latin typeface="Meiryo UI" panose="020B0604030504040204" pitchFamily="50" charset="-128"/>
                <a:ea typeface="Meiryo UI" panose="020B0604030504040204" pitchFamily="50" charset="-128"/>
              </a:rPr>
              <a:t>オリジナルミニポスター</a:t>
            </a:r>
            <a:endParaRPr lang="ja-JP" altLang="en-US" dirty="0">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書くこと」の言語活動例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13" name="コンテンツ プレースホルダー 2">
            <a:extLst>
              <a:ext uri="{FF2B5EF4-FFF2-40B4-BE49-F238E27FC236}">
                <a16:creationId xmlns:a16="http://schemas.microsoft.com/office/drawing/2014/main" xmlns="" id="{962A0E34-3CBB-47C7-ACAB-97DA3E7D11DA}"/>
              </a:ext>
            </a:extLst>
          </p:cNvPr>
          <p:cNvSpPr txBox="1">
            <a:spLocks/>
          </p:cNvSpPr>
          <p:nvPr/>
        </p:nvSpPr>
        <p:spPr>
          <a:xfrm>
            <a:off x="503040" y="6569821"/>
            <a:ext cx="8640960" cy="432048"/>
          </a:xfrm>
          <a:prstGeom prst="rect">
            <a:avLst/>
          </a:prstGeom>
          <a:ln>
            <a:noFill/>
          </a:ln>
        </p:spPr>
        <p:txBody>
          <a:bodyPr vert="horz" lIns="91440" tIns="45720" rIns="91440" bIns="45720" rtlCol="0" anchor="t" anchorCtr="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国立教育政策</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研究所「</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指導</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と評価の</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一体化</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の</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ための学習評価に関する参考資料　小学校　外国語・外国語活動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p.87</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66286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71">
            <a:extLst>
              <a:ext uri="{FF2B5EF4-FFF2-40B4-BE49-F238E27FC236}">
                <a16:creationId xmlns:a16="http://schemas.microsoft.com/office/drawing/2014/main" xmlns="" id="{21AF725E-AF1D-43B3-A44D-A2A2C82B5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400" y="5742885"/>
            <a:ext cx="1251857" cy="101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1">
            <a:extLst>
              <a:ext uri="{FF2B5EF4-FFF2-40B4-BE49-F238E27FC236}">
                <a16:creationId xmlns:a16="http://schemas.microsoft.com/office/drawing/2014/main" xmlns="" id="{F346044D-274B-459C-98D7-D6307822C66C}"/>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800" b="1" dirty="0">
              <a:solidFill>
                <a:schemeClr val="bg1"/>
              </a:solidFill>
              <a:latin typeface="UD Digi Kyokasho NK-B" panose="02020700000000000000" pitchFamily="18" charset="-128"/>
              <a:ea typeface="UD Digi Kyokasho NK-B" panose="02020700000000000000" pitchFamily="18" charset="-128"/>
            </a:endParaRPr>
          </a:p>
        </p:txBody>
      </p:sp>
      <p:sp>
        <p:nvSpPr>
          <p:cNvPr id="8" name="テキスト ボックス 7">
            <a:extLst>
              <a:ext uri="{FF2B5EF4-FFF2-40B4-BE49-F238E27FC236}">
                <a16:creationId xmlns:a16="http://schemas.microsoft.com/office/drawing/2014/main" xmlns="" id="{46DE1376-CE0F-4732-B607-09A3D3886BFD}"/>
              </a:ext>
            </a:extLst>
          </p:cNvPr>
          <p:cNvSpPr txBox="1"/>
          <p:nvPr/>
        </p:nvSpPr>
        <p:spPr>
          <a:xfrm>
            <a:off x="1264502" y="908720"/>
            <a:ext cx="7581755" cy="7478970"/>
          </a:xfrm>
          <a:prstGeom prst="rect">
            <a:avLst/>
          </a:prstGeom>
          <a:noFill/>
        </p:spPr>
        <p:txBody>
          <a:bodyPr wrap="square" rtlCol="0">
            <a:spAutoFit/>
          </a:bodyPr>
          <a:lstStyle/>
          <a:p>
            <a:pPr algn="l">
              <a:lnSpc>
                <a:spcPct val="200000"/>
              </a:lnSpc>
            </a:pPr>
            <a:r>
              <a:rPr kumimoji="1" lang="en-US" altLang="ja-JP" sz="4000" b="1" dirty="0" smtClean="0">
                <a:latin typeface="Meiryo UI" panose="020B0604030504040204" pitchFamily="50" charset="-128"/>
                <a:ea typeface="Meiryo UI" panose="020B0604030504040204" pitchFamily="50" charset="-128"/>
              </a:rPr>
              <a:t>                《</a:t>
            </a:r>
            <a:r>
              <a:rPr kumimoji="1" lang="ja-JP" altLang="en-US" sz="4000" b="1" dirty="0" smtClean="0">
                <a:latin typeface="Meiryo UI" panose="020B0604030504040204" pitchFamily="50" charset="-128"/>
                <a:ea typeface="Meiryo UI" panose="020B0604030504040204" pitchFamily="50" charset="-128"/>
              </a:rPr>
              <a:t>内容</a:t>
            </a:r>
            <a:r>
              <a:rPr kumimoji="1" lang="en-US" altLang="ja-JP" sz="4000" b="1" dirty="0" smtClean="0">
                <a:latin typeface="Meiryo UI" panose="020B0604030504040204" pitchFamily="50" charset="-128"/>
                <a:ea typeface="Meiryo UI" panose="020B0604030504040204" pitchFamily="50" charset="-128"/>
              </a:rPr>
              <a:t>》</a:t>
            </a:r>
          </a:p>
          <a:p>
            <a:pPr>
              <a:lnSpc>
                <a:spcPct val="200000"/>
              </a:lnSpc>
            </a:pPr>
            <a:r>
              <a:rPr lang="ja-JP" altLang="en-US" sz="4000" b="1" dirty="0">
                <a:latin typeface="Meiryo UI" panose="020B0604030504040204" pitchFamily="50" charset="-128"/>
                <a:ea typeface="Meiryo UI" panose="020B0604030504040204" pitchFamily="50" charset="-128"/>
              </a:rPr>
              <a:t>１　「書くこと」の領域の目標</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２　「書くこと」の言語活動例</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３　まとめ・演習</a:t>
            </a:r>
            <a:br>
              <a:rPr lang="ja-JP" altLang="en-US" sz="4000" b="1" dirty="0">
                <a:latin typeface="Meiryo UI" panose="020B0604030504040204" pitchFamily="50" charset="-128"/>
                <a:ea typeface="Meiryo UI" panose="020B0604030504040204" pitchFamily="50" charset="-128"/>
              </a:rPr>
            </a:br>
            <a:endParaRPr kumimoji="1" lang="en-US" altLang="ja-JP" sz="4000" b="1" dirty="0" smtClean="0">
              <a:latin typeface="Meiryo UI" panose="020B0604030504040204" pitchFamily="50" charset="-128"/>
              <a:ea typeface="Meiryo UI" panose="020B0604030504040204" pitchFamily="50" charset="-128"/>
            </a:endParaRPr>
          </a:p>
          <a:p>
            <a:pPr algn="l"/>
            <a:endParaRPr kumimoji="1" lang="en-US" altLang="ja-JP" sz="3200" b="1" dirty="0" smtClean="0">
              <a:latin typeface="Meiryo UI" panose="020B0604030504040204" pitchFamily="50" charset="-128"/>
              <a:ea typeface="Meiryo UI" panose="020B0604030504040204" pitchFamily="50" charset="-128"/>
            </a:endParaRPr>
          </a:p>
          <a:p>
            <a:pPr algn="l"/>
            <a:endParaRPr kumimoji="1" lang="en-US" altLang="ja-JP" sz="4800" b="1" dirty="0" smtClean="0">
              <a:latin typeface="Meiryo UI" panose="020B0604030504040204" pitchFamily="50" charset="-128"/>
              <a:ea typeface="Meiryo UI" panose="020B0604030504040204" pitchFamily="50" charset="-128"/>
            </a:endParaRPr>
          </a:p>
        </p:txBody>
      </p:sp>
      <p:sp>
        <p:nvSpPr>
          <p:cNvPr id="10" name="四角形: 角を丸くする 7">
            <a:extLst>
              <a:ext uri="{FF2B5EF4-FFF2-40B4-BE49-F238E27FC236}">
                <a16:creationId xmlns:a16="http://schemas.microsoft.com/office/drawing/2014/main" xmlns="" id="{F052E2FC-51A9-4891-8A14-638F2F883DBA}"/>
              </a:ext>
            </a:extLst>
          </p:cNvPr>
          <p:cNvSpPr/>
          <p:nvPr/>
        </p:nvSpPr>
        <p:spPr>
          <a:xfrm>
            <a:off x="1135086" y="4873937"/>
            <a:ext cx="6588730" cy="1017815"/>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70291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xmlns="" id="{C92F68D8-09BB-45BF-883B-029985FEA212}"/>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３　まとめ・演習</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xmlns="" id="{1D979128-5AFA-4756-A691-5CF07DBE3E1D}"/>
              </a:ext>
            </a:extLst>
          </p:cNvPr>
          <p:cNvSpPr>
            <a:spLocks noGrp="1"/>
          </p:cNvSpPr>
          <p:nvPr>
            <p:ph type="title"/>
          </p:nvPr>
        </p:nvSpPr>
        <p:spPr>
          <a:xfrm>
            <a:off x="431540" y="1124744"/>
            <a:ext cx="8280920" cy="5400600"/>
          </a:xfrm>
        </p:spPr>
        <p:txBody>
          <a:bodyPr>
            <a:normAutofit/>
          </a:bodyPr>
          <a:lstStyle/>
          <a:p>
            <a:pPr marL="0" indent="0" algn="l">
              <a:lnSpc>
                <a:spcPts val="4300"/>
              </a:lnSpc>
              <a:buNone/>
            </a:pPr>
            <a:r>
              <a:rPr lang="ja-JP" altLang="en-US"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「書くこと」の言語活動で書かせる英語は，音声で</a:t>
            </a:r>
            <a:r>
              <a:rPr kumimoji="1" lang="en-US" altLang="ja-JP" sz="2800" dirty="0">
                <a:latin typeface="Meiryo UI" panose="020B0604030504040204" pitchFamily="50" charset="-128"/>
                <a:ea typeface="Meiryo UI" panose="020B0604030504040204" pitchFamily="50" charset="-128"/>
              </a:rPr>
              <a:t/>
            </a:r>
            <a:br>
              <a:rPr kumimoji="1" lang="en-US" altLang="ja-JP" sz="2800" dirty="0">
                <a:latin typeface="Meiryo UI" panose="020B0604030504040204" pitchFamily="50" charset="-128"/>
                <a:ea typeface="Meiryo UI" panose="020B0604030504040204" pitchFamily="50" charset="-128"/>
              </a:rPr>
            </a:br>
            <a:r>
              <a:rPr kumimoji="1" lang="en-US" altLang="ja-JP" sz="2800" dirty="0">
                <a:latin typeface="Meiryo UI" panose="020B0604030504040204" pitchFamily="50" charset="-128"/>
                <a:ea typeface="Meiryo UI" panose="020B0604030504040204" pitchFamily="50" charset="-128"/>
              </a:rPr>
              <a:t>   </a:t>
            </a:r>
            <a:r>
              <a:rPr kumimoji="1" lang="ja-JP" altLang="en-US" sz="2800" dirty="0">
                <a:latin typeface="Meiryo UI" panose="020B0604030504040204" pitchFamily="50" charset="-128"/>
                <a:ea typeface="Meiryo UI" panose="020B0604030504040204" pitchFamily="50" charset="-128"/>
              </a:rPr>
              <a:t>十分慣れ親しんだ簡単な語句や基本的な表現とす</a:t>
            </a:r>
            <a:r>
              <a:rPr kumimoji="1" lang="en-US" altLang="ja-JP" sz="2800" dirty="0">
                <a:latin typeface="Meiryo UI" panose="020B0604030504040204" pitchFamily="50" charset="-128"/>
                <a:ea typeface="Meiryo UI" panose="020B0604030504040204" pitchFamily="50" charset="-128"/>
              </a:rPr>
              <a:t/>
            </a:r>
            <a:br>
              <a:rPr kumimoji="1" lang="en-US" altLang="ja-JP" sz="2800" dirty="0">
                <a:latin typeface="Meiryo UI" panose="020B0604030504040204" pitchFamily="50" charset="-128"/>
                <a:ea typeface="Meiryo UI" panose="020B0604030504040204" pitchFamily="50" charset="-128"/>
              </a:rPr>
            </a:br>
            <a:r>
              <a:rPr kumimoji="1" lang="en-US" altLang="ja-JP" sz="2800" dirty="0">
                <a:latin typeface="Meiryo UI" panose="020B0604030504040204" pitchFamily="50" charset="-128"/>
                <a:ea typeface="Meiryo UI" panose="020B0604030504040204" pitchFamily="50" charset="-128"/>
              </a:rPr>
              <a:t>   </a:t>
            </a:r>
            <a:r>
              <a:rPr kumimoji="1" lang="ja-JP" altLang="en-US" sz="2800" dirty="0">
                <a:latin typeface="Meiryo UI" panose="020B0604030504040204" pitchFamily="50" charset="-128"/>
                <a:ea typeface="Meiryo UI" panose="020B0604030504040204" pitchFamily="50" charset="-128"/>
              </a:rPr>
              <a:t>ることに十分留意する。</a:t>
            </a:r>
            <a:r>
              <a:rPr kumimoji="1" lang="en-US" altLang="ja-JP" sz="2800" dirty="0">
                <a:latin typeface="Meiryo UI" panose="020B0604030504040204" pitchFamily="50" charset="-128"/>
                <a:ea typeface="Meiryo UI" panose="020B0604030504040204" pitchFamily="50" charset="-128"/>
              </a:rPr>
              <a:t/>
            </a:r>
            <a:br>
              <a:rPr kumimoji="1" lang="en-US" altLang="ja-JP" sz="2800" dirty="0">
                <a:latin typeface="Meiryo UI" panose="020B0604030504040204" pitchFamily="50" charset="-128"/>
                <a:ea typeface="Meiryo UI" panose="020B0604030504040204" pitchFamily="50" charset="-128"/>
              </a:rPr>
            </a:br>
            <a:r>
              <a:rPr kumimoji="1" lang="ja-JP" altLang="en-US"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児童が過度の負担を感じることのないよう，段階を</a:t>
            </a:r>
            <a:r>
              <a:rPr lang="en-US" altLang="ja-JP" sz="2800" dirty="0">
                <a:latin typeface="Meiryo UI" panose="020B0604030504040204" pitchFamily="50" charset="-128"/>
                <a:ea typeface="Meiryo UI" panose="020B0604030504040204" pitchFamily="50" charset="-128"/>
              </a:rPr>
              <a:t/>
            </a:r>
            <a:br>
              <a:rPr lang="en-US" altLang="ja-JP" sz="2800" dirty="0">
                <a:latin typeface="Meiryo UI" panose="020B0604030504040204" pitchFamily="50" charset="-128"/>
                <a:ea typeface="Meiryo UI" panose="020B0604030504040204" pitchFamily="50" charset="-128"/>
              </a:rPr>
            </a:br>
            <a:r>
              <a:rPr lang="en-US" altLang="ja-JP" sz="2800" dirty="0">
                <a:latin typeface="Meiryo UI" panose="020B0604030504040204" pitchFamily="50" charset="-128"/>
                <a:ea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rPr>
              <a:t>踏んで</a:t>
            </a:r>
            <a:r>
              <a:rPr lang="ja-JP" altLang="en-US" sz="2800" dirty="0">
                <a:latin typeface="Meiryo UI" panose="020B0604030504040204" pitchFamily="50" charset="-128"/>
                <a:ea typeface="Meiryo UI" panose="020B0604030504040204" pitchFamily="50" charset="-128"/>
              </a:rPr>
              <a:t>指導する。</a:t>
            </a:r>
            <a:r>
              <a:rPr lang="en-US" altLang="ja-JP" sz="2800" dirty="0">
                <a:latin typeface="Meiryo UI" panose="020B0604030504040204" pitchFamily="50" charset="-128"/>
                <a:ea typeface="Meiryo UI" panose="020B0604030504040204" pitchFamily="50" charset="-128"/>
              </a:rPr>
              <a:t/>
            </a:r>
            <a:br>
              <a:rPr lang="en-US" altLang="ja-JP"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「書くこと」の目的をもって取り組める言語活動を設</a:t>
            </a:r>
            <a:r>
              <a:rPr kumimoji="1" lang="en-US" altLang="ja-JP" sz="2800" dirty="0">
                <a:latin typeface="Meiryo UI" panose="020B0604030504040204" pitchFamily="50" charset="-128"/>
                <a:ea typeface="Meiryo UI" panose="020B0604030504040204" pitchFamily="50" charset="-128"/>
              </a:rPr>
              <a:t/>
            </a:r>
            <a:br>
              <a:rPr kumimoji="1" lang="en-US" altLang="ja-JP" sz="2800" dirty="0">
                <a:latin typeface="Meiryo UI" panose="020B0604030504040204" pitchFamily="50" charset="-128"/>
                <a:ea typeface="Meiryo UI" panose="020B0604030504040204" pitchFamily="50" charset="-128"/>
              </a:rPr>
            </a:br>
            <a:r>
              <a:rPr kumimoji="1" lang="en-US" altLang="ja-JP" sz="2800" dirty="0">
                <a:latin typeface="Meiryo UI" panose="020B0604030504040204" pitchFamily="50" charset="-128"/>
                <a:ea typeface="Meiryo UI" panose="020B0604030504040204" pitchFamily="50" charset="-128"/>
              </a:rPr>
              <a:t>   </a:t>
            </a:r>
            <a:r>
              <a:rPr kumimoji="1" lang="ja-JP" altLang="en-US" sz="2800" dirty="0">
                <a:latin typeface="Meiryo UI" panose="020B0604030504040204" pitchFamily="50" charset="-128"/>
                <a:ea typeface="Meiryo UI" panose="020B0604030504040204" pitchFamily="50" charset="-128"/>
              </a:rPr>
              <a:t>定する。</a:t>
            </a:r>
            <a:r>
              <a:rPr kumimoji="1" lang="en-US" altLang="ja-JP" sz="2800" dirty="0">
                <a:latin typeface="Meiryo UI" panose="020B0604030504040204" pitchFamily="50" charset="-128"/>
                <a:ea typeface="Meiryo UI" panose="020B0604030504040204" pitchFamily="50" charset="-128"/>
              </a:rPr>
              <a:t/>
            </a:r>
            <a:br>
              <a:rPr kumimoji="1" lang="en-US" altLang="ja-JP"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英語の語順への意識を高め，語と語の区切り</a:t>
            </a:r>
            <a:r>
              <a:rPr kumimoji="1" lang="ja-JP" altLang="en-US" sz="2800" dirty="0" smtClean="0">
                <a:latin typeface="Meiryo UI" panose="020B0604030504040204" pitchFamily="50" charset="-128"/>
                <a:ea typeface="Meiryo UI" panose="020B0604030504040204" pitchFamily="50" charset="-128"/>
              </a:rPr>
              <a:t>等</a:t>
            </a:r>
            <a:r>
              <a:rPr lang="ja-JP" altLang="en-US" sz="2800" dirty="0">
                <a:latin typeface="Meiryo UI" panose="020B0604030504040204" pitchFamily="50" charset="-128"/>
                <a:ea typeface="Meiryo UI" panose="020B0604030504040204" pitchFamily="50" charset="-128"/>
              </a:rPr>
              <a:t>に</a:t>
            </a:r>
            <a:r>
              <a:rPr kumimoji="1" lang="en-US" altLang="ja-JP" sz="2800" dirty="0">
                <a:latin typeface="Meiryo UI" panose="020B0604030504040204" pitchFamily="50" charset="-128"/>
                <a:ea typeface="Meiryo UI" panose="020B0604030504040204" pitchFamily="50" charset="-128"/>
              </a:rPr>
              <a:t/>
            </a:r>
            <a:br>
              <a:rPr kumimoji="1" lang="en-US" altLang="ja-JP" sz="2800" dirty="0">
                <a:latin typeface="Meiryo UI" panose="020B0604030504040204" pitchFamily="50" charset="-128"/>
                <a:ea typeface="Meiryo UI" panose="020B0604030504040204" pitchFamily="50" charset="-128"/>
              </a:rPr>
            </a:br>
            <a:r>
              <a:rPr kumimoji="1" lang="en-US" altLang="ja-JP" sz="2800" dirty="0">
                <a:latin typeface="Meiryo UI" panose="020B0604030504040204" pitchFamily="50" charset="-128"/>
                <a:ea typeface="Meiryo UI" panose="020B0604030504040204" pitchFamily="50" charset="-128"/>
              </a:rPr>
              <a:t>   </a:t>
            </a:r>
            <a:r>
              <a:rPr kumimoji="1" lang="ja-JP" altLang="en-US" sz="3100" dirty="0">
                <a:latin typeface="Meiryo UI" panose="020B0604030504040204" pitchFamily="50" charset="-128"/>
                <a:ea typeface="Meiryo UI" panose="020B0604030504040204" pitchFamily="50" charset="-128"/>
              </a:rPr>
              <a:t>注意</a:t>
            </a:r>
            <a:r>
              <a:rPr kumimoji="1" lang="ja-JP" altLang="en-US" sz="2800" dirty="0">
                <a:latin typeface="Meiryo UI" panose="020B0604030504040204" pitchFamily="50" charset="-128"/>
                <a:ea typeface="Meiryo UI" panose="020B0604030504040204" pitchFamily="50" charset="-128"/>
              </a:rPr>
              <a:t>して英文を書くことができるよう指導する。</a:t>
            </a:r>
            <a:endParaRPr kumimoji="1" lang="en-US" altLang="ja-JP" sz="28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xmlns="" id="{ECDAA0E2-E583-4E78-9043-C49C14A22EEF}"/>
              </a:ext>
            </a:extLst>
          </p:cNvPr>
          <p:cNvSpPr txBox="1"/>
          <p:nvPr/>
        </p:nvSpPr>
        <p:spPr>
          <a:xfrm>
            <a:off x="2024844" y="734418"/>
            <a:ext cx="5094312" cy="584775"/>
          </a:xfrm>
          <a:prstGeom prst="rect">
            <a:avLst/>
          </a:prstGeom>
          <a:noFill/>
        </p:spPr>
        <p:txBody>
          <a:bodyPr wrap="square">
            <a:spAutoFit/>
          </a:bodyPr>
          <a:lstStyle/>
          <a:p>
            <a:r>
              <a:rPr lang="ja-JP" altLang="en-US" sz="3200" b="1" dirty="0">
                <a:latin typeface="Meiryo UI" panose="020B0604030504040204" pitchFamily="50" charset="-128"/>
                <a:ea typeface="Meiryo UI" panose="020B0604030504040204" pitchFamily="50" charset="-128"/>
              </a:rPr>
              <a:t>「書くこと」の指導について</a:t>
            </a:r>
            <a:endParaRPr lang="ja-JP" altLang="en-US" sz="3200" dirty="0">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xmlns="" id="{7B24A9EC-FAA2-451D-B2A7-52ED8D70DF11}"/>
              </a:ext>
            </a:extLst>
          </p:cNvPr>
          <p:cNvSpPr txBox="1">
            <a:spLocks/>
          </p:cNvSpPr>
          <p:nvPr/>
        </p:nvSpPr>
        <p:spPr>
          <a:xfrm>
            <a:off x="251520" y="6425952"/>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文部科学省「小学校外国語活動・外国語　研修ガイドブック</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p.83</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84510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11">
            <a:extLst>
              <a:ext uri="{FF2B5EF4-FFF2-40B4-BE49-F238E27FC236}">
                <a16:creationId xmlns:a16="http://schemas.microsoft.com/office/drawing/2014/main" xmlns="" id="{EEF8B59D-DBD6-4103-B422-540050E07DFA}"/>
              </a:ext>
            </a:extLst>
          </p:cNvPr>
          <p:cNvSpPr/>
          <p:nvPr/>
        </p:nvSpPr>
        <p:spPr>
          <a:xfrm>
            <a:off x="323528" y="692696"/>
            <a:ext cx="8502359" cy="5845143"/>
          </a:xfrm>
          <a:prstGeom prst="roundRect">
            <a:avLst>
              <a:gd name="adj" fmla="val 363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000" b="1" dirty="0">
                <a:solidFill>
                  <a:schemeClr val="tx1"/>
                </a:solidFill>
                <a:latin typeface="Meiryo UI" panose="020B0604030504040204" pitchFamily="50" charset="-128"/>
                <a:ea typeface="Meiryo UI" panose="020B0604030504040204" pitchFamily="50" charset="-128"/>
              </a:rPr>
              <a:t>○単元名</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solidFill>
                <a:latin typeface="Meiryo UI" panose="020B0604030504040204" pitchFamily="50" charset="-128"/>
                <a:ea typeface="Meiryo UI" panose="020B0604030504040204" pitchFamily="50" charset="-128"/>
              </a:rPr>
              <a:t>○単元目標</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rPr>
              <a:t>○目指す児童の具体の姿</a:t>
            </a:r>
            <a:endParaRPr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solidFill>
                <a:latin typeface="Meiryo UI" panose="020B0604030504040204" pitchFamily="50" charset="-128"/>
                <a:ea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rPr>
              <a:t>「書くこと」の言語活動</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solidFill>
                <a:latin typeface="UD Digi Kyokasho NK-B" panose="02020700000000000000" pitchFamily="18" charset="-128"/>
                <a:ea typeface="UD Digi Kyokasho NK-B" panose="02020700000000000000" pitchFamily="18" charset="-128"/>
              </a:rPr>
              <a:t>　　・</a:t>
            </a:r>
            <a:endParaRPr kumimoji="1" lang="en-US" altLang="ja-JP" sz="2000" b="1" dirty="0">
              <a:solidFill>
                <a:schemeClr val="tx1"/>
              </a:solidFill>
              <a:latin typeface="UD Digi Kyokasho NK-B" panose="02020700000000000000" pitchFamily="18" charset="-128"/>
              <a:ea typeface="UD Digi Kyokasho NK-B" panose="02020700000000000000" pitchFamily="18" charset="-128"/>
            </a:endParaRPr>
          </a:p>
          <a:p>
            <a:pPr>
              <a:lnSpc>
                <a:spcPct val="150000"/>
              </a:lnSpc>
            </a:pPr>
            <a:r>
              <a:rPr kumimoji="1" lang="ja-JP" altLang="en-US" sz="2000" b="1" dirty="0">
                <a:solidFill>
                  <a:schemeClr val="tx1"/>
                </a:solidFill>
                <a:latin typeface="UD Digi Kyokasho NK-B" panose="02020700000000000000" pitchFamily="18" charset="-128"/>
                <a:ea typeface="UD Digi Kyokasho NK-B" panose="02020700000000000000" pitchFamily="18" charset="-128"/>
              </a:rPr>
              <a:t>　　</a:t>
            </a:r>
            <a:r>
              <a:rPr lang="ja-JP" altLang="en-US" sz="2000" b="1" dirty="0">
                <a:solidFill>
                  <a:schemeClr val="tx1"/>
                </a:solidFill>
                <a:latin typeface="UD Digi Kyokasho NK-B" panose="02020700000000000000" pitchFamily="18" charset="-128"/>
                <a:ea typeface="UD Digi Kyokasho NK-B" panose="02020700000000000000" pitchFamily="18" charset="-128"/>
              </a:rPr>
              <a:t>・</a:t>
            </a:r>
            <a:endParaRPr lang="en-US" altLang="ja-JP" sz="2000" b="1" dirty="0">
              <a:solidFill>
                <a:schemeClr val="tx1"/>
              </a:solidFill>
              <a:latin typeface="UD Digi Kyokasho NK-B" panose="02020700000000000000" pitchFamily="18" charset="-128"/>
              <a:ea typeface="UD Digi Kyokasho NK-B" panose="02020700000000000000" pitchFamily="18" charset="-128"/>
            </a:endParaRPr>
          </a:p>
          <a:p>
            <a:pPr>
              <a:lnSpc>
                <a:spcPct val="150000"/>
              </a:lnSpc>
            </a:pPr>
            <a:r>
              <a:rPr kumimoji="1" lang="ja-JP" altLang="en-US" sz="2000" b="1" dirty="0">
                <a:solidFill>
                  <a:schemeClr val="tx1"/>
                </a:solidFill>
                <a:latin typeface="UD Digi Kyokasho NK-B" panose="02020700000000000000" pitchFamily="18" charset="-128"/>
                <a:ea typeface="UD Digi Kyokasho NK-B" panose="02020700000000000000" pitchFamily="18" charset="-128"/>
              </a:rPr>
              <a:t>　　・</a:t>
            </a:r>
            <a:endParaRPr kumimoji="1" lang="en-US" altLang="ja-JP" sz="2000" b="1" dirty="0">
              <a:solidFill>
                <a:schemeClr val="tx1"/>
              </a:solidFill>
              <a:latin typeface="UD Digi Kyokasho NK-B" panose="02020700000000000000" pitchFamily="18" charset="-128"/>
              <a:ea typeface="UD Digi Kyokasho NK-B" panose="02020700000000000000" pitchFamily="18" charset="-128"/>
            </a:endParaRPr>
          </a:p>
        </p:txBody>
      </p:sp>
      <p:sp>
        <p:nvSpPr>
          <p:cNvPr id="6" name="角丸四角形 11">
            <a:extLst>
              <a:ext uri="{FF2B5EF4-FFF2-40B4-BE49-F238E27FC236}">
                <a16:creationId xmlns:a16="http://schemas.microsoft.com/office/drawing/2014/main" xmlns="" id="{347C8943-CE5C-4128-AD23-4FA02985E699}"/>
              </a:ext>
            </a:extLst>
          </p:cNvPr>
          <p:cNvSpPr/>
          <p:nvPr/>
        </p:nvSpPr>
        <p:spPr>
          <a:xfrm>
            <a:off x="3851920" y="1196752"/>
            <a:ext cx="4683568" cy="2880320"/>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000" b="1" dirty="0" smtClean="0">
                <a:solidFill>
                  <a:schemeClr val="tx1"/>
                </a:solidFill>
                <a:latin typeface="Meiryo UI" panose="020B0604030504040204" pitchFamily="50" charset="-128"/>
                <a:ea typeface="Meiryo UI" panose="020B0604030504040204" pitchFamily="50" charset="-128"/>
              </a:rPr>
              <a:t>①</a:t>
            </a:r>
            <a:r>
              <a:rPr kumimoji="1" lang="ja-JP" altLang="en-US" sz="2000" b="1" dirty="0">
                <a:solidFill>
                  <a:schemeClr val="tx1"/>
                </a:solidFill>
                <a:latin typeface="Meiryo UI" panose="020B0604030504040204" pitchFamily="50" charset="-128"/>
                <a:ea typeface="Meiryo UI" panose="020B0604030504040204" pitchFamily="50" charset="-128"/>
              </a:rPr>
              <a:t>単元を選ぶ</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solidFill>
                <a:latin typeface="Meiryo UI" panose="020B0604030504040204" pitchFamily="50" charset="-128"/>
                <a:ea typeface="Meiryo UI" panose="020B0604030504040204" pitchFamily="50" charset="-128"/>
              </a:rPr>
              <a:t>②単元</a:t>
            </a:r>
            <a:r>
              <a:rPr lang="ja-JP" altLang="en-US" sz="2000" b="1" dirty="0">
                <a:solidFill>
                  <a:schemeClr val="tx1"/>
                </a:solidFill>
                <a:latin typeface="Meiryo UI" panose="020B0604030504040204" pitchFamily="50" charset="-128"/>
                <a:ea typeface="Meiryo UI" panose="020B0604030504040204" pitchFamily="50" charset="-128"/>
              </a:rPr>
              <a:t>目標</a:t>
            </a:r>
            <a:r>
              <a:rPr kumimoji="1" lang="ja-JP" altLang="en-US" sz="2000" b="1" dirty="0">
                <a:solidFill>
                  <a:schemeClr val="tx1"/>
                </a:solidFill>
                <a:latin typeface="Meiryo UI" panose="020B0604030504040204" pitchFamily="50" charset="-128"/>
                <a:ea typeface="Meiryo UI" panose="020B0604030504040204" pitchFamily="50" charset="-128"/>
              </a:rPr>
              <a:t>を決定する</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rPr>
              <a:t>③単元で扱う言語材料を確認する</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rPr>
              <a:t>④目指す児童の具体の姿を考える</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rPr>
              <a:t>⑤</a:t>
            </a:r>
            <a:r>
              <a:rPr kumimoji="1" lang="ja-JP" altLang="en-US" sz="2000" b="1" dirty="0">
                <a:solidFill>
                  <a:schemeClr val="tx1"/>
                </a:solidFill>
                <a:latin typeface="Meiryo UI" panose="020B0604030504040204" pitchFamily="50" charset="-128"/>
                <a:ea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rPr>
              <a:t>書く</a:t>
            </a:r>
            <a:r>
              <a:rPr kumimoji="1" lang="ja-JP" altLang="en-US" sz="2000" b="1" dirty="0">
                <a:solidFill>
                  <a:schemeClr val="tx1"/>
                </a:solidFill>
                <a:latin typeface="Meiryo UI" panose="020B0604030504040204" pitchFamily="50" charset="-128"/>
                <a:ea typeface="Meiryo UI" panose="020B0604030504040204" pitchFamily="50" charset="-128"/>
              </a:rPr>
              <a:t>こと」の言語活動を設定する</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pic>
        <p:nvPicPr>
          <p:cNvPr id="7" name="Picture 103">
            <a:extLst>
              <a:ext uri="{FF2B5EF4-FFF2-40B4-BE49-F238E27FC236}">
                <a16:creationId xmlns:a16="http://schemas.microsoft.com/office/drawing/2014/main" xmlns="" id="{4D04368A-C0AA-409B-8EF9-432EF05FC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912698"/>
            <a:ext cx="1450774" cy="14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1">
            <a:extLst>
              <a:ext uri="{FF2B5EF4-FFF2-40B4-BE49-F238E27FC236}">
                <a16:creationId xmlns:a16="http://schemas.microsoft.com/office/drawing/2014/main" xmlns="" id="{C92F68D8-09BB-45BF-883B-029985FEA212}"/>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３　まとめ・演習</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23276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額縁に入った絵&#10;&#10;中程度の精度で自動的に生成された説明">
            <a:extLst>
              <a:ext uri="{FF2B5EF4-FFF2-40B4-BE49-F238E27FC236}">
                <a16:creationId xmlns:a16="http://schemas.microsoft.com/office/drawing/2014/main" xmlns="" id="{EED84955-A436-415E-B9EB-75C88C5FD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3" y="656130"/>
            <a:ext cx="6768753" cy="6201870"/>
          </a:xfrm>
          <a:prstGeom prst="rect">
            <a:avLst/>
          </a:prstGeom>
        </p:spPr>
      </p:pic>
      <p:sp>
        <p:nvSpPr>
          <p:cNvPr id="10" name="テキスト ボックス 9">
            <a:extLst>
              <a:ext uri="{FF2B5EF4-FFF2-40B4-BE49-F238E27FC236}">
                <a16:creationId xmlns:a16="http://schemas.microsoft.com/office/drawing/2014/main" xmlns="" id="{9DC8C434-A0C7-4FFA-B468-CD8AD8B5F2E0}"/>
              </a:ext>
            </a:extLst>
          </p:cNvPr>
          <p:cNvSpPr txBox="1"/>
          <p:nvPr/>
        </p:nvSpPr>
        <p:spPr>
          <a:xfrm>
            <a:off x="3671899" y="3096199"/>
            <a:ext cx="1800200" cy="523220"/>
          </a:xfrm>
          <a:prstGeom prst="rect">
            <a:avLst/>
          </a:prstGeom>
          <a:noFill/>
        </p:spPr>
        <p:txBody>
          <a:bodyPr wrap="square">
            <a:spAutoFit/>
          </a:bodyPr>
          <a:lstStyle/>
          <a:p>
            <a:r>
              <a:rPr lang="ja-JP" altLang="en-US" sz="2800" b="1" dirty="0">
                <a:latin typeface="Meiryo UI" panose="020B0604030504040204" pitchFamily="50" charset="-128"/>
                <a:ea typeface="Meiryo UI" panose="020B0604030504040204" pitchFamily="50" charset="-128"/>
              </a:rPr>
              <a:t>動画視聴</a:t>
            </a:r>
            <a:endParaRPr lang="ja-JP" altLang="en-US" sz="2800" dirty="0">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xmlns="" id="{C92F68D8-09BB-45BF-883B-029985FEA212}"/>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３　まとめ・演習</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4606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71">
            <a:extLst>
              <a:ext uri="{FF2B5EF4-FFF2-40B4-BE49-F238E27FC236}">
                <a16:creationId xmlns:a16="http://schemas.microsoft.com/office/drawing/2014/main" xmlns="" id="{21AF725E-AF1D-43B3-A44D-A2A2C82B5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400" y="5742885"/>
            <a:ext cx="1251857" cy="101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1">
            <a:extLst>
              <a:ext uri="{FF2B5EF4-FFF2-40B4-BE49-F238E27FC236}">
                <a16:creationId xmlns:a16="http://schemas.microsoft.com/office/drawing/2014/main" xmlns="" id="{F346044D-274B-459C-98D7-D6307822C66C}"/>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800" b="1" dirty="0">
              <a:solidFill>
                <a:schemeClr val="bg1"/>
              </a:solidFill>
              <a:latin typeface="UD Digi Kyokasho NK-B" panose="02020700000000000000" pitchFamily="18" charset="-128"/>
              <a:ea typeface="UD Digi Kyokasho NK-B" panose="02020700000000000000" pitchFamily="18" charset="-128"/>
            </a:endParaRPr>
          </a:p>
        </p:txBody>
      </p:sp>
      <p:sp>
        <p:nvSpPr>
          <p:cNvPr id="8" name="テキスト ボックス 7">
            <a:extLst>
              <a:ext uri="{FF2B5EF4-FFF2-40B4-BE49-F238E27FC236}">
                <a16:creationId xmlns:a16="http://schemas.microsoft.com/office/drawing/2014/main" xmlns="" id="{46DE1376-CE0F-4732-B607-09A3D3886BFD}"/>
              </a:ext>
            </a:extLst>
          </p:cNvPr>
          <p:cNvSpPr txBox="1"/>
          <p:nvPr/>
        </p:nvSpPr>
        <p:spPr>
          <a:xfrm>
            <a:off x="1115616" y="836712"/>
            <a:ext cx="7581755" cy="7478970"/>
          </a:xfrm>
          <a:prstGeom prst="rect">
            <a:avLst/>
          </a:prstGeom>
          <a:noFill/>
        </p:spPr>
        <p:txBody>
          <a:bodyPr wrap="square" rtlCol="0">
            <a:spAutoFit/>
          </a:bodyPr>
          <a:lstStyle/>
          <a:p>
            <a:pPr algn="l">
              <a:lnSpc>
                <a:spcPct val="200000"/>
              </a:lnSpc>
            </a:pPr>
            <a:r>
              <a:rPr kumimoji="1" lang="en-US" altLang="ja-JP" sz="4000" b="1" dirty="0" smtClean="0">
                <a:latin typeface="Meiryo UI" panose="020B0604030504040204" pitchFamily="50" charset="-128"/>
                <a:ea typeface="Meiryo UI" panose="020B0604030504040204" pitchFamily="50" charset="-128"/>
              </a:rPr>
              <a:t>                《</a:t>
            </a:r>
            <a:r>
              <a:rPr kumimoji="1" lang="ja-JP" altLang="en-US" sz="4000" b="1" dirty="0" smtClean="0">
                <a:latin typeface="Meiryo UI" panose="020B0604030504040204" pitchFamily="50" charset="-128"/>
                <a:ea typeface="Meiryo UI" panose="020B0604030504040204" pitchFamily="50" charset="-128"/>
              </a:rPr>
              <a:t>内容</a:t>
            </a:r>
            <a:r>
              <a:rPr kumimoji="1" lang="en-US" altLang="ja-JP" sz="4000" b="1" dirty="0" smtClean="0">
                <a:latin typeface="Meiryo UI" panose="020B0604030504040204" pitchFamily="50" charset="-128"/>
                <a:ea typeface="Meiryo UI" panose="020B0604030504040204" pitchFamily="50" charset="-128"/>
              </a:rPr>
              <a:t>》</a:t>
            </a:r>
          </a:p>
          <a:p>
            <a:pPr>
              <a:lnSpc>
                <a:spcPct val="200000"/>
              </a:lnSpc>
            </a:pPr>
            <a:r>
              <a:rPr lang="ja-JP" altLang="en-US" sz="4000" b="1" dirty="0">
                <a:latin typeface="Meiryo UI" panose="020B0604030504040204" pitchFamily="50" charset="-128"/>
                <a:ea typeface="Meiryo UI" panose="020B0604030504040204" pitchFamily="50" charset="-128"/>
              </a:rPr>
              <a:t>１　「書くこと」の領域の目標</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２　「書くこと」の言語活動例</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３　まとめ・演習</a:t>
            </a:r>
            <a:br>
              <a:rPr lang="ja-JP" altLang="en-US" sz="4000" b="1" dirty="0">
                <a:latin typeface="Meiryo UI" panose="020B0604030504040204" pitchFamily="50" charset="-128"/>
                <a:ea typeface="Meiryo UI" panose="020B0604030504040204" pitchFamily="50" charset="-128"/>
              </a:rPr>
            </a:br>
            <a:endParaRPr kumimoji="1" lang="en-US" altLang="ja-JP" sz="4000" b="1" dirty="0" smtClean="0">
              <a:latin typeface="Meiryo UI" panose="020B0604030504040204" pitchFamily="50" charset="-128"/>
              <a:ea typeface="Meiryo UI" panose="020B0604030504040204" pitchFamily="50" charset="-128"/>
            </a:endParaRPr>
          </a:p>
          <a:p>
            <a:pPr algn="l"/>
            <a:endParaRPr kumimoji="1" lang="en-US" altLang="ja-JP" sz="3200" b="1" dirty="0" smtClean="0">
              <a:latin typeface="Meiryo UI" panose="020B0604030504040204" pitchFamily="50" charset="-128"/>
              <a:ea typeface="Meiryo UI" panose="020B0604030504040204" pitchFamily="50" charset="-128"/>
            </a:endParaRPr>
          </a:p>
          <a:p>
            <a:pPr algn="l"/>
            <a:endParaRPr kumimoji="1" lang="en-US" altLang="ja-JP" sz="48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87744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71">
            <a:extLst>
              <a:ext uri="{FF2B5EF4-FFF2-40B4-BE49-F238E27FC236}">
                <a16:creationId xmlns:a16="http://schemas.microsoft.com/office/drawing/2014/main" xmlns="" id="{21AF725E-AF1D-43B3-A44D-A2A2C82B5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400" y="5742885"/>
            <a:ext cx="1251857" cy="101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1">
            <a:extLst>
              <a:ext uri="{FF2B5EF4-FFF2-40B4-BE49-F238E27FC236}">
                <a16:creationId xmlns:a16="http://schemas.microsoft.com/office/drawing/2014/main" xmlns="" id="{F346044D-274B-459C-98D7-D6307822C66C}"/>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800" b="1" dirty="0">
              <a:solidFill>
                <a:schemeClr val="bg1"/>
              </a:solidFill>
              <a:latin typeface="UD Digi Kyokasho NK-B" panose="02020700000000000000" pitchFamily="18" charset="-128"/>
              <a:ea typeface="UD Digi Kyokasho NK-B" panose="02020700000000000000" pitchFamily="18" charset="-128"/>
            </a:endParaRPr>
          </a:p>
        </p:txBody>
      </p:sp>
      <p:sp>
        <p:nvSpPr>
          <p:cNvPr id="10" name="テキスト ボックス 9">
            <a:extLst>
              <a:ext uri="{FF2B5EF4-FFF2-40B4-BE49-F238E27FC236}">
                <a16:creationId xmlns:a16="http://schemas.microsoft.com/office/drawing/2014/main" xmlns="" id="{46DE1376-CE0F-4732-B607-09A3D3886BFD}"/>
              </a:ext>
            </a:extLst>
          </p:cNvPr>
          <p:cNvSpPr txBox="1"/>
          <p:nvPr/>
        </p:nvSpPr>
        <p:spPr>
          <a:xfrm>
            <a:off x="1115616" y="836712"/>
            <a:ext cx="7581755" cy="7478970"/>
          </a:xfrm>
          <a:prstGeom prst="rect">
            <a:avLst/>
          </a:prstGeom>
          <a:noFill/>
        </p:spPr>
        <p:txBody>
          <a:bodyPr wrap="square" rtlCol="0">
            <a:spAutoFit/>
          </a:bodyPr>
          <a:lstStyle/>
          <a:p>
            <a:pPr algn="l">
              <a:lnSpc>
                <a:spcPct val="200000"/>
              </a:lnSpc>
            </a:pPr>
            <a:r>
              <a:rPr kumimoji="1" lang="en-US" altLang="ja-JP" sz="4000" b="1" dirty="0" smtClean="0">
                <a:latin typeface="Meiryo UI" panose="020B0604030504040204" pitchFamily="50" charset="-128"/>
                <a:ea typeface="Meiryo UI" panose="020B0604030504040204" pitchFamily="50" charset="-128"/>
              </a:rPr>
              <a:t>                《</a:t>
            </a:r>
            <a:r>
              <a:rPr kumimoji="1" lang="ja-JP" altLang="en-US" sz="4000" b="1" dirty="0" smtClean="0">
                <a:latin typeface="Meiryo UI" panose="020B0604030504040204" pitchFamily="50" charset="-128"/>
                <a:ea typeface="Meiryo UI" panose="020B0604030504040204" pitchFamily="50" charset="-128"/>
              </a:rPr>
              <a:t>内容</a:t>
            </a:r>
            <a:r>
              <a:rPr kumimoji="1" lang="en-US" altLang="ja-JP" sz="4000" b="1" dirty="0" smtClean="0">
                <a:latin typeface="Meiryo UI" panose="020B0604030504040204" pitchFamily="50" charset="-128"/>
                <a:ea typeface="Meiryo UI" panose="020B0604030504040204" pitchFamily="50" charset="-128"/>
              </a:rPr>
              <a:t>》</a:t>
            </a:r>
          </a:p>
          <a:p>
            <a:pPr>
              <a:lnSpc>
                <a:spcPct val="200000"/>
              </a:lnSpc>
            </a:pPr>
            <a:r>
              <a:rPr lang="ja-JP" altLang="en-US" sz="4000" b="1" dirty="0">
                <a:latin typeface="Meiryo UI" panose="020B0604030504040204" pitchFamily="50" charset="-128"/>
                <a:ea typeface="Meiryo UI" panose="020B0604030504040204" pitchFamily="50" charset="-128"/>
              </a:rPr>
              <a:t>１　「書くこと」の領域の目標</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２　「書くこと」の言語活動例</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３　まとめ・演習</a:t>
            </a:r>
            <a:br>
              <a:rPr lang="ja-JP" altLang="en-US" sz="4000" b="1" dirty="0">
                <a:latin typeface="Meiryo UI" panose="020B0604030504040204" pitchFamily="50" charset="-128"/>
                <a:ea typeface="Meiryo UI" panose="020B0604030504040204" pitchFamily="50" charset="-128"/>
              </a:rPr>
            </a:br>
            <a:endParaRPr kumimoji="1" lang="en-US" altLang="ja-JP" sz="4000" b="1" dirty="0" smtClean="0">
              <a:latin typeface="Meiryo UI" panose="020B0604030504040204" pitchFamily="50" charset="-128"/>
              <a:ea typeface="Meiryo UI" panose="020B0604030504040204" pitchFamily="50" charset="-128"/>
            </a:endParaRPr>
          </a:p>
          <a:p>
            <a:pPr algn="l"/>
            <a:endParaRPr kumimoji="1" lang="en-US" altLang="ja-JP" sz="3200" b="1" dirty="0" smtClean="0">
              <a:latin typeface="Meiryo UI" panose="020B0604030504040204" pitchFamily="50" charset="-128"/>
              <a:ea typeface="Meiryo UI" panose="020B0604030504040204" pitchFamily="50" charset="-128"/>
            </a:endParaRPr>
          </a:p>
          <a:p>
            <a:pPr algn="l"/>
            <a:endParaRPr kumimoji="1" lang="en-US" altLang="ja-JP" sz="4800" b="1" dirty="0" smtClean="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xmlns="" id="{F052E2FC-51A9-4891-8A14-638F2F883DBA}"/>
              </a:ext>
            </a:extLst>
          </p:cNvPr>
          <p:cNvSpPr/>
          <p:nvPr/>
        </p:nvSpPr>
        <p:spPr>
          <a:xfrm>
            <a:off x="1005670" y="2271983"/>
            <a:ext cx="6588730" cy="1017815"/>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42721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xmlns="" id="{9CF5277C-493F-4747-B162-15DCCA0B3F80}"/>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１　「</a:t>
            </a:r>
            <a:r>
              <a:rPr lang="ja-JP" altLang="en-US" sz="28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書くこと」の領域の目標</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xmlns="" id="{E226CED3-C588-4B46-901B-0EE96B13BE0A}"/>
              </a:ext>
            </a:extLst>
          </p:cNvPr>
          <p:cNvSpPr/>
          <p:nvPr/>
        </p:nvSpPr>
        <p:spPr>
          <a:xfrm>
            <a:off x="318113" y="692696"/>
            <a:ext cx="8507774" cy="5616624"/>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u="sng" dirty="0">
                <a:solidFill>
                  <a:schemeClr val="tx1"/>
                </a:solidFill>
                <a:latin typeface="Meiryo UI" panose="020B0604030504040204" pitchFamily="50" charset="-128"/>
                <a:ea typeface="Meiryo UI" panose="020B0604030504040204" pitchFamily="50" charset="-128"/>
              </a:rPr>
              <a:t>「</a:t>
            </a:r>
            <a:r>
              <a:rPr lang="ja-JP" altLang="en-US" sz="3600" u="sng" dirty="0">
                <a:solidFill>
                  <a:schemeClr val="tx1"/>
                </a:solidFill>
                <a:latin typeface="Meiryo UI" panose="020B0604030504040204" pitchFamily="50" charset="-128"/>
                <a:ea typeface="Meiryo UI" panose="020B0604030504040204" pitchFamily="50" charset="-128"/>
              </a:rPr>
              <a:t>書く</a:t>
            </a:r>
            <a:r>
              <a:rPr kumimoji="1" lang="ja-JP" altLang="en-US" sz="3600" u="sng" dirty="0">
                <a:solidFill>
                  <a:schemeClr val="tx1"/>
                </a:solidFill>
                <a:latin typeface="Meiryo UI" panose="020B0604030504040204" pitchFamily="50" charset="-128"/>
                <a:ea typeface="Meiryo UI" panose="020B0604030504040204" pitchFamily="50" charset="-128"/>
              </a:rPr>
              <a:t>こと」の領域の目標</a:t>
            </a:r>
            <a:endParaRPr kumimoji="1" lang="en-US" altLang="ja-JP" sz="3600" u="sng" dirty="0">
              <a:solidFill>
                <a:schemeClr val="tx1"/>
              </a:solidFill>
              <a:latin typeface="Meiryo UI" panose="020B0604030504040204" pitchFamily="50" charset="-128"/>
              <a:ea typeface="Meiryo UI" panose="020B0604030504040204" pitchFamily="50" charset="-128"/>
            </a:endParaRPr>
          </a:p>
          <a:p>
            <a:endParaRPr kumimoji="1" lang="en-US" altLang="ja-JP" sz="3600" dirty="0">
              <a:solidFill>
                <a:schemeClr val="tx1"/>
              </a:solidFill>
              <a:latin typeface="Meiryo UI" panose="020B0604030504040204" pitchFamily="50" charset="-128"/>
              <a:ea typeface="Meiryo UI" panose="020B0604030504040204" pitchFamily="50" charset="-128"/>
            </a:endParaRPr>
          </a:p>
          <a:p>
            <a:r>
              <a:rPr kumimoji="1" lang="ja-JP" altLang="en-US" sz="3200" dirty="0">
                <a:solidFill>
                  <a:schemeClr val="tx1"/>
                </a:solidFill>
                <a:latin typeface="Meiryo UI" panose="020B0604030504040204" pitchFamily="50" charset="-128"/>
                <a:ea typeface="Meiryo UI" panose="020B0604030504040204" pitchFamily="50" charset="-128"/>
              </a:rPr>
              <a:t>ア　　</a:t>
            </a:r>
            <a:r>
              <a:rPr lang="ja-JP" altLang="en-US"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大文字，小文字を活字体で書くことができる</a:t>
            </a:r>
            <a:endParaRPr lang="en-US" altLang="ja-JP"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dist"/>
            <a:r>
              <a:rPr lang="ja-JP" altLang="en-US"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ようにする。また，語順を意識しながら音声で</a:t>
            </a:r>
            <a:endParaRPr lang="en-US" altLang="ja-JP"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dist"/>
            <a:r>
              <a:rPr lang="ja-JP" altLang="en-US"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十分に慣れ親しんだ簡単な語句や基本的な</a:t>
            </a:r>
            <a:endParaRPr lang="en-US" altLang="ja-JP"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表現を書き写すことができるようにする。</a:t>
            </a:r>
            <a:endParaRPr lang="en-US" altLang="ja-JP"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kumimoji="1" lang="ja-JP" altLang="en-US" sz="3200" dirty="0">
                <a:solidFill>
                  <a:schemeClr val="tx1"/>
                </a:solidFill>
                <a:latin typeface="Meiryo UI" panose="020B0604030504040204" pitchFamily="50" charset="-128"/>
                <a:ea typeface="Meiryo UI" panose="020B0604030504040204" pitchFamily="50" charset="-128"/>
              </a:rPr>
              <a:t>　</a:t>
            </a:r>
            <a:endParaRPr kumimoji="1" lang="en-US" altLang="ja-JP" sz="3200" dirty="0">
              <a:solidFill>
                <a:schemeClr val="tx1"/>
              </a:solidFill>
              <a:latin typeface="Meiryo UI" panose="020B0604030504040204" pitchFamily="50" charset="-128"/>
              <a:ea typeface="Meiryo UI" panose="020B0604030504040204" pitchFamily="50" charset="-128"/>
            </a:endParaRPr>
          </a:p>
          <a:p>
            <a:pPr algn="dist"/>
            <a:r>
              <a:rPr kumimoji="1" lang="ja-JP" altLang="en-US" sz="3200" dirty="0">
                <a:solidFill>
                  <a:schemeClr val="tx1"/>
                </a:solidFill>
                <a:latin typeface="Meiryo UI" panose="020B0604030504040204" pitchFamily="50" charset="-128"/>
                <a:ea typeface="Meiryo UI" panose="020B0604030504040204" pitchFamily="50" charset="-128"/>
              </a:rPr>
              <a:t>イ　　</a:t>
            </a:r>
            <a:r>
              <a:rPr lang="ja-JP" altLang="en-US"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自分のことや身近で簡単な事柄について，</a:t>
            </a:r>
            <a:endParaRPr lang="en-US" altLang="ja-JP"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dist"/>
            <a:r>
              <a:rPr lang="ja-JP" altLang="en-US"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例文を参考に，音声で十分に慣れ親しんだ簡</a:t>
            </a:r>
            <a:endParaRPr lang="en-US" altLang="ja-JP"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dist"/>
            <a:r>
              <a:rPr lang="en-US" altLang="ja-JP"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単な語句や基本的な表現を用いて書くことが</a:t>
            </a:r>
            <a:endParaRPr lang="en-US" altLang="ja-JP"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en-US" altLang="ja-JP"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できるようにする。</a:t>
            </a:r>
            <a:endParaRPr lang="en-US" altLang="ja-JP"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コンテンツ プレースホルダー 2">
            <a:extLst>
              <a:ext uri="{FF2B5EF4-FFF2-40B4-BE49-F238E27FC236}">
                <a16:creationId xmlns:a16="http://schemas.microsoft.com/office/drawing/2014/main" xmlns="" id="{7B24A9EC-FAA2-451D-B2A7-52ED8D70DF11}"/>
              </a:ext>
            </a:extLst>
          </p:cNvPr>
          <p:cNvSpPr txBox="1">
            <a:spLocks/>
          </p:cNvSpPr>
          <p:nvPr/>
        </p:nvSpPr>
        <p:spPr>
          <a:xfrm>
            <a:off x="316055" y="6337846"/>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　「小学校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p.81</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p.82</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0793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xmlns="" id="{FF9E3E97-F1A1-4B73-B28F-82118CE236BA}"/>
              </a:ext>
            </a:extLst>
          </p:cNvPr>
          <p:cNvSpPr/>
          <p:nvPr/>
        </p:nvSpPr>
        <p:spPr>
          <a:xfrm>
            <a:off x="318113" y="813578"/>
            <a:ext cx="8507774" cy="211136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Meiryo UI" panose="020B0604030504040204" pitchFamily="50" charset="-128"/>
                <a:ea typeface="Meiryo UI" panose="020B0604030504040204" pitchFamily="50" charset="-128"/>
              </a:rPr>
              <a:t>ア　　</a:t>
            </a:r>
            <a:r>
              <a:rPr lang="ja-JP" altLang="en-US"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大文字，小文字を活字体で書くことができる</a:t>
            </a:r>
            <a:endParaRPr lang="en-US" altLang="ja-JP"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dist"/>
            <a:r>
              <a:rPr lang="ja-JP" altLang="en-US"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ようにする。</a:t>
            </a:r>
            <a:r>
              <a:rPr lang="ja-JP" altLang="en-US" sz="3200" dirty="0">
                <a:solidFill>
                  <a:schemeClr val="bg1">
                    <a:lumMod val="75000"/>
                  </a:schemeClr>
                </a:solidFill>
                <a:latin typeface="Meiryo UI" panose="020B0604030504040204" pitchFamily="50" charset="-128"/>
                <a:ea typeface="Meiryo UI" panose="020B0604030504040204" pitchFamily="50" charset="-128"/>
                <a:cs typeface="メイリオ" panose="020B0604030504040204" pitchFamily="50" charset="-128"/>
              </a:rPr>
              <a:t>また，語順を意識しながら音声で</a:t>
            </a:r>
            <a:endParaRPr lang="en-US" altLang="ja-JP" sz="3200" dirty="0">
              <a:solidFill>
                <a:schemeClr val="bg1">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a:p>
            <a:pPr algn="dist"/>
            <a:r>
              <a:rPr lang="ja-JP" altLang="en-US" sz="3200" dirty="0">
                <a:solidFill>
                  <a:schemeClr val="bg1">
                    <a:lumMod val="75000"/>
                  </a:schemeClr>
                </a:solidFill>
                <a:latin typeface="Meiryo UI" panose="020B0604030504040204" pitchFamily="50" charset="-128"/>
                <a:ea typeface="Meiryo UI" panose="020B0604030504040204" pitchFamily="50" charset="-128"/>
                <a:cs typeface="メイリオ" panose="020B0604030504040204" pitchFamily="50" charset="-128"/>
              </a:rPr>
              <a:t>　　十分に慣れ親しんだ簡単な語句や基本的な</a:t>
            </a:r>
            <a:endParaRPr lang="en-US" altLang="ja-JP" sz="3200" dirty="0">
              <a:solidFill>
                <a:schemeClr val="bg1">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3200" dirty="0">
                <a:solidFill>
                  <a:schemeClr val="bg1">
                    <a:lumMod val="75000"/>
                  </a:schemeClr>
                </a:solidFill>
                <a:latin typeface="Meiryo UI" panose="020B0604030504040204" pitchFamily="50" charset="-128"/>
                <a:ea typeface="Meiryo UI" panose="020B0604030504040204" pitchFamily="50" charset="-128"/>
                <a:cs typeface="メイリオ" panose="020B0604030504040204" pitchFamily="50" charset="-128"/>
              </a:rPr>
              <a:t>　　表現を書き写すことができるようにする。</a:t>
            </a:r>
            <a:endParaRPr lang="en-US" altLang="ja-JP" sz="3200" dirty="0">
              <a:solidFill>
                <a:schemeClr val="bg1">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四角形: 角を丸くする 5">
            <a:extLst>
              <a:ext uri="{FF2B5EF4-FFF2-40B4-BE49-F238E27FC236}">
                <a16:creationId xmlns:a16="http://schemas.microsoft.com/office/drawing/2014/main" xmlns="" id="{5FEC25E7-D9D9-4166-8EC8-25586DA6EC69}"/>
              </a:ext>
            </a:extLst>
          </p:cNvPr>
          <p:cNvSpPr/>
          <p:nvPr/>
        </p:nvSpPr>
        <p:spPr>
          <a:xfrm>
            <a:off x="313549" y="4005064"/>
            <a:ext cx="2530257" cy="792088"/>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4400" dirty="0">
                <a:latin typeface="UD デジタル 教科書体 NK-B" panose="02020700000000000000" pitchFamily="18" charset="-128"/>
                <a:ea typeface="UD デジタル 教科書体 NK-B" panose="02020700000000000000" pitchFamily="18" charset="-128"/>
              </a:rPr>
              <a:t> a  c  e</a:t>
            </a:r>
            <a:endParaRPr kumimoji="1" lang="ja-JP" altLang="en-US" sz="4400" dirty="0">
              <a:latin typeface="UD デジタル 教科書体 NK-B" panose="02020700000000000000" pitchFamily="18" charset="-128"/>
              <a:ea typeface="UD デジタル 教科書体 NK-B" panose="02020700000000000000" pitchFamily="18" charset="-128"/>
            </a:endParaRPr>
          </a:p>
        </p:txBody>
      </p:sp>
      <p:sp>
        <p:nvSpPr>
          <p:cNvPr id="7" name="四角形: 角を丸くする 6">
            <a:extLst>
              <a:ext uri="{FF2B5EF4-FFF2-40B4-BE49-F238E27FC236}">
                <a16:creationId xmlns:a16="http://schemas.microsoft.com/office/drawing/2014/main" xmlns="" id="{61B23129-599E-4A4F-9BC1-CDD51D41D266}"/>
              </a:ext>
            </a:extLst>
          </p:cNvPr>
          <p:cNvSpPr/>
          <p:nvPr/>
        </p:nvSpPr>
        <p:spPr>
          <a:xfrm>
            <a:off x="3306633" y="3963659"/>
            <a:ext cx="2530257" cy="792088"/>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4400" dirty="0">
                <a:latin typeface="UD デジタル 教科書体 NK-B" panose="02020700000000000000" pitchFamily="18" charset="-128"/>
                <a:ea typeface="UD デジタル 教科書体 NK-B" panose="02020700000000000000" pitchFamily="18" charset="-128"/>
              </a:rPr>
              <a:t> f  l</a:t>
            </a:r>
            <a:endParaRPr kumimoji="1" lang="ja-JP" altLang="en-US" sz="4400" dirty="0">
              <a:latin typeface="UD デジタル 教科書体 NK-B" panose="02020700000000000000" pitchFamily="18" charset="-128"/>
              <a:ea typeface="UD デジタル 教科書体 NK-B" panose="02020700000000000000" pitchFamily="18" charset="-128"/>
            </a:endParaRPr>
          </a:p>
        </p:txBody>
      </p:sp>
      <p:sp>
        <p:nvSpPr>
          <p:cNvPr id="8" name="四角形: 角を丸くする 7">
            <a:extLst>
              <a:ext uri="{FF2B5EF4-FFF2-40B4-BE49-F238E27FC236}">
                <a16:creationId xmlns:a16="http://schemas.microsoft.com/office/drawing/2014/main" xmlns="" id="{5AE00ADE-C3CC-4A73-A385-DAC78416199D}"/>
              </a:ext>
            </a:extLst>
          </p:cNvPr>
          <p:cNvSpPr/>
          <p:nvPr/>
        </p:nvSpPr>
        <p:spPr>
          <a:xfrm>
            <a:off x="6333253" y="4005064"/>
            <a:ext cx="2530257" cy="792088"/>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4400" dirty="0">
                <a:latin typeface="UD デジタル 教科書体 NK-B" panose="02020700000000000000" pitchFamily="18" charset="-128"/>
                <a:ea typeface="UD デジタル 教科書体 NK-B" panose="02020700000000000000" pitchFamily="18" charset="-128"/>
              </a:rPr>
              <a:t> g  y</a:t>
            </a:r>
            <a:endParaRPr kumimoji="1" lang="ja-JP" altLang="en-US" sz="4400"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xmlns="" id="{D831BC9F-4A96-4667-A7ED-A694ECA3600A}"/>
              </a:ext>
            </a:extLst>
          </p:cNvPr>
          <p:cNvSpPr txBox="1"/>
          <p:nvPr/>
        </p:nvSpPr>
        <p:spPr>
          <a:xfrm>
            <a:off x="310299" y="3037705"/>
            <a:ext cx="6562724" cy="523220"/>
          </a:xfrm>
          <a:prstGeom prst="rect">
            <a:avLst/>
          </a:prstGeom>
          <a:noFill/>
        </p:spPr>
        <p:txBody>
          <a:bodyPr wrap="square">
            <a:spAutoFit/>
          </a:bodyPr>
          <a:lstStyle/>
          <a:p>
            <a:r>
              <a:rPr lang="ja-JP" altLang="en-US" sz="2800" dirty="0">
                <a:solidFill>
                  <a:srgbClr val="FF0000"/>
                </a:solidFill>
                <a:latin typeface="Meiryo UI" panose="020B0604030504040204" pitchFamily="50" charset="-128"/>
                <a:ea typeface="Meiryo UI" panose="020B0604030504040204" pitchFamily="50" charset="-128"/>
              </a:rPr>
              <a:t>文字の高さの違いを意識させる</a:t>
            </a:r>
          </a:p>
        </p:txBody>
      </p:sp>
      <p:sp>
        <p:nvSpPr>
          <p:cNvPr id="12" name="テキスト ボックス 11">
            <a:extLst>
              <a:ext uri="{FF2B5EF4-FFF2-40B4-BE49-F238E27FC236}">
                <a16:creationId xmlns:a16="http://schemas.microsoft.com/office/drawing/2014/main" xmlns="" id="{84ED7521-79C6-4187-B5B3-1B377A16A188}"/>
              </a:ext>
            </a:extLst>
          </p:cNvPr>
          <p:cNvSpPr txBox="1"/>
          <p:nvPr/>
        </p:nvSpPr>
        <p:spPr>
          <a:xfrm>
            <a:off x="276341" y="4950873"/>
            <a:ext cx="6562724" cy="523220"/>
          </a:xfrm>
          <a:prstGeom prst="rect">
            <a:avLst/>
          </a:prstGeom>
          <a:noFill/>
        </p:spPr>
        <p:txBody>
          <a:bodyPr wrap="square">
            <a:spAutoFit/>
          </a:bodyPr>
          <a:lstStyle/>
          <a:p>
            <a:r>
              <a:rPr lang="ja-JP" altLang="en-US" sz="2800" dirty="0">
                <a:solidFill>
                  <a:srgbClr val="FF0000"/>
                </a:solidFill>
                <a:latin typeface="Meiryo UI" panose="020B0604030504040204" pitchFamily="50" charset="-128"/>
                <a:ea typeface="Meiryo UI" panose="020B0604030504040204" pitchFamily="50" charset="-128"/>
              </a:rPr>
              <a:t>紛らわしい形などを意識させる</a:t>
            </a:r>
          </a:p>
        </p:txBody>
      </p:sp>
      <p:sp>
        <p:nvSpPr>
          <p:cNvPr id="13" name="四角形: 角を丸くする 12">
            <a:extLst>
              <a:ext uri="{FF2B5EF4-FFF2-40B4-BE49-F238E27FC236}">
                <a16:creationId xmlns:a16="http://schemas.microsoft.com/office/drawing/2014/main" xmlns="" id="{FD0BBB85-3F7A-4691-A60C-B86A6DA32461}"/>
              </a:ext>
            </a:extLst>
          </p:cNvPr>
          <p:cNvSpPr/>
          <p:nvPr/>
        </p:nvSpPr>
        <p:spPr>
          <a:xfrm>
            <a:off x="313549" y="5886516"/>
            <a:ext cx="2530257" cy="79208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4400" dirty="0">
                <a:latin typeface="UD デジタル 教科書体 NK-B" panose="02020700000000000000" pitchFamily="18" charset="-128"/>
                <a:ea typeface="UD デジタル 教科書体 NK-B" panose="02020700000000000000" pitchFamily="18" charset="-128"/>
              </a:rPr>
              <a:t> p  q</a:t>
            </a:r>
            <a:endParaRPr kumimoji="1" lang="ja-JP" altLang="en-US" sz="4400" dirty="0">
              <a:latin typeface="UD デジタル 教科書体 NK-B" panose="02020700000000000000" pitchFamily="18" charset="-128"/>
              <a:ea typeface="UD デジタル 教科書体 NK-B" panose="02020700000000000000" pitchFamily="18" charset="-128"/>
            </a:endParaRPr>
          </a:p>
        </p:txBody>
      </p:sp>
      <p:sp>
        <p:nvSpPr>
          <p:cNvPr id="14" name="四角形: 角を丸くする 13">
            <a:extLst>
              <a:ext uri="{FF2B5EF4-FFF2-40B4-BE49-F238E27FC236}">
                <a16:creationId xmlns:a16="http://schemas.microsoft.com/office/drawing/2014/main" xmlns="" id="{5E8D316E-6D31-4F43-A4C0-EB74052FE9B5}"/>
              </a:ext>
            </a:extLst>
          </p:cNvPr>
          <p:cNvSpPr/>
          <p:nvPr/>
        </p:nvSpPr>
        <p:spPr>
          <a:xfrm>
            <a:off x="3372436" y="5886516"/>
            <a:ext cx="2530257" cy="79208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4400" dirty="0">
                <a:latin typeface="UD デジタル 教科書体 NK-B" panose="02020700000000000000" pitchFamily="18" charset="-128"/>
                <a:ea typeface="UD デジタル 教科書体 NK-B" panose="02020700000000000000" pitchFamily="18" charset="-128"/>
              </a:rPr>
              <a:t> b  d</a:t>
            </a:r>
            <a:endParaRPr kumimoji="1" lang="ja-JP" altLang="en-US" sz="4400"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xmlns="" id="{2183FCD7-49C0-4094-A9AB-E635236C44FB}"/>
              </a:ext>
            </a:extLst>
          </p:cNvPr>
          <p:cNvSpPr txBox="1"/>
          <p:nvPr/>
        </p:nvSpPr>
        <p:spPr>
          <a:xfrm>
            <a:off x="310299" y="3529434"/>
            <a:ext cx="8507773" cy="523220"/>
          </a:xfrm>
          <a:prstGeom prst="rect">
            <a:avLst/>
          </a:prstGeom>
          <a:noFill/>
        </p:spPr>
        <p:txBody>
          <a:bodyPr wrap="square">
            <a:spAutoFit/>
          </a:bodyPr>
          <a:lstStyle/>
          <a:p>
            <a:r>
              <a:rPr lang="ja-JP" altLang="en-US" sz="2800" dirty="0" smtClean="0">
                <a:solidFill>
                  <a:schemeClr val="tx2"/>
                </a:solidFill>
                <a:latin typeface="Meiryo UI" panose="020B0604030504040204" pitchFamily="50" charset="-128"/>
                <a:ea typeface="Meiryo UI" panose="020B0604030504040204" pitchFamily="50" charset="-128"/>
              </a:rPr>
              <a:t>　　　１階　　</a:t>
            </a:r>
            <a:r>
              <a:rPr lang="ja-JP" altLang="en-US" sz="2800" dirty="0" smtClean="0">
                <a:solidFill>
                  <a:schemeClr val="tx2"/>
                </a:solidFill>
                <a:latin typeface="UD デジタル 教科書体 NK-B" panose="02020700000000000000" pitchFamily="18" charset="-128"/>
                <a:ea typeface="UD デジタル 教科書体 NK-B" panose="02020700000000000000" pitchFamily="18" charset="-128"/>
              </a:rPr>
              <a:t>　</a:t>
            </a:r>
            <a:r>
              <a:rPr lang="ja-JP" altLang="en-US" sz="2800" dirty="0">
                <a:solidFill>
                  <a:schemeClr val="tx2"/>
                </a:solidFill>
                <a:latin typeface="UD デジタル 教科書体 NK-B" panose="02020700000000000000" pitchFamily="18" charset="-128"/>
                <a:ea typeface="UD デジタル 教科書体 NK-B" panose="02020700000000000000" pitchFamily="18" charset="-128"/>
              </a:rPr>
              <a:t>　　　　　　　　</a:t>
            </a:r>
            <a:r>
              <a:rPr lang="ja-JP" altLang="en-US" sz="2800" dirty="0" smtClean="0">
                <a:solidFill>
                  <a:schemeClr val="tx2"/>
                </a:solidFill>
                <a:latin typeface="UD デジタル 教科書体 NK-B" panose="02020700000000000000" pitchFamily="18" charset="-128"/>
                <a:ea typeface="UD デジタル 教科書体 NK-B" panose="02020700000000000000" pitchFamily="18" charset="-128"/>
              </a:rPr>
              <a:t>　</a:t>
            </a:r>
            <a:r>
              <a:rPr lang="ja-JP" altLang="en-US" sz="2800" dirty="0" smtClean="0">
                <a:solidFill>
                  <a:schemeClr val="tx2"/>
                </a:solidFill>
                <a:latin typeface="Meiryo UI" panose="020B0604030504040204" pitchFamily="50" charset="-128"/>
                <a:ea typeface="Meiryo UI" panose="020B0604030504040204" pitchFamily="50" charset="-128"/>
              </a:rPr>
              <a:t>２階</a:t>
            </a:r>
            <a:r>
              <a:rPr lang="ja-JP" altLang="en-US" sz="2800" dirty="0">
                <a:solidFill>
                  <a:schemeClr val="tx2"/>
                </a:solidFill>
                <a:latin typeface="Meiryo UI" panose="020B0604030504040204" pitchFamily="50" charset="-128"/>
                <a:ea typeface="Meiryo UI" panose="020B0604030504040204" pitchFamily="50" charset="-128"/>
              </a:rPr>
              <a:t>　　　　　　　　</a:t>
            </a:r>
            <a:r>
              <a:rPr lang="ja-JP" altLang="en-US" sz="2800" dirty="0" smtClean="0">
                <a:solidFill>
                  <a:schemeClr val="tx2"/>
                </a:solidFill>
                <a:latin typeface="Meiryo UI" panose="020B0604030504040204" pitchFamily="50" charset="-128"/>
                <a:ea typeface="Meiryo UI" panose="020B0604030504040204" pitchFamily="50" charset="-128"/>
              </a:rPr>
              <a:t>地下</a:t>
            </a:r>
            <a:r>
              <a:rPr lang="ja-JP" altLang="en-US" sz="2800" dirty="0">
                <a:solidFill>
                  <a:schemeClr val="tx2"/>
                </a:solidFill>
                <a:latin typeface="Meiryo UI" panose="020B0604030504040204" pitchFamily="50" charset="-128"/>
                <a:ea typeface="Meiryo UI" panose="020B0604030504040204" pitchFamily="50" charset="-128"/>
              </a:rPr>
              <a:t>１階</a:t>
            </a:r>
          </a:p>
        </p:txBody>
      </p:sp>
      <p:sp>
        <p:nvSpPr>
          <p:cNvPr id="16" name="テキスト ボックス 15">
            <a:extLst>
              <a:ext uri="{FF2B5EF4-FFF2-40B4-BE49-F238E27FC236}">
                <a16:creationId xmlns:a16="http://schemas.microsoft.com/office/drawing/2014/main" xmlns="" id="{4D46BC35-A9BA-46AA-9147-EB4CCBCC4D40}"/>
              </a:ext>
            </a:extLst>
          </p:cNvPr>
          <p:cNvSpPr txBox="1"/>
          <p:nvPr/>
        </p:nvSpPr>
        <p:spPr>
          <a:xfrm>
            <a:off x="323528" y="5413968"/>
            <a:ext cx="8507773" cy="523220"/>
          </a:xfrm>
          <a:prstGeom prst="rect">
            <a:avLst/>
          </a:prstGeom>
          <a:noFill/>
        </p:spPr>
        <p:txBody>
          <a:bodyPr wrap="square">
            <a:spAutoFit/>
          </a:bodyPr>
          <a:lstStyle/>
          <a:p>
            <a:r>
              <a:rPr lang="ja-JP" altLang="en-US" sz="2800" dirty="0" smtClean="0">
                <a:solidFill>
                  <a:schemeClr val="tx2"/>
                </a:solidFill>
                <a:latin typeface="Meiryo UI" panose="020B0604030504040204" pitchFamily="50" charset="-128"/>
                <a:ea typeface="Meiryo UI" panose="020B0604030504040204" pitchFamily="50" charset="-128"/>
              </a:rPr>
              <a:t>　　　鏡</a:t>
            </a:r>
            <a:r>
              <a:rPr lang="ja-JP" altLang="en-US" sz="2800" dirty="0">
                <a:solidFill>
                  <a:schemeClr val="tx2"/>
                </a:solidFill>
                <a:latin typeface="Meiryo UI" panose="020B0604030504040204" pitchFamily="50" charset="-128"/>
                <a:ea typeface="Meiryo UI" panose="020B0604030504040204" pitchFamily="50" charset="-128"/>
              </a:rPr>
              <a:t>文字　　　　　　　　</a:t>
            </a:r>
            <a:r>
              <a:rPr lang="ja-JP" altLang="en-US" sz="2800" dirty="0" smtClean="0">
                <a:solidFill>
                  <a:schemeClr val="tx2"/>
                </a:solidFill>
                <a:latin typeface="Meiryo UI" panose="020B0604030504040204" pitchFamily="50" charset="-128"/>
                <a:ea typeface="Meiryo UI" panose="020B0604030504040204" pitchFamily="50" charset="-128"/>
              </a:rPr>
              <a:t>鏡</a:t>
            </a:r>
            <a:r>
              <a:rPr lang="ja-JP" altLang="en-US" sz="2800" dirty="0">
                <a:solidFill>
                  <a:schemeClr val="tx2"/>
                </a:solidFill>
                <a:latin typeface="Meiryo UI" panose="020B0604030504040204" pitchFamily="50" charset="-128"/>
                <a:ea typeface="Meiryo UI" panose="020B0604030504040204" pitchFamily="50" charset="-128"/>
              </a:rPr>
              <a:t>文字</a:t>
            </a:r>
          </a:p>
        </p:txBody>
      </p:sp>
      <p:sp>
        <p:nvSpPr>
          <p:cNvPr id="17" name="タイトル 1">
            <a:extLst>
              <a:ext uri="{FF2B5EF4-FFF2-40B4-BE49-F238E27FC236}">
                <a16:creationId xmlns:a16="http://schemas.microsoft.com/office/drawing/2014/main" xmlns="" id="{9CF5277C-493F-4747-B162-15DCCA0B3F80}"/>
              </a:ext>
            </a:extLst>
          </p:cNvPr>
          <p:cNvSpPr txBox="1">
            <a:spLocks/>
          </p:cNvSpPr>
          <p:nvPr/>
        </p:nvSpPr>
        <p:spPr>
          <a:xfrm>
            <a:off x="0" y="-13032"/>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１　「</a:t>
            </a:r>
            <a:r>
              <a:rPr lang="ja-JP" altLang="en-US" sz="28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書くこと」の領域の目標</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63570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xmlns="" id="{FF9E3E97-F1A1-4B73-B28F-82118CE236BA}"/>
              </a:ext>
            </a:extLst>
          </p:cNvPr>
          <p:cNvSpPr/>
          <p:nvPr/>
        </p:nvSpPr>
        <p:spPr>
          <a:xfrm>
            <a:off x="318113" y="813578"/>
            <a:ext cx="8507774" cy="211136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Meiryo UI" panose="020B0604030504040204" pitchFamily="50" charset="-128"/>
                <a:ea typeface="Meiryo UI" panose="020B0604030504040204" pitchFamily="50" charset="-128"/>
              </a:rPr>
              <a:t>ア　　</a:t>
            </a:r>
            <a:r>
              <a:rPr lang="ja-JP" altLang="en-US"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大文字，小文字を活字体で書くことができる</a:t>
            </a:r>
            <a:endParaRPr lang="en-US" altLang="ja-JP"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dist"/>
            <a:r>
              <a:rPr lang="ja-JP" altLang="en-US" sz="3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ようにする。</a:t>
            </a:r>
            <a:r>
              <a:rPr lang="ja-JP" altLang="en-US" sz="3200" dirty="0">
                <a:solidFill>
                  <a:schemeClr val="bg1">
                    <a:lumMod val="75000"/>
                  </a:schemeClr>
                </a:solidFill>
                <a:latin typeface="Meiryo UI" panose="020B0604030504040204" pitchFamily="50" charset="-128"/>
                <a:ea typeface="Meiryo UI" panose="020B0604030504040204" pitchFamily="50" charset="-128"/>
                <a:cs typeface="メイリオ" panose="020B0604030504040204" pitchFamily="50" charset="-128"/>
              </a:rPr>
              <a:t>また，語順を意識しながら音声で</a:t>
            </a:r>
            <a:endParaRPr lang="en-US" altLang="ja-JP" sz="3200" dirty="0">
              <a:solidFill>
                <a:schemeClr val="bg1">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a:p>
            <a:pPr algn="dist"/>
            <a:r>
              <a:rPr lang="ja-JP" altLang="en-US" sz="3200" dirty="0">
                <a:solidFill>
                  <a:schemeClr val="bg1">
                    <a:lumMod val="75000"/>
                  </a:schemeClr>
                </a:solidFill>
                <a:latin typeface="Meiryo UI" panose="020B0604030504040204" pitchFamily="50" charset="-128"/>
                <a:ea typeface="Meiryo UI" panose="020B0604030504040204" pitchFamily="50" charset="-128"/>
                <a:cs typeface="メイリオ" panose="020B0604030504040204" pitchFamily="50" charset="-128"/>
              </a:rPr>
              <a:t>　　十分に慣れ親しんだ簡単な語句や基本的な</a:t>
            </a:r>
            <a:endParaRPr lang="en-US" altLang="ja-JP" sz="3200" dirty="0">
              <a:solidFill>
                <a:schemeClr val="bg1">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3200" dirty="0">
                <a:solidFill>
                  <a:schemeClr val="bg1">
                    <a:lumMod val="75000"/>
                  </a:schemeClr>
                </a:solidFill>
                <a:latin typeface="Meiryo UI" panose="020B0604030504040204" pitchFamily="50" charset="-128"/>
                <a:ea typeface="Meiryo UI" panose="020B0604030504040204" pitchFamily="50" charset="-128"/>
                <a:cs typeface="メイリオ" panose="020B0604030504040204" pitchFamily="50" charset="-128"/>
              </a:rPr>
              <a:t>　　表現を書き写すことができるようにする。</a:t>
            </a:r>
            <a:endParaRPr lang="en-US" altLang="ja-JP" sz="3200" dirty="0">
              <a:solidFill>
                <a:schemeClr val="bg1">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5" name="四角形: 角を丸くする 14">
            <a:extLst>
              <a:ext uri="{FF2B5EF4-FFF2-40B4-BE49-F238E27FC236}">
                <a16:creationId xmlns:a16="http://schemas.microsoft.com/office/drawing/2014/main" xmlns="" id="{7BF2E039-306D-4821-994C-F40507FF250B}"/>
              </a:ext>
            </a:extLst>
          </p:cNvPr>
          <p:cNvSpPr/>
          <p:nvPr/>
        </p:nvSpPr>
        <p:spPr>
          <a:xfrm>
            <a:off x="426550" y="4139377"/>
            <a:ext cx="8290899" cy="1017815"/>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kumimoji="1" lang="ja-JP" altLang="en-US" sz="44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Ａ  Ｈ  Ｉ </a:t>
            </a:r>
            <a:r>
              <a:rPr lang="ja-JP" altLang="en-US" sz="44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 </a:t>
            </a:r>
            <a:r>
              <a:rPr kumimoji="1" lang="ja-JP" altLang="en-US" sz="44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Ｍ  Ｙ  Ｖ  Ｘ  </a:t>
            </a:r>
            <a:r>
              <a:rPr lang="ja-JP" altLang="en-US" sz="44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Ｗ  Ｔ</a:t>
            </a:r>
            <a:endParaRPr kumimoji="1" lang="ja-JP" altLang="en-US" sz="4400" dirty="0">
              <a:latin typeface="UD デジタル 教科書体 NK-B" panose="02020700000000000000" pitchFamily="18" charset="-128"/>
              <a:ea typeface="UD デジタル 教科書体 NK-B" panose="02020700000000000000" pitchFamily="18" charset="-128"/>
            </a:endParaRPr>
          </a:p>
        </p:txBody>
      </p:sp>
      <p:sp>
        <p:nvSpPr>
          <p:cNvPr id="19" name="四角形: 角を丸くする 18">
            <a:extLst>
              <a:ext uri="{FF2B5EF4-FFF2-40B4-BE49-F238E27FC236}">
                <a16:creationId xmlns:a16="http://schemas.microsoft.com/office/drawing/2014/main" xmlns="" id="{742E3B75-8947-467E-B967-EC01F141E155}"/>
              </a:ext>
            </a:extLst>
          </p:cNvPr>
          <p:cNvSpPr/>
          <p:nvPr/>
        </p:nvSpPr>
        <p:spPr>
          <a:xfrm>
            <a:off x="426550" y="5723553"/>
            <a:ext cx="8317400" cy="1017815"/>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kumimoji="1" lang="en-US" altLang="ja-JP" sz="4400" dirty="0">
                <a:latin typeface="UD デジタル 教科書体 NK-B" panose="02020700000000000000" pitchFamily="18" charset="-128"/>
                <a:ea typeface="UD デジタル 教科書体 NK-B" panose="02020700000000000000" pitchFamily="18" charset="-128"/>
              </a:rPr>
              <a:t>Cc  </a:t>
            </a:r>
            <a:r>
              <a:rPr kumimoji="1" lang="en-US" altLang="ja-JP" sz="4400" dirty="0" err="1">
                <a:latin typeface="UD デジタル 教科書体 NK-B" panose="02020700000000000000" pitchFamily="18" charset="-128"/>
                <a:ea typeface="UD デジタル 教科書体 NK-B" panose="02020700000000000000" pitchFamily="18" charset="-128"/>
              </a:rPr>
              <a:t>Oo</a:t>
            </a:r>
            <a:r>
              <a:rPr kumimoji="1" lang="en-US" altLang="ja-JP" sz="4400" dirty="0">
                <a:latin typeface="UD デジタル 教科書体 NK-B" panose="02020700000000000000" pitchFamily="18" charset="-128"/>
                <a:ea typeface="UD デジタル 教科書体 NK-B" panose="02020700000000000000" pitchFamily="18" charset="-128"/>
              </a:rPr>
              <a:t>  Ss  </a:t>
            </a:r>
            <a:r>
              <a:rPr kumimoji="1" lang="en-US" altLang="ja-JP" sz="4400" dirty="0" err="1">
                <a:latin typeface="UD デジタル 教科書体 NK-B" panose="02020700000000000000" pitchFamily="18" charset="-128"/>
                <a:ea typeface="UD デジタル 教科書体 NK-B" panose="02020700000000000000" pitchFamily="18" charset="-128"/>
              </a:rPr>
              <a:t>Vv</a:t>
            </a:r>
            <a:r>
              <a:rPr kumimoji="1" lang="en-US" altLang="ja-JP" sz="4400" dirty="0">
                <a:latin typeface="UD デジタル 教科書体 NK-B" panose="02020700000000000000" pitchFamily="18" charset="-128"/>
                <a:ea typeface="UD デジタル 教科書体 NK-B" panose="02020700000000000000" pitchFamily="18" charset="-128"/>
              </a:rPr>
              <a:t>  </a:t>
            </a:r>
            <a:r>
              <a:rPr kumimoji="1" lang="en-US" altLang="ja-JP" sz="4400" dirty="0" err="1">
                <a:latin typeface="UD デジタル 教科書体 NK-B" panose="02020700000000000000" pitchFamily="18" charset="-128"/>
                <a:ea typeface="UD デジタル 教科書体 NK-B" panose="02020700000000000000" pitchFamily="18" charset="-128"/>
              </a:rPr>
              <a:t>Ww</a:t>
            </a:r>
            <a:r>
              <a:rPr kumimoji="1" lang="en-US" altLang="ja-JP" sz="4400" dirty="0">
                <a:latin typeface="UD デジタル 教科書体 NK-B" panose="02020700000000000000" pitchFamily="18" charset="-128"/>
                <a:ea typeface="UD デジタル 教科書体 NK-B" panose="02020700000000000000" pitchFamily="18" charset="-128"/>
              </a:rPr>
              <a:t>  </a:t>
            </a:r>
            <a:r>
              <a:rPr kumimoji="1" lang="en-US" altLang="ja-JP" sz="4400" dirty="0" err="1">
                <a:latin typeface="UD デジタル 教科書体 NK-B" panose="02020700000000000000" pitchFamily="18" charset="-128"/>
                <a:ea typeface="UD デジタル 教科書体 NK-B" panose="02020700000000000000" pitchFamily="18" charset="-128"/>
              </a:rPr>
              <a:t>Xx</a:t>
            </a:r>
            <a:r>
              <a:rPr kumimoji="1" lang="en-US" altLang="ja-JP" sz="4400" dirty="0">
                <a:latin typeface="UD デジタル 教科書体 NK-B" panose="02020700000000000000" pitchFamily="18" charset="-128"/>
                <a:ea typeface="UD デジタル 教科書体 NK-B" panose="02020700000000000000" pitchFamily="18" charset="-128"/>
              </a:rPr>
              <a:t>  </a:t>
            </a:r>
            <a:r>
              <a:rPr kumimoji="1" lang="en-US" altLang="ja-JP" sz="4400" dirty="0" err="1">
                <a:latin typeface="UD デジタル 教科書体 NK-B" panose="02020700000000000000" pitchFamily="18" charset="-128"/>
                <a:ea typeface="UD デジタル 教科書体 NK-B" panose="02020700000000000000" pitchFamily="18" charset="-128"/>
              </a:rPr>
              <a:t>Zz</a:t>
            </a:r>
            <a:endParaRPr kumimoji="1" lang="ja-JP" altLang="en-US" sz="4400"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a:extLst>
              <a:ext uri="{FF2B5EF4-FFF2-40B4-BE49-F238E27FC236}">
                <a16:creationId xmlns:a16="http://schemas.microsoft.com/office/drawing/2014/main" xmlns="" id="{AFA35580-66AF-4DAA-872C-61DDB06917B9}"/>
              </a:ext>
            </a:extLst>
          </p:cNvPr>
          <p:cNvSpPr txBox="1"/>
          <p:nvPr/>
        </p:nvSpPr>
        <p:spPr>
          <a:xfrm>
            <a:off x="459342" y="3625860"/>
            <a:ext cx="7600950" cy="523220"/>
          </a:xfrm>
          <a:prstGeom prst="rect">
            <a:avLst/>
          </a:prstGeom>
          <a:noFill/>
        </p:spPr>
        <p:txBody>
          <a:bodyPr wrap="square">
            <a:spAutoFit/>
          </a:bodyPr>
          <a:lstStyle/>
          <a:p>
            <a:r>
              <a:rPr lang="ja-JP" altLang="en-US" sz="2800" dirty="0">
                <a:solidFill>
                  <a:schemeClr val="tx2"/>
                </a:solidFill>
                <a:latin typeface="Meiryo UI" panose="020B0604030504040204" pitchFamily="50" charset="-128"/>
                <a:ea typeface="Meiryo UI" panose="020B0604030504040204" pitchFamily="50" charset="-128"/>
              </a:rPr>
              <a:t>左右対称の文字</a:t>
            </a:r>
          </a:p>
        </p:txBody>
      </p:sp>
      <p:sp>
        <p:nvSpPr>
          <p:cNvPr id="22" name="テキスト ボックス 21">
            <a:extLst>
              <a:ext uri="{FF2B5EF4-FFF2-40B4-BE49-F238E27FC236}">
                <a16:creationId xmlns:a16="http://schemas.microsoft.com/office/drawing/2014/main" xmlns="" id="{816E72CC-535B-467D-B293-517FFFF1FF9C}"/>
              </a:ext>
            </a:extLst>
          </p:cNvPr>
          <p:cNvSpPr txBox="1"/>
          <p:nvPr/>
        </p:nvSpPr>
        <p:spPr>
          <a:xfrm>
            <a:off x="426550" y="5200333"/>
            <a:ext cx="7600950" cy="523220"/>
          </a:xfrm>
          <a:prstGeom prst="rect">
            <a:avLst/>
          </a:prstGeom>
          <a:noFill/>
        </p:spPr>
        <p:txBody>
          <a:bodyPr wrap="square">
            <a:spAutoFit/>
          </a:bodyPr>
          <a:lstStyle/>
          <a:p>
            <a:r>
              <a:rPr lang="ja-JP" altLang="en-US" sz="2800" dirty="0">
                <a:solidFill>
                  <a:schemeClr val="tx2"/>
                </a:solidFill>
                <a:latin typeface="Meiryo UI" panose="020B0604030504040204" pitchFamily="50" charset="-128"/>
                <a:ea typeface="Meiryo UI" panose="020B0604030504040204" pitchFamily="50" charset="-128"/>
              </a:rPr>
              <a:t>大文字と小文字の形がほぼ同じ文字</a:t>
            </a:r>
          </a:p>
        </p:txBody>
      </p:sp>
      <p:sp>
        <p:nvSpPr>
          <p:cNvPr id="23" name="テキスト ボックス 22">
            <a:extLst>
              <a:ext uri="{FF2B5EF4-FFF2-40B4-BE49-F238E27FC236}">
                <a16:creationId xmlns:a16="http://schemas.microsoft.com/office/drawing/2014/main" xmlns="" id="{8451D60E-40DC-45F8-9BA6-B3F97B8FDE0E}"/>
              </a:ext>
            </a:extLst>
          </p:cNvPr>
          <p:cNvSpPr txBox="1"/>
          <p:nvPr/>
        </p:nvSpPr>
        <p:spPr>
          <a:xfrm>
            <a:off x="426550" y="3121562"/>
            <a:ext cx="9144000" cy="523220"/>
          </a:xfrm>
          <a:prstGeom prst="rect">
            <a:avLst/>
          </a:prstGeom>
          <a:noFill/>
        </p:spPr>
        <p:txBody>
          <a:bodyPr wrap="square">
            <a:spAutoFit/>
          </a:bodyPr>
          <a:lstStyle/>
          <a:p>
            <a:r>
              <a:rPr lang="ja-JP" altLang="en-US" sz="2800" dirty="0">
                <a:solidFill>
                  <a:srgbClr val="FF0000"/>
                </a:solidFill>
                <a:latin typeface="Meiryo UI" panose="020B0604030504040204" pitchFamily="50" charset="-128"/>
                <a:ea typeface="Meiryo UI" panose="020B0604030504040204" pitchFamily="50" charset="-128"/>
              </a:rPr>
              <a:t>文字の形の特徴を捉えて指導する</a:t>
            </a:r>
            <a:endParaRPr lang="ja-JP" altLang="en-US" sz="2800" dirty="0">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xmlns="" id="{9CF5277C-493F-4747-B162-15DCCA0B3F80}"/>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１　「</a:t>
            </a:r>
            <a:r>
              <a:rPr lang="ja-JP" altLang="en-US" sz="28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書くこと」の領域の目標</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7143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xmlns="" id="{87DB55BC-BC85-4AB7-9571-79A1D36EC151}"/>
              </a:ext>
            </a:extLst>
          </p:cNvPr>
          <p:cNvSpPr txBox="1"/>
          <p:nvPr/>
        </p:nvSpPr>
        <p:spPr>
          <a:xfrm>
            <a:off x="217221" y="1394702"/>
            <a:ext cx="8604448" cy="892552"/>
          </a:xfrm>
          <a:prstGeom prst="rect">
            <a:avLst/>
          </a:prstGeom>
          <a:noFill/>
        </p:spPr>
        <p:txBody>
          <a:bodyPr wrap="square">
            <a:spAutoFit/>
          </a:bodyPr>
          <a:lstStyle/>
          <a:p>
            <a:r>
              <a:rPr lang="ja-JP" altLang="en-US" sz="2600" dirty="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　</a:t>
            </a:r>
            <a:r>
              <a:rPr lang="ja-JP" altLang="en-US" sz="2600" dirty="0" smtClean="0">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　</a:t>
            </a:r>
            <a:r>
              <a:rPr lang="ja-JP" altLang="en-US" sz="2600" dirty="0" smtClean="0">
                <a:latin typeface="Meiryo UI" panose="020B0604030504040204" pitchFamily="50" charset="-128"/>
                <a:ea typeface="Meiryo UI" panose="020B0604030504040204" pitchFamily="50" charset="-128"/>
                <a:cs typeface="メイリオ" panose="020B0604030504040204" pitchFamily="50" charset="-128"/>
              </a:rPr>
              <a:t>文字</a:t>
            </a:r>
            <a:r>
              <a:rPr lang="ja-JP" altLang="en-US" sz="2600" dirty="0">
                <a:latin typeface="Meiryo UI" panose="020B0604030504040204" pitchFamily="50" charset="-128"/>
                <a:ea typeface="Meiryo UI" panose="020B0604030504040204" pitchFamily="50" charset="-128"/>
                <a:cs typeface="メイリオ" panose="020B0604030504040204" pitchFamily="50" charset="-128"/>
              </a:rPr>
              <a:t>の書き順については，書きやすさと読みやすさの点か</a:t>
            </a:r>
            <a:endParaRPr lang="en-US" altLang="ja-JP" sz="2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2600" dirty="0">
                <a:latin typeface="Meiryo UI" panose="020B0604030504040204" pitchFamily="50" charset="-128"/>
                <a:ea typeface="Meiryo UI" panose="020B0604030504040204" pitchFamily="50" charset="-128"/>
                <a:cs typeface="メイリオ" panose="020B0604030504040204" pitchFamily="50" charset="-128"/>
              </a:rPr>
              <a:t>　　ら標準的な書き順を扱うこととする。</a:t>
            </a:r>
            <a:endParaRPr lang="en-US" altLang="ja-JP" sz="26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7" name="コンテンツ プレースホルダー 2">
            <a:extLst>
              <a:ext uri="{FF2B5EF4-FFF2-40B4-BE49-F238E27FC236}">
                <a16:creationId xmlns:a16="http://schemas.microsoft.com/office/drawing/2014/main" xmlns="" id="{F77058B7-85D2-4B93-A5A2-EA1C0A8CD947}"/>
              </a:ext>
            </a:extLst>
          </p:cNvPr>
          <p:cNvSpPr txBox="1">
            <a:spLocks/>
          </p:cNvSpPr>
          <p:nvPr/>
        </p:nvSpPr>
        <p:spPr>
          <a:xfrm>
            <a:off x="395536" y="2291650"/>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　「小学校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p.88</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pic>
        <p:nvPicPr>
          <p:cNvPr id="8" name="図 7">
            <a:extLst>
              <a:ext uri="{FF2B5EF4-FFF2-40B4-BE49-F238E27FC236}">
                <a16:creationId xmlns:a16="http://schemas.microsoft.com/office/drawing/2014/main" xmlns="" id="{A1425913-E53D-4A43-8755-C96D4A5381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295" b="39841"/>
          <a:stretch/>
        </p:blipFill>
        <p:spPr>
          <a:xfrm>
            <a:off x="217221" y="2714111"/>
            <a:ext cx="6876765" cy="3456384"/>
          </a:xfrm>
          <a:prstGeom prst="rect">
            <a:avLst/>
          </a:prstGeom>
          <a:ln>
            <a:solidFill>
              <a:schemeClr val="tx1"/>
            </a:solidFill>
          </a:ln>
        </p:spPr>
      </p:pic>
      <p:pic>
        <p:nvPicPr>
          <p:cNvPr id="3" name="図 2">
            <a:extLst>
              <a:ext uri="{FF2B5EF4-FFF2-40B4-BE49-F238E27FC236}">
                <a16:creationId xmlns:a16="http://schemas.microsoft.com/office/drawing/2014/main" xmlns="" id="{EB32C71F-251C-4D86-9B0B-C49F655B28A0}"/>
              </a:ext>
            </a:extLst>
          </p:cNvPr>
          <p:cNvPicPr>
            <a:picLocks noChangeAspect="1"/>
          </p:cNvPicPr>
          <p:nvPr/>
        </p:nvPicPr>
        <p:blipFill rotWithShape="1">
          <a:blip r:embed="rId4"/>
          <a:srcRect l="29463" t="12627" r="46243" b="34906"/>
          <a:stretch/>
        </p:blipFill>
        <p:spPr>
          <a:xfrm>
            <a:off x="4519445" y="3954534"/>
            <a:ext cx="2000862" cy="2429389"/>
          </a:xfrm>
          <a:prstGeom prst="rect">
            <a:avLst/>
          </a:prstGeom>
          <a:ln>
            <a:solidFill>
              <a:schemeClr val="tx1"/>
            </a:solidFill>
          </a:ln>
        </p:spPr>
      </p:pic>
      <p:pic>
        <p:nvPicPr>
          <p:cNvPr id="9" name="図 8">
            <a:extLst>
              <a:ext uri="{FF2B5EF4-FFF2-40B4-BE49-F238E27FC236}">
                <a16:creationId xmlns:a16="http://schemas.microsoft.com/office/drawing/2014/main" xmlns="" id="{918F4054-C296-457C-A635-C99FB313B8C6}"/>
              </a:ext>
            </a:extLst>
          </p:cNvPr>
          <p:cNvPicPr>
            <a:picLocks noChangeAspect="1"/>
          </p:cNvPicPr>
          <p:nvPr/>
        </p:nvPicPr>
        <p:blipFill rotWithShape="1">
          <a:blip r:embed="rId5"/>
          <a:srcRect l="29125" t="13167" r="45676" b="34740"/>
          <a:stretch/>
        </p:blipFill>
        <p:spPr>
          <a:xfrm>
            <a:off x="6715559" y="3954534"/>
            <a:ext cx="2090245" cy="2429389"/>
          </a:xfrm>
          <a:prstGeom prst="rect">
            <a:avLst/>
          </a:prstGeom>
          <a:ln>
            <a:solidFill>
              <a:schemeClr val="tx1"/>
            </a:solidFill>
          </a:ln>
        </p:spPr>
      </p:pic>
      <p:sp>
        <p:nvSpPr>
          <p:cNvPr id="10" name="四角形: 角を丸くする 9">
            <a:extLst>
              <a:ext uri="{FF2B5EF4-FFF2-40B4-BE49-F238E27FC236}">
                <a16:creationId xmlns:a16="http://schemas.microsoft.com/office/drawing/2014/main" xmlns="" id="{080D011F-C4D0-41BD-946F-E6DA56128F68}"/>
              </a:ext>
            </a:extLst>
          </p:cNvPr>
          <p:cNvSpPr/>
          <p:nvPr/>
        </p:nvSpPr>
        <p:spPr>
          <a:xfrm>
            <a:off x="107504" y="4725144"/>
            <a:ext cx="2540583" cy="548680"/>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タイトル 1">
            <a:extLst>
              <a:ext uri="{FF2B5EF4-FFF2-40B4-BE49-F238E27FC236}">
                <a16:creationId xmlns:a16="http://schemas.microsoft.com/office/drawing/2014/main" xmlns="" id="{9CF5277C-493F-4747-B162-15DCCA0B3F80}"/>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１　「</a:t>
            </a:r>
            <a:r>
              <a:rPr lang="ja-JP" altLang="en-US" sz="28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書くこと」の領域の目標</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2383283" y="735405"/>
            <a:ext cx="4272323" cy="523220"/>
          </a:xfrm>
          <a:prstGeom prst="rect">
            <a:avLst/>
          </a:prstGeom>
        </p:spPr>
        <p:txBody>
          <a:bodyPr wrap="none">
            <a:spAutoFit/>
          </a:bodyPr>
          <a:lstStyle/>
          <a:p>
            <a:r>
              <a:rPr lang="ja-JP" altLang="en-US" sz="2800" b="1" u="sng" dirty="0" smtClean="0">
                <a:latin typeface="Meiryo UI" panose="020B0604030504040204" pitchFamily="50" charset="-128"/>
                <a:ea typeface="Meiryo UI" panose="020B0604030504040204" pitchFamily="50" charset="-128"/>
              </a:rPr>
              <a:t>文字を指導する際の留意点</a:t>
            </a:r>
            <a:endParaRPr lang="en-US" altLang="ja-JP" sz="2800" b="1" u="sng" dirty="0">
              <a:latin typeface="Meiryo UI" panose="020B0604030504040204" pitchFamily="50" charset="-128"/>
              <a:ea typeface="Meiryo UI" panose="020B0604030504040204" pitchFamily="50" charset="-128"/>
            </a:endParaRPr>
          </a:p>
        </p:txBody>
      </p:sp>
      <p:sp>
        <p:nvSpPr>
          <p:cNvPr id="12" name="コンテンツ プレースホルダー 2">
            <a:extLst>
              <a:ext uri="{FF2B5EF4-FFF2-40B4-BE49-F238E27FC236}">
                <a16:creationId xmlns:a16="http://schemas.microsoft.com/office/drawing/2014/main" xmlns="" id="{1F6D45C7-6910-4DF2-A6C3-F9E39ACD4A30}"/>
              </a:ext>
            </a:extLst>
          </p:cNvPr>
          <p:cNvSpPr txBox="1">
            <a:spLocks/>
          </p:cNvSpPr>
          <p:nvPr/>
        </p:nvSpPr>
        <p:spPr>
          <a:xfrm>
            <a:off x="251520" y="6525344"/>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　「新学習指導要領対応　小学校外国語教材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We Can! 1 </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教材どう</a:t>
            </a:r>
            <a:r>
              <a:rPr lang="ja-JP" altLang="en-US" sz="1400" dirty="0" err="1" smtClean="0">
                <a:latin typeface="Meiryo UI" panose="020B0604030504040204" pitchFamily="50" charset="-128"/>
                <a:ea typeface="Meiryo UI" panose="020B0604030504040204" pitchFamily="50" charset="-128"/>
                <a:cs typeface="メイリオ" panose="020B0604030504040204" pitchFamily="50" charset="-128"/>
              </a:rPr>
              <a:t>ぐばこ</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04679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xmlns="" id="{D9F8B5B7-620D-4B59-BE92-2213015A7895}"/>
              </a:ext>
            </a:extLst>
          </p:cNvPr>
          <p:cNvSpPr>
            <a:spLocks noGrp="1"/>
          </p:cNvSpPr>
          <p:nvPr>
            <p:ph idx="1"/>
          </p:nvPr>
        </p:nvSpPr>
        <p:spPr>
          <a:xfrm>
            <a:off x="251520" y="1268760"/>
            <a:ext cx="8640960" cy="5976664"/>
          </a:xfrm>
        </p:spPr>
        <p:txBody>
          <a:bodyPr bIns="0">
            <a:normAutofit/>
          </a:bodyPr>
          <a:lstStyle/>
          <a:p>
            <a:pPr>
              <a:lnSpc>
                <a:spcPts val="3000"/>
              </a:lnSpc>
            </a:pPr>
            <a:r>
              <a:rPr lang="ja-JP" altLang="en-US" sz="2600" dirty="0">
                <a:latin typeface="Meiryo UI" panose="020B0604030504040204" pitchFamily="50" charset="-128"/>
                <a:ea typeface="Meiryo UI" panose="020B0604030504040204" pitchFamily="50" charset="-128"/>
                <a:cs typeface="メイリオ" panose="020B0604030504040204" pitchFamily="50" charset="-128"/>
              </a:rPr>
              <a:t>活字体の大文字，小文字を一度に全て取り扱うのではなく，児童の実態に応じて一度に取り扱う文字の数や種類に配慮する。</a:t>
            </a:r>
          </a:p>
          <a:p>
            <a:pPr>
              <a:lnSpc>
                <a:spcPts val="3000"/>
              </a:lnSpc>
            </a:pPr>
            <a:r>
              <a:rPr lang="ja-JP" altLang="en-US" sz="2600" dirty="0">
                <a:latin typeface="Meiryo UI" panose="020B0604030504040204" pitchFamily="50" charset="-128"/>
                <a:ea typeface="Meiryo UI" panose="020B0604030504040204" pitchFamily="50" charset="-128"/>
                <a:cs typeface="メイリオ" panose="020B0604030504040204" pitchFamily="50" charset="-128"/>
              </a:rPr>
              <a:t>いわゆる「ドリル学習」のような，単調な繰り返しの学習に終始するのではなく，何らかの書く目的をもたせたり，ゲーム的要素を取り入れたりするなど，児童の学習意欲を高める工夫をする。</a:t>
            </a:r>
          </a:p>
          <a:p>
            <a:pPr>
              <a:lnSpc>
                <a:spcPts val="3000"/>
              </a:lnSpc>
            </a:pPr>
            <a:r>
              <a:rPr lang="ja-JP" altLang="en-US" sz="2600" dirty="0">
                <a:latin typeface="Meiryo UI" panose="020B0604030504040204" pitchFamily="50" charset="-128"/>
                <a:ea typeface="Meiryo UI" panose="020B0604030504040204" pitchFamily="50" charset="-128"/>
                <a:cs typeface="メイリオ" panose="020B0604030504040204" pitchFamily="50" charset="-128"/>
              </a:rPr>
              <a:t>「書くこと」の活動は教師が想像する以上に時間がかかる場合がある。授業においては十分な時間を確保するとともに，四線上に正しく書くことができるようにする。</a:t>
            </a:r>
          </a:p>
          <a:p>
            <a:pPr>
              <a:lnSpc>
                <a:spcPts val="3000"/>
              </a:lnSpc>
            </a:pPr>
            <a:r>
              <a:rPr lang="ja-JP" altLang="en-US" sz="2600" dirty="0">
                <a:latin typeface="Meiryo UI" panose="020B0604030504040204" pitchFamily="50" charset="-128"/>
                <a:ea typeface="Meiryo UI" panose="020B0604030504040204" pitchFamily="50" charset="-128"/>
                <a:cs typeface="メイリオ" panose="020B0604030504040204" pitchFamily="50" charset="-128"/>
              </a:rPr>
              <a:t>年間を通じて，全ての「書くこと」の活動において，文字を書くことができているか，できるようになってきているかを丁寧に見届け，指導に生かす。</a:t>
            </a:r>
            <a:endParaRPr lang="en-US" altLang="ja-JP" sz="26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コンテンツ プレースホルダー 2">
            <a:extLst>
              <a:ext uri="{FF2B5EF4-FFF2-40B4-BE49-F238E27FC236}">
                <a16:creationId xmlns:a16="http://schemas.microsoft.com/office/drawing/2014/main" xmlns="" id="{1F6D45C7-6910-4DF2-A6C3-F9E39ACD4A30}"/>
              </a:ext>
            </a:extLst>
          </p:cNvPr>
          <p:cNvSpPr txBox="1">
            <a:spLocks/>
          </p:cNvSpPr>
          <p:nvPr/>
        </p:nvSpPr>
        <p:spPr>
          <a:xfrm>
            <a:off x="251520" y="6525344"/>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　「小学校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p.111</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 name="正方形/長方形 4"/>
          <p:cNvSpPr/>
          <p:nvPr/>
        </p:nvSpPr>
        <p:spPr>
          <a:xfrm>
            <a:off x="2435838" y="647110"/>
            <a:ext cx="4272323" cy="523220"/>
          </a:xfrm>
          <a:prstGeom prst="rect">
            <a:avLst/>
          </a:prstGeom>
        </p:spPr>
        <p:txBody>
          <a:bodyPr wrap="none">
            <a:spAutoFit/>
          </a:bodyPr>
          <a:lstStyle/>
          <a:p>
            <a:r>
              <a:rPr lang="ja-JP" altLang="en-US" sz="2800" b="1" u="sng" dirty="0" smtClean="0">
                <a:latin typeface="Meiryo UI" panose="020B0604030504040204" pitchFamily="50" charset="-128"/>
                <a:ea typeface="Meiryo UI" panose="020B0604030504040204" pitchFamily="50" charset="-128"/>
              </a:rPr>
              <a:t>文字を指導する際の留意点</a:t>
            </a:r>
            <a:endParaRPr lang="en-US" altLang="ja-JP" sz="2800" b="1" u="sng"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xmlns="" id="{9CF5277C-493F-4747-B162-15DCCA0B3F80}"/>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１　「</a:t>
            </a:r>
            <a:r>
              <a:rPr lang="ja-JP" altLang="en-US" sz="28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書くこと」の領域の目標</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3030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9372</TotalTime>
  <Words>3165</Words>
  <Application>Microsoft Office PowerPoint</Application>
  <PresentationFormat>画面に合わせる (4:3)</PresentationFormat>
  <Paragraphs>325</Paragraphs>
  <Slides>25</Slides>
  <Notes>25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25</vt:i4>
      </vt:variant>
    </vt:vector>
  </HeadingPairs>
  <TitlesOfParts>
    <vt:vector size="33" baseType="lpstr">
      <vt:lpstr>Meiryo UI</vt:lpstr>
      <vt:lpstr>ＭＳ Ｐゴシック</vt:lpstr>
      <vt:lpstr>UD Digi Kyokasho NK-B</vt:lpstr>
      <vt:lpstr>UD デジタル 教科書体 NK-B</vt:lpstr>
      <vt:lpstr>メイリオ</vt:lpstr>
      <vt:lpstr>Arial</vt:lpstr>
      <vt:lpstr>Calibri</vt:lpstr>
      <vt:lpstr>Office ​​テーマ</vt:lpstr>
      <vt:lpstr>小学校外国語　校内研修パッケージ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○「書くこと」の言語活動で書かせる英語は，音声で    十分慣れ親しんだ簡単な語句や基本的な表現とす    ることに十分留意する。 ○児童が過度の負担を感じることのないよう，段階を    踏んで指導する。 ○「書くこと」の目的をもって取り組める言語活動を設    定する。 ○英語の語順への意識を高め，語と語の区切り等に    注意して英文を書くことができるよう指導する。</vt:lpstr>
      <vt:lpstr>PowerPoint プレゼンテーション</vt:lpstr>
      <vt:lpstr>PowerPoint プレゼンテーション</vt:lpstr>
    </vt:vector>
  </TitlesOfParts>
  <Company>広島県庁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小学校外国語推進研修　校内研修パッケージ</dc:title>
  <dc:creator>広島県</dc:creator>
  <cp:lastModifiedBy>住吉谷 大輔</cp:lastModifiedBy>
  <cp:revision>377</cp:revision>
  <cp:lastPrinted>2021-03-23T06:19:05Z</cp:lastPrinted>
  <dcterms:created xsi:type="dcterms:W3CDTF">2021-01-29T06:14:09Z</dcterms:created>
  <dcterms:modified xsi:type="dcterms:W3CDTF">2021-03-26T05:19:52Z</dcterms:modified>
</cp:coreProperties>
</file>