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93" r:id="rId2"/>
    <p:sldId id="294" r:id="rId3"/>
    <p:sldId id="295" r:id="rId4"/>
    <p:sldId id="296" r:id="rId5"/>
    <p:sldId id="297" r:id="rId6"/>
    <p:sldId id="298" r:id="rId7"/>
    <p:sldId id="274" r:id="rId8"/>
    <p:sldId id="280" r:id="rId9"/>
    <p:sldId id="302" r:id="rId10"/>
    <p:sldId id="284" r:id="rId11"/>
    <p:sldId id="289" r:id="rId12"/>
    <p:sldId id="285" r:id="rId13"/>
    <p:sldId id="286" r:id="rId14"/>
    <p:sldId id="304" r:id="rId15"/>
    <p:sldId id="287" r:id="rId16"/>
    <p:sldId id="281"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FF99"/>
    <a:srgbClr val="FFFF99"/>
    <a:srgbClr val="B8F2F2"/>
    <a:srgbClr val="FFFF00"/>
    <a:srgbClr val="FFA54B"/>
    <a:srgbClr val="FF6600"/>
    <a:srgbClr val="BCD6EE"/>
    <a:srgbClr val="FFCD2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56170" autoAdjust="0"/>
  </p:normalViewPr>
  <p:slideViewPr>
    <p:cSldViewPr snapToGrid="0">
      <p:cViewPr varScale="1">
        <p:scale>
          <a:sx n="46" d="100"/>
          <a:sy n="46" d="100"/>
        </p:scale>
        <p:origin x="1594"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2FB970B-CF71-4617-80BE-AACF0B7C3360}" type="datetimeFigureOut">
              <a:rPr kumimoji="1" lang="ja-JP" altLang="en-US" smtClean="0"/>
              <a:t>2021/3/26</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9AC7887-F1C4-4A0A-A726-DA3E32F4F142}" type="slidenum">
              <a:rPr kumimoji="1" lang="ja-JP" altLang="en-US" smtClean="0"/>
              <a:t>‹#›</a:t>
            </a:fld>
            <a:endParaRPr kumimoji="1" lang="ja-JP" altLang="en-US" dirty="0"/>
          </a:p>
        </p:txBody>
      </p:sp>
    </p:spTree>
    <p:extLst>
      <p:ext uri="{BB962C8B-B14F-4D97-AF65-F5344CB8AC3E}">
        <p14:creationId xmlns:p14="http://schemas.microsoft.com/office/powerpoint/2010/main" val="29633616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solidFill>
                  <a:srgbClr val="FF0000"/>
                </a:solidFill>
                <a:latin typeface="メイリオ" panose="020B0604030504040204" pitchFamily="50" charset="-128"/>
                <a:ea typeface="メイリオ" panose="020B0604030504040204" pitchFamily="50" charset="-128"/>
              </a:rPr>
              <a:t>今日</a:t>
            </a:r>
            <a:r>
              <a:rPr kumimoji="1" lang="ja-JP" altLang="en-US" sz="1400" dirty="0">
                <a:solidFill>
                  <a:srgbClr val="FF0000"/>
                </a:solidFill>
                <a:latin typeface="メイリオ" panose="020B0604030504040204" pitchFamily="50" charset="-128"/>
                <a:ea typeface="メイリオ" panose="020B0604030504040204" pitchFamily="50" charset="-128"/>
              </a:rPr>
              <a:t>のテーマは</a:t>
            </a:r>
            <a:r>
              <a:rPr kumimoji="1" lang="ja-JP" altLang="en-US" sz="1400" dirty="0" smtClean="0">
                <a:solidFill>
                  <a:srgbClr val="FF0000"/>
                </a:solidFill>
                <a:latin typeface="メイリオ" panose="020B0604030504040204" pitchFamily="50" charset="-128"/>
                <a:ea typeface="メイリオ" panose="020B0604030504040204" pitchFamily="50" charset="-128"/>
              </a:rPr>
              <a:t>「英語で伝える力を伸ばす　</a:t>
            </a:r>
            <a:r>
              <a:rPr kumimoji="1" lang="en-US" altLang="ja-JP" sz="1400" dirty="0" smtClean="0">
                <a:solidFill>
                  <a:srgbClr val="FF0000"/>
                </a:solidFill>
                <a:latin typeface="メイリオ" panose="020B0604030504040204" pitchFamily="50" charset="-128"/>
                <a:ea typeface="メイリオ" panose="020B0604030504040204" pitchFamily="50" charset="-128"/>
              </a:rPr>
              <a:t>Small</a:t>
            </a:r>
            <a:r>
              <a:rPr kumimoji="1" lang="en-US" altLang="ja-JP" sz="1400" baseline="0" dirty="0" smtClean="0">
                <a:solidFill>
                  <a:srgbClr val="FF0000"/>
                </a:solidFill>
                <a:latin typeface="メイリオ" panose="020B0604030504040204" pitchFamily="50" charset="-128"/>
                <a:ea typeface="メイリオ" panose="020B0604030504040204" pitchFamily="50" charset="-128"/>
              </a:rPr>
              <a:t> Talk</a:t>
            </a:r>
            <a:r>
              <a:rPr kumimoji="1" lang="ja-JP" altLang="en-US" sz="1400" baseline="0" dirty="0" smtClean="0">
                <a:solidFill>
                  <a:srgbClr val="FF0000"/>
                </a:solidFill>
                <a:latin typeface="メイリオ" panose="020B0604030504040204" pitchFamily="50" charset="-128"/>
                <a:ea typeface="メイリオ" panose="020B0604030504040204" pitchFamily="50" charset="-128"/>
              </a:rPr>
              <a:t>の進め方</a:t>
            </a:r>
            <a:r>
              <a:rPr kumimoji="1" lang="ja-JP" altLang="en-US" sz="1400" dirty="0" smtClean="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です</a:t>
            </a:r>
            <a:r>
              <a:rPr kumimoji="1" lang="ja-JP" altLang="en-US" sz="1400" dirty="0" smtClean="0">
                <a:solidFill>
                  <a:srgbClr val="FF0000"/>
                </a:solidFill>
                <a:latin typeface="メイリオ" panose="020B0604030504040204" pitchFamily="50" charset="-128"/>
                <a:ea typeface="メイリオ" panose="020B0604030504040204" pitchFamily="50" charset="-128"/>
              </a:rPr>
              <a:t>。★</a:t>
            </a:r>
            <a:endParaRPr kumimoji="1" lang="ja-JP" altLang="en-US"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a:t>
            </a:r>
            <a:r>
              <a:rPr kumimoji="1" lang="en-US" altLang="ja-JP" sz="1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rgbClr val="FF0000"/>
                </a:solidFill>
                <a:latin typeface="HG丸ｺﾞｼｯｸM-PRO" panose="020F0600000000000000" pitchFamily="50" charset="-128"/>
                <a:ea typeface="HG丸ｺﾞｼｯｸM-PRO" panose="020F0600000000000000" pitchFamily="50" charset="-128"/>
              </a:rPr>
              <a:t>クリック</a:t>
            </a:r>
            <a:endParaRPr kumimoji="1" lang="en-US" altLang="ja-JP" sz="1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fld id="{46DDDF1D-5806-4E52-93D7-2AF2AC4C7AAD}" type="slidenum">
              <a:rPr kumimoji="1" lang="ja-JP" altLang="en-US" smtClean="0"/>
              <a:t>1</a:t>
            </a:fld>
            <a:endParaRPr kumimoji="1" lang="ja-JP" altLang="en-US" dirty="0"/>
          </a:p>
        </p:txBody>
      </p:sp>
    </p:spTree>
    <p:extLst>
      <p:ext uri="{BB962C8B-B14F-4D97-AF65-F5344CB8AC3E}">
        <p14:creationId xmlns:p14="http://schemas.microsoft.com/office/powerpoint/2010/main" val="1382584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latin typeface="メイリオ" panose="020B0604030504040204" pitchFamily="50" charset="-128"/>
                <a:ea typeface="メイリオ" panose="020B0604030504040204" pitchFamily="50" charset="-128"/>
              </a:rPr>
              <a:t>先程の動画でもありましたが，対話が行き詰まる場面があります。その際は，対話</a:t>
            </a:r>
            <a:r>
              <a:rPr kumimoji="1" lang="ja-JP" altLang="en-US" sz="1200" dirty="0">
                <a:latin typeface="メイリオ" panose="020B0604030504040204" pitchFamily="50" charset="-128"/>
                <a:ea typeface="メイリオ" panose="020B0604030504040204" pitchFamily="50" charset="-128"/>
              </a:rPr>
              <a:t>を続けるための基本的な表現として，例えばこの表にあるような表現を指導することが考えられます。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Small  Talk</a:t>
            </a:r>
            <a:r>
              <a:rPr kumimoji="1" lang="ja-JP" altLang="en-US" sz="1200" dirty="0" smtClean="0">
                <a:latin typeface="メイリオ" panose="020B0604030504040204" pitchFamily="50" charset="-128"/>
                <a:ea typeface="メイリオ" panose="020B0604030504040204" pitchFamily="50" charset="-128"/>
              </a:rPr>
              <a:t>の導入期には，対話後「相手の言ったことを繰り返して言えたか」「一言感想を言うことができたか」などを確認し，対話の続け方を指導しましょう。★</a:t>
            </a:r>
            <a:endParaRPr kumimoji="1" lang="en-US" altLang="ja-JP" sz="120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10</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40124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では，実際に</a:t>
            </a:r>
            <a:r>
              <a:rPr kumimoji="1" lang="en-US" altLang="ja-JP" dirty="0">
                <a:latin typeface="メイリオ" panose="020B0604030504040204" pitchFamily="50" charset="-128"/>
                <a:ea typeface="メイリオ" panose="020B0604030504040204" pitchFamily="50" charset="-128"/>
              </a:rPr>
              <a:t>Small  Talk</a:t>
            </a:r>
            <a:r>
              <a:rPr kumimoji="1" lang="ja-JP" altLang="en-US" dirty="0">
                <a:latin typeface="メイリオ" panose="020B0604030504040204" pitchFamily="50" charset="-128"/>
                <a:ea typeface="メイリオ" panose="020B0604030504040204" pitchFamily="50" charset="-128"/>
              </a:rPr>
              <a:t>を体験してみましょう</a:t>
            </a:r>
            <a:r>
              <a:rPr kumimoji="1" lang="ja-JP" altLang="en-US" dirty="0" smtClean="0">
                <a:latin typeface="メイリオ" panose="020B0604030504040204" pitchFamily="50" charset="-128"/>
                <a:ea typeface="メイリオ" panose="020B0604030504040204" pitchFamily="50" charset="-128"/>
              </a:rPr>
              <a:t>。今回の演習では，会話を継続させることをゴールとし，演習を行います。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Now,</a:t>
            </a:r>
            <a:r>
              <a:rPr kumimoji="1" lang="ja-JP" altLang="en-US" dirty="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you‘re 6-nensei </a:t>
            </a:r>
            <a:r>
              <a:rPr kumimoji="1" lang="en-US" altLang="ja-JP" dirty="0">
                <a:latin typeface="メイリオ" panose="020B0604030504040204" pitchFamily="50" charset="-128"/>
                <a:ea typeface="メイリオ" panose="020B0604030504040204" pitchFamily="50" charset="-128"/>
              </a:rPr>
              <a:t>students.</a:t>
            </a:r>
          </a:p>
          <a:p>
            <a:r>
              <a:rPr kumimoji="1" lang="en-US" altLang="ja-JP" dirty="0">
                <a:latin typeface="メイリオ" panose="020B0604030504040204" pitchFamily="50" charset="-128"/>
                <a:ea typeface="メイリオ" panose="020B0604030504040204" pitchFamily="50" charset="-128"/>
              </a:rPr>
              <a:t>Today’s  topic</a:t>
            </a:r>
            <a:r>
              <a:rPr kumimoji="1" lang="en-US" altLang="ja-JP" baseline="0" dirty="0">
                <a:latin typeface="メイリオ" panose="020B0604030504040204" pitchFamily="50" charset="-128"/>
                <a:ea typeface="メイリオ" panose="020B0604030504040204" pitchFamily="50" charset="-128"/>
              </a:rPr>
              <a:t> is</a:t>
            </a:r>
          </a:p>
          <a:p>
            <a:r>
              <a:rPr kumimoji="1" lang="en-US" altLang="ja-JP" dirty="0" smtClean="0">
                <a:latin typeface="メイリオ" panose="020B0604030504040204" pitchFamily="50" charset="-128"/>
                <a:ea typeface="メイリオ" panose="020B0604030504040204" pitchFamily="50" charset="-128"/>
              </a:rPr>
              <a:t>“Where</a:t>
            </a:r>
            <a:r>
              <a:rPr kumimoji="1" lang="en-US" altLang="ja-JP" baseline="0" dirty="0" smtClean="0">
                <a:latin typeface="メイリオ" panose="020B0604030504040204" pitchFamily="50" charset="-128"/>
                <a:ea typeface="メイリオ" panose="020B0604030504040204" pitchFamily="50" charset="-128"/>
              </a:rPr>
              <a:t> </a:t>
            </a:r>
            <a:r>
              <a:rPr kumimoji="1" lang="en-US" altLang="ja-JP" baseline="0" dirty="0">
                <a:latin typeface="メイリオ" panose="020B0604030504040204" pitchFamily="50" charset="-128"/>
                <a:ea typeface="メイリオ" panose="020B0604030504040204" pitchFamily="50" charset="-128"/>
              </a:rPr>
              <a:t>do you  want to go</a:t>
            </a:r>
            <a:r>
              <a:rPr kumimoji="1" lang="ja-JP" altLang="en-US" baseline="0" dirty="0">
                <a:latin typeface="メイリオ" panose="020B0604030504040204" pitchFamily="50" charset="-128"/>
                <a:ea typeface="メイリオ" panose="020B0604030504040204" pitchFamily="50" charset="-128"/>
              </a:rPr>
              <a:t>　</a:t>
            </a:r>
            <a:r>
              <a:rPr kumimoji="1" lang="en-US" altLang="ja-JP" baseline="0" dirty="0">
                <a:latin typeface="メイリオ" panose="020B0604030504040204" pitchFamily="50" charset="-128"/>
                <a:ea typeface="メイリオ" panose="020B0604030504040204" pitchFamily="50" charset="-128"/>
              </a:rPr>
              <a:t>after </a:t>
            </a:r>
            <a:r>
              <a:rPr kumimoji="1" lang="en-US" altLang="ja-JP" baseline="0" dirty="0" smtClean="0">
                <a:latin typeface="メイリオ" panose="020B0604030504040204" pitchFamily="50" charset="-128"/>
                <a:ea typeface="メイリオ" panose="020B0604030504040204" pitchFamily="50" charset="-128"/>
              </a:rPr>
              <a:t>COVID-19?”</a:t>
            </a:r>
            <a:r>
              <a:rPr kumimoji="1" lang="ja-JP" altLang="en-US" baseline="0" dirty="0">
                <a:latin typeface="メイリオ" panose="020B0604030504040204" pitchFamily="50" charset="-128"/>
                <a:ea typeface="メイリオ" panose="020B0604030504040204" pitchFamily="50" charset="-128"/>
              </a:rPr>
              <a:t>　</a:t>
            </a:r>
            <a:r>
              <a:rPr kumimoji="1" lang="ja-JP" altLang="en-US" baseline="0" dirty="0" smtClean="0">
                <a:latin typeface="メイリオ" panose="020B0604030504040204" pitchFamily="50" charset="-128"/>
                <a:ea typeface="メイリオ" panose="020B0604030504040204" pitchFamily="50" charset="-128"/>
              </a:rPr>
              <a:t>★</a:t>
            </a:r>
            <a:endParaRPr kumimoji="1" lang="en-US" altLang="ja-JP" baseline="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11</a:t>
            </a:fld>
            <a:endParaRPr kumimoji="1" lang="ja-JP" altLang="en-US" dirty="0"/>
          </a:p>
        </p:txBody>
      </p:sp>
    </p:spTree>
    <p:extLst>
      <p:ext uri="{BB962C8B-B14F-4D97-AF65-F5344CB8AC3E}">
        <p14:creationId xmlns:p14="http://schemas.microsoft.com/office/powerpoint/2010/main" val="2992291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メイリオ" panose="020B0604030504040204" pitchFamily="50" charset="-128"/>
                <a:ea typeface="メイリオ" panose="020B0604030504040204" pitchFamily="50" charset="-128"/>
              </a:rPr>
              <a:t>　これは</a:t>
            </a:r>
            <a:r>
              <a:rPr kumimoji="1" lang="ja-JP" altLang="en-US" sz="1200" dirty="0" smtClean="0">
                <a:latin typeface="メイリオ" panose="020B0604030504040204" pitchFamily="50" charset="-128"/>
                <a:ea typeface="メイリオ" panose="020B0604030504040204" pitchFamily="50" charset="-128"/>
              </a:rPr>
              <a:t>，５年生用新教材</a:t>
            </a:r>
            <a:r>
              <a:rPr kumimoji="1" lang="en-US" altLang="ja-JP" sz="1200" dirty="0" smtClean="0">
                <a:latin typeface="メイリオ" panose="020B0604030504040204" pitchFamily="50" charset="-128"/>
                <a:ea typeface="メイリオ" panose="020B0604030504040204" pitchFamily="50" charset="-128"/>
              </a:rPr>
              <a:t>We Can</a:t>
            </a:r>
            <a:r>
              <a:rPr kumimoji="1" lang="ja-JP" altLang="en-US" sz="1200" dirty="0" smtClean="0">
                <a:latin typeface="メイリオ" panose="020B0604030504040204" pitchFamily="50" charset="-128"/>
                <a:ea typeface="メイリオ" panose="020B0604030504040204" pitchFamily="50" charset="-128"/>
              </a:rPr>
              <a:t>！１の</a:t>
            </a:r>
            <a:r>
              <a:rPr kumimoji="1" lang="en-US" altLang="ja-JP" sz="1200" dirty="0" smtClean="0">
                <a:latin typeface="メイリオ" panose="020B0604030504040204" pitchFamily="50" charset="-128"/>
                <a:ea typeface="メイリオ" panose="020B0604030504040204" pitchFamily="50" charset="-128"/>
              </a:rPr>
              <a:t>Unit</a:t>
            </a:r>
            <a:r>
              <a:rPr kumimoji="1" lang="ja-JP" altLang="en-US" sz="1200" dirty="0" smtClean="0">
                <a:latin typeface="メイリオ" panose="020B0604030504040204" pitchFamily="50" charset="-128"/>
                <a:ea typeface="メイリオ" panose="020B0604030504040204" pitchFamily="50" charset="-128"/>
              </a:rPr>
              <a:t>６「</a:t>
            </a:r>
            <a:r>
              <a:rPr kumimoji="1" lang="en-US" altLang="ja-JP" sz="1200" dirty="0" smtClean="0">
                <a:latin typeface="メイリオ" panose="020B0604030504040204" pitchFamily="50" charset="-128"/>
                <a:ea typeface="メイリオ" panose="020B0604030504040204" pitchFamily="50" charset="-128"/>
              </a:rPr>
              <a:t>I  want to go to Italy.</a:t>
            </a:r>
            <a:r>
              <a:rPr kumimoji="1" lang="ja-JP" altLang="en-US" sz="1200" dirty="0" smtClean="0">
                <a:latin typeface="メイリオ" panose="020B0604030504040204" pitchFamily="50" charset="-128"/>
                <a:ea typeface="メイリオ" panose="020B0604030504040204" pitchFamily="50" charset="-128"/>
              </a:rPr>
              <a:t>」での既習表現を活用した</a:t>
            </a:r>
            <a:r>
              <a:rPr kumimoji="1" lang="en-US" altLang="ja-JP" sz="1200" dirty="0" smtClean="0">
                <a:latin typeface="メイリオ" panose="020B0604030504040204" pitchFamily="50" charset="-128"/>
                <a:ea typeface="メイリオ" panose="020B0604030504040204" pitchFamily="50" charset="-128"/>
              </a:rPr>
              <a:t>Small</a:t>
            </a:r>
            <a:r>
              <a:rPr kumimoji="1" lang="en-US" altLang="ja-JP" sz="1200" baseline="0" dirty="0" smtClean="0">
                <a:latin typeface="メイリオ" panose="020B0604030504040204" pitchFamily="50" charset="-128"/>
                <a:ea typeface="メイリオ" panose="020B0604030504040204" pitchFamily="50" charset="-128"/>
              </a:rPr>
              <a:t>  Talk</a:t>
            </a:r>
            <a:r>
              <a:rPr kumimoji="1" lang="ja-JP" altLang="en-US" sz="1200" baseline="0" dirty="0" smtClean="0">
                <a:latin typeface="メイリオ" panose="020B0604030504040204" pitchFamily="50" charset="-128"/>
                <a:ea typeface="メイリオ" panose="020B0604030504040204" pitchFamily="50" charset="-128"/>
              </a:rPr>
              <a:t>例です。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ペアで</a:t>
            </a:r>
            <a:r>
              <a:rPr kumimoji="1" lang="ja-JP" altLang="en-US" sz="1200" dirty="0" smtClean="0">
                <a:latin typeface="メイリオ" panose="020B0604030504040204" pitchFamily="50" charset="-128"/>
                <a:ea typeface="メイリオ" panose="020B0604030504040204" pitchFamily="50" charset="-128"/>
              </a:rPr>
              <a:t>，コロナ禍の後行きたい場所やその理由，感想等に</a:t>
            </a:r>
            <a:r>
              <a:rPr kumimoji="1" lang="ja-JP" altLang="en-US" sz="1200" dirty="0">
                <a:latin typeface="メイリオ" panose="020B0604030504040204" pitchFamily="50" charset="-128"/>
                <a:ea typeface="メイリオ" panose="020B0604030504040204" pitchFamily="50" charset="-128"/>
              </a:rPr>
              <a:t>ついて</a:t>
            </a:r>
            <a:r>
              <a:rPr kumimoji="1" lang="ja-JP" altLang="en-US" sz="1200" dirty="0" smtClean="0">
                <a:latin typeface="メイリオ" panose="020B0604030504040204" pitchFamily="50" charset="-128"/>
                <a:ea typeface="メイリオ" panose="020B0604030504040204" pitchFamily="50" charset="-128"/>
              </a:rPr>
              <a:t>やり取りをしてください。時間は２分間です。</a:t>
            </a:r>
            <a:endParaRPr kumimoji="1"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ペアでＡ，Ｂを決めて会話してみる。</a:t>
            </a:r>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12</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3683306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メイリオ" panose="020B0604030504040204" pitchFamily="50" charset="-128"/>
                <a:ea typeface="メイリオ" panose="020B0604030504040204" pitchFamily="50" charset="-128"/>
              </a:rPr>
              <a:t>実際</a:t>
            </a:r>
            <a:r>
              <a:rPr kumimoji="1" lang="ja-JP" altLang="en-US" sz="1200" dirty="0" smtClean="0">
                <a:latin typeface="メイリオ" panose="020B0604030504040204" pitchFamily="50" charset="-128"/>
                <a:ea typeface="メイリオ" panose="020B0604030504040204" pitchFamily="50" charset="-128"/>
              </a:rPr>
              <a:t>にペアで</a:t>
            </a:r>
            <a:r>
              <a:rPr kumimoji="1" lang="en-US" altLang="ja-JP" sz="1200" dirty="0" smtClean="0">
                <a:latin typeface="メイリオ" panose="020B0604030504040204" pitchFamily="50" charset="-128"/>
                <a:ea typeface="メイリオ" panose="020B0604030504040204" pitchFamily="50" charset="-128"/>
              </a:rPr>
              <a:t>Small</a:t>
            </a:r>
            <a:r>
              <a:rPr kumimoji="1" lang="en-US" altLang="ja-JP" sz="1200" baseline="0" dirty="0" smtClean="0">
                <a:latin typeface="メイリオ" panose="020B0604030504040204" pitchFamily="50" charset="-128"/>
                <a:ea typeface="メイリオ" panose="020B0604030504040204" pitchFamily="50" charset="-128"/>
              </a:rPr>
              <a:t>  Talk</a:t>
            </a:r>
            <a:r>
              <a:rPr kumimoji="1" lang="ja-JP" altLang="en-US" sz="1200" baseline="0" dirty="0" smtClean="0">
                <a:latin typeface="メイリオ" panose="020B0604030504040204" pitchFamily="50" charset="-128"/>
                <a:ea typeface="メイリオ" panose="020B0604030504040204" pitchFamily="50" charset="-128"/>
              </a:rPr>
              <a:t>を行ってみて，どう言えばよいか分からなかったことや困ったことがあったと思います。それを出してみてください。</a:t>
            </a:r>
            <a:endParaRPr kumimoji="1" lang="en-US" altLang="ja-JP" sz="1200" baseline="0" dirty="0" smtClean="0">
              <a:latin typeface="メイリオ" panose="020B0604030504040204" pitchFamily="50" charset="-128"/>
              <a:ea typeface="メイリオ" panose="020B0604030504040204" pitchFamily="50" charset="-128"/>
            </a:endParaRPr>
          </a:p>
          <a:p>
            <a:endParaRPr kumimoji="1" lang="en-US" altLang="ja-JP" sz="1200" baseline="0" dirty="0" smtClean="0">
              <a:latin typeface="メイリオ" panose="020B0604030504040204" pitchFamily="50" charset="-128"/>
              <a:ea typeface="メイリオ" panose="020B0604030504040204" pitchFamily="50" charset="-128"/>
            </a:endParaRPr>
          </a:p>
          <a:p>
            <a:r>
              <a:rPr kumimoji="1" lang="ja-JP" altLang="en-US" sz="1200" baseline="0" dirty="0" smtClean="0">
                <a:latin typeface="メイリオ" panose="020B0604030504040204" pitchFamily="50" charset="-128"/>
                <a:ea typeface="メイリオ" panose="020B0604030504040204" pitchFamily="50" charset="-128"/>
              </a:rPr>
              <a:t>　ペアの困ったことを発表してもらう→どのように言えばよいか全体で考える→２回目の</a:t>
            </a:r>
            <a:r>
              <a:rPr kumimoji="1" lang="ja-JP" altLang="en-US" sz="1200" baseline="0" dirty="0" smtClean="0">
                <a:latin typeface="メイリオ" panose="020B0604030504040204" pitchFamily="50" charset="-128"/>
                <a:ea typeface="メイリオ" panose="020B0604030504040204" pitchFamily="50" charset="-128"/>
              </a:rPr>
              <a:t>ペア活動</a:t>
            </a:r>
            <a:r>
              <a:rPr kumimoji="1" lang="ja-JP" altLang="en-US" sz="1200" baseline="0" dirty="0" smtClean="0">
                <a:latin typeface="メイリオ" panose="020B0604030504040204" pitchFamily="50" charset="-128"/>
                <a:ea typeface="メイリオ" panose="020B0604030504040204" pitchFamily="50" charset="-128"/>
              </a:rPr>
              <a:t>に活用できることを価値付ける。</a:t>
            </a:r>
            <a:endParaRPr kumimoji="1" lang="en-US" altLang="ja-JP" sz="1200" baseline="0" dirty="0" smtClean="0">
              <a:latin typeface="メイリオ" panose="020B0604030504040204" pitchFamily="50" charset="-128"/>
              <a:ea typeface="メイリオ" panose="020B0604030504040204" pitchFamily="50" charset="-128"/>
            </a:endParaRPr>
          </a:p>
          <a:p>
            <a:endParaRPr kumimoji="1" lang="en-US" altLang="ja-JP" sz="1200" baseline="0" dirty="0" smtClean="0">
              <a:latin typeface="メイリオ" panose="020B0604030504040204" pitchFamily="50" charset="-128"/>
              <a:ea typeface="メイリオ" panose="020B0604030504040204" pitchFamily="50" charset="-128"/>
            </a:endParaRPr>
          </a:p>
          <a:p>
            <a:r>
              <a:rPr kumimoji="1" lang="ja-JP" altLang="en-US" sz="1200" baseline="0" dirty="0" smtClean="0">
                <a:latin typeface="メイリオ" panose="020B0604030504040204" pitchFamily="50" charset="-128"/>
                <a:ea typeface="メイリオ" panose="020B0604030504040204" pitchFamily="50" charset="-128"/>
              </a:rPr>
              <a:t>　または，</a:t>
            </a:r>
            <a:r>
              <a:rPr kumimoji="1" lang="ja-JP" altLang="en-US" sz="1200" dirty="0" smtClean="0">
                <a:latin typeface="メイリオ" panose="020B0604030504040204" pitchFamily="50" charset="-128"/>
                <a:ea typeface="メイリオ" panose="020B0604030504040204" pitchFamily="50" charset="-128"/>
              </a:rPr>
              <a:t>会話の中で上手に活用しているペアを評価し，意識を向けさせたりすることも実際に行う</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13</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1930311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メイリオ" panose="020B0604030504040204" pitchFamily="50" charset="-128"/>
                <a:ea typeface="メイリオ" panose="020B0604030504040204" pitchFamily="50" charset="-128"/>
              </a:rPr>
              <a:t>ペア</a:t>
            </a:r>
            <a:r>
              <a:rPr kumimoji="1" lang="ja-JP" altLang="en-US" sz="1200" dirty="0" smtClean="0">
                <a:latin typeface="メイリオ" panose="020B0604030504040204" pitchFamily="50" charset="-128"/>
                <a:ea typeface="メイリオ" panose="020B0604030504040204" pitchFamily="50" charset="-128"/>
              </a:rPr>
              <a:t>を変えて，再度会話を継続させてみましょう。（２分）</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どうでしたか。何名の先生に感想をお願いしたいと思います。</a:t>
            </a:r>
            <a:endParaRPr kumimoji="1"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（感想を発表）★</a:t>
            </a:r>
            <a:endParaRPr kumimoji="1" lang="en-US" altLang="ja-JP" sz="12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14</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4236351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既習表現を繰り返し使ったり，対話を続けるための基本的な表現を活用することで，ここに示したような活動を行うことができるのではないでしょうか。</a:t>
            </a:r>
            <a:r>
              <a:rPr lang="ja-JP" altLang="en-US" sz="1200" dirty="0" smtClean="0">
                <a:latin typeface="Meiryo UI" panose="020B0604030504040204" pitchFamily="50" charset="-128"/>
                <a:ea typeface="Meiryo UI" panose="020B0604030504040204" pitchFamily="50" charset="-128"/>
              </a:rPr>
              <a:t>指導したことが生徒の表現として成果が出るまでには時間がかかります。そのことを理解して指導することが大切です。どうしても出来栄えにこだわってしまうと思いますが，フォーマットを暗記させるなど，その場限りのパフォーマンスだけを求める指導はしないようにしましょう</a:t>
            </a:r>
            <a:r>
              <a:rPr lang="ja-JP" altLang="en-US" sz="1200" dirty="0" smtClean="0">
                <a:latin typeface="Meiryo UI" panose="020B0604030504040204" pitchFamily="50" charset="-128"/>
                <a:ea typeface="Meiryo UI"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15</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3930860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本日の研修のまとめです</a:t>
            </a:r>
            <a:r>
              <a:rPr kumimoji="1" lang="ja-JP" altLang="en-US" dirty="0" smtClean="0">
                <a:latin typeface="メイリオ" panose="020B0604030504040204" pitchFamily="50" charset="-128"/>
                <a:ea typeface="メイリオ" panose="020B0604030504040204" pitchFamily="50" charset="-128"/>
              </a:rPr>
              <a:t>。本日の研修を振り返りましょう。</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本日の研修を振り返り，自分の授業にどう生かすことができるのか，グループ（ペア）で交流しましょう。</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（交流）</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メイリオ" panose="020B0604030504040204" pitchFamily="50" charset="-128"/>
                <a:ea typeface="メイリオ" panose="020B0604030504040204" pitchFamily="50" charset="-128"/>
              </a:rPr>
              <a:t>Small Talk</a:t>
            </a:r>
            <a:r>
              <a:rPr kumimoji="1" lang="ja-JP" altLang="en-US" dirty="0" smtClean="0">
                <a:latin typeface="メイリオ" panose="020B0604030504040204" pitchFamily="50" charset="-128"/>
                <a:ea typeface="メイリオ" panose="020B0604030504040204" pitchFamily="50" charset="-128"/>
              </a:rPr>
              <a:t>を行う際，何より重要なことは，指導者が子供たちとのコミュニケーションを楽しむことです。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メイリオ" panose="020B0604030504040204" pitchFamily="50" charset="-128"/>
                <a:ea typeface="メイリオ" panose="020B0604030504040204" pitchFamily="50" charset="-128"/>
              </a:rPr>
              <a:t>Small</a:t>
            </a:r>
            <a:r>
              <a:rPr kumimoji="1" lang="en-US" altLang="ja-JP" baseline="0" dirty="0" smtClean="0">
                <a:latin typeface="メイリオ" panose="020B0604030504040204" pitchFamily="50" charset="-128"/>
                <a:ea typeface="メイリオ" panose="020B0604030504040204" pitchFamily="50" charset="-128"/>
              </a:rPr>
              <a:t> Talk</a:t>
            </a:r>
            <a:r>
              <a:rPr kumimoji="1" lang="ja-JP" altLang="en-US" baseline="0" dirty="0" smtClean="0">
                <a:latin typeface="メイリオ" panose="020B0604030504040204" pitchFamily="50" charset="-128"/>
                <a:ea typeface="メイリオ" panose="020B0604030504040204" pitchFamily="50" charset="-128"/>
              </a:rPr>
              <a:t>を通して，先生</a:t>
            </a:r>
            <a:r>
              <a:rPr kumimoji="1" lang="ja-JP" altLang="en-US" baseline="0" dirty="0">
                <a:latin typeface="メイリオ" panose="020B0604030504040204" pitchFamily="50" charset="-128"/>
                <a:ea typeface="メイリオ" panose="020B0604030504040204" pitchFamily="50" charset="-128"/>
              </a:rPr>
              <a:t>と児童の距離を縮めることができます。また，子供同士の距離を縮めることもでき，人間関係づくりにもなります。</a:t>
            </a:r>
            <a:endParaRPr kumimoji="1" lang="en-US" altLang="ja-JP"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a:latin typeface="メイリオ" panose="020B0604030504040204" pitchFamily="50" charset="-128"/>
                <a:ea typeface="メイリオ" panose="020B0604030504040204" pitchFamily="50" charset="-128"/>
              </a:rPr>
              <a:t>ぜひ，私たちが楽しみながら，外国語活動・外国語の授業を行っていきましょう</a:t>
            </a:r>
            <a:r>
              <a:rPr kumimoji="1" lang="ja-JP" altLang="en-US" baseline="0" smtClean="0">
                <a:latin typeface="メイリオ" panose="020B0604030504040204" pitchFamily="50" charset="-128"/>
                <a:ea typeface="メイリオ" panose="020B0604030504040204" pitchFamily="50" charset="-128"/>
              </a:rPr>
              <a:t>。</a:t>
            </a:r>
            <a:r>
              <a:rPr kumimoji="1" lang="ja-JP" altLang="en-US" baseline="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16</a:t>
            </a:fld>
            <a:endParaRPr kumimoji="1" lang="ja-JP" altLang="en-US" dirty="0"/>
          </a:p>
        </p:txBody>
      </p:sp>
    </p:spTree>
    <p:extLst>
      <p:ext uri="{BB962C8B-B14F-4D97-AF65-F5344CB8AC3E}">
        <p14:creationId xmlns:p14="http://schemas.microsoft.com/office/powerpoint/2010/main" val="1321806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今日の</a:t>
            </a:r>
            <a:r>
              <a:rPr kumimoji="1" lang="ja-JP" altLang="en-US" dirty="0">
                <a:latin typeface="メイリオ" panose="020B0604030504040204" pitchFamily="50" charset="-128"/>
                <a:ea typeface="メイリオ" panose="020B0604030504040204" pitchFamily="50" charset="-128"/>
              </a:rPr>
              <a:t>研修は，このような流れで行います。★</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2</a:t>
            </a:fld>
            <a:endParaRPr kumimoji="1" lang="ja-JP" altLang="en-US" dirty="0"/>
          </a:p>
        </p:txBody>
      </p:sp>
    </p:spTree>
    <p:extLst>
      <p:ext uri="{BB962C8B-B14F-4D97-AF65-F5344CB8AC3E}">
        <p14:creationId xmlns:p14="http://schemas.microsoft.com/office/powerpoint/2010/main" val="3556770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ja-JP" altLang="en-US" dirty="0" smtClean="0">
                <a:latin typeface="メイリオ" panose="020B0604030504040204" pitchFamily="50" charset="-128"/>
                <a:ea typeface="メイリオ" panose="020B0604030504040204" pitchFamily="50" charset="-128"/>
              </a:rPr>
              <a:t>まず</a:t>
            </a:r>
            <a:r>
              <a:rPr kumimoji="1" lang="ja-JP" altLang="en-US" dirty="0">
                <a:latin typeface="メイリオ" panose="020B0604030504040204" pitchFamily="50" charset="-128"/>
                <a:ea typeface="メイリオ" panose="020B0604030504040204" pitchFamily="50" charset="-128"/>
              </a:rPr>
              <a:t>，英語の授業</a:t>
            </a:r>
            <a:r>
              <a:rPr kumimoji="1" lang="ja-JP" altLang="en-US" dirty="0" smtClean="0">
                <a:latin typeface="メイリオ" panose="020B0604030504040204" pitchFamily="50" charset="-128"/>
                <a:ea typeface="メイリオ" panose="020B0604030504040204" pitchFamily="50" charset="-128"/>
              </a:rPr>
              <a:t>を行う上</a:t>
            </a:r>
            <a:r>
              <a:rPr kumimoji="1" lang="ja-JP" altLang="en-US" dirty="0">
                <a:latin typeface="メイリオ" panose="020B0604030504040204" pitchFamily="50" charset="-128"/>
                <a:ea typeface="メイリオ" panose="020B0604030504040204" pitchFamily="50" charset="-128"/>
              </a:rPr>
              <a:t>で重要なのが</a:t>
            </a:r>
            <a:r>
              <a:rPr kumimoji="1" lang="ja-JP" altLang="en-US" dirty="0" smtClean="0">
                <a:latin typeface="メイリオ" panose="020B0604030504040204" pitchFamily="50" charset="-128"/>
                <a:ea typeface="メイリオ" panose="020B0604030504040204" pitchFamily="50" charset="-128"/>
              </a:rPr>
              <a:t>，（小学校外国語　校内研修パッケージ　</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言語活動</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の充実を図った授業づくり」</a:t>
            </a:r>
            <a:r>
              <a:rPr kumimoji="1" lang="ja-JP" altLang="en-US" dirty="0" smtClean="0">
                <a:latin typeface="メイリオ" panose="020B0604030504040204" pitchFamily="50" charset="-128"/>
                <a:ea typeface="メイリオ" panose="020B0604030504040204" pitchFamily="50" charset="-128"/>
              </a:rPr>
              <a:t>でも説明したとおり，）言語</a:t>
            </a:r>
            <a:r>
              <a:rPr kumimoji="1" lang="ja-JP" altLang="en-US" dirty="0">
                <a:latin typeface="メイリオ" panose="020B0604030504040204" pitchFamily="50" charset="-128"/>
                <a:ea typeface="メイリオ" panose="020B0604030504040204" pitchFamily="50" charset="-128"/>
              </a:rPr>
              <a:t>活動</a:t>
            </a:r>
            <a:r>
              <a:rPr kumimoji="1" lang="ja-JP" altLang="en-US" dirty="0" smtClean="0">
                <a:latin typeface="メイリオ" panose="020B0604030504040204" pitchFamily="50" charset="-128"/>
                <a:ea typeface="メイリオ" panose="020B0604030504040204" pitchFamily="50" charset="-128"/>
              </a:rPr>
              <a:t>を授業に位置付けることです。外国語</a:t>
            </a:r>
            <a:r>
              <a:rPr kumimoji="1" lang="ja-JP" altLang="en-US" dirty="0">
                <a:latin typeface="メイリオ" panose="020B0604030504040204" pitchFamily="50" charset="-128"/>
                <a:ea typeface="メイリオ" panose="020B0604030504040204" pitchFamily="50" charset="-128"/>
              </a:rPr>
              <a:t>活動や外国語科において言語活動とは，「実際に英語を用いて互いの考えや気持ちを伝え合う」活動を意味します。すなわち</a:t>
            </a:r>
            <a:r>
              <a:rPr kumimoji="1" lang="ja-JP" altLang="en-US" dirty="0" smtClean="0">
                <a:latin typeface="メイリオ" panose="020B0604030504040204" pitchFamily="50" charset="-128"/>
                <a:ea typeface="メイリオ" panose="020B0604030504040204" pitchFamily="50" charset="-128"/>
              </a:rPr>
              <a:t>，自分</a:t>
            </a:r>
            <a:r>
              <a:rPr kumimoji="1" lang="ja-JP" altLang="en-US" dirty="0">
                <a:latin typeface="メイリオ" panose="020B0604030504040204" pitchFamily="50" charset="-128"/>
                <a:ea typeface="メイリオ" panose="020B0604030504040204" pitchFamily="50" charset="-128"/>
              </a:rPr>
              <a:t>の考えや気持ちを伝え合うことが大切</a:t>
            </a:r>
            <a:r>
              <a:rPr kumimoji="1" lang="ja-JP" altLang="en-US" dirty="0" smtClean="0">
                <a:latin typeface="メイリオ" panose="020B0604030504040204" pitchFamily="50" charset="-128"/>
                <a:ea typeface="メイリオ" panose="020B0604030504040204" pitchFamily="50" charset="-128"/>
              </a:rPr>
              <a:t>であり，</a:t>
            </a:r>
            <a:r>
              <a:rPr kumimoji="1" lang="ja-JP" altLang="en-US" dirty="0">
                <a:latin typeface="メイリオ" panose="020B0604030504040204" pitchFamily="50" charset="-128"/>
                <a:ea typeface="メイリオ" panose="020B0604030504040204" pitchFamily="50" charset="-128"/>
              </a:rPr>
              <a:t>そのため</a:t>
            </a:r>
            <a:r>
              <a:rPr kumimoji="1" lang="ja-JP" altLang="en-US" dirty="0" smtClean="0">
                <a:latin typeface="メイリオ" panose="020B0604030504040204" pitchFamily="50" charset="-128"/>
                <a:ea typeface="メイリオ" panose="020B0604030504040204" pitchFamily="50" charset="-128"/>
              </a:rPr>
              <a:t>に相手</a:t>
            </a:r>
            <a:r>
              <a:rPr kumimoji="1" lang="ja-JP" altLang="en-US" dirty="0">
                <a:latin typeface="メイリオ" panose="020B0604030504040204" pitchFamily="50" charset="-128"/>
                <a:ea typeface="メイリオ" panose="020B0604030504040204" pitchFamily="50" charset="-128"/>
              </a:rPr>
              <a:t>意識，目的意識を持たせるような必然性のある場面設定が必要になります。そして，何より重要となるのが，児童</a:t>
            </a:r>
            <a:r>
              <a:rPr kumimoji="1" lang="ja-JP" altLang="en-US" dirty="0" smtClean="0">
                <a:latin typeface="メイリオ" panose="020B0604030504040204" pitchFamily="50" charset="-128"/>
                <a:ea typeface="メイリオ" panose="020B0604030504040204" pitchFamily="50" charset="-128"/>
              </a:rPr>
              <a:t>にコミュニケーションの楽しさや意義を</a:t>
            </a:r>
            <a:r>
              <a:rPr kumimoji="1" lang="ja-JP" altLang="en-US" dirty="0">
                <a:latin typeface="メイリオ" panose="020B0604030504040204" pitchFamily="50" charset="-128"/>
                <a:ea typeface="メイリオ" panose="020B0604030504040204" pitchFamily="50" charset="-128"/>
              </a:rPr>
              <a:t>実感させることです。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3</a:t>
            </a:fld>
            <a:endParaRPr kumimoji="1" lang="ja-JP" altLang="en-US"/>
          </a:p>
        </p:txBody>
      </p:sp>
    </p:spTree>
    <p:extLst>
      <p:ext uri="{BB962C8B-B14F-4D97-AF65-F5344CB8AC3E}">
        <p14:creationId xmlns:p14="http://schemas.microsoft.com/office/powerpoint/2010/main" val="2120843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ですから，歌・チャンツ・発音練習・繰り返し英文を音読する・単語</a:t>
            </a:r>
            <a:r>
              <a:rPr kumimoji="1" lang="ja-JP" altLang="en-US" dirty="0" smtClean="0">
                <a:latin typeface="メイリオ" panose="020B0604030504040204" pitchFamily="50" charset="-128"/>
                <a:ea typeface="メイリオ" panose="020B0604030504040204" pitchFamily="50" charset="-128"/>
              </a:rPr>
              <a:t>を繰り返し書く</a:t>
            </a:r>
            <a:r>
              <a:rPr kumimoji="1" lang="ja-JP" altLang="en-US" dirty="0">
                <a:latin typeface="メイリオ" panose="020B0604030504040204" pitchFamily="50" charset="-128"/>
                <a:ea typeface="メイリオ" panose="020B0604030504040204" pitchFamily="50" charset="-128"/>
              </a:rPr>
              <a:t>などの練習</a:t>
            </a:r>
            <a:r>
              <a:rPr kumimoji="1" lang="ja-JP" altLang="en-US" dirty="0" smtClean="0">
                <a:latin typeface="メイリオ" panose="020B0604030504040204" pitchFamily="50" charset="-128"/>
                <a:ea typeface="メイリオ" panose="020B0604030504040204" pitchFamily="50" charset="-128"/>
              </a:rPr>
              <a:t>は必要ですが，</a:t>
            </a:r>
            <a:r>
              <a:rPr kumimoji="1" lang="ja-JP" altLang="en-US" dirty="0" smtClean="0">
                <a:latin typeface="メイリオ" panose="020B0604030504040204" pitchFamily="50" charset="-128"/>
                <a:ea typeface="メイリオ" panose="020B0604030504040204" pitchFamily="50" charset="-128"/>
              </a:rPr>
              <a:t>授業を練習</a:t>
            </a:r>
            <a:r>
              <a:rPr kumimoji="1" lang="ja-JP" altLang="en-US" dirty="0">
                <a:latin typeface="メイリオ" panose="020B0604030504040204" pitchFamily="50" charset="-128"/>
                <a:ea typeface="メイリオ" panose="020B0604030504040204" pitchFamily="50" charset="-128"/>
              </a:rPr>
              <a:t>だけでは終わらせないということが重要です。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本日のテーマである「</a:t>
            </a:r>
            <a:r>
              <a:rPr kumimoji="1" lang="en-US" altLang="ja-JP" dirty="0">
                <a:latin typeface="メイリオ" panose="020B0604030504040204" pitchFamily="50" charset="-128"/>
                <a:ea typeface="メイリオ" panose="020B0604030504040204" pitchFamily="50" charset="-128"/>
              </a:rPr>
              <a:t>Small  Talk</a:t>
            </a:r>
            <a:r>
              <a:rPr kumimoji="1" lang="ja-JP" altLang="en-US" dirty="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は，言語活動</a:t>
            </a:r>
            <a:r>
              <a:rPr kumimoji="1" lang="ja-JP" altLang="en-US" dirty="0" smtClean="0">
                <a:latin typeface="メイリオ" panose="020B0604030504040204" pitchFamily="50" charset="-128"/>
                <a:ea typeface="メイリオ" panose="020B0604030504040204" pitchFamily="50" charset="-128"/>
              </a:rPr>
              <a:t>を通して</a:t>
            </a:r>
            <a:r>
              <a:rPr kumimoji="1" lang="ja-JP" altLang="en-US" dirty="0" smtClean="0">
                <a:latin typeface="メイリオ" panose="020B0604030504040204" pitchFamily="50" charset="-128"/>
                <a:ea typeface="メイリオ" panose="020B0604030504040204" pitchFamily="50" charset="-128"/>
              </a:rPr>
              <a:t>指導し，「話すこと［やりとり］」の能力を育成していくことをねらいとしています。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4</a:t>
            </a:fld>
            <a:endParaRPr kumimoji="1" lang="ja-JP" altLang="en-US"/>
          </a:p>
        </p:txBody>
      </p:sp>
    </p:spTree>
    <p:extLst>
      <p:ext uri="{BB962C8B-B14F-4D97-AF65-F5344CB8AC3E}">
        <p14:creationId xmlns:p14="http://schemas.microsoft.com/office/powerpoint/2010/main" val="3334952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それでは</a:t>
            </a:r>
            <a:r>
              <a:rPr kumimoji="1" lang="ja-JP" altLang="en-US" dirty="0" smtClean="0">
                <a:latin typeface="メイリオ" panose="020B0604030504040204" pitchFamily="50" charset="-128"/>
                <a:ea typeface="メイリオ" panose="020B0604030504040204" pitchFamily="50" charset="-128"/>
              </a:rPr>
              <a:t>，もう少し詳しく，</a:t>
            </a:r>
            <a:r>
              <a:rPr kumimoji="1" lang="en-US" altLang="ja-JP" dirty="0" smtClean="0">
                <a:latin typeface="メイリオ" panose="020B0604030504040204" pitchFamily="50" charset="-128"/>
                <a:ea typeface="メイリオ" panose="020B0604030504040204" pitchFamily="50" charset="-128"/>
              </a:rPr>
              <a:t>Small  </a:t>
            </a:r>
            <a:r>
              <a:rPr kumimoji="1" lang="en-US" altLang="ja-JP" dirty="0">
                <a:latin typeface="メイリオ" panose="020B0604030504040204" pitchFamily="50" charset="-128"/>
                <a:ea typeface="メイリオ" panose="020B0604030504040204" pitchFamily="50" charset="-128"/>
              </a:rPr>
              <a:t>Talk  </a:t>
            </a:r>
            <a:r>
              <a:rPr kumimoji="1" lang="ja-JP" altLang="en-US" dirty="0">
                <a:latin typeface="メイリオ" panose="020B0604030504040204" pitchFamily="50" charset="-128"/>
                <a:ea typeface="メイリオ" panose="020B0604030504040204" pitchFamily="50" charset="-128"/>
              </a:rPr>
              <a:t>とは何か</a:t>
            </a:r>
            <a:r>
              <a:rPr kumimoji="1" lang="ja-JP" altLang="en-US" dirty="0" smtClean="0">
                <a:latin typeface="メイリオ" panose="020B0604030504040204" pitchFamily="50" charset="-128"/>
                <a:ea typeface="メイリオ" panose="020B0604030504040204" pitchFamily="50" charset="-128"/>
              </a:rPr>
              <a:t>を確認しましょう</a:t>
            </a: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「小学校外国語活動・外国語　研修ハンドブック」には，</a:t>
            </a:r>
            <a:r>
              <a:rPr kumimoji="1" lang="en-US" altLang="ja-JP" dirty="0">
                <a:latin typeface="メイリオ" panose="020B0604030504040204" pitchFamily="50" charset="-128"/>
                <a:ea typeface="メイリオ" panose="020B0604030504040204" pitchFamily="50" charset="-128"/>
              </a:rPr>
              <a:t>Small Talk</a:t>
            </a:r>
            <a:r>
              <a:rPr kumimoji="1" lang="ja-JP" altLang="en-US" dirty="0">
                <a:latin typeface="メイリオ" panose="020B0604030504040204" pitchFamily="50" charset="-128"/>
                <a:ea typeface="メイリオ" panose="020B0604030504040204" pitchFamily="50" charset="-128"/>
              </a:rPr>
              <a:t>とは</a:t>
            </a:r>
            <a:r>
              <a:rPr kumimoji="1" lang="ja-JP" altLang="en-US" dirty="0" smtClean="0">
                <a:latin typeface="メイリオ" panose="020B0604030504040204" pitchFamily="50" charset="-128"/>
                <a:ea typeface="メイリオ" panose="020B0604030504040204" pitchFamily="50" charset="-128"/>
              </a:rPr>
              <a:t>，あるテーマのもと，指導者の</a:t>
            </a:r>
            <a:r>
              <a:rPr kumimoji="1" lang="ja-JP" altLang="en-US" dirty="0">
                <a:latin typeface="メイリオ" panose="020B0604030504040204" pitchFamily="50" charset="-128"/>
                <a:ea typeface="メイリオ" panose="020B0604030504040204" pitchFamily="50" charset="-128"/>
              </a:rPr>
              <a:t>まとまった話を聞いたり，ペアで自分の考えや気持ちを伝え合ったりすることであるとされ，５年生は指導者の話を聞くことを中心に、</a:t>
            </a:r>
            <a:r>
              <a:rPr kumimoji="1" lang="en-US" altLang="ja-JP" dirty="0">
                <a:latin typeface="メイリオ" panose="020B0604030504040204" pitchFamily="50" charset="-128"/>
                <a:ea typeface="メイリオ" panose="020B0604030504040204" pitchFamily="50" charset="-128"/>
              </a:rPr>
              <a:t>6</a:t>
            </a:r>
            <a:r>
              <a:rPr kumimoji="1" lang="ja-JP" altLang="en-US" dirty="0">
                <a:latin typeface="メイリオ" panose="020B0604030504040204" pitchFamily="50" charset="-128"/>
                <a:ea typeface="メイリオ" panose="020B0604030504040204" pitchFamily="50" charset="-128"/>
              </a:rPr>
              <a:t>年生はペアで伝え合うことを中心に行う</a:t>
            </a:r>
            <a:r>
              <a:rPr kumimoji="1" lang="ja-JP" altLang="en-US" dirty="0" smtClean="0">
                <a:latin typeface="メイリオ" panose="020B0604030504040204" pitchFamily="50" charset="-128"/>
                <a:ea typeface="メイリオ" panose="020B0604030504040204" pitchFamily="50" charset="-128"/>
              </a:rPr>
              <a:t>とされて</a:t>
            </a:r>
            <a:r>
              <a:rPr kumimoji="1" lang="ja-JP" altLang="en-US" dirty="0">
                <a:latin typeface="メイリオ" panose="020B0604030504040204" pitchFamily="50" charset="-128"/>
                <a:ea typeface="メイリオ" panose="020B0604030504040204" pitchFamily="50" charset="-128"/>
              </a:rPr>
              <a:t>います。また</a:t>
            </a:r>
            <a:r>
              <a:rPr kumimoji="1" lang="ja-JP" altLang="en-US" dirty="0" smtClean="0">
                <a:latin typeface="メイリオ" panose="020B0604030504040204" pitchFamily="50" charset="-128"/>
                <a:ea typeface="メイリオ" panose="020B0604030504040204" pitchFamily="50" charset="-128"/>
              </a:rPr>
              <a:t>，６年生では</a:t>
            </a:r>
            <a:r>
              <a:rPr kumimoji="1" lang="ja-JP" altLang="en-US" dirty="0">
                <a:latin typeface="メイリオ" panose="020B0604030504040204" pitchFamily="50" charset="-128"/>
                <a:ea typeface="メイリオ" panose="020B0604030504040204" pitchFamily="50" charset="-128"/>
              </a:rPr>
              <a:t>身近な話題について，主に児童同士がやりとりする</a:t>
            </a:r>
            <a:r>
              <a:rPr kumimoji="1" lang="ja-JP" altLang="en-US" dirty="0" smtClean="0">
                <a:latin typeface="メイリオ" panose="020B0604030504040204" pitchFamily="50" charset="-128"/>
                <a:ea typeface="メイリオ" panose="020B0604030504040204" pitchFamily="50" charset="-128"/>
              </a:rPr>
              <a:t>活動 </a:t>
            </a:r>
            <a:r>
              <a:rPr kumimoji="1" lang="en-US" altLang="ja-JP" dirty="0" smtClean="0">
                <a:latin typeface="メイリオ" panose="020B0604030504040204" pitchFamily="50" charset="-128"/>
                <a:ea typeface="メイリオ" panose="020B0604030504040204" pitchFamily="50" charset="-128"/>
              </a:rPr>
              <a:t>Small Talk</a:t>
            </a:r>
            <a:r>
              <a:rPr kumimoji="1" lang="ja-JP" altLang="en-US" baseline="0" dirty="0" smtClean="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が</a:t>
            </a:r>
            <a:r>
              <a:rPr kumimoji="1" lang="ja-JP" altLang="en-US" dirty="0" smtClean="0">
                <a:latin typeface="メイリオ" panose="020B0604030504040204" pitchFamily="50" charset="-128"/>
                <a:ea typeface="メイリオ" panose="020B0604030504040204" pitchFamily="50" charset="-128"/>
              </a:rPr>
              <a:t>位置付けられています。これは，好き</a:t>
            </a:r>
            <a:r>
              <a:rPr kumimoji="1" lang="ja-JP" altLang="en-US" dirty="0">
                <a:latin typeface="メイリオ" panose="020B0604030504040204" pitchFamily="50" charset="-128"/>
                <a:ea typeface="メイリオ" panose="020B0604030504040204" pitchFamily="50" charset="-128"/>
              </a:rPr>
              <a:t>な食べ物やスポーツ，その理由，行事や長期休暇の思い出など、児童が興味・関心のある話題について，自分自身の考えや気持ちを楽しみながら伝え合う中</a:t>
            </a:r>
            <a:r>
              <a:rPr kumimoji="1" lang="ja-JP" altLang="en-US" dirty="0" smtClean="0">
                <a:latin typeface="メイリオ" panose="020B0604030504040204" pitchFamily="50" charset="-128"/>
                <a:ea typeface="メイリオ" panose="020B0604030504040204" pitchFamily="50" charset="-128"/>
              </a:rPr>
              <a:t>で，既習</a:t>
            </a:r>
            <a:r>
              <a:rPr kumimoji="1" lang="ja-JP" altLang="en-US" dirty="0">
                <a:latin typeface="メイリオ" panose="020B0604030504040204" pitchFamily="50" charset="-128"/>
                <a:ea typeface="メイリオ" panose="020B0604030504040204" pitchFamily="50" charset="-128"/>
              </a:rPr>
              <a:t>表現を繰り返し使用する機会を保障し，その定着を図るために行うもの</a:t>
            </a:r>
            <a:r>
              <a:rPr kumimoji="1" lang="ja-JP" altLang="en-US" dirty="0" smtClean="0">
                <a:latin typeface="メイリオ" panose="020B0604030504040204" pitchFamily="50" charset="-128"/>
                <a:ea typeface="メイリオ" panose="020B0604030504040204" pitchFamily="50" charset="-128"/>
              </a:rPr>
              <a:t>です。また，授業</a:t>
            </a:r>
            <a:r>
              <a:rPr kumimoji="1" lang="ja-JP" altLang="en-US" dirty="0">
                <a:latin typeface="メイリオ" panose="020B0604030504040204" pitchFamily="50" charset="-128"/>
                <a:ea typeface="メイリオ" panose="020B0604030504040204" pitchFamily="50" charset="-128"/>
              </a:rPr>
              <a:t>の初めに相手を替えて１～２分程度の対話を２回程度行う対話的</a:t>
            </a:r>
            <a:r>
              <a:rPr kumimoji="1" lang="ja-JP" altLang="en-US" dirty="0" smtClean="0">
                <a:latin typeface="メイリオ" panose="020B0604030504040204" pitchFamily="50" charset="-128"/>
                <a:ea typeface="メイリオ" panose="020B0604030504040204" pitchFamily="50" charset="-128"/>
              </a:rPr>
              <a:t>な言語活動</a:t>
            </a:r>
            <a:r>
              <a:rPr kumimoji="1" lang="ja-JP" altLang="en-US" dirty="0">
                <a:latin typeface="メイリオ" panose="020B0604030504040204" pitchFamily="50" charset="-128"/>
                <a:ea typeface="メイリオ" panose="020B0604030504040204" pitchFamily="50" charset="-128"/>
              </a:rPr>
              <a:t>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5</a:t>
            </a:fld>
            <a:endParaRPr kumimoji="1" lang="ja-JP" altLang="en-US"/>
          </a:p>
        </p:txBody>
      </p:sp>
    </p:spTree>
    <p:extLst>
      <p:ext uri="{BB962C8B-B14F-4D97-AF65-F5344CB8AC3E}">
        <p14:creationId xmlns:p14="http://schemas.microsoft.com/office/powerpoint/2010/main" val="3615146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Small Talk</a:t>
            </a:r>
            <a:r>
              <a:rPr kumimoji="1" lang="ja-JP" altLang="en-US" sz="1200" dirty="0">
                <a:latin typeface="メイリオ" panose="020B0604030504040204" pitchFamily="50" charset="-128"/>
                <a:ea typeface="メイリオ" panose="020B0604030504040204" pitchFamily="50" charset="-128"/>
              </a:rPr>
              <a:t>を行う主な目的は，二つあります。一つ目は，既習表現を繰り返し使用できるようにしてその定着を図ること，二つ目は，対話の続け方を指導することです。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高学年の外国語科の指導では，言語材料の定着を目指します。前の単元で学習した言語材料を，</a:t>
            </a:r>
            <a:r>
              <a:rPr kumimoji="1" lang="en-US" altLang="ja-JP" sz="1200" dirty="0">
                <a:latin typeface="メイリオ" panose="020B0604030504040204" pitchFamily="50" charset="-128"/>
                <a:ea typeface="メイリオ" panose="020B0604030504040204" pitchFamily="50" charset="-128"/>
              </a:rPr>
              <a:t>Small Talk</a:t>
            </a:r>
            <a:r>
              <a:rPr kumimoji="1" lang="ja-JP" altLang="en-US" sz="1200" dirty="0">
                <a:latin typeface="メイリオ" panose="020B0604030504040204" pitchFamily="50" charset="-128"/>
                <a:ea typeface="メイリオ" panose="020B0604030504040204" pitchFamily="50" charset="-128"/>
              </a:rPr>
              <a:t>で繰り返し使い，定着を図ることが</a:t>
            </a:r>
            <a:r>
              <a:rPr kumimoji="1" lang="en-US" altLang="ja-JP" sz="1200" dirty="0">
                <a:latin typeface="メイリオ" panose="020B0604030504040204" pitchFamily="50" charset="-128"/>
                <a:ea typeface="メイリオ" panose="020B0604030504040204" pitchFamily="50" charset="-128"/>
              </a:rPr>
              <a:t>Small Talk</a:t>
            </a:r>
            <a:r>
              <a:rPr kumimoji="1" lang="ja-JP" altLang="en-US" sz="1200" dirty="0">
                <a:latin typeface="メイリオ" panose="020B0604030504040204" pitchFamily="50" charset="-128"/>
                <a:ea typeface="メイリオ" panose="020B0604030504040204" pitchFamily="50" charset="-128"/>
              </a:rPr>
              <a:t>の目的</a:t>
            </a:r>
            <a:r>
              <a:rPr kumimoji="1" lang="ja-JP" altLang="en-US" sz="1200" dirty="0" smtClean="0">
                <a:latin typeface="メイリオ" panose="020B0604030504040204" pitchFamily="50" charset="-128"/>
                <a:ea typeface="メイリオ" panose="020B0604030504040204" pitchFamily="50" charset="-128"/>
              </a:rPr>
              <a:t>の一つです</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Small</a:t>
            </a:r>
            <a:r>
              <a:rPr kumimoji="1" lang="en-US" altLang="ja-JP" sz="1200" baseline="0" dirty="0">
                <a:latin typeface="メイリオ" panose="020B0604030504040204" pitchFamily="50" charset="-128"/>
                <a:ea typeface="メイリオ" panose="020B0604030504040204" pitchFamily="50" charset="-128"/>
              </a:rPr>
              <a:t> Talk</a:t>
            </a:r>
            <a:r>
              <a:rPr kumimoji="1" lang="ja-JP" altLang="en-US" sz="1200" baseline="0" dirty="0">
                <a:latin typeface="メイリオ" panose="020B0604030504040204" pitchFamily="50" charset="-128"/>
                <a:ea typeface="メイリオ" panose="020B0604030504040204" pitchFamily="50" charset="-128"/>
              </a:rPr>
              <a:t>では，児童が対話を続けるための基本的な表現を身に付けることも大切です。</a:t>
            </a:r>
            <a:r>
              <a:rPr kumimoji="1" lang="ja-JP" altLang="en-US" sz="1200" baseline="0" dirty="0" smtClean="0">
                <a:latin typeface="メイリオ" panose="020B0604030504040204" pitchFamily="50" charset="-128"/>
                <a:ea typeface="メイリオ" panose="020B0604030504040204" pitchFamily="50" charset="-128"/>
              </a:rPr>
              <a:t>★</a:t>
            </a:r>
            <a:endParaRPr kumimoji="1" lang="en-US" altLang="ja-JP" sz="1200" baseline="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6</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407770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ここからは，</a:t>
            </a:r>
            <a:r>
              <a:rPr kumimoji="1" lang="en-US" altLang="ja-JP" dirty="0">
                <a:latin typeface="メイリオ" panose="020B0604030504040204" pitchFamily="50" charset="-128"/>
                <a:ea typeface="メイリオ" panose="020B0604030504040204" pitchFamily="50" charset="-128"/>
              </a:rPr>
              <a:t>Small</a:t>
            </a:r>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Talk  </a:t>
            </a:r>
            <a:r>
              <a:rPr kumimoji="1" lang="ja-JP" altLang="en-US" dirty="0">
                <a:latin typeface="メイリオ" panose="020B0604030504040204" pitchFamily="50" charset="-128"/>
                <a:ea typeface="メイリオ" panose="020B0604030504040204" pitchFamily="50" charset="-128"/>
              </a:rPr>
              <a:t>を行うポイントを考えてみましょう。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トピック</a:t>
            </a:r>
            <a:r>
              <a:rPr kumimoji="1" lang="ja-JP" altLang="en-US" dirty="0">
                <a:latin typeface="メイリオ" panose="020B0604030504040204" pitchFamily="50" charset="-128"/>
                <a:ea typeface="メイリオ" panose="020B0604030504040204" pitchFamily="50" charset="-128"/>
              </a:rPr>
              <a:t>を「好きなスポーツ」</a:t>
            </a:r>
            <a:r>
              <a:rPr kumimoji="1" lang="ja-JP" altLang="en-US" dirty="0" smtClean="0">
                <a:latin typeface="メイリオ" panose="020B0604030504040204" pitchFamily="50" charset="-128"/>
                <a:ea typeface="メイリオ" panose="020B0604030504040204" pitchFamily="50" charset="-128"/>
              </a:rPr>
              <a:t>とします。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この例のようなやり取りを児童にさせるためには，いくつ</a:t>
            </a:r>
            <a:r>
              <a:rPr kumimoji="1" lang="ja-JP" altLang="en-US" dirty="0">
                <a:latin typeface="メイリオ" panose="020B0604030504040204" pitchFamily="50" charset="-128"/>
                <a:ea typeface="メイリオ" panose="020B0604030504040204" pitchFamily="50" charset="-128"/>
              </a:rPr>
              <a:t>かのポイントがあります。★</a:t>
            </a: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7</a:t>
            </a:fld>
            <a:endParaRPr kumimoji="1" lang="ja-JP" altLang="en-US"/>
          </a:p>
        </p:txBody>
      </p:sp>
    </p:spTree>
    <p:extLst>
      <p:ext uri="{BB962C8B-B14F-4D97-AF65-F5344CB8AC3E}">
        <p14:creationId xmlns:p14="http://schemas.microsoft.com/office/powerpoint/2010/main" val="2013991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まず，</a:t>
            </a:r>
            <a:r>
              <a:rPr kumimoji="1" lang="en-US" altLang="ja-JP" dirty="0" smtClean="0">
                <a:latin typeface="メイリオ" panose="020B0604030504040204" pitchFamily="50" charset="-128"/>
                <a:ea typeface="メイリオ" panose="020B0604030504040204" pitchFamily="50" charset="-128"/>
              </a:rPr>
              <a:t>Small Talk</a:t>
            </a:r>
            <a:r>
              <a:rPr kumimoji="1" lang="ja-JP" altLang="en-US" dirty="0" smtClean="0">
                <a:latin typeface="メイリオ" panose="020B0604030504040204" pitchFamily="50" charset="-128"/>
                <a:ea typeface="メイリオ" panose="020B0604030504040204" pitchFamily="50" charset="-128"/>
              </a:rPr>
              <a:t>の話題を選ぶ際には，児童にとって身近な話題であるかという点と児童がこれまでに学習した言語材料で伝えることのできる内容であるかという点を考慮しておく必要があります。小学校外国語活動・外国語研修ハンドブックのＰ</a:t>
            </a:r>
            <a:r>
              <a:rPr kumimoji="1" lang="en-US" altLang="ja-JP" dirty="0" smtClean="0">
                <a:latin typeface="メイリオ" panose="020B0604030504040204" pitchFamily="50" charset="-128"/>
                <a:ea typeface="メイリオ" panose="020B0604030504040204" pitchFamily="50" charset="-128"/>
              </a:rPr>
              <a:t>130</a:t>
            </a:r>
            <a:r>
              <a:rPr kumimoji="1" lang="ja-JP" altLang="en-US" dirty="0" smtClean="0">
                <a:latin typeface="メイリオ" panose="020B0604030504040204" pitchFamily="50" charset="-128"/>
                <a:ea typeface="メイリオ" panose="020B0604030504040204" pitchFamily="50" charset="-128"/>
              </a:rPr>
              <a:t>～Ｐ</a:t>
            </a:r>
            <a:r>
              <a:rPr kumimoji="1" lang="en-US" altLang="ja-JP" dirty="0" smtClean="0">
                <a:latin typeface="メイリオ" panose="020B0604030504040204" pitchFamily="50" charset="-128"/>
                <a:ea typeface="メイリオ" panose="020B0604030504040204" pitchFamily="50" charset="-128"/>
              </a:rPr>
              <a:t>134</a:t>
            </a:r>
            <a:r>
              <a:rPr kumimoji="1" lang="ja-JP" altLang="en-US" dirty="0" smtClean="0">
                <a:latin typeface="メイリオ" panose="020B0604030504040204" pitchFamily="50" charset="-128"/>
                <a:ea typeface="メイリオ" panose="020B0604030504040204" pitchFamily="50" charset="-128"/>
              </a:rPr>
              <a:t>には，スモールトーク例が示されているので，話題を設定する際に参考にしてみてください。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そして，教師自身も，自分自身のことを英語で伝え，モデル</a:t>
            </a:r>
            <a:r>
              <a:rPr kumimoji="1" lang="ja-JP" altLang="en-US" dirty="0">
                <a:latin typeface="メイリオ" panose="020B0604030504040204" pitchFamily="50" charset="-128"/>
                <a:ea typeface="メイリオ" panose="020B0604030504040204" pitchFamily="50" charset="-128"/>
              </a:rPr>
              <a:t>と</a:t>
            </a:r>
            <a:r>
              <a:rPr kumimoji="1" lang="ja-JP" altLang="en-US" dirty="0" smtClean="0">
                <a:latin typeface="メイリオ" panose="020B0604030504040204" pitchFamily="50" charset="-128"/>
                <a:ea typeface="メイリオ" panose="020B0604030504040204" pitchFamily="50" charset="-128"/>
              </a:rPr>
              <a:t>なり楽しみながら，「</a:t>
            </a:r>
            <a:r>
              <a:rPr kumimoji="1" lang="ja-JP" altLang="en-US" dirty="0">
                <a:latin typeface="メイリオ" panose="020B0604030504040204" pitchFamily="50" charset="-128"/>
                <a:ea typeface="メイリオ" panose="020B0604030504040204" pitchFamily="50" charset="-128"/>
              </a:rPr>
              <a:t>やって見せる」指導から始めることが大切です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その際，伝えたいことが伝わるようにするためには，教師は対話を継続できるような表現を段階的に使わせ，既習表現を想起させながらやり取りをさせることが大切です。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児童</a:t>
            </a:r>
            <a:r>
              <a:rPr kumimoji="1" lang="ja-JP" altLang="en-US" dirty="0">
                <a:latin typeface="メイリオ" panose="020B0604030504040204" pitchFamily="50" charset="-128"/>
                <a:ea typeface="メイリオ" panose="020B0604030504040204" pitchFamily="50" charset="-128"/>
              </a:rPr>
              <a:t>同士がペアでやり取りを一度終えたら，中間評価をします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児童はやり取りをしてみて初めて自分が使える表現，言いたかったけれどうまく表現できなかった表現に気付きます。中間評価によって忘れていた既習の表現を思い出したり，新たな表現を学んだり，他のペアの工夫や良い点について知り，次のペアとのやり取りで生かすことができ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その</a:t>
            </a:r>
            <a:r>
              <a:rPr kumimoji="1" lang="ja-JP" altLang="en-US" dirty="0">
                <a:latin typeface="メイリオ" panose="020B0604030504040204" pitchFamily="50" charset="-128"/>
                <a:ea typeface="メイリオ" panose="020B0604030504040204" pitchFamily="50" charset="-128"/>
              </a:rPr>
              <a:t>際，留意しておきたいのは，</a:t>
            </a:r>
            <a:r>
              <a:rPr kumimoji="1" lang="ja-JP" altLang="en-US" dirty="0" smtClean="0">
                <a:latin typeface="メイリオ" panose="020B0604030504040204" pitchFamily="50" charset="-128"/>
                <a:ea typeface="メイリオ" panose="020B0604030504040204" pitchFamily="50" charset="-128"/>
              </a:rPr>
              <a:t>「フォーマット」</a:t>
            </a:r>
            <a:r>
              <a:rPr kumimoji="1" lang="ja-JP" altLang="en-US" dirty="0">
                <a:latin typeface="メイリオ" panose="020B0604030504040204" pitchFamily="50" charset="-128"/>
                <a:ea typeface="メイリオ" panose="020B0604030504040204" pitchFamily="50" charset="-128"/>
              </a:rPr>
              <a:t>となる表現の短冊や会話の流れを模造紙に</a:t>
            </a:r>
            <a:r>
              <a:rPr kumimoji="1" lang="ja-JP" altLang="en-US" dirty="0" smtClean="0">
                <a:latin typeface="メイリオ" panose="020B0604030504040204" pitchFamily="50" charset="-128"/>
                <a:ea typeface="メイリオ" panose="020B0604030504040204" pitchFamily="50" charset="-128"/>
              </a:rPr>
              <a:t>貼るなどして，あらかじめ児童に示さないことです。</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9AC7887-F1C4-4A0A-A726-DA3E32F4F142}" type="slidenum">
              <a:rPr kumimoji="1" lang="ja-JP" altLang="en-US" smtClean="0"/>
              <a:t>8</a:t>
            </a:fld>
            <a:endParaRPr kumimoji="1" lang="ja-JP" altLang="en-US"/>
          </a:p>
        </p:txBody>
      </p:sp>
    </p:spTree>
    <p:extLst>
      <p:ext uri="{BB962C8B-B14F-4D97-AF65-F5344CB8AC3E}">
        <p14:creationId xmlns:p14="http://schemas.microsoft.com/office/powerpoint/2010/main" val="306595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latin typeface="メイリオ" panose="020B0604030504040204" pitchFamily="50" charset="-128"/>
                <a:ea typeface="メイリオ" panose="020B0604030504040204" pitchFamily="50" charset="-128"/>
              </a:rPr>
              <a:t>では，ここで，「小学校外国語教育はこう変わる！⑦～</a:t>
            </a:r>
            <a:r>
              <a:rPr kumimoji="1" lang="en-US" altLang="ja-JP" sz="1200" dirty="0" smtClean="0">
                <a:latin typeface="メイリオ" panose="020B0604030504040204" pitchFamily="50" charset="-128"/>
                <a:ea typeface="メイリオ" panose="020B0604030504040204" pitchFamily="50" charset="-128"/>
              </a:rPr>
              <a:t>Small Talk</a:t>
            </a:r>
            <a:r>
              <a:rPr kumimoji="1" lang="ja-JP" altLang="en-US" sz="1200" dirty="0" smtClean="0">
                <a:latin typeface="メイリオ" panose="020B0604030504040204" pitchFamily="50" charset="-128"/>
                <a:ea typeface="メイリオ" panose="020B0604030504040204" pitchFamily="50" charset="-128"/>
              </a:rPr>
              <a:t>の進め方～」を見てみましょう。（８分</a:t>
            </a:r>
            <a:r>
              <a:rPr kumimoji="1" lang="en-US" altLang="ja-JP" sz="1200" dirty="0" smtClean="0">
                <a:latin typeface="メイリオ" panose="020B0604030504040204" pitchFamily="50" charset="-128"/>
                <a:ea typeface="メイリオ" panose="020B0604030504040204" pitchFamily="50" charset="-128"/>
              </a:rPr>
              <a:t>31</a:t>
            </a:r>
            <a:r>
              <a:rPr kumimoji="1" lang="ja-JP" altLang="en-US" sz="1200" dirty="0" smtClean="0">
                <a:latin typeface="メイリオ" panose="020B0604030504040204" pitchFamily="50" charset="-128"/>
                <a:ea typeface="メイリオ" panose="020B0604030504040204" pitchFamily="50" charset="-128"/>
              </a:rPr>
              <a:t>秒）</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5402B763-E102-4E52-B6CF-D5F8C038E4E5}" type="slidenum">
              <a:rPr kumimoji="1" lang="ja-JP" altLang="en-US" smtClean="0"/>
              <a:t>9</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59146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316901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340236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172927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113678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17445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481353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193733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220996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3402525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96410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65809F-6A02-4C16-8A0D-8CD210B1AC18}" type="datetimeFigureOut">
              <a:rPr kumimoji="1" lang="ja-JP" altLang="en-US" smtClean="0"/>
              <a:t>2021/3/26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2510553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5809F-6A02-4C16-8A0D-8CD210B1AC18}" type="datetimeFigureOut">
              <a:rPr kumimoji="1" lang="ja-JP" altLang="en-US" smtClean="0"/>
              <a:t>2021/3/26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3864F-2217-4017-8F3E-1DCE98D3732C}" type="slidenum">
              <a:rPr kumimoji="1" lang="ja-JP" altLang="en-US" smtClean="0"/>
              <a:t>‹#›</a:t>
            </a:fld>
            <a:endParaRPr kumimoji="1" lang="ja-JP" altLang="en-US" dirty="0"/>
          </a:p>
        </p:txBody>
      </p:sp>
    </p:spTree>
    <p:extLst>
      <p:ext uri="{BB962C8B-B14F-4D97-AF65-F5344CB8AC3E}">
        <p14:creationId xmlns:p14="http://schemas.microsoft.com/office/powerpoint/2010/main" val="2380380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youtube.com/watch?v=ezbJbj26H_g"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2696" y="2310938"/>
            <a:ext cx="8496944" cy="1431417"/>
          </a:xfrm>
        </p:spPr>
        <p:txBody>
          <a:bodyPr>
            <a:noAutofit/>
          </a:bodyPr>
          <a:lstStyle/>
          <a:p>
            <a:r>
              <a:rPr lang="ja-JP" altLang="en-US" sz="4400" b="1" dirty="0" smtClean="0">
                <a:latin typeface="Meiryo UI" panose="020B0604030504040204" pitchFamily="50" charset="-128"/>
                <a:ea typeface="Meiryo UI" panose="020B0604030504040204" pitchFamily="50" charset="-128"/>
              </a:rPr>
              <a:t>英語で伝える力を伸ばす</a:t>
            </a:r>
            <a:r>
              <a:rPr lang="en-US" altLang="ja-JP" sz="4400" b="1" dirty="0" smtClean="0">
                <a:latin typeface="Meiryo UI" panose="020B0604030504040204" pitchFamily="50" charset="-128"/>
                <a:ea typeface="Meiryo UI" panose="020B0604030504040204" pitchFamily="50" charset="-128"/>
              </a:rPr>
              <a:t/>
            </a:r>
            <a:br>
              <a:rPr lang="en-US" altLang="ja-JP" sz="4400" b="1" dirty="0" smtClean="0">
                <a:latin typeface="Meiryo UI" panose="020B0604030504040204" pitchFamily="50" charset="-128"/>
                <a:ea typeface="Meiryo UI" panose="020B0604030504040204" pitchFamily="50" charset="-128"/>
              </a:rPr>
            </a:br>
            <a:r>
              <a:rPr lang="en-US" altLang="ja-JP" sz="4400" b="1" dirty="0" smtClean="0">
                <a:latin typeface="Meiryo UI" panose="020B0604030504040204" pitchFamily="50" charset="-128"/>
                <a:ea typeface="Meiryo UI" panose="020B0604030504040204" pitchFamily="50" charset="-128"/>
              </a:rPr>
              <a:t>Small Talk</a:t>
            </a:r>
            <a:r>
              <a:rPr lang="ja-JP" altLang="en-US" sz="4400" b="1" dirty="0" smtClean="0">
                <a:latin typeface="Meiryo UI" panose="020B0604030504040204" pitchFamily="50" charset="-128"/>
                <a:ea typeface="Meiryo UI" panose="020B0604030504040204" pitchFamily="50" charset="-128"/>
              </a:rPr>
              <a:t>の進め方</a:t>
            </a:r>
            <a:endParaRPr kumimoji="1" lang="ja-JP" altLang="en-US" sz="4400" b="1"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988" y="4047565"/>
            <a:ext cx="2595772" cy="2394171"/>
          </a:xfrm>
          <a:prstGeom prst="rect">
            <a:avLst/>
          </a:prstGeom>
        </p:spPr>
      </p:pic>
      <p:sp>
        <p:nvSpPr>
          <p:cNvPr id="6"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3000"/>
              </a:lnSpc>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107504" y="737512"/>
            <a:ext cx="4382853" cy="6056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smtClean="0">
                <a:latin typeface="Meiryo UI" panose="020B0604030504040204" pitchFamily="50" charset="-128"/>
                <a:ea typeface="Meiryo UI" panose="020B0604030504040204" pitchFamily="50" charset="-128"/>
              </a:rPr>
              <a:t>小学校外国語　校内研修パッケージ</a:t>
            </a:r>
            <a:endParaRPr lang="ja-JP" altLang="en-US" sz="2000" dirty="0">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5508104" y="5484189"/>
            <a:ext cx="3321536" cy="69701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Meiryo UI" panose="020B0604030504040204" pitchFamily="50" charset="-128"/>
                <a:ea typeface="Meiryo UI" panose="020B0604030504040204" pitchFamily="50" charset="-128"/>
              </a:rPr>
              <a:t>広島県教育委員会</a:t>
            </a:r>
            <a:endParaRPr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6802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323527" y="1491269"/>
            <a:ext cx="8496944" cy="400110"/>
          </a:xfrm>
          <a:prstGeom prst="rect">
            <a:avLst/>
          </a:prstGeom>
          <a:noFill/>
        </p:spPr>
        <p:txBody>
          <a:bodyPr wrap="square" rtlCol="0">
            <a:spAutoFit/>
          </a:bodyPr>
          <a:lstStyle/>
          <a:p>
            <a:pPr algn="ctr"/>
            <a:r>
              <a:rPr lang="ja-JP" altLang="en-US"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対話を続けるための基本的な表現例＞</a:t>
            </a:r>
            <a:endParaRPr lang="en-US" altLang="ja-JP" sz="2000" dirty="0">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xmlns="" id="{8649A5E4-0EAC-423D-BF18-96E0EBF1DAE4}"/>
              </a:ext>
            </a:extLst>
          </p:cNvPr>
          <p:cNvPicPr>
            <a:picLocks noChangeAspect="1"/>
          </p:cNvPicPr>
          <p:nvPr/>
        </p:nvPicPr>
        <p:blipFill>
          <a:blip r:embed="rId3"/>
          <a:stretch>
            <a:fillRect/>
          </a:stretch>
        </p:blipFill>
        <p:spPr>
          <a:xfrm>
            <a:off x="382506" y="1958448"/>
            <a:ext cx="8378987" cy="4521633"/>
          </a:xfrm>
          <a:prstGeom prst="rect">
            <a:avLst/>
          </a:prstGeom>
        </p:spPr>
      </p:pic>
      <p:pic>
        <p:nvPicPr>
          <p:cNvPr id="7" name="図 6">
            <a:extLst>
              <a:ext uri="{FF2B5EF4-FFF2-40B4-BE49-F238E27FC236}">
                <a16:creationId xmlns:a16="http://schemas.microsoft.com/office/drawing/2014/main" xmlns="" id="{45CFEE90-867F-466E-B459-E0781C420CF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528556" y="5301208"/>
            <a:ext cx="1512168" cy="1445997"/>
          </a:xfrm>
          <a:prstGeom prst="rect">
            <a:avLst/>
          </a:prstGeom>
        </p:spPr>
      </p:pic>
      <p:sp>
        <p:nvSpPr>
          <p:cNvPr id="9" name="タイトル 1"/>
          <p:cNvSpPr txBox="1">
            <a:spLocks/>
          </p:cNvSpPr>
          <p:nvPr/>
        </p:nvSpPr>
        <p:spPr>
          <a:xfrm>
            <a:off x="2360814" y="6480081"/>
            <a:ext cx="4888511" cy="267124"/>
          </a:xfrm>
          <a:prstGeom prst="rect">
            <a:avLst/>
          </a:prstGeom>
          <a:ln>
            <a:noFill/>
            <a:prstDash val="dash"/>
          </a:ln>
        </p:spPr>
        <p:txBody>
          <a:bodyPr vert="horz" lIns="91440" tIns="45720" rIns="91440" bIns="4572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spcBef>
                <a:spcPts val="0"/>
              </a:spcBef>
              <a:spcAft>
                <a:spcPts val="1108"/>
              </a:spcAft>
            </a:pPr>
            <a:r>
              <a:rPr lang="ja-JP" altLang="en-US" sz="1400" dirty="0" smtClean="0">
                <a:solidFill>
                  <a:prstClr val="black"/>
                </a:solidFill>
                <a:latin typeface="Meiryo UI" panose="020B0604030504040204" pitchFamily="50" charset="-128"/>
                <a:ea typeface="Meiryo UI" panose="020B0604030504040204" pitchFamily="50" charset="-128"/>
              </a:rPr>
              <a:t>文部科学省</a:t>
            </a:r>
            <a:r>
              <a:rPr lang="ja-JP" altLang="en-US" sz="1400" dirty="0" smtClean="0">
                <a:solidFill>
                  <a:prstClr val="black"/>
                </a:solidFill>
                <a:latin typeface="Meiryo UI" panose="020B0604030504040204" pitchFamily="50" charset="-128"/>
                <a:ea typeface="Meiryo UI" panose="020B0604030504040204" pitchFamily="50" charset="-128"/>
                <a:cs typeface="+mn-cs"/>
              </a:rPr>
              <a:t>「</a:t>
            </a:r>
            <a:r>
              <a:rPr lang="ja-JP" altLang="en-US" sz="1400" dirty="0">
                <a:solidFill>
                  <a:prstClr val="black"/>
                </a:solidFill>
                <a:latin typeface="Meiryo UI" panose="020B0604030504040204" pitchFamily="50" charset="-128"/>
                <a:ea typeface="Meiryo UI" panose="020B0604030504040204" pitchFamily="50" charset="-128"/>
                <a:cs typeface="+mn-cs"/>
              </a:rPr>
              <a:t>小学校外国語活動・外国語　研修ガイドブック</a:t>
            </a:r>
            <a:r>
              <a:rPr lang="ja-JP" altLang="en-US" sz="1400" dirty="0" smtClean="0">
                <a:solidFill>
                  <a:prstClr val="black"/>
                </a:solidFill>
                <a:latin typeface="Meiryo UI" panose="020B0604030504040204" pitchFamily="50" charset="-128"/>
                <a:ea typeface="Meiryo UI" panose="020B0604030504040204" pitchFamily="50" charset="-128"/>
                <a:cs typeface="+mn-cs"/>
              </a:rPr>
              <a:t>」</a:t>
            </a:r>
            <a:endParaRPr lang="ja-JP" altLang="en-US" sz="2800" dirty="0">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xmlns="" id="{D163EA36-A5BC-45BB-9E54-E2D115604567}"/>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行うポイント</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xmlns="" id="{7CC74FF4-5CC8-46A1-B1F5-7BA5291D11ED}"/>
              </a:ext>
            </a:extLst>
          </p:cNvPr>
          <p:cNvSpPr/>
          <p:nvPr/>
        </p:nvSpPr>
        <p:spPr>
          <a:xfrm>
            <a:off x="323527" y="789142"/>
            <a:ext cx="3437947"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Meiryo UI" panose="020B0604030504040204" pitchFamily="50" charset="-128"/>
                <a:ea typeface="Meiryo UI" panose="020B0604030504040204" pitchFamily="50" charset="-128"/>
              </a:rPr>
              <a:t>対話</a:t>
            </a:r>
            <a:r>
              <a:rPr lang="ja-JP" altLang="en-US" sz="2400" dirty="0" smtClean="0">
                <a:solidFill>
                  <a:schemeClr val="tx1"/>
                </a:solidFill>
                <a:latin typeface="Meiryo UI" panose="020B0604030504040204" pitchFamily="50" charset="-128"/>
                <a:ea typeface="Meiryo UI" panose="020B0604030504040204" pitchFamily="50" charset="-128"/>
              </a:rPr>
              <a:t>を続けるために</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2495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072667"/>
            <a:ext cx="7886700" cy="922387"/>
          </a:xfrm>
          <a:solidFill>
            <a:srgbClr val="00B0F0"/>
          </a:solidFill>
        </p:spPr>
        <p:txBody>
          <a:bodyPr>
            <a:normAutofit/>
          </a:bodyPr>
          <a:lstStyle/>
          <a:p>
            <a:pPr algn="ctr"/>
            <a:r>
              <a:rPr kumimoji="1" lang="en-US" altLang="ja-JP" sz="6000" dirty="0">
                <a:latin typeface="Comic Sans MS" panose="030F0702030302020204" pitchFamily="66" charset="0"/>
              </a:rPr>
              <a:t>Small</a:t>
            </a:r>
            <a:r>
              <a:rPr kumimoji="1" lang="ja-JP" altLang="en-US" sz="6000" dirty="0">
                <a:latin typeface="Comic Sans MS" panose="030F0702030302020204" pitchFamily="66" charset="0"/>
              </a:rPr>
              <a:t>　</a:t>
            </a:r>
            <a:r>
              <a:rPr kumimoji="1" lang="en-US" altLang="ja-JP" sz="6000" dirty="0">
                <a:latin typeface="Comic Sans MS" panose="030F0702030302020204" pitchFamily="66" charset="0"/>
              </a:rPr>
              <a:t>Talk</a:t>
            </a:r>
            <a:r>
              <a:rPr kumimoji="1" lang="ja-JP" altLang="en-US" sz="6000" dirty="0">
                <a:latin typeface="Comic Sans MS" panose="030F0702030302020204" pitchFamily="66" charset="0"/>
              </a:rPr>
              <a:t>①</a:t>
            </a:r>
          </a:p>
        </p:txBody>
      </p:sp>
      <p:sp>
        <p:nvSpPr>
          <p:cNvPr id="5" name="タイトル 1">
            <a:extLst>
              <a:ext uri="{FF2B5EF4-FFF2-40B4-BE49-F238E27FC236}">
                <a16:creationId xmlns:a16="http://schemas.microsoft.com/office/drawing/2014/main" xmlns="" id="{EA4F0811-386F-4729-8710-F11BDD700990}"/>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実際（演習）</a:t>
            </a:r>
          </a:p>
        </p:txBody>
      </p:sp>
      <p:sp>
        <p:nvSpPr>
          <p:cNvPr id="4" name="タイトル 1">
            <a:extLst>
              <a:ext uri="{FF2B5EF4-FFF2-40B4-BE49-F238E27FC236}">
                <a16:creationId xmlns:a16="http://schemas.microsoft.com/office/drawing/2014/main" xmlns="" id="{C4017558-CFA4-4136-BEFB-0DC97FBF44E3}"/>
              </a:ext>
            </a:extLst>
          </p:cNvPr>
          <p:cNvSpPr txBox="1">
            <a:spLocks/>
          </p:cNvSpPr>
          <p:nvPr/>
        </p:nvSpPr>
        <p:spPr>
          <a:xfrm>
            <a:off x="628650" y="2519041"/>
            <a:ext cx="7886700" cy="3977314"/>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dirty="0">
                <a:latin typeface="Comic Sans MS" panose="030F0702030302020204" pitchFamily="66" charset="0"/>
              </a:rPr>
              <a:t>Now, </a:t>
            </a:r>
            <a:r>
              <a:rPr lang="en-US" altLang="ja-JP" sz="4000" dirty="0" smtClean="0">
                <a:latin typeface="Comic Sans MS" panose="030F0702030302020204" pitchFamily="66" charset="0"/>
              </a:rPr>
              <a:t>you‘re </a:t>
            </a:r>
            <a:r>
              <a:rPr lang="en-US" altLang="ja-JP" sz="4000" dirty="0" smtClean="0">
                <a:latin typeface="Comic Sans MS" panose="030F0702030302020204" pitchFamily="66" charset="0"/>
              </a:rPr>
              <a:t>6-nensei </a:t>
            </a:r>
            <a:r>
              <a:rPr lang="en-US" altLang="ja-JP" sz="4000" dirty="0">
                <a:latin typeface="Comic Sans MS" panose="030F0702030302020204" pitchFamily="66" charset="0"/>
              </a:rPr>
              <a:t>students.</a:t>
            </a:r>
          </a:p>
          <a:p>
            <a:r>
              <a:rPr lang="en-US" altLang="ja-JP" sz="4000" dirty="0">
                <a:latin typeface="Comic Sans MS" panose="030F0702030302020204" pitchFamily="66" charset="0"/>
              </a:rPr>
              <a:t>Today’s  topic is </a:t>
            </a:r>
          </a:p>
          <a:p>
            <a:endParaRPr lang="en-US" altLang="ja-JP" sz="4000" dirty="0">
              <a:latin typeface="Comic Sans MS" panose="030F0702030302020204" pitchFamily="66" charset="0"/>
            </a:endParaRPr>
          </a:p>
          <a:p>
            <a:r>
              <a:rPr lang="ja-JP" altLang="en-US" sz="4000" dirty="0">
                <a:solidFill>
                  <a:srgbClr val="FF0000"/>
                </a:solidFill>
                <a:latin typeface="Comic Sans MS" panose="030F0702030302020204" pitchFamily="66" charset="0"/>
              </a:rPr>
              <a:t>“</a:t>
            </a:r>
            <a:r>
              <a:rPr lang="en-US" altLang="ja-JP" sz="4000" dirty="0">
                <a:solidFill>
                  <a:srgbClr val="FF0000"/>
                </a:solidFill>
                <a:latin typeface="Comic Sans MS" panose="030F0702030302020204" pitchFamily="66" charset="0"/>
              </a:rPr>
              <a:t>Where do you  want to go</a:t>
            </a:r>
          </a:p>
          <a:p>
            <a:r>
              <a:rPr lang="ja-JP" altLang="en-US" sz="4000" dirty="0">
                <a:solidFill>
                  <a:srgbClr val="FF0000"/>
                </a:solidFill>
                <a:latin typeface="Comic Sans MS" panose="030F0702030302020204" pitchFamily="66" charset="0"/>
              </a:rPr>
              <a:t>　</a:t>
            </a:r>
            <a:r>
              <a:rPr lang="en-US" altLang="ja-JP" sz="4000" dirty="0">
                <a:solidFill>
                  <a:srgbClr val="FF0000"/>
                </a:solidFill>
                <a:latin typeface="Comic Sans MS" panose="030F0702030302020204" pitchFamily="66" charset="0"/>
              </a:rPr>
              <a:t>after </a:t>
            </a:r>
            <a:r>
              <a:rPr lang="en-US" altLang="ja-JP" sz="4000" dirty="0" smtClean="0">
                <a:solidFill>
                  <a:srgbClr val="FF0000"/>
                </a:solidFill>
                <a:latin typeface="Comic Sans MS" panose="030F0702030302020204" pitchFamily="66" charset="0"/>
              </a:rPr>
              <a:t>COVID-19?</a:t>
            </a:r>
            <a:r>
              <a:rPr lang="ja-JP" altLang="en-US" sz="4000" dirty="0">
                <a:solidFill>
                  <a:srgbClr val="FF0000"/>
                </a:solidFill>
                <a:latin typeface="Comic Sans MS" panose="030F0702030302020204" pitchFamily="66" charset="0"/>
              </a:rPr>
              <a:t>“</a:t>
            </a:r>
            <a:endParaRPr lang="en-US" altLang="ja-JP" sz="4000" dirty="0">
              <a:solidFill>
                <a:srgbClr val="FF0000"/>
              </a:solidFill>
              <a:latin typeface="Comic Sans MS" panose="030F0702030302020204" pitchFamily="66" charset="0"/>
            </a:endParaRPr>
          </a:p>
          <a:p>
            <a:pPr algn="ctr"/>
            <a:endParaRPr lang="ja-JP" altLang="en-US" sz="6000" dirty="0">
              <a:latin typeface="Comic Sans MS" panose="030F0702030302020204" pitchFamily="66" charset="0"/>
            </a:endParaRPr>
          </a:p>
        </p:txBody>
      </p:sp>
    </p:spTree>
    <p:extLst>
      <p:ext uri="{BB962C8B-B14F-4D97-AF65-F5344CB8AC3E}">
        <p14:creationId xmlns:p14="http://schemas.microsoft.com/office/powerpoint/2010/main" val="3294527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179512" y="548680"/>
            <a:ext cx="8784976" cy="1323439"/>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（スモールトーク）</a:t>
            </a:r>
            <a:endParaRPr lang="en-US" altLang="ja-JP" sz="20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演習</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会話を継続させる体験を</a:t>
            </a:r>
            <a:r>
              <a:rPr lang="ja-JP" altLang="en-US" sz="2800" dirty="0" smtClean="0">
                <a:latin typeface="Meiryo UI" panose="020B0604030504040204" pitchFamily="50" charset="-128"/>
                <a:ea typeface="Meiryo UI" panose="020B0604030504040204" pitchFamily="50" charset="-128"/>
              </a:rPr>
              <a:t>しましょう</a:t>
            </a:r>
            <a:endParaRPr lang="en-US" altLang="ja-JP" sz="2800" dirty="0" smtClean="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rPr>
              <a:t>☆ペアでできる限り会話を継続させてみましょう。</a:t>
            </a:r>
            <a:endParaRPr lang="en-US" altLang="ja-JP" sz="2800" dirty="0" smtClean="0">
              <a:latin typeface="Meiryo UI" panose="020B0604030504040204" pitchFamily="50" charset="-128"/>
              <a:ea typeface="Meiryo UI" panose="020B0604030504040204" pitchFamily="50" charset="-128"/>
            </a:endParaRPr>
          </a:p>
        </p:txBody>
      </p:sp>
      <p:sp>
        <p:nvSpPr>
          <p:cNvPr id="9" name="メモ 3">
            <a:extLst>
              <a:ext uri="{FF2B5EF4-FFF2-40B4-BE49-F238E27FC236}">
                <a16:creationId xmlns:a16="http://schemas.microsoft.com/office/drawing/2014/main" xmlns="" id="{1CAC949B-4402-46AE-8413-9002EE176682}"/>
              </a:ext>
            </a:extLst>
          </p:cNvPr>
          <p:cNvSpPr/>
          <p:nvPr/>
        </p:nvSpPr>
        <p:spPr>
          <a:xfrm>
            <a:off x="323528" y="1870998"/>
            <a:ext cx="8640960" cy="4861272"/>
          </a:xfrm>
          <a:prstGeom prst="foldedCorner">
            <a:avLst>
              <a:gd name="adj" fmla="val 5234"/>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t" anchorCtr="0"/>
          <a:lstStyle/>
          <a:p>
            <a:r>
              <a:rPr kumimoji="1" lang="ja-JP" altLang="en-US" sz="3000" dirty="0">
                <a:solidFill>
                  <a:schemeClr val="tx1"/>
                </a:solidFill>
                <a:latin typeface="Meiryo UI" panose="020B0604030504040204" pitchFamily="50" charset="-128"/>
                <a:ea typeface="Meiryo UI" panose="020B0604030504040204" pitchFamily="50" charset="-128"/>
              </a:rPr>
              <a:t>行きたい場所についてのやり取り</a:t>
            </a:r>
            <a:endParaRPr kumimoji="1" lang="en-US" altLang="ja-JP" sz="3000" dirty="0">
              <a:solidFill>
                <a:schemeClr val="tx1"/>
              </a:solidFill>
              <a:latin typeface="Meiryo UI" panose="020B0604030504040204" pitchFamily="50" charset="-128"/>
              <a:ea typeface="Meiryo UI" panose="020B0604030504040204" pitchFamily="50" charset="-128"/>
            </a:endParaRPr>
          </a:p>
          <a:p>
            <a:r>
              <a:rPr lang="ja-JP" altLang="en-US" sz="3200" dirty="0">
                <a:solidFill>
                  <a:schemeClr val="tx1"/>
                </a:solidFill>
                <a:latin typeface="Comic Sans MS" panose="030F0702030302020204" pitchFamily="66" charset="0"/>
              </a:rPr>
              <a:t> </a:t>
            </a:r>
            <a:r>
              <a:rPr kumimoji="1" lang="en-US" altLang="ja-JP" sz="3200" dirty="0">
                <a:solidFill>
                  <a:schemeClr val="tx1"/>
                </a:solidFill>
                <a:latin typeface="Comic Sans MS" panose="030F0702030302020204" pitchFamily="66" charset="0"/>
              </a:rPr>
              <a:t>A</a:t>
            </a:r>
            <a:r>
              <a:rPr lang="ja-JP" altLang="en-US"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Where  do  you  want  to  go  after </a:t>
            </a:r>
          </a:p>
          <a:p>
            <a:r>
              <a:rPr lang="en-US" altLang="ja-JP"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      COVID-19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r>
              <a:rPr lang="en-US" altLang="ja-JP" sz="3200" dirty="0" smtClean="0">
                <a:solidFill>
                  <a:srgbClr val="FF0000"/>
                </a:solidFill>
                <a:latin typeface="Comic Sans MS" panose="030F0702030302020204" pitchFamily="66" charset="0"/>
              </a:rPr>
              <a:t>I  want  to  go </a:t>
            </a:r>
            <a:r>
              <a:rPr lang="ja-JP" altLang="en-US" sz="3200" dirty="0" smtClean="0">
                <a:solidFill>
                  <a:srgbClr val="FF0000"/>
                </a:solidFill>
                <a:latin typeface="Comic Sans MS" panose="030F0702030302020204" pitchFamily="66" charset="0"/>
              </a:rPr>
              <a:t>・・・・・</a:t>
            </a:r>
            <a:endParaRPr lang="en-US" altLang="ja-JP" sz="3200" dirty="0" smtClean="0">
              <a:solidFill>
                <a:srgbClr val="FF0000"/>
              </a:solidFill>
              <a:latin typeface="Comic Sans MS" panose="030F0702030302020204" pitchFamily="66" charset="0"/>
            </a:endParaRPr>
          </a:p>
          <a:p>
            <a:r>
              <a:rPr lang="ja-JP" altLang="en-US"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smtClean="0">
              <a:solidFill>
                <a:srgbClr val="FF0000"/>
              </a:solidFill>
              <a:latin typeface="Comic Sans MS" panose="030F0702030302020204" pitchFamily="66" charset="0"/>
            </a:endParaRPr>
          </a:p>
          <a:p>
            <a:r>
              <a:rPr lang="en-US" altLang="ja-JP" sz="3200" dirty="0" smtClean="0">
                <a:solidFill>
                  <a:schemeClr val="tx1"/>
                </a:solidFill>
                <a:latin typeface="Comic Sans MS" panose="030F0702030302020204" pitchFamily="66" charset="0"/>
              </a:rPr>
              <a:t> 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smtClean="0">
              <a:solidFill>
                <a:srgbClr val="FF0000"/>
              </a:solidFill>
              <a:latin typeface="Comic Sans MS" panose="030F0702030302020204" pitchFamily="66" charset="0"/>
            </a:endParaRPr>
          </a:p>
          <a:p>
            <a:r>
              <a:rPr lang="en-US" altLang="ja-JP" sz="3200" dirty="0" smtClean="0">
                <a:solidFill>
                  <a:schemeClr val="tx1"/>
                </a:solidFill>
                <a:latin typeface="Comic Sans MS" panose="030F0702030302020204" pitchFamily="66" charset="0"/>
              </a:rPr>
              <a:t> 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kumimoji="1" lang="ja-JP" altLang="en-US" sz="3600" dirty="0">
              <a:solidFill>
                <a:schemeClr val="tx1"/>
              </a:solidFill>
              <a:latin typeface="Comic Sans MS" panose="030F0702030302020204" pitchFamily="66" charset="0"/>
            </a:endParaRPr>
          </a:p>
        </p:txBody>
      </p:sp>
      <p:sp>
        <p:nvSpPr>
          <p:cNvPr id="7"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実際（演習）</a:t>
            </a:r>
          </a:p>
        </p:txBody>
      </p:sp>
    </p:spTree>
    <p:extLst>
      <p:ext uri="{BB962C8B-B14F-4D97-AF65-F5344CB8AC3E}">
        <p14:creationId xmlns:p14="http://schemas.microsoft.com/office/powerpoint/2010/main" val="396968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179512" y="692696"/>
            <a:ext cx="8784976" cy="1754326"/>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（スモールトーク）</a:t>
            </a:r>
            <a:endParaRPr lang="en-US" altLang="ja-JP" sz="20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演習</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会話を継続させる体験をしましょう</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　☆どう言えばよいか分からなかった</a:t>
            </a:r>
            <a:r>
              <a:rPr lang="ja-JP" altLang="en-US" sz="2800" dirty="0" smtClean="0">
                <a:latin typeface="Meiryo UI" panose="020B0604030504040204" pitchFamily="50" charset="-128"/>
                <a:ea typeface="Meiryo UI" panose="020B0604030504040204" pitchFamily="50" charset="-128"/>
              </a:rPr>
              <a:t>ことや困ったことを共有し，</a:t>
            </a:r>
            <a:endParaRPr lang="en-US" altLang="ja-JP" sz="2800" dirty="0" smtClean="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 </a:t>
            </a:r>
            <a:r>
              <a:rPr lang="en-US" altLang="ja-JP" sz="2800" dirty="0" smtClean="0">
                <a:latin typeface="Meiryo UI" panose="020B0604030504040204" pitchFamily="50" charset="-128"/>
                <a:ea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rPr>
              <a:t>どのように表現すればよいか，考えてみましょう。</a:t>
            </a:r>
            <a:endParaRPr lang="en-US" altLang="ja-JP" sz="2800" dirty="0">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xmlns="" id="{396578A0-08A8-4080-80BD-5D870E05F548}"/>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実際（演習）</a:t>
            </a:r>
          </a:p>
        </p:txBody>
      </p:sp>
      <p:sp>
        <p:nvSpPr>
          <p:cNvPr id="2" name="円形吹き出し 1"/>
          <p:cNvSpPr/>
          <p:nvPr/>
        </p:nvSpPr>
        <p:spPr>
          <a:xfrm>
            <a:off x="560070" y="2877910"/>
            <a:ext cx="6217920" cy="3454310"/>
          </a:xfrm>
          <a:prstGeom prst="wedgeEllipseCallout">
            <a:avLst>
              <a:gd name="adj1" fmla="val 58983"/>
              <a:gd name="adj2" fmla="val -26826"/>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8040" y="3021926"/>
            <a:ext cx="2517027" cy="3432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24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179512" y="548680"/>
            <a:ext cx="8784976" cy="1323439"/>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（スモールトーク）</a:t>
            </a:r>
            <a:endParaRPr lang="en-US" altLang="ja-JP" sz="20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演習</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会話を継続させる体験を</a:t>
            </a:r>
            <a:r>
              <a:rPr lang="ja-JP" altLang="en-US" sz="2800" dirty="0" smtClean="0">
                <a:latin typeface="Meiryo UI" panose="020B0604030504040204" pitchFamily="50" charset="-128"/>
                <a:ea typeface="Meiryo UI" panose="020B0604030504040204" pitchFamily="50" charset="-128"/>
              </a:rPr>
              <a:t>しましょう</a:t>
            </a:r>
            <a:endParaRPr lang="en-US" altLang="ja-JP" sz="2800" dirty="0" smtClean="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rPr>
              <a:t>☆ペアを交代し，再度会話を継続させてみましょう。</a:t>
            </a:r>
            <a:endParaRPr lang="en-US" altLang="ja-JP" sz="2800" dirty="0" smtClean="0">
              <a:latin typeface="Meiryo UI" panose="020B0604030504040204" pitchFamily="50" charset="-128"/>
              <a:ea typeface="Meiryo UI" panose="020B0604030504040204" pitchFamily="50" charset="-128"/>
            </a:endParaRPr>
          </a:p>
        </p:txBody>
      </p:sp>
      <p:sp>
        <p:nvSpPr>
          <p:cNvPr id="9" name="メモ 3">
            <a:extLst>
              <a:ext uri="{FF2B5EF4-FFF2-40B4-BE49-F238E27FC236}">
                <a16:creationId xmlns:a16="http://schemas.microsoft.com/office/drawing/2014/main" xmlns="" id="{1CAC949B-4402-46AE-8413-9002EE176682}"/>
              </a:ext>
            </a:extLst>
          </p:cNvPr>
          <p:cNvSpPr/>
          <p:nvPr/>
        </p:nvSpPr>
        <p:spPr>
          <a:xfrm>
            <a:off x="323528" y="1870998"/>
            <a:ext cx="8640960" cy="4861272"/>
          </a:xfrm>
          <a:prstGeom prst="foldedCorner">
            <a:avLst>
              <a:gd name="adj" fmla="val 5234"/>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t" anchorCtr="0"/>
          <a:lstStyle/>
          <a:p>
            <a:r>
              <a:rPr kumimoji="1" lang="ja-JP" altLang="en-US" sz="3000" dirty="0">
                <a:solidFill>
                  <a:schemeClr val="tx1"/>
                </a:solidFill>
                <a:latin typeface="Meiryo UI" panose="020B0604030504040204" pitchFamily="50" charset="-128"/>
                <a:ea typeface="Meiryo UI" panose="020B0604030504040204" pitchFamily="50" charset="-128"/>
              </a:rPr>
              <a:t>行きたい場所についてのやり取り</a:t>
            </a:r>
            <a:endParaRPr kumimoji="1" lang="en-US" altLang="ja-JP" sz="3000" dirty="0">
              <a:solidFill>
                <a:schemeClr val="tx1"/>
              </a:solidFill>
              <a:latin typeface="Meiryo UI" panose="020B0604030504040204" pitchFamily="50" charset="-128"/>
              <a:ea typeface="Meiryo UI" panose="020B0604030504040204" pitchFamily="50" charset="-128"/>
            </a:endParaRPr>
          </a:p>
          <a:p>
            <a:r>
              <a:rPr lang="ja-JP" altLang="en-US" sz="3200" dirty="0">
                <a:solidFill>
                  <a:schemeClr val="tx1"/>
                </a:solidFill>
                <a:latin typeface="Comic Sans MS" panose="030F0702030302020204" pitchFamily="66" charset="0"/>
              </a:rPr>
              <a:t> </a:t>
            </a:r>
            <a:r>
              <a:rPr kumimoji="1" lang="en-US" altLang="ja-JP" sz="3200" dirty="0">
                <a:solidFill>
                  <a:schemeClr val="tx1"/>
                </a:solidFill>
                <a:latin typeface="Comic Sans MS" panose="030F0702030302020204" pitchFamily="66" charset="0"/>
              </a:rPr>
              <a:t>A</a:t>
            </a:r>
            <a:r>
              <a:rPr lang="ja-JP" altLang="en-US"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Where  do  you  want  to  go  after </a:t>
            </a:r>
          </a:p>
          <a:p>
            <a:r>
              <a:rPr lang="en-US" altLang="ja-JP"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      COVID-19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r>
              <a:rPr lang="en-US" altLang="ja-JP" sz="3200" dirty="0" smtClean="0">
                <a:solidFill>
                  <a:srgbClr val="FF0000"/>
                </a:solidFill>
                <a:latin typeface="Comic Sans MS" panose="030F0702030302020204" pitchFamily="66" charset="0"/>
              </a:rPr>
              <a:t>I  want  to  go </a:t>
            </a:r>
            <a:r>
              <a:rPr lang="ja-JP" altLang="en-US" sz="3200" dirty="0" smtClean="0">
                <a:solidFill>
                  <a:srgbClr val="FF0000"/>
                </a:solidFill>
                <a:latin typeface="Comic Sans MS" panose="030F0702030302020204" pitchFamily="66" charset="0"/>
              </a:rPr>
              <a:t>・・・・・</a:t>
            </a:r>
            <a:endParaRPr lang="en-US" altLang="ja-JP" sz="3200" dirty="0" smtClean="0">
              <a:solidFill>
                <a:srgbClr val="FF0000"/>
              </a:solidFill>
              <a:latin typeface="Comic Sans MS" panose="030F0702030302020204" pitchFamily="66" charset="0"/>
            </a:endParaRPr>
          </a:p>
          <a:p>
            <a:r>
              <a:rPr lang="ja-JP" altLang="en-US" sz="3200" dirty="0">
                <a:solidFill>
                  <a:schemeClr val="tx1"/>
                </a:solidFill>
                <a:latin typeface="Comic Sans MS" panose="030F0702030302020204" pitchFamily="66" charset="0"/>
              </a:rPr>
              <a:t> </a:t>
            </a:r>
            <a:r>
              <a:rPr lang="en-US" altLang="ja-JP" sz="3200" dirty="0" smtClean="0">
                <a:solidFill>
                  <a:schemeClr val="tx1"/>
                </a:solidFill>
                <a:latin typeface="Comic Sans MS" panose="030F0702030302020204" pitchFamily="66" charset="0"/>
              </a:rPr>
              <a:t>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smtClean="0">
              <a:solidFill>
                <a:srgbClr val="FF0000"/>
              </a:solidFill>
              <a:latin typeface="Comic Sans MS" panose="030F0702030302020204" pitchFamily="66" charset="0"/>
            </a:endParaRPr>
          </a:p>
          <a:p>
            <a:r>
              <a:rPr lang="en-US" altLang="ja-JP" sz="3200" dirty="0" smtClean="0">
                <a:solidFill>
                  <a:schemeClr val="tx1"/>
                </a:solidFill>
                <a:latin typeface="Comic Sans MS" panose="030F0702030302020204" pitchFamily="66" charset="0"/>
              </a:rPr>
              <a:t> 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smtClean="0">
              <a:solidFill>
                <a:srgbClr val="FF0000"/>
              </a:solidFill>
              <a:latin typeface="Comic Sans MS" panose="030F0702030302020204" pitchFamily="66" charset="0"/>
            </a:endParaRPr>
          </a:p>
          <a:p>
            <a:r>
              <a:rPr lang="en-US" altLang="ja-JP" sz="3200" dirty="0" smtClean="0">
                <a:solidFill>
                  <a:schemeClr val="tx1"/>
                </a:solidFill>
                <a:latin typeface="Comic Sans MS" panose="030F0702030302020204" pitchFamily="66" charset="0"/>
              </a:rPr>
              <a:t> A</a:t>
            </a:r>
            <a:r>
              <a:rPr lang="ja-JP" altLang="en-US" sz="3200" dirty="0">
                <a:solidFill>
                  <a:schemeClr val="tx1"/>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r>
              <a:rPr lang="en-US" altLang="ja-JP" sz="3200" dirty="0">
                <a:solidFill>
                  <a:schemeClr val="tx1"/>
                </a:solidFill>
                <a:latin typeface="Comic Sans MS" panose="030F0702030302020204" pitchFamily="66" charset="0"/>
              </a:rPr>
              <a:t> </a:t>
            </a:r>
            <a:r>
              <a:rPr lang="en-US" altLang="ja-JP" sz="3200" dirty="0">
                <a:solidFill>
                  <a:srgbClr val="FF0000"/>
                </a:solidFill>
                <a:latin typeface="Comic Sans MS" panose="030F0702030302020204" pitchFamily="66" charset="0"/>
              </a:rPr>
              <a:t>B:</a:t>
            </a:r>
            <a:r>
              <a:rPr lang="ja-JP" altLang="en-US" sz="3200" dirty="0">
                <a:solidFill>
                  <a:srgbClr val="FF0000"/>
                </a:solidFill>
                <a:latin typeface="Comic Sans MS" panose="030F0702030302020204" pitchFamily="66" charset="0"/>
              </a:rPr>
              <a:t>　</a:t>
            </a:r>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lang="en-US" altLang="ja-JP" sz="3200" dirty="0">
              <a:solidFill>
                <a:schemeClr val="tx1"/>
              </a:solidFill>
              <a:latin typeface="Comic Sans MS" panose="030F0702030302020204" pitchFamily="66" charset="0"/>
            </a:endParaRPr>
          </a:p>
          <a:p>
            <a:endParaRPr kumimoji="1" lang="ja-JP" altLang="en-US" sz="3600" dirty="0">
              <a:solidFill>
                <a:schemeClr val="tx1"/>
              </a:solidFill>
              <a:latin typeface="Comic Sans MS" panose="030F0702030302020204" pitchFamily="66" charset="0"/>
            </a:endParaRPr>
          </a:p>
        </p:txBody>
      </p:sp>
      <p:sp>
        <p:nvSpPr>
          <p:cNvPr id="7"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実際（演習）</a:t>
            </a:r>
          </a:p>
        </p:txBody>
      </p:sp>
    </p:spTree>
    <p:extLst>
      <p:ext uri="{BB962C8B-B14F-4D97-AF65-F5344CB8AC3E}">
        <p14:creationId xmlns:p14="http://schemas.microsoft.com/office/powerpoint/2010/main" val="611446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179512" y="692696"/>
            <a:ext cx="8784976" cy="1323439"/>
          </a:xfrm>
          <a:prstGeom prst="rect">
            <a:avLst/>
          </a:prstGeom>
          <a:noFill/>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スモールトーク）</a:t>
            </a:r>
            <a:endParaRPr lang="en-US" altLang="ja-JP" sz="20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演習</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会話を継続させる体験をしましょう</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rPr>
              <a:t>★既習</a:t>
            </a:r>
            <a:r>
              <a:rPr lang="ja-JP" altLang="en-US" sz="2800" dirty="0">
                <a:latin typeface="Meiryo UI" panose="020B0604030504040204" pitchFamily="50" charset="-128"/>
                <a:ea typeface="Meiryo UI" panose="020B0604030504040204" pitchFamily="50" charset="-128"/>
              </a:rPr>
              <a:t>表現を繰り返し</a:t>
            </a:r>
            <a:r>
              <a:rPr lang="ja-JP" altLang="en-US" sz="2800" dirty="0" smtClean="0">
                <a:latin typeface="Meiryo UI" panose="020B0604030504040204" pitchFamily="50" charset="-128"/>
                <a:ea typeface="Meiryo UI" panose="020B0604030504040204" pitchFamily="50" charset="-128"/>
              </a:rPr>
              <a:t>使う</a:t>
            </a:r>
            <a:r>
              <a:rPr lang="ja-JP" altLang="en-US" sz="2800" dirty="0">
                <a:latin typeface="Meiryo UI" panose="020B0604030504040204" pitchFamily="50" charset="-128"/>
                <a:ea typeface="Meiryo UI" panose="020B0604030504040204" pitchFamily="50" charset="-128"/>
              </a:rPr>
              <a:t>。</a:t>
            </a:r>
            <a:endParaRPr lang="en-US" altLang="ja-JP" sz="2800" dirty="0">
              <a:latin typeface="Meiryo UI" panose="020B0604030504040204" pitchFamily="50" charset="-128"/>
              <a:ea typeface="Meiryo UI" panose="020B0604030504040204" pitchFamily="50" charset="-128"/>
            </a:endParaRPr>
          </a:p>
        </p:txBody>
      </p:sp>
      <p:sp>
        <p:nvSpPr>
          <p:cNvPr id="9" name="メモ 3">
            <a:extLst>
              <a:ext uri="{FF2B5EF4-FFF2-40B4-BE49-F238E27FC236}">
                <a16:creationId xmlns:a16="http://schemas.microsoft.com/office/drawing/2014/main" xmlns="" id="{1CAC949B-4402-46AE-8413-9002EE176682}"/>
              </a:ext>
            </a:extLst>
          </p:cNvPr>
          <p:cNvSpPr/>
          <p:nvPr/>
        </p:nvSpPr>
        <p:spPr>
          <a:xfrm>
            <a:off x="251520" y="2160150"/>
            <a:ext cx="8640960" cy="4518235"/>
          </a:xfrm>
          <a:prstGeom prst="foldedCorner">
            <a:avLst>
              <a:gd name="adj" fmla="val 5234"/>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t" anchorCtr="0"/>
          <a:lstStyle/>
          <a:p>
            <a:r>
              <a:rPr lang="ja-JP" altLang="en-US" sz="3000" dirty="0">
                <a:solidFill>
                  <a:schemeClr val="tx1"/>
                </a:solidFill>
                <a:latin typeface="Meiryo UI" panose="020B0604030504040204" pitchFamily="50" charset="-128"/>
                <a:ea typeface="Meiryo UI" panose="020B0604030504040204" pitchFamily="50" charset="-128"/>
              </a:rPr>
              <a:t>行きたい場所についてのやり取り</a:t>
            </a:r>
            <a:endParaRPr lang="en-US" altLang="ja-JP" sz="3000" dirty="0">
              <a:solidFill>
                <a:schemeClr val="tx1"/>
              </a:solidFill>
              <a:latin typeface="Meiryo UI" panose="020B0604030504040204" pitchFamily="50" charset="-128"/>
              <a:ea typeface="Meiryo UI" panose="020B0604030504040204" pitchFamily="50" charset="-128"/>
            </a:endParaRPr>
          </a:p>
          <a:p>
            <a:r>
              <a:rPr lang="en-US" altLang="ja-JP" sz="2800" dirty="0" smtClean="0">
                <a:solidFill>
                  <a:schemeClr val="tx1"/>
                </a:solidFill>
                <a:latin typeface="Comic Sans MS" panose="030F0702030302020204" pitchFamily="66" charset="0"/>
              </a:rPr>
              <a:t>A: Where  </a:t>
            </a:r>
            <a:r>
              <a:rPr lang="en-US" altLang="ja-JP" sz="2800" dirty="0">
                <a:solidFill>
                  <a:schemeClr val="tx1"/>
                </a:solidFill>
                <a:latin typeface="Comic Sans MS" panose="030F0702030302020204" pitchFamily="66" charset="0"/>
              </a:rPr>
              <a:t>do  you  want  to  go  after </a:t>
            </a:r>
            <a:r>
              <a:rPr lang="en-US" altLang="ja-JP" sz="2800" dirty="0" smtClean="0">
                <a:solidFill>
                  <a:schemeClr val="tx1"/>
                </a:solidFill>
                <a:latin typeface="Comic Sans MS" panose="030F0702030302020204" pitchFamily="66" charset="0"/>
              </a:rPr>
              <a:t> COVID-19 ?</a:t>
            </a:r>
          </a:p>
          <a:p>
            <a:r>
              <a:rPr lang="en-US" altLang="ja-JP" sz="2800" dirty="0" smtClean="0">
                <a:solidFill>
                  <a:srgbClr val="FF0000"/>
                </a:solidFill>
                <a:latin typeface="Comic Sans MS" panose="030F0702030302020204" pitchFamily="66" charset="0"/>
              </a:rPr>
              <a:t> B</a:t>
            </a:r>
            <a:r>
              <a:rPr lang="ja-JP" altLang="en-US" sz="2800" dirty="0" smtClean="0">
                <a:solidFill>
                  <a:srgbClr val="FF0000"/>
                </a:solidFill>
                <a:latin typeface="Comic Sans MS" panose="030F0702030302020204" pitchFamily="66" charset="0"/>
              </a:rPr>
              <a:t>:</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I</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want to go</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to</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the</a:t>
            </a:r>
            <a:r>
              <a:rPr lang="ja-JP" altLang="en-US" sz="2800" dirty="0">
                <a:solidFill>
                  <a:srgbClr val="FF0000"/>
                </a:solidFill>
                <a:latin typeface="Comic Sans MS" panose="030F0702030302020204" pitchFamily="66" charset="0"/>
              </a:rPr>
              <a:t> </a:t>
            </a:r>
            <a:r>
              <a:rPr lang="en-US" altLang="ja-JP" sz="2800" dirty="0" smtClean="0">
                <a:solidFill>
                  <a:srgbClr val="FF0000"/>
                </a:solidFill>
                <a:latin typeface="Comic Sans MS" panose="030F0702030302020204" pitchFamily="66" charset="0"/>
              </a:rPr>
              <a:t>mountain.  I </a:t>
            </a:r>
            <a:r>
              <a:rPr lang="en-US" altLang="ja-JP" sz="2800" dirty="0">
                <a:solidFill>
                  <a:srgbClr val="FF0000"/>
                </a:solidFill>
                <a:latin typeface="Comic Sans MS" panose="030F0702030302020204" pitchFamily="66" charset="0"/>
              </a:rPr>
              <a:t>like nature.</a:t>
            </a:r>
          </a:p>
          <a:p>
            <a:r>
              <a:rPr lang="en-US" altLang="ja-JP" sz="2800" dirty="0">
                <a:solidFill>
                  <a:schemeClr val="tx1"/>
                </a:solidFill>
                <a:latin typeface="Comic Sans MS" panose="030F0702030302020204" pitchFamily="66" charset="0"/>
              </a:rPr>
              <a:t> </a:t>
            </a:r>
            <a:r>
              <a:rPr lang="en-US" altLang="ja-JP" sz="2800" dirty="0" smtClean="0">
                <a:solidFill>
                  <a:schemeClr val="tx1"/>
                </a:solidFill>
                <a:latin typeface="Comic Sans MS" panose="030F0702030302020204" pitchFamily="66" charset="0"/>
              </a:rPr>
              <a:t>A:</a:t>
            </a:r>
            <a:r>
              <a:rPr lang="ja-JP" altLang="en-US" sz="2800" dirty="0">
                <a:solidFill>
                  <a:schemeClr val="tx1"/>
                </a:solidFill>
                <a:latin typeface="Comic Sans MS" panose="030F0702030302020204" pitchFamily="66" charset="0"/>
              </a:rPr>
              <a:t>　</a:t>
            </a:r>
            <a:r>
              <a:rPr lang="en-US" altLang="ja-JP" sz="2800" dirty="0">
                <a:solidFill>
                  <a:schemeClr val="tx1"/>
                </a:solidFill>
                <a:latin typeface="Comic Sans MS" panose="030F0702030302020204" pitchFamily="66" charset="0"/>
              </a:rPr>
              <a:t>That’s good.</a:t>
            </a:r>
          </a:p>
          <a:p>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B</a:t>
            </a:r>
            <a:r>
              <a:rPr lang="en-US" altLang="ja-JP" sz="2800" dirty="0" smtClean="0">
                <a:solidFill>
                  <a:srgbClr val="FF0000"/>
                </a:solidFill>
                <a:latin typeface="Comic Sans MS" panose="030F0702030302020204" pitchFamily="66" charset="0"/>
              </a:rPr>
              <a:t>:</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How about you?</a:t>
            </a:r>
          </a:p>
          <a:p>
            <a:r>
              <a:rPr lang="en-US" altLang="ja-JP" sz="2800" dirty="0">
                <a:solidFill>
                  <a:schemeClr val="tx1"/>
                </a:solidFill>
                <a:latin typeface="Comic Sans MS" panose="030F0702030302020204" pitchFamily="66" charset="0"/>
              </a:rPr>
              <a:t> </a:t>
            </a:r>
            <a:r>
              <a:rPr lang="en-US" altLang="ja-JP" sz="2800" dirty="0" smtClean="0">
                <a:solidFill>
                  <a:schemeClr val="tx1"/>
                </a:solidFill>
                <a:latin typeface="Comic Sans MS" panose="030F0702030302020204" pitchFamily="66" charset="0"/>
              </a:rPr>
              <a:t>A:</a:t>
            </a:r>
            <a:r>
              <a:rPr lang="ja-JP" altLang="en-US" sz="2800" dirty="0">
                <a:solidFill>
                  <a:schemeClr val="tx1"/>
                </a:solidFill>
                <a:latin typeface="Comic Sans MS" panose="030F0702030302020204" pitchFamily="66" charset="0"/>
              </a:rPr>
              <a:t>　</a:t>
            </a:r>
            <a:r>
              <a:rPr lang="en-US" altLang="ja-JP" sz="2800" dirty="0">
                <a:solidFill>
                  <a:schemeClr val="tx1"/>
                </a:solidFill>
                <a:latin typeface="Comic Sans MS" panose="030F0702030302020204" pitchFamily="66" charset="0"/>
              </a:rPr>
              <a:t>I want to go to the sea.</a:t>
            </a:r>
            <a:r>
              <a:rPr lang="ja-JP" altLang="en-US" sz="2800" dirty="0">
                <a:solidFill>
                  <a:schemeClr val="tx1"/>
                </a:solidFill>
                <a:latin typeface="Comic Sans MS" panose="030F0702030302020204" pitchFamily="66" charset="0"/>
              </a:rPr>
              <a:t>　</a:t>
            </a:r>
            <a:r>
              <a:rPr lang="en-US" altLang="ja-JP" sz="2800" dirty="0">
                <a:solidFill>
                  <a:schemeClr val="tx1"/>
                </a:solidFill>
                <a:latin typeface="Comic Sans MS" panose="030F0702030302020204" pitchFamily="66" charset="0"/>
              </a:rPr>
              <a:t>I like swimming.</a:t>
            </a:r>
            <a:endParaRPr lang="ja-JP" altLang="en-US" sz="2800" dirty="0">
              <a:solidFill>
                <a:schemeClr val="tx1"/>
              </a:solidFill>
              <a:latin typeface="Comic Sans MS" panose="030F0702030302020204" pitchFamily="66" charset="0"/>
            </a:endParaRPr>
          </a:p>
          <a:p>
            <a:r>
              <a:rPr lang="en-US" altLang="ja-JP" sz="2800" dirty="0">
                <a:solidFill>
                  <a:srgbClr val="FF0000"/>
                </a:solidFill>
                <a:latin typeface="Comic Sans MS" panose="030F0702030302020204" pitchFamily="66" charset="0"/>
              </a:rPr>
              <a:t> </a:t>
            </a:r>
            <a:r>
              <a:rPr lang="en-US" altLang="ja-JP" sz="2800" dirty="0" smtClean="0">
                <a:solidFill>
                  <a:srgbClr val="FF0000"/>
                </a:solidFill>
                <a:latin typeface="Comic Sans MS" panose="030F0702030302020204" pitchFamily="66" charset="0"/>
              </a:rPr>
              <a:t>B:</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Can you swim fast?</a:t>
            </a:r>
          </a:p>
          <a:p>
            <a:r>
              <a:rPr lang="en-US" altLang="ja-JP" sz="2800" dirty="0">
                <a:solidFill>
                  <a:srgbClr val="FF0000"/>
                </a:solidFill>
                <a:latin typeface="Comic Sans MS" panose="030F0702030302020204" pitchFamily="66" charset="0"/>
              </a:rPr>
              <a:t> </a:t>
            </a:r>
            <a:r>
              <a:rPr lang="en-US" altLang="ja-JP" sz="2800" dirty="0" smtClean="0">
                <a:solidFill>
                  <a:schemeClr val="tx1"/>
                </a:solidFill>
                <a:latin typeface="Comic Sans MS" panose="030F0702030302020204" pitchFamily="66" charset="0"/>
              </a:rPr>
              <a:t>A:</a:t>
            </a:r>
            <a:r>
              <a:rPr lang="ja-JP" altLang="en-US" sz="2800" dirty="0">
                <a:solidFill>
                  <a:schemeClr val="tx1"/>
                </a:solidFill>
                <a:latin typeface="Comic Sans MS" panose="030F0702030302020204" pitchFamily="66" charset="0"/>
              </a:rPr>
              <a:t>　</a:t>
            </a:r>
            <a:r>
              <a:rPr lang="en-US" altLang="ja-JP" sz="2800" dirty="0">
                <a:solidFill>
                  <a:schemeClr val="tx1"/>
                </a:solidFill>
                <a:latin typeface="Meiryo UI" panose="020B0604030504040204" pitchFamily="50" charset="-128"/>
                <a:ea typeface="Meiryo UI" panose="020B0604030504040204" pitchFamily="50" charset="-128"/>
              </a:rPr>
              <a:t>Y</a:t>
            </a:r>
            <a:r>
              <a:rPr lang="en-US" altLang="ja-JP" sz="2800" dirty="0">
                <a:solidFill>
                  <a:schemeClr val="tx1"/>
                </a:solidFill>
                <a:latin typeface="Comic Sans MS" panose="030F0702030302020204" pitchFamily="66" charset="0"/>
              </a:rPr>
              <a:t>es, I can.</a:t>
            </a:r>
          </a:p>
          <a:p>
            <a:r>
              <a:rPr lang="en-US" altLang="ja-JP" sz="2800" dirty="0">
                <a:solidFill>
                  <a:srgbClr val="FF0000"/>
                </a:solidFill>
                <a:latin typeface="Comic Sans MS" panose="030F0702030302020204" pitchFamily="66" charset="0"/>
              </a:rPr>
              <a:t> </a:t>
            </a:r>
            <a:r>
              <a:rPr lang="en-US" altLang="ja-JP" sz="2800" dirty="0" smtClean="0">
                <a:solidFill>
                  <a:srgbClr val="FF0000"/>
                </a:solidFill>
                <a:latin typeface="Comic Sans MS" panose="030F0702030302020204" pitchFamily="66" charset="0"/>
              </a:rPr>
              <a:t>B:</a:t>
            </a:r>
            <a:r>
              <a:rPr lang="ja-JP" altLang="en-US" sz="2800" dirty="0">
                <a:solidFill>
                  <a:srgbClr val="FF0000"/>
                </a:solidFill>
                <a:latin typeface="Comic Sans MS" panose="030F0702030302020204" pitchFamily="66" charset="0"/>
              </a:rPr>
              <a:t>　</a:t>
            </a:r>
            <a:r>
              <a:rPr lang="en-US" altLang="ja-JP" sz="2800" dirty="0">
                <a:solidFill>
                  <a:srgbClr val="FF0000"/>
                </a:solidFill>
                <a:latin typeface="Comic Sans MS" panose="030F0702030302020204" pitchFamily="66" charset="0"/>
              </a:rPr>
              <a:t>Oh, really? That’s nice </a:t>
            </a:r>
            <a:r>
              <a:rPr lang="ja-JP" altLang="en-US" sz="2800" dirty="0">
                <a:solidFill>
                  <a:srgbClr val="FF0000"/>
                </a:solidFill>
                <a:latin typeface="Comic Sans MS" panose="030F0702030302020204" pitchFamily="66" charset="0"/>
              </a:rPr>
              <a:t>・・・</a:t>
            </a:r>
            <a:endParaRPr kumimoji="1" lang="ja-JP" altLang="en-US" sz="3200" dirty="0">
              <a:solidFill>
                <a:srgbClr val="FF0000"/>
              </a:solidFill>
              <a:latin typeface="Comic Sans MS" panose="030F0702030302020204" pitchFamily="66" charset="0"/>
            </a:endParaRPr>
          </a:p>
        </p:txBody>
      </p:sp>
      <p:sp>
        <p:nvSpPr>
          <p:cNvPr id="8" name="タイトル 1">
            <a:extLst>
              <a:ext uri="{FF2B5EF4-FFF2-40B4-BE49-F238E27FC236}">
                <a16:creationId xmlns:a16="http://schemas.microsoft.com/office/drawing/2014/main" xmlns="" id="{3509F825-86CF-4E5B-A98A-663DF5860233}"/>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実際（演習）</a:t>
            </a:r>
          </a:p>
        </p:txBody>
      </p:sp>
    </p:spTree>
    <p:extLst>
      <p:ext uri="{BB962C8B-B14F-4D97-AF65-F5344CB8AC3E}">
        <p14:creationId xmlns:p14="http://schemas.microsoft.com/office/powerpoint/2010/main" val="341997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1" y="552094"/>
            <a:ext cx="7886700" cy="1325563"/>
          </a:xfrm>
          <a:solidFill>
            <a:srgbClr val="FFCCFF"/>
          </a:solidFill>
        </p:spPr>
        <p:txBody>
          <a:bodyPr>
            <a:normAutofit/>
          </a:bodyPr>
          <a:lstStyle/>
          <a:p>
            <a:r>
              <a:rPr kumimoji="1" lang="ja-JP" altLang="en-US" sz="4000" dirty="0">
                <a:latin typeface="Meiryo UI" panose="020B0604030504040204" pitchFamily="50" charset="-128"/>
                <a:ea typeface="Meiryo UI" panose="020B0604030504040204" pitchFamily="50" charset="-128"/>
              </a:rPr>
              <a:t>子供達とのコミュニケーションを</a:t>
            </a:r>
            <a:r>
              <a:rPr kumimoji="1" lang="en-US" altLang="ja-JP" sz="4000" dirty="0">
                <a:latin typeface="Meiryo UI" panose="020B0604030504040204" pitchFamily="50" charset="-128"/>
                <a:ea typeface="Meiryo UI" panose="020B0604030504040204" pitchFamily="50" charset="-128"/>
              </a:rPr>
              <a:t/>
            </a:r>
            <a:br>
              <a:rPr kumimoji="1"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　　　　　　　　　　　　　</a:t>
            </a:r>
            <a:r>
              <a:rPr kumimoji="1" lang="ja-JP" altLang="en-US" sz="4000" dirty="0">
                <a:latin typeface="Meiryo UI" panose="020B0604030504040204" pitchFamily="50" charset="-128"/>
                <a:ea typeface="Meiryo UI" panose="020B0604030504040204" pitchFamily="50" charset="-128"/>
              </a:rPr>
              <a:t>楽しみましょう！</a:t>
            </a:r>
          </a:p>
        </p:txBody>
      </p:sp>
      <p:sp>
        <p:nvSpPr>
          <p:cNvPr id="3" name="コンテンツ プレースホルダー 2"/>
          <p:cNvSpPr>
            <a:spLocks noGrp="1"/>
          </p:cNvSpPr>
          <p:nvPr>
            <p:ph idx="1"/>
          </p:nvPr>
        </p:nvSpPr>
        <p:spPr>
          <a:xfrm>
            <a:off x="628651" y="2280858"/>
            <a:ext cx="7886700" cy="4172695"/>
          </a:xfrm>
        </p:spPr>
        <p:txBody>
          <a:bodyPr>
            <a:normAutofit/>
          </a:bodyPr>
          <a:lstStyle/>
          <a:p>
            <a:pPr marL="0" indent="0">
              <a:buNone/>
            </a:pPr>
            <a:r>
              <a:rPr lang="ja-JP" altLang="en-US" sz="2400" dirty="0">
                <a:latin typeface="Meiryo UI" panose="020B0604030504040204" pitchFamily="50" charset="-128"/>
                <a:ea typeface="Meiryo UI" panose="020B0604030504040204" pitchFamily="50" charset="-128"/>
              </a:rPr>
              <a:t>□伝え合う楽しさを実感するような話題の設定</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（身近な人のこと，学校行事，関心のある話題など）</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□本当のことを伝える。　教師自身のことも本当のことを伝える。</a:t>
            </a: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a:t>
            </a: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児童</a:t>
            </a:r>
            <a:r>
              <a:rPr lang="ja-JP" altLang="en-US" sz="2400" dirty="0" smtClean="0">
                <a:latin typeface="Meiryo UI" panose="020B0604030504040204" pitchFamily="50" charset="-128"/>
                <a:ea typeface="Meiryo UI" panose="020B0604030504040204" pitchFamily="50" charset="-128"/>
              </a:rPr>
              <a:t>が表現することを楽しむ中で，</a:t>
            </a:r>
            <a:endParaRPr lang="en-US" altLang="ja-JP" sz="2400" dirty="0" smtClean="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既習表現を想起させる。</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pic>
        <p:nvPicPr>
          <p:cNvPr id="1026" name="Picture 2" descr="男性の先生と生徒のイラスト | かわいいフリー素材集 いらすとや"/>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5979" y="4412824"/>
            <a:ext cx="3291498" cy="2040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4457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xmlns="" id="{46DE1376-CE0F-4732-B607-09A3D3886BFD}"/>
              </a:ext>
            </a:extLst>
          </p:cNvPr>
          <p:cNvSpPr txBox="1"/>
          <p:nvPr/>
        </p:nvSpPr>
        <p:spPr>
          <a:xfrm>
            <a:off x="781122" y="1124744"/>
            <a:ext cx="7581755" cy="3970318"/>
          </a:xfrm>
          <a:prstGeom prst="rect">
            <a:avLst/>
          </a:prstGeom>
          <a:noFill/>
        </p:spPr>
        <p:txBody>
          <a:bodyPr wrap="square" rtlCol="0">
            <a:spAutoFit/>
          </a:bodyPr>
          <a:lstStyle/>
          <a:p>
            <a:pPr algn="ctr"/>
            <a:r>
              <a:rPr kumimoji="1" lang="en-US" altLang="ja-JP" sz="3600" b="1" dirty="0" smtClean="0">
                <a:latin typeface="Meiryo UI" panose="020B0604030504040204" pitchFamily="50" charset="-128"/>
                <a:ea typeface="Meiryo UI" panose="020B0604030504040204" pitchFamily="50" charset="-128"/>
              </a:rPr>
              <a:t> </a:t>
            </a:r>
            <a:r>
              <a:rPr kumimoji="1" lang="en-US" altLang="ja-JP" sz="3600" b="1" dirty="0">
                <a:latin typeface="Meiryo UI" panose="020B0604030504040204" pitchFamily="50" charset="-128"/>
                <a:ea typeface="Meiryo UI" panose="020B0604030504040204" pitchFamily="50" charset="-128"/>
              </a:rPr>
              <a:t>《</a:t>
            </a:r>
            <a:r>
              <a:rPr kumimoji="1" lang="ja-JP" altLang="en-US" sz="3600" b="1" dirty="0">
                <a:latin typeface="Meiryo UI" panose="020B0604030504040204" pitchFamily="50" charset="-128"/>
                <a:ea typeface="Meiryo UI" panose="020B0604030504040204" pitchFamily="50" charset="-128"/>
              </a:rPr>
              <a:t>内容</a:t>
            </a:r>
            <a:r>
              <a:rPr kumimoji="1" lang="en-US" altLang="ja-JP" sz="3600" b="1" dirty="0">
                <a:latin typeface="Meiryo UI" panose="020B0604030504040204" pitchFamily="50" charset="-128"/>
                <a:ea typeface="Meiryo UI" panose="020B0604030504040204" pitchFamily="50" charset="-128"/>
              </a:rPr>
              <a:t>》</a:t>
            </a:r>
          </a:p>
          <a:p>
            <a:pPr algn="l"/>
            <a:endParaRPr kumimoji="1"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１</a:t>
            </a:r>
            <a:r>
              <a:rPr kumimoji="1" lang="ja-JP" altLang="en-US" sz="3600" b="1" dirty="0">
                <a:latin typeface="Meiryo UI" panose="020B0604030504040204" pitchFamily="50" charset="-128"/>
                <a:ea typeface="Meiryo UI" panose="020B0604030504040204" pitchFamily="50" charset="-128"/>
              </a:rPr>
              <a:t>　</a:t>
            </a:r>
            <a:r>
              <a:rPr kumimoji="1" lang="en-US" altLang="ja-JP" sz="3600" b="1" dirty="0" smtClean="0">
                <a:latin typeface="Meiryo UI" panose="020B0604030504040204" pitchFamily="50" charset="-128"/>
                <a:ea typeface="Meiryo UI" panose="020B0604030504040204" pitchFamily="50" charset="-128"/>
              </a:rPr>
              <a:t>Small Talk </a:t>
            </a:r>
            <a:r>
              <a:rPr kumimoji="1" lang="ja-JP" altLang="en-US" sz="3600" b="1" dirty="0">
                <a:latin typeface="Meiryo UI" panose="020B0604030504040204" pitchFamily="50" charset="-128"/>
                <a:ea typeface="Meiryo UI" panose="020B0604030504040204" pitchFamily="50" charset="-128"/>
              </a:rPr>
              <a:t>を行う目的</a:t>
            </a:r>
            <a:endParaRPr lang="en-US" altLang="ja-JP" sz="3600" b="1" dirty="0">
              <a:latin typeface="Meiryo UI" panose="020B0604030504040204" pitchFamily="50" charset="-128"/>
              <a:ea typeface="Meiryo UI" panose="020B0604030504040204" pitchFamily="50" charset="-128"/>
            </a:endParaRPr>
          </a:p>
          <a:p>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２</a:t>
            </a:r>
            <a:r>
              <a:rPr kumimoji="1" lang="ja-JP" altLang="en-US" sz="3600" b="1" dirty="0">
                <a:latin typeface="Meiryo UI" panose="020B0604030504040204" pitchFamily="50" charset="-128"/>
                <a:ea typeface="Meiryo UI" panose="020B0604030504040204" pitchFamily="50" charset="-128"/>
              </a:rPr>
              <a:t>　</a:t>
            </a:r>
            <a:r>
              <a:rPr lang="en-US" altLang="ja-JP" sz="3600" b="1" dirty="0" smtClean="0">
                <a:latin typeface="Meiryo UI" panose="020B0604030504040204" pitchFamily="50" charset="-128"/>
                <a:ea typeface="Meiryo UI" panose="020B0604030504040204" pitchFamily="50" charset="-128"/>
              </a:rPr>
              <a:t>Small Talk</a:t>
            </a:r>
            <a:r>
              <a:rPr lang="ja-JP" altLang="en-US" sz="3600" b="1" dirty="0" smtClean="0">
                <a:latin typeface="Meiryo UI" panose="020B0604030504040204" pitchFamily="50" charset="-128"/>
                <a:ea typeface="Meiryo UI" panose="020B0604030504040204" pitchFamily="50" charset="-128"/>
              </a:rPr>
              <a:t>を</a:t>
            </a:r>
            <a:r>
              <a:rPr lang="ja-JP" altLang="en-US" sz="3600" b="1" dirty="0">
                <a:latin typeface="Meiryo UI" panose="020B0604030504040204" pitchFamily="50" charset="-128"/>
                <a:ea typeface="Meiryo UI" panose="020B0604030504040204" pitchFamily="50" charset="-128"/>
              </a:rPr>
              <a:t>行うポイント</a:t>
            </a:r>
            <a:endParaRPr lang="en-US" altLang="ja-JP" sz="3600" b="1" dirty="0">
              <a:latin typeface="Meiryo UI" panose="020B0604030504040204" pitchFamily="50" charset="-128"/>
              <a:ea typeface="Meiryo UI" panose="020B0604030504040204" pitchFamily="50" charset="-128"/>
            </a:endParaRPr>
          </a:p>
          <a:p>
            <a:endParaRPr lang="en-US" altLang="ja-JP" sz="3600" b="1" dirty="0">
              <a:latin typeface="Meiryo UI" panose="020B0604030504040204" pitchFamily="50" charset="-128"/>
              <a:ea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rPr>
              <a:t>３　</a:t>
            </a:r>
            <a:r>
              <a:rPr lang="en-US" altLang="ja-JP" sz="3600" b="1" dirty="0" smtClean="0">
                <a:latin typeface="Meiryo UI" panose="020B0604030504040204" pitchFamily="50" charset="-128"/>
                <a:ea typeface="Meiryo UI" panose="020B0604030504040204" pitchFamily="50" charset="-128"/>
              </a:rPr>
              <a:t>Small Talk</a:t>
            </a:r>
            <a:r>
              <a:rPr kumimoji="1" lang="ja-JP" altLang="en-US" sz="3600" b="1" dirty="0" smtClean="0">
                <a:latin typeface="Meiryo UI" panose="020B0604030504040204" pitchFamily="50" charset="-128"/>
                <a:ea typeface="Meiryo UI" panose="020B0604030504040204" pitchFamily="50" charset="-128"/>
              </a:rPr>
              <a:t>の</a:t>
            </a:r>
            <a:r>
              <a:rPr kumimoji="1" lang="ja-JP" altLang="en-US" sz="3600" b="1" dirty="0">
                <a:latin typeface="Meiryo UI" panose="020B0604030504040204" pitchFamily="50" charset="-128"/>
                <a:ea typeface="Meiryo UI" panose="020B0604030504040204" pitchFamily="50" charset="-128"/>
              </a:rPr>
              <a:t>実際（演習</a:t>
            </a:r>
            <a:r>
              <a:rPr kumimoji="1" lang="ja-JP" altLang="en-US" sz="3600" b="1" dirty="0" smtClean="0">
                <a:latin typeface="Meiryo UI" panose="020B0604030504040204" pitchFamily="50" charset="-128"/>
                <a:ea typeface="Meiryo UI" panose="020B0604030504040204" pitchFamily="50" charset="-128"/>
              </a:rPr>
              <a:t>）</a:t>
            </a:r>
            <a:endParaRPr kumimoji="1" lang="en-US" altLang="ja-JP" sz="3600" b="1" dirty="0">
              <a:latin typeface="Meiryo UI" panose="020B0604030504040204" pitchFamily="50" charset="-128"/>
              <a:ea typeface="Meiryo UI" panose="020B0604030504040204" pitchFamily="50" charset="-128"/>
            </a:endParaRPr>
          </a:p>
        </p:txBody>
      </p:sp>
      <p:sp>
        <p:nvSpPr>
          <p:cNvPr id="5"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7128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49" y="1426178"/>
            <a:ext cx="7886700" cy="1984076"/>
          </a:xfrm>
          <a:ln w="38100">
            <a:solidFill>
              <a:schemeClr val="tx2"/>
            </a:solidFill>
          </a:ln>
        </p:spPr>
        <p:txBody>
          <a:bodyPr>
            <a:normAutofit/>
          </a:bodyPr>
          <a:lstStyle/>
          <a:p>
            <a:r>
              <a:rPr kumimoji="1" lang="ja-JP" altLang="en-US" sz="2800" dirty="0">
                <a:latin typeface="Meiryo UI" panose="020B0604030504040204" pitchFamily="50" charset="-128"/>
                <a:ea typeface="Meiryo UI" panose="020B0604030504040204" pitchFamily="50" charset="-128"/>
              </a:rPr>
              <a:t>外国語活動や外国語科においては，言語活動</a:t>
            </a:r>
            <a:r>
              <a:rPr kumimoji="1" lang="ja-JP" altLang="en-US" sz="2800" dirty="0" smtClean="0">
                <a:latin typeface="Meiryo UI" panose="020B0604030504040204" pitchFamily="50" charset="-128"/>
                <a:ea typeface="Meiryo UI" panose="020B0604030504040204" pitchFamily="50" charset="-128"/>
              </a:rPr>
              <a:t>は，「</a:t>
            </a:r>
            <a:r>
              <a:rPr kumimoji="1" lang="ja-JP" altLang="en-US" sz="2800" dirty="0">
                <a:latin typeface="Meiryo UI" panose="020B0604030504040204" pitchFamily="50" charset="-128"/>
                <a:ea typeface="Meiryo UI" panose="020B0604030504040204" pitchFamily="50" charset="-128"/>
              </a:rPr>
              <a:t>実際に英語を用いて互いの考えや気持ちを伝え合う」活動を</a:t>
            </a:r>
            <a:r>
              <a:rPr lang="ja-JP" altLang="en-US" sz="2800" dirty="0">
                <a:latin typeface="Meiryo UI" panose="020B0604030504040204" pitchFamily="50" charset="-128"/>
                <a:ea typeface="Meiryo UI" panose="020B0604030504040204" pitchFamily="50" charset="-128"/>
              </a:rPr>
              <a:t>意味する。</a:t>
            </a:r>
            <a:endParaRPr kumimoji="1" lang="ja-JP" altLang="en-US" sz="3200" dirty="0">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xmlns="" id="{A206EC65-3D56-4DA6-A192-5510BCBFFFBF}"/>
              </a:ext>
            </a:extLst>
          </p:cNvPr>
          <p:cNvSpPr txBox="1">
            <a:spLocks/>
          </p:cNvSpPr>
          <p:nvPr/>
        </p:nvSpPr>
        <p:spPr>
          <a:xfrm>
            <a:off x="-1"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行う目的</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タイトル 1">
            <a:extLst>
              <a:ext uri="{FF2B5EF4-FFF2-40B4-BE49-F238E27FC236}">
                <a16:creationId xmlns:a16="http://schemas.microsoft.com/office/drawing/2014/main" xmlns="" id="{3F0C7AAC-F9F2-4487-9C75-AC3594F2E893}"/>
              </a:ext>
            </a:extLst>
          </p:cNvPr>
          <p:cNvSpPr txBox="1">
            <a:spLocks/>
          </p:cNvSpPr>
          <p:nvPr/>
        </p:nvSpPr>
        <p:spPr>
          <a:xfrm>
            <a:off x="100609" y="566374"/>
            <a:ext cx="5842992" cy="9361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Meiryo UI" panose="020B0604030504040204" pitchFamily="50" charset="-128"/>
                <a:ea typeface="Meiryo UI" panose="020B0604030504040204" pitchFamily="50" charset="-128"/>
              </a:rPr>
              <a:t>言語活動とは</a:t>
            </a:r>
          </a:p>
        </p:txBody>
      </p:sp>
      <p:sp>
        <p:nvSpPr>
          <p:cNvPr id="15" name="タイトル 1">
            <a:extLst>
              <a:ext uri="{FF2B5EF4-FFF2-40B4-BE49-F238E27FC236}">
                <a16:creationId xmlns:a16="http://schemas.microsoft.com/office/drawing/2014/main" xmlns="" id="{EF1CBA63-8910-4712-9062-AE47962CDD66}"/>
              </a:ext>
            </a:extLst>
          </p:cNvPr>
          <p:cNvSpPr txBox="1">
            <a:spLocks/>
          </p:cNvSpPr>
          <p:nvPr/>
        </p:nvSpPr>
        <p:spPr>
          <a:xfrm>
            <a:off x="3882740" y="3488202"/>
            <a:ext cx="4632609" cy="528627"/>
          </a:xfrm>
          <a:prstGeom prst="rect">
            <a:avLst/>
          </a:prstGeom>
          <a:ln>
            <a:noFill/>
            <a:prstDash val="dash"/>
          </a:ln>
        </p:spPr>
        <p:txBody>
          <a:bodyPr vert="horz" lIns="91440" tIns="45720" rIns="91440" bIns="4572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spcBef>
                <a:spcPts val="0"/>
              </a:spcBef>
              <a:spcAft>
                <a:spcPts val="1108"/>
              </a:spcAft>
            </a:pPr>
            <a:r>
              <a:rPr lang="ja-JP" altLang="en-US" sz="1400" dirty="0" smtClean="0">
                <a:solidFill>
                  <a:prstClr val="black"/>
                </a:solidFill>
                <a:latin typeface="Meiryo UI" panose="020B0604030504040204" pitchFamily="50" charset="-128"/>
                <a:ea typeface="Meiryo UI" panose="020B0604030504040204" pitchFamily="50" charset="-128"/>
                <a:cs typeface="+mn-cs"/>
              </a:rPr>
              <a:t>文部科学省「小学校</a:t>
            </a:r>
            <a:r>
              <a:rPr lang="ja-JP" altLang="en-US" sz="1400" dirty="0">
                <a:solidFill>
                  <a:prstClr val="black"/>
                </a:solidFill>
                <a:latin typeface="Meiryo UI" panose="020B0604030504040204" pitchFamily="50" charset="-128"/>
                <a:ea typeface="Meiryo UI" panose="020B0604030504040204" pitchFamily="50" charset="-128"/>
                <a:cs typeface="+mn-cs"/>
              </a:rPr>
              <a:t>外国語活動・外国語　研修ガイドブック</a:t>
            </a:r>
            <a:r>
              <a:rPr lang="ja-JP" altLang="en-US" sz="1400" dirty="0" smtClean="0">
                <a:solidFill>
                  <a:prstClr val="black"/>
                </a:solidFill>
                <a:latin typeface="Meiryo UI" panose="020B0604030504040204" pitchFamily="50" charset="-128"/>
                <a:ea typeface="Meiryo UI" panose="020B0604030504040204" pitchFamily="50" charset="-128"/>
                <a:cs typeface="+mn-cs"/>
              </a:rPr>
              <a:t>」</a:t>
            </a:r>
            <a:endParaRPr lang="ja-JP" altLang="en-US" sz="28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xmlns="" id="{D14502BB-B43B-4C01-B509-83CE274503EE}"/>
              </a:ext>
            </a:extLst>
          </p:cNvPr>
          <p:cNvSpPr txBox="1"/>
          <p:nvPr/>
        </p:nvSpPr>
        <p:spPr>
          <a:xfrm>
            <a:off x="364629" y="4442000"/>
            <a:ext cx="8414740" cy="1815882"/>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・自分の考えや気持ちを伝え合う</a:t>
            </a:r>
            <a:endParaRPr kumimoji="1"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・「誰に」　</a:t>
            </a:r>
            <a:r>
              <a:rPr lang="ja-JP" altLang="en-US" sz="2800" dirty="0">
                <a:solidFill>
                  <a:srgbClr val="FF0000"/>
                </a:solidFill>
                <a:latin typeface="Meiryo UI" panose="020B0604030504040204" pitchFamily="50" charset="-128"/>
                <a:ea typeface="Meiryo UI" panose="020B0604030504040204" pitchFamily="50" charset="-128"/>
              </a:rPr>
              <a:t>相手意識</a:t>
            </a:r>
            <a:r>
              <a:rPr lang="ja-JP" altLang="en-US" sz="2800" dirty="0">
                <a:latin typeface="Meiryo UI" panose="020B0604030504040204" pitchFamily="50" charset="-128"/>
                <a:ea typeface="Meiryo UI" panose="020B0604030504040204" pitchFamily="50" charset="-128"/>
              </a:rPr>
              <a:t>　「何のために」　</a:t>
            </a:r>
            <a:r>
              <a:rPr lang="ja-JP" altLang="en-US" sz="2800" dirty="0">
                <a:solidFill>
                  <a:srgbClr val="FF0000"/>
                </a:solidFill>
                <a:latin typeface="Meiryo UI" panose="020B0604030504040204" pitchFamily="50" charset="-128"/>
                <a:ea typeface="Meiryo UI" panose="020B0604030504040204" pitchFamily="50" charset="-128"/>
              </a:rPr>
              <a:t>目的</a:t>
            </a:r>
            <a:r>
              <a:rPr lang="ja-JP" altLang="en-US" sz="2800" dirty="0" smtClean="0">
                <a:solidFill>
                  <a:srgbClr val="FF0000"/>
                </a:solidFill>
                <a:latin typeface="Meiryo UI" panose="020B0604030504040204" pitchFamily="50" charset="-128"/>
                <a:ea typeface="Meiryo UI" panose="020B0604030504040204" pitchFamily="50" charset="-128"/>
              </a:rPr>
              <a:t>意識</a:t>
            </a:r>
            <a:r>
              <a:rPr lang="ja-JP" altLang="en-US" sz="2800" dirty="0" smtClean="0">
                <a:latin typeface="Meiryo UI" panose="020B0604030504040204" pitchFamily="50" charset="-128"/>
                <a:ea typeface="Meiryo UI" panose="020B0604030504040204" pitchFamily="50" charset="-128"/>
              </a:rPr>
              <a:t>をもたせる</a:t>
            </a:r>
            <a:endParaRPr lang="en-US" altLang="ja-JP" sz="2800" dirty="0">
              <a:latin typeface="Meiryo UI" panose="020B0604030504040204" pitchFamily="50" charset="-128"/>
              <a:ea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rPr>
              <a:t>・</a:t>
            </a:r>
            <a:r>
              <a:rPr kumimoji="1" lang="ja-JP" altLang="en-US" sz="2800" dirty="0" smtClean="0">
                <a:solidFill>
                  <a:srgbClr val="FF0000"/>
                </a:solidFill>
                <a:latin typeface="Meiryo UI" panose="020B0604030504040204" pitchFamily="50" charset="-128"/>
                <a:ea typeface="Meiryo UI" panose="020B0604030504040204" pitchFamily="50" charset="-128"/>
              </a:rPr>
              <a:t>必然性</a:t>
            </a:r>
            <a:r>
              <a:rPr kumimoji="1" lang="ja-JP" altLang="en-US" sz="2800" dirty="0">
                <a:solidFill>
                  <a:srgbClr val="FF0000"/>
                </a:solidFill>
                <a:latin typeface="Meiryo UI" panose="020B0604030504040204" pitchFamily="50" charset="-128"/>
                <a:ea typeface="Meiryo UI" panose="020B0604030504040204" pitchFamily="50" charset="-128"/>
              </a:rPr>
              <a:t>のある場面</a:t>
            </a:r>
            <a:r>
              <a:rPr kumimoji="1" lang="ja-JP" altLang="en-US" sz="2800" dirty="0" smtClean="0">
                <a:solidFill>
                  <a:srgbClr val="FF0000"/>
                </a:solidFill>
                <a:latin typeface="Meiryo UI" panose="020B0604030504040204" pitchFamily="50" charset="-128"/>
                <a:ea typeface="Meiryo UI" panose="020B0604030504040204" pitchFamily="50" charset="-128"/>
              </a:rPr>
              <a:t>設定</a:t>
            </a:r>
            <a:r>
              <a:rPr kumimoji="1" lang="ja-JP" altLang="en-US" sz="2800" dirty="0" smtClean="0">
                <a:latin typeface="Meiryo UI" panose="020B0604030504040204" pitchFamily="50" charset="-128"/>
                <a:ea typeface="Meiryo UI" panose="020B0604030504040204" pitchFamily="50" charset="-128"/>
              </a:rPr>
              <a:t>が必要</a:t>
            </a:r>
            <a:endParaRPr kumimoji="1" lang="en-US" altLang="ja-JP" sz="2800" dirty="0">
              <a:latin typeface="Meiryo UI" panose="020B0604030504040204" pitchFamily="50" charset="-128"/>
              <a:ea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rPr>
              <a:t>・コミュニケーションの</a:t>
            </a:r>
            <a:r>
              <a:rPr lang="ja-JP" altLang="en-US" sz="2800" dirty="0" smtClean="0">
                <a:solidFill>
                  <a:srgbClr val="FF0000"/>
                </a:solidFill>
                <a:latin typeface="Meiryo UI" panose="020B0604030504040204" pitchFamily="50" charset="-128"/>
                <a:ea typeface="Meiryo UI" panose="020B0604030504040204" pitchFamily="50" charset="-128"/>
              </a:rPr>
              <a:t>楽しさ</a:t>
            </a:r>
            <a:r>
              <a:rPr lang="ja-JP" altLang="en-US" sz="2800" dirty="0" smtClean="0">
                <a:latin typeface="Meiryo UI" panose="020B0604030504040204" pitchFamily="50" charset="-128"/>
                <a:ea typeface="Meiryo UI" panose="020B0604030504040204" pitchFamily="50" charset="-128"/>
              </a:rPr>
              <a:t>や</a:t>
            </a:r>
            <a:r>
              <a:rPr lang="ja-JP" altLang="en-US" sz="2800" dirty="0" smtClean="0">
                <a:solidFill>
                  <a:srgbClr val="FF0000"/>
                </a:solidFill>
                <a:latin typeface="Meiryo UI" panose="020B0604030504040204" pitchFamily="50" charset="-128"/>
                <a:ea typeface="Meiryo UI" panose="020B0604030504040204" pitchFamily="50" charset="-128"/>
              </a:rPr>
              <a:t>意義</a:t>
            </a:r>
            <a:r>
              <a:rPr lang="ja-JP" altLang="en-US" sz="2800" dirty="0" smtClean="0">
                <a:latin typeface="Meiryo UI" panose="020B0604030504040204" pitchFamily="50" charset="-128"/>
                <a:ea typeface="Meiryo UI" panose="020B0604030504040204" pitchFamily="50" charset="-128"/>
              </a:rPr>
              <a:t>を実感させる</a:t>
            </a:r>
            <a:endParaRPr kumimoji="1" lang="ja-JP" altLang="en-US" sz="2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1539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645" y="1431117"/>
            <a:ext cx="7886700" cy="1283771"/>
          </a:xfrm>
          <a:ln w="38100">
            <a:solidFill>
              <a:schemeClr val="tx2"/>
            </a:solidFill>
          </a:ln>
        </p:spPr>
        <p:txBody>
          <a:bodyPr>
            <a:normAutofit/>
          </a:bodyPr>
          <a:lstStyle/>
          <a:p>
            <a:r>
              <a:rPr lang="ja-JP" altLang="en-US" sz="2800" dirty="0">
                <a:latin typeface="Meiryo UI" panose="020B0604030504040204" pitchFamily="50" charset="-128"/>
                <a:ea typeface="Meiryo UI" panose="020B0604030504040204" pitchFamily="50" charset="-128"/>
              </a:rPr>
              <a:t>児童</a:t>
            </a:r>
            <a:r>
              <a:rPr lang="ja-JP" altLang="en-US" sz="2800" dirty="0" smtClean="0">
                <a:latin typeface="Meiryo UI" panose="020B0604030504040204" pitchFamily="50" charset="-128"/>
                <a:ea typeface="Meiryo UI" panose="020B0604030504040204" pitchFamily="50" charset="-128"/>
              </a:rPr>
              <a:t>が既習の表現を繰り返し使用して，自分</a:t>
            </a:r>
            <a:r>
              <a:rPr lang="ja-JP" altLang="en-US" sz="2800" dirty="0">
                <a:latin typeface="Meiryo UI" panose="020B0604030504040204" pitchFamily="50" charset="-128"/>
                <a:ea typeface="Meiryo UI" panose="020B0604030504040204" pitchFamily="50" charset="-128"/>
              </a:rPr>
              <a:t>の考えや気持ちを伝え合う</a:t>
            </a:r>
            <a:r>
              <a:rPr lang="ja-JP" altLang="en-US" sz="2800" dirty="0" smtClean="0">
                <a:latin typeface="Meiryo UI" panose="020B0604030504040204" pitchFamily="50" charset="-128"/>
                <a:ea typeface="Meiryo UI" panose="020B0604030504040204" pitchFamily="50" charset="-128"/>
              </a:rPr>
              <a:t>活動</a:t>
            </a:r>
            <a:endParaRPr kumimoji="1" lang="ja-JP" altLang="en-US" sz="3200" dirty="0">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xmlns="" id="{A206EC65-3D56-4DA6-A192-5510BCBFFFBF}"/>
              </a:ext>
            </a:extLst>
          </p:cNvPr>
          <p:cNvSpPr txBox="1">
            <a:spLocks/>
          </p:cNvSpPr>
          <p:nvPr/>
        </p:nvSpPr>
        <p:spPr>
          <a:xfrm>
            <a:off x="-1"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行う目的</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タイトル 1">
            <a:extLst>
              <a:ext uri="{FF2B5EF4-FFF2-40B4-BE49-F238E27FC236}">
                <a16:creationId xmlns:a16="http://schemas.microsoft.com/office/drawing/2014/main" xmlns="" id="{3F0C7AAC-F9F2-4487-9C75-AC3594F2E893}"/>
              </a:ext>
            </a:extLst>
          </p:cNvPr>
          <p:cNvSpPr txBox="1">
            <a:spLocks/>
          </p:cNvSpPr>
          <p:nvPr/>
        </p:nvSpPr>
        <p:spPr>
          <a:xfrm>
            <a:off x="100609" y="566374"/>
            <a:ext cx="5842992" cy="9361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Meiryo UI" panose="020B0604030504040204" pitchFamily="50" charset="-128"/>
                <a:ea typeface="Meiryo UI" panose="020B0604030504040204" pitchFamily="50" charset="-128"/>
              </a:rPr>
              <a:t>言語活動とは</a:t>
            </a:r>
          </a:p>
        </p:txBody>
      </p:sp>
      <p:sp>
        <p:nvSpPr>
          <p:cNvPr id="16" name="テキスト ボックス 15">
            <a:extLst>
              <a:ext uri="{FF2B5EF4-FFF2-40B4-BE49-F238E27FC236}">
                <a16:creationId xmlns:a16="http://schemas.microsoft.com/office/drawing/2014/main" xmlns="" id="{D14502BB-B43B-4C01-B509-83CE274503EE}"/>
              </a:ext>
            </a:extLst>
          </p:cNvPr>
          <p:cNvSpPr txBox="1"/>
          <p:nvPr/>
        </p:nvSpPr>
        <p:spPr>
          <a:xfrm>
            <a:off x="495645" y="3313424"/>
            <a:ext cx="8209058" cy="523220"/>
          </a:xfrm>
          <a:prstGeom prst="rect">
            <a:avLst/>
          </a:prstGeom>
          <a:noFill/>
        </p:spPr>
        <p:txBody>
          <a:bodyPr wrap="square" rtlCol="0">
            <a:spAutoFit/>
          </a:bodyPr>
          <a:lstStyle/>
          <a:p>
            <a:r>
              <a:rPr lang="ja-JP" altLang="en-US" sz="2800" dirty="0" smtClean="0">
                <a:latin typeface="Meiryo UI" panose="020B0604030504040204" pitchFamily="50" charset="-128"/>
                <a:ea typeface="Meiryo UI" panose="020B0604030504040204" pitchFamily="50" charset="-128"/>
              </a:rPr>
              <a:t>練習</a:t>
            </a:r>
            <a:r>
              <a:rPr kumimoji="1" lang="ja-JP" altLang="en-US" sz="2800" dirty="0" smtClean="0">
                <a:latin typeface="Meiryo UI" panose="020B0604030504040204" pitchFamily="50" charset="-128"/>
                <a:ea typeface="Meiryo UI" panose="020B0604030504040204" pitchFamily="50" charset="-128"/>
              </a:rPr>
              <a:t>は必要ですが，</a:t>
            </a:r>
            <a:r>
              <a:rPr kumimoji="1" lang="ja-JP" altLang="en-US" sz="2800" dirty="0" smtClean="0">
                <a:latin typeface="Meiryo UI" panose="020B0604030504040204" pitchFamily="50" charset="-128"/>
                <a:ea typeface="Meiryo UI" panose="020B0604030504040204" pitchFamily="50" charset="-128"/>
              </a:rPr>
              <a:t>授業を練習</a:t>
            </a:r>
            <a:r>
              <a:rPr kumimoji="1" lang="ja-JP" altLang="en-US" sz="2800" dirty="0">
                <a:latin typeface="Meiryo UI" panose="020B0604030504040204" pitchFamily="50" charset="-128"/>
                <a:ea typeface="Meiryo UI" panose="020B0604030504040204" pitchFamily="50" charset="-128"/>
              </a:rPr>
              <a:t>だけでは終わらせない。</a:t>
            </a:r>
            <a:endParaRPr kumimoji="1" lang="en-US" altLang="ja-JP" sz="2800"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xmlns="" id="{64194005-8167-4CEE-8968-AF753429DC87}"/>
              </a:ext>
            </a:extLst>
          </p:cNvPr>
          <p:cNvSpPr txBox="1">
            <a:spLocks/>
          </p:cNvSpPr>
          <p:nvPr/>
        </p:nvSpPr>
        <p:spPr>
          <a:xfrm>
            <a:off x="495645" y="4789924"/>
            <a:ext cx="7886700" cy="16565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smtClean="0">
                <a:latin typeface="Meiryo UI" panose="020B0604030504040204" pitchFamily="50" charset="-128"/>
                <a:ea typeface="Meiryo UI" panose="020B0604030504040204" pitchFamily="50" charset="-128"/>
              </a:rPr>
              <a:t>Small</a:t>
            </a:r>
            <a:r>
              <a:rPr lang="ja-JP" altLang="en-US" sz="3600" dirty="0">
                <a:latin typeface="Meiryo UI" panose="020B0604030504040204" pitchFamily="50" charset="-128"/>
                <a:ea typeface="Meiryo UI" panose="020B0604030504040204" pitchFamily="50" charset="-128"/>
              </a:rPr>
              <a:t> </a:t>
            </a:r>
            <a:r>
              <a:rPr lang="en-US" altLang="ja-JP" sz="3600" dirty="0" smtClean="0">
                <a:latin typeface="Meiryo UI" panose="020B0604030504040204" pitchFamily="50" charset="-128"/>
                <a:ea typeface="Meiryo UI" panose="020B0604030504040204" pitchFamily="50" charset="-128"/>
              </a:rPr>
              <a:t>Talk</a:t>
            </a:r>
            <a:r>
              <a:rPr lang="ja-JP" altLang="en-US" sz="3600" dirty="0" smtClean="0">
                <a:latin typeface="Meiryo UI" panose="020B0604030504040204" pitchFamily="50" charset="-128"/>
                <a:ea typeface="Meiryo UI" panose="020B0604030504040204" pitchFamily="50" charset="-128"/>
              </a:rPr>
              <a:t>は</a:t>
            </a:r>
            <a:r>
              <a:rPr lang="ja-JP" altLang="en-US" sz="3600" dirty="0">
                <a:solidFill>
                  <a:srgbClr val="FF0000"/>
                </a:solidFill>
                <a:latin typeface="Meiryo UI" panose="020B0604030504040204" pitchFamily="50" charset="-128"/>
                <a:ea typeface="Meiryo UI" panose="020B0604030504040204" pitchFamily="50" charset="-128"/>
              </a:rPr>
              <a:t>言語</a:t>
            </a:r>
            <a:r>
              <a:rPr lang="ja-JP" altLang="en-US" sz="3600" dirty="0" smtClean="0">
                <a:solidFill>
                  <a:srgbClr val="FF0000"/>
                </a:solidFill>
                <a:latin typeface="Meiryo UI" panose="020B0604030504040204" pitchFamily="50" charset="-128"/>
                <a:ea typeface="Meiryo UI" panose="020B0604030504040204" pitchFamily="50" charset="-128"/>
              </a:rPr>
              <a:t>活動</a:t>
            </a:r>
            <a:r>
              <a:rPr lang="ja-JP" altLang="en-US" sz="3600" dirty="0" smtClean="0">
                <a:solidFill>
                  <a:srgbClr val="FF0000"/>
                </a:solidFill>
                <a:latin typeface="Meiryo UI" panose="020B0604030504040204" pitchFamily="50" charset="-128"/>
                <a:ea typeface="Meiryo UI" panose="020B0604030504040204" pitchFamily="50" charset="-128"/>
              </a:rPr>
              <a:t>を</a:t>
            </a:r>
            <a:r>
              <a:rPr lang="ja-JP" altLang="en-US" sz="3600" dirty="0">
                <a:solidFill>
                  <a:srgbClr val="FF0000"/>
                </a:solidFill>
                <a:latin typeface="Meiryo UI" panose="020B0604030504040204" pitchFamily="50" charset="-128"/>
                <a:ea typeface="Meiryo UI" panose="020B0604030504040204" pitchFamily="50" charset="-128"/>
              </a:rPr>
              <a:t>通</a:t>
            </a:r>
            <a:r>
              <a:rPr lang="ja-JP" altLang="en-US" sz="3600" dirty="0" smtClean="0">
                <a:solidFill>
                  <a:srgbClr val="FF0000"/>
                </a:solidFill>
                <a:latin typeface="Meiryo UI" panose="020B0604030504040204" pitchFamily="50" charset="-128"/>
                <a:ea typeface="Meiryo UI" panose="020B0604030504040204" pitchFamily="50" charset="-128"/>
              </a:rPr>
              <a:t>し</a:t>
            </a:r>
            <a:r>
              <a:rPr lang="ja-JP" altLang="en-US" sz="3600" dirty="0" smtClean="0">
                <a:solidFill>
                  <a:srgbClr val="FF0000"/>
                </a:solidFill>
                <a:latin typeface="Meiryo UI" panose="020B0604030504040204" pitchFamily="50" charset="-128"/>
                <a:ea typeface="Meiryo UI" panose="020B0604030504040204" pitchFamily="50" charset="-128"/>
              </a:rPr>
              <a:t>て</a:t>
            </a:r>
            <a:r>
              <a:rPr lang="ja-JP" altLang="en-US" sz="3600" dirty="0" smtClean="0">
                <a:latin typeface="Meiryo UI" panose="020B0604030504040204" pitchFamily="50" charset="-128"/>
                <a:ea typeface="Meiryo UI" panose="020B0604030504040204" pitchFamily="50" charset="-128"/>
              </a:rPr>
              <a:t>指導し，「話すこと［やりとり］」の能力を育成することをねらいとする。</a:t>
            </a:r>
            <a:endParaRPr lang="ja-JP" altLang="en-US" sz="3600" dirty="0">
              <a:latin typeface="Meiryo UI" panose="020B0604030504040204" pitchFamily="50" charset="-128"/>
              <a:ea typeface="Meiryo UI" panose="020B0604030504040204" pitchFamily="50" charset="-128"/>
            </a:endParaRPr>
          </a:p>
        </p:txBody>
      </p:sp>
      <p:cxnSp>
        <p:nvCxnSpPr>
          <p:cNvPr id="11" name="直線コネクタ 10">
            <a:extLst>
              <a:ext uri="{FF2B5EF4-FFF2-40B4-BE49-F238E27FC236}">
                <a16:creationId xmlns:a16="http://schemas.microsoft.com/office/drawing/2014/main" xmlns="" id="{3610A72C-9D7E-46C2-9EF9-7C4EFFD5F257}"/>
              </a:ext>
            </a:extLst>
          </p:cNvPr>
          <p:cNvCxnSpPr>
            <a:cxnSpLocks/>
          </p:cNvCxnSpPr>
          <p:nvPr/>
        </p:nvCxnSpPr>
        <p:spPr>
          <a:xfrm flipV="1">
            <a:off x="3581876" y="3836644"/>
            <a:ext cx="4800469" cy="33006"/>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7048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9143" y="1408470"/>
            <a:ext cx="8327275" cy="1257238"/>
          </a:xfrm>
          <a:ln w="38100">
            <a:solidFill>
              <a:schemeClr val="tx2"/>
            </a:solidFill>
          </a:ln>
        </p:spPr>
        <p:txBody>
          <a:bodyPr>
            <a:normAutofit/>
          </a:bodyPr>
          <a:lstStyle/>
          <a:p>
            <a:r>
              <a:rPr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とは</a:t>
            </a:r>
            <a:r>
              <a:rPr lang="ja-JP" altLang="en-US" sz="2400" dirty="0" smtClean="0">
                <a:latin typeface="Meiryo UI" panose="020B0604030504040204" pitchFamily="50" charset="-128"/>
                <a:ea typeface="Meiryo UI" panose="020B0604030504040204" pitchFamily="50" charset="-128"/>
              </a:rPr>
              <a:t>，あるテーマのもと，指導者のまとまった</a:t>
            </a:r>
            <a:r>
              <a:rPr lang="ja-JP" altLang="en-US" sz="2400" dirty="0">
                <a:latin typeface="Meiryo UI" panose="020B0604030504040204" pitchFamily="50" charset="-128"/>
                <a:ea typeface="Meiryo UI" panose="020B0604030504040204" pitchFamily="50" charset="-128"/>
              </a:rPr>
              <a:t>話を聞いたり，ペアで自分の考えや気持ちを伝え合ったりすることである。</a:t>
            </a:r>
            <a:endParaRPr kumimoji="1" lang="ja-JP" altLang="en-US" sz="2400" dirty="0">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xmlns="" id="{A206EC65-3D56-4DA6-A192-5510BCBFFFBF}"/>
              </a:ext>
            </a:extLst>
          </p:cNvPr>
          <p:cNvSpPr txBox="1">
            <a:spLocks/>
          </p:cNvSpPr>
          <p:nvPr/>
        </p:nvSpPr>
        <p:spPr>
          <a:xfrm>
            <a:off x="-1"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行う目的</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タイトル 1">
            <a:extLst>
              <a:ext uri="{FF2B5EF4-FFF2-40B4-BE49-F238E27FC236}">
                <a16:creationId xmlns:a16="http://schemas.microsoft.com/office/drawing/2014/main" xmlns="" id="{3F0C7AAC-F9F2-4487-9C75-AC3594F2E893}"/>
              </a:ext>
            </a:extLst>
          </p:cNvPr>
          <p:cNvSpPr txBox="1">
            <a:spLocks/>
          </p:cNvSpPr>
          <p:nvPr/>
        </p:nvSpPr>
        <p:spPr>
          <a:xfrm>
            <a:off x="250541" y="508820"/>
            <a:ext cx="5842992" cy="9361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Meiryo UI" panose="020B0604030504040204" pitchFamily="50" charset="-128"/>
                <a:ea typeface="Meiryo UI" panose="020B0604030504040204" pitchFamily="50" charset="-128"/>
              </a:rPr>
              <a:t>Small</a:t>
            </a:r>
            <a:r>
              <a:rPr lang="ja-JP" altLang="en-US" sz="3600" dirty="0">
                <a:latin typeface="Meiryo UI" panose="020B0604030504040204" pitchFamily="50" charset="-128"/>
                <a:ea typeface="Meiryo UI" panose="020B0604030504040204" pitchFamily="50" charset="-128"/>
              </a:rPr>
              <a:t>  </a:t>
            </a:r>
            <a:r>
              <a:rPr lang="en-US" altLang="ja-JP" sz="3600" dirty="0">
                <a:latin typeface="Meiryo UI" panose="020B0604030504040204" pitchFamily="50" charset="-128"/>
                <a:ea typeface="Meiryo UI" panose="020B0604030504040204" pitchFamily="50" charset="-128"/>
              </a:rPr>
              <a:t>Talk </a:t>
            </a:r>
            <a:r>
              <a:rPr lang="ja-JP" altLang="en-US" sz="3600" dirty="0">
                <a:latin typeface="Meiryo UI" panose="020B0604030504040204" pitchFamily="50" charset="-128"/>
                <a:ea typeface="Meiryo UI" panose="020B0604030504040204" pitchFamily="50" charset="-128"/>
              </a:rPr>
              <a:t>とは</a:t>
            </a:r>
          </a:p>
        </p:txBody>
      </p:sp>
      <p:sp>
        <p:nvSpPr>
          <p:cNvPr id="15" name="タイトル 1">
            <a:extLst>
              <a:ext uri="{FF2B5EF4-FFF2-40B4-BE49-F238E27FC236}">
                <a16:creationId xmlns:a16="http://schemas.microsoft.com/office/drawing/2014/main" xmlns="" id="{EF1CBA63-8910-4712-9062-AE47962CDD66}"/>
              </a:ext>
            </a:extLst>
          </p:cNvPr>
          <p:cNvSpPr txBox="1">
            <a:spLocks/>
          </p:cNvSpPr>
          <p:nvPr/>
        </p:nvSpPr>
        <p:spPr>
          <a:xfrm>
            <a:off x="3829656" y="6385302"/>
            <a:ext cx="4926761" cy="319027"/>
          </a:xfrm>
          <a:prstGeom prst="rect">
            <a:avLst/>
          </a:prstGeom>
          <a:ln>
            <a:noFill/>
            <a:prstDash val="dash"/>
          </a:ln>
        </p:spPr>
        <p:txBody>
          <a:bodyPr vert="horz" lIns="91440" tIns="45720" rIns="91440" bIns="4572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spcBef>
                <a:spcPts val="0"/>
              </a:spcBef>
              <a:spcAft>
                <a:spcPts val="1108"/>
              </a:spcAft>
            </a:pPr>
            <a:r>
              <a:rPr lang="ja-JP" altLang="en-US" sz="1400" dirty="0" smtClean="0">
                <a:solidFill>
                  <a:prstClr val="black"/>
                </a:solidFill>
                <a:latin typeface="Meiryo UI" panose="020B0604030504040204" pitchFamily="50" charset="-128"/>
                <a:ea typeface="Meiryo UI" panose="020B0604030504040204" pitchFamily="50" charset="-128"/>
                <a:cs typeface="+mn-cs"/>
              </a:rPr>
              <a:t>文部科学省「</a:t>
            </a:r>
            <a:r>
              <a:rPr lang="ja-JP" altLang="en-US" sz="1400" dirty="0">
                <a:solidFill>
                  <a:prstClr val="black"/>
                </a:solidFill>
                <a:latin typeface="Meiryo UI" panose="020B0604030504040204" pitchFamily="50" charset="-128"/>
                <a:ea typeface="Meiryo UI" panose="020B0604030504040204" pitchFamily="50" charset="-128"/>
                <a:cs typeface="+mn-cs"/>
              </a:rPr>
              <a:t>小学校外国語活動・外国語　研修ガイドブック</a:t>
            </a:r>
            <a:r>
              <a:rPr lang="ja-JP" altLang="en-US" sz="1400" dirty="0" smtClean="0">
                <a:solidFill>
                  <a:prstClr val="black"/>
                </a:solidFill>
                <a:latin typeface="Meiryo UI" panose="020B0604030504040204" pitchFamily="50" charset="-128"/>
                <a:ea typeface="Meiryo UI" panose="020B0604030504040204" pitchFamily="50" charset="-128"/>
                <a:cs typeface="+mn-cs"/>
              </a:rPr>
              <a:t>」</a:t>
            </a:r>
            <a:endParaRPr lang="ja-JP" altLang="en-US" sz="2800" dirty="0">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xmlns="" id="{29733A93-7EF0-4BD5-AE94-26A40FD75A9A}"/>
              </a:ext>
            </a:extLst>
          </p:cNvPr>
          <p:cNvSpPr txBox="1">
            <a:spLocks/>
          </p:cNvSpPr>
          <p:nvPr/>
        </p:nvSpPr>
        <p:spPr>
          <a:xfrm>
            <a:off x="429144" y="2824061"/>
            <a:ext cx="8327274" cy="895532"/>
          </a:xfrm>
          <a:prstGeom prst="rect">
            <a:avLst/>
          </a:prstGeom>
          <a:ln w="38100">
            <a:solidFill>
              <a:schemeClr val="tx2"/>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latin typeface="Meiryo UI" panose="020B0604030504040204" pitchFamily="50" charset="-128"/>
                <a:ea typeface="Meiryo UI" panose="020B0604030504040204" pitchFamily="50" charset="-128"/>
              </a:rPr>
              <a:t>５年生は</a:t>
            </a:r>
            <a:r>
              <a:rPr lang="ja-JP" altLang="en-US" sz="2400" dirty="0">
                <a:latin typeface="Meiryo UI" panose="020B0604030504040204" pitchFamily="50" charset="-128"/>
                <a:ea typeface="Meiryo UI" panose="020B0604030504040204" pitchFamily="50" charset="-128"/>
              </a:rPr>
              <a:t>指導者の話を聞くことを中心に、</a:t>
            </a:r>
            <a:r>
              <a:rPr lang="en-US" altLang="ja-JP" sz="2400" dirty="0">
                <a:latin typeface="Meiryo UI" panose="020B0604030504040204" pitchFamily="50" charset="-128"/>
                <a:ea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rPr>
              <a:t>年生はペアで伝え合うことを中心に行う。</a:t>
            </a:r>
          </a:p>
        </p:txBody>
      </p:sp>
      <p:sp>
        <p:nvSpPr>
          <p:cNvPr id="10" name="タイトル 1">
            <a:extLst>
              <a:ext uri="{FF2B5EF4-FFF2-40B4-BE49-F238E27FC236}">
                <a16:creationId xmlns:a16="http://schemas.microsoft.com/office/drawing/2014/main" xmlns="" id="{E2E32F64-4761-4FC0-BCB9-ACD6C993BE47}"/>
              </a:ext>
            </a:extLst>
          </p:cNvPr>
          <p:cNvSpPr txBox="1">
            <a:spLocks/>
          </p:cNvSpPr>
          <p:nvPr/>
        </p:nvSpPr>
        <p:spPr>
          <a:xfrm>
            <a:off x="429143" y="3877946"/>
            <a:ext cx="8327274" cy="2507356"/>
          </a:xfrm>
          <a:prstGeom prst="rect">
            <a:avLst/>
          </a:prstGeom>
          <a:ln w="38100">
            <a:solidFill>
              <a:schemeClr val="tx2"/>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latin typeface="Meiryo UI" panose="020B0604030504040204" pitchFamily="50" charset="-128"/>
                <a:ea typeface="Meiryo UI" panose="020B0604030504040204" pitchFamily="50" charset="-128"/>
              </a:rPr>
              <a:t>６年生では</a:t>
            </a:r>
            <a:r>
              <a:rPr lang="ja-JP" altLang="en-US" sz="2400" dirty="0">
                <a:latin typeface="Meiryo UI" panose="020B0604030504040204" pitchFamily="50" charset="-128"/>
                <a:ea typeface="Meiryo UI" panose="020B0604030504040204" pitchFamily="50" charset="-128"/>
              </a:rPr>
              <a:t>身近な話題について，主に児童同士がやりとりする活動「</a:t>
            </a:r>
            <a:r>
              <a:rPr lang="en-US" altLang="ja-JP" sz="2400" dirty="0">
                <a:latin typeface="Meiryo UI" panose="020B0604030504040204" pitchFamily="50" charset="-128"/>
                <a:ea typeface="Meiryo UI" panose="020B0604030504040204" pitchFamily="50" charset="-128"/>
              </a:rPr>
              <a:t>Small Talk</a:t>
            </a:r>
            <a:r>
              <a:rPr lang="ja-JP" altLang="en-US" sz="2400" dirty="0">
                <a:latin typeface="Meiryo UI" panose="020B0604030504040204" pitchFamily="50" charset="-128"/>
                <a:ea typeface="Meiryo UI" panose="020B0604030504040204" pitchFamily="50" charset="-128"/>
              </a:rPr>
              <a:t>」が</a:t>
            </a:r>
            <a:r>
              <a:rPr lang="ja-JP" altLang="en-US" sz="2400" dirty="0" smtClean="0">
                <a:latin typeface="Meiryo UI" panose="020B0604030504040204" pitchFamily="50" charset="-128"/>
                <a:ea typeface="Meiryo UI" panose="020B0604030504040204" pitchFamily="50" charset="-128"/>
              </a:rPr>
              <a:t>位置付けられている</a:t>
            </a:r>
            <a:r>
              <a:rPr lang="ja-JP" altLang="en-US" sz="2400" dirty="0">
                <a:latin typeface="Meiryo UI" panose="020B0604030504040204" pitchFamily="50" charset="-128"/>
                <a:ea typeface="Meiryo UI" panose="020B0604030504040204" pitchFamily="50" charset="-128"/>
              </a:rPr>
              <a:t>。これ</a:t>
            </a:r>
            <a:r>
              <a:rPr lang="ja-JP" altLang="en-US" sz="2400" dirty="0" smtClean="0">
                <a:latin typeface="Meiryo UI" panose="020B0604030504040204" pitchFamily="50" charset="-128"/>
                <a:ea typeface="Meiryo UI" panose="020B0604030504040204" pitchFamily="50" charset="-128"/>
              </a:rPr>
              <a:t>は</a:t>
            </a:r>
            <a:r>
              <a:rPr lang="ja-JP" altLang="en-US" sz="2400" dirty="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好き</a:t>
            </a:r>
            <a:r>
              <a:rPr lang="ja-JP" altLang="en-US" sz="2400" dirty="0">
                <a:latin typeface="Meiryo UI" panose="020B0604030504040204" pitchFamily="50" charset="-128"/>
                <a:ea typeface="Meiryo UI" panose="020B0604030504040204" pitchFamily="50" charset="-128"/>
              </a:rPr>
              <a:t>な食べ物やスポーツ，その理由，行事や長期休暇の思い出など、児童が興味・関心のある話題について，自分自身の考えや気持ちを楽しみながら伝え合う中</a:t>
            </a:r>
            <a:r>
              <a:rPr lang="ja-JP" altLang="en-US" sz="2400" dirty="0" smtClean="0">
                <a:latin typeface="Meiryo UI" panose="020B0604030504040204" pitchFamily="50" charset="-128"/>
                <a:ea typeface="Meiryo UI" panose="020B0604030504040204" pitchFamily="50" charset="-128"/>
              </a:rPr>
              <a:t>で，既習</a:t>
            </a:r>
            <a:r>
              <a:rPr lang="ja-JP" altLang="en-US" sz="2400" dirty="0">
                <a:latin typeface="Meiryo UI" panose="020B0604030504040204" pitchFamily="50" charset="-128"/>
                <a:ea typeface="Meiryo UI" panose="020B0604030504040204" pitchFamily="50" charset="-128"/>
              </a:rPr>
              <a:t>表現を繰り返し使用する機会を保障し，その定着を図るために行うものである。授業の初めに相手を替えて１～２分程度の対話を２回程度行う対話的</a:t>
            </a:r>
            <a:r>
              <a:rPr lang="ja-JP" altLang="en-US" sz="2400" dirty="0" smtClean="0">
                <a:latin typeface="Meiryo UI" panose="020B0604030504040204" pitchFamily="50" charset="-128"/>
                <a:ea typeface="Meiryo UI" panose="020B0604030504040204" pitchFamily="50" charset="-128"/>
              </a:rPr>
              <a:t>な言語活動</a:t>
            </a:r>
            <a:r>
              <a:rPr lang="ja-JP" altLang="en-US" sz="2400" dirty="0">
                <a:latin typeface="Meiryo UI" panose="020B0604030504040204" pitchFamily="50" charset="-128"/>
                <a:ea typeface="Meiryo UI" panose="020B0604030504040204" pitchFamily="50" charset="-128"/>
              </a:rPr>
              <a:t>である。</a:t>
            </a:r>
          </a:p>
        </p:txBody>
      </p:sp>
    </p:spTree>
    <p:extLst>
      <p:ext uri="{BB962C8B-B14F-4D97-AF65-F5344CB8AC3E}">
        <p14:creationId xmlns:p14="http://schemas.microsoft.com/office/powerpoint/2010/main" val="355264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F129A961-09E7-4938-B8B9-9C6DCF6D3131}"/>
              </a:ext>
            </a:extLst>
          </p:cNvPr>
          <p:cNvSpPr txBox="1"/>
          <p:nvPr/>
        </p:nvSpPr>
        <p:spPr>
          <a:xfrm>
            <a:off x="503548" y="1017602"/>
            <a:ext cx="5082606" cy="646331"/>
          </a:xfrm>
          <a:prstGeom prst="rect">
            <a:avLst/>
          </a:prstGeom>
          <a:noFill/>
        </p:spPr>
        <p:txBody>
          <a:bodyPr wrap="square" rtlCol="0">
            <a:spAutoFit/>
          </a:bodyPr>
          <a:lstStyle/>
          <a:p>
            <a:pPr algn="ctr"/>
            <a:r>
              <a:rPr kumimoji="1" lang="en-US" altLang="ja-JP" sz="3600" dirty="0">
                <a:latin typeface="Meiryo UI" panose="020B0604030504040204" pitchFamily="50" charset="-128"/>
                <a:ea typeface="Meiryo UI" panose="020B0604030504040204" pitchFamily="50" charset="-128"/>
              </a:rPr>
              <a:t>Small Talk</a:t>
            </a:r>
            <a:r>
              <a:rPr kumimoji="1" lang="ja-JP" altLang="en-US" sz="3600" dirty="0">
                <a:latin typeface="Meiryo UI" panose="020B0604030504040204" pitchFamily="50" charset="-128"/>
                <a:ea typeface="Meiryo UI" panose="020B0604030504040204" pitchFamily="50" charset="-128"/>
              </a:rPr>
              <a:t>を</a:t>
            </a:r>
            <a:r>
              <a:rPr lang="ja-JP" altLang="en-US" sz="3600" dirty="0">
                <a:latin typeface="Meiryo UI" panose="020B0604030504040204" pitchFamily="50" charset="-128"/>
                <a:ea typeface="Meiryo UI" panose="020B0604030504040204" pitchFamily="50" charset="-128"/>
              </a:rPr>
              <a:t>行う目的</a:t>
            </a:r>
            <a:endParaRPr lang="en-US" altLang="ja-JP" sz="36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xmlns="" id="{CD0ED979-1223-4E3B-B1BF-94EBB8776160}"/>
              </a:ext>
            </a:extLst>
          </p:cNvPr>
          <p:cNvSpPr/>
          <p:nvPr/>
        </p:nvSpPr>
        <p:spPr>
          <a:xfrm>
            <a:off x="503548" y="1988840"/>
            <a:ext cx="8136904" cy="3528392"/>
          </a:xfrm>
          <a:prstGeom prst="rect">
            <a:avLst/>
          </a:prstGeom>
          <a:solidFill>
            <a:srgbClr val="FF7C8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Meiryo UI" panose="020B0604030504040204" pitchFamily="50" charset="-128"/>
                <a:ea typeface="Meiryo UI" panose="020B0604030504040204" pitchFamily="50" charset="-128"/>
              </a:rPr>
              <a:t>＜主な目的＞</a:t>
            </a:r>
            <a:endParaRPr lang="en-US" altLang="ja-JP" sz="3200" dirty="0">
              <a:solidFill>
                <a:schemeClr val="tx1"/>
              </a:solidFill>
              <a:latin typeface="Meiryo UI" panose="020B0604030504040204" pitchFamily="50" charset="-128"/>
              <a:ea typeface="Meiryo UI" panose="020B0604030504040204" pitchFamily="50" charset="-128"/>
            </a:endParaRPr>
          </a:p>
          <a:p>
            <a:endParaRPr lang="en-US" altLang="ja-JP" sz="3200" dirty="0">
              <a:solidFill>
                <a:schemeClr val="tx1"/>
              </a:solidFill>
              <a:latin typeface="Meiryo UI" panose="020B0604030504040204" pitchFamily="50" charset="-128"/>
              <a:ea typeface="Meiryo UI" panose="020B0604030504040204" pitchFamily="50" charset="-128"/>
            </a:endParaRPr>
          </a:p>
          <a:p>
            <a:pPr marL="514350" indent="-514350">
              <a:buAutoNum type="arabicParenBoth"/>
            </a:pPr>
            <a:r>
              <a:rPr lang="ja-JP" altLang="en-US" sz="3200" dirty="0">
                <a:solidFill>
                  <a:schemeClr val="tx1"/>
                </a:solidFill>
                <a:latin typeface="Meiryo UI" panose="020B0604030504040204" pitchFamily="50" charset="-128"/>
                <a:ea typeface="Meiryo UI" panose="020B0604030504040204" pitchFamily="50" charset="-128"/>
              </a:rPr>
              <a:t>既習表現を繰り返し使用できるようにしてその定着を図ること</a:t>
            </a:r>
            <a:endParaRPr lang="en-US" altLang="ja-JP" sz="3200" dirty="0">
              <a:solidFill>
                <a:schemeClr val="tx1"/>
              </a:solidFill>
              <a:latin typeface="Meiryo UI" panose="020B0604030504040204" pitchFamily="50" charset="-128"/>
              <a:ea typeface="Meiryo UI" panose="020B0604030504040204" pitchFamily="50" charset="-128"/>
            </a:endParaRPr>
          </a:p>
          <a:p>
            <a:pPr marL="514350" indent="-514350">
              <a:buAutoNum type="arabicParenBoth"/>
            </a:pPr>
            <a:endParaRPr lang="en-US" altLang="ja-JP" sz="3200" dirty="0">
              <a:solidFill>
                <a:schemeClr val="tx1"/>
              </a:solidFill>
              <a:latin typeface="Meiryo UI" panose="020B0604030504040204" pitchFamily="50" charset="-128"/>
              <a:ea typeface="Meiryo UI" panose="020B0604030504040204" pitchFamily="50" charset="-128"/>
            </a:endParaRPr>
          </a:p>
          <a:p>
            <a:pPr marL="514350" indent="-514350">
              <a:buAutoNum type="arabicParenBoth"/>
            </a:pPr>
            <a:r>
              <a:rPr lang="ja-JP" altLang="en-US" sz="3200" dirty="0">
                <a:solidFill>
                  <a:schemeClr val="tx1"/>
                </a:solidFill>
                <a:latin typeface="Meiryo UI" panose="020B0604030504040204" pitchFamily="50" charset="-128"/>
                <a:ea typeface="Meiryo UI" panose="020B0604030504040204" pitchFamily="50" charset="-128"/>
              </a:rPr>
              <a:t>対話の続け方を指導すること</a:t>
            </a:r>
          </a:p>
        </p:txBody>
      </p:sp>
      <p:pic>
        <p:nvPicPr>
          <p:cNvPr id="7" name="図 6">
            <a:extLst>
              <a:ext uri="{FF2B5EF4-FFF2-40B4-BE49-F238E27FC236}">
                <a16:creationId xmlns:a16="http://schemas.microsoft.com/office/drawing/2014/main" xmlns="" id="{45CFEE90-867F-466E-B459-E0781C420CF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516216" y="3773033"/>
            <a:ext cx="2304256" cy="2203424"/>
          </a:xfrm>
          <a:prstGeom prst="rect">
            <a:avLst/>
          </a:prstGeom>
        </p:spPr>
      </p:pic>
      <p:sp>
        <p:nvSpPr>
          <p:cNvPr id="9" name="タイトル 1"/>
          <p:cNvSpPr txBox="1">
            <a:spLocks/>
          </p:cNvSpPr>
          <p:nvPr/>
        </p:nvSpPr>
        <p:spPr>
          <a:xfrm>
            <a:off x="3893711" y="6266947"/>
            <a:ext cx="4926761" cy="258791"/>
          </a:xfrm>
          <a:prstGeom prst="rect">
            <a:avLst/>
          </a:prstGeom>
          <a:ln>
            <a:noFill/>
            <a:prstDash val="dash"/>
          </a:ln>
        </p:spPr>
        <p:txBody>
          <a:bodyPr vert="horz" lIns="91440" tIns="45720" rIns="91440" bIns="4572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spcBef>
                <a:spcPts val="0"/>
              </a:spcBef>
              <a:spcAft>
                <a:spcPts val="1108"/>
              </a:spcAft>
            </a:pPr>
            <a:r>
              <a:rPr lang="ja-JP" altLang="en-US" sz="1400" dirty="0" smtClean="0">
                <a:solidFill>
                  <a:prstClr val="black"/>
                </a:solidFill>
                <a:latin typeface="Meiryo UI" panose="020B0604030504040204" pitchFamily="50" charset="-128"/>
                <a:ea typeface="Meiryo UI" panose="020B0604030504040204" pitchFamily="50" charset="-128"/>
                <a:cs typeface="+mn-cs"/>
              </a:rPr>
              <a:t>文部科学省「</a:t>
            </a:r>
            <a:r>
              <a:rPr lang="ja-JP" altLang="en-US" sz="1400" dirty="0">
                <a:solidFill>
                  <a:prstClr val="black"/>
                </a:solidFill>
                <a:latin typeface="Meiryo UI" panose="020B0604030504040204" pitchFamily="50" charset="-128"/>
                <a:ea typeface="Meiryo UI" panose="020B0604030504040204" pitchFamily="50" charset="-128"/>
                <a:cs typeface="+mn-cs"/>
              </a:rPr>
              <a:t>小学校外国語活動・外国語　研修ガイドブック</a:t>
            </a:r>
            <a:r>
              <a:rPr lang="ja-JP" altLang="en-US" sz="1400" dirty="0" smtClean="0">
                <a:solidFill>
                  <a:prstClr val="black"/>
                </a:solidFill>
                <a:latin typeface="Meiryo UI" panose="020B0604030504040204" pitchFamily="50" charset="-128"/>
                <a:ea typeface="Meiryo UI" panose="020B0604030504040204" pitchFamily="50" charset="-128"/>
                <a:cs typeface="+mn-cs"/>
              </a:rPr>
              <a:t>」</a:t>
            </a:r>
            <a:endParaRPr lang="ja-JP" altLang="en-US" sz="2800" dirty="0">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xmlns="" id="{2F9D62BF-C8DB-4D7E-9693-945EB0B5DEB0}"/>
              </a:ext>
            </a:extLst>
          </p:cNvPr>
          <p:cNvSpPr txBox="1">
            <a:spLocks/>
          </p:cNvSpPr>
          <p:nvPr/>
        </p:nvSpPr>
        <p:spPr>
          <a:xfrm>
            <a:off x="-1"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T</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行う目的</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75347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行うポイント</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grpSp>
        <p:nvGrpSpPr>
          <p:cNvPr id="7" name="グループ化 6"/>
          <p:cNvGrpSpPr/>
          <p:nvPr/>
        </p:nvGrpSpPr>
        <p:grpSpPr>
          <a:xfrm>
            <a:off x="309488" y="4941418"/>
            <a:ext cx="900357" cy="1423377"/>
            <a:chOff x="1158235" y="2819723"/>
            <a:chExt cx="1174639" cy="2075254"/>
          </a:xfrm>
          <a:solidFill>
            <a:srgbClr val="FFC000"/>
          </a:solidFill>
        </p:grpSpPr>
        <p:sp>
          <p:nvSpPr>
            <p:cNvPr id="8" name="台形 7"/>
            <p:cNvSpPr/>
            <p:nvPr/>
          </p:nvSpPr>
          <p:spPr>
            <a:xfrm>
              <a:off x="1260500" y="3852934"/>
              <a:ext cx="970111" cy="1042043"/>
            </a:xfrm>
            <a:prstGeom prst="trapezoid">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パイ 8"/>
            <p:cNvSpPr/>
            <p:nvPr/>
          </p:nvSpPr>
          <p:spPr>
            <a:xfrm rot="1327976">
              <a:off x="1158235" y="2819723"/>
              <a:ext cx="1174639" cy="1190435"/>
            </a:xfrm>
            <a:prstGeom prst="pie">
              <a:avLst>
                <a:gd name="adj1" fmla="val 0"/>
                <a:gd name="adj2" fmla="val 1900341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grpSp>
        <p:nvGrpSpPr>
          <p:cNvPr id="10" name="グループ化 9"/>
          <p:cNvGrpSpPr/>
          <p:nvPr/>
        </p:nvGrpSpPr>
        <p:grpSpPr>
          <a:xfrm>
            <a:off x="7936621" y="4888523"/>
            <a:ext cx="847534" cy="1423376"/>
            <a:chOff x="5714858" y="3160517"/>
            <a:chExt cx="1174639" cy="2103320"/>
          </a:xfrm>
          <a:solidFill>
            <a:srgbClr val="A3FFFF"/>
          </a:solidFill>
        </p:grpSpPr>
        <p:sp>
          <p:nvSpPr>
            <p:cNvPr id="11" name="台形 10"/>
            <p:cNvSpPr/>
            <p:nvPr/>
          </p:nvSpPr>
          <p:spPr>
            <a:xfrm>
              <a:off x="5796136" y="4221088"/>
              <a:ext cx="1012082" cy="1042749"/>
            </a:xfrm>
            <a:prstGeom prst="trapezoid">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パイ 11"/>
            <p:cNvSpPr/>
            <p:nvPr/>
          </p:nvSpPr>
          <p:spPr>
            <a:xfrm rot="12553507">
              <a:off x="5714858" y="3160517"/>
              <a:ext cx="1174639" cy="1190435"/>
            </a:xfrm>
            <a:prstGeom prst="pie">
              <a:avLst>
                <a:gd name="adj1" fmla="val 0"/>
                <a:gd name="adj2" fmla="val 1825980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5" name="四角形吹き出し 4"/>
          <p:cNvSpPr/>
          <p:nvPr/>
        </p:nvSpPr>
        <p:spPr>
          <a:xfrm>
            <a:off x="1240463" y="824239"/>
            <a:ext cx="4290647" cy="894001"/>
          </a:xfrm>
          <a:prstGeom prst="wedgeRectCallout">
            <a:avLst>
              <a:gd name="adj1" fmla="val -50041"/>
              <a:gd name="adj2" fmla="val 106195"/>
            </a:avLst>
          </a:prstGeom>
          <a:solidFill>
            <a:srgbClr val="FFCD2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Comic Sans MS" panose="030F0702030302020204" pitchFamily="66" charset="0"/>
              </a:rPr>
              <a:t>I like sports very much.</a:t>
            </a:r>
          </a:p>
          <a:p>
            <a:r>
              <a:rPr lang="en-US" altLang="ja-JP" sz="2800" dirty="0">
                <a:solidFill>
                  <a:schemeClr val="tx1"/>
                </a:solidFill>
                <a:latin typeface="Comic Sans MS" panose="030F0702030302020204" pitchFamily="66" charset="0"/>
              </a:rPr>
              <a:t>Do you like sports?</a:t>
            </a:r>
            <a:endParaRPr kumimoji="1" lang="ja-JP" altLang="en-US" sz="2800" dirty="0">
              <a:solidFill>
                <a:schemeClr val="tx1"/>
              </a:solidFill>
              <a:latin typeface="Comic Sans MS" panose="030F0702030302020204" pitchFamily="66" charset="0"/>
            </a:endParaRPr>
          </a:p>
        </p:txBody>
      </p:sp>
      <p:sp>
        <p:nvSpPr>
          <p:cNvPr id="13" name="四角形吹き出し 12"/>
          <p:cNvSpPr/>
          <p:nvPr/>
        </p:nvSpPr>
        <p:spPr>
          <a:xfrm>
            <a:off x="4255476" y="1932922"/>
            <a:ext cx="3165231" cy="612648"/>
          </a:xfrm>
          <a:prstGeom prst="wedgeRectCallout">
            <a:avLst>
              <a:gd name="adj1" fmla="val 45833"/>
              <a:gd name="adj2" fmla="val 68241"/>
            </a:avLst>
          </a:prstGeom>
          <a:solidFill>
            <a:srgbClr val="B8F2F2"/>
          </a:solidFill>
          <a:ln>
            <a:solidFill>
              <a:srgbClr val="B8F2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latin typeface="Meiryo UI" panose="020B0604030504040204" pitchFamily="50" charset="-128"/>
                <a:ea typeface="Meiryo UI" panose="020B0604030504040204" pitchFamily="50" charset="-128"/>
              </a:rPr>
              <a:t>Y</a:t>
            </a:r>
            <a:r>
              <a:rPr kumimoji="1" lang="en-US" altLang="ja-JP" sz="2800" dirty="0">
                <a:solidFill>
                  <a:schemeClr val="tx1"/>
                </a:solidFill>
                <a:latin typeface="Comic Sans MS" panose="030F0702030302020204" pitchFamily="66" charset="0"/>
              </a:rPr>
              <a:t>es! I like sports.</a:t>
            </a:r>
            <a:endParaRPr kumimoji="1" lang="ja-JP" altLang="en-US" sz="2800" dirty="0">
              <a:solidFill>
                <a:schemeClr val="tx1"/>
              </a:solidFill>
              <a:latin typeface="Comic Sans MS" panose="030F0702030302020204" pitchFamily="66" charset="0"/>
            </a:endParaRPr>
          </a:p>
        </p:txBody>
      </p:sp>
      <p:sp>
        <p:nvSpPr>
          <p:cNvPr id="14" name="四角形吹き出し 13"/>
          <p:cNvSpPr/>
          <p:nvPr/>
        </p:nvSpPr>
        <p:spPr>
          <a:xfrm>
            <a:off x="1240463" y="2710634"/>
            <a:ext cx="4484079" cy="620168"/>
          </a:xfrm>
          <a:prstGeom prst="wedgeRectCallout">
            <a:avLst>
              <a:gd name="adj1" fmla="val -52500"/>
              <a:gd name="adj2" fmla="val 82592"/>
            </a:avLst>
          </a:prstGeom>
          <a:solidFill>
            <a:srgbClr val="FFCD2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Comic Sans MS" panose="030F0702030302020204" pitchFamily="66" charset="0"/>
              </a:rPr>
              <a:t>What sports do you like?</a:t>
            </a:r>
            <a:endParaRPr kumimoji="1" lang="ja-JP" altLang="en-US" sz="2800" dirty="0">
              <a:solidFill>
                <a:schemeClr val="tx1"/>
              </a:solidFill>
              <a:latin typeface="Comic Sans MS" panose="030F0702030302020204" pitchFamily="66" charset="0"/>
            </a:endParaRPr>
          </a:p>
        </p:txBody>
      </p:sp>
      <p:sp>
        <p:nvSpPr>
          <p:cNvPr id="15" name="四角形吹き出し 14"/>
          <p:cNvSpPr/>
          <p:nvPr/>
        </p:nvSpPr>
        <p:spPr>
          <a:xfrm>
            <a:off x="4255475" y="3495867"/>
            <a:ext cx="3165231" cy="612648"/>
          </a:xfrm>
          <a:prstGeom prst="wedgeRectCallout">
            <a:avLst>
              <a:gd name="adj1" fmla="val 45833"/>
              <a:gd name="adj2" fmla="val 68241"/>
            </a:avLst>
          </a:prstGeom>
          <a:solidFill>
            <a:srgbClr val="B8F2F2"/>
          </a:solidFill>
          <a:ln>
            <a:solidFill>
              <a:srgbClr val="B8F2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latin typeface="Comic Sans MS" panose="030F0702030302020204" pitchFamily="66" charset="0"/>
              </a:rPr>
              <a:t>I like baseball.</a:t>
            </a:r>
            <a:endParaRPr kumimoji="1" lang="ja-JP" altLang="en-US" sz="2800" dirty="0">
              <a:solidFill>
                <a:schemeClr val="tx1"/>
              </a:solidFill>
              <a:latin typeface="Comic Sans MS" panose="030F0702030302020204" pitchFamily="66" charset="0"/>
            </a:endParaRPr>
          </a:p>
        </p:txBody>
      </p:sp>
      <p:sp>
        <p:nvSpPr>
          <p:cNvPr id="16" name="四角形吹き出し 15"/>
          <p:cNvSpPr/>
          <p:nvPr/>
        </p:nvSpPr>
        <p:spPr>
          <a:xfrm>
            <a:off x="1240463" y="4336532"/>
            <a:ext cx="5622460" cy="620168"/>
          </a:xfrm>
          <a:prstGeom prst="wedgeRectCallout">
            <a:avLst>
              <a:gd name="adj1" fmla="val -42304"/>
              <a:gd name="adj2" fmla="val 76921"/>
            </a:avLst>
          </a:prstGeom>
          <a:solidFill>
            <a:srgbClr val="FFCD2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Comic Sans MS" panose="030F0702030302020204" pitchFamily="66" charset="0"/>
              </a:rPr>
              <a:t>Oh! Do you </a:t>
            </a:r>
            <a:r>
              <a:rPr kumimoji="1" lang="en-US" altLang="ja-JP" sz="2800" dirty="0" smtClean="0">
                <a:solidFill>
                  <a:schemeClr val="tx1"/>
                </a:solidFill>
                <a:latin typeface="Comic Sans MS" panose="030F0702030302020204" pitchFamily="66" charset="0"/>
              </a:rPr>
              <a:t>like Hiroshima</a:t>
            </a:r>
            <a:r>
              <a:rPr kumimoji="1" lang="ja-JP" altLang="en-US" sz="2800" dirty="0" smtClean="0">
                <a:solidFill>
                  <a:schemeClr val="tx1"/>
                </a:solidFill>
                <a:latin typeface="Comic Sans MS" panose="030F0702030302020204" pitchFamily="66" charset="0"/>
              </a:rPr>
              <a:t> </a:t>
            </a:r>
            <a:r>
              <a:rPr kumimoji="1" lang="en-US" altLang="ja-JP" sz="2800" dirty="0" smtClean="0">
                <a:solidFill>
                  <a:schemeClr val="tx1"/>
                </a:solidFill>
                <a:latin typeface="Comic Sans MS" panose="030F0702030302020204" pitchFamily="66" charset="0"/>
              </a:rPr>
              <a:t>Carp</a:t>
            </a:r>
            <a:r>
              <a:rPr kumimoji="1" lang="en-US" altLang="ja-JP" sz="2800" dirty="0">
                <a:solidFill>
                  <a:schemeClr val="tx1"/>
                </a:solidFill>
                <a:latin typeface="Comic Sans MS" panose="030F0702030302020204" pitchFamily="66" charset="0"/>
              </a:rPr>
              <a:t>?</a:t>
            </a:r>
            <a:endParaRPr kumimoji="1" lang="ja-JP" altLang="en-US" sz="2800" dirty="0">
              <a:solidFill>
                <a:schemeClr val="tx1"/>
              </a:solidFill>
              <a:latin typeface="Comic Sans MS" panose="030F0702030302020204" pitchFamily="66" charset="0"/>
            </a:endParaRPr>
          </a:p>
        </p:txBody>
      </p:sp>
      <p:sp>
        <p:nvSpPr>
          <p:cNvPr id="17" name="四角形吹き出し 16"/>
          <p:cNvSpPr/>
          <p:nvPr/>
        </p:nvSpPr>
        <p:spPr>
          <a:xfrm>
            <a:off x="2796705" y="5114245"/>
            <a:ext cx="4738301" cy="609004"/>
          </a:xfrm>
          <a:prstGeom prst="wedgeRectCallout">
            <a:avLst>
              <a:gd name="adj1" fmla="val 55277"/>
              <a:gd name="adj2" fmla="val -32218"/>
            </a:avLst>
          </a:prstGeom>
          <a:solidFill>
            <a:srgbClr val="B8F2F2"/>
          </a:solidFill>
          <a:ln>
            <a:solidFill>
              <a:srgbClr val="B8F2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latin typeface="Comic Sans MS" panose="030F0702030302020204" pitchFamily="66" charset="0"/>
              </a:rPr>
              <a:t>No. I like </a:t>
            </a:r>
            <a:r>
              <a:rPr kumimoji="1" lang="en-US" altLang="ja-JP" sz="2800" dirty="0" smtClean="0">
                <a:solidFill>
                  <a:schemeClr val="tx1"/>
                </a:solidFill>
                <a:latin typeface="Comic Sans MS" panose="030F0702030302020204" pitchFamily="66" charset="0"/>
              </a:rPr>
              <a:t>Softbank Hawks.</a:t>
            </a:r>
            <a:endParaRPr kumimoji="1" lang="ja-JP" altLang="en-US" sz="2800" dirty="0">
              <a:solidFill>
                <a:schemeClr val="tx1"/>
              </a:solidFill>
              <a:latin typeface="Comic Sans MS" panose="030F0702030302020204" pitchFamily="66" charset="0"/>
            </a:endParaRPr>
          </a:p>
        </p:txBody>
      </p:sp>
      <p:sp>
        <p:nvSpPr>
          <p:cNvPr id="18" name="四角形吹き出し 17"/>
          <p:cNvSpPr/>
          <p:nvPr/>
        </p:nvSpPr>
        <p:spPr>
          <a:xfrm>
            <a:off x="1240463" y="5798121"/>
            <a:ext cx="1556242" cy="620168"/>
          </a:xfrm>
          <a:prstGeom prst="wedgeRectCallout">
            <a:avLst>
              <a:gd name="adj1" fmla="val -64159"/>
              <a:gd name="adj2" fmla="val -50674"/>
            </a:avLst>
          </a:prstGeom>
          <a:solidFill>
            <a:srgbClr val="FFCD2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Comic Sans MS" panose="030F0702030302020204" pitchFamily="66" charset="0"/>
              </a:rPr>
              <a:t>Really?</a:t>
            </a:r>
            <a:endParaRPr kumimoji="1" lang="ja-JP" altLang="en-US"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731049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2030" y="644313"/>
            <a:ext cx="2817115" cy="604296"/>
          </a:xfrm>
          <a:solidFill>
            <a:srgbClr val="FFFF00"/>
          </a:solidFill>
          <a:ln>
            <a:solidFill>
              <a:schemeClr val="tx1"/>
            </a:solidFill>
          </a:ln>
        </p:spPr>
        <p:txBody>
          <a:bodyPr>
            <a:normAutofit/>
          </a:bodyPr>
          <a:lstStyle/>
          <a:p>
            <a:r>
              <a:rPr kumimoji="1" lang="ja-JP" altLang="en-US" sz="2800" b="1" dirty="0">
                <a:latin typeface="Meiryo UI" panose="020B0604030504040204" pitchFamily="50" charset="-128"/>
                <a:ea typeface="Meiryo UI" panose="020B0604030504040204" pitchFamily="50" charset="-128"/>
              </a:rPr>
              <a:t>指導のポイント！</a:t>
            </a:r>
          </a:p>
        </p:txBody>
      </p:sp>
      <p:sp>
        <p:nvSpPr>
          <p:cNvPr id="3" name="コンテンツ プレースホルダー 2"/>
          <p:cNvSpPr>
            <a:spLocks noGrp="1"/>
          </p:cNvSpPr>
          <p:nvPr>
            <p:ph idx="1"/>
          </p:nvPr>
        </p:nvSpPr>
        <p:spPr>
          <a:xfrm>
            <a:off x="130629" y="1344243"/>
            <a:ext cx="8866414" cy="4991243"/>
          </a:xfrm>
          <a:solidFill>
            <a:srgbClr val="FFFF99"/>
          </a:solidFill>
          <a:ln>
            <a:solidFill>
              <a:schemeClr val="tx1"/>
            </a:solidFill>
          </a:ln>
        </p:spPr>
        <p:txBody>
          <a:bodyPr>
            <a:noAutofit/>
          </a:bodyPr>
          <a:lstStyle/>
          <a:p>
            <a:pPr marL="0" indent="0">
              <a:buNone/>
            </a:pP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身近</a:t>
            </a:r>
            <a:r>
              <a:rPr lang="ja-JP" altLang="en-US" sz="2400" dirty="0" smtClean="0">
                <a:latin typeface="Meiryo UI" panose="020B0604030504040204" pitchFamily="50" charset="-128"/>
                <a:ea typeface="Meiryo UI" panose="020B0604030504040204" pitchFamily="50" charset="-128"/>
              </a:rPr>
              <a:t>な話題の中で，自分自身の考えや気持ちなどを伝え</a:t>
            </a:r>
            <a:r>
              <a:rPr lang="ja-JP" altLang="en-US" sz="2400" dirty="0" err="1" smtClean="0">
                <a:latin typeface="Meiryo UI" panose="020B0604030504040204" pitchFamily="50" charset="-128"/>
                <a:ea typeface="Meiryo UI" panose="020B0604030504040204" pitchFamily="50" charset="-128"/>
              </a:rPr>
              <a:t>合わ</a:t>
            </a:r>
            <a:endParaRPr lang="en-US" altLang="ja-JP" sz="2400" dirty="0" smtClean="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せる。</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教師も自分自身のことを英語で伝える</a:t>
            </a:r>
            <a:r>
              <a:rPr kumimoji="1" lang="ja-JP" altLang="en-US" sz="2400" dirty="0" smtClean="0">
                <a:latin typeface="Meiryo UI" panose="020B0604030504040204" pitchFamily="50" charset="-128"/>
                <a:ea typeface="Meiryo UI" panose="020B0604030504040204" pitchFamily="50" charset="-128"/>
              </a:rPr>
              <a:t>。</a:t>
            </a:r>
            <a:endParaRPr kumimoji="1" lang="en-US" altLang="ja-JP" sz="2400" dirty="0" smtClean="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教師がやりとりを楽しむ。</a:t>
            </a: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対話</a:t>
            </a:r>
            <a:r>
              <a:rPr lang="ja-JP" altLang="en-US" sz="2400" dirty="0" smtClean="0">
                <a:latin typeface="Meiryo UI" panose="020B0604030504040204" pitchFamily="50" charset="-128"/>
                <a:ea typeface="Meiryo UI" panose="020B0604030504040204" pitchFamily="50" charset="-128"/>
              </a:rPr>
              <a:t>を継続することができるような表現を段階的に使わせていく。</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伝えたいことを伝えることができるよう，既習表現を想起させる指</a:t>
            </a:r>
            <a:endParaRPr lang="en-US" altLang="ja-JP" sz="2400" dirty="0" smtClean="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導を行う。</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［活動→指導→活動」の過程で指導する。</a:t>
            </a: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指導</a:t>
            </a:r>
            <a:r>
              <a:rPr lang="ja-JP" altLang="en-US" sz="2400" dirty="0" smtClean="0">
                <a:latin typeface="Meiryo UI" panose="020B0604030504040204" pitchFamily="50" charset="-128"/>
                <a:ea typeface="Meiryo UI" panose="020B0604030504040204" pitchFamily="50" charset="-128"/>
              </a:rPr>
              <a:t>の成果が出てくるのには時間がかかることを理解して指導する。</a:t>
            </a:r>
            <a:endParaRPr lang="en-US" altLang="ja-JP" sz="2400" dirty="0" smtClean="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フォーマットを暗記させるなど，その場限りのパフォーマンスを求め</a:t>
            </a:r>
            <a:endParaRPr lang="en-US" altLang="ja-JP" sz="2400" dirty="0" smtClean="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る指導はしない。</a:t>
            </a:r>
            <a:endParaRPr kumimoji="1" lang="en-US" altLang="ja-JP" sz="2400"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xmlns="" id="{CFB48794-601C-4D51-BFCB-6B6A193010A5}"/>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行うポイント</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タイトル 1"/>
          <p:cNvSpPr txBox="1">
            <a:spLocks/>
          </p:cNvSpPr>
          <p:nvPr/>
        </p:nvSpPr>
        <p:spPr>
          <a:xfrm>
            <a:off x="5008996" y="6431120"/>
            <a:ext cx="4135004" cy="218719"/>
          </a:xfrm>
          <a:prstGeom prst="rect">
            <a:avLst/>
          </a:prstGeom>
          <a:ln>
            <a:noFill/>
            <a:prstDash val="dash"/>
          </a:ln>
        </p:spPr>
        <p:txBody>
          <a:bodyPr vert="horz" lIns="91440" tIns="45720" rIns="91440" bIns="4572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spcBef>
                <a:spcPts val="0"/>
              </a:spcBef>
              <a:spcAft>
                <a:spcPts val="1108"/>
              </a:spcAft>
            </a:pPr>
            <a:r>
              <a:rPr lang="ja-JP" altLang="en-US" sz="1400" dirty="0" smtClean="0">
                <a:solidFill>
                  <a:prstClr val="black"/>
                </a:solidFill>
                <a:latin typeface="Meiryo UI" panose="020B0604030504040204" pitchFamily="50" charset="-128"/>
                <a:ea typeface="Meiryo UI" panose="020B0604030504040204" pitchFamily="50" charset="-128"/>
                <a:cs typeface="+mn-cs"/>
              </a:rPr>
              <a:t>文部科学省「移行期間における指導資料について」</a:t>
            </a:r>
            <a:endParaRPr lang="ja-JP" alt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1279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xmlns="" id="{D163EA36-A5BC-45BB-9E54-E2D115604567}"/>
              </a:ext>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a:t>
            </a:r>
            <a:r>
              <a:rPr lang="en-US" altLang="ja-JP"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Small  Talk</a:t>
            </a:r>
            <a:r>
              <a:rPr lang="ja-JP" altLang="en-US" sz="280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2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行うポイント</a:t>
            </a:r>
            <a:endParaRPr lang="ja-JP" altLang="en-US" sz="28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pic>
        <p:nvPicPr>
          <p:cNvPr id="17" name="Picture 4" descr="https://3.bp.blogspot.com/-gZfeAL8bBDg/U57GUf2W4gI/AAAAAAAAhg8/TZ9nAchiXck/s800/kaden_t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22" y="2242110"/>
            <a:ext cx="5229776" cy="4473664"/>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a:xfrm>
            <a:off x="1417687" y="3578038"/>
            <a:ext cx="3406246" cy="90090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latin typeface="Meiryo UI" panose="020B0604030504040204" pitchFamily="50" charset="-128"/>
                <a:ea typeface="Meiryo UI" panose="020B0604030504040204" pitchFamily="50" charset="-128"/>
              </a:rPr>
              <a:t>動画視聴</a:t>
            </a:r>
            <a:endParaRPr kumimoji="1" lang="ja-JP" altLang="en-US" sz="5400" dirty="0">
              <a:latin typeface="Meiryo UI" panose="020B0604030504040204" pitchFamily="50" charset="-128"/>
              <a:ea typeface="Meiryo UI" panose="020B0604030504040204" pitchFamily="50" charset="-128"/>
            </a:endParaRPr>
          </a:p>
        </p:txBody>
      </p:sp>
      <p:pic>
        <p:nvPicPr>
          <p:cNvPr id="28" name="Picture 2" descr="先生のイラスト（男性）">
            <a:extLst>
              <a:ext uri="{FF2B5EF4-FFF2-40B4-BE49-F238E27FC236}">
                <a16:creationId xmlns="" xmlns:a16="http://schemas.microsoft.com/office/drawing/2014/main" id="{2D77268F-D81A-43DB-AD8A-8ECE936961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490" y="2602248"/>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91718" y="1561442"/>
            <a:ext cx="8269402" cy="800219"/>
          </a:xfrm>
          <a:prstGeom prst="rect">
            <a:avLst/>
          </a:prstGeom>
        </p:spPr>
        <p:txBody>
          <a:bodyPr wrap="square">
            <a:spAutoFit/>
          </a:bodyPr>
          <a:lstStyle/>
          <a:p>
            <a:r>
              <a:rPr lang="en-US" altLang="ja-JP" sz="2800" dirty="0">
                <a:hlinkClick r:id="rId5"/>
              </a:rPr>
              <a:t>https://</a:t>
            </a:r>
            <a:r>
              <a:rPr lang="en-US" altLang="ja-JP" sz="2800" dirty="0" smtClean="0">
                <a:hlinkClick r:id="rId5"/>
              </a:rPr>
              <a:t>www.youtube.com/watch?v=ezbJbj26H_g</a:t>
            </a:r>
            <a:endParaRPr lang="en-US" altLang="ja-JP" sz="2800" dirty="0" smtClean="0"/>
          </a:p>
          <a:p>
            <a:endParaRPr lang="ja-JP" altLang="en-US" dirty="0"/>
          </a:p>
        </p:txBody>
      </p:sp>
      <p:sp>
        <p:nvSpPr>
          <p:cNvPr id="5" name="正方形/長方形 4"/>
          <p:cNvSpPr/>
          <p:nvPr/>
        </p:nvSpPr>
        <p:spPr>
          <a:xfrm>
            <a:off x="114300" y="703371"/>
            <a:ext cx="8926830" cy="830997"/>
          </a:xfrm>
          <a:prstGeom prst="rect">
            <a:avLst/>
          </a:prstGeom>
        </p:spPr>
        <p:txBody>
          <a:bodyPr wrap="square">
            <a:spAutoFit/>
          </a:bodyPr>
          <a:lstStyle/>
          <a:p>
            <a:r>
              <a:rPr lang="ja-JP" altLang="en-US" sz="2400" dirty="0">
                <a:solidFill>
                  <a:prstClr val="black"/>
                </a:solidFill>
                <a:latin typeface="Meiryo UI" panose="020B0604030504040204" pitchFamily="50" charset="-128"/>
                <a:ea typeface="Meiryo UI" panose="020B0604030504040204" pitchFamily="50" charset="-128"/>
              </a:rPr>
              <a:t>「小学校外国語教育はこう変わる！</a:t>
            </a:r>
            <a:r>
              <a:rPr lang="ja-JP" altLang="en-US" sz="2400" dirty="0" smtClean="0">
                <a:solidFill>
                  <a:prstClr val="black"/>
                </a:solidFill>
                <a:latin typeface="Meiryo UI" panose="020B0604030504040204" pitchFamily="50" charset="-128"/>
                <a:ea typeface="Meiryo UI" panose="020B0604030504040204" pitchFamily="50" charset="-128"/>
              </a:rPr>
              <a:t>⑦～</a:t>
            </a:r>
            <a:r>
              <a:rPr lang="en-US" altLang="ja-JP" sz="2400" dirty="0">
                <a:solidFill>
                  <a:prstClr val="black"/>
                </a:solidFill>
                <a:latin typeface="Meiryo UI" panose="020B0604030504040204" pitchFamily="50" charset="-128"/>
                <a:ea typeface="Meiryo UI" panose="020B0604030504040204" pitchFamily="50" charset="-128"/>
              </a:rPr>
              <a:t>Small Talk</a:t>
            </a:r>
            <a:r>
              <a:rPr lang="ja-JP" altLang="en-US" sz="2400" dirty="0">
                <a:solidFill>
                  <a:prstClr val="black"/>
                </a:solidFill>
                <a:latin typeface="Meiryo UI" panose="020B0604030504040204" pitchFamily="50" charset="-128"/>
                <a:ea typeface="Meiryo UI" panose="020B0604030504040204" pitchFamily="50" charset="-128"/>
              </a:rPr>
              <a:t>の進め方～</a:t>
            </a:r>
            <a:r>
              <a:rPr lang="ja-JP" altLang="en-US" sz="2400" dirty="0" smtClean="0">
                <a:solidFill>
                  <a:prstClr val="black"/>
                </a:solidFill>
                <a:latin typeface="Meiryo UI" panose="020B0604030504040204" pitchFamily="50" charset="-128"/>
                <a:ea typeface="Meiryo UI" panose="020B0604030504040204" pitchFamily="50" charset="-128"/>
              </a:rPr>
              <a:t>」</a:t>
            </a:r>
            <a:endParaRPr lang="en-US" altLang="ja-JP" sz="2400" dirty="0" smtClean="0">
              <a:solidFill>
                <a:prstClr val="black"/>
              </a:solidFill>
              <a:latin typeface="Meiryo UI" panose="020B0604030504040204" pitchFamily="50" charset="-128"/>
              <a:ea typeface="Meiryo UI" panose="020B0604030504040204" pitchFamily="50" charset="-128"/>
            </a:endParaRPr>
          </a:p>
          <a:p>
            <a:r>
              <a:rPr lang="ja-JP" altLang="en-US" sz="2400" dirty="0" smtClean="0">
                <a:solidFill>
                  <a:prstClr val="black"/>
                </a:solidFill>
                <a:latin typeface="Meiryo UI" panose="020B0604030504040204" pitchFamily="50" charset="-128"/>
                <a:ea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rPr>
              <a:t>文部</a:t>
            </a:r>
            <a:r>
              <a:rPr lang="ja-JP" altLang="en-US" sz="2400" dirty="0" smtClean="0">
                <a:solidFill>
                  <a:prstClr val="black"/>
                </a:solidFill>
                <a:latin typeface="Meiryo UI" panose="020B0604030504040204" pitchFamily="50" charset="-128"/>
                <a:ea typeface="Meiryo UI" panose="020B0604030504040204" pitchFamily="50" charset="-128"/>
              </a:rPr>
              <a:t>科学省 </a:t>
            </a:r>
            <a:r>
              <a:rPr lang="en-US" altLang="ja-JP" sz="2400" dirty="0" err="1" smtClean="0">
                <a:solidFill>
                  <a:prstClr val="black"/>
                </a:solidFill>
                <a:latin typeface="Meiryo UI" panose="020B0604030504040204" pitchFamily="50" charset="-128"/>
                <a:ea typeface="Meiryo UI" panose="020B0604030504040204" pitchFamily="50" charset="-128"/>
              </a:rPr>
              <a:t>MEXTchannel</a:t>
            </a:r>
            <a:r>
              <a:rPr lang="ja-JP" altLang="en-US" sz="2400" dirty="0" smtClean="0">
                <a:solidFill>
                  <a:prstClr val="black"/>
                </a:solidFill>
                <a:latin typeface="Meiryo UI" panose="020B0604030504040204" pitchFamily="50" charset="-128"/>
                <a:ea typeface="Meiryo UI" panose="020B0604030504040204" pitchFamily="50" charset="-128"/>
              </a:rPr>
              <a:t>）</a:t>
            </a:r>
            <a:r>
              <a:rPr lang="en-US" altLang="ja-JP" sz="2400" dirty="0" smtClean="0">
                <a:solidFill>
                  <a:prstClr val="black"/>
                </a:solidFill>
                <a:latin typeface="Meiryo UI" panose="020B0604030504040204" pitchFamily="50" charset="-128"/>
                <a:ea typeface="Meiryo UI" panose="020B0604030504040204" pitchFamily="50" charset="-128"/>
              </a:rPr>
              <a:t> </a:t>
            </a:r>
            <a:endParaRPr lang="ja-JP" altLang="en-US" sz="2400" dirty="0"/>
          </a:p>
        </p:txBody>
      </p:sp>
    </p:spTree>
    <p:extLst>
      <p:ext uri="{BB962C8B-B14F-4D97-AF65-F5344CB8AC3E}">
        <p14:creationId xmlns:p14="http://schemas.microsoft.com/office/powerpoint/2010/main" val="1981070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1758</TotalTime>
  <Words>1378</Words>
  <Application>Microsoft Office PowerPoint</Application>
  <PresentationFormat>画面に合わせる (4:3)</PresentationFormat>
  <Paragraphs>203</Paragraphs>
  <Slides>16</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HG丸ｺﾞｼｯｸM-PRO</vt:lpstr>
      <vt:lpstr>Meiryo UI</vt:lpstr>
      <vt:lpstr>ＭＳ Ｐゴシック</vt:lpstr>
      <vt:lpstr>メイリオ</vt:lpstr>
      <vt:lpstr>Arial</vt:lpstr>
      <vt:lpstr>Calibri</vt:lpstr>
      <vt:lpstr>Calibri Light</vt:lpstr>
      <vt:lpstr>Comic Sans MS</vt:lpstr>
      <vt:lpstr>Office テーマ</vt:lpstr>
      <vt:lpstr>英語で伝える力を伸ばす Small Talkの進め方</vt:lpstr>
      <vt:lpstr>PowerPoint プレゼンテーション</vt:lpstr>
      <vt:lpstr>外国語活動や外国語科においては，言語活動は，「実際に英語を用いて互いの考えや気持ちを伝え合う」活動を意味する。</vt:lpstr>
      <vt:lpstr>児童が既習の表現を繰り返し使用して，自分の考えや気持ちを伝え合う活動</vt:lpstr>
      <vt:lpstr>Small Talkとは，あるテーマのもと，指導者のまとまった話を聞いたり，ペアで自分の考えや気持ちを伝え合ったりすることである。</vt:lpstr>
      <vt:lpstr>PowerPoint プレゼンテーション</vt:lpstr>
      <vt:lpstr>PowerPoint プレゼンテーション</vt:lpstr>
      <vt:lpstr>指導のポイント！</vt:lpstr>
      <vt:lpstr>PowerPoint プレゼンテーション</vt:lpstr>
      <vt:lpstr>PowerPoint プレゼンテーション</vt:lpstr>
      <vt:lpstr>Small　Talk①</vt:lpstr>
      <vt:lpstr>PowerPoint プレゼンテーション</vt:lpstr>
      <vt:lpstr>PowerPoint プレゼンテーション</vt:lpstr>
      <vt:lpstr>PowerPoint プレゼンテーション</vt:lpstr>
      <vt:lpstr>PowerPoint プレゼンテーション</vt:lpstr>
      <vt:lpstr>子供達とのコミュニケーションを 　　　　　　　　　　　　　楽しみましょう！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亀岡 圭太</dc:creator>
  <cp:lastModifiedBy>住吉谷 大輔</cp:lastModifiedBy>
  <cp:revision>114</cp:revision>
  <cp:lastPrinted>2021-03-15T00:39:58Z</cp:lastPrinted>
  <dcterms:created xsi:type="dcterms:W3CDTF">2020-11-08T05:14:21Z</dcterms:created>
  <dcterms:modified xsi:type="dcterms:W3CDTF">2021-03-26T04:28:48Z</dcterms:modified>
</cp:coreProperties>
</file>