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35"/>
  </p:notesMasterIdLst>
  <p:sldIdLst>
    <p:sldId id="286" r:id="rId7"/>
    <p:sldId id="256" r:id="rId8"/>
    <p:sldId id="259" r:id="rId9"/>
    <p:sldId id="260" r:id="rId10"/>
    <p:sldId id="263" r:id="rId11"/>
    <p:sldId id="277" r:id="rId12"/>
    <p:sldId id="264" r:id="rId13"/>
    <p:sldId id="265" r:id="rId14"/>
    <p:sldId id="266" r:id="rId15"/>
    <p:sldId id="267" r:id="rId16"/>
    <p:sldId id="268" r:id="rId17"/>
    <p:sldId id="272" r:id="rId18"/>
    <p:sldId id="269" r:id="rId19"/>
    <p:sldId id="270" r:id="rId20"/>
    <p:sldId id="280" r:id="rId21"/>
    <p:sldId id="271" r:id="rId22"/>
    <p:sldId id="278" r:id="rId23"/>
    <p:sldId id="281" r:id="rId24"/>
    <p:sldId id="282" r:id="rId25"/>
    <p:sldId id="283" r:id="rId26"/>
    <p:sldId id="273" r:id="rId27"/>
    <p:sldId id="279" r:id="rId28"/>
    <p:sldId id="274" r:id="rId29"/>
    <p:sldId id="275" r:id="rId30"/>
    <p:sldId id="276" r:id="rId31"/>
    <p:sldId id="284" r:id="rId32"/>
    <p:sldId id="261" r:id="rId33"/>
    <p:sldId id="262" r:id="rId34"/>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81" autoAdjust="0"/>
    <p:restoredTop sz="72918" autoAdjust="0"/>
  </p:normalViewPr>
  <p:slideViewPr>
    <p:cSldViewPr snapToGrid="0">
      <p:cViewPr varScale="1">
        <p:scale>
          <a:sx n="85" d="100"/>
          <a:sy n="85" d="100"/>
        </p:scale>
        <p:origin x="20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65000"/>
                  <a:lumOff val="35000"/>
                </a:schemeClr>
              </a:solidFill>
              <a:latin typeface="+mn-lt"/>
              <a:ea typeface="+mn-ea"/>
              <a:cs typeface="+mn-cs"/>
            </a:defRPr>
          </a:pPr>
          <a:endParaRPr lang="ja-JP"/>
        </a:p>
      </c:txPr>
    </c:title>
    <c:autoTitleDeleted val="0"/>
    <c:plotArea>
      <c:layout/>
      <c:pieChart>
        <c:varyColors val="1"/>
        <c:ser>
          <c:idx val="0"/>
          <c:order val="0"/>
          <c:tx>
            <c:strRef>
              <c:f>Sheet1!$A$2</c:f>
              <c:strCache>
                <c:ptCount val="1"/>
                <c:pt idx="0">
                  <c:v>中学校</c:v>
                </c:pt>
              </c:strCache>
            </c:strRef>
          </c:tx>
          <c:dPt>
            <c:idx val="0"/>
            <c:bubble3D val="0"/>
            <c:spPr>
              <a:solidFill>
                <a:schemeClr val="accent1"/>
              </a:solidFill>
              <a:ln>
                <a:noFill/>
              </a:ln>
              <a:effectLst>
                <a:outerShdw blurRad="317500" algn="ctr" rotWithShape="0">
                  <a:prstClr val="black">
                    <a:alpha val="25000"/>
                  </a:prstClr>
                </a:outerShdw>
              </a:effectLst>
            </c:spPr>
          </c:dPt>
          <c:dPt>
            <c:idx val="1"/>
            <c:bubble3D val="0"/>
            <c:spPr>
              <a:solidFill>
                <a:schemeClr val="accent2"/>
              </a:solidFill>
              <a:ln>
                <a:noFill/>
              </a:ln>
              <a:effectLst>
                <a:outerShdw blurRad="317500" algn="ctr" rotWithShape="0">
                  <a:prstClr val="black">
                    <a:alpha val="25000"/>
                  </a:prstClr>
                </a:outerShdw>
              </a:effectLst>
            </c:spPr>
          </c:dPt>
          <c:dPt>
            <c:idx val="2"/>
            <c:bubble3D val="0"/>
            <c:spPr>
              <a:solidFill>
                <a:schemeClr val="accent3"/>
              </a:solidFill>
              <a:ln>
                <a:noFill/>
              </a:ln>
              <a:effectLst>
                <a:outerShdw blurRad="317500" algn="ctr" rotWithShape="0">
                  <a:prstClr val="black">
                    <a:alpha val="25000"/>
                  </a:prstClr>
                </a:outerShdw>
              </a:effectLst>
            </c:spPr>
          </c:dPt>
          <c:dPt>
            <c:idx val="3"/>
            <c:bubble3D val="0"/>
            <c:spPr>
              <a:solidFill>
                <a:schemeClr val="accent4"/>
              </a:solidFill>
              <a:ln>
                <a:noFill/>
              </a:ln>
              <a:effectLst>
                <a:outerShdw blurRad="317500" algn="ctr" rotWithShape="0">
                  <a:prstClr val="black">
                    <a:alpha val="25000"/>
                  </a:prstClr>
                </a:outerShdw>
              </a:effectLst>
            </c:spPr>
          </c:dPt>
          <c:dPt>
            <c:idx val="4"/>
            <c:bubble3D val="0"/>
            <c:spPr>
              <a:solidFill>
                <a:schemeClr val="accent5"/>
              </a:solidFill>
              <a:ln>
                <a:noFill/>
              </a:ln>
              <a:effectLst>
                <a:outerShdw blurRad="317500" algn="ctr" rotWithShape="0">
                  <a:prstClr val="black">
                    <a:alpha val="25000"/>
                  </a:prstClr>
                </a:outerShdw>
              </a:effectLst>
            </c:spPr>
          </c:dPt>
          <c:dPt>
            <c:idx val="5"/>
            <c:bubble3D val="0"/>
            <c:spPr>
              <a:solidFill>
                <a:schemeClr val="accent6"/>
              </a:solidFill>
              <a:ln>
                <a:noFill/>
              </a:ln>
              <a:effectLst>
                <a:outerShdw blurRad="317500" algn="ctr" rotWithShape="0">
                  <a:prstClr val="black">
                    <a:alpha val="25000"/>
                  </a:prstClr>
                </a:outerShdw>
              </a:effectLst>
            </c:spPr>
          </c:dPt>
          <c:dLbls>
            <c:dLbl>
              <c:idx val="0"/>
              <c:layout>
                <c:manualLayout>
                  <c:x val="5.5555555555555552E-2"/>
                  <c:y val="-4.6296296296296511E-3"/>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6.9444444444444448E-2"/>
                  <c:y val="-0.12037037037037036"/>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3.0555555555555454E-2"/>
                  <c:y val="2.7777777777777693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2.4968058424025313E-2"/>
                  <c:y val="-8.9945694962382042E-2"/>
                </c:manualLayout>
              </c:layout>
              <c:tx>
                <c:rich>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fld id="{B8461501-B949-4458-94C2-2B3F34361F93}" type="CATEGORYNAME">
                      <a:rPr lang="ja-JP" altLang="en-US" sz="2000" b="1" dirty="0">
                        <a:solidFill>
                          <a:srgbClr val="FF0000"/>
                        </a:solidFill>
                      </a:rPr>
                      <a:pPr>
                        <a:defRPr sz="2000"/>
                      </a:pPr>
                      <a:t>[分類名]</a:t>
                    </a:fld>
                    <a:r>
                      <a:rPr lang="ja-JP" altLang="en-US" sz="2000" b="1" baseline="0" dirty="0">
                        <a:solidFill>
                          <a:srgbClr val="FF0000"/>
                        </a:solidFill>
                      </a:rPr>
                      <a:t>
</a:t>
                    </a:r>
                    <a:fld id="{8D11F73D-F568-4B8A-A28D-2B9CA07D1375}" type="PERCENTAGE">
                      <a:rPr lang="en-US" altLang="ja-JP" sz="2000" b="1" baseline="0" dirty="0">
                        <a:solidFill>
                          <a:srgbClr val="FF0000"/>
                        </a:solidFill>
                      </a:rPr>
                      <a:pPr>
                        <a:defRPr sz="2000"/>
                      </a:pPr>
                      <a:t>[パーセンテージ]</a:t>
                    </a:fld>
                    <a:endParaRPr lang="ja-JP" altLang="en-US" sz="2000" b="1" baseline="0" dirty="0">
                      <a:solidFill>
                        <a:srgbClr val="FF0000"/>
                      </a:solidFill>
                    </a:endParaRPr>
                  </a:p>
                </c:rich>
              </c:tx>
              <c:spPr>
                <a:xfrm>
                  <a:off x="83077" y="1639793"/>
                  <a:ext cx="1808138" cy="729815"/>
                </a:xfrm>
                <a:solidFill>
                  <a:sysClr val="window" lastClr="FFFFFF">
                    <a:alpha val="75000"/>
                  </a:sysClr>
                </a:solidFill>
                <a:ln w="38100" cap="flat" cmpd="sng" algn="ctr">
                  <a:solidFill>
                    <a:schemeClr val="tx1"/>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68142"/>
                        <a:gd name="adj2" fmla="val -3860"/>
                      </a:avLst>
                    </a:prstGeom>
                    <a:noFill/>
                    <a:ln>
                      <a:noFill/>
                    </a:ln>
                  </c15:spPr>
                  <c15:layout>
                    <c:manualLayout>
                      <c:w val="0.41617589076775091"/>
                      <c:h val="0.28028773220780312"/>
                    </c:manualLayout>
                  </c15:layout>
                  <c15:dlblFieldTable/>
                  <c15:showDataLabelsRange val="0"/>
                </c:ext>
              </c:extLst>
            </c:dLbl>
            <c:dLbl>
              <c:idx val="4"/>
              <c:layout>
                <c:manualLayout>
                  <c:x val="-0.11388888888888889"/>
                  <c:y val="0.2361111111111111"/>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0.2"/>
                  <c:y val="6.0185185185185182E-2"/>
                </c:manualLayout>
              </c:layout>
              <c:spPr>
                <a:solidFill>
                  <a:sysClr val="window" lastClr="FFFFFF">
                    <a:alpha val="75000"/>
                  </a:sysClr>
                </a:solidFill>
                <a:ln w="9525">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mj-ea"/>
                      <a:ea typeface="+mj-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ext>
              </c:extLst>
            </c:dLbl>
            <c:spPr>
              <a:solidFill>
                <a:sysClr val="window" lastClr="FFFFFF">
                  <a:alpha val="75000"/>
                </a:sysClr>
              </a:solidFill>
              <a:ln w="9525">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ja-JP"/>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Sheet1!$B$1:$G$1</c:f>
              <c:strCache>
                <c:ptCount val="6"/>
                <c:pt idx="0">
                  <c:v>各教科等</c:v>
                </c:pt>
                <c:pt idx="1">
                  <c:v>特別活動</c:v>
                </c:pt>
                <c:pt idx="2">
                  <c:v>学校行事</c:v>
                </c:pt>
                <c:pt idx="3">
                  <c:v>運動部活動など</c:v>
                </c:pt>
                <c:pt idx="4">
                  <c:v>休憩時間</c:v>
                </c:pt>
                <c:pt idx="5">
                  <c:v>その他</c:v>
                </c:pt>
              </c:strCache>
            </c:strRef>
          </c:cat>
          <c:val>
            <c:numRef>
              <c:f>Sheet1!$B$2:$G$2</c:f>
              <c:numCache>
                <c:formatCode>General</c:formatCode>
                <c:ptCount val="6"/>
                <c:pt idx="0">
                  <c:v>25.4</c:v>
                </c:pt>
                <c:pt idx="1">
                  <c:v>2.4</c:v>
                </c:pt>
                <c:pt idx="2">
                  <c:v>5.8</c:v>
                </c:pt>
                <c:pt idx="3">
                  <c:v>51.7</c:v>
                </c:pt>
                <c:pt idx="4">
                  <c:v>11.5</c:v>
                </c:pt>
                <c:pt idx="5">
                  <c:v>3.2</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solidFill>
        <a:schemeClr val="dk1">
          <a:lumMod val="15000"/>
          <a:lumOff val="85000"/>
        </a:schemeClr>
      </a:solidFill>
      <a:round/>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65000"/>
                  <a:lumOff val="35000"/>
                </a:schemeClr>
              </a:solidFill>
              <a:latin typeface="+mn-lt"/>
              <a:ea typeface="+mn-ea"/>
              <a:cs typeface="+mn-cs"/>
            </a:defRPr>
          </a:pPr>
          <a:endParaRPr lang="ja-JP"/>
        </a:p>
      </c:txPr>
    </c:title>
    <c:autoTitleDeleted val="0"/>
    <c:plotArea>
      <c:layout/>
      <c:pieChart>
        <c:varyColors val="1"/>
        <c:ser>
          <c:idx val="0"/>
          <c:order val="0"/>
          <c:tx>
            <c:strRef>
              <c:f>Sheet1!$A$3</c:f>
              <c:strCache>
                <c:ptCount val="1"/>
                <c:pt idx="0">
                  <c:v>高等学校</c:v>
                </c:pt>
              </c:strCache>
            </c:strRef>
          </c:tx>
          <c:dPt>
            <c:idx val="0"/>
            <c:bubble3D val="0"/>
            <c:spPr>
              <a:solidFill>
                <a:schemeClr val="accent1"/>
              </a:solidFill>
              <a:ln>
                <a:noFill/>
              </a:ln>
              <a:effectLst>
                <a:outerShdw blurRad="317500" algn="ctr" rotWithShape="0">
                  <a:prstClr val="black">
                    <a:alpha val="25000"/>
                  </a:prstClr>
                </a:outerShdw>
              </a:effectLst>
            </c:spPr>
          </c:dPt>
          <c:dPt>
            <c:idx val="1"/>
            <c:bubble3D val="0"/>
            <c:spPr>
              <a:solidFill>
                <a:schemeClr val="accent2"/>
              </a:solidFill>
              <a:ln>
                <a:noFill/>
              </a:ln>
              <a:effectLst>
                <a:outerShdw blurRad="317500" algn="ctr" rotWithShape="0">
                  <a:prstClr val="black">
                    <a:alpha val="25000"/>
                  </a:prstClr>
                </a:outerShdw>
              </a:effectLst>
            </c:spPr>
          </c:dPt>
          <c:dPt>
            <c:idx val="2"/>
            <c:bubble3D val="0"/>
            <c:spPr>
              <a:solidFill>
                <a:schemeClr val="accent3"/>
              </a:solidFill>
              <a:ln>
                <a:noFill/>
              </a:ln>
              <a:effectLst>
                <a:outerShdw blurRad="317500" algn="ctr" rotWithShape="0">
                  <a:prstClr val="black">
                    <a:alpha val="25000"/>
                  </a:prstClr>
                </a:outerShdw>
              </a:effectLst>
            </c:spPr>
          </c:dPt>
          <c:dPt>
            <c:idx val="3"/>
            <c:bubble3D val="0"/>
            <c:spPr>
              <a:solidFill>
                <a:schemeClr val="accent4"/>
              </a:solidFill>
              <a:ln>
                <a:noFill/>
              </a:ln>
              <a:effectLst>
                <a:outerShdw blurRad="317500" algn="ctr" rotWithShape="0">
                  <a:prstClr val="black">
                    <a:alpha val="25000"/>
                  </a:prstClr>
                </a:outerShdw>
              </a:effectLst>
            </c:spPr>
          </c:dPt>
          <c:dPt>
            <c:idx val="4"/>
            <c:bubble3D val="0"/>
            <c:spPr>
              <a:solidFill>
                <a:schemeClr val="accent5"/>
              </a:solidFill>
              <a:ln>
                <a:noFill/>
              </a:ln>
              <a:effectLst>
                <a:outerShdw blurRad="317500" algn="ctr" rotWithShape="0">
                  <a:prstClr val="black">
                    <a:alpha val="25000"/>
                  </a:prstClr>
                </a:outerShdw>
              </a:effectLst>
            </c:spPr>
          </c:dPt>
          <c:dPt>
            <c:idx val="5"/>
            <c:bubble3D val="0"/>
            <c:spPr>
              <a:solidFill>
                <a:schemeClr val="accent6"/>
              </a:solidFill>
              <a:ln>
                <a:noFill/>
              </a:ln>
              <a:effectLst>
                <a:outerShdw blurRad="317500" algn="ctr" rotWithShape="0">
                  <a:prstClr val="black">
                    <a:alpha val="25000"/>
                  </a:prstClr>
                </a:outerShdw>
              </a:effectLst>
            </c:spPr>
          </c:dPt>
          <c:dLbls>
            <c:dLbl>
              <c:idx val="0"/>
              <c:layout>
                <c:manualLayout>
                  <c:x val="0.10833333333333334"/>
                  <c:y val="9.2592592592592813E-3"/>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3.6111111111111212E-2"/>
                  <c:y val="0"/>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2.7777777777777776E-2"/>
                  <c:y val="0.18518518518518509"/>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3.7468141859955999E-2"/>
                  <c:y val="-8.4488307518597816E-2"/>
                </c:manualLayout>
              </c:layout>
              <c:tx>
                <c:rich>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fld id="{42CFE589-DF2C-4B45-9D77-0755F62FC62D}" type="CATEGORYNAME">
                      <a:rPr lang="ja-JP" altLang="en-US" sz="2000" b="1" dirty="0">
                        <a:solidFill>
                          <a:srgbClr val="FF0000"/>
                        </a:solidFill>
                      </a:rPr>
                      <a:pPr>
                        <a:defRPr sz="2000"/>
                      </a:pPr>
                      <a:t>[分類名]</a:t>
                    </a:fld>
                    <a:r>
                      <a:rPr lang="ja-JP" altLang="en-US" sz="2000" b="1" baseline="0" dirty="0">
                        <a:solidFill>
                          <a:srgbClr val="FF0000"/>
                        </a:solidFill>
                      </a:rPr>
                      <a:t>
</a:t>
                    </a:r>
                    <a:fld id="{454E2F89-8F9E-4E72-88FD-1346096C039B}" type="PERCENTAGE">
                      <a:rPr lang="en-US" altLang="ja-JP" sz="2000" b="1" baseline="0" dirty="0">
                        <a:solidFill>
                          <a:srgbClr val="FF0000"/>
                        </a:solidFill>
                      </a:rPr>
                      <a:pPr>
                        <a:defRPr sz="2000"/>
                      </a:pPr>
                      <a:t>[パーセンテージ]</a:t>
                    </a:fld>
                    <a:endParaRPr lang="ja-JP" altLang="en-US" sz="2000" b="1" baseline="0" dirty="0">
                      <a:solidFill>
                        <a:srgbClr val="FF0000"/>
                      </a:solidFill>
                    </a:endParaRPr>
                  </a:p>
                </c:rich>
              </c:tx>
              <c:spPr>
                <a:xfrm>
                  <a:off x="162786" y="1595021"/>
                  <a:ext cx="1820208" cy="864997"/>
                </a:xfrm>
                <a:solidFill>
                  <a:sysClr val="window" lastClr="FFFFFF">
                    <a:alpha val="75000"/>
                  </a:sysClr>
                </a:solidFill>
                <a:ln w="38100" cap="flat" cmpd="sng" algn="ctr">
                  <a:solidFill>
                    <a:schemeClr val="tx1"/>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67492"/>
                        <a:gd name="adj2" fmla="val -6638"/>
                      </a:avLst>
                    </a:prstGeom>
                    <a:noFill/>
                    <a:ln>
                      <a:noFill/>
                    </a:ln>
                  </c15:spPr>
                  <c15:layout>
                    <c:manualLayout>
                      <c:w val="0.41895378938377326"/>
                      <c:h val="0.27367511454368793"/>
                    </c:manualLayout>
                  </c15:layout>
                  <c15:dlblFieldTable/>
                  <c15:showDataLabelsRange val="0"/>
                </c:ext>
              </c:extLst>
            </c:dLbl>
            <c:dLbl>
              <c:idx val="4"/>
              <c:layout>
                <c:manualLayout>
                  <c:x val="-0.125"/>
                  <c:y val="0.25462962962962965"/>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0.15277777777777779"/>
                  <c:y val="6.0185185185185182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solidFill>
                <a:sysClr val="window" lastClr="FFFFFF">
                  <a:alpha val="75000"/>
                </a:sysClr>
              </a:solidFill>
              <a:ln w="9525">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ja-JP"/>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Sheet1!$B$1:$G$1</c:f>
              <c:strCache>
                <c:ptCount val="6"/>
                <c:pt idx="0">
                  <c:v>各教科等</c:v>
                </c:pt>
                <c:pt idx="1">
                  <c:v>特別活動</c:v>
                </c:pt>
                <c:pt idx="2">
                  <c:v>学校行事</c:v>
                </c:pt>
                <c:pt idx="3">
                  <c:v>運動部活動など</c:v>
                </c:pt>
                <c:pt idx="4">
                  <c:v>休憩時間</c:v>
                </c:pt>
                <c:pt idx="5">
                  <c:v>その他</c:v>
                </c:pt>
              </c:strCache>
            </c:strRef>
          </c:cat>
          <c:val>
            <c:numRef>
              <c:f>Sheet1!$B$3:$G$3</c:f>
              <c:numCache>
                <c:formatCode>General</c:formatCode>
                <c:ptCount val="6"/>
                <c:pt idx="0">
                  <c:v>22.3</c:v>
                </c:pt>
                <c:pt idx="1">
                  <c:v>0.8</c:v>
                </c:pt>
                <c:pt idx="2">
                  <c:v>8.3000000000000007</c:v>
                </c:pt>
                <c:pt idx="3">
                  <c:v>59.3</c:v>
                </c:pt>
                <c:pt idx="4">
                  <c:v>4.2</c:v>
                </c:pt>
                <c:pt idx="5">
                  <c:v>5.2</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solidFill>
        <a:schemeClr val="dk1">
          <a:lumMod val="15000"/>
          <a:lumOff val="85000"/>
        </a:schemeClr>
      </a:solidFill>
      <a:round/>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65000"/>
                  <a:lumOff val="35000"/>
                </a:schemeClr>
              </a:solidFill>
              <a:latin typeface="+mn-lt"/>
              <a:ea typeface="+mn-ea"/>
              <a:cs typeface="+mn-cs"/>
            </a:defRPr>
          </a:pPr>
          <a:endParaRPr lang="ja-JP"/>
        </a:p>
      </c:txPr>
    </c:title>
    <c:autoTitleDeleted val="0"/>
    <c:plotArea>
      <c:layout/>
      <c:pieChart>
        <c:varyColors val="1"/>
        <c:ser>
          <c:idx val="0"/>
          <c:order val="0"/>
          <c:tx>
            <c:strRef>
              <c:f>Sheet1!$A$2</c:f>
              <c:strCache>
                <c:ptCount val="1"/>
                <c:pt idx="0">
                  <c:v>中学校</c:v>
                </c:pt>
              </c:strCache>
            </c:strRef>
          </c:tx>
          <c:dPt>
            <c:idx val="0"/>
            <c:bubble3D val="0"/>
            <c:spPr>
              <a:solidFill>
                <a:schemeClr val="accent1"/>
              </a:solidFill>
              <a:ln>
                <a:noFill/>
              </a:ln>
              <a:effectLst>
                <a:outerShdw blurRad="317500" algn="ctr" rotWithShape="0">
                  <a:prstClr val="black">
                    <a:alpha val="25000"/>
                  </a:prstClr>
                </a:outerShdw>
              </a:effectLst>
            </c:spPr>
          </c:dPt>
          <c:dPt>
            <c:idx val="1"/>
            <c:bubble3D val="0"/>
            <c:spPr>
              <a:solidFill>
                <a:schemeClr val="accent2"/>
              </a:solidFill>
              <a:ln>
                <a:noFill/>
              </a:ln>
              <a:effectLst>
                <a:outerShdw blurRad="317500" algn="ctr" rotWithShape="0">
                  <a:prstClr val="black">
                    <a:alpha val="25000"/>
                  </a:prstClr>
                </a:outerShdw>
              </a:effectLst>
            </c:spPr>
          </c:dPt>
          <c:dPt>
            <c:idx val="2"/>
            <c:bubble3D val="0"/>
            <c:spPr>
              <a:solidFill>
                <a:schemeClr val="accent3"/>
              </a:solidFill>
              <a:ln>
                <a:noFill/>
              </a:ln>
              <a:effectLst>
                <a:outerShdw blurRad="317500" algn="ctr" rotWithShape="0">
                  <a:prstClr val="black">
                    <a:alpha val="25000"/>
                  </a:prstClr>
                </a:outerShdw>
              </a:effectLst>
            </c:spPr>
          </c:dPt>
          <c:dPt>
            <c:idx val="3"/>
            <c:bubble3D val="0"/>
            <c:spPr>
              <a:solidFill>
                <a:schemeClr val="accent4"/>
              </a:solidFill>
              <a:ln>
                <a:noFill/>
              </a:ln>
              <a:effectLst>
                <a:outerShdw blurRad="317500" algn="ctr" rotWithShape="0">
                  <a:prstClr val="black">
                    <a:alpha val="25000"/>
                  </a:prstClr>
                </a:outerShdw>
              </a:effectLst>
            </c:spPr>
          </c:dPt>
          <c:dPt>
            <c:idx val="4"/>
            <c:bubble3D val="0"/>
            <c:spPr>
              <a:solidFill>
                <a:schemeClr val="accent5"/>
              </a:solidFill>
              <a:ln>
                <a:noFill/>
              </a:ln>
              <a:effectLst>
                <a:outerShdw blurRad="317500" algn="ctr" rotWithShape="0">
                  <a:prstClr val="black">
                    <a:alpha val="25000"/>
                  </a:prstClr>
                </a:outerShdw>
              </a:effectLst>
            </c:spPr>
          </c:dPt>
          <c:dPt>
            <c:idx val="5"/>
            <c:bubble3D val="0"/>
            <c:spPr>
              <a:solidFill>
                <a:schemeClr val="accent6"/>
              </a:solidFill>
              <a:ln>
                <a:noFill/>
              </a:ln>
              <a:effectLst>
                <a:outerShdw blurRad="317500" algn="ctr" rotWithShape="0">
                  <a:prstClr val="black">
                    <a:alpha val="25000"/>
                  </a:prstClr>
                </a:outerShdw>
              </a:effectLst>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Sheet1!$B$1:$G$1</c:f>
              <c:strCache>
                <c:ptCount val="6"/>
                <c:pt idx="0">
                  <c:v>各教科等</c:v>
                </c:pt>
                <c:pt idx="1">
                  <c:v>特別活動</c:v>
                </c:pt>
                <c:pt idx="2">
                  <c:v>学校行事</c:v>
                </c:pt>
                <c:pt idx="3">
                  <c:v>運動部活動など</c:v>
                </c:pt>
                <c:pt idx="4">
                  <c:v>休憩時間</c:v>
                </c:pt>
                <c:pt idx="5">
                  <c:v>その他</c:v>
                </c:pt>
              </c:strCache>
            </c:strRef>
          </c:cat>
          <c:val>
            <c:numRef>
              <c:f>Sheet1!$B$2:$G$2</c:f>
              <c:numCache>
                <c:formatCode>General</c:formatCode>
                <c:ptCount val="6"/>
                <c:pt idx="0">
                  <c:v>25.4</c:v>
                </c:pt>
                <c:pt idx="1">
                  <c:v>2.4</c:v>
                </c:pt>
                <c:pt idx="2">
                  <c:v>5.8</c:v>
                </c:pt>
                <c:pt idx="3">
                  <c:v>51.7</c:v>
                </c:pt>
                <c:pt idx="4">
                  <c:v>11.5</c:v>
                </c:pt>
                <c:pt idx="5">
                  <c:v>3.2</c:v>
                </c:pt>
              </c:numCache>
            </c:numRef>
          </c:val>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solidFill>
        <a:schemeClr val="dk1">
          <a:lumMod val="15000"/>
          <a:lumOff val="85000"/>
        </a:schemeClr>
      </a:solidFill>
      <a:round/>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65000"/>
                  <a:lumOff val="35000"/>
                </a:schemeClr>
              </a:solidFill>
              <a:latin typeface="+mn-lt"/>
              <a:ea typeface="+mn-ea"/>
              <a:cs typeface="+mn-cs"/>
            </a:defRPr>
          </a:pPr>
          <a:endParaRPr lang="ja-JP"/>
        </a:p>
      </c:txPr>
    </c:title>
    <c:autoTitleDeleted val="0"/>
    <c:plotArea>
      <c:layout/>
      <c:pieChart>
        <c:varyColors val="1"/>
        <c:ser>
          <c:idx val="0"/>
          <c:order val="0"/>
          <c:tx>
            <c:strRef>
              <c:f>Sheet1!$A$3</c:f>
              <c:strCache>
                <c:ptCount val="1"/>
                <c:pt idx="0">
                  <c:v>高等学校</c:v>
                </c:pt>
              </c:strCache>
            </c:strRef>
          </c:tx>
          <c:dPt>
            <c:idx val="0"/>
            <c:bubble3D val="0"/>
            <c:spPr>
              <a:solidFill>
                <a:schemeClr val="accent1"/>
              </a:solidFill>
              <a:ln>
                <a:noFill/>
              </a:ln>
              <a:effectLst>
                <a:outerShdw blurRad="317500" algn="ctr" rotWithShape="0">
                  <a:prstClr val="black">
                    <a:alpha val="25000"/>
                  </a:prstClr>
                </a:outerShdw>
              </a:effectLst>
            </c:spPr>
          </c:dPt>
          <c:dPt>
            <c:idx val="1"/>
            <c:bubble3D val="0"/>
            <c:spPr>
              <a:solidFill>
                <a:schemeClr val="accent2"/>
              </a:solidFill>
              <a:ln>
                <a:noFill/>
              </a:ln>
              <a:effectLst>
                <a:outerShdw blurRad="317500" algn="ctr" rotWithShape="0">
                  <a:prstClr val="black">
                    <a:alpha val="25000"/>
                  </a:prstClr>
                </a:outerShdw>
              </a:effectLst>
            </c:spPr>
          </c:dPt>
          <c:dPt>
            <c:idx val="2"/>
            <c:bubble3D val="0"/>
            <c:spPr>
              <a:solidFill>
                <a:schemeClr val="accent3"/>
              </a:solidFill>
              <a:ln>
                <a:noFill/>
              </a:ln>
              <a:effectLst>
                <a:outerShdw blurRad="317500" algn="ctr" rotWithShape="0">
                  <a:prstClr val="black">
                    <a:alpha val="25000"/>
                  </a:prstClr>
                </a:outerShdw>
              </a:effectLst>
            </c:spPr>
          </c:dPt>
          <c:dPt>
            <c:idx val="3"/>
            <c:bubble3D val="0"/>
            <c:spPr>
              <a:solidFill>
                <a:schemeClr val="accent4"/>
              </a:solidFill>
              <a:ln>
                <a:noFill/>
              </a:ln>
              <a:effectLst>
                <a:outerShdw blurRad="317500" algn="ctr" rotWithShape="0">
                  <a:prstClr val="black">
                    <a:alpha val="25000"/>
                  </a:prstClr>
                </a:outerShdw>
              </a:effectLst>
            </c:spPr>
          </c:dPt>
          <c:dPt>
            <c:idx val="4"/>
            <c:bubble3D val="0"/>
            <c:spPr>
              <a:solidFill>
                <a:schemeClr val="accent5"/>
              </a:solidFill>
              <a:ln>
                <a:noFill/>
              </a:ln>
              <a:effectLst>
                <a:outerShdw blurRad="317500" algn="ctr" rotWithShape="0">
                  <a:prstClr val="black">
                    <a:alpha val="25000"/>
                  </a:prstClr>
                </a:outerShdw>
              </a:effectLst>
            </c:spPr>
          </c:dPt>
          <c:dPt>
            <c:idx val="5"/>
            <c:bubble3D val="0"/>
            <c:spPr>
              <a:solidFill>
                <a:schemeClr val="accent6"/>
              </a:solidFill>
              <a:ln>
                <a:noFill/>
              </a:ln>
              <a:effectLst>
                <a:outerShdw blurRad="317500" algn="ctr" rotWithShape="0">
                  <a:prstClr val="black">
                    <a:alpha val="25000"/>
                  </a:prstClr>
                </a:outerShdw>
              </a:effectLst>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Sheet1!$B$1:$G$1</c:f>
              <c:strCache>
                <c:ptCount val="6"/>
                <c:pt idx="0">
                  <c:v>各教科等</c:v>
                </c:pt>
                <c:pt idx="1">
                  <c:v>特別活動</c:v>
                </c:pt>
                <c:pt idx="2">
                  <c:v>学校行事</c:v>
                </c:pt>
                <c:pt idx="3">
                  <c:v>運動部活動など</c:v>
                </c:pt>
                <c:pt idx="4">
                  <c:v>休憩時間</c:v>
                </c:pt>
                <c:pt idx="5">
                  <c:v>その他</c:v>
                </c:pt>
              </c:strCache>
            </c:strRef>
          </c:cat>
          <c:val>
            <c:numRef>
              <c:f>Sheet1!$B$3:$G$3</c:f>
              <c:numCache>
                <c:formatCode>General</c:formatCode>
                <c:ptCount val="6"/>
                <c:pt idx="0">
                  <c:v>22.3</c:v>
                </c:pt>
                <c:pt idx="1">
                  <c:v>0.8</c:v>
                </c:pt>
                <c:pt idx="2">
                  <c:v>8.3000000000000007</c:v>
                </c:pt>
                <c:pt idx="3">
                  <c:v>59.3</c:v>
                </c:pt>
                <c:pt idx="4">
                  <c:v>4.2</c:v>
                </c:pt>
                <c:pt idx="5">
                  <c:v>5.2</c:v>
                </c:pt>
              </c:numCache>
            </c:numRef>
          </c:val>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ysClr val="window" lastClr="FFFFFF"/>
    </a:solidFill>
    <a:ln w="9525" cap="flat" cmpd="sng" algn="ctr">
      <a:solidFill>
        <a:schemeClr val="dk1">
          <a:lumMod val="15000"/>
          <a:lumOff val="85000"/>
        </a:schemeClr>
      </a:solid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1DDB5F-E1FC-420C-9E22-C0B8C248E0EC}" type="doc">
      <dgm:prSet loTypeId="urn:microsoft.com/office/officeart/2005/8/layout/radial6" loCatId="cycle" qsTypeId="urn:microsoft.com/office/officeart/2005/8/quickstyle/simple1" qsCatId="simple" csTypeId="urn:microsoft.com/office/officeart/2005/8/colors/accent0_1" csCatId="mainScheme" phldr="1"/>
      <dgm:spPr/>
      <dgm:t>
        <a:bodyPr/>
        <a:lstStyle/>
        <a:p>
          <a:endParaRPr kumimoji="1" lang="ja-JP" altLang="en-US"/>
        </a:p>
      </dgm:t>
    </dgm:pt>
    <dgm:pt modelId="{61AF3110-6665-4DF7-9E90-D64339F0C988}">
      <dgm:prSet phldrT="[テキスト]" custT="1"/>
      <dgm:spPr>
        <a:solidFill>
          <a:srgbClr val="FF0000"/>
        </a:solidFill>
      </dgm:spPr>
      <dgm:t>
        <a:bodyPr/>
        <a:lstStyle/>
        <a:p>
          <a:r>
            <a:rPr kumimoji="1" lang="ja-JP" altLang="en-US" sz="3200" dirty="0" smtClean="0">
              <a:solidFill>
                <a:schemeClr val="bg1"/>
              </a:solidFill>
            </a:rPr>
            <a:t>熱中症発生の要因</a:t>
          </a:r>
          <a:endParaRPr kumimoji="1" lang="ja-JP" altLang="en-US" sz="3200" dirty="0">
            <a:solidFill>
              <a:schemeClr val="bg1"/>
            </a:solidFill>
          </a:endParaRPr>
        </a:p>
      </dgm:t>
    </dgm:pt>
    <dgm:pt modelId="{663AF26D-EF20-4508-960B-A8B89E725DCD}" type="parTrans" cxnId="{F483110C-643C-49BF-8572-D62FCF7BD0C4}">
      <dgm:prSet/>
      <dgm:spPr/>
      <dgm:t>
        <a:bodyPr/>
        <a:lstStyle/>
        <a:p>
          <a:endParaRPr kumimoji="1" lang="ja-JP" altLang="en-US"/>
        </a:p>
      </dgm:t>
    </dgm:pt>
    <dgm:pt modelId="{62319D48-EE39-465C-9E92-E9677EA833BE}" type="sibTrans" cxnId="{F483110C-643C-49BF-8572-D62FCF7BD0C4}">
      <dgm:prSet/>
      <dgm:spPr/>
      <dgm:t>
        <a:bodyPr/>
        <a:lstStyle/>
        <a:p>
          <a:endParaRPr kumimoji="1" lang="ja-JP" altLang="en-US"/>
        </a:p>
      </dgm:t>
    </dgm:pt>
    <dgm:pt modelId="{44832B16-9054-49AB-888E-FE9104F789E4}">
      <dgm:prSet phldrT="[テキスト]" custT="1"/>
      <dgm:spPr>
        <a:solidFill>
          <a:srgbClr val="FFFF00"/>
        </a:solidFill>
      </dgm:spPr>
      <dgm:t>
        <a:bodyPr/>
        <a:lstStyle/>
        <a:p>
          <a:pPr algn="ctr"/>
          <a:r>
            <a:rPr kumimoji="1" lang="ja-JP" altLang="en-US" sz="3200" dirty="0" smtClean="0">
              <a:latin typeface="+mj-ea"/>
              <a:ea typeface="+mj-ea"/>
            </a:rPr>
            <a:t>環境</a:t>
          </a:r>
          <a:endParaRPr kumimoji="1" lang="en-US" altLang="ja-JP" sz="3200" dirty="0" smtClean="0">
            <a:latin typeface="+mj-ea"/>
            <a:ea typeface="+mj-ea"/>
          </a:endParaRPr>
        </a:p>
        <a:p>
          <a:pPr algn="l"/>
          <a:r>
            <a:rPr kumimoji="1" lang="ja-JP" altLang="en-US" sz="1400" dirty="0" smtClean="0">
              <a:latin typeface="+mj-ea"/>
              <a:ea typeface="+mj-ea"/>
            </a:rPr>
            <a:t>・気温・湿度の高さ</a:t>
          </a:r>
          <a:endParaRPr kumimoji="1" lang="en-US" altLang="ja-JP" sz="1400" dirty="0" smtClean="0">
            <a:latin typeface="+mj-ea"/>
            <a:ea typeface="+mj-ea"/>
          </a:endParaRPr>
        </a:p>
        <a:p>
          <a:pPr algn="l"/>
          <a:r>
            <a:rPr kumimoji="1" lang="ja-JP" altLang="en-US" sz="1400" dirty="0" smtClean="0">
              <a:latin typeface="+mj-ea"/>
              <a:ea typeface="+mj-ea"/>
            </a:rPr>
            <a:t>・直射日光，風の有無</a:t>
          </a:r>
          <a:endParaRPr kumimoji="1" lang="en-US" altLang="ja-JP" sz="1400" dirty="0" smtClean="0">
            <a:latin typeface="+mj-ea"/>
            <a:ea typeface="+mj-ea"/>
          </a:endParaRPr>
        </a:p>
        <a:p>
          <a:pPr algn="l"/>
          <a:r>
            <a:rPr kumimoji="1" lang="ja-JP" altLang="en-US" sz="1400" dirty="0" smtClean="0">
              <a:latin typeface="+mj-ea"/>
              <a:ea typeface="+mj-ea"/>
            </a:rPr>
            <a:t>・急激な暑さ</a:t>
          </a:r>
          <a:endParaRPr kumimoji="1" lang="ja-JP" altLang="en-US" sz="1400" dirty="0">
            <a:latin typeface="+mj-ea"/>
            <a:ea typeface="+mj-ea"/>
          </a:endParaRPr>
        </a:p>
      </dgm:t>
    </dgm:pt>
    <dgm:pt modelId="{3040D855-8125-4F3C-818E-8B7D5BDE8E91}" type="parTrans" cxnId="{59E5FE15-CC84-4902-9AF2-85EC6DDD9257}">
      <dgm:prSet/>
      <dgm:spPr/>
      <dgm:t>
        <a:bodyPr/>
        <a:lstStyle/>
        <a:p>
          <a:endParaRPr kumimoji="1" lang="ja-JP" altLang="en-US"/>
        </a:p>
      </dgm:t>
    </dgm:pt>
    <dgm:pt modelId="{B91C3EE6-371F-41F5-8A98-62AAFEC2B0B4}" type="sibTrans" cxnId="{59E5FE15-CC84-4902-9AF2-85EC6DDD9257}">
      <dgm:prSet/>
      <dgm:spPr/>
      <dgm:t>
        <a:bodyPr/>
        <a:lstStyle/>
        <a:p>
          <a:endParaRPr kumimoji="1" lang="ja-JP" altLang="en-US"/>
        </a:p>
      </dgm:t>
    </dgm:pt>
    <dgm:pt modelId="{5A45D889-8D6C-4327-9ADD-AA3B041C1A87}">
      <dgm:prSet phldrT="[テキスト]" custT="1"/>
      <dgm:spPr>
        <a:solidFill>
          <a:srgbClr val="FFFF00"/>
        </a:solidFill>
      </dgm:spPr>
      <dgm:t>
        <a:bodyPr/>
        <a:lstStyle/>
        <a:p>
          <a:pPr algn="ctr"/>
          <a:r>
            <a:rPr kumimoji="1" lang="ja-JP" altLang="en-US" sz="3200" dirty="0" smtClean="0">
              <a:latin typeface="+mj-ea"/>
              <a:ea typeface="+mj-ea"/>
            </a:rPr>
            <a:t>運動</a:t>
          </a:r>
          <a:endParaRPr kumimoji="1" lang="en-US" altLang="ja-JP" sz="3200" dirty="0" smtClean="0">
            <a:latin typeface="+mj-ea"/>
            <a:ea typeface="+mj-ea"/>
          </a:endParaRPr>
        </a:p>
        <a:p>
          <a:pPr algn="l"/>
          <a:r>
            <a:rPr kumimoji="1" lang="ja-JP" altLang="en-US" sz="1400" dirty="0" smtClean="0"/>
            <a:t>・運動の強度，内容，</a:t>
          </a:r>
          <a:endParaRPr kumimoji="1" lang="en-US" altLang="ja-JP" sz="1400" dirty="0" smtClean="0"/>
        </a:p>
        <a:p>
          <a:pPr algn="l"/>
          <a:r>
            <a:rPr kumimoji="1" lang="ja-JP" altLang="en-US" sz="1400" dirty="0" smtClean="0"/>
            <a:t>　継続時間</a:t>
          </a:r>
          <a:endParaRPr kumimoji="1" lang="en-US" altLang="ja-JP" sz="1400" dirty="0" smtClean="0"/>
        </a:p>
        <a:p>
          <a:pPr algn="l"/>
          <a:r>
            <a:rPr kumimoji="1" lang="ja-JP" altLang="en-US" sz="1400" dirty="0" smtClean="0"/>
            <a:t>・水分補給</a:t>
          </a:r>
          <a:endParaRPr kumimoji="1" lang="en-US" altLang="ja-JP" sz="1400" dirty="0" smtClean="0"/>
        </a:p>
        <a:p>
          <a:pPr algn="l"/>
          <a:r>
            <a:rPr kumimoji="1" lang="ja-JP" altLang="en-US" sz="1400" dirty="0" smtClean="0"/>
            <a:t>・休憩のとり方</a:t>
          </a:r>
          <a:endParaRPr kumimoji="1" lang="ja-JP" altLang="en-US" sz="1400" dirty="0"/>
        </a:p>
      </dgm:t>
    </dgm:pt>
    <dgm:pt modelId="{C0AC2F73-D830-4F1B-AE38-9F141121EBE5}" type="parTrans" cxnId="{3F66A153-C846-4E5C-90AF-4F424832E5AD}">
      <dgm:prSet/>
      <dgm:spPr/>
      <dgm:t>
        <a:bodyPr/>
        <a:lstStyle/>
        <a:p>
          <a:endParaRPr kumimoji="1" lang="ja-JP" altLang="en-US"/>
        </a:p>
      </dgm:t>
    </dgm:pt>
    <dgm:pt modelId="{FDE0E390-C08C-4CC0-94BF-3E75B154B4B9}" type="sibTrans" cxnId="{3F66A153-C846-4E5C-90AF-4F424832E5AD}">
      <dgm:prSet/>
      <dgm:spPr/>
      <dgm:t>
        <a:bodyPr/>
        <a:lstStyle/>
        <a:p>
          <a:endParaRPr kumimoji="1" lang="ja-JP" altLang="en-US"/>
        </a:p>
      </dgm:t>
    </dgm:pt>
    <dgm:pt modelId="{3B648534-8F9D-4F30-B3B4-23F22D91FCA6}">
      <dgm:prSet phldrT="[テキスト]" custT="1"/>
      <dgm:spPr>
        <a:solidFill>
          <a:srgbClr val="FFFF00"/>
        </a:solidFill>
      </dgm:spPr>
      <dgm:t>
        <a:bodyPr/>
        <a:lstStyle/>
        <a:p>
          <a:pPr algn="ctr"/>
          <a:r>
            <a:rPr kumimoji="1" lang="ja-JP" altLang="en-US" sz="3200" dirty="0" smtClean="0">
              <a:latin typeface="+mj-ea"/>
              <a:ea typeface="+mj-ea"/>
            </a:rPr>
            <a:t>主体</a:t>
          </a:r>
          <a:endParaRPr kumimoji="1" lang="en-US" altLang="ja-JP" sz="3200" dirty="0" smtClean="0">
            <a:latin typeface="+mj-ea"/>
            <a:ea typeface="+mj-ea"/>
          </a:endParaRPr>
        </a:p>
        <a:p>
          <a:pPr algn="l"/>
          <a:r>
            <a:rPr kumimoji="1" lang="ja-JP" altLang="en-US" sz="1400" dirty="0" smtClean="0"/>
            <a:t>・体力，体格の個人差</a:t>
          </a:r>
          <a:endParaRPr kumimoji="1" lang="en-US" altLang="ja-JP" sz="1400" dirty="0" smtClean="0"/>
        </a:p>
        <a:p>
          <a:pPr algn="l"/>
          <a:r>
            <a:rPr kumimoji="1" lang="ja-JP" altLang="en-US" sz="1400" dirty="0" smtClean="0"/>
            <a:t>・健康状態，体調，疲労</a:t>
          </a:r>
          <a:endParaRPr kumimoji="1" lang="en-US" altLang="ja-JP" sz="1400" dirty="0" smtClean="0"/>
        </a:p>
        <a:p>
          <a:pPr algn="l"/>
          <a:r>
            <a:rPr kumimoji="1" lang="ja-JP" altLang="en-US" sz="1400" dirty="0" smtClean="0"/>
            <a:t>　の状態</a:t>
          </a:r>
          <a:endParaRPr kumimoji="1" lang="en-US" altLang="ja-JP" sz="1400" dirty="0" smtClean="0"/>
        </a:p>
        <a:p>
          <a:pPr algn="l"/>
          <a:r>
            <a:rPr kumimoji="1" lang="ja-JP" altLang="en-US" sz="1400" dirty="0" smtClean="0"/>
            <a:t>・暑さへの慣れ</a:t>
          </a:r>
          <a:endParaRPr kumimoji="1" lang="en-US" altLang="ja-JP" sz="1400" dirty="0" smtClean="0"/>
        </a:p>
        <a:p>
          <a:pPr algn="l"/>
          <a:r>
            <a:rPr kumimoji="1" lang="ja-JP" altLang="en-US" sz="1400" dirty="0" smtClean="0"/>
            <a:t>・衣服の状況など</a:t>
          </a:r>
          <a:endParaRPr kumimoji="1" lang="ja-JP" altLang="en-US" sz="1400" dirty="0"/>
        </a:p>
      </dgm:t>
    </dgm:pt>
    <dgm:pt modelId="{06CB1125-0827-4061-8D4B-573A0B4963AC}" type="parTrans" cxnId="{1BDEB6B1-BF14-41D6-8855-FF05D159C9CF}">
      <dgm:prSet/>
      <dgm:spPr/>
      <dgm:t>
        <a:bodyPr/>
        <a:lstStyle/>
        <a:p>
          <a:endParaRPr kumimoji="1" lang="ja-JP" altLang="en-US"/>
        </a:p>
      </dgm:t>
    </dgm:pt>
    <dgm:pt modelId="{0546870F-49C4-4D5B-A4F3-AD83ACD872BD}" type="sibTrans" cxnId="{1BDEB6B1-BF14-41D6-8855-FF05D159C9CF}">
      <dgm:prSet/>
      <dgm:spPr/>
      <dgm:t>
        <a:bodyPr/>
        <a:lstStyle/>
        <a:p>
          <a:endParaRPr kumimoji="1" lang="ja-JP" altLang="en-US"/>
        </a:p>
      </dgm:t>
    </dgm:pt>
    <dgm:pt modelId="{6F3ED642-22E3-45C6-B5C6-7C939CDE7D82}" type="pres">
      <dgm:prSet presAssocID="{311DDB5F-E1FC-420C-9E22-C0B8C248E0EC}" presName="Name0" presStyleCnt="0">
        <dgm:presLayoutVars>
          <dgm:chMax val="1"/>
          <dgm:dir/>
          <dgm:animLvl val="ctr"/>
          <dgm:resizeHandles val="exact"/>
        </dgm:presLayoutVars>
      </dgm:prSet>
      <dgm:spPr/>
      <dgm:t>
        <a:bodyPr/>
        <a:lstStyle/>
        <a:p>
          <a:endParaRPr kumimoji="1" lang="ja-JP" altLang="en-US"/>
        </a:p>
      </dgm:t>
    </dgm:pt>
    <dgm:pt modelId="{BF03E49B-8184-4376-A35C-67DC45C83D8E}" type="pres">
      <dgm:prSet presAssocID="{61AF3110-6665-4DF7-9E90-D64339F0C988}" presName="centerShape" presStyleLbl="node0" presStyleIdx="0" presStyleCnt="1"/>
      <dgm:spPr/>
      <dgm:t>
        <a:bodyPr/>
        <a:lstStyle/>
        <a:p>
          <a:endParaRPr kumimoji="1" lang="ja-JP" altLang="en-US"/>
        </a:p>
      </dgm:t>
    </dgm:pt>
    <dgm:pt modelId="{830701BA-9AD7-4FB0-863C-3DEF61C1EE7B}" type="pres">
      <dgm:prSet presAssocID="{44832B16-9054-49AB-888E-FE9104F789E4}" presName="node" presStyleLbl="node1" presStyleIdx="0" presStyleCnt="3" custScaleX="171428" custScaleY="163923">
        <dgm:presLayoutVars>
          <dgm:bulletEnabled val="1"/>
        </dgm:presLayoutVars>
      </dgm:prSet>
      <dgm:spPr/>
      <dgm:t>
        <a:bodyPr/>
        <a:lstStyle/>
        <a:p>
          <a:endParaRPr kumimoji="1" lang="ja-JP" altLang="en-US"/>
        </a:p>
      </dgm:t>
    </dgm:pt>
    <dgm:pt modelId="{87846184-77B1-4FEA-9251-FF2920A26832}" type="pres">
      <dgm:prSet presAssocID="{44832B16-9054-49AB-888E-FE9104F789E4}" presName="dummy" presStyleCnt="0"/>
      <dgm:spPr/>
    </dgm:pt>
    <dgm:pt modelId="{C3CEDBC6-4462-4F69-B637-ACEFC2993B3D}" type="pres">
      <dgm:prSet presAssocID="{B91C3EE6-371F-41F5-8A98-62AAFEC2B0B4}" presName="sibTrans" presStyleLbl="sibTrans2D1" presStyleIdx="0" presStyleCnt="3"/>
      <dgm:spPr/>
      <dgm:t>
        <a:bodyPr/>
        <a:lstStyle/>
        <a:p>
          <a:endParaRPr kumimoji="1" lang="ja-JP" altLang="en-US"/>
        </a:p>
      </dgm:t>
    </dgm:pt>
    <dgm:pt modelId="{188DB3B9-B813-46B2-920D-018905FB395C}" type="pres">
      <dgm:prSet presAssocID="{5A45D889-8D6C-4327-9ADD-AA3B041C1A87}" presName="node" presStyleLbl="node1" presStyleIdx="1" presStyleCnt="3" custScaleX="171428" custScaleY="163923">
        <dgm:presLayoutVars>
          <dgm:bulletEnabled val="1"/>
        </dgm:presLayoutVars>
      </dgm:prSet>
      <dgm:spPr/>
      <dgm:t>
        <a:bodyPr/>
        <a:lstStyle/>
        <a:p>
          <a:endParaRPr kumimoji="1" lang="ja-JP" altLang="en-US"/>
        </a:p>
      </dgm:t>
    </dgm:pt>
    <dgm:pt modelId="{6EFA0D61-9015-45F7-97B1-795A5C246C1A}" type="pres">
      <dgm:prSet presAssocID="{5A45D889-8D6C-4327-9ADD-AA3B041C1A87}" presName="dummy" presStyleCnt="0"/>
      <dgm:spPr/>
    </dgm:pt>
    <dgm:pt modelId="{DD4A4EEC-FA89-4CE2-9890-358870D96716}" type="pres">
      <dgm:prSet presAssocID="{FDE0E390-C08C-4CC0-94BF-3E75B154B4B9}" presName="sibTrans" presStyleLbl="sibTrans2D1" presStyleIdx="1" presStyleCnt="3"/>
      <dgm:spPr/>
      <dgm:t>
        <a:bodyPr/>
        <a:lstStyle/>
        <a:p>
          <a:endParaRPr kumimoji="1" lang="ja-JP" altLang="en-US"/>
        </a:p>
      </dgm:t>
    </dgm:pt>
    <dgm:pt modelId="{7BA8FD6A-9593-49F8-946F-6E8D26D844DE}" type="pres">
      <dgm:prSet presAssocID="{3B648534-8F9D-4F30-B3B4-23F22D91FCA6}" presName="node" presStyleLbl="node1" presStyleIdx="2" presStyleCnt="3" custScaleX="171428" custScaleY="163923">
        <dgm:presLayoutVars>
          <dgm:bulletEnabled val="1"/>
        </dgm:presLayoutVars>
      </dgm:prSet>
      <dgm:spPr/>
      <dgm:t>
        <a:bodyPr/>
        <a:lstStyle/>
        <a:p>
          <a:endParaRPr kumimoji="1" lang="ja-JP" altLang="en-US"/>
        </a:p>
      </dgm:t>
    </dgm:pt>
    <dgm:pt modelId="{B061F675-648E-4053-A19C-D9BE7AF4D343}" type="pres">
      <dgm:prSet presAssocID="{3B648534-8F9D-4F30-B3B4-23F22D91FCA6}" presName="dummy" presStyleCnt="0"/>
      <dgm:spPr/>
    </dgm:pt>
    <dgm:pt modelId="{FB2D5E6E-6E98-4674-BE5D-857070721584}" type="pres">
      <dgm:prSet presAssocID="{0546870F-49C4-4D5B-A4F3-AD83ACD872BD}" presName="sibTrans" presStyleLbl="sibTrans2D1" presStyleIdx="2" presStyleCnt="3"/>
      <dgm:spPr/>
      <dgm:t>
        <a:bodyPr/>
        <a:lstStyle/>
        <a:p>
          <a:endParaRPr kumimoji="1" lang="ja-JP" altLang="en-US"/>
        </a:p>
      </dgm:t>
    </dgm:pt>
  </dgm:ptLst>
  <dgm:cxnLst>
    <dgm:cxn modelId="{59E5FE15-CC84-4902-9AF2-85EC6DDD9257}" srcId="{61AF3110-6665-4DF7-9E90-D64339F0C988}" destId="{44832B16-9054-49AB-888E-FE9104F789E4}" srcOrd="0" destOrd="0" parTransId="{3040D855-8125-4F3C-818E-8B7D5BDE8E91}" sibTransId="{B91C3EE6-371F-41F5-8A98-62AAFEC2B0B4}"/>
    <dgm:cxn modelId="{5ED842A9-62D4-4A68-8DFF-89E4693E29BB}" type="presOf" srcId="{FDE0E390-C08C-4CC0-94BF-3E75B154B4B9}" destId="{DD4A4EEC-FA89-4CE2-9890-358870D96716}" srcOrd="0" destOrd="0" presId="urn:microsoft.com/office/officeart/2005/8/layout/radial6"/>
    <dgm:cxn modelId="{1A2FACA9-19D8-4DAB-9A39-3692DBF2E0EE}" type="presOf" srcId="{0546870F-49C4-4D5B-A4F3-AD83ACD872BD}" destId="{FB2D5E6E-6E98-4674-BE5D-857070721584}" srcOrd="0" destOrd="0" presId="urn:microsoft.com/office/officeart/2005/8/layout/radial6"/>
    <dgm:cxn modelId="{1BDEB6B1-BF14-41D6-8855-FF05D159C9CF}" srcId="{61AF3110-6665-4DF7-9E90-D64339F0C988}" destId="{3B648534-8F9D-4F30-B3B4-23F22D91FCA6}" srcOrd="2" destOrd="0" parTransId="{06CB1125-0827-4061-8D4B-573A0B4963AC}" sibTransId="{0546870F-49C4-4D5B-A4F3-AD83ACD872BD}"/>
    <dgm:cxn modelId="{E43CBAB0-E743-4A9F-A057-484B95CDED18}" type="presOf" srcId="{B91C3EE6-371F-41F5-8A98-62AAFEC2B0B4}" destId="{C3CEDBC6-4462-4F69-B637-ACEFC2993B3D}" srcOrd="0" destOrd="0" presId="urn:microsoft.com/office/officeart/2005/8/layout/radial6"/>
    <dgm:cxn modelId="{F483110C-643C-49BF-8572-D62FCF7BD0C4}" srcId="{311DDB5F-E1FC-420C-9E22-C0B8C248E0EC}" destId="{61AF3110-6665-4DF7-9E90-D64339F0C988}" srcOrd="0" destOrd="0" parTransId="{663AF26D-EF20-4508-960B-A8B89E725DCD}" sibTransId="{62319D48-EE39-465C-9E92-E9677EA833BE}"/>
    <dgm:cxn modelId="{4B536BB1-F76E-4EEA-80CC-A11F10C09DCF}" type="presOf" srcId="{44832B16-9054-49AB-888E-FE9104F789E4}" destId="{830701BA-9AD7-4FB0-863C-3DEF61C1EE7B}" srcOrd="0" destOrd="0" presId="urn:microsoft.com/office/officeart/2005/8/layout/radial6"/>
    <dgm:cxn modelId="{994C2ACF-775E-4E23-B7DA-B86750E5BF92}" type="presOf" srcId="{311DDB5F-E1FC-420C-9E22-C0B8C248E0EC}" destId="{6F3ED642-22E3-45C6-B5C6-7C939CDE7D82}" srcOrd="0" destOrd="0" presId="urn:microsoft.com/office/officeart/2005/8/layout/radial6"/>
    <dgm:cxn modelId="{007C338C-6514-480D-A0E5-C975976AE78F}" type="presOf" srcId="{5A45D889-8D6C-4327-9ADD-AA3B041C1A87}" destId="{188DB3B9-B813-46B2-920D-018905FB395C}" srcOrd="0" destOrd="0" presId="urn:microsoft.com/office/officeart/2005/8/layout/radial6"/>
    <dgm:cxn modelId="{3F66A153-C846-4E5C-90AF-4F424832E5AD}" srcId="{61AF3110-6665-4DF7-9E90-D64339F0C988}" destId="{5A45D889-8D6C-4327-9ADD-AA3B041C1A87}" srcOrd="1" destOrd="0" parTransId="{C0AC2F73-D830-4F1B-AE38-9F141121EBE5}" sibTransId="{FDE0E390-C08C-4CC0-94BF-3E75B154B4B9}"/>
    <dgm:cxn modelId="{9A3E47B7-1069-4A84-A0CE-80C818059924}" type="presOf" srcId="{61AF3110-6665-4DF7-9E90-D64339F0C988}" destId="{BF03E49B-8184-4376-A35C-67DC45C83D8E}" srcOrd="0" destOrd="0" presId="urn:microsoft.com/office/officeart/2005/8/layout/radial6"/>
    <dgm:cxn modelId="{9B1A809D-E05A-43EE-A384-179A114C41B2}" type="presOf" srcId="{3B648534-8F9D-4F30-B3B4-23F22D91FCA6}" destId="{7BA8FD6A-9593-49F8-946F-6E8D26D844DE}" srcOrd="0" destOrd="0" presId="urn:microsoft.com/office/officeart/2005/8/layout/radial6"/>
    <dgm:cxn modelId="{2B0D6B86-81D2-4EF6-BA38-086445F0678E}" type="presParOf" srcId="{6F3ED642-22E3-45C6-B5C6-7C939CDE7D82}" destId="{BF03E49B-8184-4376-A35C-67DC45C83D8E}" srcOrd="0" destOrd="0" presId="urn:microsoft.com/office/officeart/2005/8/layout/radial6"/>
    <dgm:cxn modelId="{04E616BD-08D8-4C5E-A6DA-5A3C8C1653D6}" type="presParOf" srcId="{6F3ED642-22E3-45C6-B5C6-7C939CDE7D82}" destId="{830701BA-9AD7-4FB0-863C-3DEF61C1EE7B}" srcOrd="1" destOrd="0" presId="urn:microsoft.com/office/officeart/2005/8/layout/radial6"/>
    <dgm:cxn modelId="{2033C987-D498-48D0-96A6-2BFBCBF9DEDB}" type="presParOf" srcId="{6F3ED642-22E3-45C6-B5C6-7C939CDE7D82}" destId="{87846184-77B1-4FEA-9251-FF2920A26832}" srcOrd="2" destOrd="0" presId="urn:microsoft.com/office/officeart/2005/8/layout/radial6"/>
    <dgm:cxn modelId="{19579D11-926E-4E46-9D1D-1C6A9E4EDA03}" type="presParOf" srcId="{6F3ED642-22E3-45C6-B5C6-7C939CDE7D82}" destId="{C3CEDBC6-4462-4F69-B637-ACEFC2993B3D}" srcOrd="3" destOrd="0" presId="urn:microsoft.com/office/officeart/2005/8/layout/radial6"/>
    <dgm:cxn modelId="{B2EAEEA8-D013-4847-AFB8-2134A6A69163}" type="presParOf" srcId="{6F3ED642-22E3-45C6-B5C6-7C939CDE7D82}" destId="{188DB3B9-B813-46B2-920D-018905FB395C}" srcOrd="4" destOrd="0" presId="urn:microsoft.com/office/officeart/2005/8/layout/radial6"/>
    <dgm:cxn modelId="{A5B7290C-C167-4B6E-ADB3-BC1B39B9DEC3}" type="presParOf" srcId="{6F3ED642-22E3-45C6-B5C6-7C939CDE7D82}" destId="{6EFA0D61-9015-45F7-97B1-795A5C246C1A}" srcOrd="5" destOrd="0" presId="urn:microsoft.com/office/officeart/2005/8/layout/radial6"/>
    <dgm:cxn modelId="{639BB7B4-A705-4FFD-9130-68EEB63F687E}" type="presParOf" srcId="{6F3ED642-22E3-45C6-B5C6-7C939CDE7D82}" destId="{DD4A4EEC-FA89-4CE2-9890-358870D96716}" srcOrd="6" destOrd="0" presId="urn:microsoft.com/office/officeart/2005/8/layout/radial6"/>
    <dgm:cxn modelId="{CB55D7F8-3E13-4B34-9D77-25217BF35E9B}" type="presParOf" srcId="{6F3ED642-22E3-45C6-B5C6-7C939CDE7D82}" destId="{7BA8FD6A-9593-49F8-946F-6E8D26D844DE}" srcOrd="7" destOrd="0" presId="urn:microsoft.com/office/officeart/2005/8/layout/radial6"/>
    <dgm:cxn modelId="{33BB89A8-74DC-4D08-A6EF-92A3FF809A66}" type="presParOf" srcId="{6F3ED642-22E3-45C6-B5C6-7C939CDE7D82}" destId="{B061F675-648E-4053-A19C-D9BE7AF4D343}" srcOrd="8" destOrd="0" presId="urn:microsoft.com/office/officeart/2005/8/layout/radial6"/>
    <dgm:cxn modelId="{C56A3961-A915-46F3-BD9F-DDCA31D86E43}" type="presParOf" srcId="{6F3ED642-22E3-45C6-B5C6-7C939CDE7D82}" destId="{FB2D5E6E-6E98-4674-BE5D-857070721584}"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D5E6E-6E98-4674-BE5D-857070721584}">
      <dsp:nvSpPr>
        <dsp:cNvPr id="0" name=""/>
        <dsp:cNvSpPr/>
      </dsp:nvSpPr>
      <dsp:spPr>
        <a:xfrm>
          <a:off x="1504309" y="964146"/>
          <a:ext cx="4782569" cy="4782569"/>
        </a:xfrm>
        <a:prstGeom prst="blockArc">
          <a:avLst>
            <a:gd name="adj1" fmla="val 9000000"/>
            <a:gd name="adj2" fmla="val 16200000"/>
            <a:gd name="adj3" fmla="val 4642"/>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4A4EEC-FA89-4CE2-9890-358870D96716}">
      <dsp:nvSpPr>
        <dsp:cNvPr id="0" name=""/>
        <dsp:cNvSpPr/>
      </dsp:nvSpPr>
      <dsp:spPr>
        <a:xfrm>
          <a:off x="1504309" y="964146"/>
          <a:ext cx="4782569" cy="4782569"/>
        </a:xfrm>
        <a:prstGeom prst="blockArc">
          <a:avLst>
            <a:gd name="adj1" fmla="val 1800000"/>
            <a:gd name="adj2" fmla="val 9000000"/>
            <a:gd name="adj3" fmla="val 4642"/>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CEDBC6-4462-4F69-B637-ACEFC2993B3D}">
      <dsp:nvSpPr>
        <dsp:cNvPr id="0" name=""/>
        <dsp:cNvSpPr/>
      </dsp:nvSpPr>
      <dsp:spPr>
        <a:xfrm>
          <a:off x="1504309" y="964146"/>
          <a:ext cx="4782569" cy="4782569"/>
        </a:xfrm>
        <a:prstGeom prst="blockArc">
          <a:avLst>
            <a:gd name="adj1" fmla="val 16200000"/>
            <a:gd name="adj2" fmla="val 1800000"/>
            <a:gd name="adj3" fmla="val 4642"/>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03E49B-8184-4376-A35C-67DC45C83D8E}">
      <dsp:nvSpPr>
        <dsp:cNvPr id="0" name=""/>
        <dsp:cNvSpPr/>
      </dsp:nvSpPr>
      <dsp:spPr>
        <a:xfrm>
          <a:off x="2794252" y="2254088"/>
          <a:ext cx="2202684" cy="2202684"/>
        </a:xfrm>
        <a:prstGeom prst="ellipse">
          <a:avLst/>
        </a:prstGeom>
        <a:solidFill>
          <a:srgbClr val="FF00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kumimoji="1" lang="ja-JP" altLang="en-US" sz="3200" kern="1200" dirty="0" smtClean="0">
              <a:solidFill>
                <a:schemeClr val="bg1"/>
              </a:solidFill>
            </a:rPr>
            <a:t>熱中症発生の要因</a:t>
          </a:r>
          <a:endParaRPr kumimoji="1" lang="ja-JP" altLang="en-US" sz="3200" kern="1200" dirty="0">
            <a:solidFill>
              <a:schemeClr val="bg1"/>
            </a:solidFill>
          </a:endParaRPr>
        </a:p>
      </dsp:txBody>
      <dsp:txXfrm>
        <a:off x="3116828" y="2576664"/>
        <a:ext cx="1557532" cy="1557532"/>
      </dsp:txXfrm>
    </dsp:sp>
    <dsp:sp modelId="{830701BA-9AD7-4FB0-863C-3DEF61C1EE7B}">
      <dsp:nvSpPr>
        <dsp:cNvPr id="0" name=""/>
        <dsp:cNvSpPr/>
      </dsp:nvSpPr>
      <dsp:spPr>
        <a:xfrm>
          <a:off x="2573988" y="-244093"/>
          <a:ext cx="2643212" cy="2527494"/>
        </a:xfrm>
        <a:prstGeom prst="ellipse">
          <a:avLst/>
        </a:prstGeom>
        <a:solidFill>
          <a:srgbClr val="FFFF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kumimoji="1" lang="ja-JP" altLang="en-US" sz="3200" kern="1200" dirty="0" smtClean="0">
              <a:latin typeface="+mj-ea"/>
              <a:ea typeface="+mj-ea"/>
            </a:rPr>
            <a:t>環境</a:t>
          </a:r>
          <a:endParaRPr kumimoji="1" lang="en-US" altLang="ja-JP" sz="3200" kern="1200" dirty="0" smtClean="0">
            <a:latin typeface="+mj-ea"/>
            <a:ea typeface="+mj-ea"/>
          </a:endParaRPr>
        </a:p>
        <a:p>
          <a:pPr lvl="0" algn="l" defTabSz="1422400">
            <a:lnSpc>
              <a:spcPct val="90000"/>
            </a:lnSpc>
            <a:spcBef>
              <a:spcPct val="0"/>
            </a:spcBef>
            <a:spcAft>
              <a:spcPct val="35000"/>
            </a:spcAft>
          </a:pPr>
          <a:r>
            <a:rPr kumimoji="1" lang="ja-JP" altLang="en-US" sz="1400" kern="1200" dirty="0" smtClean="0">
              <a:latin typeface="+mj-ea"/>
              <a:ea typeface="+mj-ea"/>
            </a:rPr>
            <a:t>・気温・湿度の高さ</a:t>
          </a:r>
          <a:endParaRPr kumimoji="1" lang="en-US" altLang="ja-JP" sz="1400" kern="1200" dirty="0" smtClean="0">
            <a:latin typeface="+mj-ea"/>
            <a:ea typeface="+mj-ea"/>
          </a:endParaRPr>
        </a:p>
        <a:p>
          <a:pPr lvl="0" algn="l" defTabSz="1422400">
            <a:lnSpc>
              <a:spcPct val="90000"/>
            </a:lnSpc>
            <a:spcBef>
              <a:spcPct val="0"/>
            </a:spcBef>
            <a:spcAft>
              <a:spcPct val="35000"/>
            </a:spcAft>
          </a:pPr>
          <a:r>
            <a:rPr kumimoji="1" lang="ja-JP" altLang="en-US" sz="1400" kern="1200" dirty="0" smtClean="0">
              <a:latin typeface="+mj-ea"/>
              <a:ea typeface="+mj-ea"/>
            </a:rPr>
            <a:t>・直射日光，風の有無</a:t>
          </a:r>
          <a:endParaRPr kumimoji="1" lang="en-US" altLang="ja-JP" sz="1400" kern="1200" dirty="0" smtClean="0">
            <a:latin typeface="+mj-ea"/>
            <a:ea typeface="+mj-ea"/>
          </a:endParaRPr>
        </a:p>
        <a:p>
          <a:pPr lvl="0" algn="l" defTabSz="1422400">
            <a:lnSpc>
              <a:spcPct val="90000"/>
            </a:lnSpc>
            <a:spcBef>
              <a:spcPct val="0"/>
            </a:spcBef>
            <a:spcAft>
              <a:spcPct val="35000"/>
            </a:spcAft>
          </a:pPr>
          <a:r>
            <a:rPr kumimoji="1" lang="ja-JP" altLang="en-US" sz="1400" kern="1200" dirty="0" smtClean="0">
              <a:latin typeface="+mj-ea"/>
              <a:ea typeface="+mj-ea"/>
            </a:rPr>
            <a:t>・急激な暑さ</a:t>
          </a:r>
          <a:endParaRPr kumimoji="1" lang="ja-JP" altLang="en-US" sz="1400" kern="1200" dirty="0">
            <a:latin typeface="+mj-ea"/>
            <a:ea typeface="+mj-ea"/>
          </a:endParaRPr>
        </a:p>
      </dsp:txBody>
      <dsp:txXfrm>
        <a:off x="2961077" y="126050"/>
        <a:ext cx="1869034" cy="1787208"/>
      </dsp:txXfrm>
    </dsp:sp>
    <dsp:sp modelId="{188DB3B9-B813-46B2-920D-018905FB395C}">
      <dsp:nvSpPr>
        <dsp:cNvPr id="0" name=""/>
        <dsp:cNvSpPr/>
      </dsp:nvSpPr>
      <dsp:spPr>
        <a:xfrm>
          <a:off x="4596830" y="3259572"/>
          <a:ext cx="2643212" cy="2527494"/>
        </a:xfrm>
        <a:prstGeom prst="ellipse">
          <a:avLst/>
        </a:prstGeom>
        <a:solidFill>
          <a:srgbClr val="FFFF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kumimoji="1" lang="ja-JP" altLang="en-US" sz="3200" kern="1200" dirty="0" smtClean="0">
              <a:latin typeface="+mj-ea"/>
              <a:ea typeface="+mj-ea"/>
            </a:rPr>
            <a:t>運動</a:t>
          </a:r>
          <a:endParaRPr kumimoji="1" lang="en-US" altLang="ja-JP" sz="3200" kern="1200" dirty="0" smtClean="0">
            <a:latin typeface="+mj-ea"/>
            <a:ea typeface="+mj-ea"/>
          </a:endParaRPr>
        </a:p>
        <a:p>
          <a:pPr lvl="0" algn="l" defTabSz="1422400">
            <a:lnSpc>
              <a:spcPct val="90000"/>
            </a:lnSpc>
            <a:spcBef>
              <a:spcPct val="0"/>
            </a:spcBef>
            <a:spcAft>
              <a:spcPct val="35000"/>
            </a:spcAft>
          </a:pPr>
          <a:r>
            <a:rPr kumimoji="1" lang="ja-JP" altLang="en-US" sz="1400" kern="1200" dirty="0" smtClean="0"/>
            <a:t>・運動の強度，内容，</a:t>
          </a:r>
          <a:endParaRPr kumimoji="1" lang="en-US" altLang="ja-JP" sz="1400" kern="1200" dirty="0" smtClean="0"/>
        </a:p>
        <a:p>
          <a:pPr lvl="0" algn="l" defTabSz="1422400">
            <a:lnSpc>
              <a:spcPct val="90000"/>
            </a:lnSpc>
            <a:spcBef>
              <a:spcPct val="0"/>
            </a:spcBef>
            <a:spcAft>
              <a:spcPct val="35000"/>
            </a:spcAft>
          </a:pPr>
          <a:r>
            <a:rPr kumimoji="1" lang="ja-JP" altLang="en-US" sz="1400" kern="1200" dirty="0" smtClean="0"/>
            <a:t>　継続時間</a:t>
          </a:r>
          <a:endParaRPr kumimoji="1" lang="en-US" altLang="ja-JP" sz="1400" kern="1200" dirty="0" smtClean="0"/>
        </a:p>
        <a:p>
          <a:pPr lvl="0" algn="l" defTabSz="1422400">
            <a:lnSpc>
              <a:spcPct val="90000"/>
            </a:lnSpc>
            <a:spcBef>
              <a:spcPct val="0"/>
            </a:spcBef>
            <a:spcAft>
              <a:spcPct val="35000"/>
            </a:spcAft>
          </a:pPr>
          <a:r>
            <a:rPr kumimoji="1" lang="ja-JP" altLang="en-US" sz="1400" kern="1200" dirty="0" smtClean="0"/>
            <a:t>・水分補給</a:t>
          </a:r>
          <a:endParaRPr kumimoji="1" lang="en-US" altLang="ja-JP" sz="1400" kern="1200" dirty="0" smtClean="0"/>
        </a:p>
        <a:p>
          <a:pPr lvl="0" algn="l" defTabSz="1422400">
            <a:lnSpc>
              <a:spcPct val="90000"/>
            </a:lnSpc>
            <a:spcBef>
              <a:spcPct val="0"/>
            </a:spcBef>
            <a:spcAft>
              <a:spcPct val="35000"/>
            </a:spcAft>
          </a:pPr>
          <a:r>
            <a:rPr kumimoji="1" lang="ja-JP" altLang="en-US" sz="1400" kern="1200" dirty="0" smtClean="0"/>
            <a:t>・休憩のとり方</a:t>
          </a:r>
          <a:endParaRPr kumimoji="1" lang="ja-JP" altLang="en-US" sz="1400" kern="1200" dirty="0"/>
        </a:p>
      </dsp:txBody>
      <dsp:txXfrm>
        <a:off x="4983919" y="3629715"/>
        <a:ext cx="1869034" cy="1787208"/>
      </dsp:txXfrm>
    </dsp:sp>
    <dsp:sp modelId="{7BA8FD6A-9593-49F8-946F-6E8D26D844DE}">
      <dsp:nvSpPr>
        <dsp:cNvPr id="0" name=""/>
        <dsp:cNvSpPr/>
      </dsp:nvSpPr>
      <dsp:spPr>
        <a:xfrm>
          <a:off x="551145" y="3259572"/>
          <a:ext cx="2643212" cy="2527494"/>
        </a:xfrm>
        <a:prstGeom prst="ellipse">
          <a:avLst/>
        </a:prstGeom>
        <a:solidFill>
          <a:srgbClr val="FFFF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kumimoji="1" lang="ja-JP" altLang="en-US" sz="3200" kern="1200" dirty="0" smtClean="0">
              <a:latin typeface="+mj-ea"/>
              <a:ea typeface="+mj-ea"/>
            </a:rPr>
            <a:t>主体</a:t>
          </a:r>
          <a:endParaRPr kumimoji="1" lang="en-US" altLang="ja-JP" sz="3200" kern="1200" dirty="0" smtClean="0">
            <a:latin typeface="+mj-ea"/>
            <a:ea typeface="+mj-ea"/>
          </a:endParaRPr>
        </a:p>
        <a:p>
          <a:pPr lvl="0" algn="l" defTabSz="1422400">
            <a:lnSpc>
              <a:spcPct val="90000"/>
            </a:lnSpc>
            <a:spcBef>
              <a:spcPct val="0"/>
            </a:spcBef>
            <a:spcAft>
              <a:spcPct val="35000"/>
            </a:spcAft>
          </a:pPr>
          <a:r>
            <a:rPr kumimoji="1" lang="ja-JP" altLang="en-US" sz="1400" kern="1200" dirty="0" smtClean="0"/>
            <a:t>・体力，体格の個人差</a:t>
          </a:r>
          <a:endParaRPr kumimoji="1" lang="en-US" altLang="ja-JP" sz="1400" kern="1200" dirty="0" smtClean="0"/>
        </a:p>
        <a:p>
          <a:pPr lvl="0" algn="l" defTabSz="1422400">
            <a:lnSpc>
              <a:spcPct val="90000"/>
            </a:lnSpc>
            <a:spcBef>
              <a:spcPct val="0"/>
            </a:spcBef>
            <a:spcAft>
              <a:spcPct val="35000"/>
            </a:spcAft>
          </a:pPr>
          <a:r>
            <a:rPr kumimoji="1" lang="ja-JP" altLang="en-US" sz="1400" kern="1200" dirty="0" smtClean="0"/>
            <a:t>・健康状態，体調，疲労</a:t>
          </a:r>
          <a:endParaRPr kumimoji="1" lang="en-US" altLang="ja-JP" sz="1400" kern="1200" dirty="0" smtClean="0"/>
        </a:p>
        <a:p>
          <a:pPr lvl="0" algn="l" defTabSz="1422400">
            <a:lnSpc>
              <a:spcPct val="90000"/>
            </a:lnSpc>
            <a:spcBef>
              <a:spcPct val="0"/>
            </a:spcBef>
            <a:spcAft>
              <a:spcPct val="35000"/>
            </a:spcAft>
          </a:pPr>
          <a:r>
            <a:rPr kumimoji="1" lang="ja-JP" altLang="en-US" sz="1400" kern="1200" dirty="0" smtClean="0"/>
            <a:t>　の状態</a:t>
          </a:r>
          <a:endParaRPr kumimoji="1" lang="en-US" altLang="ja-JP" sz="1400" kern="1200" dirty="0" smtClean="0"/>
        </a:p>
        <a:p>
          <a:pPr lvl="0" algn="l" defTabSz="1422400">
            <a:lnSpc>
              <a:spcPct val="90000"/>
            </a:lnSpc>
            <a:spcBef>
              <a:spcPct val="0"/>
            </a:spcBef>
            <a:spcAft>
              <a:spcPct val="35000"/>
            </a:spcAft>
          </a:pPr>
          <a:r>
            <a:rPr kumimoji="1" lang="ja-JP" altLang="en-US" sz="1400" kern="1200" dirty="0" smtClean="0"/>
            <a:t>・暑さへの慣れ</a:t>
          </a:r>
          <a:endParaRPr kumimoji="1" lang="en-US" altLang="ja-JP" sz="1400" kern="1200" dirty="0" smtClean="0"/>
        </a:p>
        <a:p>
          <a:pPr lvl="0" algn="l" defTabSz="1422400">
            <a:lnSpc>
              <a:spcPct val="90000"/>
            </a:lnSpc>
            <a:spcBef>
              <a:spcPct val="0"/>
            </a:spcBef>
            <a:spcAft>
              <a:spcPct val="35000"/>
            </a:spcAft>
          </a:pPr>
          <a:r>
            <a:rPr kumimoji="1" lang="ja-JP" altLang="en-US" sz="1400" kern="1200" dirty="0" smtClean="0"/>
            <a:t>・衣服の状況など</a:t>
          </a:r>
          <a:endParaRPr kumimoji="1" lang="ja-JP" altLang="en-US" sz="1400" kern="1200" dirty="0"/>
        </a:p>
      </dsp:txBody>
      <dsp:txXfrm>
        <a:off x="938234" y="3629715"/>
        <a:ext cx="1869034" cy="178720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2CEBF62-CE0A-4B4F-9B99-44127360A2D6}" type="datetimeFigureOut">
              <a:rPr kumimoji="1" lang="ja-JP" altLang="en-US" smtClean="0"/>
              <a:t>2021/3/31</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8FD7EEB-4855-4FEA-B89E-3A1DD97CB9A0}" type="slidenum">
              <a:rPr kumimoji="1" lang="ja-JP" altLang="en-US" smtClean="0"/>
              <a:t>‹#›</a:t>
            </a:fld>
            <a:endParaRPr kumimoji="1" lang="ja-JP" altLang="en-US"/>
          </a:p>
        </p:txBody>
      </p:sp>
    </p:spTree>
    <p:extLst>
      <p:ext uri="{BB962C8B-B14F-4D97-AF65-F5344CB8AC3E}">
        <p14:creationId xmlns:p14="http://schemas.microsoft.com/office/powerpoint/2010/main" val="7806053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B728F4E-E967-4F7B-B64B-26C4FA309E6B}" type="slidenum">
              <a:rPr lang="ja-JP" altLang="en-US" smtClean="0">
                <a:solidFill>
                  <a:prstClr val="black"/>
                </a:solidFill>
              </a:rPr>
              <a:pPr/>
              <a:t>1</a:t>
            </a:fld>
            <a:endParaRPr lang="ja-JP" altLang="en-US">
              <a:solidFill>
                <a:prstClr val="black"/>
              </a:solidFill>
            </a:endParaRPr>
          </a:p>
        </p:txBody>
      </p:sp>
    </p:spTree>
    <p:extLst>
      <p:ext uri="{BB962C8B-B14F-4D97-AF65-F5344CB8AC3E}">
        <p14:creationId xmlns:p14="http://schemas.microsoft.com/office/powerpoint/2010/main" val="4076380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また，事故防止において重要になってくるのが，施設・設備・用具の安全点検と安全指導です。</a:t>
            </a:r>
            <a:endParaRPr kumimoji="1" lang="en-US" altLang="ja-JP" dirty="0" smtClean="0"/>
          </a:p>
          <a:p>
            <a:r>
              <a:rPr kumimoji="1" lang="ja-JP" altLang="en-US" dirty="0" smtClean="0"/>
              <a:t>問題です。</a:t>
            </a:r>
            <a:endParaRPr kumimoji="1" lang="en-US" altLang="ja-JP" dirty="0" smtClean="0"/>
          </a:p>
          <a:p>
            <a:r>
              <a:rPr kumimoji="1" lang="ja-JP" altLang="en-US" dirty="0" smtClean="0"/>
              <a:t>ここに示しているのはサッカーゴールと防球ネットですが，</a:t>
            </a:r>
            <a:endParaRPr kumimoji="1" lang="en-US" altLang="ja-JP" dirty="0" smtClean="0"/>
          </a:p>
          <a:p>
            <a:r>
              <a:rPr kumimoji="1" lang="ja-JP" altLang="en-US" dirty="0" smtClean="0"/>
              <a:t>このような設備には，どのような手立てを講じる必要があるでしょうか？</a:t>
            </a:r>
            <a:endParaRPr kumimoji="1" lang="ja-JP" altLang="en-US" dirty="0"/>
          </a:p>
        </p:txBody>
      </p:sp>
      <p:sp>
        <p:nvSpPr>
          <p:cNvPr id="4" name="スライド番号プレースホルダー 3"/>
          <p:cNvSpPr>
            <a:spLocks noGrp="1"/>
          </p:cNvSpPr>
          <p:nvPr>
            <p:ph type="sldNum" sz="quarter" idx="10"/>
          </p:nvPr>
        </p:nvSpPr>
        <p:spPr/>
        <p:txBody>
          <a:bodyPr/>
          <a:lstStyle/>
          <a:p>
            <a:fld id="{D8FD7EEB-4855-4FEA-B89E-3A1DD97CB9A0}" type="slidenum">
              <a:rPr kumimoji="1" lang="ja-JP" altLang="en-US" smtClean="0"/>
              <a:t>10</a:t>
            </a:fld>
            <a:endParaRPr kumimoji="1" lang="ja-JP" altLang="en-US"/>
          </a:p>
        </p:txBody>
      </p:sp>
    </p:spTree>
    <p:extLst>
      <p:ext uri="{BB962C8B-B14F-4D97-AF65-F5344CB8AC3E}">
        <p14:creationId xmlns:p14="http://schemas.microsoft.com/office/powerpoint/2010/main" val="1331841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サッカーゴールは，</a:t>
            </a:r>
            <a:endParaRPr kumimoji="1" lang="en-US" altLang="ja-JP" dirty="0" smtClean="0"/>
          </a:p>
          <a:p>
            <a:r>
              <a:rPr kumimoji="1" lang="ja-JP" altLang="en-US" dirty="0" smtClean="0"/>
              <a:t>杭を打つなどして固定をする必要があります。</a:t>
            </a:r>
            <a:endParaRPr kumimoji="1" lang="en-US" altLang="ja-JP" dirty="0" smtClean="0"/>
          </a:p>
          <a:p>
            <a:r>
              <a:rPr kumimoji="1" lang="ja-JP" altLang="en-US" dirty="0" smtClean="0"/>
              <a:t>これは，確実な方法で行ってください。</a:t>
            </a:r>
            <a:endParaRPr kumimoji="1" lang="en-US" altLang="ja-JP" dirty="0" smtClean="0"/>
          </a:p>
          <a:p>
            <a:endParaRPr kumimoji="1" lang="en-US" altLang="ja-JP" dirty="0" smtClean="0"/>
          </a:p>
          <a:p>
            <a:r>
              <a:rPr kumimoji="1" lang="ja-JP" altLang="en-US" dirty="0" smtClean="0"/>
              <a:t>防球ネットは，</a:t>
            </a:r>
            <a:endParaRPr kumimoji="1" lang="en-US" altLang="ja-JP" dirty="0" smtClean="0"/>
          </a:p>
          <a:p>
            <a:r>
              <a:rPr kumimoji="1" lang="ja-JP" altLang="en-US" dirty="0" smtClean="0"/>
              <a:t>使用しないときや風が強い日等は倒しておく必要があります。</a:t>
            </a:r>
            <a:endParaRPr kumimoji="1" lang="en-US" altLang="ja-JP" dirty="0" smtClean="0"/>
          </a:p>
          <a:p>
            <a:r>
              <a:rPr kumimoji="1" lang="ja-JP" altLang="en-US" dirty="0" smtClean="0"/>
              <a:t>何かの拍子で防球ネットが倒れて，けがをしたという例もあります。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8FD7EEB-4855-4FEA-B89E-3A1DD97CB9A0}" type="slidenum">
              <a:rPr kumimoji="1" lang="ja-JP" altLang="en-US" smtClean="0"/>
              <a:t>11</a:t>
            </a:fld>
            <a:endParaRPr kumimoji="1" lang="ja-JP" altLang="en-US"/>
          </a:p>
        </p:txBody>
      </p:sp>
    </p:spTree>
    <p:extLst>
      <p:ext uri="{BB962C8B-B14F-4D97-AF65-F5344CB8AC3E}">
        <p14:creationId xmlns:p14="http://schemas.microsoft.com/office/powerpoint/2010/main" val="2799571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さらには，ふざけ行為の禁止，</a:t>
            </a:r>
            <a:endParaRPr kumimoji="1" lang="en-US" altLang="ja-JP" dirty="0" smtClean="0"/>
          </a:p>
          <a:p>
            <a:r>
              <a:rPr kumimoji="1" lang="ja-JP" altLang="en-US" dirty="0" smtClean="0"/>
              <a:t>サッカーゴールや防球ネットの移動や設置には，</a:t>
            </a:r>
            <a:endParaRPr kumimoji="1" lang="en-US" altLang="ja-JP" dirty="0" smtClean="0"/>
          </a:p>
          <a:p>
            <a:r>
              <a:rPr kumimoji="1" lang="ja-JP" altLang="en-US" dirty="0" smtClean="0"/>
              <a:t>十分な人数をかけ集中して運ぶようにしてください。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D8FD7EEB-4855-4FEA-B89E-3A1DD97CB9A0}" type="slidenum">
              <a:rPr kumimoji="1" lang="ja-JP" altLang="en-US" smtClean="0"/>
              <a:t>12</a:t>
            </a:fld>
            <a:endParaRPr kumimoji="1" lang="ja-JP" altLang="en-US"/>
          </a:p>
        </p:txBody>
      </p:sp>
    </p:spTree>
    <p:extLst>
      <p:ext uri="{BB962C8B-B14F-4D97-AF65-F5344CB8AC3E}">
        <p14:creationId xmlns:p14="http://schemas.microsoft.com/office/powerpoint/2010/main" val="3096846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安全指導と安全点検についてまとめます。</a:t>
            </a:r>
            <a:endParaRPr kumimoji="1" lang="en-US" altLang="ja-JP" dirty="0" smtClean="0"/>
          </a:p>
          <a:p>
            <a:r>
              <a:rPr kumimoji="1" lang="ja-JP" altLang="en-US" sz="1200" kern="1200" dirty="0" smtClean="0">
                <a:solidFill>
                  <a:srgbClr val="000000"/>
                </a:solidFill>
                <a:latin typeface="+mj-ea"/>
                <a:ea typeface="+mn-ea"/>
                <a:cs typeface="+mn-cs"/>
              </a:rPr>
              <a:t>①</a:t>
            </a:r>
            <a:r>
              <a:rPr lang="ja-JP" altLang="en-US" sz="1200" dirty="0" smtClean="0">
                <a:solidFill>
                  <a:srgbClr val="FF0000"/>
                </a:solidFill>
              </a:rPr>
              <a:t>定期点検日</a:t>
            </a:r>
            <a:r>
              <a:rPr lang="ja-JP" altLang="en-US" sz="1200" dirty="0" smtClean="0"/>
              <a:t>を設けるなど，学校全体で安全意識を</a:t>
            </a:r>
            <a:r>
              <a:rPr lang="ja-JP" altLang="en-US" sz="1200" dirty="0" err="1" smtClean="0"/>
              <a:t>高めるとと</a:t>
            </a:r>
            <a:endParaRPr lang="en-US" altLang="ja-JP" sz="1200" dirty="0" smtClean="0"/>
          </a:p>
          <a:p>
            <a:r>
              <a:rPr lang="ja-JP" altLang="en-US" sz="1200" dirty="0" smtClean="0"/>
              <a:t>　 もに，</a:t>
            </a:r>
            <a:r>
              <a:rPr lang="ja-JP" altLang="en-US" sz="1200" dirty="0" smtClean="0">
                <a:solidFill>
                  <a:srgbClr val="FF0000"/>
                </a:solidFill>
              </a:rPr>
              <a:t>使用前には必ず，練習場所，使用器具の整備・点検</a:t>
            </a:r>
            <a:r>
              <a:rPr lang="ja-JP" altLang="en-US" sz="1200" dirty="0" smtClean="0"/>
              <a:t>を</a:t>
            </a:r>
            <a:endParaRPr lang="en-US" altLang="ja-JP" sz="1200" dirty="0" smtClean="0"/>
          </a:p>
          <a:p>
            <a:r>
              <a:rPr lang="ja-JP" altLang="en-US" sz="1200" dirty="0" smtClean="0"/>
              <a:t>　 実施し，</a:t>
            </a:r>
            <a:r>
              <a:rPr lang="ja-JP" altLang="en-US" sz="1200" dirty="0" smtClean="0">
                <a:solidFill>
                  <a:srgbClr val="FF0000"/>
                </a:solidFill>
              </a:rPr>
              <a:t>生徒にも安全確認の習慣化</a:t>
            </a:r>
            <a:r>
              <a:rPr lang="ja-JP" altLang="en-US" sz="1200" dirty="0" smtClean="0"/>
              <a:t>を図ること。</a:t>
            </a:r>
            <a:endParaRPr lang="en-US" altLang="ja-JP" sz="1200" dirty="0" smtClean="0"/>
          </a:p>
          <a:p>
            <a:endParaRPr lang="ja-JP" altLang="en-US" sz="1200" dirty="0" smtClean="0"/>
          </a:p>
          <a:p>
            <a:r>
              <a:rPr lang="ja-JP" altLang="en-US" sz="1200" dirty="0" smtClean="0"/>
              <a:t>②施設・設備・用具は，使用方法に従って正しく使用</a:t>
            </a:r>
            <a:r>
              <a:rPr lang="ja-JP" altLang="en-US" sz="1200" dirty="0" err="1" smtClean="0"/>
              <a:t>するととも</a:t>
            </a:r>
            <a:endParaRPr lang="en-US" altLang="ja-JP" sz="1200" dirty="0" smtClean="0"/>
          </a:p>
          <a:p>
            <a:r>
              <a:rPr lang="ja-JP" altLang="en-US" sz="1200" dirty="0" smtClean="0"/>
              <a:t>　 に，内在する危険性を生徒に理解させ，事故が起きないように</a:t>
            </a:r>
            <a:endParaRPr lang="en-US" altLang="ja-JP" sz="1200" dirty="0" smtClean="0"/>
          </a:p>
          <a:p>
            <a:r>
              <a:rPr lang="ja-JP" altLang="en-US" sz="1200" dirty="0" smtClean="0"/>
              <a:t>　 常に注意する。特に，</a:t>
            </a:r>
            <a:r>
              <a:rPr lang="ja-JP" altLang="en-US" sz="1200" dirty="0" smtClean="0">
                <a:solidFill>
                  <a:srgbClr val="FF0000"/>
                </a:solidFill>
              </a:rPr>
              <a:t>サッカーゴール等の固定については，確</a:t>
            </a:r>
            <a:endParaRPr lang="en-US" altLang="ja-JP" sz="1200" dirty="0" smtClean="0">
              <a:solidFill>
                <a:srgbClr val="FF0000"/>
              </a:solidFill>
            </a:endParaRPr>
          </a:p>
          <a:p>
            <a:r>
              <a:rPr lang="ja-JP" altLang="en-US" sz="1200" dirty="0" smtClean="0">
                <a:solidFill>
                  <a:srgbClr val="FF0000"/>
                </a:solidFill>
              </a:rPr>
              <a:t>　 実な方法で行う</a:t>
            </a:r>
            <a:r>
              <a:rPr lang="ja-JP" altLang="en-US" sz="1200" dirty="0" smtClean="0"/>
              <a:t>ことが大切です。</a:t>
            </a:r>
            <a:endParaRPr lang="en-US" altLang="ja-JP" sz="1200" dirty="0" smtClean="0"/>
          </a:p>
          <a:p>
            <a:endParaRPr lang="ja-JP" altLang="en-US" sz="1200" dirty="0" smtClean="0"/>
          </a:p>
          <a:p>
            <a:r>
              <a:rPr lang="ja-JP" altLang="en-US" sz="1200" dirty="0" smtClean="0"/>
              <a:t>③</a:t>
            </a:r>
            <a:r>
              <a:rPr lang="ja-JP" altLang="en-US" sz="1200" dirty="0" smtClean="0">
                <a:solidFill>
                  <a:srgbClr val="FF0000"/>
                </a:solidFill>
              </a:rPr>
              <a:t>投てき物，ボール，矢などを使用する場合は，十分に周囲の</a:t>
            </a:r>
            <a:endParaRPr lang="en-US" altLang="ja-JP" sz="1200" dirty="0" smtClean="0">
              <a:solidFill>
                <a:srgbClr val="FF0000"/>
              </a:solidFill>
            </a:endParaRPr>
          </a:p>
          <a:p>
            <a:r>
              <a:rPr lang="ja-JP" altLang="en-US" sz="1200" dirty="0" smtClean="0">
                <a:solidFill>
                  <a:srgbClr val="FF0000"/>
                </a:solidFill>
              </a:rPr>
              <a:t>　 安全を確認</a:t>
            </a:r>
            <a:r>
              <a:rPr lang="ja-JP" altLang="en-US" sz="1200" dirty="0" smtClean="0"/>
              <a:t>するとともに，安全な活動を確保するため，競技の</a:t>
            </a:r>
            <a:endParaRPr lang="en-US" altLang="ja-JP" sz="1200" dirty="0" smtClean="0"/>
          </a:p>
          <a:p>
            <a:r>
              <a:rPr lang="ja-JP" altLang="en-US" sz="1200" dirty="0" smtClean="0"/>
              <a:t>　 ルールや練習する上でのきまり等が確実に励行されるよう指</a:t>
            </a:r>
            <a:endParaRPr lang="en-US" altLang="ja-JP" sz="1200" dirty="0" smtClean="0"/>
          </a:p>
          <a:p>
            <a:r>
              <a:rPr lang="ja-JP" altLang="en-US" sz="1200" dirty="0" smtClean="0"/>
              <a:t>　 導を徹底すること。</a:t>
            </a:r>
            <a:endParaRPr kumimoji="1" lang="ja-JP" altLang="en-US" sz="1200" kern="1200" dirty="0" smtClean="0">
              <a:solidFill>
                <a:schemeClr val="tx1"/>
              </a:solidFill>
              <a:latin typeface="+mj-ea"/>
              <a:ea typeface="+mn-ea"/>
              <a:cs typeface="+mn-cs"/>
            </a:endParaRPr>
          </a:p>
          <a:p>
            <a:endParaRPr kumimoji="1" lang="en-US" altLang="ja-JP" dirty="0" smtClean="0"/>
          </a:p>
          <a:p>
            <a:r>
              <a:rPr kumimoji="1" lang="ja-JP" altLang="en-US" dirty="0" smtClean="0"/>
              <a:t>このような対策を講じた上で，部活動の指導にあたってください。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D8FD7EEB-4855-4FEA-B89E-3A1DD97CB9A0}" type="slidenum">
              <a:rPr kumimoji="1" lang="ja-JP" altLang="en-US" smtClean="0"/>
              <a:t>13</a:t>
            </a:fld>
            <a:endParaRPr kumimoji="1" lang="ja-JP" altLang="en-US"/>
          </a:p>
        </p:txBody>
      </p:sp>
    </p:spTree>
    <p:extLst>
      <p:ext uri="{BB962C8B-B14F-4D97-AF65-F5344CB8AC3E}">
        <p14:creationId xmlns:p14="http://schemas.microsoft.com/office/powerpoint/2010/main" val="3055984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次に「熱中症等」について説明します。</a:t>
            </a:r>
            <a:endParaRPr kumimoji="1" lang="en-US" altLang="ja-JP" dirty="0" smtClean="0"/>
          </a:p>
          <a:p>
            <a:r>
              <a:rPr kumimoji="1" lang="ja-JP" altLang="en-US" dirty="0" smtClean="0"/>
              <a:t>ここでは，天候などに対応した，</a:t>
            </a:r>
            <a:endParaRPr kumimoji="1" lang="en-US" altLang="ja-JP" dirty="0" smtClean="0"/>
          </a:p>
          <a:p>
            <a:r>
              <a:rPr kumimoji="1" lang="ja-JP" altLang="en-US" dirty="0" smtClean="0"/>
              <a:t>安全・障害予防について，例を挙げて説明します。</a:t>
            </a:r>
            <a:endParaRPr kumimoji="1" lang="ja-JP" altLang="en-US" dirty="0"/>
          </a:p>
        </p:txBody>
      </p:sp>
      <p:sp>
        <p:nvSpPr>
          <p:cNvPr id="4" name="スライド番号プレースホルダー 3"/>
          <p:cNvSpPr>
            <a:spLocks noGrp="1"/>
          </p:cNvSpPr>
          <p:nvPr>
            <p:ph type="sldNum" sz="quarter" idx="10"/>
          </p:nvPr>
        </p:nvSpPr>
        <p:spPr/>
        <p:txBody>
          <a:bodyPr/>
          <a:lstStyle/>
          <a:p>
            <a:fld id="{D8FD7EEB-4855-4FEA-B89E-3A1DD97CB9A0}" type="slidenum">
              <a:rPr kumimoji="1" lang="ja-JP" altLang="en-US" smtClean="0"/>
              <a:t>14</a:t>
            </a:fld>
            <a:endParaRPr kumimoji="1" lang="ja-JP" altLang="en-US"/>
          </a:p>
        </p:txBody>
      </p:sp>
    </p:spTree>
    <p:extLst>
      <p:ext uri="{BB962C8B-B14F-4D97-AF65-F5344CB8AC3E}">
        <p14:creationId xmlns:p14="http://schemas.microsoft.com/office/powerpoint/2010/main" val="1959562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まずは，熱中症について説明します。熱中症は，環境，主体，運動の</a:t>
            </a:r>
            <a:endParaRPr kumimoji="1" lang="en-US" altLang="ja-JP" dirty="0" smtClean="0"/>
          </a:p>
          <a:p>
            <a:r>
              <a:rPr kumimoji="1" lang="en-US" altLang="ja-JP" dirty="0" smtClean="0"/>
              <a:t>3</a:t>
            </a:r>
            <a:r>
              <a:rPr kumimoji="1" lang="ja-JP" altLang="en-US" dirty="0" err="1" smtClean="0"/>
              <a:t>つの</a:t>
            </a:r>
            <a:r>
              <a:rPr kumimoji="1" lang="ja-JP" altLang="en-US" dirty="0" smtClean="0"/>
              <a:t>要因で引き起こされます。</a:t>
            </a:r>
            <a:endParaRPr kumimoji="1" lang="en-US" altLang="ja-JP" dirty="0" smtClean="0"/>
          </a:p>
          <a:p>
            <a:r>
              <a:rPr kumimoji="1" lang="ja-JP" altLang="en-US" dirty="0" smtClean="0"/>
              <a:t>環境とは，</a:t>
            </a:r>
            <a:endParaRPr kumimoji="1" lang="en-US" altLang="ja-JP" dirty="0" smtClean="0"/>
          </a:p>
          <a:p>
            <a:r>
              <a:rPr kumimoji="1" lang="ja-JP" altLang="en-US" dirty="0" smtClean="0"/>
              <a:t>気温・湿度の高さ　　直射日光，風の有無　　急激な暑さ　などです。</a:t>
            </a:r>
            <a:endParaRPr kumimoji="1" lang="en-US" altLang="ja-JP" dirty="0" smtClean="0"/>
          </a:p>
          <a:p>
            <a:r>
              <a:rPr kumimoji="1" lang="ja-JP" altLang="en-US" dirty="0" smtClean="0"/>
              <a:t>主体とは，</a:t>
            </a:r>
            <a:endParaRPr kumimoji="1" lang="en-US" altLang="ja-JP" dirty="0" smtClean="0"/>
          </a:p>
          <a:p>
            <a:r>
              <a:rPr kumimoji="1" lang="ja-JP" altLang="en-US" dirty="0" smtClean="0"/>
              <a:t>体力，体格の個人差　　健康状態，体調，疲労の状態</a:t>
            </a:r>
          </a:p>
          <a:p>
            <a:r>
              <a:rPr kumimoji="1" lang="ja-JP" altLang="en-US" dirty="0" smtClean="0"/>
              <a:t>暑さへの慣れ　　衣服の状況など　です。</a:t>
            </a:r>
            <a:endParaRPr kumimoji="1" lang="en-US" altLang="ja-JP" dirty="0" smtClean="0"/>
          </a:p>
          <a:p>
            <a:r>
              <a:rPr kumimoji="1" lang="ja-JP" altLang="en-US" dirty="0" smtClean="0"/>
              <a:t>運動とは，</a:t>
            </a:r>
          </a:p>
          <a:p>
            <a:r>
              <a:rPr kumimoji="1" lang="ja-JP" altLang="en-US" dirty="0" smtClean="0"/>
              <a:t>運動の強度，内容，継続時間　　水分補給　　休憩のとり方　などです。</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8FD7EEB-4855-4FEA-B89E-3A1DD97CB9A0}" type="slidenum">
              <a:rPr kumimoji="1" lang="ja-JP" altLang="en-US" smtClean="0"/>
              <a:t>15</a:t>
            </a:fld>
            <a:endParaRPr kumimoji="1" lang="ja-JP" altLang="en-US"/>
          </a:p>
        </p:txBody>
      </p:sp>
    </p:spTree>
    <p:extLst>
      <p:ext uri="{BB962C8B-B14F-4D97-AF65-F5344CB8AC3E}">
        <p14:creationId xmlns:p14="http://schemas.microsoft.com/office/powerpoint/2010/main" val="1727165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熱中症予防の具体的なポイントをこれから５点例示します。</a:t>
            </a:r>
            <a:endParaRPr kumimoji="1" lang="en-US" altLang="ja-JP" dirty="0" smtClean="0"/>
          </a:p>
          <a:p>
            <a:endParaRPr kumimoji="1" lang="en-US" altLang="ja-JP" dirty="0" smtClean="0"/>
          </a:p>
          <a:p>
            <a:r>
              <a:rPr kumimoji="1" lang="ja-JP" altLang="en-US" dirty="0" smtClean="0"/>
              <a:t>まずは，自分で考えてみてください。</a:t>
            </a:r>
            <a:endParaRPr kumimoji="1" lang="en-US" altLang="ja-JP" dirty="0" smtClean="0"/>
          </a:p>
          <a:p>
            <a:endParaRPr kumimoji="1" lang="en-US" altLang="ja-JP" dirty="0" smtClean="0"/>
          </a:p>
          <a:p>
            <a:r>
              <a:rPr kumimoji="1" lang="ja-JP" altLang="en-US" dirty="0" smtClean="0"/>
              <a:t>～</a:t>
            </a:r>
            <a:r>
              <a:rPr kumimoji="1" lang="en-US" altLang="ja-JP" dirty="0" smtClean="0"/>
              <a:t>1</a:t>
            </a:r>
            <a:r>
              <a:rPr kumimoji="1" lang="ja-JP" altLang="en-US" dirty="0" smtClean="0"/>
              <a:t>分～</a:t>
            </a:r>
            <a:endParaRPr kumimoji="1" lang="en-US" altLang="ja-JP" dirty="0" smtClean="0"/>
          </a:p>
          <a:p>
            <a:endParaRPr kumimoji="1" lang="en-US" altLang="ja-JP" dirty="0" smtClean="0"/>
          </a:p>
          <a:p>
            <a:r>
              <a:rPr kumimoji="1" lang="ja-JP" altLang="en-US" dirty="0" smtClean="0"/>
              <a:t>それでは，熱中症予防の具体的なポイント例について説明します。</a:t>
            </a:r>
            <a:endParaRPr kumimoji="1" lang="en-US" altLang="ja-JP" dirty="0" smtClean="0"/>
          </a:p>
          <a:p>
            <a:r>
              <a:rPr kumimoji="1" lang="en-US" altLang="ja-JP" dirty="0" smtClean="0"/>
              <a:t>1</a:t>
            </a:r>
            <a:r>
              <a:rPr kumimoji="1" lang="ja-JP" altLang="en-US" dirty="0" smtClean="0"/>
              <a:t>つ目は，環境条件を把握し，それに応じた運動，水分補給を行うことです。</a:t>
            </a:r>
            <a:endParaRPr kumimoji="1" lang="en-US" altLang="ja-JP" dirty="0" smtClean="0"/>
          </a:p>
          <a:p>
            <a:r>
              <a:rPr kumimoji="1" lang="ja-JP" altLang="en-US" sz="1200" b="0" i="0" u="none" strike="noStrike" kern="1200" baseline="0" dirty="0" smtClean="0">
                <a:solidFill>
                  <a:schemeClr val="tx1"/>
                </a:solidFill>
                <a:latin typeface="+mn-lt"/>
                <a:ea typeface="+mn-ea"/>
                <a:cs typeface="+mn-cs"/>
              </a:rPr>
              <a:t>暑い時期の運動はなるべく涼しい時間帯にするようにし，</a:t>
            </a:r>
            <a:endParaRPr kumimoji="1" lang="en-US" altLang="ja-JP" sz="1200" b="0" i="0" u="none" strike="noStrike" kern="1200" baseline="0" dirty="0" smtClean="0">
              <a:solidFill>
                <a:schemeClr val="tx1"/>
              </a:solidFill>
              <a:latin typeface="+mn-lt"/>
              <a:ea typeface="+mn-ea"/>
              <a:cs typeface="+mn-cs"/>
            </a:endParaRPr>
          </a:p>
          <a:p>
            <a:r>
              <a:rPr kumimoji="1" lang="ja-JP" altLang="en-US" sz="1200" b="0" i="0" u="none" strike="noStrike" kern="1200" baseline="0" dirty="0" smtClean="0">
                <a:solidFill>
                  <a:schemeClr val="tx1"/>
                </a:solidFill>
                <a:latin typeface="+mn-lt"/>
                <a:ea typeface="+mn-ea"/>
                <a:cs typeface="+mn-cs"/>
              </a:rPr>
              <a:t>休憩を頻繁に入れ，こまめに水分補給を入れてください。</a:t>
            </a:r>
          </a:p>
          <a:p>
            <a:r>
              <a:rPr kumimoji="1" lang="ja-JP" altLang="en-US" sz="1200" b="0" i="0" u="none" strike="noStrike" kern="1200" baseline="0" dirty="0" smtClean="0">
                <a:solidFill>
                  <a:schemeClr val="tx1"/>
                </a:solidFill>
                <a:latin typeface="+mn-lt"/>
                <a:ea typeface="+mn-ea"/>
                <a:cs typeface="+mn-cs"/>
              </a:rPr>
              <a:t>暑さ指数（ＷＢＧＴ）等により環境温度の測定を行い，環境条件も把握して運動を行ってください。</a:t>
            </a:r>
            <a:endParaRPr kumimoji="1" lang="en-US" altLang="ja-JP" sz="1200" b="0" i="0" u="none" strike="noStrike" kern="1200" baseline="0" dirty="0" smtClean="0">
              <a:solidFill>
                <a:schemeClr val="tx1"/>
              </a:solidFill>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D8FD7EEB-4855-4FEA-B89E-3A1DD97CB9A0}" type="slidenum">
              <a:rPr kumimoji="1" lang="ja-JP" altLang="en-US" smtClean="0"/>
              <a:t>16</a:t>
            </a:fld>
            <a:endParaRPr kumimoji="1" lang="ja-JP" altLang="en-US"/>
          </a:p>
        </p:txBody>
      </p:sp>
    </p:spTree>
    <p:extLst>
      <p:ext uri="{BB962C8B-B14F-4D97-AF65-F5344CB8AC3E}">
        <p14:creationId xmlns:p14="http://schemas.microsoft.com/office/powerpoint/2010/main" val="129219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ここで暑さ指数（ＷＢＧＴ）について説明します。</a:t>
            </a:r>
            <a:endParaRPr kumimoji="1" lang="en-US" altLang="ja-JP" dirty="0" smtClean="0"/>
          </a:p>
          <a:p>
            <a:r>
              <a:rPr kumimoji="1" lang="ja-JP" altLang="en-US" dirty="0" smtClean="0"/>
              <a:t>ＷＢＧＴとは，人間の熱バランスに影響の大きい</a:t>
            </a:r>
            <a:endParaRPr kumimoji="1" lang="en-US" altLang="ja-JP" dirty="0" smtClean="0"/>
          </a:p>
          <a:p>
            <a:r>
              <a:rPr kumimoji="1" lang="ja-JP" altLang="en-US" dirty="0" smtClean="0"/>
              <a:t>気温　湿度　ふくしゃ</a:t>
            </a:r>
            <a:r>
              <a:rPr kumimoji="1" lang="ja-JP" altLang="en-US" dirty="0" err="1" smtClean="0"/>
              <a:t>ねつ</a:t>
            </a:r>
            <a:endParaRPr kumimoji="1" lang="en-US" altLang="ja-JP" dirty="0" smtClean="0"/>
          </a:p>
          <a:p>
            <a:r>
              <a:rPr kumimoji="1" lang="ja-JP" altLang="en-US" dirty="0" smtClean="0"/>
              <a:t>の３つを取り入れた暑さの厳しさを示す指標です。</a:t>
            </a:r>
            <a:endParaRPr kumimoji="1" lang="en-US" altLang="ja-JP" dirty="0" smtClean="0"/>
          </a:p>
          <a:p>
            <a:r>
              <a:rPr kumimoji="1" lang="ja-JP" altLang="en-US" dirty="0" smtClean="0"/>
              <a:t>日本スポーツ協会は，ＷＢＧＴを用いた熱中症予防の指針を示しております。</a:t>
            </a:r>
            <a:endParaRPr kumimoji="1" lang="en-US" altLang="ja-JP" dirty="0" smtClean="0"/>
          </a:p>
          <a:p>
            <a:r>
              <a:rPr kumimoji="1" lang="ja-JP" altLang="en-US" dirty="0" smtClean="0"/>
              <a:t>運動を行う際の参考としてください。</a:t>
            </a:r>
            <a:endParaRPr kumimoji="1" lang="en-US" altLang="ja-JP" dirty="0" smtClean="0"/>
          </a:p>
          <a:p>
            <a:r>
              <a:rPr kumimoji="1" lang="ja-JP" altLang="en-US" dirty="0" smtClean="0"/>
              <a:t>なお，１点注意していただきたい点があります。</a:t>
            </a:r>
            <a:endParaRPr kumimoji="1" lang="en-US" altLang="ja-JP" dirty="0" smtClean="0"/>
          </a:p>
          <a:p>
            <a:r>
              <a:rPr kumimoji="1" lang="ja-JP" altLang="en-US" dirty="0" smtClean="0"/>
              <a:t>暑さ指数（ＷＢＧＴ）は，熱中症対策において参考となる指数ではありますが，</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気温　湿度　ふくしゃ</a:t>
            </a:r>
            <a:r>
              <a:rPr kumimoji="1" lang="ja-JP" altLang="en-US" dirty="0" err="1" smtClean="0"/>
              <a:t>ねつの</a:t>
            </a:r>
            <a:r>
              <a:rPr kumimoji="1" lang="ja-JP" altLang="en-US" dirty="0" smtClean="0"/>
              <a:t>３つの視点しか含まれておりません。</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したがって，部活動指導においては，暑さ指数（</a:t>
            </a:r>
            <a:r>
              <a:rPr kumimoji="1" lang="en-US" altLang="ja-JP" dirty="0" smtClean="0"/>
              <a:t>W</a:t>
            </a:r>
            <a:r>
              <a:rPr kumimoji="1" lang="ja-JP" altLang="en-US" dirty="0" smtClean="0"/>
              <a:t>ＢＧＴ）の数値や風通し，日陰等の施設の環境等も</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考慮し，総合的に運動の実施を判断してください。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8FD7EEB-4855-4FEA-B89E-3A1DD97CB9A0}" type="slidenum">
              <a:rPr kumimoji="1" lang="ja-JP" altLang="en-US" smtClean="0"/>
              <a:t>17</a:t>
            </a:fld>
            <a:endParaRPr kumimoji="1" lang="ja-JP" altLang="en-US"/>
          </a:p>
        </p:txBody>
      </p:sp>
    </p:spTree>
    <p:extLst>
      <p:ext uri="{BB962C8B-B14F-4D97-AF65-F5344CB8AC3E}">
        <p14:creationId xmlns:p14="http://schemas.microsoft.com/office/powerpoint/2010/main" val="3816755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２つ目は，暑さに徐々に慣らしていくことです。</a:t>
            </a:r>
            <a:endParaRPr kumimoji="1" lang="en-US" altLang="ja-JP" dirty="0" smtClean="0"/>
          </a:p>
          <a:p>
            <a:r>
              <a:rPr kumimoji="1" lang="ja-JP" altLang="en-US" dirty="0" smtClean="0"/>
              <a:t>熱中症は梅雨明けなど急に暑くなった時に多く発生する傾向があります。</a:t>
            </a:r>
            <a:endParaRPr kumimoji="1" lang="en-US" altLang="ja-JP" dirty="0" smtClean="0"/>
          </a:p>
          <a:p>
            <a:r>
              <a:rPr kumimoji="1" lang="ja-JP" altLang="en-US" dirty="0" smtClean="0"/>
              <a:t>また，夏以外でも急に暑くなると熱中症が発生します。</a:t>
            </a:r>
            <a:endParaRPr kumimoji="1" lang="en-US" altLang="ja-JP" dirty="0" smtClean="0"/>
          </a:p>
          <a:p>
            <a:r>
              <a:rPr kumimoji="1" lang="ja-JP" altLang="en-US" dirty="0" smtClean="0"/>
              <a:t>これは体が暑さに慣れていないためで，急に暑くなった時は運動を軽くして，１週間程度で徐々に</a:t>
            </a:r>
          </a:p>
          <a:p>
            <a:r>
              <a:rPr kumimoji="1" lang="ja-JP" altLang="en-US" dirty="0" smtClean="0"/>
              <a:t>慣らしていく必要があります。</a:t>
            </a:r>
            <a:endParaRPr kumimoji="1" lang="en-US" altLang="ja-JP" dirty="0" smtClean="0"/>
          </a:p>
          <a:p>
            <a:r>
              <a:rPr kumimoji="1" lang="en-US" altLang="ja-JP" dirty="0" smtClean="0"/>
              <a:t>3</a:t>
            </a:r>
            <a:r>
              <a:rPr kumimoji="1" lang="ja-JP" altLang="en-US" dirty="0" smtClean="0"/>
              <a:t>つ目は，個人の条件を考慮することです。</a:t>
            </a:r>
            <a:endParaRPr kumimoji="1" lang="en-US" altLang="ja-JP" dirty="0" smtClean="0"/>
          </a:p>
          <a:p>
            <a:r>
              <a:rPr kumimoji="1" lang="ja-JP" altLang="en-US" dirty="0" smtClean="0"/>
              <a:t>肥満傾向の者，体力の低い者，暑さに慣れていない者等，</a:t>
            </a:r>
            <a:endParaRPr kumimoji="1" lang="en-US" altLang="ja-JP" dirty="0" smtClean="0"/>
          </a:p>
          <a:p>
            <a:r>
              <a:rPr kumimoji="1" lang="ja-JP" altLang="en-US" dirty="0" smtClean="0"/>
              <a:t>個人の条件に合わせて運動を軽減する必要があります。</a:t>
            </a:r>
            <a:endParaRPr kumimoji="1" lang="en-US" altLang="ja-JP" dirty="0" smtClean="0"/>
          </a:p>
          <a:p>
            <a:r>
              <a:rPr kumimoji="1" lang="ja-JP" altLang="en-US" dirty="0" smtClean="0"/>
              <a:t>また，運動前の体調のチェックや運動中の健康観察を行い，下痢，発熱，疲労など体調の悪い者は暑い中で無理に運動をさせないようにしてください。</a:t>
            </a:r>
            <a:endParaRPr kumimoji="1" lang="en-US" altLang="ja-JP" dirty="0" smtClean="0"/>
          </a:p>
          <a:p>
            <a:r>
              <a:rPr kumimoji="1" lang="en-US" altLang="ja-JP" dirty="0" smtClean="0"/>
              <a:t>4</a:t>
            </a:r>
            <a:r>
              <a:rPr kumimoji="1" lang="ja-JP" altLang="en-US" dirty="0" smtClean="0"/>
              <a:t>つ目は，服装に気を付けることです。</a:t>
            </a:r>
            <a:endParaRPr kumimoji="1" lang="en-US" altLang="ja-JP" dirty="0" smtClean="0"/>
          </a:p>
          <a:p>
            <a:r>
              <a:rPr kumimoji="1" lang="ja-JP" altLang="en-US" dirty="0" smtClean="0"/>
              <a:t>服装は軽装とし，吸湿性や通気性のよい素材にするよう指導してください。</a:t>
            </a:r>
            <a:endParaRPr kumimoji="1" lang="en-US" altLang="ja-JP" dirty="0" smtClean="0"/>
          </a:p>
          <a:p>
            <a:r>
              <a:rPr kumimoji="1" lang="ja-JP" altLang="en-US" dirty="0" smtClean="0"/>
              <a:t>また，直射日光は帽子で防ぐよう指導してください。</a:t>
            </a:r>
            <a:endParaRPr kumimoji="1" lang="en-US" altLang="ja-JP" dirty="0" smtClean="0"/>
          </a:p>
          <a:p>
            <a:r>
              <a:rPr kumimoji="1" lang="en-US" altLang="ja-JP" dirty="0" smtClean="0"/>
              <a:t>5</a:t>
            </a:r>
            <a:r>
              <a:rPr kumimoji="1" lang="ja-JP" altLang="en-US" dirty="0" smtClean="0"/>
              <a:t>つ目は，具合が悪くなった場合には早めに運動を中止し，必要な処置をすることです。</a:t>
            </a:r>
            <a:endParaRPr kumimoji="1" lang="en-US" altLang="ja-JP" dirty="0" smtClean="0"/>
          </a:p>
          <a:p>
            <a:r>
              <a:rPr kumimoji="1" lang="ja-JP" altLang="en-US" dirty="0" smtClean="0"/>
              <a:t>一方的に怠けなどと判断して放置せず，冷静に症状を観察・判断し、迅速に対応してください。</a:t>
            </a:r>
          </a:p>
          <a:p>
            <a:endParaRPr kumimoji="1" lang="en-US" altLang="ja-JP" dirty="0" smtClean="0"/>
          </a:p>
          <a:p>
            <a:r>
              <a:rPr kumimoji="1" lang="ja-JP" altLang="en-US" dirty="0" smtClean="0"/>
              <a:t>以上，熱中症予防のポイントとして５つ例示しました。</a:t>
            </a:r>
            <a:endParaRPr kumimoji="1" lang="en-US" altLang="ja-JP" dirty="0" smtClean="0"/>
          </a:p>
          <a:p>
            <a:r>
              <a:rPr kumimoji="1" lang="ja-JP" altLang="en-US" dirty="0" smtClean="0"/>
              <a:t>この他にも状況に応じて注意するポイントは多くあると考えられます。</a:t>
            </a:r>
            <a:endParaRPr kumimoji="1" lang="en-US" altLang="ja-JP" dirty="0" smtClean="0"/>
          </a:p>
          <a:p>
            <a:r>
              <a:rPr kumimoji="1" lang="ja-JP" altLang="en-US" dirty="0" smtClean="0"/>
              <a:t>運動の際には，多面的に危険因子を検討してください。</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D8FD7EEB-4855-4FEA-B89E-3A1DD97CB9A0}" type="slidenum">
              <a:rPr kumimoji="1" lang="ja-JP" altLang="en-US" smtClean="0"/>
              <a:t>18</a:t>
            </a:fld>
            <a:endParaRPr kumimoji="1" lang="ja-JP" altLang="en-US"/>
          </a:p>
        </p:txBody>
      </p:sp>
    </p:spTree>
    <p:extLst>
      <p:ext uri="{BB962C8B-B14F-4D97-AF65-F5344CB8AC3E}">
        <p14:creationId xmlns:p14="http://schemas.microsoft.com/office/powerpoint/2010/main" val="4091111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ここで，熱中症の事故に関する判例を紹介します。</a:t>
            </a:r>
          </a:p>
          <a:p>
            <a:endParaRPr kumimoji="1" lang="ja-JP" altLang="en-US" dirty="0" smtClean="0"/>
          </a:p>
          <a:p>
            <a:r>
              <a:rPr kumimoji="1" lang="ja-JP" altLang="en-US" dirty="0" smtClean="0"/>
              <a:t>Ａ市立Ｂ中学校のバドミントン部所属していた生徒が，部活動中に熱中症にり患し，脳梗塞を発症したのは，指導教諭等による熱中症予防対策が不十分であったことによるなどと主張した裁判での判例です。</a:t>
            </a:r>
          </a:p>
        </p:txBody>
      </p:sp>
      <p:sp>
        <p:nvSpPr>
          <p:cNvPr id="4" name="スライド番号プレースホルダー 3"/>
          <p:cNvSpPr>
            <a:spLocks noGrp="1"/>
          </p:cNvSpPr>
          <p:nvPr>
            <p:ph type="sldNum" sz="quarter" idx="10"/>
          </p:nvPr>
        </p:nvSpPr>
        <p:spPr/>
        <p:txBody>
          <a:bodyPr/>
          <a:lstStyle/>
          <a:p>
            <a:fld id="{D8FD7EEB-4855-4FEA-B89E-3A1DD97CB9A0}" type="slidenum">
              <a:rPr kumimoji="1" lang="ja-JP" altLang="en-US" smtClean="0"/>
              <a:t>19</a:t>
            </a:fld>
            <a:endParaRPr kumimoji="1" lang="ja-JP" altLang="en-US"/>
          </a:p>
        </p:txBody>
      </p:sp>
    </p:spTree>
    <p:extLst>
      <p:ext uri="{BB962C8B-B14F-4D97-AF65-F5344CB8AC3E}">
        <p14:creationId xmlns:p14="http://schemas.microsoft.com/office/powerpoint/2010/main" val="1557781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1425"/>
            <a:ext cx="4464050" cy="3349625"/>
          </a:xfrm>
        </p:spPr>
      </p:sp>
      <p:sp>
        <p:nvSpPr>
          <p:cNvPr id="3" name="ノート プレースホルダー 2"/>
          <p:cNvSpPr>
            <a:spLocks noGrp="1"/>
          </p:cNvSpPr>
          <p:nvPr>
            <p:ph type="body" idx="1"/>
          </p:nvPr>
        </p:nvSpPr>
        <p:spPr/>
        <p:txBody>
          <a:bodyPr/>
          <a:lstStyle/>
          <a:p>
            <a:r>
              <a:rPr kumimoji="1" lang="ja-JP" altLang="en-US" dirty="0" smtClean="0"/>
              <a:t>適切な部活動指導研修参考資料</a:t>
            </a:r>
            <a:r>
              <a:rPr kumimoji="1" lang="ja-JP" altLang="en-US" smtClean="0"/>
              <a:t>ボリューム５</a:t>
            </a:r>
            <a:endParaRPr kumimoji="1" lang="en-US" altLang="ja-JP" smtClean="0"/>
          </a:p>
          <a:p>
            <a:endParaRPr kumimoji="1" lang="en-US" altLang="ja-JP" dirty="0" smtClean="0"/>
          </a:p>
          <a:p>
            <a:r>
              <a:rPr kumimoji="1" lang="ja-JP" altLang="en-US" dirty="0" smtClean="0"/>
              <a:t>「安全・障害予防に関する知識・技能の指導」について，説明します。</a:t>
            </a:r>
          </a:p>
        </p:txBody>
      </p:sp>
      <p:sp>
        <p:nvSpPr>
          <p:cNvPr id="4" name="スライド番号プレースホルダー 3"/>
          <p:cNvSpPr>
            <a:spLocks noGrp="1"/>
          </p:cNvSpPr>
          <p:nvPr>
            <p:ph type="sldNum" sz="quarter" idx="10"/>
          </p:nvPr>
        </p:nvSpPr>
        <p:spPr/>
        <p:txBody>
          <a:bodyPr/>
          <a:lstStyle/>
          <a:p>
            <a:fld id="{D8FD7EEB-4855-4FEA-B89E-3A1DD97CB9A0}" type="slidenum">
              <a:rPr kumimoji="1" lang="ja-JP" altLang="en-US" smtClean="0"/>
              <a:t>2</a:t>
            </a:fld>
            <a:endParaRPr kumimoji="1" lang="ja-JP" altLang="en-US"/>
          </a:p>
        </p:txBody>
      </p:sp>
    </p:spTree>
    <p:extLst>
      <p:ext uri="{BB962C8B-B14F-4D97-AF65-F5344CB8AC3E}">
        <p14:creationId xmlns:p14="http://schemas.microsoft.com/office/powerpoint/2010/main" val="707004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この裁判では，</a:t>
            </a:r>
            <a:endParaRPr kumimoji="1" lang="en-US" altLang="ja-JP" dirty="0" smtClean="0"/>
          </a:p>
          <a:p>
            <a:r>
              <a:rPr kumimoji="1" lang="ja-JP" altLang="en-US" dirty="0" smtClean="0"/>
              <a:t>本件事故当時，被告中学校の本県体育館には，黒球温度計及び湿温度計はもとより，一般の乾式温度計も一切設置されていなかったのであり，本件指針の趣旨に従って熱中症の予防に配慮する前提となるＷＢＧＴ等の温度を認識することのできる環境が全く整備されていなかったことになるから，被告中学校長が温度計を設置する義務を怠っていたことが明らかである。</a:t>
            </a:r>
            <a:endParaRPr kumimoji="1" lang="en-US" altLang="ja-JP" dirty="0" smtClean="0"/>
          </a:p>
          <a:p>
            <a:r>
              <a:rPr kumimoji="1" lang="ja-JP" altLang="en-US" dirty="0" smtClean="0"/>
              <a:t>という裁判所の判断が下されました。</a:t>
            </a:r>
          </a:p>
          <a:p>
            <a:endParaRPr kumimoji="1" lang="ja-JP" altLang="en-US" dirty="0" smtClean="0"/>
          </a:p>
          <a:p>
            <a:r>
              <a:rPr kumimoji="1" lang="ja-JP" altLang="en-US" dirty="0" smtClean="0"/>
              <a:t>この判例が示すように，スポーツの指導において温度計などにより環境を確認し，</a:t>
            </a:r>
          </a:p>
          <a:p>
            <a:r>
              <a:rPr kumimoji="1" lang="ja-JP" altLang="en-US" dirty="0" smtClean="0"/>
              <a:t>ＷＢＧＴ等を参考に運動の実施を検討することができる環境を整備することは，</a:t>
            </a:r>
            <a:endParaRPr kumimoji="1" lang="en-US" altLang="ja-JP" dirty="0" smtClean="0"/>
          </a:p>
          <a:p>
            <a:r>
              <a:rPr kumimoji="1" lang="ja-JP" altLang="en-US" dirty="0" smtClean="0"/>
              <a:t>学校の義務であり，生徒の安全を確保するため，非常に大切です。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8FD7EEB-4855-4FEA-B89E-3A1DD97CB9A0}" type="slidenum">
              <a:rPr kumimoji="1" lang="ja-JP" altLang="en-US" smtClean="0"/>
              <a:t>20</a:t>
            </a:fld>
            <a:endParaRPr kumimoji="1" lang="ja-JP" altLang="en-US"/>
          </a:p>
        </p:txBody>
      </p:sp>
    </p:spTree>
    <p:extLst>
      <p:ext uri="{BB962C8B-B14F-4D97-AF65-F5344CB8AC3E}">
        <p14:creationId xmlns:p14="http://schemas.microsoft.com/office/powerpoint/2010/main" val="1958692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また，天候に関する安全面の留意点として，暴風雨や落雷等があります。</a:t>
            </a:r>
            <a:endParaRPr kumimoji="1" lang="en-US" altLang="ja-JP" dirty="0" smtClean="0"/>
          </a:p>
          <a:p>
            <a:r>
              <a:rPr kumimoji="1" lang="ja-JP" altLang="en-US" dirty="0" smtClean="0"/>
              <a:t>まずは，天気予報等を確認し，情報収集に努め，</a:t>
            </a:r>
            <a:endParaRPr kumimoji="1" lang="en-US" altLang="ja-JP" dirty="0" smtClean="0"/>
          </a:p>
          <a:p>
            <a:r>
              <a:rPr kumimoji="1" lang="ja-JP" altLang="en-US" dirty="0" smtClean="0"/>
              <a:t>それをもとに，練習の中止や中断の判断をしてください。</a:t>
            </a:r>
            <a:endParaRPr kumimoji="1" lang="en-US" altLang="ja-JP" dirty="0" smtClean="0"/>
          </a:p>
          <a:p>
            <a:r>
              <a:rPr kumimoji="1" lang="ja-JP" altLang="en-US" dirty="0" smtClean="0"/>
              <a:t>そのために，学校として判断基準を明確にし，共通理解をしておく必要があります。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8FD7EEB-4855-4FEA-B89E-3A1DD97CB9A0}" type="slidenum">
              <a:rPr kumimoji="1" lang="ja-JP" altLang="en-US" smtClean="0"/>
              <a:t>21</a:t>
            </a:fld>
            <a:endParaRPr kumimoji="1" lang="ja-JP" altLang="en-US"/>
          </a:p>
        </p:txBody>
      </p:sp>
    </p:spTree>
    <p:extLst>
      <p:ext uri="{BB962C8B-B14F-4D97-AF65-F5344CB8AC3E}">
        <p14:creationId xmlns:p14="http://schemas.microsoft.com/office/powerpoint/2010/main" val="2140592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特に落雷については，</a:t>
            </a:r>
            <a:endParaRPr kumimoji="1" lang="en-US" altLang="ja-JP" dirty="0" smtClean="0"/>
          </a:p>
          <a:p>
            <a:r>
              <a:rPr lang="ja-JP" altLang="en-US" sz="1200" dirty="0" smtClean="0">
                <a:solidFill>
                  <a:prstClr val="black"/>
                </a:solidFill>
              </a:rPr>
              <a:t>厚い黒雲が頭上に広がった際には，</a:t>
            </a:r>
            <a:r>
              <a:rPr lang="ja-JP" altLang="en-US" sz="1200" dirty="0" smtClean="0">
                <a:solidFill>
                  <a:srgbClr val="FF0000"/>
                </a:solidFill>
              </a:rPr>
              <a:t>雷雲の接近を意識</a:t>
            </a:r>
            <a:r>
              <a:rPr lang="ja-JP" altLang="en-US" sz="1200" dirty="0" smtClean="0">
                <a:solidFill>
                  <a:prstClr val="black"/>
                </a:solidFill>
              </a:rPr>
              <a:t>する必要があり，</a:t>
            </a:r>
          </a:p>
          <a:p>
            <a:r>
              <a:rPr lang="ja-JP" altLang="en-US" sz="1200" dirty="0" smtClean="0">
                <a:solidFill>
                  <a:prstClr val="black"/>
                </a:solidFill>
              </a:rPr>
              <a:t>雷鳴が聞こえるときは，落雷を受ける危険性があるため，</a:t>
            </a:r>
            <a:endParaRPr lang="en-US" altLang="ja-JP" sz="1200" dirty="0" smtClean="0">
              <a:solidFill>
                <a:prstClr val="black"/>
              </a:solidFill>
            </a:endParaRPr>
          </a:p>
          <a:p>
            <a:r>
              <a:rPr lang="ja-JP" altLang="en-US" sz="1200" dirty="0" smtClean="0">
                <a:solidFill>
                  <a:prstClr val="black"/>
                </a:solidFill>
              </a:rPr>
              <a:t>すぐに</a:t>
            </a:r>
            <a:r>
              <a:rPr lang="ja-JP" altLang="en-US" sz="1200" dirty="0" smtClean="0">
                <a:solidFill>
                  <a:srgbClr val="FF0000"/>
                </a:solidFill>
              </a:rPr>
              <a:t>安全な場に避難</a:t>
            </a:r>
            <a:r>
              <a:rPr lang="ja-JP" altLang="en-US" sz="1200" dirty="0" smtClean="0">
                <a:solidFill>
                  <a:prstClr val="black"/>
                </a:solidFill>
              </a:rPr>
              <a:t>する必要があります。</a:t>
            </a:r>
            <a:endParaRPr lang="en-US" altLang="ja-JP" sz="120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prstClr val="black"/>
                </a:solidFill>
              </a:rPr>
              <a:t>これらのことを含め，</a:t>
            </a:r>
            <a:r>
              <a:rPr kumimoji="1" lang="ja-JP" altLang="en-US" dirty="0" smtClean="0"/>
              <a:t>練習の中止や中断の判断をしてください。</a:t>
            </a:r>
            <a:endParaRPr lang="ja-JP" altLang="en-US" sz="1200" dirty="0" smtClean="0">
              <a:solidFill>
                <a:prstClr val="black"/>
              </a:solidFill>
            </a:endParaRPr>
          </a:p>
          <a:p>
            <a:r>
              <a:rPr kumimoji="1" lang="ja-JP" altLang="en-US" dirty="0" smtClean="0"/>
              <a:t>このことは，文部科学省から出された，平成</a:t>
            </a:r>
            <a:r>
              <a:rPr kumimoji="1" lang="en-US" altLang="ja-JP" dirty="0" smtClean="0"/>
              <a:t>30</a:t>
            </a:r>
            <a:r>
              <a:rPr kumimoji="1" lang="ja-JP" altLang="en-US" dirty="0" smtClean="0"/>
              <a:t>年７月</a:t>
            </a:r>
            <a:r>
              <a:rPr kumimoji="1" lang="en-US" altLang="ja-JP" dirty="0" smtClean="0"/>
              <a:t>20</a:t>
            </a:r>
            <a:r>
              <a:rPr kumimoji="1" lang="ja-JP" altLang="en-US" dirty="0" smtClean="0"/>
              <a:t>日付け「落雷事故の防止について」</a:t>
            </a:r>
            <a:endParaRPr kumimoji="1" lang="en-US" altLang="ja-JP" dirty="0" smtClean="0"/>
          </a:p>
          <a:p>
            <a:r>
              <a:rPr kumimoji="1" lang="ja-JP" altLang="en-US" dirty="0" smtClean="0"/>
              <a:t>に示されていますので，参考にしてください。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D8FD7EEB-4855-4FEA-B89E-3A1DD97CB9A0}" type="slidenum">
              <a:rPr kumimoji="1" lang="ja-JP" altLang="en-US" smtClean="0"/>
              <a:t>22</a:t>
            </a:fld>
            <a:endParaRPr kumimoji="1" lang="ja-JP" altLang="en-US"/>
          </a:p>
        </p:txBody>
      </p:sp>
    </p:spTree>
    <p:extLst>
      <p:ext uri="{BB962C8B-B14F-4D97-AF65-F5344CB8AC3E}">
        <p14:creationId xmlns:p14="http://schemas.microsoft.com/office/powerpoint/2010/main" val="4179641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次に，危機管理体制の確立について説明します。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8FD7EEB-4855-4FEA-B89E-3A1DD97CB9A0}" type="slidenum">
              <a:rPr kumimoji="1" lang="ja-JP" altLang="en-US" smtClean="0"/>
              <a:t>23</a:t>
            </a:fld>
            <a:endParaRPr kumimoji="1" lang="ja-JP" altLang="en-US"/>
          </a:p>
        </p:txBody>
      </p:sp>
    </p:spTree>
    <p:extLst>
      <p:ext uri="{BB962C8B-B14F-4D97-AF65-F5344CB8AC3E}">
        <p14:creationId xmlns:p14="http://schemas.microsoft.com/office/powerpoint/2010/main" val="2181365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各校において，このような危機管理マニュアルが作成されていることと思いますが，</a:t>
            </a:r>
            <a:endParaRPr kumimoji="1" lang="en-US" altLang="ja-JP" dirty="0" smtClean="0"/>
          </a:p>
          <a:p>
            <a:r>
              <a:rPr kumimoji="1" lang="ja-JP" altLang="en-US" dirty="0" smtClean="0"/>
              <a:t>言うまでもなく，危機管理マニュアルがあるだけでは，意味がありません。</a:t>
            </a:r>
            <a:endParaRPr kumimoji="1" lang="en-US" altLang="ja-JP" dirty="0" smtClean="0"/>
          </a:p>
          <a:p>
            <a:r>
              <a:rPr kumimoji="1" lang="ja-JP" altLang="en-US" dirty="0" smtClean="0"/>
              <a:t>実際，事故が起こったときに使えるものであるかどうかが重要であり，</a:t>
            </a:r>
            <a:endParaRPr kumimoji="1" lang="en-US" altLang="ja-JP" dirty="0" smtClean="0"/>
          </a:p>
          <a:p>
            <a:r>
              <a:rPr kumimoji="1" lang="ja-JP" altLang="en-US" dirty="0" smtClean="0"/>
              <a:t>そのために，定期的に見直し，改善を図る必要があります。</a:t>
            </a:r>
            <a:endParaRPr kumimoji="1" lang="en-US" altLang="ja-JP" dirty="0" smtClean="0"/>
          </a:p>
          <a:p>
            <a:r>
              <a:rPr kumimoji="1" lang="ja-JP" altLang="en-US" dirty="0" smtClean="0"/>
              <a:t>また，</a:t>
            </a:r>
            <a:r>
              <a:rPr kumimoji="1" lang="ja-JP" altLang="en-US" sz="1200" b="0" i="0" u="none" strike="noStrike" kern="1200" baseline="0" dirty="0" smtClean="0">
                <a:solidFill>
                  <a:schemeClr val="tx1"/>
                </a:solidFill>
                <a:latin typeface="+mn-lt"/>
                <a:ea typeface="+mn-ea"/>
                <a:cs typeface="+mn-cs"/>
              </a:rPr>
              <a:t>事故発生時の適切な対応が行われるようにするための，</a:t>
            </a:r>
            <a:endParaRPr kumimoji="1" lang="en-US" altLang="ja-JP" sz="1200" b="0" i="0" u="none" strike="noStrike" kern="1200" baseline="0" dirty="0" smtClean="0">
              <a:solidFill>
                <a:schemeClr val="tx1"/>
              </a:solidFill>
              <a:latin typeface="+mn-lt"/>
              <a:ea typeface="+mn-ea"/>
              <a:cs typeface="+mn-cs"/>
            </a:endParaRPr>
          </a:p>
          <a:p>
            <a:r>
              <a:rPr kumimoji="1" lang="ja-JP" altLang="en-US" sz="1200" b="0" i="0" u="none" strike="noStrike" kern="1200" baseline="0" dirty="0" smtClean="0">
                <a:solidFill>
                  <a:schemeClr val="tx1"/>
                </a:solidFill>
                <a:latin typeface="+mn-lt"/>
                <a:ea typeface="+mn-ea"/>
                <a:cs typeface="+mn-cs"/>
              </a:rPr>
              <a:t>事故対応に関する共通理解と体制整備の促進を図ってください。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D8FD7EEB-4855-4FEA-B89E-3A1DD97CB9A0}" type="slidenum">
              <a:rPr kumimoji="1" lang="ja-JP" altLang="en-US" smtClean="0"/>
              <a:t>24</a:t>
            </a:fld>
            <a:endParaRPr kumimoji="1" lang="ja-JP" altLang="en-US"/>
          </a:p>
        </p:txBody>
      </p:sp>
    </p:spTree>
    <p:extLst>
      <p:ext uri="{BB962C8B-B14F-4D97-AF65-F5344CB8AC3E}">
        <p14:creationId xmlns:p14="http://schemas.microsoft.com/office/powerpoint/2010/main" val="3037644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smtClean="0">
                <a:solidFill>
                  <a:srgbClr val="000000"/>
                </a:solidFill>
                <a:latin typeface="ＭＳ ゴシック" panose="020B0609070205080204" pitchFamily="49" charset="-128"/>
                <a:ea typeface="ＭＳ ゴシック" panose="020B0609070205080204" pitchFamily="49" charset="-128"/>
              </a:rPr>
              <a:t>最後に，生徒への安全・障害予防の指導について説明します。</a:t>
            </a:r>
            <a:endParaRPr kumimoji="1" lang="en-US" altLang="ja-JP" sz="1200" smtClean="0">
              <a:solidFill>
                <a:srgbClr val="000000"/>
              </a:solidFill>
              <a:latin typeface="ＭＳ ゴシック" panose="020B0609070205080204" pitchFamily="49" charset="-128"/>
              <a:ea typeface="ＭＳ ゴシック" panose="020B0609070205080204" pitchFamily="49" charset="-128"/>
            </a:endParaRPr>
          </a:p>
          <a:p>
            <a:r>
              <a:rPr kumimoji="1" lang="ja-JP" altLang="en-US" sz="1200" smtClean="0">
                <a:solidFill>
                  <a:srgbClr val="000000"/>
                </a:solidFill>
                <a:latin typeface="ＭＳ ゴシック" panose="020B0609070205080204" pitchFamily="49" charset="-128"/>
                <a:ea typeface="ＭＳ ゴシック" panose="020B0609070205080204" pitchFamily="49" charset="-128"/>
              </a:rPr>
              <a:t>部活動</a:t>
            </a:r>
            <a:r>
              <a:rPr kumimoji="1" lang="ja-JP" altLang="en-US" sz="1200" dirty="0" smtClean="0">
                <a:solidFill>
                  <a:srgbClr val="000000"/>
                </a:solidFill>
                <a:latin typeface="ＭＳ ゴシック" panose="020B0609070205080204" pitchFamily="49" charset="-128"/>
                <a:ea typeface="ＭＳ ゴシック" panose="020B0609070205080204" pitchFamily="49" charset="-128"/>
              </a:rPr>
              <a:t>の指導では，教育課程と関連付けることが大切です。</a:t>
            </a:r>
            <a:endParaRPr kumimoji="1" lang="en-US" altLang="ja-JP" sz="1200" dirty="0" smtClean="0">
              <a:solidFill>
                <a:srgbClr val="000000"/>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rgbClr val="000000"/>
                </a:solidFill>
                <a:latin typeface="ＭＳ ゴシック" panose="020B0609070205080204" pitchFamily="49" charset="-128"/>
                <a:ea typeface="ＭＳ ゴシック" panose="020B0609070205080204" pitchFamily="49" charset="-128"/>
              </a:rPr>
              <a:t>例えば，体育の授業では，</a:t>
            </a:r>
            <a:r>
              <a:rPr lang="ja-JP" altLang="en-US" sz="1200" dirty="0" smtClean="0">
                <a:solidFill>
                  <a:srgbClr val="FF0000"/>
                </a:solidFill>
              </a:rPr>
              <a:t>健康・安全を確保して</a:t>
            </a:r>
            <a:r>
              <a:rPr lang="ja-JP" altLang="en-US" sz="1200" dirty="0" smtClean="0">
                <a:solidFill>
                  <a:prstClr val="black"/>
                </a:solidFill>
              </a:rPr>
              <a:t>，生涯にわたって継続して運動に親しむ態度を養う</a:t>
            </a:r>
            <a:endParaRPr lang="en-US" altLang="ja-JP" sz="1200" dirty="0" smtClean="0">
              <a:solidFill>
                <a:prstClr val="black"/>
              </a:solidFill>
            </a:endParaRPr>
          </a:p>
          <a:p>
            <a:r>
              <a:rPr kumimoji="1" lang="ja-JP" altLang="en-US" sz="1200" dirty="0" smtClean="0">
                <a:solidFill>
                  <a:srgbClr val="000000"/>
                </a:solidFill>
                <a:latin typeface="ＭＳ ゴシック" panose="020B0609070205080204" pitchFamily="49" charset="-128"/>
                <a:ea typeface="ＭＳ ゴシック" panose="020B0609070205080204" pitchFamily="49" charset="-128"/>
              </a:rPr>
              <a:t>ことを目標の１つとしています。</a:t>
            </a:r>
            <a:endParaRPr kumimoji="1" lang="en-US" altLang="ja-JP" sz="1200" dirty="0" smtClean="0">
              <a:solidFill>
                <a:srgbClr val="000000"/>
              </a:solidFill>
              <a:latin typeface="ＭＳ ゴシック" panose="020B0609070205080204" pitchFamily="49" charset="-128"/>
              <a:ea typeface="ＭＳ ゴシック" panose="020B0609070205080204" pitchFamily="49" charset="-128"/>
            </a:endParaRPr>
          </a:p>
          <a:p>
            <a:r>
              <a:rPr kumimoji="1" lang="ja-JP" altLang="en-US" sz="1200" dirty="0" smtClean="0">
                <a:solidFill>
                  <a:srgbClr val="000000"/>
                </a:solidFill>
                <a:latin typeface="ＭＳ ゴシック" panose="020B0609070205080204" pitchFamily="49" charset="-128"/>
                <a:ea typeface="ＭＳ ゴシック" panose="020B0609070205080204" pitchFamily="49" charset="-128"/>
              </a:rPr>
              <a:t>生徒自身が体調に応じて運動量を調節したり，仲間や相手の体力や技能の程度に配慮したり，</a:t>
            </a:r>
            <a:endParaRPr kumimoji="1" lang="en-US" altLang="ja-JP" sz="1200" dirty="0" smtClean="0">
              <a:solidFill>
                <a:srgbClr val="000000"/>
              </a:solidFill>
              <a:latin typeface="ＭＳ ゴシック" panose="020B0609070205080204" pitchFamily="49" charset="-128"/>
              <a:ea typeface="ＭＳ ゴシック" panose="020B0609070205080204" pitchFamily="49" charset="-128"/>
            </a:endParaRPr>
          </a:p>
          <a:p>
            <a:r>
              <a:rPr kumimoji="1" lang="ja-JP" altLang="en-US" sz="1200" dirty="0" smtClean="0">
                <a:solidFill>
                  <a:srgbClr val="000000"/>
                </a:solidFill>
                <a:latin typeface="ＭＳ ゴシック" panose="020B0609070205080204" pitchFamily="49" charset="-128"/>
                <a:ea typeface="ＭＳ ゴシック" panose="020B0609070205080204" pitchFamily="49" charset="-128"/>
              </a:rPr>
              <a:t>用具や場の安全を確認するなどの態度を養います。</a:t>
            </a:r>
            <a:endParaRPr kumimoji="1" lang="en-US" altLang="ja-JP" sz="1200" dirty="0" smtClean="0">
              <a:solidFill>
                <a:srgbClr val="000000"/>
              </a:solidFill>
              <a:latin typeface="ＭＳ ゴシック" panose="020B0609070205080204" pitchFamily="49" charset="-128"/>
              <a:ea typeface="ＭＳ ゴシック" panose="020B0609070205080204" pitchFamily="49" charset="-128"/>
            </a:endParaRPr>
          </a:p>
          <a:p>
            <a:r>
              <a:rPr kumimoji="1" lang="ja-JP" altLang="en-US" sz="1200" dirty="0" smtClean="0">
                <a:solidFill>
                  <a:srgbClr val="000000"/>
                </a:solidFill>
                <a:latin typeface="ＭＳ ゴシック" panose="020B0609070205080204" pitchFamily="49" charset="-128"/>
                <a:ea typeface="ＭＳ ゴシック" panose="020B0609070205080204" pitchFamily="49" charset="-128"/>
              </a:rPr>
              <a:t>このような，保健体育で身に付けた，健康・安全を確保する態度を部活動においても発揮することが大切です。</a:t>
            </a:r>
            <a:endParaRPr kumimoji="1" lang="en-US" altLang="ja-JP" sz="1200" dirty="0" smtClean="0">
              <a:solidFill>
                <a:srgbClr val="000000"/>
              </a:solidFill>
              <a:latin typeface="ＭＳ ゴシック" panose="020B0609070205080204" pitchFamily="49" charset="-128"/>
              <a:ea typeface="ＭＳ ゴシック" panose="020B0609070205080204" pitchFamily="49" charset="-128"/>
            </a:endParaRPr>
          </a:p>
          <a:p>
            <a:endParaRPr kumimoji="1" lang="en-US" altLang="ja-JP" sz="1200" dirty="0" smtClean="0">
              <a:solidFill>
                <a:srgbClr val="000000"/>
              </a:solidFill>
              <a:latin typeface="ＭＳ ゴシック" panose="020B0609070205080204" pitchFamily="49" charset="-128"/>
              <a:ea typeface="ＭＳ ゴシック" panose="020B0609070205080204" pitchFamily="49" charset="-128"/>
            </a:endParaRPr>
          </a:p>
          <a:p>
            <a:r>
              <a:rPr kumimoji="1" lang="ja-JP" altLang="en-US" sz="1200" dirty="0" smtClean="0">
                <a:solidFill>
                  <a:srgbClr val="000000"/>
                </a:solidFill>
                <a:latin typeface="ＭＳ ゴシック" panose="020B0609070205080204" pitchFamily="49" charset="-128"/>
                <a:ea typeface="ＭＳ ゴシック" panose="020B0609070205080204" pitchFamily="49" charset="-128"/>
              </a:rPr>
              <a:t>安全管理と事故防止で重要なことは，生徒自身が「自立」や「自律」をし，</a:t>
            </a:r>
            <a:endParaRPr kumimoji="1" lang="en-US" altLang="ja-JP" sz="1200" dirty="0" smtClean="0">
              <a:solidFill>
                <a:srgbClr val="000000"/>
              </a:solidFill>
              <a:latin typeface="ＭＳ ゴシック" panose="020B0609070205080204" pitchFamily="49" charset="-128"/>
              <a:ea typeface="ＭＳ ゴシック" panose="020B0609070205080204" pitchFamily="49" charset="-128"/>
            </a:endParaRPr>
          </a:p>
          <a:p>
            <a:r>
              <a:rPr kumimoji="1" lang="ja-JP" altLang="en-US" sz="1200" dirty="0" smtClean="0">
                <a:solidFill>
                  <a:srgbClr val="000000"/>
                </a:solidFill>
                <a:latin typeface="ＭＳ ゴシック" panose="020B0609070205080204" pitchFamily="49" charset="-128"/>
                <a:ea typeface="ＭＳ ゴシック" panose="020B0609070205080204" pitchFamily="49" charset="-128"/>
              </a:rPr>
              <a:t>安全に配慮することができるように指導することです。</a:t>
            </a:r>
            <a:endParaRPr kumimoji="1" lang="en-US" altLang="ja-JP" sz="1200" dirty="0" smtClean="0">
              <a:solidFill>
                <a:srgbClr val="000000"/>
              </a:solidFill>
              <a:latin typeface="ＭＳ ゴシック" panose="020B0609070205080204" pitchFamily="49" charset="-128"/>
              <a:ea typeface="ＭＳ ゴシック" panose="020B0609070205080204" pitchFamily="49" charset="-128"/>
            </a:endParaRPr>
          </a:p>
          <a:p>
            <a:endParaRPr kumimoji="1" lang="en-US" altLang="ja-JP" sz="1200" dirty="0" smtClean="0">
              <a:solidFill>
                <a:srgbClr val="000000"/>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D8FD7EEB-4855-4FEA-B89E-3A1DD97CB9A0}" type="slidenum">
              <a:rPr kumimoji="1" lang="ja-JP" altLang="en-US" smtClean="0"/>
              <a:t>25</a:t>
            </a:fld>
            <a:endParaRPr kumimoji="1" lang="ja-JP" altLang="en-US"/>
          </a:p>
        </p:txBody>
      </p:sp>
    </p:spTree>
    <p:extLst>
      <p:ext uri="{BB962C8B-B14F-4D97-AF65-F5344CB8AC3E}">
        <p14:creationId xmlns:p14="http://schemas.microsoft.com/office/powerpoint/2010/main" val="2549464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rgbClr val="000000"/>
                </a:solidFill>
                <a:latin typeface="ＭＳ ゴシック" panose="020B0609070205080204" pitchFamily="49" charset="-128"/>
                <a:ea typeface="ＭＳ ゴシック" panose="020B0609070205080204" pitchFamily="49" charset="-128"/>
              </a:rPr>
              <a:t>そのために，</a:t>
            </a:r>
            <a:r>
              <a:rPr lang="ja-JP" altLang="en-US" sz="1200" dirty="0" smtClean="0">
                <a:solidFill>
                  <a:prstClr val="black"/>
                </a:solidFill>
              </a:rPr>
              <a:t>保健体育科などの授業で学んだことを部活動に生かす</a:t>
            </a:r>
            <a:endParaRPr lang="en-US" altLang="ja-JP" sz="120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prstClr val="black"/>
                </a:solidFill>
              </a:rPr>
              <a:t>部活動で学んだことを授業に生かす</a:t>
            </a:r>
            <a:endParaRPr lang="en-US" altLang="ja-JP" sz="1200" dirty="0" smtClean="0">
              <a:solidFill>
                <a:prstClr val="black"/>
              </a:solidFill>
            </a:endParaRPr>
          </a:p>
          <a:p>
            <a:r>
              <a:rPr kumimoji="1" lang="ja-JP" altLang="en-US" dirty="0" smtClean="0"/>
              <a:t>そういった指導を，進めてください。</a:t>
            </a:r>
            <a:endParaRPr kumimoji="1" lang="en-US" altLang="ja-JP" dirty="0" smtClean="0"/>
          </a:p>
          <a:p>
            <a:endParaRPr kumimoji="1" lang="en-US" altLang="ja-JP" dirty="0" smtClean="0"/>
          </a:p>
          <a:p>
            <a:r>
              <a:rPr kumimoji="1" lang="ja-JP" altLang="en-US" dirty="0" smtClean="0"/>
              <a:t>以上，３つの柱でお示ししましたが，ここにお示した内容が全ての注意事項を網羅しているわけではありません。</a:t>
            </a:r>
            <a:endParaRPr kumimoji="1" lang="en-US" altLang="ja-JP" dirty="0" smtClean="0"/>
          </a:p>
          <a:p>
            <a:r>
              <a:rPr kumimoji="1" lang="ja-JP" altLang="en-US" dirty="0" smtClean="0"/>
              <a:t>各学校において，留意すべき内容を確認し，関係者で共有することが大切です。</a:t>
            </a:r>
          </a:p>
          <a:p>
            <a:endParaRPr kumimoji="1" lang="en-US" altLang="ja-JP" dirty="0" smtClean="0"/>
          </a:p>
          <a:p>
            <a:r>
              <a:rPr kumimoji="1" lang="ja-JP" altLang="en-US" dirty="0" smtClean="0"/>
              <a:t>安全指導，事故防止に努め，適切な部活動指導が行われますよう，よろしくお願いいたします。　</a:t>
            </a:r>
          </a:p>
        </p:txBody>
      </p:sp>
      <p:sp>
        <p:nvSpPr>
          <p:cNvPr id="4" name="スライド番号プレースホルダー 3"/>
          <p:cNvSpPr>
            <a:spLocks noGrp="1"/>
          </p:cNvSpPr>
          <p:nvPr>
            <p:ph type="sldNum" sz="quarter" idx="10"/>
          </p:nvPr>
        </p:nvSpPr>
        <p:spPr/>
        <p:txBody>
          <a:bodyPr/>
          <a:lstStyle/>
          <a:p>
            <a:fld id="{D8FD7EEB-4855-4FEA-B89E-3A1DD97CB9A0}" type="slidenum">
              <a:rPr kumimoji="1" lang="ja-JP" altLang="en-US" smtClean="0"/>
              <a:t>26</a:t>
            </a:fld>
            <a:endParaRPr kumimoji="1" lang="ja-JP" altLang="en-US"/>
          </a:p>
        </p:txBody>
      </p:sp>
    </p:spTree>
    <p:extLst>
      <p:ext uri="{BB962C8B-B14F-4D97-AF65-F5344CB8AC3E}">
        <p14:creationId xmlns:p14="http://schemas.microsoft.com/office/powerpoint/2010/main" val="3829560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8FD7EEB-4855-4FEA-B89E-3A1DD97CB9A0}" type="slidenum">
              <a:rPr kumimoji="1" lang="ja-JP" altLang="en-US" smtClean="0"/>
              <a:t>27</a:t>
            </a:fld>
            <a:endParaRPr kumimoji="1" lang="ja-JP" altLang="en-US"/>
          </a:p>
        </p:txBody>
      </p:sp>
    </p:spTree>
    <p:extLst>
      <p:ext uri="{BB962C8B-B14F-4D97-AF65-F5344CB8AC3E}">
        <p14:creationId xmlns:p14="http://schemas.microsoft.com/office/powerpoint/2010/main" val="29027785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8FD7EEB-4855-4FEA-B89E-3A1DD97CB9A0}" type="slidenum">
              <a:rPr kumimoji="1" lang="ja-JP" altLang="en-US" smtClean="0"/>
              <a:t>28</a:t>
            </a:fld>
            <a:endParaRPr kumimoji="1" lang="ja-JP" altLang="en-US"/>
          </a:p>
        </p:txBody>
      </p:sp>
    </p:spTree>
    <p:extLst>
      <p:ext uri="{BB962C8B-B14F-4D97-AF65-F5344CB8AC3E}">
        <p14:creationId xmlns:p14="http://schemas.microsoft.com/office/powerpoint/2010/main" val="1543035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今回の説明内容をスライドに示します</a:t>
            </a:r>
            <a:endParaRPr kumimoji="1" lang="en-US" altLang="ja-JP" dirty="0" smtClean="0"/>
          </a:p>
          <a:p>
            <a:r>
              <a:rPr kumimoji="1" lang="ja-JP" altLang="en-US" dirty="0" smtClean="0"/>
              <a:t>　今回の内容は，</a:t>
            </a:r>
            <a:endParaRPr kumimoji="1" lang="en-US" altLang="ja-JP" dirty="0" smtClean="0"/>
          </a:p>
          <a:p>
            <a:r>
              <a:rPr kumimoji="1" lang="ja-JP" altLang="en-US" dirty="0" smtClean="0"/>
              <a:t>　１　事故防止</a:t>
            </a:r>
            <a:endParaRPr kumimoji="1" lang="en-US" altLang="ja-JP" dirty="0" smtClean="0"/>
          </a:p>
          <a:p>
            <a:r>
              <a:rPr kumimoji="1" lang="ja-JP" altLang="en-US" dirty="0" smtClean="0"/>
              <a:t>　２　熱中症予防等</a:t>
            </a:r>
            <a:endParaRPr kumimoji="1" lang="en-US" altLang="ja-JP" dirty="0" smtClean="0"/>
          </a:p>
          <a:p>
            <a:r>
              <a:rPr kumimoji="1" lang="ja-JP" altLang="en-US" dirty="0" smtClean="0"/>
              <a:t>　３　危機管理体制</a:t>
            </a:r>
            <a:endParaRPr kumimoji="1" lang="en-US" altLang="ja-JP" dirty="0" smtClean="0"/>
          </a:p>
          <a:p>
            <a:r>
              <a:rPr kumimoji="1" lang="ja-JP" altLang="en-US" dirty="0" smtClean="0"/>
              <a:t>順に説明してまいります。</a:t>
            </a:r>
            <a:endParaRPr kumimoji="1" lang="en-US" altLang="ja-JP" dirty="0" smtClean="0"/>
          </a:p>
          <a:p>
            <a:r>
              <a:rPr kumimoji="1" lang="ja-JP" altLang="en-US" dirty="0" smtClean="0"/>
              <a:t>なお，オーバーユースなどのスポーツ障害については，</a:t>
            </a:r>
            <a:endParaRPr kumimoji="1" lang="en-US" altLang="ja-JP" dirty="0" smtClean="0"/>
          </a:p>
          <a:p>
            <a:r>
              <a:rPr kumimoji="1" lang="ja-JP" altLang="en-US" dirty="0" smtClean="0"/>
              <a:t>ボリューム</a:t>
            </a:r>
            <a:r>
              <a:rPr kumimoji="1" lang="en-US" altLang="ja-JP" dirty="0" smtClean="0"/>
              <a:t>3</a:t>
            </a:r>
            <a:r>
              <a:rPr kumimoji="1" lang="ja-JP" altLang="en-US" dirty="0" smtClean="0"/>
              <a:t>「生徒の発達に応じた科学的指導及び指導の配慮」において</a:t>
            </a:r>
            <a:endParaRPr kumimoji="1" lang="en-US" altLang="ja-JP" dirty="0" smtClean="0"/>
          </a:p>
          <a:p>
            <a:r>
              <a:rPr kumimoji="1" lang="ja-JP" altLang="en-US" dirty="0" smtClean="0"/>
              <a:t>説明するため，そちらを参考にしてください。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B728F4E-E967-4F7B-B64B-26C4FA309E6B}" type="slidenum">
              <a:rPr lang="ja-JP" altLang="en-US" smtClean="0">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4113397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はじめに「事故防止」について説明します。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B728F4E-E967-4F7B-B64B-26C4FA309E6B}" type="slidenum">
              <a:rPr lang="ja-JP" altLang="en-US" smtClean="0">
                <a:solidFill>
                  <a:prstClr val="black"/>
                </a:solidFill>
              </a:rPr>
              <a:pPr/>
              <a:t>4</a:t>
            </a:fld>
            <a:endParaRPr lang="ja-JP" altLang="en-US">
              <a:solidFill>
                <a:prstClr val="black"/>
              </a:solidFill>
            </a:endParaRPr>
          </a:p>
        </p:txBody>
      </p:sp>
    </p:spTree>
    <p:extLst>
      <p:ext uri="{BB962C8B-B14F-4D97-AF65-F5344CB8AC3E}">
        <p14:creationId xmlns:p14="http://schemas.microsoft.com/office/powerpoint/2010/main" val="1936446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問題です。</a:t>
            </a:r>
            <a:endParaRPr kumimoji="1" lang="en-US" altLang="ja-JP" dirty="0" smtClean="0"/>
          </a:p>
          <a:p>
            <a:r>
              <a:rPr kumimoji="1" lang="ja-JP" altLang="en-US" dirty="0" smtClean="0"/>
              <a:t>この円グラフは，負傷・疾病における場合別発生割合を表しています。</a:t>
            </a:r>
            <a:endParaRPr kumimoji="1" lang="en-US" altLang="ja-JP" dirty="0" smtClean="0"/>
          </a:p>
          <a:p>
            <a:r>
              <a:rPr kumimoji="1" lang="ja-JP" altLang="en-US" dirty="0" smtClean="0"/>
              <a:t>部活動はどこにあてはまるでしょうか？</a:t>
            </a:r>
            <a:endParaRPr kumimoji="1" lang="en-US" altLang="ja-JP" dirty="0" smtClean="0"/>
          </a:p>
          <a:p>
            <a:endParaRPr kumimoji="1" lang="en-US" altLang="ja-JP" dirty="0" smtClean="0"/>
          </a:p>
          <a:p>
            <a:r>
              <a:rPr kumimoji="1" lang="ja-JP" altLang="en-US" dirty="0" smtClean="0"/>
              <a:t>部活動は，黄色の部分，中学校で</a:t>
            </a:r>
            <a:r>
              <a:rPr kumimoji="1" lang="en-US" altLang="ja-JP" dirty="0" smtClean="0"/>
              <a:t>52</a:t>
            </a:r>
            <a:r>
              <a:rPr kumimoji="1" lang="ja-JP" altLang="en-US" dirty="0" smtClean="0"/>
              <a:t>％，高等学校で</a:t>
            </a:r>
            <a:r>
              <a:rPr kumimoji="1" lang="en-US" altLang="ja-JP" dirty="0" smtClean="0"/>
              <a:t>59</a:t>
            </a:r>
            <a:r>
              <a:rPr kumimoji="1" lang="ja-JP" altLang="en-US" dirty="0" smtClean="0"/>
              <a:t>％です。</a:t>
            </a:r>
            <a:endParaRPr kumimoji="1" lang="en-US" altLang="ja-JP" dirty="0" smtClean="0"/>
          </a:p>
          <a:p>
            <a:r>
              <a:rPr kumimoji="1" lang="ja-JP" altLang="en-US" dirty="0" smtClean="0"/>
              <a:t>学校で起こる負傷・疾病のうち，半数以上が部活動などです。</a:t>
            </a:r>
            <a:endParaRPr kumimoji="1" lang="en-US" altLang="ja-JP" dirty="0" smtClean="0"/>
          </a:p>
          <a:p>
            <a:endParaRPr kumimoji="1" lang="en-US" altLang="ja-JP" dirty="0" smtClean="0"/>
          </a:p>
          <a:p>
            <a:r>
              <a:rPr kumimoji="1" lang="ja-JP" altLang="en-US" dirty="0" smtClean="0"/>
              <a:t>このようなことから分かるとおり，部活動における事故防止は特に努めなくてはならないことが分かります。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8FD7EEB-4855-4FEA-B89E-3A1DD97CB9A0}" type="slidenum">
              <a:rPr kumimoji="1" lang="ja-JP" altLang="en-US" smtClean="0"/>
              <a:t>5</a:t>
            </a:fld>
            <a:endParaRPr kumimoji="1" lang="ja-JP" altLang="en-US"/>
          </a:p>
        </p:txBody>
      </p:sp>
    </p:spTree>
    <p:extLst>
      <p:ext uri="{BB962C8B-B14F-4D97-AF65-F5344CB8AC3E}">
        <p14:creationId xmlns:p14="http://schemas.microsoft.com/office/powerpoint/2010/main" val="2460779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広島県教育委員会では平成３１年４月に運動部活動の指導上の留意点を取りまとめた「魅力ある運動部活動の在り方</a:t>
            </a:r>
            <a:r>
              <a:rPr kumimoji="1" lang="en-US" altLang="ja-JP" dirty="0" smtClean="0"/>
              <a:t>【</a:t>
            </a:r>
            <a:r>
              <a:rPr kumimoji="1" lang="ja-JP" altLang="en-US" dirty="0" smtClean="0"/>
              <a:t>改訂版</a:t>
            </a:r>
            <a:r>
              <a:rPr kumimoji="1" lang="en-US" altLang="ja-JP" dirty="0" smtClean="0"/>
              <a:t>】</a:t>
            </a:r>
            <a:r>
              <a:rPr kumimoji="1" lang="ja-JP" altLang="en-US" dirty="0" smtClean="0"/>
              <a:t>」を作成し，公開しております。</a:t>
            </a:r>
            <a:endParaRPr kumimoji="1" lang="en-US" altLang="ja-JP" dirty="0" smtClean="0"/>
          </a:p>
          <a:p>
            <a:r>
              <a:rPr kumimoji="1" lang="ja-JP" altLang="en-US" dirty="0" smtClean="0"/>
              <a:t>　この資料は，運動部の経験が浅い指導者にも，平易に理解できるよう作成し，初版の平成２２年から現在まで広島県教育委員会や校内の研修会等において，</a:t>
            </a:r>
            <a:endParaRPr kumimoji="1" lang="en-US" altLang="ja-JP" dirty="0" smtClean="0"/>
          </a:p>
          <a:p>
            <a:r>
              <a:rPr kumimoji="1" lang="ja-JP" altLang="en-US" dirty="0" smtClean="0"/>
              <a:t>　広く活用されております。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000000"/>
                </a:solidFill>
                <a:latin typeface="ＭＳ ゴシック" panose="020B0609070205080204" pitchFamily="49" charset="-128"/>
                <a:ea typeface="ＭＳ ゴシック" panose="020B0609070205080204" pitchFamily="49" charset="-128"/>
              </a:rPr>
              <a:t>この中でも，運動部活動における安全管理と事故防止について示されていますので，</a:t>
            </a:r>
            <a:r>
              <a:rPr kumimoji="1" lang="ja-JP" altLang="en-US" dirty="0" smtClean="0"/>
              <a:t>運動部の指導に当たり，確認してください。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0B728F4E-E967-4F7B-B64B-26C4FA309E6B}" type="slidenum">
              <a:rPr kumimoji="1" lang="ja-JP" altLang="en-US" smtClean="0"/>
              <a:pPr/>
              <a:t>6</a:t>
            </a:fld>
            <a:endParaRPr kumimoji="1" lang="ja-JP" altLang="en-US"/>
          </a:p>
        </p:txBody>
      </p:sp>
    </p:spTree>
    <p:extLst>
      <p:ext uri="{BB962C8B-B14F-4D97-AF65-F5344CB8AC3E}">
        <p14:creationId xmlns:p14="http://schemas.microsoft.com/office/powerpoint/2010/main" val="3422065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まずは，生徒の健康状態の把握に努めてください。</a:t>
            </a:r>
            <a:endParaRPr kumimoji="1" lang="en-US" altLang="ja-JP" dirty="0" smtClean="0"/>
          </a:p>
          <a:p>
            <a:endParaRPr kumimoji="1" lang="en-US" altLang="ja-JP" sz="1200" b="0" i="0" u="none" strike="noStrike" kern="1200" baseline="0" dirty="0" smtClean="0">
              <a:solidFill>
                <a:srgbClr val="FF0000"/>
              </a:solidFill>
              <a:latin typeface="+mj-ea"/>
              <a:ea typeface="+mn-ea"/>
              <a:cs typeface="+mn-cs"/>
            </a:endParaRPr>
          </a:p>
          <a:p>
            <a:r>
              <a:rPr lang="ja-JP" altLang="en-US" dirty="0" smtClean="0">
                <a:solidFill>
                  <a:srgbClr val="000000"/>
                </a:solidFill>
                <a:latin typeface="+mj-ea"/>
              </a:rPr>
              <a:t>生徒に，日ごろから自分の健康管理について関心や意識を持たせ，</a:t>
            </a:r>
            <a:endParaRPr lang="en-US" altLang="ja-JP" dirty="0" smtClean="0">
              <a:solidFill>
                <a:srgbClr val="000000"/>
              </a:solidFill>
              <a:latin typeface="+mj-ea"/>
            </a:endParaRPr>
          </a:p>
          <a:p>
            <a:r>
              <a:rPr kumimoji="1" lang="ja-JP" altLang="en-US" sz="1200" b="0" i="0" u="none" strike="noStrike" kern="1200" baseline="0" dirty="0" smtClean="0">
                <a:solidFill>
                  <a:srgbClr val="FF0000"/>
                </a:solidFill>
                <a:latin typeface="+mj-ea"/>
                <a:ea typeface="+mn-ea"/>
                <a:cs typeface="+mn-cs"/>
              </a:rPr>
              <a:t>適切な休養や栄養の補給に留意させること</a:t>
            </a:r>
            <a:endParaRPr kumimoji="1" lang="en-US" altLang="ja-JP" sz="1200" b="0" i="0" u="none" strike="noStrike" kern="1200" baseline="0" dirty="0" smtClean="0">
              <a:solidFill>
                <a:srgbClr val="FF0000"/>
              </a:solidFill>
              <a:latin typeface="+mj-ea"/>
              <a:ea typeface="+mn-ea"/>
              <a:cs typeface="+mn-cs"/>
            </a:endParaRPr>
          </a:p>
          <a:p>
            <a:r>
              <a:rPr kumimoji="1" lang="ja-JP" altLang="en-US" sz="1200" b="0" i="0" u="none" strike="noStrike" kern="1200" baseline="0" dirty="0" smtClean="0">
                <a:solidFill>
                  <a:srgbClr val="FF0000"/>
                </a:solidFill>
                <a:latin typeface="+mj-ea"/>
                <a:ea typeface="+mn-ea"/>
                <a:cs typeface="+mn-cs"/>
              </a:rPr>
              <a:t>健康観察</a:t>
            </a:r>
            <a:r>
              <a:rPr kumimoji="1" lang="ja-JP" altLang="en-US" sz="1200" b="0" i="0" u="none" strike="noStrike" kern="1200" baseline="0" dirty="0" smtClean="0">
                <a:solidFill>
                  <a:srgbClr val="000000"/>
                </a:solidFill>
                <a:latin typeface="+mj-ea"/>
                <a:ea typeface="+mn-ea"/>
                <a:cs typeface="+mn-cs"/>
              </a:rPr>
              <a:t>を適切に行い，</a:t>
            </a:r>
            <a:r>
              <a:rPr kumimoji="1" lang="ja-JP" altLang="en-US" sz="1200" b="0" i="0" u="none" strike="noStrike" kern="1200" baseline="0" dirty="0" smtClean="0">
                <a:solidFill>
                  <a:srgbClr val="FF0000"/>
                </a:solidFill>
                <a:latin typeface="+mj-ea"/>
                <a:ea typeface="+mn-ea"/>
                <a:cs typeface="+mn-cs"/>
              </a:rPr>
              <a:t>活動内容を制限</a:t>
            </a:r>
            <a:r>
              <a:rPr kumimoji="1" lang="ja-JP" altLang="en-US" sz="1200" b="0" i="0" u="none" strike="noStrike" kern="1200" baseline="0" dirty="0" smtClean="0">
                <a:solidFill>
                  <a:srgbClr val="000000"/>
                </a:solidFill>
                <a:latin typeface="+mj-ea"/>
                <a:ea typeface="+mn-ea"/>
                <a:cs typeface="+mn-cs"/>
              </a:rPr>
              <a:t>するか，</a:t>
            </a:r>
            <a:endParaRPr kumimoji="1" lang="en-US" altLang="ja-JP" sz="1200" b="0" i="0" u="none" strike="noStrike" kern="1200" baseline="0" dirty="0" smtClean="0">
              <a:solidFill>
                <a:srgbClr val="000000"/>
              </a:solidFill>
              <a:latin typeface="+mj-ea"/>
              <a:ea typeface="+mn-ea"/>
              <a:cs typeface="+mn-cs"/>
            </a:endParaRPr>
          </a:p>
          <a:p>
            <a:r>
              <a:rPr kumimoji="1" lang="ja-JP" altLang="en-US" sz="1200" b="0" i="0" u="none" strike="noStrike" kern="1200" baseline="0" dirty="0" smtClean="0">
                <a:solidFill>
                  <a:srgbClr val="FF0000"/>
                </a:solidFill>
                <a:latin typeface="+mj-ea"/>
                <a:ea typeface="+mn-ea"/>
                <a:cs typeface="+mn-cs"/>
              </a:rPr>
              <a:t>休ませる</a:t>
            </a:r>
            <a:r>
              <a:rPr kumimoji="1" lang="ja-JP" altLang="en-US" sz="1200" b="0" i="0" u="none" strike="noStrike" kern="1200" baseline="0" dirty="0" smtClean="0">
                <a:solidFill>
                  <a:srgbClr val="000000"/>
                </a:solidFill>
                <a:latin typeface="+mj-ea"/>
                <a:ea typeface="+mn-ea"/>
                <a:cs typeface="+mn-cs"/>
              </a:rPr>
              <a:t>かを適切に判断すること</a:t>
            </a:r>
            <a:endParaRPr kumimoji="1" lang="en-US" altLang="ja-JP" sz="1200" b="0" i="0" u="none" strike="noStrike" kern="1200" baseline="0" dirty="0" smtClean="0">
              <a:solidFill>
                <a:srgbClr val="000000"/>
              </a:solidFill>
              <a:latin typeface="+mj-ea"/>
              <a:ea typeface="+mn-ea"/>
              <a:cs typeface="+mn-cs"/>
            </a:endParaRPr>
          </a:p>
          <a:p>
            <a:r>
              <a:rPr kumimoji="1" lang="ja-JP" altLang="en-US" sz="1200" b="0" i="0" u="none" strike="noStrike" kern="1200" baseline="0" dirty="0" smtClean="0">
                <a:solidFill>
                  <a:srgbClr val="FF0000"/>
                </a:solidFill>
                <a:latin typeface="+mj-ea"/>
                <a:ea typeface="+mn-ea"/>
                <a:cs typeface="+mn-cs"/>
              </a:rPr>
              <a:t>健康診断（心電図検査等）で異常が認められた生徒</a:t>
            </a:r>
            <a:r>
              <a:rPr kumimoji="1" lang="ja-JP" altLang="en-US" sz="1200" b="0" i="0" u="none" strike="noStrike" kern="1200" baseline="0" dirty="0" smtClean="0">
                <a:solidFill>
                  <a:srgbClr val="000000"/>
                </a:solidFill>
                <a:latin typeface="+mj-ea"/>
                <a:ea typeface="+mn-ea"/>
                <a:cs typeface="+mn-cs"/>
              </a:rPr>
              <a:t>に対しては，</a:t>
            </a:r>
            <a:endParaRPr kumimoji="1" lang="en-US" altLang="ja-JP" sz="1200" b="0" i="0" u="none" strike="noStrike" kern="1200" baseline="0" dirty="0" smtClean="0">
              <a:solidFill>
                <a:srgbClr val="000000"/>
              </a:solidFill>
              <a:latin typeface="+mj-ea"/>
              <a:ea typeface="+mn-ea"/>
              <a:cs typeface="+mn-cs"/>
            </a:endParaRPr>
          </a:p>
          <a:p>
            <a:r>
              <a:rPr kumimoji="1" lang="ja-JP" altLang="en-US" sz="1200" b="0" i="0" u="none" strike="noStrike" kern="1200" baseline="0" dirty="0" smtClean="0">
                <a:solidFill>
                  <a:srgbClr val="000000"/>
                </a:solidFill>
                <a:latin typeface="+mj-ea"/>
                <a:ea typeface="+mn-ea"/>
                <a:cs typeface="+mn-cs"/>
              </a:rPr>
              <a:t>医師の指示に従うとともに，養護教諭，学級担任，保護者等との連携を密にし，</a:t>
            </a:r>
            <a:endParaRPr kumimoji="1" lang="en-US" altLang="ja-JP" sz="1200" b="0" i="0" u="none" strike="noStrike" kern="1200" baseline="0" dirty="0" smtClean="0">
              <a:solidFill>
                <a:srgbClr val="000000"/>
              </a:solidFill>
              <a:latin typeface="+mj-ea"/>
              <a:ea typeface="+mn-ea"/>
              <a:cs typeface="+mn-cs"/>
            </a:endParaRPr>
          </a:p>
          <a:p>
            <a:r>
              <a:rPr kumimoji="1" lang="ja-JP" altLang="en-US" sz="1200" b="0" i="0" u="none" strike="noStrike" kern="1200" baseline="0" dirty="0" smtClean="0">
                <a:solidFill>
                  <a:srgbClr val="000000"/>
                </a:solidFill>
                <a:latin typeface="+mj-ea"/>
                <a:ea typeface="+mn-ea"/>
                <a:cs typeface="+mn-cs"/>
              </a:rPr>
              <a:t>健康状態について常に把握しておくこと</a:t>
            </a:r>
            <a:endParaRPr kumimoji="1" lang="en-US" altLang="ja-JP" sz="1200" b="0" i="0" u="none" strike="noStrike" kern="1200" baseline="0" dirty="0" smtClean="0">
              <a:solidFill>
                <a:srgbClr val="000000"/>
              </a:solidFill>
              <a:latin typeface="+mj-ea"/>
              <a:ea typeface="+mn-ea"/>
              <a:cs typeface="+mn-cs"/>
            </a:endParaRPr>
          </a:p>
          <a:p>
            <a:endParaRPr kumimoji="1" lang="en-US" altLang="ja-JP" sz="1200" b="0" i="0" u="none" strike="noStrike" kern="1200" baseline="0" dirty="0" smtClean="0">
              <a:solidFill>
                <a:srgbClr val="000000"/>
              </a:solidFill>
              <a:latin typeface="+mj-ea"/>
              <a:ea typeface="+mn-ea"/>
              <a:cs typeface="+mn-cs"/>
            </a:endParaRPr>
          </a:p>
          <a:p>
            <a:r>
              <a:rPr kumimoji="1" lang="ja-JP" altLang="en-US" dirty="0" smtClean="0"/>
              <a:t>常に，生徒の健康状態を見て，適切な判断ができるようにしておいてください。</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8FD7EEB-4855-4FEA-B89E-3A1DD97CB9A0}" type="slidenum">
              <a:rPr kumimoji="1" lang="ja-JP" altLang="en-US" smtClean="0"/>
              <a:t>7</a:t>
            </a:fld>
            <a:endParaRPr kumimoji="1" lang="ja-JP" altLang="en-US"/>
          </a:p>
        </p:txBody>
      </p:sp>
    </p:spTree>
    <p:extLst>
      <p:ext uri="{BB962C8B-B14F-4D97-AF65-F5344CB8AC3E}">
        <p14:creationId xmlns:p14="http://schemas.microsoft.com/office/powerpoint/2010/main" val="1288209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次に，個人の能力に応じた指導を行ってください。</a:t>
            </a:r>
            <a:endParaRPr kumimoji="1" lang="en-US" altLang="ja-JP" dirty="0" smtClean="0"/>
          </a:p>
          <a:p>
            <a:endParaRPr kumimoji="1" lang="en-US" altLang="ja-JP" sz="1200" dirty="0" smtClean="0">
              <a:solidFill>
                <a:srgbClr val="000000"/>
              </a:solidFill>
              <a:latin typeface="+mj-ea"/>
            </a:endParaRPr>
          </a:p>
          <a:p>
            <a:r>
              <a:rPr lang="ja-JP" altLang="en-US" sz="1200" dirty="0" smtClean="0">
                <a:solidFill>
                  <a:srgbClr val="000000"/>
                </a:solidFill>
                <a:latin typeface="+mj-ea"/>
              </a:rPr>
              <a:t>学年や個人差に十分配慮した，</a:t>
            </a:r>
            <a:endParaRPr lang="en-US" altLang="ja-JP" sz="1200" dirty="0" smtClean="0">
              <a:solidFill>
                <a:srgbClr val="000000"/>
              </a:solidFill>
              <a:latin typeface="+mj-ea"/>
            </a:endParaRPr>
          </a:p>
          <a:p>
            <a:r>
              <a:rPr kumimoji="1" lang="ja-JP" altLang="en-US" dirty="0" smtClean="0"/>
              <a:t>無理のない，段階的，計画的な指導を行うこと</a:t>
            </a:r>
            <a:endParaRPr kumimoji="1" lang="en-US" altLang="ja-JP" dirty="0" smtClean="0"/>
          </a:p>
          <a:p>
            <a:r>
              <a:rPr kumimoji="1" lang="ja-JP" altLang="en-US" dirty="0" smtClean="0"/>
              <a:t>新しい内容，難易度の高い技術を要する練習は，必ず顧問の指導の下で実施すること</a:t>
            </a:r>
            <a:endParaRPr kumimoji="1" lang="en-US" altLang="ja-JP" dirty="0" smtClean="0"/>
          </a:p>
          <a:p>
            <a:endParaRPr kumimoji="1" lang="en-US" altLang="ja-JP" dirty="0" smtClean="0"/>
          </a:p>
          <a:p>
            <a:r>
              <a:rPr kumimoji="1" lang="ja-JP" altLang="en-US" dirty="0" smtClean="0"/>
              <a:t>このように，事故につながらないよう，能力に応じた練習内容で，顧問の指導の下で実施できるようにしてください。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8FD7EEB-4855-4FEA-B89E-3A1DD97CB9A0}" type="slidenum">
              <a:rPr kumimoji="1" lang="ja-JP" altLang="en-US" smtClean="0"/>
              <a:t>8</a:t>
            </a:fld>
            <a:endParaRPr kumimoji="1" lang="ja-JP" altLang="en-US"/>
          </a:p>
        </p:txBody>
      </p:sp>
    </p:spTree>
    <p:extLst>
      <p:ext uri="{BB962C8B-B14F-4D97-AF65-F5344CB8AC3E}">
        <p14:creationId xmlns:p14="http://schemas.microsoft.com/office/powerpoint/2010/main" val="3437993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さらに，運動の特性を踏まえた合理的な指導をしてください。</a:t>
            </a:r>
            <a:endParaRPr kumimoji="1" lang="en-US" altLang="ja-JP" dirty="0" smtClean="0"/>
          </a:p>
          <a:p>
            <a:endParaRPr kumimoji="1" lang="en-US" altLang="ja-JP" dirty="0" smtClean="0"/>
          </a:p>
          <a:p>
            <a:r>
              <a:rPr kumimoji="1" lang="ja-JP" altLang="en-US" dirty="0" smtClean="0"/>
              <a:t>基礎的・基本的な技能を大切にした練習を行うことで事故を未然に防ぐこと。</a:t>
            </a:r>
            <a:endParaRPr kumimoji="1" lang="en-US" altLang="ja-JP" dirty="0" smtClean="0"/>
          </a:p>
          <a:p>
            <a:r>
              <a:rPr lang="ja-JP" altLang="en-US" sz="1200" dirty="0" smtClean="0"/>
              <a:t>練習の目的及び内容や</a:t>
            </a:r>
            <a:r>
              <a:rPr lang="ja-JP" altLang="en-US" sz="1200" dirty="0" smtClean="0">
                <a:solidFill>
                  <a:srgbClr val="FF0000"/>
                </a:solidFill>
              </a:rPr>
              <a:t>効果的な練習方法</a:t>
            </a:r>
            <a:r>
              <a:rPr lang="ja-JP" altLang="en-US" sz="1200" dirty="0" smtClean="0"/>
              <a:t>を，生徒に理解させること。</a:t>
            </a:r>
            <a:endParaRPr lang="en-US" altLang="ja-JP" sz="1200" dirty="0" smtClean="0"/>
          </a:p>
          <a:p>
            <a:r>
              <a:rPr lang="ja-JP" altLang="en-US" sz="1200" dirty="0" smtClean="0"/>
              <a:t>安全上特に配慮が必要な競技種目及び練習内容については，</a:t>
            </a:r>
            <a:endParaRPr lang="en-US" altLang="ja-JP" sz="1200" dirty="0" smtClean="0"/>
          </a:p>
          <a:p>
            <a:r>
              <a:rPr lang="ja-JP" altLang="en-US" sz="1200" dirty="0" smtClean="0">
                <a:solidFill>
                  <a:srgbClr val="FF0000"/>
                </a:solidFill>
              </a:rPr>
              <a:t>段階的な指導</a:t>
            </a:r>
            <a:r>
              <a:rPr lang="ja-JP" altLang="en-US" sz="1200" dirty="0" smtClean="0"/>
              <a:t>をより徹底するとともに，</a:t>
            </a:r>
            <a:endParaRPr lang="en-US" altLang="ja-JP" sz="1200" dirty="0" smtClean="0"/>
          </a:p>
          <a:p>
            <a:r>
              <a:rPr lang="ja-JP" altLang="en-US" sz="1200" dirty="0" smtClean="0"/>
              <a:t>必ず顧問の指導の下で実施すること。</a:t>
            </a:r>
            <a:endParaRPr lang="en-US" altLang="ja-JP" sz="1200" dirty="0" smtClean="0"/>
          </a:p>
          <a:p>
            <a:r>
              <a:rPr kumimoji="1" lang="ja-JP" altLang="en-US" sz="1200" kern="1200" dirty="0" smtClean="0">
                <a:solidFill>
                  <a:schemeClr val="tx1"/>
                </a:solidFill>
                <a:latin typeface="+mn-lt"/>
                <a:ea typeface="+mn-ea"/>
                <a:cs typeface="+mn-cs"/>
              </a:rPr>
              <a:t>このような点に注意し，指導を行ってください。</a:t>
            </a:r>
            <a:endParaRPr kumimoji="1" lang="ja-JP" altLang="en-US" sz="1200" kern="1200" dirty="0" smtClean="0">
              <a:solidFill>
                <a:schemeClr val="tx1"/>
              </a:solidFill>
              <a:latin typeface="+mj-ea"/>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D8FD7EEB-4855-4FEA-B89E-3A1DD97CB9A0}" type="slidenum">
              <a:rPr kumimoji="1" lang="ja-JP" altLang="en-US" smtClean="0"/>
              <a:t>9</a:t>
            </a:fld>
            <a:endParaRPr kumimoji="1" lang="ja-JP" altLang="en-US"/>
          </a:p>
        </p:txBody>
      </p:sp>
    </p:spTree>
    <p:extLst>
      <p:ext uri="{BB962C8B-B14F-4D97-AF65-F5344CB8AC3E}">
        <p14:creationId xmlns:p14="http://schemas.microsoft.com/office/powerpoint/2010/main" val="2127263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7DE3BF4-4110-4E4A-8139-57E595A80172}" type="datetimeFigureOut">
              <a:rPr kumimoji="1" lang="ja-JP" altLang="en-US" smtClean="0"/>
              <a:t>2021/3/31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91C6E7-722C-4DF7-8801-A9D0EA666BFF}" type="slidenum">
              <a:rPr kumimoji="1" lang="ja-JP" altLang="en-US" smtClean="0"/>
              <a:t>‹#›</a:t>
            </a:fld>
            <a:endParaRPr kumimoji="1" lang="ja-JP" altLang="en-US"/>
          </a:p>
        </p:txBody>
      </p:sp>
    </p:spTree>
    <p:extLst>
      <p:ext uri="{BB962C8B-B14F-4D97-AF65-F5344CB8AC3E}">
        <p14:creationId xmlns:p14="http://schemas.microsoft.com/office/powerpoint/2010/main" val="133549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7DE3BF4-4110-4E4A-8139-57E595A80172}" type="datetimeFigureOut">
              <a:rPr kumimoji="1" lang="ja-JP" altLang="en-US" smtClean="0"/>
              <a:t>2021/3/31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91C6E7-722C-4DF7-8801-A9D0EA666BFF}" type="slidenum">
              <a:rPr kumimoji="1" lang="ja-JP" altLang="en-US" smtClean="0"/>
              <a:t>‹#›</a:t>
            </a:fld>
            <a:endParaRPr kumimoji="1" lang="ja-JP" altLang="en-US"/>
          </a:p>
        </p:txBody>
      </p:sp>
    </p:spTree>
    <p:extLst>
      <p:ext uri="{BB962C8B-B14F-4D97-AF65-F5344CB8AC3E}">
        <p14:creationId xmlns:p14="http://schemas.microsoft.com/office/powerpoint/2010/main" val="1835306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7DE3BF4-4110-4E4A-8139-57E595A80172}" type="datetimeFigureOut">
              <a:rPr kumimoji="1" lang="ja-JP" altLang="en-US" smtClean="0"/>
              <a:t>2021/3/31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91C6E7-722C-4DF7-8801-A9D0EA666BFF}" type="slidenum">
              <a:rPr kumimoji="1" lang="ja-JP" altLang="en-US" smtClean="0"/>
              <a:t>‹#›</a:t>
            </a:fld>
            <a:endParaRPr kumimoji="1" lang="ja-JP" altLang="en-US"/>
          </a:p>
        </p:txBody>
      </p:sp>
    </p:spTree>
    <p:extLst>
      <p:ext uri="{BB962C8B-B14F-4D97-AF65-F5344CB8AC3E}">
        <p14:creationId xmlns:p14="http://schemas.microsoft.com/office/powerpoint/2010/main" val="1318921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85324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62623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01981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9059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61696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05445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64613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50651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7DE3BF4-4110-4E4A-8139-57E595A80172}" type="datetimeFigureOut">
              <a:rPr kumimoji="1" lang="ja-JP" altLang="en-US" smtClean="0"/>
              <a:t>2021/3/31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91C6E7-722C-4DF7-8801-A9D0EA666BFF}" type="slidenum">
              <a:rPr kumimoji="1" lang="ja-JP" altLang="en-US" smtClean="0"/>
              <a:t>‹#›</a:t>
            </a:fld>
            <a:endParaRPr kumimoji="1" lang="ja-JP" altLang="en-US"/>
          </a:p>
        </p:txBody>
      </p:sp>
    </p:spTree>
    <p:extLst>
      <p:ext uri="{BB962C8B-B14F-4D97-AF65-F5344CB8AC3E}">
        <p14:creationId xmlns:p14="http://schemas.microsoft.com/office/powerpoint/2010/main" val="3965888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09499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10096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584343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93440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993971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048604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394707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112608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938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9202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7DE3BF4-4110-4E4A-8139-57E595A80172}" type="datetimeFigureOut">
              <a:rPr kumimoji="1" lang="ja-JP" altLang="en-US" smtClean="0"/>
              <a:t>2021/3/31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91C6E7-722C-4DF7-8801-A9D0EA666BFF}" type="slidenum">
              <a:rPr kumimoji="1" lang="ja-JP" altLang="en-US" smtClean="0"/>
              <a:t>‹#›</a:t>
            </a:fld>
            <a:endParaRPr kumimoji="1" lang="ja-JP" altLang="en-US"/>
          </a:p>
        </p:txBody>
      </p:sp>
    </p:spTree>
    <p:extLst>
      <p:ext uri="{BB962C8B-B14F-4D97-AF65-F5344CB8AC3E}">
        <p14:creationId xmlns:p14="http://schemas.microsoft.com/office/powerpoint/2010/main" val="36292550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40412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508790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833898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177709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796390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921221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214106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801171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089808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6595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7DE3BF4-4110-4E4A-8139-57E595A80172}" type="datetimeFigureOut">
              <a:rPr kumimoji="1" lang="ja-JP" altLang="en-US" smtClean="0"/>
              <a:t>2021/3/31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91C6E7-722C-4DF7-8801-A9D0EA666BFF}" type="slidenum">
              <a:rPr kumimoji="1" lang="ja-JP" altLang="en-US" smtClean="0"/>
              <a:t>‹#›</a:t>
            </a:fld>
            <a:endParaRPr kumimoji="1" lang="ja-JP" altLang="en-US"/>
          </a:p>
        </p:txBody>
      </p:sp>
    </p:spTree>
    <p:extLst>
      <p:ext uri="{BB962C8B-B14F-4D97-AF65-F5344CB8AC3E}">
        <p14:creationId xmlns:p14="http://schemas.microsoft.com/office/powerpoint/2010/main" val="39649532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629040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640328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366998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911441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302685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490743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05921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796497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89365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29338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7DE3BF4-4110-4E4A-8139-57E595A80172}" type="datetimeFigureOut">
              <a:rPr kumimoji="1" lang="ja-JP" altLang="en-US" smtClean="0"/>
              <a:t>2021/3/31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91C6E7-722C-4DF7-8801-A9D0EA666BFF}" type="slidenum">
              <a:rPr kumimoji="1" lang="ja-JP" altLang="en-US" smtClean="0"/>
              <a:t>‹#›</a:t>
            </a:fld>
            <a:endParaRPr kumimoji="1" lang="ja-JP" altLang="en-US"/>
          </a:p>
        </p:txBody>
      </p:sp>
    </p:spTree>
    <p:extLst>
      <p:ext uri="{BB962C8B-B14F-4D97-AF65-F5344CB8AC3E}">
        <p14:creationId xmlns:p14="http://schemas.microsoft.com/office/powerpoint/2010/main" val="34888198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470033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938555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718111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254103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006154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771924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262685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983190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874450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80047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7DE3BF4-4110-4E4A-8139-57E595A80172}" type="datetimeFigureOut">
              <a:rPr kumimoji="1" lang="ja-JP" altLang="en-US" smtClean="0"/>
              <a:t>2021/3/31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91C6E7-722C-4DF7-8801-A9D0EA666BFF}" type="slidenum">
              <a:rPr kumimoji="1" lang="ja-JP" altLang="en-US" smtClean="0"/>
              <a:t>‹#›</a:t>
            </a:fld>
            <a:endParaRPr kumimoji="1" lang="ja-JP" altLang="en-US"/>
          </a:p>
        </p:txBody>
      </p:sp>
    </p:spTree>
    <p:extLst>
      <p:ext uri="{BB962C8B-B14F-4D97-AF65-F5344CB8AC3E}">
        <p14:creationId xmlns:p14="http://schemas.microsoft.com/office/powerpoint/2010/main" val="36270743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761446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556316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041267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091425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430506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447427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72182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DE3BF4-4110-4E4A-8139-57E595A80172}" type="datetimeFigureOut">
              <a:rPr kumimoji="1" lang="ja-JP" altLang="en-US" smtClean="0"/>
              <a:t>2021/3/31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91C6E7-722C-4DF7-8801-A9D0EA666BFF}" type="slidenum">
              <a:rPr kumimoji="1" lang="ja-JP" altLang="en-US" smtClean="0"/>
              <a:t>‹#›</a:t>
            </a:fld>
            <a:endParaRPr kumimoji="1" lang="ja-JP" altLang="en-US"/>
          </a:p>
        </p:txBody>
      </p:sp>
    </p:spTree>
    <p:extLst>
      <p:ext uri="{BB962C8B-B14F-4D97-AF65-F5344CB8AC3E}">
        <p14:creationId xmlns:p14="http://schemas.microsoft.com/office/powerpoint/2010/main" val="14990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7DE3BF4-4110-4E4A-8139-57E595A80172}" type="datetimeFigureOut">
              <a:rPr kumimoji="1" lang="ja-JP" altLang="en-US" smtClean="0"/>
              <a:t>2021/3/31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91C6E7-722C-4DF7-8801-A9D0EA666BFF}" type="slidenum">
              <a:rPr kumimoji="1" lang="ja-JP" altLang="en-US" smtClean="0"/>
              <a:t>‹#›</a:t>
            </a:fld>
            <a:endParaRPr kumimoji="1" lang="ja-JP" altLang="en-US"/>
          </a:p>
        </p:txBody>
      </p:sp>
    </p:spTree>
    <p:extLst>
      <p:ext uri="{BB962C8B-B14F-4D97-AF65-F5344CB8AC3E}">
        <p14:creationId xmlns:p14="http://schemas.microsoft.com/office/powerpoint/2010/main" val="1492808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7DE3BF4-4110-4E4A-8139-57E595A80172}" type="datetimeFigureOut">
              <a:rPr kumimoji="1" lang="ja-JP" altLang="en-US" smtClean="0"/>
              <a:t>2021/3/31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91C6E7-722C-4DF7-8801-A9D0EA666BFF}" type="slidenum">
              <a:rPr kumimoji="1" lang="ja-JP" altLang="en-US" smtClean="0"/>
              <a:t>‹#›</a:t>
            </a:fld>
            <a:endParaRPr kumimoji="1" lang="ja-JP" altLang="en-US"/>
          </a:p>
        </p:txBody>
      </p:sp>
    </p:spTree>
    <p:extLst>
      <p:ext uri="{BB962C8B-B14F-4D97-AF65-F5344CB8AC3E}">
        <p14:creationId xmlns:p14="http://schemas.microsoft.com/office/powerpoint/2010/main" val="1942235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E3BF4-4110-4E4A-8139-57E595A80172}" type="datetimeFigureOut">
              <a:rPr kumimoji="1" lang="ja-JP" altLang="en-US" smtClean="0"/>
              <a:t>2021/3/31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91C6E7-722C-4DF7-8801-A9D0EA666BFF}" type="slidenum">
              <a:rPr kumimoji="1" lang="ja-JP" altLang="en-US" smtClean="0"/>
              <a:t>‹#›</a:t>
            </a:fld>
            <a:endParaRPr kumimoji="1" lang="ja-JP" altLang="en-US"/>
          </a:p>
        </p:txBody>
      </p:sp>
    </p:spTree>
    <p:extLst>
      <p:ext uri="{BB962C8B-B14F-4D97-AF65-F5344CB8AC3E}">
        <p14:creationId xmlns:p14="http://schemas.microsoft.com/office/powerpoint/2010/main" val="6201599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438594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26013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087722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42580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21EC29-C27F-41C3-900E-966A5B1759A5}" type="datetimeFigureOut">
              <a:rPr lang="ja-JP" altLang="en-US" smtClean="0">
                <a:solidFill>
                  <a:prstClr val="black">
                    <a:tint val="75000"/>
                  </a:prstClr>
                </a:solidFill>
              </a:rPr>
              <a:pPr/>
              <a:t>2021/3/31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4068342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5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51.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1.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5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8.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51.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4.xml"/><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51.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5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テキスト ボックス 1"/>
          <p:cNvSpPr txBox="1"/>
          <p:nvPr/>
        </p:nvSpPr>
        <p:spPr>
          <a:xfrm>
            <a:off x="1988713" y="332656"/>
            <a:ext cx="5310590" cy="707886"/>
          </a:xfrm>
          <a:prstGeom prst="rect">
            <a:avLst/>
          </a:prstGeom>
          <a:noFill/>
        </p:spPr>
        <p:txBody>
          <a:bodyPr wrap="square" rtlCol="0">
            <a:spAutoFit/>
          </a:bodyPr>
          <a:lstStyle/>
          <a:p>
            <a:pPr algn="ctr"/>
            <a:r>
              <a:rPr lang="ja-JP" altLang="en-US" sz="2000" dirty="0">
                <a:solidFill>
                  <a:srgbClr val="FFFF00"/>
                </a:solidFill>
              </a:rPr>
              <a:t>適切な部活動指導研修　参考資料　</a:t>
            </a:r>
            <a:endParaRPr lang="en-US" altLang="ja-JP" sz="2000" dirty="0">
              <a:solidFill>
                <a:srgbClr val="FFFF00"/>
              </a:solidFill>
            </a:endParaRPr>
          </a:p>
          <a:p>
            <a:pPr algn="ctr"/>
            <a:r>
              <a:rPr lang="ja-JP" altLang="en-US" sz="2000" dirty="0">
                <a:solidFill>
                  <a:srgbClr val="FFFF00"/>
                </a:solidFill>
              </a:rPr>
              <a:t>活用</a:t>
            </a:r>
            <a:r>
              <a:rPr lang="ja-JP" altLang="en-US" sz="2000" dirty="0" smtClean="0">
                <a:solidFill>
                  <a:srgbClr val="FFFF00"/>
                </a:solidFill>
              </a:rPr>
              <a:t>に当たって</a:t>
            </a:r>
            <a:endParaRPr lang="en-US" altLang="ja-JP" sz="2000" dirty="0">
              <a:solidFill>
                <a:srgbClr val="FFFF00"/>
              </a:solidFill>
            </a:endParaRPr>
          </a:p>
        </p:txBody>
      </p:sp>
      <p:sp>
        <p:nvSpPr>
          <p:cNvPr id="3" name="テキスト ボックス 2"/>
          <p:cNvSpPr txBox="1"/>
          <p:nvPr/>
        </p:nvSpPr>
        <p:spPr>
          <a:xfrm>
            <a:off x="899592" y="1268760"/>
            <a:ext cx="7416824" cy="4801314"/>
          </a:xfrm>
          <a:prstGeom prst="rect">
            <a:avLst/>
          </a:prstGeom>
          <a:noFill/>
        </p:spPr>
        <p:txBody>
          <a:bodyPr wrap="square" rtlCol="0">
            <a:spAutoFit/>
          </a:bodyPr>
          <a:lstStyle/>
          <a:p>
            <a:r>
              <a:rPr lang="ja-JP" altLang="en-US" dirty="0">
                <a:solidFill>
                  <a:prstClr val="white"/>
                </a:solidFill>
              </a:rPr>
              <a:t>　この資料は令和３年３月に，広島県教育委員会 学びの変革推進部 豊かな心と身体育成課が，運動部の適切な運営や，指導の在り方，留意点等に関する広島県教育委員会としての考え方をとりまとめ，運動部活動指導に係る全ての方々の参考となるよう作成しました。</a:t>
            </a:r>
            <a:endParaRPr lang="en-US" altLang="ja-JP" dirty="0">
              <a:solidFill>
                <a:prstClr val="white"/>
              </a:solidFill>
            </a:endParaRPr>
          </a:p>
          <a:p>
            <a:endParaRPr lang="en-US" altLang="ja-JP" dirty="0">
              <a:solidFill>
                <a:prstClr val="white"/>
              </a:solidFill>
            </a:endParaRPr>
          </a:p>
          <a:p>
            <a:r>
              <a:rPr lang="ja-JP" altLang="en-US" dirty="0">
                <a:solidFill>
                  <a:prstClr val="white"/>
                </a:solidFill>
              </a:rPr>
              <a:t>　</a:t>
            </a:r>
            <a:r>
              <a:rPr lang="ja-JP" altLang="en-US" dirty="0" smtClean="0">
                <a:solidFill>
                  <a:prstClr val="white"/>
                </a:solidFill>
              </a:rPr>
              <a:t>学校</a:t>
            </a:r>
            <a:r>
              <a:rPr lang="ja-JP" altLang="en-US" dirty="0">
                <a:solidFill>
                  <a:prstClr val="white"/>
                </a:solidFill>
              </a:rPr>
              <a:t>の教育活動は，地域や生徒等の実態に応じて，適切に実施されることが重要であり，この資料で示された内容が，運動部活動指導に関する全ての留意点等を網羅したものではありませんので，運動部活動の指導</a:t>
            </a:r>
            <a:r>
              <a:rPr lang="ja-JP" altLang="en-US" dirty="0" smtClean="0">
                <a:solidFill>
                  <a:prstClr val="white"/>
                </a:solidFill>
              </a:rPr>
              <a:t>に当たっては</a:t>
            </a:r>
            <a:r>
              <a:rPr lang="ja-JP" altLang="en-US" dirty="0">
                <a:solidFill>
                  <a:prstClr val="white"/>
                </a:solidFill>
              </a:rPr>
              <a:t>，実態に応じた適切な指導について，学校全体で十分な確認を行い，実施してください。</a:t>
            </a:r>
            <a:endParaRPr lang="en-US" altLang="ja-JP" dirty="0">
              <a:solidFill>
                <a:prstClr val="white"/>
              </a:solidFill>
            </a:endParaRPr>
          </a:p>
          <a:p>
            <a:endParaRPr lang="en-US" altLang="ja-JP" dirty="0">
              <a:solidFill>
                <a:prstClr val="white"/>
              </a:solidFill>
            </a:endParaRPr>
          </a:p>
          <a:p>
            <a:r>
              <a:rPr lang="ja-JP" altLang="en-US" dirty="0">
                <a:solidFill>
                  <a:prstClr val="white"/>
                </a:solidFill>
              </a:rPr>
              <a:t>　また，本資料は，令和３年３月時点で示されている，国の指針等を基に作成しておりますので，活用の際には，最新の情報等を確認していただきますよう，お願いします。</a:t>
            </a:r>
            <a:endParaRPr lang="en-US" altLang="ja-JP" dirty="0">
              <a:solidFill>
                <a:prstClr val="white"/>
              </a:solidFill>
            </a:endParaRPr>
          </a:p>
          <a:p>
            <a:r>
              <a:rPr lang="ja-JP" altLang="en-US" dirty="0">
                <a:solidFill>
                  <a:prstClr val="white"/>
                </a:solidFill>
              </a:rPr>
              <a:t>　</a:t>
            </a:r>
            <a:endParaRPr lang="en-US" altLang="ja-JP" dirty="0">
              <a:solidFill>
                <a:prstClr val="white"/>
              </a:solidFill>
            </a:endParaRPr>
          </a:p>
          <a:p>
            <a:r>
              <a:rPr lang="ja-JP" altLang="en-US" dirty="0">
                <a:solidFill>
                  <a:prstClr val="white"/>
                </a:solidFill>
              </a:rPr>
              <a:t>　この資料が幅広く活用され，生徒の事故などを未然に防ぎ，運動部活動充実のお役に立てれば幸いです。</a:t>
            </a:r>
            <a:endParaRPr lang="en-US" altLang="ja-JP" dirty="0">
              <a:solidFill>
                <a:prstClr val="white"/>
              </a:solidFill>
            </a:endParaRPr>
          </a:p>
        </p:txBody>
      </p:sp>
    </p:spTree>
    <p:extLst>
      <p:ext uri="{BB962C8B-B14F-4D97-AF65-F5344CB8AC3E}">
        <p14:creationId xmlns:p14="http://schemas.microsoft.com/office/powerpoint/2010/main" val="7282124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28601" y="200278"/>
            <a:ext cx="8251903" cy="1569660"/>
          </a:xfrm>
          <a:prstGeom prst="rect">
            <a:avLst/>
          </a:prstGeom>
          <a:noFill/>
        </p:spPr>
        <p:txBody>
          <a:bodyPr wrap="square" rtlCol="0">
            <a:spAutoFit/>
          </a:bodyPr>
          <a:lstStyle/>
          <a:p>
            <a:r>
              <a:rPr lang="ja-JP" altLang="en-US" sz="4800" dirty="0" smtClean="0">
                <a:solidFill>
                  <a:prstClr val="black"/>
                </a:solidFill>
              </a:rPr>
              <a:t>⑷施設・設備・用具の安全点検</a:t>
            </a:r>
            <a:endParaRPr lang="en-US" altLang="ja-JP" sz="4800" dirty="0" smtClean="0">
              <a:solidFill>
                <a:prstClr val="black"/>
              </a:solidFill>
            </a:endParaRPr>
          </a:p>
          <a:p>
            <a:r>
              <a:rPr lang="ja-JP" altLang="en-US" sz="4800" dirty="0">
                <a:solidFill>
                  <a:prstClr val="black"/>
                </a:solidFill>
              </a:rPr>
              <a:t>　</a:t>
            </a:r>
            <a:r>
              <a:rPr lang="ja-JP" altLang="en-US" sz="4800" dirty="0" smtClean="0">
                <a:solidFill>
                  <a:prstClr val="black"/>
                </a:solidFill>
              </a:rPr>
              <a:t> と安全指導</a:t>
            </a:r>
            <a:endParaRPr lang="ja-JP" altLang="en-US" sz="4800" dirty="0">
              <a:solidFill>
                <a:prstClr val="black"/>
              </a:solidFill>
            </a:endParaRPr>
          </a:p>
        </p:txBody>
      </p:sp>
      <p:sp>
        <p:nvSpPr>
          <p:cNvPr id="3" name="正方形/長方形 2"/>
          <p:cNvSpPr/>
          <p:nvPr/>
        </p:nvSpPr>
        <p:spPr>
          <a:xfrm>
            <a:off x="941840" y="1769938"/>
            <a:ext cx="7260321" cy="1384995"/>
          </a:xfrm>
          <a:prstGeom prst="rect">
            <a:avLst/>
          </a:prstGeom>
        </p:spPr>
        <p:txBody>
          <a:bodyPr wrap="none">
            <a:spAutoFit/>
          </a:bodyPr>
          <a:lstStyle/>
          <a:p>
            <a:r>
              <a:rPr lang="ja-JP" altLang="en-US" sz="2800" b="1" dirty="0" smtClean="0">
                <a:latin typeface="RyuminPr6-Bold"/>
              </a:rPr>
              <a:t>問題です。</a:t>
            </a:r>
            <a:endParaRPr lang="en-US" altLang="ja-JP" sz="2800" b="1" dirty="0" smtClean="0">
              <a:latin typeface="RyuminPr6-Bold"/>
            </a:endParaRPr>
          </a:p>
          <a:p>
            <a:r>
              <a:rPr lang="ja-JP" altLang="en-US" sz="2800" b="1" dirty="0" smtClean="0">
                <a:latin typeface="RyuminPr6-Bold"/>
              </a:rPr>
              <a:t>このような設備には，どのような手立てを講じる</a:t>
            </a:r>
            <a:endParaRPr lang="en-US" altLang="ja-JP" sz="2800" b="1" dirty="0" smtClean="0">
              <a:latin typeface="RyuminPr6-Bold"/>
            </a:endParaRPr>
          </a:p>
          <a:p>
            <a:r>
              <a:rPr lang="ja-JP" altLang="en-US" sz="2800" b="1" dirty="0">
                <a:latin typeface="RyuminPr6-Bold"/>
              </a:rPr>
              <a:t>必要</a:t>
            </a:r>
            <a:r>
              <a:rPr lang="ja-JP" altLang="en-US" sz="2800" b="1" dirty="0" smtClean="0">
                <a:latin typeface="RyuminPr6-Bold"/>
              </a:rPr>
              <a:t>があるでしょうか？</a:t>
            </a:r>
            <a:endParaRPr lang="ja-JP" altLang="en-US" sz="2800" dirty="0"/>
          </a:p>
        </p:txBody>
      </p:sp>
      <p:pic>
        <p:nvPicPr>
          <p:cNvPr id="1026" name="Picture 2" descr="ニシ・スポーツ サッカー サッカーゴール ジュニア用サッカーゴール ..."/>
          <p:cNvPicPr>
            <a:picLocks noChangeAspect="1" noChangeArrowheads="1"/>
          </p:cNvPicPr>
          <p:nvPr/>
        </p:nvPicPr>
        <p:blipFill rotWithShape="1">
          <a:blip r:embed="rId3">
            <a:extLst>
              <a:ext uri="{28A0092B-C50C-407E-A947-70E740481C1C}">
                <a14:useLocalDpi xmlns:a14="http://schemas.microsoft.com/office/drawing/2010/main" val="0"/>
              </a:ext>
            </a:extLst>
          </a:blip>
          <a:srcRect t="20279" b="20861"/>
          <a:stretch/>
        </p:blipFill>
        <p:spPr bwMode="auto">
          <a:xfrm>
            <a:off x="228601" y="3339598"/>
            <a:ext cx="4470721" cy="2631500"/>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rotWithShape="1">
          <a:blip r:embed="rId4">
            <a:extLst>
              <a:ext uri="{28A0092B-C50C-407E-A947-70E740481C1C}">
                <a14:useLocalDpi xmlns:a14="http://schemas.microsoft.com/office/drawing/2010/main" val="0"/>
              </a:ext>
            </a:extLst>
          </a:blip>
          <a:srcRect t="12688" b="6046"/>
          <a:stretch/>
        </p:blipFill>
        <p:spPr>
          <a:xfrm>
            <a:off x="5096285" y="2900282"/>
            <a:ext cx="3780491" cy="3072247"/>
          </a:xfrm>
          <a:prstGeom prst="rect">
            <a:avLst/>
          </a:prstGeom>
        </p:spPr>
      </p:pic>
      <p:sp>
        <p:nvSpPr>
          <p:cNvPr id="5" name="テキスト ボックス 4"/>
          <p:cNvSpPr txBox="1"/>
          <p:nvPr/>
        </p:nvSpPr>
        <p:spPr>
          <a:xfrm>
            <a:off x="886162" y="6015428"/>
            <a:ext cx="3155598" cy="461665"/>
          </a:xfrm>
          <a:prstGeom prst="rect">
            <a:avLst/>
          </a:prstGeom>
          <a:noFill/>
        </p:spPr>
        <p:txBody>
          <a:bodyPr wrap="square" rtlCol="0">
            <a:spAutoFit/>
          </a:bodyPr>
          <a:lstStyle/>
          <a:p>
            <a:pPr algn="ctr"/>
            <a:r>
              <a:rPr kumimoji="1" lang="ja-JP" altLang="en-US" sz="2400" dirty="0" smtClean="0"/>
              <a:t>サッカーゴール</a:t>
            </a:r>
            <a:endParaRPr kumimoji="1" lang="ja-JP" altLang="en-US" sz="2400" dirty="0"/>
          </a:p>
        </p:txBody>
      </p:sp>
      <p:sp>
        <p:nvSpPr>
          <p:cNvPr id="7" name="テキスト ボックス 6"/>
          <p:cNvSpPr txBox="1"/>
          <p:nvPr/>
        </p:nvSpPr>
        <p:spPr>
          <a:xfrm>
            <a:off x="5408731" y="6015428"/>
            <a:ext cx="3155598" cy="461665"/>
          </a:xfrm>
          <a:prstGeom prst="rect">
            <a:avLst/>
          </a:prstGeom>
          <a:noFill/>
        </p:spPr>
        <p:txBody>
          <a:bodyPr wrap="square" rtlCol="0">
            <a:spAutoFit/>
          </a:bodyPr>
          <a:lstStyle/>
          <a:p>
            <a:pPr algn="ctr"/>
            <a:r>
              <a:rPr lang="ja-JP" altLang="en-US" sz="2400" dirty="0" smtClean="0"/>
              <a:t>防球</a:t>
            </a:r>
            <a:r>
              <a:rPr lang="ja-JP" altLang="en-US" sz="2400" dirty="0"/>
              <a:t>ネット</a:t>
            </a:r>
            <a:endParaRPr kumimoji="1" lang="ja-JP" altLang="en-US" sz="2400" dirty="0"/>
          </a:p>
        </p:txBody>
      </p:sp>
    </p:spTree>
    <p:extLst>
      <p:ext uri="{BB962C8B-B14F-4D97-AF65-F5344CB8AC3E}">
        <p14:creationId xmlns:p14="http://schemas.microsoft.com/office/powerpoint/2010/main" val="496498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t="21940" r="12648"/>
          <a:stretch/>
        </p:blipFill>
        <p:spPr>
          <a:xfrm>
            <a:off x="4943588" y="3741408"/>
            <a:ext cx="3810119" cy="2553630"/>
          </a:xfrm>
          <a:prstGeom prst="rect">
            <a:avLst/>
          </a:prstGeom>
        </p:spPr>
      </p:pic>
      <p:pic>
        <p:nvPicPr>
          <p:cNvPr id="4" name="図 3"/>
          <p:cNvPicPr>
            <a:picLocks noChangeAspect="1"/>
          </p:cNvPicPr>
          <p:nvPr/>
        </p:nvPicPr>
        <p:blipFill rotWithShape="1">
          <a:blip r:embed="rId4">
            <a:extLst>
              <a:ext uri="{28A0092B-C50C-407E-A947-70E740481C1C}">
                <a14:useLocalDpi xmlns:a14="http://schemas.microsoft.com/office/drawing/2010/main" val="0"/>
              </a:ext>
            </a:extLst>
          </a:blip>
          <a:srcRect l="36341" t="25528" r="3039" b="37890"/>
          <a:stretch/>
        </p:blipFill>
        <p:spPr>
          <a:xfrm>
            <a:off x="457202" y="735980"/>
            <a:ext cx="5543145" cy="2508744"/>
          </a:xfrm>
          <a:prstGeom prst="rect">
            <a:avLst/>
          </a:prstGeom>
        </p:spPr>
      </p:pic>
      <p:sp>
        <p:nvSpPr>
          <p:cNvPr id="5" name="角丸四角形吹き出し 4"/>
          <p:cNvSpPr/>
          <p:nvPr/>
        </p:nvSpPr>
        <p:spPr>
          <a:xfrm>
            <a:off x="6322741" y="735981"/>
            <a:ext cx="2330606" cy="2553630"/>
          </a:xfrm>
          <a:prstGeom prst="wedgeRoundRectCallout">
            <a:avLst>
              <a:gd name="adj1" fmla="val -70833"/>
              <a:gd name="adj2" fmla="val 922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杭を打つなどして固定する</a:t>
            </a:r>
            <a:endParaRPr kumimoji="1" lang="ja-JP" altLang="en-US" sz="2400" dirty="0">
              <a:solidFill>
                <a:schemeClr val="tx1"/>
              </a:solidFill>
            </a:endParaRPr>
          </a:p>
        </p:txBody>
      </p:sp>
      <p:sp>
        <p:nvSpPr>
          <p:cNvPr id="6" name="角丸四角形吹き出し 5"/>
          <p:cNvSpPr/>
          <p:nvPr/>
        </p:nvSpPr>
        <p:spPr>
          <a:xfrm>
            <a:off x="1694985" y="3741408"/>
            <a:ext cx="2921620" cy="2553630"/>
          </a:xfrm>
          <a:prstGeom prst="wedgeRoundRectCallout">
            <a:avLst>
              <a:gd name="adj1" fmla="val 67649"/>
              <a:gd name="adj2" fmla="val -1479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使用</a:t>
            </a:r>
            <a:r>
              <a:rPr lang="ja-JP" altLang="en-US" sz="2400" dirty="0" smtClean="0">
                <a:solidFill>
                  <a:schemeClr val="tx1"/>
                </a:solidFill>
              </a:rPr>
              <a:t>しないときや</a:t>
            </a:r>
            <a:endParaRPr lang="en-US" altLang="ja-JP" sz="2400" dirty="0" smtClean="0">
              <a:solidFill>
                <a:schemeClr val="tx1"/>
              </a:solidFill>
            </a:endParaRPr>
          </a:p>
          <a:p>
            <a:pPr algn="ctr"/>
            <a:r>
              <a:rPr lang="ja-JP" altLang="en-US" sz="2400" dirty="0" smtClean="0">
                <a:solidFill>
                  <a:schemeClr val="tx1"/>
                </a:solidFill>
              </a:rPr>
              <a:t>風が強い日等は</a:t>
            </a:r>
            <a:endParaRPr lang="en-US" altLang="ja-JP" sz="2400" dirty="0" smtClean="0">
              <a:solidFill>
                <a:schemeClr val="tx1"/>
              </a:solidFill>
            </a:endParaRPr>
          </a:p>
          <a:p>
            <a:pPr algn="ctr"/>
            <a:r>
              <a:rPr lang="ja-JP" altLang="en-US" sz="2400" dirty="0" smtClean="0">
                <a:solidFill>
                  <a:schemeClr val="tx1"/>
                </a:solidFill>
              </a:rPr>
              <a:t>倒しておく</a:t>
            </a:r>
            <a:endParaRPr kumimoji="1" lang="ja-JP" altLang="en-US" sz="2400" dirty="0">
              <a:solidFill>
                <a:schemeClr val="tx1"/>
              </a:solidFill>
            </a:endParaRPr>
          </a:p>
        </p:txBody>
      </p:sp>
    </p:spTree>
    <p:extLst>
      <p:ext uri="{BB962C8B-B14F-4D97-AF65-F5344CB8AC3E}">
        <p14:creationId xmlns:p14="http://schemas.microsoft.com/office/powerpoint/2010/main" val="3453974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吹き出し 3"/>
          <p:cNvSpPr/>
          <p:nvPr/>
        </p:nvSpPr>
        <p:spPr>
          <a:xfrm>
            <a:off x="5285679" y="723385"/>
            <a:ext cx="3427958" cy="2553630"/>
          </a:xfrm>
          <a:prstGeom prst="wedgeRoundRectCallout">
            <a:avLst>
              <a:gd name="adj1" fmla="val -61944"/>
              <a:gd name="adj2" fmla="val 5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tx1"/>
                </a:solidFill>
              </a:rPr>
              <a:t>ぶら</a:t>
            </a:r>
            <a:r>
              <a:rPr lang="ja-JP" altLang="en-US" sz="3200" dirty="0">
                <a:solidFill>
                  <a:schemeClr val="tx1"/>
                </a:solidFill>
              </a:rPr>
              <a:t>下</a:t>
            </a:r>
            <a:r>
              <a:rPr lang="ja-JP" altLang="en-US" sz="3200" dirty="0" smtClean="0">
                <a:solidFill>
                  <a:schemeClr val="tx1"/>
                </a:solidFill>
              </a:rPr>
              <a:t>がりなどのふざけ行為の</a:t>
            </a:r>
            <a:endParaRPr lang="en-US" altLang="ja-JP" sz="3200" dirty="0" smtClean="0">
              <a:solidFill>
                <a:schemeClr val="tx1"/>
              </a:solidFill>
            </a:endParaRPr>
          </a:p>
          <a:p>
            <a:pPr algn="ctr"/>
            <a:r>
              <a:rPr lang="ja-JP" altLang="en-US" sz="3200" dirty="0" smtClean="0">
                <a:solidFill>
                  <a:schemeClr val="tx1"/>
                </a:solidFill>
              </a:rPr>
              <a:t>禁止</a:t>
            </a:r>
            <a:endParaRPr kumimoji="1" lang="ja-JP" altLang="en-US" sz="3200" dirty="0">
              <a:solidFill>
                <a:schemeClr val="tx1"/>
              </a:solidFill>
            </a:endParaRPr>
          </a:p>
        </p:txBody>
      </p:sp>
      <p:pic>
        <p:nvPicPr>
          <p:cNvPr id="6" name="図 5"/>
          <p:cNvPicPr>
            <a:picLocks noChangeAspect="1"/>
          </p:cNvPicPr>
          <p:nvPr/>
        </p:nvPicPr>
        <p:blipFill rotWithShape="1">
          <a:blip r:embed="rId3">
            <a:extLst>
              <a:ext uri="{28A0092B-C50C-407E-A947-70E740481C1C}">
                <a14:useLocalDpi xmlns:a14="http://schemas.microsoft.com/office/drawing/2010/main" val="0"/>
              </a:ext>
            </a:extLst>
          </a:blip>
          <a:srcRect l="14878" t="27642" r="5447" b="27480"/>
          <a:stretch/>
        </p:blipFill>
        <p:spPr>
          <a:xfrm>
            <a:off x="4404732" y="3621534"/>
            <a:ext cx="4516244" cy="2543845"/>
          </a:xfrm>
          <a:prstGeom prst="rect">
            <a:avLst/>
          </a:prstGeom>
        </p:spPr>
      </p:pic>
      <p:sp>
        <p:nvSpPr>
          <p:cNvPr id="5" name="角丸四角形吹き出し 4"/>
          <p:cNvSpPr/>
          <p:nvPr/>
        </p:nvSpPr>
        <p:spPr>
          <a:xfrm>
            <a:off x="234176" y="3611749"/>
            <a:ext cx="3902925" cy="2553630"/>
          </a:xfrm>
          <a:prstGeom prst="wedgeRoundRectCallout">
            <a:avLst>
              <a:gd name="adj1" fmla="val 59829"/>
              <a:gd name="adj2" fmla="val -736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tx1"/>
                </a:solidFill>
              </a:rPr>
              <a:t>ゴールの移動や</a:t>
            </a:r>
            <a:endParaRPr lang="en-US" altLang="ja-JP" sz="3200" dirty="0" smtClean="0">
              <a:solidFill>
                <a:schemeClr val="tx1"/>
              </a:solidFill>
            </a:endParaRPr>
          </a:p>
          <a:p>
            <a:pPr algn="ctr"/>
            <a:r>
              <a:rPr lang="ja-JP" altLang="en-US" sz="3200" dirty="0" smtClean="0">
                <a:solidFill>
                  <a:schemeClr val="tx1"/>
                </a:solidFill>
              </a:rPr>
              <a:t>設置には</a:t>
            </a:r>
            <a:endParaRPr lang="en-US" altLang="ja-JP" sz="3200" dirty="0" smtClean="0">
              <a:solidFill>
                <a:schemeClr val="tx1"/>
              </a:solidFill>
            </a:endParaRPr>
          </a:p>
          <a:p>
            <a:pPr algn="ctr"/>
            <a:r>
              <a:rPr lang="ja-JP" altLang="en-US" sz="3200" dirty="0" smtClean="0">
                <a:solidFill>
                  <a:schemeClr val="tx1"/>
                </a:solidFill>
              </a:rPr>
              <a:t>十分な人数をかけ集中して運ぶ</a:t>
            </a:r>
            <a:endParaRPr lang="en-US" altLang="ja-JP" sz="3200" dirty="0" smtClean="0">
              <a:solidFill>
                <a:schemeClr val="tx1"/>
              </a:solidFill>
            </a:endParaRPr>
          </a:p>
        </p:txBody>
      </p:sp>
      <p:pic>
        <p:nvPicPr>
          <p:cNvPr id="7" name="図 6"/>
          <p:cNvPicPr>
            <a:picLocks noChangeAspect="1"/>
          </p:cNvPicPr>
          <p:nvPr/>
        </p:nvPicPr>
        <p:blipFill rotWithShape="1">
          <a:blip r:embed="rId4">
            <a:extLst>
              <a:ext uri="{28A0092B-C50C-407E-A947-70E740481C1C}">
                <a14:useLocalDpi xmlns:a14="http://schemas.microsoft.com/office/drawing/2010/main" val="0"/>
              </a:ext>
            </a:extLst>
          </a:blip>
          <a:srcRect t="19269" b="17122"/>
          <a:stretch/>
        </p:blipFill>
        <p:spPr>
          <a:xfrm>
            <a:off x="234176" y="491994"/>
            <a:ext cx="4742056" cy="3016411"/>
          </a:xfrm>
          <a:prstGeom prst="rect">
            <a:avLst/>
          </a:prstGeom>
        </p:spPr>
      </p:pic>
    </p:spTree>
    <p:extLst>
      <p:ext uri="{BB962C8B-B14F-4D97-AF65-F5344CB8AC3E}">
        <p14:creationId xmlns:p14="http://schemas.microsoft.com/office/powerpoint/2010/main" val="272198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4987" y="4722313"/>
            <a:ext cx="1593960" cy="1889138"/>
          </a:xfrm>
          <a:prstGeom prst="rect">
            <a:avLst/>
          </a:prstGeom>
        </p:spPr>
      </p:pic>
      <p:pic>
        <p:nvPicPr>
          <p:cNvPr id="5" name="図 4"/>
          <p:cNvPicPr>
            <a:picLocks noChangeAspect="1"/>
          </p:cNvPicPr>
          <p:nvPr/>
        </p:nvPicPr>
        <p:blipFill rotWithShape="1">
          <a:blip r:embed="rId4">
            <a:extLst>
              <a:ext uri="{28A0092B-C50C-407E-A947-70E740481C1C}">
                <a14:useLocalDpi xmlns:a14="http://schemas.microsoft.com/office/drawing/2010/main" val="0"/>
              </a:ext>
            </a:extLst>
          </a:blip>
          <a:srcRect l="23931" r="30453"/>
          <a:stretch/>
        </p:blipFill>
        <p:spPr>
          <a:xfrm>
            <a:off x="7072547" y="424658"/>
            <a:ext cx="1653436" cy="3624719"/>
          </a:xfrm>
          <a:prstGeom prst="rect">
            <a:avLst/>
          </a:prstGeom>
        </p:spPr>
      </p:pic>
      <p:sp>
        <p:nvSpPr>
          <p:cNvPr id="6" name="角丸四角形吹き出し 5"/>
          <p:cNvSpPr/>
          <p:nvPr/>
        </p:nvSpPr>
        <p:spPr>
          <a:xfrm>
            <a:off x="251207" y="271905"/>
            <a:ext cx="6750841" cy="2193282"/>
          </a:xfrm>
          <a:prstGeom prst="wedgeRoundRectCallout">
            <a:avLst>
              <a:gd name="adj1" fmla="val 53349"/>
              <a:gd name="adj2" fmla="val -558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schemeClr val="tx1"/>
                </a:solidFill>
                <a:latin typeface="+mj-ea"/>
                <a:ea typeface="+mj-ea"/>
              </a:rPr>
              <a:t>・</a:t>
            </a:r>
            <a:r>
              <a:rPr lang="ja-JP" altLang="en-US" sz="2800" dirty="0" smtClean="0">
                <a:solidFill>
                  <a:srgbClr val="FF0000"/>
                </a:solidFill>
                <a:latin typeface="+mj-ea"/>
                <a:ea typeface="+mj-ea"/>
              </a:rPr>
              <a:t>定期</a:t>
            </a:r>
            <a:r>
              <a:rPr lang="ja-JP" altLang="en-US" sz="2800" dirty="0">
                <a:solidFill>
                  <a:srgbClr val="FF0000"/>
                </a:solidFill>
                <a:latin typeface="+mj-ea"/>
                <a:ea typeface="+mj-ea"/>
              </a:rPr>
              <a:t>点検日</a:t>
            </a:r>
            <a:r>
              <a:rPr lang="ja-JP" altLang="en-US" sz="2800" dirty="0">
                <a:solidFill>
                  <a:prstClr val="black"/>
                </a:solidFill>
                <a:latin typeface="+mj-ea"/>
                <a:ea typeface="+mj-ea"/>
              </a:rPr>
              <a:t>を</a:t>
            </a:r>
            <a:r>
              <a:rPr lang="ja-JP" altLang="en-US" sz="2800" dirty="0" smtClean="0">
                <a:solidFill>
                  <a:prstClr val="black"/>
                </a:solidFill>
                <a:latin typeface="+mj-ea"/>
                <a:ea typeface="+mj-ea"/>
              </a:rPr>
              <a:t>設ける</a:t>
            </a:r>
            <a:endParaRPr lang="en-US" altLang="ja-JP" sz="2800" dirty="0" smtClean="0">
              <a:solidFill>
                <a:prstClr val="black"/>
              </a:solidFill>
              <a:latin typeface="+mj-ea"/>
              <a:ea typeface="+mj-ea"/>
            </a:endParaRPr>
          </a:p>
          <a:p>
            <a:r>
              <a:rPr lang="ja-JP" altLang="en-US" sz="2800" dirty="0" smtClean="0">
                <a:solidFill>
                  <a:schemeClr val="tx1"/>
                </a:solidFill>
                <a:latin typeface="+mj-ea"/>
                <a:ea typeface="+mj-ea"/>
              </a:rPr>
              <a:t>・使用前</a:t>
            </a:r>
            <a:r>
              <a:rPr lang="ja-JP" altLang="en-US" sz="2800" dirty="0">
                <a:solidFill>
                  <a:schemeClr val="tx1"/>
                </a:solidFill>
                <a:latin typeface="+mj-ea"/>
                <a:ea typeface="+mj-ea"/>
              </a:rPr>
              <a:t>には必ず</a:t>
            </a:r>
            <a:r>
              <a:rPr lang="ja-JP" altLang="en-US" sz="2800" dirty="0" smtClean="0">
                <a:solidFill>
                  <a:schemeClr val="tx1"/>
                </a:solidFill>
                <a:latin typeface="+mj-ea"/>
                <a:ea typeface="+mj-ea"/>
              </a:rPr>
              <a:t>，</a:t>
            </a:r>
            <a:r>
              <a:rPr lang="ja-JP" altLang="en-US" sz="2800" dirty="0" smtClean="0">
                <a:solidFill>
                  <a:srgbClr val="FF0000"/>
                </a:solidFill>
                <a:latin typeface="+mj-ea"/>
                <a:ea typeface="+mj-ea"/>
              </a:rPr>
              <a:t>練習</a:t>
            </a:r>
            <a:r>
              <a:rPr lang="ja-JP" altLang="en-US" sz="2800" dirty="0">
                <a:solidFill>
                  <a:srgbClr val="FF0000"/>
                </a:solidFill>
                <a:latin typeface="+mj-ea"/>
                <a:ea typeface="+mj-ea"/>
              </a:rPr>
              <a:t>場所，使用器具</a:t>
            </a:r>
            <a:r>
              <a:rPr lang="ja-JP" altLang="en-US" sz="2800" dirty="0" smtClean="0">
                <a:solidFill>
                  <a:srgbClr val="FF0000"/>
                </a:solidFill>
                <a:latin typeface="+mj-ea"/>
                <a:ea typeface="+mj-ea"/>
              </a:rPr>
              <a:t>の</a:t>
            </a:r>
            <a:endParaRPr lang="en-US" altLang="ja-JP" sz="2800" dirty="0" smtClean="0">
              <a:solidFill>
                <a:srgbClr val="FF0000"/>
              </a:solidFill>
              <a:latin typeface="+mj-ea"/>
              <a:ea typeface="+mj-ea"/>
            </a:endParaRPr>
          </a:p>
          <a:p>
            <a:r>
              <a:rPr lang="ja-JP" altLang="en-US" sz="2800" dirty="0" smtClean="0">
                <a:solidFill>
                  <a:srgbClr val="FF0000"/>
                </a:solidFill>
                <a:latin typeface="+mj-ea"/>
                <a:ea typeface="+mj-ea"/>
              </a:rPr>
              <a:t>  整備</a:t>
            </a:r>
            <a:r>
              <a:rPr lang="ja-JP" altLang="en-US" sz="2800" dirty="0">
                <a:solidFill>
                  <a:srgbClr val="FF0000"/>
                </a:solidFill>
                <a:latin typeface="+mj-ea"/>
                <a:ea typeface="+mj-ea"/>
              </a:rPr>
              <a:t>・</a:t>
            </a:r>
            <a:r>
              <a:rPr lang="ja-JP" altLang="en-US" sz="2800" dirty="0" smtClean="0">
                <a:solidFill>
                  <a:srgbClr val="FF0000"/>
                </a:solidFill>
                <a:latin typeface="+mj-ea"/>
                <a:ea typeface="+mj-ea"/>
              </a:rPr>
              <a:t>点検</a:t>
            </a:r>
            <a:endParaRPr lang="en-US" altLang="ja-JP" sz="2800" dirty="0" smtClean="0">
              <a:solidFill>
                <a:srgbClr val="FF0000"/>
              </a:solidFill>
              <a:latin typeface="+mj-ea"/>
              <a:ea typeface="+mj-ea"/>
            </a:endParaRPr>
          </a:p>
          <a:p>
            <a:r>
              <a:rPr lang="ja-JP" altLang="en-US" sz="2800" dirty="0" smtClean="0">
                <a:solidFill>
                  <a:schemeClr val="tx1"/>
                </a:solidFill>
                <a:latin typeface="+mj-ea"/>
                <a:ea typeface="+mj-ea"/>
              </a:rPr>
              <a:t>・</a:t>
            </a:r>
            <a:r>
              <a:rPr lang="ja-JP" altLang="en-US" sz="2800" dirty="0" smtClean="0">
                <a:solidFill>
                  <a:srgbClr val="FF0000"/>
                </a:solidFill>
                <a:latin typeface="+mj-ea"/>
                <a:ea typeface="+mj-ea"/>
              </a:rPr>
              <a:t>生徒</a:t>
            </a:r>
            <a:r>
              <a:rPr lang="ja-JP" altLang="en-US" sz="2800" dirty="0">
                <a:solidFill>
                  <a:srgbClr val="FF0000"/>
                </a:solidFill>
                <a:latin typeface="+mj-ea"/>
                <a:ea typeface="+mj-ea"/>
              </a:rPr>
              <a:t>にも安全確認の習慣化</a:t>
            </a:r>
            <a:endParaRPr kumimoji="1" lang="ja-JP" altLang="en-US" sz="3600" dirty="0">
              <a:solidFill>
                <a:schemeClr val="tx1"/>
              </a:solidFill>
              <a:latin typeface="+mj-ea"/>
              <a:ea typeface="+mj-ea"/>
            </a:endParaRPr>
          </a:p>
        </p:txBody>
      </p:sp>
      <p:sp>
        <p:nvSpPr>
          <p:cNvPr id="7" name="角丸四角形吹き出し 6"/>
          <p:cNvSpPr/>
          <p:nvPr/>
        </p:nvSpPr>
        <p:spPr>
          <a:xfrm>
            <a:off x="251207" y="2565395"/>
            <a:ext cx="6750841" cy="1682926"/>
          </a:xfrm>
          <a:prstGeom prst="wedgeRoundRectCallout">
            <a:avLst>
              <a:gd name="adj1" fmla="val 54091"/>
              <a:gd name="adj2" fmla="val -3684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schemeClr val="tx1"/>
                </a:solidFill>
                <a:latin typeface="+mj-ea"/>
                <a:ea typeface="+mj-ea"/>
              </a:rPr>
              <a:t>・</a:t>
            </a:r>
            <a:r>
              <a:rPr lang="ja-JP" altLang="en-US" sz="2800" dirty="0">
                <a:solidFill>
                  <a:schemeClr val="tx1"/>
                </a:solidFill>
              </a:rPr>
              <a:t>施設・設備・用具は，使用方法に従って</a:t>
            </a:r>
            <a:r>
              <a:rPr lang="ja-JP" altLang="en-US" sz="2800" dirty="0" smtClean="0">
                <a:solidFill>
                  <a:srgbClr val="FF0000"/>
                </a:solidFill>
              </a:rPr>
              <a:t>正</a:t>
            </a:r>
            <a:endParaRPr lang="en-US" altLang="ja-JP" sz="2800" dirty="0" smtClean="0">
              <a:solidFill>
                <a:srgbClr val="FF0000"/>
              </a:solidFill>
            </a:endParaRPr>
          </a:p>
          <a:p>
            <a:r>
              <a:rPr lang="en-US" altLang="ja-JP" sz="2800" dirty="0">
                <a:solidFill>
                  <a:srgbClr val="FF0000"/>
                </a:solidFill>
              </a:rPr>
              <a:t> </a:t>
            </a:r>
            <a:r>
              <a:rPr lang="en-US" altLang="ja-JP" sz="2800" dirty="0" smtClean="0">
                <a:solidFill>
                  <a:srgbClr val="FF0000"/>
                </a:solidFill>
              </a:rPr>
              <a:t> </a:t>
            </a:r>
            <a:r>
              <a:rPr lang="ja-JP" altLang="en-US" sz="2800" dirty="0" smtClean="0">
                <a:solidFill>
                  <a:srgbClr val="FF0000"/>
                </a:solidFill>
              </a:rPr>
              <a:t>しく</a:t>
            </a:r>
            <a:r>
              <a:rPr lang="ja-JP" altLang="en-US" sz="2800" dirty="0">
                <a:solidFill>
                  <a:srgbClr val="FF0000"/>
                </a:solidFill>
              </a:rPr>
              <a:t>使用</a:t>
            </a:r>
            <a:r>
              <a:rPr lang="ja-JP" altLang="en-US" sz="2800" dirty="0" smtClean="0">
                <a:solidFill>
                  <a:srgbClr val="FF0000"/>
                </a:solidFill>
              </a:rPr>
              <a:t>する</a:t>
            </a:r>
            <a:endParaRPr lang="en-US" altLang="ja-JP" sz="2800" dirty="0" smtClean="0">
              <a:solidFill>
                <a:srgbClr val="FF0000"/>
              </a:solidFill>
            </a:endParaRPr>
          </a:p>
          <a:p>
            <a:r>
              <a:rPr lang="ja-JP" altLang="en-US" sz="2800" dirty="0" smtClean="0">
                <a:solidFill>
                  <a:prstClr val="black"/>
                </a:solidFill>
              </a:rPr>
              <a:t>・内在</a:t>
            </a:r>
            <a:r>
              <a:rPr lang="ja-JP" altLang="en-US" sz="2800" dirty="0">
                <a:solidFill>
                  <a:prstClr val="black"/>
                </a:solidFill>
              </a:rPr>
              <a:t>する危険性を</a:t>
            </a:r>
            <a:r>
              <a:rPr lang="ja-JP" altLang="en-US" sz="2800" dirty="0">
                <a:solidFill>
                  <a:srgbClr val="FF0000"/>
                </a:solidFill>
              </a:rPr>
              <a:t>生徒に理解</a:t>
            </a:r>
            <a:r>
              <a:rPr lang="ja-JP" altLang="en-US" sz="2800" dirty="0" smtClean="0">
                <a:solidFill>
                  <a:srgbClr val="FF0000"/>
                </a:solidFill>
              </a:rPr>
              <a:t>させる</a:t>
            </a:r>
            <a:endParaRPr kumimoji="1" lang="ja-JP" altLang="en-US" sz="3200" dirty="0">
              <a:solidFill>
                <a:srgbClr val="FF0000"/>
              </a:solidFill>
              <a:latin typeface="+mj-ea"/>
              <a:ea typeface="+mj-ea"/>
            </a:endParaRPr>
          </a:p>
        </p:txBody>
      </p:sp>
      <p:sp>
        <p:nvSpPr>
          <p:cNvPr id="8" name="角丸四角形吹き出し 7"/>
          <p:cNvSpPr/>
          <p:nvPr/>
        </p:nvSpPr>
        <p:spPr>
          <a:xfrm>
            <a:off x="3538945" y="4348529"/>
            <a:ext cx="5304428" cy="2200143"/>
          </a:xfrm>
          <a:prstGeom prst="wedgeRoundRectCallout">
            <a:avLst>
              <a:gd name="adj1" fmla="val -54779"/>
              <a:gd name="adj2" fmla="val -553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solidFill>
                <a:latin typeface="+mj-ea"/>
                <a:ea typeface="+mj-ea"/>
              </a:rPr>
              <a:t>・</a:t>
            </a:r>
            <a:r>
              <a:rPr lang="ja-JP" altLang="en-US" sz="2400" dirty="0">
                <a:solidFill>
                  <a:srgbClr val="FF0000"/>
                </a:solidFill>
                <a:latin typeface="+mj-ea"/>
                <a:ea typeface="+mj-ea"/>
              </a:rPr>
              <a:t>投てき物，ボール，矢など</a:t>
            </a:r>
            <a:r>
              <a:rPr lang="ja-JP" altLang="en-US" sz="2400" dirty="0">
                <a:solidFill>
                  <a:schemeClr val="tx1"/>
                </a:solidFill>
                <a:latin typeface="+mj-ea"/>
                <a:ea typeface="+mj-ea"/>
              </a:rPr>
              <a:t>を</a:t>
            </a:r>
            <a:r>
              <a:rPr lang="ja-JP" altLang="en-US" sz="2400" dirty="0" err="1">
                <a:solidFill>
                  <a:schemeClr val="tx1"/>
                </a:solidFill>
                <a:latin typeface="+mj-ea"/>
                <a:ea typeface="+mj-ea"/>
              </a:rPr>
              <a:t>使用</a:t>
            </a:r>
            <a:r>
              <a:rPr lang="ja-JP" altLang="en-US" sz="2400" dirty="0" err="1" smtClean="0">
                <a:solidFill>
                  <a:schemeClr val="tx1"/>
                </a:solidFill>
                <a:latin typeface="+mj-ea"/>
                <a:ea typeface="+mj-ea"/>
              </a:rPr>
              <a:t>す</a:t>
            </a:r>
            <a:endParaRPr lang="en-US" altLang="ja-JP" sz="2400" dirty="0" smtClean="0">
              <a:solidFill>
                <a:schemeClr val="tx1"/>
              </a:solidFill>
              <a:latin typeface="+mj-ea"/>
              <a:ea typeface="+mj-ea"/>
            </a:endParaRPr>
          </a:p>
          <a:p>
            <a:r>
              <a:rPr lang="en-US" altLang="ja-JP" sz="2400" dirty="0">
                <a:solidFill>
                  <a:schemeClr val="tx1"/>
                </a:solidFill>
                <a:latin typeface="+mj-ea"/>
                <a:ea typeface="+mj-ea"/>
              </a:rPr>
              <a:t> </a:t>
            </a:r>
            <a:r>
              <a:rPr lang="en-US" altLang="ja-JP" sz="2400" dirty="0" smtClean="0">
                <a:solidFill>
                  <a:schemeClr val="tx1"/>
                </a:solidFill>
                <a:latin typeface="+mj-ea"/>
                <a:ea typeface="+mj-ea"/>
              </a:rPr>
              <a:t> </a:t>
            </a:r>
            <a:r>
              <a:rPr lang="ja-JP" altLang="en-US" sz="2400" dirty="0" smtClean="0">
                <a:solidFill>
                  <a:schemeClr val="tx1"/>
                </a:solidFill>
                <a:latin typeface="+mj-ea"/>
                <a:ea typeface="+mj-ea"/>
              </a:rPr>
              <a:t>る</a:t>
            </a:r>
            <a:r>
              <a:rPr lang="ja-JP" altLang="en-US" sz="2400" dirty="0">
                <a:solidFill>
                  <a:schemeClr val="tx1"/>
                </a:solidFill>
                <a:latin typeface="+mj-ea"/>
                <a:ea typeface="+mj-ea"/>
              </a:rPr>
              <a:t>場合は，</a:t>
            </a:r>
            <a:r>
              <a:rPr lang="ja-JP" altLang="en-US" sz="2400" dirty="0" smtClean="0">
                <a:solidFill>
                  <a:srgbClr val="FF0000"/>
                </a:solidFill>
                <a:latin typeface="+mj-ea"/>
                <a:ea typeface="+mj-ea"/>
              </a:rPr>
              <a:t>十分</a:t>
            </a:r>
            <a:r>
              <a:rPr lang="ja-JP" altLang="en-US" sz="2400" dirty="0">
                <a:solidFill>
                  <a:srgbClr val="FF0000"/>
                </a:solidFill>
                <a:latin typeface="+mj-ea"/>
                <a:ea typeface="+mj-ea"/>
              </a:rPr>
              <a:t>に周囲</a:t>
            </a:r>
            <a:r>
              <a:rPr lang="ja-JP" altLang="en-US" sz="2400" dirty="0" smtClean="0">
                <a:solidFill>
                  <a:srgbClr val="FF0000"/>
                </a:solidFill>
                <a:latin typeface="+mj-ea"/>
                <a:ea typeface="+mj-ea"/>
              </a:rPr>
              <a:t>の安全</a:t>
            </a:r>
            <a:r>
              <a:rPr lang="ja-JP" altLang="en-US" sz="2400" dirty="0">
                <a:solidFill>
                  <a:srgbClr val="FF0000"/>
                </a:solidFill>
                <a:latin typeface="+mj-ea"/>
                <a:ea typeface="+mj-ea"/>
              </a:rPr>
              <a:t>を</a:t>
            </a:r>
            <a:r>
              <a:rPr lang="ja-JP" altLang="en-US" sz="2400" dirty="0" smtClean="0">
                <a:solidFill>
                  <a:srgbClr val="FF0000"/>
                </a:solidFill>
                <a:latin typeface="+mj-ea"/>
                <a:ea typeface="+mj-ea"/>
              </a:rPr>
              <a:t>確認</a:t>
            </a:r>
            <a:endParaRPr lang="en-US" altLang="ja-JP" sz="2400" dirty="0" smtClean="0">
              <a:solidFill>
                <a:srgbClr val="FF0000"/>
              </a:solidFill>
              <a:latin typeface="+mj-ea"/>
              <a:ea typeface="+mj-ea"/>
            </a:endParaRPr>
          </a:p>
          <a:p>
            <a:pPr lvl="0"/>
            <a:r>
              <a:rPr lang="ja-JP" altLang="en-US" sz="2400" dirty="0" smtClean="0">
                <a:solidFill>
                  <a:schemeClr val="tx1"/>
                </a:solidFill>
                <a:latin typeface="+mj-ea"/>
                <a:ea typeface="+mj-ea"/>
              </a:rPr>
              <a:t>・</a:t>
            </a:r>
            <a:r>
              <a:rPr lang="ja-JP" altLang="en-US" sz="2400" dirty="0">
                <a:solidFill>
                  <a:prstClr val="black"/>
                </a:solidFill>
                <a:latin typeface="+mj-ea"/>
                <a:ea typeface="+mj-ea"/>
              </a:rPr>
              <a:t>競技</a:t>
            </a:r>
            <a:r>
              <a:rPr lang="ja-JP" altLang="en-US" sz="2400" dirty="0" smtClean="0">
                <a:solidFill>
                  <a:prstClr val="black"/>
                </a:solidFill>
                <a:latin typeface="+mj-ea"/>
                <a:ea typeface="+mj-ea"/>
              </a:rPr>
              <a:t>のルール</a:t>
            </a:r>
            <a:r>
              <a:rPr lang="ja-JP" altLang="en-US" sz="2400" dirty="0">
                <a:solidFill>
                  <a:prstClr val="black"/>
                </a:solidFill>
                <a:latin typeface="+mj-ea"/>
                <a:ea typeface="+mj-ea"/>
              </a:rPr>
              <a:t>や練習する上での</a:t>
            </a:r>
            <a:r>
              <a:rPr lang="ja-JP" altLang="en-US" sz="2400" dirty="0" err="1" smtClean="0">
                <a:solidFill>
                  <a:srgbClr val="FF0000"/>
                </a:solidFill>
                <a:latin typeface="+mj-ea"/>
                <a:ea typeface="+mj-ea"/>
              </a:rPr>
              <a:t>きま</a:t>
            </a:r>
            <a:endParaRPr lang="en-US" altLang="ja-JP" sz="2400" dirty="0" smtClean="0">
              <a:solidFill>
                <a:srgbClr val="FF0000"/>
              </a:solidFill>
              <a:latin typeface="+mj-ea"/>
              <a:ea typeface="+mj-ea"/>
            </a:endParaRPr>
          </a:p>
          <a:p>
            <a:pPr lvl="0"/>
            <a:r>
              <a:rPr lang="en-US" altLang="ja-JP" sz="2400" dirty="0">
                <a:solidFill>
                  <a:srgbClr val="FF0000"/>
                </a:solidFill>
                <a:latin typeface="+mj-ea"/>
                <a:ea typeface="+mj-ea"/>
              </a:rPr>
              <a:t> </a:t>
            </a:r>
            <a:r>
              <a:rPr lang="en-US" altLang="ja-JP" sz="2400" dirty="0" smtClean="0">
                <a:solidFill>
                  <a:srgbClr val="FF0000"/>
                </a:solidFill>
                <a:latin typeface="+mj-ea"/>
                <a:ea typeface="+mj-ea"/>
              </a:rPr>
              <a:t> </a:t>
            </a:r>
            <a:r>
              <a:rPr lang="ja-JP" altLang="en-US" sz="2400" dirty="0" smtClean="0">
                <a:solidFill>
                  <a:srgbClr val="FF0000"/>
                </a:solidFill>
                <a:latin typeface="+mj-ea"/>
                <a:ea typeface="+mj-ea"/>
              </a:rPr>
              <a:t>り</a:t>
            </a:r>
            <a:r>
              <a:rPr lang="ja-JP" altLang="en-US" sz="2400" dirty="0">
                <a:solidFill>
                  <a:srgbClr val="FF0000"/>
                </a:solidFill>
                <a:latin typeface="+mj-ea"/>
                <a:ea typeface="+mj-ea"/>
              </a:rPr>
              <a:t>等が</a:t>
            </a:r>
            <a:r>
              <a:rPr lang="ja-JP" altLang="en-US" sz="2400" dirty="0" smtClean="0">
                <a:solidFill>
                  <a:srgbClr val="FF0000"/>
                </a:solidFill>
                <a:latin typeface="+mj-ea"/>
                <a:ea typeface="+mj-ea"/>
              </a:rPr>
              <a:t>確実に</a:t>
            </a:r>
            <a:r>
              <a:rPr lang="ja-JP" altLang="en-US" sz="2400" dirty="0">
                <a:solidFill>
                  <a:srgbClr val="FF0000"/>
                </a:solidFill>
                <a:latin typeface="+mj-ea"/>
                <a:ea typeface="+mj-ea"/>
              </a:rPr>
              <a:t>励行</a:t>
            </a:r>
            <a:r>
              <a:rPr lang="ja-JP" altLang="en-US" sz="2400" dirty="0">
                <a:solidFill>
                  <a:prstClr val="black"/>
                </a:solidFill>
                <a:latin typeface="+mj-ea"/>
                <a:ea typeface="+mj-ea"/>
              </a:rPr>
              <a:t>されるよう</a:t>
            </a:r>
            <a:r>
              <a:rPr lang="ja-JP" altLang="en-US" sz="2400" dirty="0" smtClean="0">
                <a:solidFill>
                  <a:prstClr val="black"/>
                </a:solidFill>
                <a:latin typeface="+mj-ea"/>
                <a:ea typeface="+mj-ea"/>
              </a:rPr>
              <a:t>指導を</a:t>
            </a:r>
            <a:endParaRPr lang="en-US" altLang="ja-JP" sz="2400" dirty="0" smtClean="0">
              <a:solidFill>
                <a:prstClr val="black"/>
              </a:solidFill>
              <a:latin typeface="+mj-ea"/>
              <a:ea typeface="+mj-ea"/>
            </a:endParaRPr>
          </a:p>
          <a:p>
            <a:pPr lvl="0"/>
            <a:r>
              <a:rPr lang="en-US" altLang="ja-JP" sz="2400" dirty="0">
                <a:solidFill>
                  <a:prstClr val="black"/>
                </a:solidFill>
                <a:latin typeface="+mj-ea"/>
                <a:ea typeface="+mj-ea"/>
              </a:rPr>
              <a:t> </a:t>
            </a:r>
            <a:r>
              <a:rPr lang="en-US" altLang="ja-JP" sz="2400" dirty="0" smtClean="0">
                <a:solidFill>
                  <a:prstClr val="black"/>
                </a:solidFill>
                <a:latin typeface="+mj-ea"/>
                <a:ea typeface="+mj-ea"/>
              </a:rPr>
              <a:t> </a:t>
            </a:r>
            <a:r>
              <a:rPr lang="ja-JP" altLang="en-US" sz="2400" dirty="0" smtClean="0">
                <a:solidFill>
                  <a:prstClr val="black"/>
                </a:solidFill>
                <a:latin typeface="+mj-ea"/>
                <a:ea typeface="+mj-ea"/>
              </a:rPr>
              <a:t>徹底</a:t>
            </a:r>
            <a:endParaRPr kumimoji="1" lang="en-US" altLang="ja-JP" sz="2400" dirty="0" smtClean="0">
              <a:solidFill>
                <a:schemeClr val="tx1"/>
              </a:solidFill>
              <a:latin typeface="+mj-ea"/>
              <a:ea typeface="+mj-ea"/>
            </a:endParaRPr>
          </a:p>
        </p:txBody>
      </p:sp>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525" y="4722312"/>
            <a:ext cx="1801765" cy="1889138"/>
          </a:xfrm>
          <a:prstGeom prst="rect">
            <a:avLst/>
          </a:prstGeom>
        </p:spPr>
      </p:pic>
    </p:spTree>
    <p:extLst>
      <p:ext uri="{BB962C8B-B14F-4D97-AF65-F5344CB8AC3E}">
        <p14:creationId xmlns:p14="http://schemas.microsoft.com/office/powerpoint/2010/main" val="184412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3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53858" y="2921169"/>
            <a:ext cx="6236284" cy="1015663"/>
          </a:xfrm>
          <a:prstGeom prst="rect">
            <a:avLst/>
          </a:prstGeom>
          <a:noFill/>
        </p:spPr>
        <p:txBody>
          <a:bodyPr wrap="square" rtlCol="0">
            <a:spAutoFit/>
          </a:bodyPr>
          <a:lstStyle/>
          <a:p>
            <a:pPr algn="ctr"/>
            <a:r>
              <a:rPr lang="ja-JP" altLang="en-US" sz="6000" dirty="0" smtClean="0">
                <a:solidFill>
                  <a:prstClr val="black"/>
                </a:solidFill>
              </a:rPr>
              <a:t>２</a:t>
            </a:r>
            <a:r>
              <a:rPr lang="ja-JP" altLang="en-US" sz="6000" dirty="0">
                <a:solidFill>
                  <a:prstClr val="black"/>
                </a:solidFill>
              </a:rPr>
              <a:t>　</a:t>
            </a:r>
            <a:r>
              <a:rPr lang="ja-JP" altLang="en-US" sz="6000" dirty="0" smtClean="0">
                <a:solidFill>
                  <a:prstClr val="black"/>
                </a:solidFill>
              </a:rPr>
              <a:t>熱中症予防等</a:t>
            </a:r>
            <a:endParaRPr lang="ja-JP" altLang="en-US" sz="6000" dirty="0">
              <a:solidFill>
                <a:prstClr val="black"/>
              </a:solidFill>
            </a:endParaRPr>
          </a:p>
        </p:txBody>
      </p:sp>
    </p:spTree>
    <p:extLst>
      <p:ext uri="{BB962C8B-B14F-4D97-AF65-F5344CB8AC3E}">
        <p14:creationId xmlns:p14="http://schemas.microsoft.com/office/powerpoint/2010/main" val="2818019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図表 2"/>
          <p:cNvGraphicFramePr/>
          <p:nvPr>
            <p:extLst>
              <p:ext uri="{D42A27DB-BD31-4B8C-83A1-F6EECF244321}">
                <p14:modId xmlns:p14="http://schemas.microsoft.com/office/powerpoint/2010/main" val="303408318"/>
              </p:ext>
            </p:extLst>
          </p:nvPr>
        </p:nvGraphicFramePr>
        <p:xfrm>
          <a:off x="626301" y="601249"/>
          <a:ext cx="7791189" cy="5812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テキスト ボックス 3"/>
          <p:cNvSpPr txBox="1"/>
          <p:nvPr/>
        </p:nvSpPr>
        <p:spPr>
          <a:xfrm>
            <a:off x="604972" y="513187"/>
            <a:ext cx="2288540" cy="830997"/>
          </a:xfrm>
          <a:prstGeom prst="rect">
            <a:avLst/>
          </a:prstGeom>
          <a:noFill/>
        </p:spPr>
        <p:txBody>
          <a:bodyPr wrap="square" rtlCol="0">
            <a:spAutoFit/>
          </a:bodyPr>
          <a:lstStyle/>
          <a:p>
            <a:r>
              <a:rPr lang="ja-JP" altLang="en-US" sz="4800" dirty="0" smtClean="0">
                <a:solidFill>
                  <a:prstClr val="black"/>
                </a:solidFill>
              </a:rPr>
              <a:t>熱中</a:t>
            </a:r>
            <a:r>
              <a:rPr lang="ja-JP" altLang="en-US" sz="4800" dirty="0">
                <a:solidFill>
                  <a:prstClr val="black"/>
                </a:solidFill>
              </a:rPr>
              <a:t>症</a:t>
            </a:r>
          </a:p>
        </p:txBody>
      </p:sp>
    </p:spTree>
    <p:extLst>
      <p:ext uri="{BB962C8B-B14F-4D97-AF65-F5344CB8AC3E}">
        <p14:creationId xmlns:p14="http://schemas.microsoft.com/office/powerpoint/2010/main" val="2312873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5323153" y="822450"/>
            <a:ext cx="3359625" cy="5525334"/>
          </a:xfrm>
          <a:prstGeom prst="rect">
            <a:avLst/>
          </a:prstGeom>
        </p:spPr>
      </p:pic>
      <p:sp>
        <p:nvSpPr>
          <p:cNvPr id="3" name="テキスト ボックス 2"/>
          <p:cNvSpPr txBox="1"/>
          <p:nvPr/>
        </p:nvSpPr>
        <p:spPr>
          <a:xfrm>
            <a:off x="387541" y="422363"/>
            <a:ext cx="7652488" cy="646331"/>
          </a:xfrm>
          <a:prstGeom prst="rect">
            <a:avLst/>
          </a:prstGeom>
          <a:noFill/>
        </p:spPr>
        <p:txBody>
          <a:bodyPr wrap="square" rtlCol="0">
            <a:spAutoFit/>
          </a:bodyPr>
          <a:lstStyle/>
          <a:p>
            <a:r>
              <a:rPr lang="ja-JP" altLang="en-US" sz="3600" dirty="0" smtClean="0">
                <a:solidFill>
                  <a:prstClr val="black"/>
                </a:solidFill>
              </a:rPr>
              <a:t>熱中症</a:t>
            </a:r>
            <a:r>
              <a:rPr lang="ja-JP" altLang="en-US" sz="3600" dirty="0">
                <a:solidFill>
                  <a:prstClr val="black"/>
                </a:solidFill>
              </a:rPr>
              <a:t>予防</a:t>
            </a:r>
            <a:r>
              <a:rPr lang="ja-JP" altLang="en-US" sz="3600" dirty="0" smtClean="0">
                <a:solidFill>
                  <a:prstClr val="black"/>
                </a:solidFill>
              </a:rPr>
              <a:t>のポイント（例）</a:t>
            </a:r>
            <a:endParaRPr lang="ja-JP" altLang="en-US" sz="3600" dirty="0">
              <a:solidFill>
                <a:prstClr val="black"/>
              </a:solidFill>
            </a:endParaRPr>
          </a:p>
        </p:txBody>
      </p:sp>
      <p:sp>
        <p:nvSpPr>
          <p:cNvPr id="4" name="テキスト ボックス 3"/>
          <p:cNvSpPr txBox="1"/>
          <p:nvPr/>
        </p:nvSpPr>
        <p:spPr>
          <a:xfrm>
            <a:off x="387541" y="982224"/>
            <a:ext cx="482254" cy="4901342"/>
          </a:xfrm>
          <a:prstGeom prst="rect">
            <a:avLst/>
          </a:prstGeom>
          <a:noFill/>
        </p:spPr>
        <p:txBody>
          <a:bodyPr wrap="square" rtlCol="0">
            <a:spAutoFit/>
          </a:bodyPr>
          <a:lstStyle/>
          <a:p>
            <a:pPr>
              <a:lnSpc>
                <a:spcPts val="7500"/>
              </a:lnSpc>
            </a:pPr>
            <a:r>
              <a:rPr lang="ja-JP" altLang="en-US" sz="3600" dirty="0" smtClean="0">
                <a:solidFill>
                  <a:prstClr val="black"/>
                </a:solidFill>
              </a:rPr>
              <a:t>１</a:t>
            </a:r>
            <a:endParaRPr lang="en-US" altLang="ja-JP" sz="3600" dirty="0" smtClean="0">
              <a:solidFill>
                <a:prstClr val="black"/>
              </a:solidFill>
            </a:endParaRPr>
          </a:p>
          <a:p>
            <a:pPr>
              <a:lnSpc>
                <a:spcPts val="7500"/>
              </a:lnSpc>
            </a:pPr>
            <a:r>
              <a:rPr lang="ja-JP" altLang="en-US" sz="3600" dirty="0" smtClean="0">
                <a:solidFill>
                  <a:prstClr val="black"/>
                </a:solidFill>
              </a:rPr>
              <a:t>２</a:t>
            </a:r>
            <a:endParaRPr lang="en-US" altLang="ja-JP" sz="3600" dirty="0" smtClean="0">
              <a:solidFill>
                <a:prstClr val="black"/>
              </a:solidFill>
            </a:endParaRPr>
          </a:p>
          <a:p>
            <a:pPr>
              <a:lnSpc>
                <a:spcPts val="7500"/>
              </a:lnSpc>
            </a:pPr>
            <a:r>
              <a:rPr lang="ja-JP" altLang="en-US" sz="3600" dirty="0" smtClean="0">
                <a:solidFill>
                  <a:prstClr val="black"/>
                </a:solidFill>
              </a:rPr>
              <a:t>３</a:t>
            </a:r>
            <a:endParaRPr lang="en-US" altLang="ja-JP" sz="3600" dirty="0" smtClean="0">
              <a:solidFill>
                <a:prstClr val="black"/>
              </a:solidFill>
            </a:endParaRPr>
          </a:p>
          <a:p>
            <a:pPr>
              <a:lnSpc>
                <a:spcPts val="7500"/>
              </a:lnSpc>
            </a:pPr>
            <a:r>
              <a:rPr lang="ja-JP" altLang="en-US" sz="3600" dirty="0" smtClean="0">
                <a:solidFill>
                  <a:prstClr val="black"/>
                </a:solidFill>
              </a:rPr>
              <a:t>４</a:t>
            </a:r>
            <a:endParaRPr lang="en-US" altLang="ja-JP" sz="3600" dirty="0" smtClean="0">
              <a:solidFill>
                <a:prstClr val="black"/>
              </a:solidFill>
            </a:endParaRPr>
          </a:p>
          <a:p>
            <a:pPr>
              <a:lnSpc>
                <a:spcPts val="7500"/>
              </a:lnSpc>
            </a:pPr>
            <a:r>
              <a:rPr lang="ja-JP" altLang="en-US" sz="3600" dirty="0">
                <a:solidFill>
                  <a:prstClr val="black"/>
                </a:solidFill>
              </a:rPr>
              <a:t>５</a:t>
            </a:r>
            <a:endParaRPr lang="en-US" altLang="ja-JP" sz="3600" dirty="0" smtClean="0">
              <a:solidFill>
                <a:prstClr val="black"/>
              </a:solidFill>
            </a:endParaRPr>
          </a:p>
        </p:txBody>
      </p:sp>
      <p:sp>
        <p:nvSpPr>
          <p:cNvPr id="5" name="テキスト ボックス 4"/>
          <p:cNvSpPr txBox="1"/>
          <p:nvPr/>
        </p:nvSpPr>
        <p:spPr>
          <a:xfrm>
            <a:off x="869795" y="1277513"/>
            <a:ext cx="8073483" cy="954107"/>
          </a:xfrm>
          <a:prstGeom prst="rect">
            <a:avLst/>
          </a:prstGeom>
          <a:noFill/>
        </p:spPr>
        <p:txBody>
          <a:bodyPr wrap="square" rtlCol="0">
            <a:spAutoFit/>
          </a:bodyPr>
          <a:lstStyle/>
          <a:p>
            <a:r>
              <a:rPr lang="ja-JP" altLang="en-US" sz="2800" b="1" dirty="0"/>
              <a:t>環境条件を把握</a:t>
            </a:r>
            <a:r>
              <a:rPr lang="ja-JP" altLang="en-US" sz="2800" b="1" dirty="0" smtClean="0"/>
              <a:t>し，それ</a:t>
            </a:r>
            <a:r>
              <a:rPr lang="ja-JP" altLang="en-US" sz="2800" b="1" dirty="0"/>
              <a:t>に応じた</a:t>
            </a:r>
            <a:r>
              <a:rPr lang="ja-JP" altLang="en-US" sz="2800" b="1" dirty="0" smtClean="0"/>
              <a:t>運動，水分</a:t>
            </a:r>
            <a:r>
              <a:rPr lang="ja-JP" altLang="en-US" sz="2800" b="1" dirty="0"/>
              <a:t>補給を行うこと</a:t>
            </a:r>
            <a:endParaRPr lang="en-US" altLang="ja-JP" sz="2800" dirty="0" smtClean="0">
              <a:solidFill>
                <a:prstClr val="black"/>
              </a:solidFill>
            </a:endParaRPr>
          </a:p>
        </p:txBody>
      </p:sp>
    </p:spTree>
    <p:extLst>
      <p:ext uri="{BB962C8B-B14F-4D97-AF65-F5344CB8AC3E}">
        <p14:creationId xmlns:p14="http://schemas.microsoft.com/office/powerpoint/2010/main" val="273748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87541" y="109213"/>
            <a:ext cx="7652488" cy="830997"/>
          </a:xfrm>
          <a:prstGeom prst="rect">
            <a:avLst/>
          </a:prstGeom>
          <a:noFill/>
        </p:spPr>
        <p:txBody>
          <a:bodyPr wrap="square" rtlCol="0">
            <a:spAutoFit/>
          </a:bodyPr>
          <a:lstStyle/>
          <a:p>
            <a:r>
              <a:rPr lang="ja-JP" altLang="en-US" sz="4800" dirty="0" smtClean="0">
                <a:solidFill>
                  <a:prstClr val="black"/>
                </a:solidFill>
              </a:rPr>
              <a:t>暑さ指数（ＷＢＧＴ）とは・・・</a:t>
            </a:r>
            <a:endParaRPr lang="ja-JP" altLang="en-US" sz="4800" dirty="0">
              <a:solidFill>
                <a:prstClr val="black"/>
              </a:solidFill>
            </a:endParaRPr>
          </a:p>
        </p:txBody>
      </p:sp>
      <p:sp>
        <p:nvSpPr>
          <p:cNvPr id="3" name="テキスト ボックス 2"/>
          <p:cNvSpPr txBox="1"/>
          <p:nvPr/>
        </p:nvSpPr>
        <p:spPr>
          <a:xfrm>
            <a:off x="869795" y="788999"/>
            <a:ext cx="8073483" cy="1692771"/>
          </a:xfrm>
          <a:prstGeom prst="rect">
            <a:avLst/>
          </a:prstGeom>
          <a:noFill/>
        </p:spPr>
        <p:txBody>
          <a:bodyPr wrap="square" rtlCol="0">
            <a:spAutoFit/>
          </a:bodyPr>
          <a:lstStyle/>
          <a:p>
            <a:r>
              <a:rPr lang="ja-JP" altLang="en-US" sz="2800" dirty="0"/>
              <a:t>人間</a:t>
            </a:r>
            <a:r>
              <a:rPr lang="ja-JP" altLang="en-US" sz="2800" dirty="0" smtClean="0"/>
              <a:t>の熱バランスに影響の大きい</a:t>
            </a:r>
            <a:endParaRPr lang="en-US" altLang="ja-JP" sz="2800" dirty="0" smtClean="0"/>
          </a:p>
          <a:p>
            <a:r>
              <a:rPr lang="ja-JP" altLang="en-US" sz="4800" dirty="0" smtClean="0">
                <a:solidFill>
                  <a:srgbClr val="FF0000"/>
                </a:solidFill>
              </a:rPr>
              <a:t>気温　湿度　輻射熱</a:t>
            </a:r>
            <a:endParaRPr lang="en-US" altLang="ja-JP" sz="4800" dirty="0" smtClean="0">
              <a:solidFill>
                <a:srgbClr val="FF0000"/>
              </a:solidFill>
            </a:endParaRPr>
          </a:p>
          <a:p>
            <a:r>
              <a:rPr lang="ja-JP" altLang="en-US" sz="2800" dirty="0" smtClean="0"/>
              <a:t>の３つを取り入れた暑さの厳しさを示す</a:t>
            </a:r>
            <a:r>
              <a:rPr lang="ja-JP" altLang="en-US" sz="2800" dirty="0"/>
              <a:t>指標</a:t>
            </a:r>
            <a:r>
              <a:rPr lang="ja-JP" altLang="en-US" sz="2800" dirty="0" smtClean="0"/>
              <a:t>です。</a:t>
            </a:r>
            <a:endParaRPr lang="en-US" altLang="ja-JP" sz="2800" dirty="0" smtClean="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3168" y="2481770"/>
            <a:ext cx="6486735" cy="3824427"/>
          </a:xfrm>
          <a:prstGeom prst="rect">
            <a:avLst/>
          </a:prstGeom>
        </p:spPr>
      </p:pic>
      <p:sp>
        <p:nvSpPr>
          <p:cNvPr id="5" name="正方形/長方形 4"/>
          <p:cNvSpPr/>
          <p:nvPr/>
        </p:nvSpPr>
        <p:spPr>
          <a:xfrm>
            <a:off x="1315233" y="6306197"/>
            <a:ext cx="7628043" cy="369332"/>
          </a:xfrm>
          <a:prstGeom prst="rect">
            <a:avLst/>
          </a:prstGeom>
        </p:spPr>
        <p:txBody>
          <a:bodyPr wrap="square">
            <a:spAutoFit/>
          </a:bodyPr>
          <a:lstStyle/>
          <a:p>
            <a:r>
              <a:rPr lang="ja-JP" altLang="en-US" dirty="0">
                <a:latin typeface="+mj-ea"/>
              </a:rPr>
              <a:t>「スポーツ活動中の熱中症予防ガイドブック</a:t>
            </a:r>
            <a:r>
              <a:rPr lang="ja-JP" altLang="en-US" dirty="0" smtClean="0">
                <a:latin typeface="+mj-ea"/>
              </a:rPr>
              <a:t>」　（</a:t>
            </a:r>
            <a:r>
              <a:rPr lang="ja-JP" altLang="en-US" dirty="0">
                <a:latin typeface="+mj-ea"/>
              </a:rPr>
              <a:t>公財）</a:t>
            </a:r>
            <a:r>
              <a:rPr lang="ja-JP" altLang="en-US" dirty="0" smtClean="0">
                <a:latin typeface="+mj-ea"/>
              </a:rPr>
              <a:t>日本スポーツ協会</a:t>
            </a:r>
            <a:r>
              <a:rPr lang="en-US" altLang="ja-JP" dirty="0"/>
              <a:t>(2013)</a:t>
            </a:r>
          </a:p>
        </p:txBody>
      </p:sp>
    </p:spTree>
    <p:extLst>
      <p:ext uri="{BB962C8B-B14F-4D97-AF65-F5344CB8AC3E}">
        <p14:creationId xmlns:p14="http://schemas.microsoft.com/office/powerpoint/2010/main" val="397681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3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5323153" y="822450"/>
            <a:ext cx="3359625" cy="5525334"/>
          </a:xfrm>
          <a:prstGeom prst="rect">
            <a:avLst/>
          </a:prstGeom>
        </p:spPr>
      </p:pic>
      <p:sp>
        <p:nvSpPr>
          <p:cNvPr id="3" name="テキスト ボックス 2"/>
          <p:cNvSpPr txBox="1"/>
          <p:nvPr/>
        </p:nvSpPr>
        <p:spPr>
          <a:xfrm>
            <a:off x="387541" y="422363"/>
            <a:ext cx="7652488" cy="646331"/>
          </a:xfrm>
          <a:prstGeom prst="rect">
            <a:avLst/>
          </a:prstGeom>
          <a:noFill/>
        </p:spPr>
        <p:txBody>
          <a:bodyPr wrap="square" rtlCol="0">
            <a:spAutoFit/>
          </a:bodyPr>
          <a:lstStyle/>
          <a:p>
            <a:r>
              <a:rPr lang="ja-JP" altLang="en-US" sz="3600" dirty="0" smtClean="0">
                <a:solidFill>
                  <a:prstClr val="black"/>
                </a:solidFill>
              </a:rPr>
              <a:t>熱中症</a:t>
            </a:r>
            <a:r>
              <a:rPr lang="ja-JP" altLang="en-US" sz="3600" dirty="0">
                <a:solidFill>
                  <a:prstClr val="black"/>
                </a:solidFill>
              </a:rPr>
              <a:t>予防</a:t>
            </a:r>
            <a:r>
              <a:rPr lang="ja-JP" altLang="en-US" sz="3600" dirty="0" smtClean="0">
                <a:solidFill>
                  <a:prstClr val="black"/>
                </a:solidFill>
              </a:rPr>
              <a:t>のポイント（例）</a:t>
            </a:r>
            <a:endParaRPr lang="ja-JP" altLang="en-US" sz="3600" dirty="0">
              <a:solidFill>
                <a:prstClr val="black"/>
              </a:solidFill>
            </a:endParaRPr>
          </a:p>
        </p:txBody>
      </p:sp>
      <p:sp>
        <p:nvSpPr>
          <p:cNvPr id="4" name="テキスト ボックス 3"/>
          <p:cNvSpPr txBox="1"/>
          <p:nvPr/>
        </p:nvSpPr>
        <p:spPr>
          <a:xfrm>
            <a:off x="387541" y="982224"/>
            <a:ext cx="482254" cy="4901342"/>
          </a:xfrm>
          <a:prstGeom prst="rect">
            <a:avLst/>
          </a:prstGeom>
          <a:noFill/>
        </p:spPr>
        <p:txBody>
          <a:bodyPr wrap="square" rtlCol="0">
            <a:spAutoFit/>
          </a:bodyPr>
          <a:lstStyle/>
          <a:p>
            <a:pPr>
              <a:lnSpc>
                <a:spcPts val="7500"/>
              </a:lnSpc>
            </a:pPr>
            <a:r>
              <a:rPr lang="ja-JP" altLang="en-US" sz="3600" dirty="0" smtClean="0">
                <a:solidFill>
                  <a:prstClr val="black"/>
                </a:solidFill>
              </a:rPr>
              <a:t>１</a:t>
            </a:r>
            <a:endParaRPr lang="en-US" altLang="ja-JP" sz="3600" dirty="0" smtClean="0">
              <a:solidFill>
                <a:prstClr val="black"/>
              </a:solidFill>
            </a:endParaRPr>
          </a:p>
          <a:p>
            <a:pPr>
              <a:lnSpc>
                <a:spcPts val="7500"/>
              </a:lnSpc>
            </a:pPr>
            <a:r>
              <a:rPr lang="ja-JP" altLang="en-US" sz="3600" dirty="0" smtClean="0">
                <a:solidFill>
                  <a:prstClr val="black"/>
                </a:solidFill>
              </a:rPr>
              <a:t>２</a:t>
            </a:r>
            <a:endParaRPr lang="en-US" altLang="ja-JP" sz="3600" dirty="0" smtClean="0">
              <a:solidFill>
                <a:prstClr val="black"/>
              </a:solidFill>
            </a:endParaRPr>
          </a:p>
          <a:p>
            <a:pPr>
              <a:lnSpc>
                <a:spcPts val="7500"/>
              </a:lnSpc>
            </a:pPr>
            <a:r>
              <a:rPr lang="ja-JP" altLang="en-US" sz="3600" dirty="0" smtClean="0">
                <a:solidFill>
                  <a:prstClr val="black"/>
                </a:solidFill>
              </a:rPr>
              <a:t>３</a:t>
            </a:r>
            <a:endParaRPr lang="en-US" altLang="ja-JP" sz="3600" dirty="0" smtClean="0">
              <a:solidFill>
                <a:prstClr val="black"/>
              </a:solidFill>
            </a:endParaRPr>
          </a:p>
          <a:p>
            <a:pPr>
              <a:lnSpc>
                <a:spcPts val="7500"/>
              </a:lnSpc>
            </a:pPr>
            <a:r>
              <a:rPr lang="ja-JP" altLang="en-US" sz="3600" dirty="0" smtClean="0">
                <a:solidFill>
                  <a:prstClr val="black"/>
                </a:solidFill>
              </a:rPr>
              <a:t>４</a:t>
            </a:r>
            <a:endParaRPr lang="en-US" altLang="ja-JP" sz="3600" dirty="0" smtClean="0">
              <a:solidFill>
                <a:prstClr val="black"/>
              </a:solidFill>
            </a:endParaRPr>
          </a:p>
          <a:p>
            <a:pPr>
              <a:lnSpc>
                <a:spcPts val="7500"/>
              </a:lnSpc>
            </a:pPr>
            <a:r>
              <a:rPr lang="ja-JP" altLang="en-US" sz="3600" dirty="0" smtClean="0">
                <a:solidFill>
                  <a:prstClr val="black"/>
                </a:solidFill>
              </a:rPr>
              <a:t>５</a:t>
            </a:r>
            <a:endParaRPr lang="en-US" altLang="ja-JP" sz="3600" dirty="0" smtClean="0">
              <a:solidFill>
                <a:prstClr val="black"/>
              </a:solidFill>
            </a:endParaRPr>
          </a:p>
        </p:txBody>
      </p:sp>
      <p:sp>
        <p:nvSpPr>
          <p:cNvPr id="5" name="テキスト ボックス 4"/>
          <p:cNvSpPr txBox="1"/>
          <p:nvPr/>
        </p:nvSpPr>
        <p:spPr>
          <a:xfrm>
            <a:off x="869795" y="1277513"/>
            <a:ext cx="8073483" cy="954107"/>
          </a:xfrm>
          <a:prstGeom prst="rect">
            <a:avLst/>
          </a:prstGeom>
          <a:noFill/>
        </p:spPr>
        <p:txBody>
          <a:bodyPr wrap="square" rtlCol="0">
            <a:spAutoFit/>
          </a:bodyPr>
          <a:lstStyle/>
          <a:p>
            <a:r>
              <a:rPr lang="ja-JP" altLang="en-US" sz="2800" b="1" dirty="0"/>
              <a:t>環境条件を把握</a:t>
            </a:r>
            <a:r>
              <a:rPr lang="ja-JP" altLang="en-US" sz="2800" b="1" dirty="0" smtClean="0"/>
              <a:t>し，それ</a:t>
            </a:r>
            <a:r>
              <a:rPr lang="ja-JP" altLang="en-US" sz="2800" b="1" dirty="0"/>
              <a:t>に応じた</a:t>
            </a:r>
            <a:r>
              <a:rPr lang="ja-JP" altLang="en-US" sz="2800" b="1" dirty="0" smtClean="0"/>
              <a:t>運動，水分</a:t>
            </a:r>
            <a:r>
              <a:rPr lang="ja-JP" altLang="en-US" sz="2800" b="1" dirty="0"/>
              <a:t>補給を行うこと</a:t>
            </a:r>
            <a:endParaRPr lang="en-US" altLang="ja-JP" sz="2800" dirty="0" smtClean="0">
              <a:solidFill>
                <a:prstClr val="black"/>
              </a:solidFill>
            </a:endParaRPr>
          </a:p>
        </p:txBody>
      </p:sp>
      <p:sp>
        <p:nvSpPr>
          <p:cNvPr id="6" name="テキスト ボックス 5"/>
          <p:cNvSpPr txBox="1"/>
          <p:nvPr/>
        </p:nvSpPr>
        <p:spPr>
          <a:xfrm>
            <a:off x="869794" y="2287375"/>
            <a:ext cx="8073483" cy="523220"/>
          </a:xfrm>
          <a:prstGeom prst="rect">
            <a:avLst/>
          </a:prstGeom>
          <a:noFill/>
        </p:spPr>
        <p:txBody>
          <a:bodyPr wrap="square" rtlCol="0">
            <a:spAutoFit/>
          </a:bodyPr>
          <a:lstStyle/>
          <a:p>
            <a:r>
              <a:rPr lang="ja-JP" altLang="en-US" sz="2800" b="1" dirty="0"/>
              <a:t>暑さに徐々に慣らしていくこと</a:t>
            </a:r>
            <a:endParaRPr lang="en-US" altLang="ja-JP" sz="2800" dirty="0" smtClean="0">
              <a:solidFill>
                <a:prstClr val="black"/>
              </a:solidFill>
            </a:endParaRPr>
          </a:p>
        </p:txBody>
      </p:sp>
      <p:sp>
        <p:nvSpPr>
          <p:cNvPr id="7" name="テキスト ボックス 6"/>
          <p:cNvSpPr txBox="1"/>
          <p:nvPr/>
        </p:nvSpPr>
        <p:spPr>
          <a:xfrm>
            <a:off x="869793" y="3239696"/>
            <a:ext cx="8073483" cy="523220"/>
          </a:xfrm>
          <a:prstGeom prst="rect">
            <a:avLst/>
          </a:prstGeom>
          <a:noFill/>
        </p:spPr>
        <p:txBody>
          <a:bodyPr wrap="square" rtlCol="0">
            <a:spAutoFit/>
          </a:bodyPr>
          <a:lstStyle/>
          <a:p>
            <a:r>
              <a:rPr lang="ja-JP" altLang="en-US" sz="2800" b="1" dirty="0"/>
              <a:t>個人の条件を考慮すること</a:t>
            </a:r>
            <a:endParaRPr lang="en-US" altLang="ja-JP" sz="2800" dirty="0" smtClean="0">
              <a:solidFill>
                <a:prstClr val="black"/>
              </a:solidFill>
            </a:endParaRPr>
          </a:p>
        </p:txBody>
      </p:sp>
      <p:sp>
        <p:nvSpPr>
          <p:cNvPr id="8" name="テキスト ボックス 7"/>
          <p:cNvSpPr txBox="1"/>
          <p:nvPr/>
        </p:nvSpPr>
        <p:spPr>
          <a:xfrm>
            <a:off x="869793" y="4203168"/>
            <a:ext cx="8073483" cy="523220"/>
          </a:xfrm>
          <a:prstGeom prst="rect">
            <a:avLst/>
          </a:prstGeom>
          <a:noFill/>
        </p:spPr>
        <p:txBody>
          <a:bodyPr wrap="square" rtlCol="0">
            <a:spAutoFit/>
          </a:bodyPr>
          <a:lstStyle/>
          <a:p>
            <a:r>
              <a:rPr lang="ja-JP" altLang="en-US" sz="2800" b="1"/>
              <a:t>服装に気をつけること</a:t>
            </a:r>
            <a:endParaRPr lang="en-US" altLang="ja-JP" sz="2800" dirty="0" smtClean="0">
              <a:solidFill>
                <a:prstClr val="black"/>
              </a:solidFill>
            </a:endParaRPr>
          </a:p>
        </p:txBody>
      </p:sp>
      <p:sp>
        <p:nvSpPr>
          <p:cNvPr id="9" name="テキスト ボックス 8"/>
          <p:cNvSpPr txBox="1"/>
          <p:nvPr/>
        </p:nvSpPr>
        <p:spPr>
          <a:xfrm>
            <a:off x="869793" y="5100143"/>
            <a:ext cx="8073483" cy="954107"/>
          </a:xfrm>
          <a:prstGeom prst="rect">
            <a:avLst/>
          </a:prstGeom>
          <a:noFill/>
        </p:spPr>
        <p:txBody>
          <a:bodyPr wrap="square" rtlCol="0">
            <a:spAutoFit/>
          </a:bodyPr>
          <a:lstStyle/>
          <a:p>
            <a:r>
              <a:rPr lang="ja-JP" altLang="en-US" sz="2800" b="1" dirty="0"/>
              <a:t>具合が悪くなった場合には早めに運動を中止</a:t>
            </a:r>
            <a:r>
              <a:rPr lang="ja-JP" altLang="en-US" sz="2800" b="1" dirty="0" smtClean="0"/>
              <a:t>し，必要</a:t>
            </a:r>
            <a:r>
              <a:rPr lang="ja-JP" altLang="en-US" sz="2800" b="1" dirty="0"/>
              <a:t>な処置をする</a:t>
            </a:r>
            <a:r>
              <a:rPr lang="ja-JP" altLang="en-US" sz="2800" b="1" dirty="0" smtClean="0"/>
              <a:t>こと　</a:t>
            </a:r>
            <a:r>
              <a:rPr lang="ja-JP" altLang="en-US" sz="2800" b="1" dirty="0" smtClean="0">
                <a:solidFill>
                  <a:prstClr val="black"/>
                </a:solidFill>
              </a:rPr>
              <a:t>等</a:t>
            </a:r>
            <a:endParaRPr lang="en-US" altLang="ja-JP" sz="2800" dirty="0" smtClean="0">
              <a:solidFill>
                <a:prstClr val="black"/>
              </a:solidFill>
            </a:endParaRPr>
          </a:p>
        </p:txBody>
      </p:sp>
    </p:spTree>
    <p:extLst>
      <p:ext uri="{BB962C8B-B14F-4D97-AF65-F5344CB8AC3E}">
        <p14:creationId xmlns:p14="http://schemas.microsoft.com/office/powerpoint/2010/main" val="199995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3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3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94222" y="1991496"/>
            <a:ext cx="8073483" cy="3785652"/>
          </a:xfrm>
          <a:prstGeom prst="rect">
            <a:avLst/>
          </a:prstGeom>
          <a:noFill/>
        </p:spPr>
        <p:txBody>
          <a:bodyPr wrap="square" rtlCol="0">
            <a:spAutoFit/>
          </a:bodyPr>
          <a:lstStyle/>
          <a:p>
            <a:r>
              <a:rPr lang="ja-JP" altLang="en-US" sz="4000" b="1" dirty="0" smtClean="0"/>
              <a:t>Ａ市立Ｂ中学校のバドミントン部所属していた生徒が，部活動中に熱中症にり患し，脳梗塞を発症したのは，指導教諭等による</a:t>
            </a:r>
            <a:r>
              <a:rPr lang="ja-JP" altLang="en-US" sz="4000" b="1" dirty="0" smtClean="0">
                <a:solidFill>
                  <a:srgbClr val="FF0000"/>
                </a:solidFill>
              </a:rPr>
              <a:t>熱中症予防対策が不十分であった</a:t>
            </a:r>
            <a:r>
              <a:rPr lang="ja-JP" altLang="en-US" sz="4000" b="1" dirty="0" smtClean="0"/>
              <a:t>ことによるなどと主張した裁判</a:t>
            </a:r>
            <a:endParaRPr lang="en-US" altLang="ja-JP" sz="4000" dirty="0" smtClean="0">
              <a:solidFill>
                <a:prstClr val="black"/>
              </a:solidFill>
            </a:endParaRPr>
          </a:p>
        </p:txBody>
      </p:sp>
      <p:sp>
        <p:nvSpPr>
          <p:cNvPr id="3" name="テキスト ボックス 2"/>
          <p:cNvSpPr txBox="1"/>
          <p:nvPr/>
        </p:nvSpPr>
        <p:spPr>
          <a:xfrm>
            <a:off x="804719" y="660357"/>
            <a:ext cx="7652488" cy="769441"/>
          </a:xfrm>
          <a:prstGeom prst="rect">
            <a:avLst/>
          </a:prstGeom>
          <a:noFill/>
        </p:spPr>
        <p:txBody>
          <a:bodyPr wrap="square" rtlCol="0">
            <a:spAutoFit/>
          </a:bodyPr>
          <a:lstStyle/>
          <a:p>
            <a:pPr algn="ctr"/>
            <a:r>
              <a:rPr lang="ja-JP" altLang="en-US" sz="4400" dirty="0" smtClean="0">
                <a:solidFill>
                  <a:prstClr val="black"/>
                </a:solidFill>
              </a:rPr>
              <a:t>熱中症の事故に関する判例</a:t>
            </a:r>
            <a:endParaRPr lang="ja-JP" altLang="en-US" sz="4400" dirty="0">
              <a:solidFill>
                <a:prstClr val="black"/>
              </a:solidFill>
            </a:endParaRPr>
          </a:p>
        </p:txBody>
      </p:sp>
    </p:spTree>
    <p:extLst>
      <p:ext uri="{BB962C8B-B14F-4D97-AF65-F5344CB8AC3E}">
        <p14:creationId xmlns:p14="http://schemas.microsoft.com/office/powerpoint/2010/main" val="4052389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988713" y="796062"/>
            <a:ext cx="5310590" cy="707886"/>
          </a:xfrm>
          <a:prstGeom prst="rect">
            <a:avLst/>
          </a:prstGeom>
          <a:noFill/>
        </p:spPr>
        <p:txBody>
          <a:bodyPr wrap="square" rtlCol="0">
            <a:spAutoFit/>
          </a:bodyPr>
          <a:lstStyle/>
          <a:p>
            <a:pPr algn="ctr"/>
            <a:r>
              <a:rPr kumimoji="1" lang="ja-JP" altLang="en-US" sz="2000" dirty="0" smtClean="0">
                <a:latin typeface="+mn-ea"/>
              </a:rPr>
              <a:t>適切な部活動指導</a:t>
            </a:r>
            <a:r>
              <a:rPr lang="ja-JP" altLang="en-US" sz="2000" dirty="0" smtClean="0">
                <a:latin typeface="+mn-ea"/>
              </a:rPr>
              <a:t>研修　</a:t>
            </a:r>
            <a:r>
              <a:rPr kumimoji="1" lang="ja-JP" altLang="en-US" sz="2000" dirty="0" smtClean="0">
                <a:latin typeface="+mn-ea"/>
              </a:rPr>
              <a:t>参考資料</a:t>
            </a:r>
            <a:r>
              <a:rPr kumimoji="1" lang="ja-JP" altLang="en-US" sz="2000" smtClean="0">
                <a:latin typeface="+mn-ea"/>
              </a:rPr>
              <a:t>　</a:t>
            </a:r>
            <a:r>
              <a:rPr kumimoji="1" lang="en-US" altLang="ja-JP" sz="2000" smtClean="0">
                <a:latin typeface="+mn-ea"/>
              </a:rPr>
              <a:t>vol.5</a:t>
            </a:r>
            <a:endParaRPr kumimoji="1" lang="en-US" altLang="ja-JP" sz="2000" dirty="0" smtClean="0">
              <a:latin typeface="+mn-ea"/>
            </a:endParaRPr>
          </a:p>
          <a:p>
            <a:pPr algn="ctr"/>
            <a:r>
              <a:rPr lang="en-US" altLang="ja-JP" sz="2000" dirty="0" smtClean="0">
                <a:latin typeface="+mn-ea"/>
              </a:rPr>
              <a:t>R3.3ver</a:t>
            </a:r>
            <a:endParaRPr kumimoji="1" lang="ja-JP" altLang="en-US" sz="2000" dirty="0">
              <a:latin typeface="+mn-ea"/>
            </a:endParaRPr>
          </a:p>
        </p:txBody>
      </p:sp>
      <p:sp>
        <p:nvSpPr>
          <p:cNvPr id="8" name="テキスト ボックス 7"/>
          <p:cNvSpPr txBox="1"/>
          <p:nvPr/>
        </p:nvSpPr>
        <p:spPr>
          <a:xfrm>
            <a:off x="1259632" y="2321585"/>
            <a:ext cx="6768752" cy="1323439"/>
          </a:xfrm>
          <a:prstGeom prst="rect">
            <a:avLst/>
          </a:prstGeom>
          <a:noFill/>
        </p:spPr>
        <p:txBody>
          <a:bodyPr wrap="square" rtlCol="0">
            <a:spAutoFit/>
          </a:bodyPr>
          <a:lstStyle/>
          <a:p>
            <a:pPr algn="ctr"/>
            <a:r>
              <a:rPr lang="ja-JP" altLang="ja-JP" sz="4000">
                <a:latin typeface="+mn-ea"/>
                <a:cs typeface="Times New Roman" panose="02020603050405020304" pitchFamily="18" charset="0"/>
              </a:rPr>
              <a:t>安全・</a:t>
            </a:r>
            <a:r>
              <a:rPr lang="ja-JP" altLang="en-US" sz="4000">
                <a:latin typeface="+mn-ea"/>
                <a:cs typeface="Times New Roman" panose="02020603050405020304" pitchFamily="18" charset="0"/>
              </a:rPr>
              <a:t>障害</a:t>
            </a:r>
            <a:r>
              <a:rPr lang="ja-JP" altLang="ja-JP" sz="4000">
                <a:latin typeface="+mn-ea"/>
                <a:cs typeface="Times New Roman" panose="02020603050405020304" pitchFamily="18" charset="0"/>
              </a:rPr>
              <a:t>予防に</a:t>
            </a:r>
            <a:r>
              <a:rPr lang="ja-JP" altLang="ja-JP" sz="4000" smtClean="0">
                <a:latin typeface="+mn-ea"/>
                <a:cs typeface="Times New Roman" panose="02020603050405020304" pitchFamily="18" charset="0"/>
              </a:rPr>
              <a:t>関する</a:t>
            </a:r>
            <a:endParaRPr lang="en-US" altLang="ja-JP" sz="4000" smtClean="0">
              <a:latin typeface="+mn-ea"/>
              <a:cs typeface="Times New Roman" panose="02020603050405020304" pitchFamily="18" charset="0"/>
            </a:endParaRPr>
          </a:p>
          <a:p>
            <a:pPr algn="ctr"/>
            <a:r>
              <a:rPr lang="ja-JP" altLang="ja-JP" sz="4000" smtClean="0">
                <a:latin typeface="+mn-ea"/>
                <a:cs typeface="Times New Roman" panose="02020603050405020304" pitchFamily="18" charset="0"/>
              </a:rPr>
              <a:t>知識</a:t>
            </a:r>
            <a:r>
              <a:rPr lang="ja-JP" altLang="ja-JP" sz="4000">
                <a:latin typeface="+mn-ea"/>
                <a:cs typeface="Times New Roman" panose="02020603050405020304" pitchFamily="18" charset="0"/>
              </a:rPr>
              <a:t>・技能の指導</a:t>
            </a:r>
            <a:endParaRPr kumimoji="1" lang="en-US" altLang="ja-JP" sz="4000" dirty="0" smtClean="0"/>
          </a:p>
        </p:txBody>
      </p:sp>
      <p:sp>
        <p:nvSpPr>
          <p:cNvPr id="9" name="テキスト ボックス 8"/>
          <p:cNvSpPr txBox="1"/>
          <p:nvPr/>
        </p:nvSpPr>
        <p:spPr>
          <a:xfrm>
            <a:off x="2735796" y="4964975"/>
            <a:ext cx="3816424" cy="1200329"/>
          </a:xfrm>
          <a:prstGeom prst="rect">
            <a:avLst/>
          </a:prstGeom>
          <a:noFill/>
        </p:spPr>
        <p:txBody>
          <a:bodyPr wrap="square" rtlCol="0">
            <a:spAutoFit/>
          </a:bodyPr>
          <a:lstStyle/>
          <a:p>
            <a:pPr algn="ctr"/>
            <a:r>
              <a:rPr lang="ja-JP" altLang="en-US" sz="2400" b="1" dirty="0" smtClean="0"/>
              <a:t>広島県教育委員会</a:t>
            </a:r>
            <a:endParaRPr lang="en-US" altLang="ja-JP" sz="2400" b="1" dirty="0" smtClean="0"/>
          </a:p>
          <a:p>
            <a:pPr algn="ctr"/>
            <a:r>
              <a:rPr lang="ja-JP" altLang="en-US" sz="2400" b="1" dirty="0"/>
              <a:t>学び</a:t>
            </a:r>
            <a:r>
              <a:rPr lang="ja-JP" altLang="en-US" sz="2400" b="1" dirty="0" smtClean="0"/>
              <a:t>の変革推進部</a:t>
            </a:r>
            <a:endParaRPr lang="en-US" altLang="ja-JP" sz="2400" b="1" dirty="0" smtClean="0"/>
          </a:p>
          <a:p>
            <a:pPr algn="ctr"/>
            <a:r>
              <a:rPr lang="ja-JP" altLang="en-US" sz="2400" b="1" dirty="0"/>
              <a:t>豊</a:t>
            </a:r>
            <a:r>
              <a:rPr lang="ja-JP" altLang="en-US" sz="2400" b="1" dirty="0" smtClean="0"/>
              <a:t>かな心と身体育成課</a:t>
            </a:r>
            <a:endParaRPr lang="en-US" altLang="ja-JP" sz="2400" b="1" dirty="0" smtClean="0"/>
          </a:p>
        </p:txBody>
      </p:sp>
    </p:spTree>
    <p:extLst>
      <p:ext uri="{BB962C8B-B14F-4D97-AF65-F5344CB8AC3E}">
        <p14:creationId xmlns:p14="http://schemas.microsoft.com/office/powerpoint/2010/main" val="24661536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94222" y="1991496"/>
            <a:ext cx="8073483" cy="4524315"/>
          </a:xfrm>
          <a:prstGeom prst="rect">
            <a:avLst/>
          </a:prstGeom>
          <a:noFill/>
        </p:spPr>
        <p:txBody>
          <a:bodyPr wrap="square" rtlCol="0">
            <a:spAutoFit/>
          </a:bodyPr>
          <a:lstStyle/>
          <a:p>
            <a:r>
              <a:rPr lang="ja-JP" altLang="en-US" sz="3200" b="1" dirty="0" smtClean="0"/>
              <a:t>本</a:t>
            </a:r>
            <a:r>
              <a:rPr lang="ja-JP" altLang="en-US" sz="3200" b="1" dirty="0"/>
              <a:t>件</a:t>
            </a:r>
            <a:r>
              <a:rPr lang="ja-JP" altLang="en-US" sz="3200" b="1" dirty="0" smtClean="0"/>
              <a:t>事故</a:t>
            </a:r>
            <a:r>
              <a:rPr lang="ja-JP" altLang="en-US" sz="3200" b="1" dirty="0"/>
              <a:t>当時</a:t>
            </a:r>
            <a:r>
              <a:rPr lang="ja-JP" altLang="en-US" sz="3200" b="1" dirty="0" smtClean="0"/>
              <a:t>，被告中学校の本県体育館には，黒球温度計及び湿温度計はもとより，一般の乾式温度計も一切設置されていなかったのであり，本件指針の趣旨に従って熱中症の予防に配慮する前提となる</a:t>
            </a:r>
            <a:r>
              <a:rPr lang="ja-JP" altLang="en-US" sz="3200" b="1" dirty="0" smtClean="0">
                <a:solidFill>
                  <a:srgbClr val="FF0000"/>
                </a:solidFill>
              </a:rPr>
              <a:t>ＷＢＧＴ等の温度を認識することのできる環境が全く整備されていなかった</a:t>
            </a:r>
            <a:r>
              <a:rPr lang="ja-JP" altLang="en-US" sz="3200" b="1" dirty="0" smtClean="0"/>
              <a:t>ことになるから，被告中学校長が温度計を設置する義務を怠っていたことが明らかである。</a:t>
            </a:r>
            <a:endParaRPr lang="en-US" altLang="ja-JP" sz="3200" dirty="0" smtClean="0">
              <a:solidFill>
                <a:prstClr val="black"/>
              </a:solidFill>
            </a:endParaRPr>
          </a:p>
        </p:txBody>
      </p:sp>
      <p:sp>
        <p:nvSpPr>
          <p:cNvPr id="3" name="テキスト ボックス 2"/>
          <p:cNvSpPr txBox="1"/>
          <p:nvPr/>
        </p:nvSpPr>
        <p:spPr>
          <a:xfrm>
            <a:off x="804719" y="660357"/>
            <a:ext cx="7652488" cy="769441"/>
          </a:xfrm>
          <a:prstGeom prst="rect">
            <a:avLst/>
          </a:prstGeom>
          <a:noFill/>
        </p:spPr>
        <p:txBody>
          <a:bodyPr wrap="square" rtlCol="0">
            <a:spAutoFit/>
          </a:bodyPr>
          <a:lstStyle/>
          <a:p>
            <a:pPr algn="ctr"/>
            <a:r>
              <a:rPr lang="ja-JP" altLang="en-US" sz="4400" dirty="0" smtClean="0">
                <a:solidFill>
                  <a:prstClr val="black"/>
                </a:solidFill>
              </a:rPr>
              <a:t>当</a:t>
            </a:r>
            <a:r>
              <a:rPr lang="ja-JP" altLang="en-US" sz="4400" dirty="0">
                <a:solidFill>
                  <a:prstClr val="black"/>
                </a:solidFill>
              </a:rPr>
              <a:t>裁判所</a:t>
            </a:r>
            <a:r>
              <a:rPr lang="ja-JP" altLang="en-US" sz="4400" dirty="0" smtClean="0">
                <a:solidFill>
                  <a:prstClr val="black"/>
                </a:solidFill>
              </a:rPr>
              <a:t>の判断（抜粋）</a:t>
            </a:r>
            <a:endParaRPr lang="ja-JP" altLang="en-US" sz="4400" dirty="0">
              <a:solidFill>
                <a:prstClr val="black"/>
              </a:solidFill>
            </a:endParaRPr>
          </a:p>
        </p:txBody>
      </p:sp>
    </p:spTree>
    <p:extLst>
      <p:ext uri="{BB962C8B-B14F-4D97-AF65-F5344CB8AC3E}">
        <p14:creationId xmlns:p14="http://schemas.microsoft.com/office/powerpoint/2010/main" val="13990328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5473" y="401675"/>
            <a:ext cx="2698595" cy="2698595"/>
          </a:xfrm>
          <a:prstGeom prst="rect">
            <a:avLst/>
          </a:prstGeom>
        </p:spPr>
      </p:pic>
      <p:sp>
        <p:nvSpPr>
          <p:cNvPr id="5" name="テキスト ボックス 4"/>
          <p:cNvSpPr txBox="1"/>
          <p:nvPr/>
        </p:nvSpPr>
        <p:spPr>
          <a:xfrm>
            <a:off x="604972" y="513187"/>
            <a:ext cx="4312716" cy="830997"/>
          </a:xfrm>
          <a:prstGeom prst="rect">
            <a:avLst/>
          </a:prstGeom>
          <a:noFill/>
        </p:spPr>
        <p:txBody>
          <a:bodyPr wrap="square" rtlCol="0">
            <a:spAutoFit/>
          </a:bodyPr>
          <a:lstStyle/>
          <a:p>
            <a:r>
              <a:rPr lang="ja-JP" altLang="en-US" sz="4800" dirty="0" smtClean="0">
                <a:solidFill>
                  <a:prstClr val="black"/>
                </a:solidFill>
              </a:rPr>
              <a:t>暴風や落雷等</a:t>
            </a:r>
            <a:endParaRPr lang="ja-JP" altLang="en-US" sz="4800" dirty="0">
              <a:solidFill>
                <a:prstClr val="black"/>
              </a:solidFill>
            </a:endParaRPr>
          </a:p>
        </p:txBody>
      </p:sp>
      <p:pic>
        <p:nvPicPr>
          <p:cNvPr id="6" name="図 5"/>
          <p:cNvPicPr>
            <a:picLocks noChangeAspect="1"/>
          </p:cNvPicPr>
          <p:nvPr/>
        </p:nvPicPr>
        <p:blipFill rotWithShape="1">
          <a:blip r:embed="rId4">
            <a:extLst>
              <a:ext uri="{28A0092B-C50C-407E-A947-70E740481C1C}">
                <a14:useLocalDpi xmlns:a14="http://schemas.microsoft.com/office/drawing/2010/main" val="0"/>
              </a:ext>
            </a:extLst>
          </a:blip>
          <a:srcRect l="26995" r="19111"/>
          <a:stretch/>
        </p:blipFill>
        <p:spPr>
          <a:xfrm flipH="1">
            <a:off x="289933" y="3947303"/>
            <a:ext cx="1572323" cy="2917420"/>
          </a:xfrm>
          <a:prstGeom prst="rect">
            <a:avLst/>
          </a:prstGeom>
        </p:spPr>
      </p:pic>
      <p:sp>
        <p:nvSpPr>
          <p:cNvPr id="7" name="雲形吹き出し 6"/>
          <p:cNvSpPr/>
          <p:nvPr/>
        </p:nvSpPr>
        <p:spPr>
          <a:xfrm>
            <a:off x="289932" y="1373339"/>
            <a:ext cx="5653667" cy="2931031"/>
          </a:xfrm>
          <a:prstGeom prst="cloudCallout">
            <a:avLst>
              <a:gd name="adj1" fmla="val -24816"/>
              <a:gd name="adj2" fmla="val 5905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endParaRPr>
          </a:p>
        </p:txBody>
      </p:sp>
      <p:sp>
        <p:nvSpPr>
          <p:cNvPr id="9" name="テキスト ボックス 8"/>
          <p:cNvSpPr txBox="1"/>
          <p:nvPr/>
        </p:nvSpPr>
        <p:spPr>
          <a:xfrm>
            <a:off x="1176462" y="2070032"/>
            <a:ext cx="3880606" cy="584775"/>
          </a:xfrm>
          <a:prstGeom prst="rect">
            <a:avLst/>
          </a:prstGeom>
          <a:noFill/>
        </p:spPr>
        <p:txBody>
          <a:bodyPr wrap="square" rtlCol="0">
            <a:spAutoFit/>
          </a:bodyPr>
          <a:lstStyle/>
          <a:p>
            <a:r>
              <a:rPr lang="ja-JP" altLang="en-US" sz="3200" dirty="0">
                <a:solidFill>
                  <a:prstClr val="black"/>
                </a:solidFill>
              </a:rPr>
              <a:t>情報</a:t>
            </a:r>
            <a:r>
              <a:rPr lang="ja-JP" altLang="en-US" sz="3200" dirty="0" smtClean="0">
                <a:solidFill>
                  <a:prstClr val="black"/>
                </a:solidFill>
              </a:rPr>
              <a:t>の</a:t>
            </a:r>
            <a:r>
              <a:rPr lang="ja-JP" altLang="en-US" sz="3200" dirty="0">
                <a:solidFill>
                  <a:prstClr val="black"/>
                </a:solidFill>
              </a:rPr>
              <a:t>収集</a:t>
            </a:r>
            <a:r>
              <a:rPr lang="ja-JP" altLang="en-US" sz="3200" dirty="0" smtClean="0">
                <a:solidFill>
                  <a:prstClr val="black"/>
                </a:solidFill>
              </a:rPr>
              <a:t>に努める</a:t>
            </a:r>
            <a:endParaRPr lang="ja-JP" altLang="en-US" sz="3200" dirty="0">
              <a:solidFill>
                <a:prstClr val="black"/>
              </a:solidFill>
            </a:endParaRPr>
          </a:p>
        </p:txBody>
      </p:sp>
      <p:grpSp>
        <p:nvGrpSpPr>
          <p:cNvPr id="13" name="グループ化 12"/>
          <p:cNvGrpSpPr/>
          <p:nvPr/>
        </p:nvGrpSpPr>
        <p:grpSpPr>
          <a:xfrm>
            <a:off x="850979" y="2722869"/>
            <a:ext cx="4314126" cy="969000"/>
            <a:chOff x="850979" y="2722869"/>
            <a:chExt cx="4314126" cy="969000"/>
          </a:xfrm>
        </p:grpSpPr>
        <p:sp>
          <p:nvSpPr>
            <p:cNvPr id="10" name="下矢印 9"/>
            <p:cNvSpPr/>
            <p:nvPr/>
          </p:nvSpPr>
          <p:spPr>
            <a:xfrm>
              <a:off x="2718111" y="2722869"/>
              <a:ext cx="579862" cy="377401"/>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850979" y="3168649"/>
              <a:ext cx="4314126" cy="523220"/>
            </a:xfrm>
            <a:prstGeom prst="rect">
              <a:avLst/>
            </a:prstGeom>
            <a:noFill/>
          </p:spPr>
          <p:txBody>
            <a:bodyPr wrap="square" rtlCol="0">
              <a:spAutoFit/>
            </a:bodyPr>
            <a:lstStyle/>
            <a:p>
              <a:r>
                <a:rPr lang="ja-JP" altLang="en-US" sz="2800" dirty="0">
                  <a:solidFill>
                    <a:prstClr val="black"/>
                  </a:solidFill>
                </a:rPr>
                <a:t>練習</a:t>
              </a:r>
              <a:r>
                <a:rPr lang="ja-JP" altLang="en-US" sz="2800" dirty="0" smtClean="0">
                  <a:solidFill>
                    <a:prstClr val="black"/>
                  </a:solidFill>
                </a:rPr>
                <a:t>の中止や中断の判断</a:t>
              </a:r>
              <a:endParaRPr lang="ja-JP" altLang="en-US" sz="2800" dirty="0">
                <a:solidFill>
                  <a:prstClr val="black"/>
                </a:solidFill>
              </a:endParaRPr>
            </a:p>
          </p:txBody>
        </p:sp>
      </p:grpSp>
      <p:sp>
        <p:nvSpPr>
          <p:cNvPr id="12" name="正方形/長方形 11"/>
          <p:cNvSpPr/>
          <p:nvPr/>
        </p:nvSpPr>
        <p:spPr>
          <a:xfrm>
            <a:off x="3261731" y="4636692"/>
            <a:ext cx="5592337" cy="189570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t>判断基準を</a:t>
            </a:r>
            <a:endParaRPr kumimoji="1" lang="en-US" altLang="ja-JP" sz="4800" dirty="0" smtClean="0"/>
          </a:p>
          <a:p>
            <a:pPr algn="ctr"/>
            <a:r>
              <a:rPr kumimoji="1" lang="ja-JP" altLang="en-US" sz="4800" dirty="0" smtClean="0"/>
              <a:t>明確にしておく！</a:t>
            </a:r>
            <a:endParaRPr kumimoji="1" lang="ja-JP" altLang="en-US" sz="4800" dirty="0"/>
          </a:p>
        </p:txBody>
      </p:sp>
    </p:spTree>
    <p:extLst>
      <p:ext uri="{BB962C8B-B14F-4D97-AF65-F5344CB8AC3E}">
        <p14:creationId xmlns:p14="http://schemas.microsoft.com/office/powerpoint/2010/main" val="35938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3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3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3000" fill="hold"/>
                                        <p:tgtEl>
                                          <p:spTgt spid="12"/>
                                        </p:tgtEl>
                                        <p:attrNameLst>
                                          <p:attrName>ppt_w</p:attrName>
                                        </p:attrNameLst>
                                      </p:cBhvr>
                                      <p:tavLst>
                                        <p:tav tm="0">
                                          <p:val>
                                            <p:fltVal val="0"/>
                                          </p:val>
                                        </p:tav>
                                        <p:tav tm="100000">
                                          <p:val>
                                            <p:strVal val="#ppt_w"/>
                                          </p:val>
                                        </p:tav>
                                      </p:tavLst>
                                    </p:anim>
                                    <p:anim calcmode="lin" valueType="num">
                                      <p:cBhvr>
                                        <p:cTn id="18" dur="3000" fill="hold"/>
                                        <p:tgtEl>
                                          <p:spTgt spid="12"/>
                                        </p:tgtEl>
                                        <p:attrNameLst>
                                          <p:attrName>ppt_h</p:attrName>
                                        </p:attrNameLst>
                                      </p:cBhvr>
                                      <p:tavLst>
                                        <p:tav tm="0">
                                          <p:val>
                                            <p:fltVal val="0"/>
                                          </p:val>
                                        </p:tav>
                                        <p:tav tm="100000">
                                          <p:val>
                                            <p:strVal val="#ppt_h"/>
                                          </p:val>
                                        </p:tav>
                                      </p:tavLst>
                                    </p:anim>
                                    <p:animEffect transition="in" filter="fade">
                                      <p:cBhvr>
                                        <p:cTn id="19"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4971" y="513187"/>
            <a:ext cx="6184135" cy="830997"/>
          </a:xfrm>
          <a:prstGeom prst="rect">
            <a:avLst/>
          </a:prstGeom>
          <a:noFill/>
        </p:spPr>
        <p:txBody>
          <a:bodyPr wrap="square" rtlCol="0">
            <a:spAutoFit/>
          </a:bodyPr>
          <a:lstStyle/>
          <a:p>
            <a:r>
              <a:rPr lang="ja-JP" altLang="en-US" sz="4800" dirty="0" smtClean="0">
                <a:solidFill>
                  <a:prstClr val="black"/>
                </a:solidFill>
              </a:rPr>
              <a:t>落雷については・・・</a:t>
            </a:r>
            <a:endParaRPr lang="ja-JP" altLang="en-US" sz="4800" dirty="0">
              <a:solidFill>
                <a:prstClr val="black"/>
              </a:solidFill>
            </a:endParaRPr>
          </a:p>
        </p:txBody>
      </p:sp>
      <p:sp>
        <p:nvSpPr>
          <p:cNvPr id="3" name="テキスト ボックス 2"/>
          <p:cNvSpPr txBox="1"/>
          <p:nvPr/>
        </p:nvSpPr>
        <p:spPr>
          <a:xfrm>
            <a:off x="604968" y="1582520"/>
            <a:ext cx="7912729" cy="1200329"/>
          </a:xfrm>
          <a:prstGeom prst="rect">
            <a:avLst/>
          </a:prstGeom>
          <a:noFill/>
        </p:spPr>
        <p:txBody>
          <a:bodyPr wrap="square" rtlCol="0">
            <a:spAutoFit/>
          </a:bodyPr>
          <a:lstStyle/>
          <a:p>
            <a:r>
              <a:rPr lang="ja-JP" altLang="en-US" sz="3600" dirty="0" smtClean="0">
                <a:solidFill>
                  <a:prstClr val="black"/>
                </a:solidFill>
              </a:rPr>
              <a:t>・厚い黒雲が頭上に広がった際には，</a:t>
            </a:r>
            <a:endParaRPr lang="en-US" altLang="ja-JP" sz="3600" dirty="0" smtClean="0">
              <a:solidFill>
                <a:prstClr val="black"/>
              </a:solidFill>
            </a:endParaRPr>
          </a:p>
          <a:p>
            <a:r>
              <a:rPr lang="ja-JP" altLang="en-US" sz="3600" dirty="0" smtClean="0">
                <a:solidFill>
                  <a:srgbClr val="FF0000"/>
                </a:solidFill>
              </a:rPr>
              <a:t>  雷雲の接近を意識</a:t>
            </a:r>
            <a:r>
              <a:rPr lang="ja-JP" altLang="en-US" sz="3600" dirty="0" smtClean="0">
                <a:solidFill>
                  <a:prstClr val="black"/>
                </a:solidFill>
              </a:rPr>
              <a:t>する必要がある。</a:t>
            </a:r>
            <a:endParaRPr lang="ja-JP" altLang="en-US" sz="3600" dirty="0">
              <a:solidFill>
                <a:prstClr val="black"/>
              </a:solidFill>
            </a:endParaRPr>
          </a:p>
        </p:txBody>
      </p:sp>
      <p:sp>
        <p:nvSpPr>
          <p:cNvPr id="4" name="テキスト ボックス 3"/>
          <p:cNvSpPr txBox="1"/>
          <p:nvPr/>
        </p:nvSpPr>
        <p:spPr>
          <a:xfrm>
            <a:off x="604968" y="3215570"/>
            <a:ext cx="7912729" cy="1754326"/>
          </a:xfrm>
          <a:prstGeom prst="rect">
            <a:avLst/>
          </a:prstGeom>
          <a:noFill/>
        </p:spPr>
        <p:txBody>
          <a:bodyPr wrap="square" rtlCol="0">
            <a:spAutoFit/>
          </a:bodyPr>
          <a:lstStyle/>
          <a:p>
            <a:r>
              <a:rPr lang="ja-JP" altLang="en-US" sz="3600" dirty="0">
                <a:solidFill>
                  <a:prstClr val="black"/>
                </a:solidFill>
              </a:rPr>
              <a:t>・</a:t>
            </a:r>
            <a:r>
              <a:rPr lang="ja-JP" altLang="en-US" sz="3600" dirty="0" smtClean="0">
                <a:solidFill>
                  <a:prstClr val="black"/>
                </a:solidFill>
              </a:rPr>
              <a:t>雷鳴が聞こえるときは，落雷を受ける</a:t>
            </a:r>
            <a:endParaRPr lang="en-US" altLang="ja-JP" sz="3600" dirty="0" smtClean="0">
              <a:solidFill>
                <a:prstClr val="black"/>
              </a:solidFill>
            </a:endParaRPr>
          </a:p>
          <a:p>
            <a:r>
              <a:rPr lang="ja-JP" altLang="en-US" sz="3600" dirty="0" smtClean="0">
                <a:solidFill>
                  <a:prstClr val="black"/>
                </a:solidFill>
              </a:rPr>
              <a:t>  危険性があるため，すぐに</a:t>
            </a:r>
            <a:r>
              <a:rPr lang="en-US" altLang="ja-JP" sz="3600" dirty="0" smtClean="0">
                <a:solidFill>
                  <a:srgbClr val="FF0000"/>
                </a:solidFill>
              </a:rPr>
              <a:t>※</a:t>
            </a:r>
            <a:r>
              <a:rPr lang="ja-JP" altLang="en-US" sz="3600" dirty="0" smtClean="0">
                <a:solidFill>
                  <a:srgbClr val="FF0000"/>
                </a:solidFill>
              </a:rPr>
              <a:t>安全な場</a:t>
            </a:r>
            <a:endParaRPr lang="en-US" altLang="ja-JP" sz="3600" dirty="0" smtClean="0">
              <a:solidFill>
                <a:srgbClr val="FF0000"/>
              </a:solidFill>
            </a:endParaRPr>
          </a:p>
          <a:p>
            <a:r>
              <a:rPr lang="en-US" altLang="ja-JP" sz="3600" dirty="0">
                <a:solidFill>
                  <a:srgbClr val="FF0000"/>
                </a:solidFill>
              </a:rPr>
              <a:t> </a:t>
            </a:r>
            <a:r>
              <a:rPr lang="en-US" altLang="ja-JP" sz="3600" dirty="0" smtClean="0">
                <a:solidFill>
                  <a:srgbClr val="FF0000"/>
                </a:solidFill>
              </a:rPr>
              <a:t> </a:t>
            </a:r>
            <a:r>
              <a:rPr lang="ja-JP" altLang="en-US" sz="3600" dirty="0" smtClean="0">
                <a:solidFill>
                  <a:srgbClr val="FF0000"/>
                </a:solidFill>
              </a:rPr>
              <a:t>に避難</a:t>
            </a:r>
            <a:r>
              <a:rPr lang="ja-JP" altLang="en-US" sz="3600" dirty="0" smtClean="0">
                <a:solidFill>
                  <a:prstClr val="black"/>
                </a:solidFill>
              </a:rPr>
              <a:t>する必要がある。</a:t>
            </a:r>
            <a:endParaRPr lang="ja-JP" altLang="en-US" sz="3600" dirty="0">
              <a:solidFill>
                <a:prstClr val="black"/>
              </a:solidFill>
            </a:endParaRPr>
          </a:p>
        </p:txBody>
      </p:sp>
      <p:sp>
        <p:nvSpPr>
          <p:cNvPr id="7" name="テキスト ボックス 6"/>
          <p:cNvSpPr txBox="1"/>
          <p:nvPr/>
        </p:nvSpPr>
        <p:spPr>
          <a:xfrm>
            <a:off x="604969" y="5402617"/>
            <a:ext cx="7912729" cy="954107"/>
          </a:xfrm>
          <a:prstGeom prst="rect">
            <a:avLst/>
          </a:prstGeom>
          <a:noFill/>
        </p:spPr>
        <p:txBody>
          <a:bodyPr wrap="square" rtlCol="0">
            <a:spAutoFit/>
          </a:bodyPr>
          <a:lstStyle/>
          <a:p>
            <a:r>
              <a:rPr lang="en-US" altLang="ja-JP" sz="2800" dirty="0" smtClean="0">
                <a:solidFill>
                  <a:prstClr val="black"/>
                </a:solidFill>
                <a:latin typeface="+mj-ea"/>
                <a:ea typeface="+mj-ea"/>
              </a:rPr>
              <a:t>※</a:t>
            </a:r>
            <a:r>
              <a:rPr lang="ja-JP" altLang="en-US" sz="2800" dirty="0" smtClean="0">
                <a:solidFill>
                  <a:prstClr val="black"/>
                </a:solidFill>
                <a:latin typeface="+mj-ea"/>
                <a:ea typeface="+mj-ea"/>
              </a:rPr>
              <a:t>安全な場所・・・鉄筋コンクリートの建物，自動車，</a:t>
            </a:r>
            <a:endParaRPr lang="en-US" altLang="ja-JP" sz="2800" dirty="0" smtClean="0">
              <a:solidFill>
                <a:prstClr val="black"/>
              </a:solidFill>
              <a:latin typeface="+mj-ea"/>
              <a:ea typeface="+mj-ea"/>
            </a:endParaRPr>
          </a:p>
          <a:p>
            <a:r>
              <a:rPr lang="ja-JP" altLang="en-US" sz="2800" dirty="0">
                <a:solidFill>
                  <a:prstClr val="black"/>
                </a:solidFill>
                <a:latin typeface="+mj-ea"/>
                <a:ea typeface="+mj-ea"/>
              </a:rPr>
              <a:t>　</a:t>
            </a:r>
            <a:r>
              <a:rPr lang="ja-JP" altLang="en-US" sz="2800" dirty="0" smtClean="0">
                <a:solidFill>
                  <a:prstClr val="black"/>
                </a:solidFill>
                <a:latin typeface="+mj-ea"/>
                <a:ea typeface="+mj-ea"/>
              </a:rPr>
              <a:t>　　　　　　　　　　バス，列車等の内部</a:t>
            </a:r>
            <a:endParaRPr lang="en-US" altLang="ja-JP" sz="2800" dirty="0" smtClean="0">
              <a:solidFill>
                <a:prstClr val="black"/>
              </a:solidFill>
              <a:latin typeface="+mj-ea"/>
              <a:ea typeface="+mj-ea"/>
            </a:endParaRPr>
          </a:p>
        </p:txBody>
      </p:sp>
    </p:spTree>
    <p:extLst>
      <p:ext uri="{BB962C8B-B14F-4D97-AF65-F5344CB8AC3E}">
        <p14:creationId xmlns:p14="http://schemas.microsoft.com/office/powerpoint/2010/main" val="30833704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53858" y="2921169"/>
            <a:ext cx="6236284" cy="1015663"/>
          </a:xfrm>
          <a:prstGeom prst="rect">
            <a:avLst/>
          </a:prstGeom>
          <a:noFill/>
        </p:spPr>
        <p:txBody>
          <a:bodyPr wrap="square" rtlCol="0">
            <a:spAutoFit/>
          </a:bodyPr>
          <a:lstStyle/>
          <a:p>
            <a:pPr algn="ctr"/>
            <a:r>
              <a:rPr lang="ja-JP" altLang="en-US" sz="6000" dirty="0">
                <a:solidFill>
                  <a:prstClr val="black"/>
                </a:solidFill>
              </a:rPr>
              <a:t>３　</a:t>
            </a:r>
            <a:r>
              <a:rPr lang="ja-JP" altLang="en-US" sz="6000" dirty="0" smtClean="0">
                <a:solidFill>
                  <a:prstClr val="black"/>
                </a:solidFill>
              </a:rPr>
              <a:t>危機管理体制</a:t>
            </a:r>
            <a:endParaRPr lang="ja-JP" altLang="en-US" sz="6000" dirty="0">
              <a:solidFill>
                <a:prstClr val="black"/>
              </a:solidFill>
            </a:endParaRPr>
          </a:p>
        </p:txBody>
      </p:sp>
    </p:spTree>
    <p:extLst>
      <p:ext uri="{BB962C8B-B14F-4D97-AF65-F5344CB8AC3E}">
        <p14:creationId xmlns:p14="http://schemas.microsoft.com/office/powerpoint/2010/main" val="15617890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117222" y="300632"/>
            <a:ext cx="6909557" cy="830997"/>
          </a:xfrm>
          <a:prstGeom prst="rect">
            <a:avLst/>
          </a:prstGeom>
          <a:noFill/>
        </p:spPr>
        <p:txBody>
          <a:bodyPr wrap="square" rtlCol="0">
            <a:spAutoFit/>
          </a:bodyPr>
          <a:lstStyle/>
          <a:p>
            <a:pPr algn="ctr"/>
            <a:r>
              <a:rPr lang="ja-JP" altLang="en-US" sz="4800" dirty="0" smtClean="0">
                <a:solidFill>
                  <a:prstClr val="black"/>
                </a:solidFill>
              </a:rPr>
              <a:t>危機管理マニュアル</a:t>
            </a:r>
            <a:r>
              <a:rPr lang="ja-JP" altLang="en-US" sz="4800" dirty="0">
                <a:solidFill>
                  <a:prstClr val="black"/>
                </a:solidFill>
              </a:rPr>
              <a:t>　</a:t>
            </a:r>
          </a:p>
        </p:txBody>
      </p:sp>
      <p:pic>
        <p:nvPicPr>
          <p:cNvPr id="4" name="図 3"/>
          <p:cNvPicPr>
            <a:picLocks noChangeAspect="1"/>
          </p:cNvPicPr>
          <p:nvPr/>
        </p:nvPicPr>
        <p:blipFill>
          <a:blip r:embed="rId3"/>
          <a:stretch>
            <a:fillRect/>
          </a:stretch>
        </p:blipFill>
        <p:spPr>
          <a:xfrm>
            <a:off x="195930" y="1421561"/>
            <a:ext cx="4987111" cy="5018254"/>
          </a:xfrm>
          <a:prstGeom prst="rect">
            <a:avLst/>
          </a:prstGeom>
        </p:spPr>
      </p:pic>
      <p:sp>
        <p:nvSpPr>
          <p:cNvPr id="5" name="雲形吹き出し 4"/>
          <p:cNvSpPr/>
          <p:nvPr/>
        </p:nvSpPr>
        <p:spPr>
          <a:xfrm>
            <a:off x="4661210" y="1382473"/>
            <a:ext cx="3635297" cy="2146829"/>
          </a:xfrm>
          <a:prstGeom prst="cloudCallout">
            <a:avLst>
              <a:gd name="adj1" fmla="val -51520"/>
              <a:gd name="adj2" fmla="val 3014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solidFill>
                <a:latin typeface="+mj-ea"/>
                <a:ea typeface="+mj-ea"/>
              </a:rPr>
              <a:t>見直し</a:t>
            </a:r>
            <a:endParaRPr kumimoji="1" lang="en-US" altLang="ja-JP" sz="3600" dirty="0" smtClean="0">
              <a:solidFill>
                <a:schemeClr val="tx1"/>
              </a:solidFill>
              <a:latin typeface="+mj-ea"/>
              <a:ea typeface="+mj-ea"/>
            </a:endParaRPr>
          </a:p>
          <a:p>
            <a:pPr algn="ctr"/>
            <a:r>
              <a:rPr lang="ja-JP" altLang="en-US" sz="3600" dirty="0">
                <a:solidFill>
                  <a:schemeClr val="tx1"/>
                </a:solidFill>
                <a:latin typeface="+mj-ea"/>
                <a:ea typeface="+mj-ea"/>
              </a:rPr>
              <a:t>改善</a:t>
            </a:r>
            <a:endParaRPr kumimoji="1" lang="ja-JP" altLang="en-US" sz="3600" dirty="0">
              <a:solidFill>
                <a:schemeClr val="tx1"/>
              </a:solidFill>
              <a:latin typeface="+mj-ea"/>
              <a:ea typeface="+mj-ea"/>
            </a:endParaRPr>
          </a:p>
        </p:txBody>
      </p:sp>
      <p:sp>
        <p:nvSpPr>
          <p:cNvPr id="6" name="雲形吹き出し 5"/>
          <p:cNvSpPr/>
          <p:nvPr/>
        </p:nvSpPr>
        <p:spPr>
          <a:xfrm>
            <a:off x="4661210" y="3780146"/>
            <a:ext cx="4148253" cy="2447912"/>
          </a:xfrm>
          <a:prstGeom prst="cloudCallout">
            <a:avLst>
              <a:gd name="adj1" fmla="val -51017"/>
              <a:gd name="adj2" fmla="val -2926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latin typeface="+mj-ea"/>
                <a:ea typeface="+mj-ea"/>
              </a:rPr>
              <a:t>共通理解</a:t>
            </a:r>
            <a:endParaRPr kumimoji="1" lang="en-US" altLang="ja-JP" sz="2800" dirty="0" smtClean="0">
              <a:solidFill>
                <a:schemeClr val="tx1"/>
              </a:solidFill>
              <a:latin typeface="+mj-ea"/>
              <a:ea typeface="+mj-ea"/>
            </a:endParaRPr>
          </a:p>
          <a:p>
            <a:pPr algn="ctr"/>
            <a:r>
              <a:rPr lang="ja-JP" altLang="en-US" sz="2800" dirty="0">
                <a:solidFill>
                  <a:schemeClr val="tx1"/>
                </a:solidFill>
                <a:latin typeface="+mj-ea"/>
                <a:ea typeface="+mj-ea"/>
              </a:rPr>
              <a:t>体制</a:t>
            </a:r>
            <a:r>
              <a:rPr lang="ja-JP" altLang="en-US" sz="2800" dirty="0" smtClean="0">
                <a:solidFill>
                  <a:schemeClr val="tx1"/>
                </a:solidFill>
                <a:latin typeface="+mj-ea"/>
                <a:ea typeface="+mj-ea"/>
              </a:rPr>
              <a:t>整備の促進</a:t>
            </a:r>
            <a:endParaRPr kumimoji="1" lang="en-US" altLang="ja-JP" sz="2800" dirty="0" smtClean="0">
              <a:solidFill>
                <a:schemeClr val="tx1"/>
              </a:solidFill>
              <a:latin typeface="+mj-ea"/>
              <a:ea typeface="+mj-ea"/>
            </a:endParaRPr>
          </a:p>
        </p:txBody>
      </p:sp>
    </p:spTree>
    <p:extLst>
      <p:ext uri="{BB962C8B-B14F-4D97-AF65-F5344CB8AC3E}">
        <p14:creationId xmlns:p14="http://schemas.microsoft.com/office/powerpoint/2010/main" val="38986575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89071" y="334086"/>
            <a:ext cx="6224672" cy="830997"/>
          </a:xfrm>
          <a:prstGeom prst="rect">
            <a:avLst/>
          </a:prstGeom>
          <a:noFill/>
        </p:spPr>
        <p:txBody>
          <a:bodyPr wrap="square" rtlCol="0">
            <a:spAutoFit/>
          </a:bodyPr>
          <a:lstStyle/>
          <a:p>
            <a:r>
              <a:rPr lang="ja-JP" altLang="en-US" sz="4800" dirty="0" smtClean="0">
                <a:solidFill>
                  <a:prstClr val="black"/>
                </a:solidFill>
              </a:rPr>
              <a:t>教育</a:t>
            </a:r>
            <a:r>
              <a:rPr lang="ja-JP" altLang="en-US" sz="4800" dirty="0">
                <a:solidFill>
                  <a:prstClr val="black"/>
                </a:solidFill>
              </a:rPr>
              <a:t>課程</a:t>
            </a:r>
            <a:r>
              <a:rPr lang="ja-JP" altLang="en-US" sz="4800" dirty="0" smtClean="0">
                <a:solidFill>
                  <a:prstClr val="black"/>
                </a:solidFill>
              </a:rPr>
              <a:t>と関連付ける</a:t>
            </a:r>
            <a:r>
              <a:rPr lang="ja-JP" altLang="en-US" sz="4800" dirty="0">
                <a:solidFill>
                  <a:prstClr val="black"/>
                </a:solidFill>
              </a:rPr>
              <a:t>　</a:t>
            </a:r>
          </a:p>
        </p:txBody>
      </p:sp>
      <p:sp>
        <p:nvSpPr>
          <p:cNvPr id="3" name="テキスト ボックス 2"/>
          <p:cNvSpPr txBox="1"/>
          <p:nvPr/>
        </p:nvSpPr>
        <p:spPr>
          <a:xfrm>
            <a:off x="389071" y="1580581"/>
            <a:ext cx="8167848" cy="1754326"/>
          </a:xfrm>
          <a:prstGeom prst="rect">
            <a:avLst/>
          </a:prstGeom>
          <a:noFill/>
        </p:spPr>
        <p:txBody>
          <a:bodyPr wrap="square" rtlCol="0">
            <a:spAutoFit/>
          </a:bodyPr>
          <a:lstStyle/>
          <a:p>
            <a:r>
              <a:rPr lang="ja-JP" altLang="en-US" sz="3600" dirty="0">
                <a:solidFill>
                  <a:prstClr val="black"/>
                </a:solidFill>
              </a:rPr>
              <a:t>体育</a:t>
            </a:r>
            <a:r>
              <a:rPr lang="ja-JP" altLang="en-US" sz="3600" dirty="0" smtClean="0">
                <a:solidFill>
                  <a:prstClr val="black"/>
                </a:solidFill>
              </a:rPr>
              <a:t>の授業では・・・</a:t>
            </a:r>
            <a:endParaRPr lang="en-US" altLang="ja-JP" sz="3600" dirty="0" smtClean="0">
              <a:solidFill>
                <a:prstClr val="black"/>
              </a:solidFill>
            </a:endParaRPr>
          </a:p>
          <a:p>
            <a:r>
              <a:rPr lang="ja-JP" altLang="en-US" sz="3600" dirty="0" smtClean="0">
                <a:solidFill>
                  <a:srgbClr val="FF0000"/>
                </a:solidFill>
              </a:rPr>
              <a:t>健康・安全を確保して</a:t>
            </a:r>
            <a:r>
              <a:rPr lang="ja-JP" altLang="en-US" sz="3600" dirty="0" smtClean="0">
                <a:solidFill>
                  <a:prstClr val="black"/>
                </a:solidFill>
              </a:rPr>
              <a:t>，生涯にわたって継続して運動に親しむ態度を養う</a:t>
            </a:r>
            <a:endParaRPr lang="en-US" altLang="ja-JP" sz="3600" dirty="0" smtClean="0">
              <a:solidFill>
                <a:prstClr val="black"/>
              </a:solidFill>
            </a:endParaRPr>
          </a:p>
        </p:txBody>
      </p:sp>
      <p:sp>
        <p:nvSpPr>
          <p:cNvPr id="4" name="テキスト ボックス 3"/>
          <p:cNvSpPr txBox="1"/>
          <p:nvPr/>
        </p:nvSpPr>
        <p:spPr>
          <a:xfrm>
            <a:off x="420768" y="3750406"/>
            <a:ext cx="8385718" cy="1938992"/>
          </a:xfrm>
          <a:prstGeom prst="rect">
            <a:avLst/>
          </a:prstGeom>
          <a:noFill/>
        </p:spPr>
        <p:txBody>
          <a:bodyPr wrap="square" rtlCol="0">
            <a:spAutoFit/>
          </a:bodyPr>
          <a:lstStyle/>
          <a:p>
            <a:r>
              <a:rPr lang="ja-JP" altLang="en-US" sz="3600" dirty="0" smtClean="0">
                <a:solidFill>
                  <a:prstClr val="black"/>
                </a:solidFill>
              </a:rPr>
              <a:t>生徒自身が</a:t>
            </a:r>
            <a:endParaRPr lang="en-US" altLang="ja-JP" sz="3600" dirty="0" smtClean="0">
              <a:solidFill>
                <a:prstClr val="black"/>
              </a:solidFill>
            </a:endParaRPr>
          </a:p>
          <a:p>
            <a:r>
              <a:rPr lang="ja-JP" altLang="en-US" sz="4800" dirty="0" smtClean="0">
                <a:solidFill>
                  <a:prstClr val="black"/>
                </a:solidFill>
              </a:rPr>
              <a:t>「</a:t>
            </a:r>
            <a:r>
              <a:rPr lang="ja-JP" altLang="en-US" sz="4800" dirty="0">
                <a:solidFill>
                  <a:srgbClr val="FF0000"/>
                </a:solidFill>
              </a:rPr>
              <a:t>自立</a:t>
            </a:r>
            <a:r>
              <a:rPr lang="ja-JP" altLang="en-US" sz="4800" dirty="0" smtClean="0">
                <a:solidFill>
                  <a:prstClr val="black"/>
                </a:solidFill>
              </a:rPr>
              <a:t>」や「</a:t>
            </a:r>
            <a:r>
              <a:rPr lang="ja-JP" altLang="en-US" sz="4800" dirty="0" smtClean="0">
                <a:solidFill>
                  <a:srgbClr val="FF0000"/>
                </a:solidFill>
              </a:rPr>
              <a:t>自律</a:t>
            </a:r>
            <a:r>
              <a:rPr lang="ja-JP" altLang="en-US" sz="4800" dirty="0" smtClean="0"/>
              <a:t>」</a:t>
            </a:r>
            <a:r>
              <a:rPr lang="ja-JP" altLang="en-US" sz="3600" dirty="0">
                <a:solidFill>
                  <a:prstClr val="black"/>
                </a:solidFill>
              </a:rPr>
              <a:t>　</a:t>
            </a:r>
            <a:r>
              <a:rPr lang="ja-JP" altLang="en-US" sz="3600" dirty="0" smtClean="0">
                <a:solidFill>
                  <a:prstClr val="black"/>
                </a:solidFill>
              </a:rPr>
              <a:t>をし，安全に</a:t>
            </a:r>
            <a:endParaRPr lang="en-US" altLang="ja-JP" sz="3600" dirty="0" smtClean="0">
              <a:solidFill>
                <a:prstClr val="black"/>
              </a:solidFill>
            </a:endParaRPr>
          </a:p>
          <a:p>
            <a:r>
              <a:rPr lang="ja-JP" altLang="en-US" sz="3600" dirty="0" smtClean="0">
                <a:solidFill>
                  <a:prstClr val="black"/>
                </a:solidFill>
              </a:rPr>
              <a:t>配慮することができるように指導する</a:t>
            </a:r>
            <a:endParaRPr lang="ja-JP" altLang="en-US" sz="3600" dirty="0">
              <a:solidFill>
                <a:prstClr val="black"/>
              </a:solidFill>
            </a:endParaRPr>
          </a:p>
        </p:txBody>
      </p:sp>
      <p:pic>
        <p:nvPicPr>
          <p:cNvPr id="10" name="図 9"/>
          <p:cNvPicPr>
            <a:picLocks noChangeAspect="1"/>
          </p:cNvPicPr>
          <p:nvPr/>
        </p:nvPicPr>
        <p:blipFill rotWithShape="1">
          <a:blip r:embed="rId3">
            <a:extLst>
              <a:ext uri="{28A0092B-C50C-407E-A947-70E740481C1C}">
                <a14:useLocalDpi xmlns:a14="http://schemas.microsoft.com/office/drawing/2010/main" val="0"/>
              </a:ext>
            </a:extLst>
          </a:blip>
          <a:srcRect l="25612" r="23950"/>
          <a:stretch/>
        </p:blipFill>
        <p:spPr>
          <a:xfrm>
            <a:off x="7440459" y="3668519"/>
            <a:ext cx="1551071" cy="3075235"/>
          </a:xfrm>
          <a:prstGeom prst="rect">
            <a:avLst/>
          </a:prstGeom>
        </p:spPr>
      </p:pic>
    </p:spTree>
    <p:extLst>
      <p:ext uri="{BB962C8B-B14F-4D97-AF65-F5344CB8AC3E}">
        <p14:creationId xmlns:p14="http://schemas.microsoft.com/office/powerpoint/2010/main" val="151911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414123" y="2605169"/>
            <a:ext cx="8274203" cy="1647663"/>
            <a:chOff x="211873" y="5043068"/>
            <a:chExt cx="8675650" cy="1647663"/>
          </a:xfrm>
        </p:grpSpPr>
        <p:sp>
          <p:nvSpPr>
            <p:cNvPr id="3" name="テキスト ボックス 2"/>
            <p:cNvSpPr txBox="1"/>
            <p:nvPr/>
          </p:nvSpPr>
          <p:spPr>
            <a:xfrm>
              <a:off x="301081" y="5263816"/>
              <a:ext cx="8474927" cy="646331"/>
            </a:xfrm>
            <a:prstGeom prst="rect">
              <a:avLst/>
            </a:prstGeom>
            <a:noFill/>
          </p:spPr>
          <p:txBody>
            <a:bodyPr wrap="square" rtlCol="0">
              <a:spAutoFit/>
            </a:bodyPr>
            <a:lstStyle/>
            <a:p>
              <a:pPr algn="ctr"/>
              <a:r>
                <a:rPr lang="ja-JP" altLang="en-US" sz="3600" dirty="0">
                  <a:solidFill>
                    <a:prstClr val="black"/>
                  </a:solidFill>
                </a:rPr>
                <a:t>授業</a:t>
              </a:r>
              <a:r>
                <a:rPr lang="ja-JP" altLang="en-US" sz="3600" dirty="0" smtClean="0">
                  <a:solidFill>
                    <a:prstClr val="black"/>
                  </a:solidFill>
                </a:rPr>
                <a:t>で学んだことを部活動に生かす</a:t>
              </a:r>
              <a:endParaRPr lang="en-US" altLang="ja-JP" sz="3600" dirty="0" smtClean="0">
                <a:solidFill>
                  <a:prstClr val="black"/>
                </a:solidFill>
              </a:endParaRPr>
            </a:p>
          </p:txBody>
        </p:sp>
        <p:sp>
          <p:nvSpPr>
            <p:cNvPr id="4" name="テキスト ボックス 3"/>
            <p:cNvSpPr txBox="1"/>
            <p:nvPr/>
          </p:nvSpPr>
          <p:spPr>
            <a:xfrm>
              <a:off x="301082" y="5910147"/>
              <a:ext cx="8474926" cy="646331"/>
            </a:xfrm>
            <a:prstGeom prst="rect">
              <a:avLst/>
            </a:prstGeom>
            <a:noFill/>
          </p:spPr>
          <p:txBody>
            <a:bodyPr wrap="square" rtlCol="0">
              <a:spAutoFit/>
            </a:bodyPr>
            <a:lstStyle/>
            <a:p>
              <a:pPr algn="ctr"/>
              <a:r>
                <a:rPr lang="ja-JP" altLang="en-US" sz="3600" dirty="0">
                  <a:solidFill>
                    <a:prstClr val="black"/>
                  </a:solidFill>
                </a:rPr>
                <a:t>部活動</a:t>
              </a:r>
              <a:r>
                <a:rPr lang="ja-JP" altLang="en-US" sz="3600" dirty="0" smtClean="0">
                  <a:solidFill>
                    <a:prstClr val="black"/>
                  </a:solidFill>
                </a:rPr>
                <a:t>で学んだことを</a:t>
              </a:r>
              <a:r>
                <a:rPr lang="ja-JP" altLang="en-US" sz="3600" dirty="0">
                  <a:solidFill>
                    <a:prstClr val="black"/>
                  </a:solidFill>
                </a:rPr>
                <a:t>授業</a:t>
              </a:r>
              <a:r>
                <a:rPr lang="ja-JP" altLang="en-US" sz="3600" dirty="0" smtClean="0">
                  <a:solidFill>
                    <a:prstClr val="black"/>
                  </a:solidFill>
                </a:rPr>
                <a:t>に生かす</a:t>
              </a:r>
              <a:endParaRPr lang="en-US" altLang="ja-JP" sz="3600" dirty="0" smtClean="0">
                <a:solidFill>
                  <a:prstClr val="black"/>
                </a:solidFill>
              </a:endParaRPr>
            </a:p>
          </p:txBody>
        </p:sp>
        <p:sp>
          <p:nvSpPr>
            <p:cNvPr id="5" name="正方形/長方形 4"/>
            <p:cNvSpPr/>
            <p:nvPr/>
          </p:nvSpPr>
          <p:spPr>
            <a:xfrm>
              <a:off x="211873" y="5043068"/>
              <a:ext cx="8675650" cy="164766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 name="図 6"/>
          <p:cNvPicPr>
            <a:picLocks noChangeAspect="1"/>
          </p:cNvPicPr>
          <p:nvPr/>
        </p:nvPicPr>
        <p:blipFill rotWithShape="1">
          <a:blip r:embed="rId3">
            <a:extLst>
              <a:ext uri="{28A0092B-C50C-407E-A947-70E740481C1C}">
                <a14:useLocalDpi xmlns:a14="http://schemas.microsoft.com/office/drawing/2010/main" val="0"/>
              </a:ext>
            </a:extLst>
          </a:blip>
          <a:srcRect t="28056" b="26574"/>
          <a:stretch/>
        </p:blipFill>
        <p:spPr>
          <a:xfrm>
            <a:off x="4586473" y="4473580"/>
            <a:ext cx="4101853" cy="1861005"/>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123" y="327400"/>
            <a:ext cx="2143516" cy="2143516"/>
          </a:xfrm>
          <a:prstGeom prst="rect">
            <a:avLst/>
          </a:prstGeom>
        </p:spPr>
      </p:pic>
    </p:spTree>
    <p:extLst>
      <p:ext uri="{BB962C8B-B14F-4D97-AF65-F5344CB8AC3E}">
        <p14:creationId xmlns:p14="http://schemas.microsoft.com/office/powerpoint/2010/main" val="285879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30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43608" y="1556792"/>
            <a:ext cx="7272808" cy="3477875"/>
          </a:xfrm>
          <a:prstGeom prst="rect">
            <a:avLst/>
          </a:prstGeom>
          <a:noFill/>
        </p:spPr>
        <p:txBody>
          <a:bodyPr wrap="square" rtlCol="0">
            <a:spAutoFit/>
          </a:bodyPr>
          <a:lstStyle/>
          <a:p>
            <a:pPr algn="ctr"/>
            <a:r>
              <a:rPr lang="ja-JP" altLang="en-US" sz="2000" dirty="0">
                <a:solidFill>
                  <a:prstClr val="black"/>
                </a:solidFill>
              </a:rPr>
              <a:t>参考文献</a:t>
            </a:r>
            <a:endParaRPr lang="en-US" altLang="ja-JP" sz="2000" dirty="0">
              <a:solidFill>
                <a:prstClr val="black"/>
              </a:solidFill>
            </a:endParaRPr>
          </a:p>
          <a:p>
            <a:pPr algn="ctr"/>
            <a:endParaRPr lang="en-US" altLang="ja-JP" sz="2000" dirty="0">
              <a:solidFill>
                <a:prstClr val="black"/>
              </a:solidFill>
            </a:endParaRPr>
          </a:p>
          <a:p>
            <a:pPr algn="ctr"/>
            <a:endParaRPr lang="en-US" altLang="ja-JP" sz="2000" dirty="0">
              <a:solidFill>
                <a:prstClr val="black"/>
              </a:solidFill>
              <a:latin typeface="+mj-ea"/>
            </a:endParaRPr>
          </a:p>
          <a:p>
            <a:r>
              <a:rPr lang="ja-JP" altLang="en-US" sz="2000" dirty="0" smtClean="0">
                <a:latin typeface="+mj-ea"/>
              </a:rPr>
              <a:t>　「熱中症</a:t>
            </a:r>
            <a:r>
              <a:rPr lang="ja-JP" altLang="en-US" sz="2000" dirty="0">
                <a:latin typeface="+mj-ea"/>
              </a:rPr>
              <a:t>を予防しよう－</a:t>
            </a:r>
            <a:r>
              <a:rPr lang="ja-JP" altLang="en-US" sz="2000" dirty="0" smtClean="0">
                <a:latin typeface="+mj-ea"/>
              </a:rPr>
              <a:t>知って</a:t>
            </a:r>
            <a:r>
              <a:rPr lang="ja-JP" altLang="en-US" sz="2000" dirty="0">
                <a:latin typeface="+mj-ea"/>
              </a:rPr>
              <a:t>防</a:t>
            </a:r>
            <a:r>
              <a:rPr lang="ja-JP" altLang="en-US" sz="2000" dirty="0" err="1" smtClean="0">
                <a:latin typeface="+mj-ea"/>
              </a:rPr>
              <a:t>ごう</a:t>
            </a:r>
            <a:r>
              <a:rPr lang="ja-JP" altLang="en-US" sz="2000" dirty="0" smtClean="0">
                <a:latin typeface="+mj-ea"/>
              </a:rPr>
              <a:t>熱中症－」</a:t>
            </a:r>
            <a:endParaRPr lang="en-US" altLang="ja-JP" sz="2000" dirty="0" smtClean="0">
              <a:latin typeface="+mj-ea"/>
            </a:endParaRPr>
          </a:p>
          <a:p>
            <a:pPr algn="ctr"/>
            <a:r>
              <a:rPr lang="ja-JP" altLang="en-US" sz="2000" dirty="0" smtClean="0">
                <a:latin typeface="+mj-ea"/>
              </a:rPr>
              <a:t>　　　　　　　　　独立行政法人日本スポーツ振興センター</a:t>
            </a:r>
            <a:r>
              <a:rPr lang="en-US" altLang="ja-JP" sz="2000" dirty="0" smtClean="0">
                <a:latin typeface="+mj-lt"/>
              </a:rPr>
              <a:t>(H31)</a:t>
            </a:r>
          </a:p>
          <a:p>
            <a:pPr algn="ctr"/>
            <a:endParaRPr lang="en-US" altLang="ja-JP" sz="2000" dirty="0">
              <a:solidFill>
                <a:prstClr val="black"/>
              </a:solidFill>
            </a:endParaRPr>
          </a:p>
          <a:p>
            <a:r>
              <a:rPr lang="ja-JP" altLang="en-US" sz="2000" dirty="0">
                <a:solidFill>
                  <a:prstClr val="black"/>
                </a:solidFill>
              </a:rPr>
              <a:t>　</a:t>
            </a:r>
            <a:r>
              <a:rPr lang="ja-JP" altLang="en-US" sz="2000" dirty="0" smtClean="0">
                <a:solidFill>
                  <a:prstClr val="black"/>
                </a:solidFill>
              </a:rPr>
              <a:t>「</a:t>
            </a:r>
            <a:r>
              <a:rPr lang="ja-JP" altLang="en-US" sz="2000" dirty="0"/>
              <a:t>学校の危機管理マニュアル作成の手引</a:t>
            </a:r>
            <a:r>
              <a:rPr lang="ja-JP" altLang="en-US" sz="2000" dirty="0" smtClean="0">
                <a:solidFill>
                  <a:prstClr val="black"/>
                </a:solidFill>
              </a:rPr>
              <a:t>」　　文部</a:t>
            </a:r>
            <a:r>
              <a:rPr lang="ja-JP" altLang="en-US" sz="2000" dirty="0">
                <a:solidFill>
                  <a:prstClr val="black"/>
                </a:solidFill>
              </a:rPr>
              <a:t>科学省</a:t>
            </a:r>
            <a:r>
              <a:rPr lang="en-US" altLang="ja-JP" sz="2000" dirty="0" smtClean="0">
                <a:solidFill>
                  <a:prstClr val="black"/>
                </a:solidFill>
              </a:rPr>
              <a:t>(H30)</a:t>
            </a:r>
            <a:endParaRPr lang="ja-JP" altLang="en-US" sz="2000" dirty="0">
              <a:solidFill>
                <a:prstClr val="black"/>
              </a:solidFill>
            </a:endParaRPr>
          </a:p>
          <a:p>
            <a:pPr algn="ctr"/>
            <a:endParaRPr lang="en-US" altLang="ja-JP" sz="2000" dirty="0">
              <a:solidFill>
                <a:prstClr val="black"/>
              </a:solidFill>
            </a:endParaRPr>
          </a:p>
          <a:p>
            <a:r>
              <a:rPr lang="ja-JP" altLang="en-US" sz="2000" dirty="0">
                <a:solidFill>
                  <a:prstClr val="black"/>
                </a:solidFill>
              </a:rPr>
              <a:t>　「魅力ある運動部活動の在り方」</a:t>
            </a:r>
            <a:r>
              <a:rPr lang="en-US" altLang="ja-JP" sz="2000" dirty="0">
                <a:solidFill>
                  <a:prstClr val="black"/>
                </a:solidFill>
              </a:rPr>
              <a:t>【</a:t>
            </a:r>
            <a:r>
              <a:rPr lang="ja-JP" altLang="en-US" sz="2000" dirty="0">
                <a:solidFill>
                  <a:prstClr val="black"/>
                </a:solidFill>
              </a:rPr>
              <a:t>改訂版</a:t>
            </a:r>
            <a:r>
              <a:rPr lang="en-US" altLang="ja-JP" sz="2000" dirty="0">
                <a:solidFill>
                  <a:prstClr val="black"/>
                </a:solidFill>
              </a:rPr>
              <a:t>】</a:t>
            </a:r>
            <a:r>
              <a:rPr lang="ja-JP" altLang="en-US" sz="2000" dirty="0">
                <a:solidFill>
                  <a:prstClr val="black"/>
                </a:solidFill>
              </a:rPr>
              <a:t>　</a:t>
            </a:r>
            <a:endParaRPr lang="en-US" altLang="ja-JP" sz="2000" dirty="0">
              <a:solidFill>
                <a:prstClr val="black"/>
              </a:solidFill>
            </a:endParaRPr>
          </a:p>
          <a:p>
            <a:pPr algn="ctr"/>
            <a:r>
              <a:rPr lang="ja-JP" altLang="en-US" sz="2000" dirty="0">
                <a:solidFill>
                  <a:prstClr val="black"/>
                </a:solidFill>
              </a:rPr>
              <a:t>　　　　　　　　　　　　　　　　　　　　　　　</a:t>
            </a:r>
            <a:r>
              <a:rPr lang="ja-JP" altLang="en-US" sz="2000" dirty="0" smtClean="0">
                <a:solidFill>
                  <a:prstClr val="black"/>
                </a:solidFill>
              </a:rPr>
              <a:t>広島県</a:t>
            </a:r>
            <a:r>
              <a:rPr lang="ja-JP" altLang="en-US" sz="2000" dirty="0">
                <a:solidFill>
                  <a:prstClr val="black"/>
                </a:solidFill>
              </a:rPr>
              <a:t>教育委員会</a:t>
            </a:r>
            <a:r>
              <a:rPr lang="en-US" altLang="ja-JP" sz="2000" dirty="0" smtClean="0">
                <a:solidFill>
                  <a:prstClr val="black"/>
                </a:solidFill>
              </a:rPr>
              <a:t>(H31)</a:t>
            </a:r>
            <a:endParaRPr lang="en-US" altLang="ja-JP" sz="2000" dirty="0">
              <a:solidFill>
                <a:prstClr val="black"/>
              </a:solidFill>
            </a:endParaRPr>
          </a:p>
          <a:p>
            <a:pPr algn="ctr"/>
            <a:endParaRPr lang="en-US" altLang="ja-JP" sz="2000" dirty="0">
              <a:solidFill>
                <a:prstClr val="black"/>
              </a:solidFill>
            </a:endParaRPr>
          </a:p>
        </p:txBody>
      </p:sp>
    </p:spTree>
    <p:extLst>
      <p:ext uri="{BB962C8B-B14F-4D97-AF65-F5344CB8AC3E}">
        <p14:creationId xmlns:p14="http://schemas.microsoft.com/office/powerpoint/2010/main" val="51562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39752" y="1916832"/>
            <a:ext cx="4392488" cy="2862322"/>
          </a:xfrm>
          <a:prstGeom prst="rect">
            <a:avLst/>
          </a:prstGeom>
          <a:noFill/>
        </p:spPr>
        <p:txBody>
          <a:bodyPr wrap="square" rtlCol="0">
            <a:spAutoFit/>
          </a:bodyPr>
          <a:lstStyle/>
          <a:p>
            <a:pPr algn="ctr"/>
            <a:r>
              <a:rPr lang="ja-JP" altLang="en-US" sz="2000" dirty="0">
                <a:solidFill>
                  <a:prstClr val="black"/>
                </a:solidFill>
              </a:rPr>
              <a:t>制　作</a:t>
            </a:r>
            <a:endParaRPr lang="en-US" altLang="ja-JP" sz="2000" dirty="0">
              <a:solidFill>
                <a:prstClr val="black"/>
              </a:solidFill>
            </a:endParaRPr>
          </a:p>
          <a:p>
            <a:pPr algn="ctr"/>
            <a:endParaRPr lang="en-US" altLang="ja-JP" sz="2000" dirty="0">
              <a:solidFill>
                <a:prstClr val="black"/>
              </a:solidFill>
            </a:endParaRPr>
          </a:p>
          <a:p>
            <a:pPr algn="ctr"/>
            <a:endParaRPr lang="en-US" altLang="ja-JP" sz="2000" dirty="0">
              <a:solidFill>
                <a:prstClr val="black"/>
              </a:solidFill>
            </a:endParaRPr>
          </a:p>
          <a:p>
            <a:pPr algn="ctr"/>
            <a:r>
              <a:rPr lang="ja-JP" altLang="en-US" sz="2000" dirty="0">
                <a:solidFill>
                  <a:prstClr val="black"/>
                </a:solidFill>
              </a:rPr>
              <a:t>広島県教育委員会</a:t>
            </a:r>
            <a:endParaRPr lang="en-US" altLang="ja-JP" sz="2000" dirty="0">
              <a:solidFill>
                <a:prstClr val="black"/>
              </a:solidFill>
            </a:endParaRPr>
          </a:p>
          <a:p>
            <a:pPr algn="ctr"/>
            <a:r>
              <a:rPr lang="ja-JP" altLang="en-US" sz="2000" dirty="0">
                <a:solidFill>
                  <a:prstClr val="black"/>
                </a:solidFill>
              </a:rPr>
              <a:t>学びの変革推進部</a:t>
            </a:r>
            <a:endParaRPr lang="en-US" altLang="ja-JP" sz="2000" dirty="0">
              <a:solidFill>
                <a:prstClr val="black"/>
              </a:solidFill>
            </a:endParaRPr>
          </a:p>
          <a:p>
            <a:pPr algn="ctr"/>
            <a:r>
              <a:rPr lang="ja-JP" altLang="en-US" sz="2000" dirty="0">
                <a:solidFill>
                  <a:prstClr val="black"/>
                </a:solidFill>
              </a:rPr>
              <a:t>豊かな心と身体育成課</a:t>
            </a:r>
            <a:endParaRPr lang="en-US" altLang="ja-JP" sz="2000" dirty="0">
              <a:solidFill>
                <a:prstClr val="black"/>
              </a:solidFill>
            </a:endParaRPr>
          </a:p>
          <a:p>
            <a:pPr algn="ctr"/>
            <a:endParaRPr lang="en-US" altLang="ja-JP" sz="2000" dirty="0">
              <a:solidFill>
                <a:prstClr val="black"/>
              </a:solidFill>
            </a:endParaRPr>
          </a:p>
          <a:p>
            <a:pPr algn="ctr"/>
            <a:endParaRPr lang="en-US" altLang="ja-JP" sz="2000" dirty="0">
              <a:solidFill>
                <a:prstClr val="black"/>
              </a:solidFill>
            </a:endParaRPr>
          </a:p>
          <a:p>
            <a:pPr algn="ctr"/>
            <a:r>
              <a:rPr lang="ja-JP" altLang="en-US" sz="2000" dirty="0">
                <a:solidFill>
                  <a:prstClr val="black"/>
                </a:solidFill>
              </a:rPr>
              <a:t>令和３年</a:t>
            </a:r>
            <a:r>
              <a:rPr lang="ja-JP" altLang="en-US" sz="2000" dirty="0" smtClean="0">
                <a:solidFill>
                  <a:prstClr val="black"/>
                </a:solidFill>
              </a:rPr>
              <a:t>３月</a:t>
            </a:r>
            <a:r>
              <a:rPr lang="en-US" altLang="ja-JP" sz="2000" dirty="0" smtClean="0">
                <a:solidFill>
                  <a:prstClr val="black"/>
                </a:solidFill>
                <a:latin typeface="+mj-ea"/>
                <a:ea typeface="+mj-ea"/>
              </a:rPr>
              <a:t>31</a:t>
            </a:r>
            <a:r>
              <a:rPr lang="ja-JP" altLang="en-US" sz="2000" dirty="0" smtClean="0">
                <a:solidFill>
                  <a:prstClr val="black"/>
                </a:solidFill>
              </a:rPr>
              <a:t>日</a:t>
            </a:r>
            <a:endParaRPr lang="ja-JP" altLang="en-US" sz="2000" dirty="0">
              <a:solidFill>
                <a:prstClr val="black"/>
              </a:solidFill>
            </a:endParaRPr>
          </a:p>
        </p:txBody>
      </p:sp>
    </p:spTree>
    <p:extLst>
      <p:ext uri="{BB962C8B-B14F-4D97-AF65-F5344CB8AC3E}">
        <p14:creationId xmlns:p14="http://schemas.microsoft.com/office/powerpoint/2010/main" val="3294569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横巻き 1"/>
          <p:cNvSpPr/>
          <p:nvPr/>
        </p:nvSpPr>
        <p:spPr>
          <a:xfrm>
            <a:off x="744425" y="1272618"/>
            <a:ext cx="7632848" cy="4752528"/>
          </a:xfrm>
          <a:prstGeom prst="horizontalScroll">
            <a:avLst>
              <a:gd name="adj" fmla="val 7848"/>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dirty="0">
                <a:solidFill>
                  <a:prstClr val="white"/>
                </a:solidFill>
                <a:latin typeface="+mj-ea"/>
                <a:ea typeface="+mj-ea"/>
              </a:rPr>
              <a:t>　１　</a:t>
            </a:r>
            <a:r>
              <a:rPr lang="ja-JP" altLang="en-US" sz="4000" dirty="0" smtClean="0">
                <a:solidFill>
                  <a:prstClr val="white"/>
                </a:solidFill>
                <a:latin typeface="+mj-ea"/>
                <a:ea typeface="+mj-ea"/>
              </a:rPr>
              <a:t>事故</a:t>
            </a:r>
            <a:r>
              <a:rPr lang="ja-JP" altLang="en-US" sz="4000" dirty="0">
                <a:solidFill>
                  <a:prstClr val="white"/>
                </a:solidFill>
                <a:latin typeface="+mj-ea"/>
                <a:ea typeface="+mj-ea"/>
              </a:rPr>
              <a:t>防止</a:t>
            </a:r>
            <a:endParaRPr lang="en-US" altLang="ja-JP" sz="4000" dirty="0">
              <a:solidFill>
                <a:prstClr val="white"/>
              </a:solidFill>
              <a:latin typeface="+mj-ea"/>
              <a:ea typeface="+mj-ea"/>
            </a:endParaRPr>
          </a:p>
          <a:p>
            <a:endParaRPr lang="en-US" altLang="ja-JP" sz="4000" dirty="0">
              <a:solidFill>
                <a:prstClr val="white"/>
              </a:solidFill>
              <a:latin typeface="+mj-ea"/>
              <a:ea typeface="+mj-ea"/>
            </a:endParaRPr>
          </a:p>
          <a:p>
            <a:r>
              <a:rPr lang="ja-JP" altLang="en-US" sz="4000" dirty="0">
                <a:solidFill>
                  <a:prstClr val="white"/>
                </a:solidFill>
                <a:latin typeface="+mj-ea"/>
                <a:ea typeface="+mj-ea"/>
              </a:rPr>
              <a:t>　２　</a:t>
            </a:r>
            <a:r>
              <a:rPr lang="ja-JP" altLang="en-US" sz="4000" dirty="0" smtClean="0">
                <a:solidFill>
                  <a:prstClr val="white"/>
                </a:solidFill>
                <a:latin typeface="+mj-ea"/>
                <a:ea typeface="+mj-ea"/>
              </a:rPr>
              <a:t>熱中症予防等</a:t>
            </a:r>
            <a:endParaRPr lang="en-US" altLang="ja-JP" sz="4000" dirty="0">
              <a:solidFill>
                <a:prstClr val="white"/>
              </a:solidFill>
              <a:latin typeface="+mj-ea"/>
              <a:ea typeface="+mj-ea"/>
            </a:endParaRPr>
          </a:p>
          <a:p>
            <a:endParaRPr lang="en-US" altLang="ja-JP" sz="4000" dirty="0">
              <a:solidFill>
                <a:prstClr val="white"/>
              </a:solidFill>
              <a:latin typeface="+mj-ea"/>
              <a:ea typeface="+mj-ea"/>
            </a:endParaRPr>
          </a:p>
          <a:p>
            <a:r>
              <a:rPr lang="ja-JP" altLang="en-US" sz="4000" dirty="0">
                <a:solidFill>
                  <a:prstClr val="white"/>
                </a:solidFill>
                <a:latin typeface="+mj-ea"/>
                <a:ea typeface="+mj-ea"/>
              </a:rPr>
              <a:t>　３　</a:t>
            </a:r>
            <a:r>
              <a:rPr lang="ja-JP" altLang="en-US" sz="4000" dirty="0" smtClean="0">
                <a:solidFill>
                  <a:prstClr val="white"/>
                </a:solidFill>
                <a:latin typeface="+mj-ea"/>
                <a:ea typeface="+mj-ea"/>
              </a:rPr>
              <a:t>危機管理体制</a:t>
            </a:r>
            <a:endParaRPr lang="en-US" altLang="ja-JP" sz="4000" dirty="0">
              <a:solidFill>
                <a:prstClr val="white"/>
              </a:solidFill>
              <a:latin typeface="+mj-ea"/>
              <a:ea typeface="+mj-ea"/>
            </a:endParaRPr>
          </a:p>
        </p:txBody>
      </p:sp>
      <p:sp>
        <p:nvSpPr>
          <p:cNvPr id="3" name="テキスト ボックス 2"/>
          <p:cNvSpPr txBox="1"/>
          <p:nvPr/>
        </p:nvSpPr>
        <p:spPr>
          <a:xfrm>
            <a:off x="3408721" y="548680"/>
            <a:ext cx="2304256" cy="707886"/>
          </a:xfrm>
          <a:prstGeom prst="rect">
            <a:avLst/>
          </a:prstGeom>
          <a:noFill/>
        </p:spPr>
        <p:txBody>
          <a:bodyPr wrap="square" rtlCol="0">
            <a:spAutoFit/>
          </a:bodyPr>
          <a:lstStyle/>
          <a:p>
            <a:pPr algn="ctr"/>
            <a:r>
              <a:rPr lang="ja-JP" altLang="en-US" sz="4000" dirty="0">
                <a:solidFill>
                  <a:prstClr val="black"/>
                </a:solidFill>
              </a:rPr>
              <a:t>説明内容</a:t>
            </a:r>
          </a:p>
        </p:txBody>
      </p:sp>
    </p:spTree>
    <p:extLst>
      <p:ext uri="{BB962C8B-B14F-4D97-AF65-F5344CB8AC3E}">
        <p14:creationId xmlns:p14="http://schemas.microsoft.com/office/powerpoint/2010/main" val="3759825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81804" y="2921169"/>
            <a:ext cx="5380392" cy="1015663"/>
          </a:xfrm>
          <a:prstGeom prst="rect">
            <a:avLst/>
          </a:prstGeom>
          <a:noFill/>
        </p:spPr>
        <p:txBody>
          <a:bodyPr wrap="square" rtlCol="0">
            <a:spAutoFit/>
          </a:bodyPr>
          <a:lstStyle/>
          <a:p>
            <a:pPr algn="ctr"/>
            <a:r>
              <a:rPr lang="ja-JP" altLang="en-US" sz="6000" dirty="0">
                <a:solidFill>
                  <a:prstClr val="black"/>
                </a:solidFill>
              </a:rPr>
              <a:t>１　</a:t>
            </a:r>
            <a:r>
              <a:rPr lang="ja-JP" altLang="en-US" sz="6000" dirty="0" smtClean="0">
                <a:solidFill>
                  <a:prstClr val="black"/>
                </a:solidFill>
              </a:rPr>
              <a:t>事故</a:t>
            </a:r>
            <a:r>
              <a:rPr lang="ja-JP" altLang="en-US" sz="6000" dirty="0">
                <a:solidFill>
                  <a:prstClr val="black"/>
                </a:solidFill>
              </a:rPr>
              <a:t>防止</a:t>
            </a:r>
          </a:p>
        </p:txBody>
      </p:sp>
    </p:spTree>
    <p:extLst>
      <p:ext uri="{BB962C8B-B14F-4D97-AF65-F5344CB8AC3E}">
        <p14:creationId xmlns:p14="http://schemas.microsoft.com/office/powerpoint/2010/main" val="2761589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959473" y="523439"/>
            <a:ext cx="7225055" cy="646331"/>
          </a:xfrm>
          <a:prstGeom prst="rect">
            <a:avLst/>
          </a:prstGeom>
        </p:spPr>
        <p:txBody>
          <a:bodyPr wrap="none">
            <a:spAutoFit/>
          </a:bodyPr>
          <a:lstStyle/>
          <a:p>
            <a:r>
              <a:rPr lang="ja-JP" altLang="en-US" sz="3600" b="1" i="0" u="none" strike="noStrike" baseline="0" dirty="0" smtClean="0">
                <a:latin typeface="RyuminPr6-Bold"/>
              </a:rPr>
              <a:t>負傷・疾病における場合別発生割合</a:t>
            </a:r>
            <a:endParaRPr lang="ja-JP" altLang="en-US" sz="3600" dirty="0"/>
          </a:p>
        </p:txBody>
      </p:sp>
      <p:sp>
        <p:nvSpPr>
          <p:cNvPr id="8" name="正方形/長方形 7"/>
          <p:cNvSpPr/>
          <p:nvPr/>
        </p:nvSpPr>
        <p:spPr>
          <a:xfrm>
            <a:off x="4757246" y="5864870"/>
            <a:ext cx="3643946" cy="369332"/>
          </a:xfrm>
          <a:prstGeom prst="rect">
            <a:avLst/>
          </a:prstGeom>
        </p:spPr>
        <p:txBody>
          <a:bodyPr wrap="none">
            <a:spAutoFit/>
          </a:bodyPr>
          <a:lstStyle/>
          <a:p>
            <a:r>
              <a:rPr lang="ja-JP" altLang="en-US" dirty="0" smtClean="0">
                <a:latin typeface="+mj-ea"/>
                <a:ea typeface="+mj-ea"/>
              </a:rPr>
              <a:t>学校の管理下の災害 </a:t>
            </a:r>
            <a:r>
              <a:rPr lang="en-US" altLang="ja-JP" dirty="0" smtClean="0">
                <a:latin typeface="+mj-ea"/>
                <a:ea typeface="+mj-ea"/>
              </a:rPr>
              <a:t>[</a:t>
            </a:r>
            <a:r>
              <a:rPr lang="ja-JP" altLang="en-US" dirty="0" smtClean="0">
                <a:latin typeface="+mj-ea"/>
                <a:ea typeface="+mj-ea"/>
              </a:rPr>
              <a:t>平成</a:t>
            </a:r>
            <a:r>
              <a:rPr lang="en-US" altLang="ja-JP" dirty="0" smtClean="0">
                <a:latin typeface="+mj-ea"/>
                <a:ea typeface="+mj-ea"/>
              </a:rPr>
              <a:t>30</a:t>
            </a:r>
            <a:r>
              <a:rPr lang="ja-JP" altLang="en-US" dirty="0" smtClean="0">
                <a:latin typeface="+mj-ea"/>
                <a:ea typeface="+mj-ea"/>
              </a:rPr>
              <a:t>年版</a:t>
            </a:r>
            <a:r>
              <a:rPr lang="en-US" altLang="ja-JP" dirty="0" smtClean="0">
                <a:latin typeface="+mj-ea"/>
                <a:ea typeface="+mj-ea"/>
              </a:rPr>
              <a:t>]</a:t>
            </a:r>
            <a:endParaRPr lang="ja-JP" altLang="en-US" dirty="0">
              <a:latin typeface="+mj-ea"/>
              <a:ea typeface="+mj-ea"/>
            </a:endParaRPr>
          </a:p>
        </p:txBody>
      </p:sp>
      <p:sp>
        <p:nvSpPr>
          <p:cNvPr id="9" name="正方形/長方形 8"/>
          <p:cNvSpPr/>
          <p:nvPr/>
        </p:nvSpPr>
        <p:spPr>
          <a:xfrm>
            <a:off x="4757246" y="6234202"/>
            <a:ext cx="4379725" cy="369332"/>
          </a:xfrm>
          <a:prstGeom prst="rect">
            <a:avLst/>
          </a:prstGeom>
        </p:spPr>
        <p:txBody>
          <a:bodyPr wrap="none">
            <a:spAutoFit/>
          </a:bodyPr>
          <a:lstStyle/>
          <a:p>
            <a:r>
              <a:rPr lang="ja-JP" altLang="en-US" dirty="0" smtClean="0"/>
              <a:t>（独立行政法人日本スポーツ振興センター）</a:t>
            </a:r>
            <a:endParaRPr lang="ja-JP" altLang="en-US" dirty="0"/>
          </a:p>
        </p:txBody>
      </p:sp>
      <p:graphicFrame>
        <p:nvGraphicFramePr>
          <p:cNvPr id="13" name="グラフ 12"/>
          <p:cNvGraphicFramePr>
            <a:graphicFrameLocks/>
          </p:cNvGraphicFramePr>
          <p:nvPr>
            <p:extLst>
              <p:ext uri="{D42A27DB-BD31-4B8C-83A1-F6EECF244321}">
                <p14:modId xmlns:p14="http://schemas.microsoft.com/office/powerpoint/2010/main" val="545367317"/>
              </p:ext>
            </p:extLst>
          </p:nvPr>
        </p:nvGraphicFramePr>
        <p:xfrm>
          <a:off x="227344" y="2797654"/>
          <a:ext cx="4344651" cy="26038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p:cNvGraphicFramePr>
            <a:graphicFrameLocks/>
          </p:cNvGraphicFramePr>
          <p:nvPr>
            <p:extLst>
              <p:ext uri="{D42A27DB-BD31-4B8C-83A1-F6EECF244321}">
                <p14:modId xmlns:p14="http://schemas.microsoft.com/office/powerpoint/2010/main" val="3708811493"/>
              </p:ext>
            </p:extLst>
          </p:nvPr>
        </p:nvGraphicFramePr>
        <p:xfrm>
          <a:off x="4571998" y="2797654"/>
          <a:ext cx="4344651" cy="2603810"/>
        </p:xfrm>
        <a:graphic>
          <a:graphicData uri="http://schemas.openxmlformats.org/drawingml/2006/chart">
            <c:chart xmlns:c="http://schemas.openxmlformats.org/drawingml/2006/chart" xmlns:r="http://schemas.openxmlformats.org/officeDocument/2006/relationships" r:id="rId4"/>
          </a:graphicData>
        </a:graphic>
      </p:graphicFrame>
      <p:grpSp>
        <p:nvGrpSpPr>
          <p:cNvPr id="21" name="グループ化 20"/>
          <p:cNvGrpSpPr/>
          <p:nvPr/>
        </p:nvGrpSpPr>
        <p:grpSpPr>
          <a:xfrm>
            <a:off x="227347" y="2773000"/>
            <a:ext cx="8689302" cy="2628464"/>
            <a:chOff x="406375" y="2334247"/>
            <a:chExt cx="8689302" cy="2628464"/>
          </a:xfrm>
        </p:grpSpPr>
        <p:graphicFrame>
          <p:nvGraphicFramePr>
            <p:cNvPr id="18" name="グラフ 17"/>
            <p:cNvGraphicFramePr>
              <a:graphicFrameLocks/>
            </p:cNvGraphicFramePr>
            <p:nvPr>
              <p:extLst>
                <p:ext uri="{D42A27DB-BD31-4B8C-83A1-F6EECF244321}">
                  <p14:modId xmlns:p14="http://schemas.microsoft.com/office/powerpoint/2010/main" val="1076769723"/>
                </p:ext>
              </p:extLst>
            </p:nvPr>
          </p:nvGraphicFramePr>
          <p:xfrm>
            <a:off x="406375" y="2334247"/>
            <a:ext cx="4344649" cy="26284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グラフ 18"/>
            <p:cNvGraphicFramePr>
              <a:graphicFrameLocks/>
            </p:cNvGraphicFramePr>
            <p:nvPr>
              <p:extLst>
                <p:ext uri="{D42A27DB-BD31-4B8C-83A1-F6EECF244321}">
                  <p14:modId xmlns:p14="http://schemas.microsoft.com/office/powerpoint/2010/main" val="2527797723"/>
                </p:ext>
              </p:extLst>
            </p:nvPr>
          </p:nvGraphicFramePr>
          <p:xfrm>
            <a:off x="4751024" y="2334248"/>
            <a:ext cx="4344653" cy="2628463"/>
          </p:xfrm>
          <a:graphic>
            <a:graphicData uri="http://schemas.openxmlformats.org/drawingml/2006/chart">
              <c:chart xmlns:c="http://schemas.openxmlformats.org/drawingml/2006/chart" xmlns:r="http://schemas.openxmlformats.org/officeDocument/2006/relationships" r:id="rId6"/>
            </a:graphicData>
          </a:graphic>
        </p:graphicFrame>
      </p:grpSp>
      <p:sp>
        <p:nvSpPr>
          <p:cNvPr id="22" name="正方形/長方形 21"/>
          <p:cNvSpPr/>
          <p:nvPr/>
        </p:nvSpPr>
        <p:spPr>
          <a:xfrm>
            <a:off x="1536548" y="1445288"/>
            <a:ext cx="6070893" cy="954107"/>
          </a:xfrm>
          <a:prstGeom prst="rect">
            <a:avLst/>
          </a:prstGeom>
        </p:spPr>
        <p:txBody>
          <a:bodyPr wrap="none">
            <a:spAutoFit/>
          </a:bodyPr>
          <a:lstStyle/>
          <a:p>
            <a:r>
              <a:rPr lang="ja-JP" altLang="en-US" sz="2800" b="1" dirty="0" smtClean="0">
                <a:latin typeface="RyuminPr6-Bold"/>
              </a:rPr>
              <a:t>問題です。</a:t>
            </a:r>
            <a:endParaRPr lang="en-US" altLang="ja-JP" sz="2800" b="1" dirty="0" smtClean="0">
              <a:latin typeface="RyuminPr6-Bold"/>
            </a:endParaRPr>
          </a:p>
          <a:p>
            <a:r>
              <a:rPr lang="ja-JP" altLang="en-US" sz="2800" b="1" dirty="0" smtClean="0">
                <a:latin typeface="RyuminPr6-Bold"/>
              </a:rPr>
              <a:t>部活動はどこにあてはまるでしょうか？</a:t>
            </a:r>
            <a:endParaRPr lang="ja-JP" altLang="en-US" sz="2800" dirty="0"/>
          </a:p>
        </p:txBody>
      </p:sp>
    </p:spTree>
    <p:extLst>
      <p:ext uri="{BB962C8B-B14F-4D97-AF65-F5344CB8AC3E}">
        <p14:creationId xmlns:p14="http://schemas.microsoft.com/office/powerpoint/2010/main" val="43061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3000"/>
                                        <p:tgtEl>
                                          <p:spTgt spid="21"/>
                                        </p:tgtEl>
                                      </p:cBhvr>
                                    </p:animEffect>
                                    <p:set>
                                      <p:cBhvr>
                                        <p:cTn id="7" dur="1" fill="hold">
                                          <p:stCondLst>
                                            <p:cond delay="2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2834558" y="476672"/>
            <a:ext cx="3422198" cy="4822528"/>
          </a:xfrm>
          <a:prstGeom prst="rect">
            <a:avLst/>
          </a:prstGeom>
          <a:ln>
            <a:solidFill>
              <a:schemeClr val="tx1"/>
            </a:solidFill>
          </a:ln>
          <a:effectLst>
            <a:innerShdw blurRad="63500" dist="101600" dir="2400000">
              <a:prstClr val="black">
                <a:alpha val="50000"/>
              </a:prstClr>
            </a:innerShdw>
          </a:effectLst>
        </p:spPr>
      </p:pic>
      <p:sp>
        <p:nvSpPr>
          <p:cNvPr id="3" name="テキスト ボックス 2"/>
          <p:cNvSpPr txBox="1"/>
          <p:nvPr/>
        </p:nvSpPr>
        <p:spPr>
          <a:xfrm>
            <a:off x="517121" y="6090249"/>
            <a:ext cx="8057072" cy="400110"/>
          </a:xfrm>
          <a:prstGeom prst="rect">
            <a:avLst/>
          </a:prstGeom>
          <a:noFill/>
        </p:spPr>
        <p:txBody>
          <a:bodyPr wrap="square" rtlCol="0">
            <a:spAutoFit/>
          </a:bodyPr>
          <a:lstStyle/>
          <a:p>
            <a:pPr algn="ctr"/>
            <a:r>
              <a:rPr kumimoji="1" lang="ja-JP" altLang="en-US" sz="2000" dirty="0" smtClean="0">
                <a:solidFill>
                  <a:srgbClr val="FF0000"/>
                </a:solidFill>
              </a:rPr>
              <a:t>保存場所</a:t>
            </a:r>
            <a:r>
              <a:rPr kumimoji="1" lang="ja-JP" altLang="en-US" sz="2000" dirty="0" smtClean="0"/>
              <a:t>：広島県教育委員会</a:t>
            </a:r>
            <a:r>
              <a:rPr kumimoji="1" lang="en-US" altLang="ja-JP" sz="2000" dirty="0" smtClean="0"/>
              <a:t>HP</a:t>
            </a:r>
            <a:r>
              <a:rPr kumimoji="1" lang="ja-JP" altLang="en-US" sz="2000" dirty="0" smtClean="0"/>
              <a:t>→学校教育→学校体育→運動部活動</a:t>
            </a:r>
            <a:endParaRPr kumimoji="1" lang="ja-JP" altLang="en-US" sz="2000" dirty="0"/>
          </a:p>
        </p:txBody>
      </p:sp>
    </p:spTree>
    <p:extLst>
      <p:ext uri="{BB962C8B-B14F-4D97-AF65-F5344CB8AC3E}">
        <p14:creationId xmlns:p14="http://schemas.microsoft.com/office/powerpoint/2010/main" val="4272061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84717" y="307965"/>
            <a:ext cx="6515064" cy="830997"/>
          </a:xfrm>
          <a:prstGeom prst="rect">
            <a:avLst/>
          </a:prstGeom>
          <a:noFill/>
        </p:spPr>
        <p:txBody>
          <a:bodyPr wrap="square" rtlCol="0">
            <a:spAutoFit/>
          </a:bodyPr>
          <a:lstStyle/>
          <a:p>
            <a:r>
              <a:rPr lang="ja-JP" altLang="en-US" sz="4800" dirty="0" smtClean="0">
                <a:solidFill>
                  <a:prstClr val="black"/>
                </a:solidFill>
              </a:rPr>
              <a:t>⑴健康状態の把握</a:t>
            </a:r>
            <a:endParaRPr lang="ja-JP" altLang="en-US" sz="4800" dirty="0">
              <a:solidFill>
                <a:prstClr val="black"/>
              </a:solidFill>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5893" y="545959"/>
            <a:ext cx="2320362" cy="2320362"/>
          </a:xfrm>
          <a:prstGeom prst="rect">
            <a:avLst/>
          </a:prstGeom>
        </p:spPr>
      </p:pic>
      <p:sp>
        <p:nvSpPr>
          <p:cNvPr id="3" name="雲形吹き出し 2"/>
          <p:cNvSpPr/>
          <p:nvPr/>
        </p:nvSpPr>
        <p:spPr>
          <a:xfrm>
            <a:off x="0" y="1376956"/>
            <a:ext cx="6485893" cy="1887364"/>
          </a:xfrm>
          <a:prstGeom prst="cloudCallout">
            <a:avLst>
              <a:gd name="adj1" fmla="val 49465"/>
              <a:gd name="adj2" fmla="val -3307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rgbClr val="FF0000"/>
                </a:solidFill>
                <a:latin typeface="+mj-ea"/>
              </a:rPr>
              <a:t>適切</a:t>
            </a:r>
            <a:r>
              <a:rPr lang="ja-JP" altLang="en-US" sz="2800" dirty="0">
                <a:solidFill>
                  <a:srgbClr val="FF0000"/>
                </a:solidFill>
                <a:latin typeface="+mj-ea"/>
              </a:rPr>
              <a:t>な休養や栄養の補給</a:t>
            </a:r>
            <a:r>
              <a:rPr lang="ja-JP" altLang="en-US" sz="2800" dirty="0">
                <a:solidFill>
                  <a:srgbClr val="000000"/>
                </a:solidFill>
                <a:latin typeface="+mj-ea"/>
              </a:rPr>
              <a:t>に留意</a:t>
            </a:r>
            <a:r>
              <a:rPr lang="ja-JP" altLang="en-US" sz="2800" dirty="0" smtClean="0">
                <a:solidFill>
                  <a:srgbClr val="000000"/>
                </a:solidFill>
                <a:latin typeface="+mj-ea"/>
              </a:rPr>
              <a:t>させる</a:t>
            </a:r>
            <a:r>
              <a:rPr lang="ja-JP" altLang="en-US" sz="2800" dirty="0">
                <a:solidFill>
                  <a:srgbClr val="000000"/>
                </a:solidFill>
                <a:latin typeface="+mj-ea"/>
              </a:rPr>
              <a:t>　</a:t>
            </a:r>
            <a:endParaRPr lang="ja-JP" altLang="en-US" sz="2800" dirty="0">
              <a:latin typeface="+mj-ea"/>
            </a:endParaRPr>
          </a:p>
        </p:txBody>
      </p:sp>
      <p:pic>
        <p:nvPicPr>
          <p:cNvPr id="9" name="図 8"/>
          <p:cNvPicPr>
            <a:picLocks noChangeAspect="1"/>
          </p:cNvPicPr>
          <p:nvPr/>
        </p:nvPicPr>
        <p:blipFill rotWithShape="1">
          <a:blip r:embed="rId4" cstate="print">
            <a:extLst>
              <a:ext uri="{28A0092B-C50C-407E-A947-70E740481C1C}">
                <a14:useLocalDpi xmlns:a14="http://schemas.microsoft.com/office/drawing/2010/main" val="0"/>
              </a:ext>
            </a:extLst>
          </a:blip>
          <a:srcRect l="17252" r="20668"/>
          <a:stretch/>
        </p:blipFill>
        <p:spPr>
          <a:xfrm flipH="1">
            <a:off x="111125" y="4230080"/>
            <a:ext cx="1440494" cy="2320362"/>
          </a:xfrm>
          <a:prstGeom prst="rect">
            <a:avLst/>
          </a:prstGeom>
        </p:spPr>
      </p:pic>
      <p:sp>
        <p:nvSpPr>
          <p:cNvPr id="10" name="雲形吹き出し 9"/>
          <p:cNvSpPr/>
          <p:nvPr/>
        </p:nvSpPr>
        <p:spPr>
          <a:xfrm>
            <a:off x="1102289" y="2895638"/>
            <a:ext cx="7703965" cy="2261728"/>
          </a:xfrm>
          <a:prstGeom prst="cloudCallout">
            <a:avLst>
              <a:gd name="adj1" fmla="val -48257"/>
              <a:gd name="adj2" fmla="val 3728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rgbClr val="FF0000"/>
                </a:solidFill>
                <a:latin typeface="+mj-ea"/>
                <a:ea typeface="+mj-ea"/>
              </a:rPr>
              <a:t>健康観察</a:t>
            </a:r>
            <a:r>
              <a:rPr lang="ja-JP" altLang="en-US" sz="2400" dirty="0" smtClean="0">
                <a:solidFill>
                  <a:schemeClr val="tx1"/>
                </a:solidFill>
                <a:latin typeface="+mj-ea"/>
                <a:ea typeface="+mj-ea"/>
              </a:rPr>
              <a:t>を適切に行い，</a:t>
            </a:r>
            <a:endParaRPr lang="en-US" altLang="ja-JP" sz="2400" dirty="0">
              <a:solidFill>
                <a:schemeClr val="tx1"/>
              </a:solidFill>
              <a:latin typeface="+mj-ea"/>
              <a:ea typeface="+mj-ea"/>
            </a:endParaRPr>
          </a:p>
          <a:p>
            <a:pPr algn="ctr"/>
            <a:r>
              <a:rPr lang="ja-JP" altLang="en-US" sz="2400" dirty="0" smtClean="0">
                <a:solidFill>
                  <a:schemeClr val="tx1"/>
                </a:solidFill>
                <a:latin typeface="+mj-ea"/>
                <a:ea typeface="+mj-ea"/>
              </a:rPr>
              <a:t>無理をさせず，</a:t>
            </a:r>
            <a:endParaRPr lang="en-US" altLang="ja-JP" sz="2400" dirty="0" smtClean="0">
              <a:solidFill>
                <a:schemeClr val="tx1"/>
              </a:solidFill>
              <a:latin typeface="+mj-ea"/>
              <a:ea typeface="+mj-ea"/>
            </a:endParaRPr>
          </a:p>
          <a:p>
            <a:pPr algn="ctr"/>
            <a:r>
              <a:rPr lang="ja-JP" altLang="en-US" sz="2400" dirty="0" smtClean="0">
                <a:solidFill>
                  <a:srgbClr val="FF0000"/>
                </a:solidFill>
                <a:latin typeface="+mj-ea"/>
                <a:ea typeface="+mj-ea"/>
              </a:rPr>
              <a:t>活動内容を制限</a:t>
            </a:r>
            <a:r>
              <a:rPr lang="ja-JP" altLang="en-US" sz="2400" dirty="0" smtClean="0">
                <a:solidFill>
                  <a:schemeClr val="tx1"/>
                </a:solidFill>
                <a:latin typeface="+mj-ea"/>
                <a:ea typeface="+mj-ea"/>
              </a:rPr>
              <a:t>もしくは</a:t>
            </a:r>
            <a:r>
              <a:rPr lang="ja-JP" altLang="en-US" sz="2400" dirty="0" smtClean="0">
                <a:solidFill>
                  <a:srgbClr val="FF0000"/>
                </a:solidFill>
                <a:latin typeface="+mj-ea"/>
                <a:ea typeface="+mj-ea"/>
              </a:rPr>
              <a:t>休ませるかを</a:t>
            </a:r>
            <a:endParaRPr lang="en-US" altLang="ja-JP" sz="2400" dirty="0">
              <a:solidFill>
                <a:schemeClr val="tx1"/>
              </a:solidFill>
              <a:latin typeface="+mj-ea"/>
              <a:ea typeface="+mj-ea"/>
            </a:endParaRPr>
          </a:p>
          <a:p>
            <a:pPr algn="ctr"/>
            <a:r>
              <a:rPr lang="ja-JP" altLang="en-US" sz="2400" dirty="0" smtClean="0">
                <a:solidFill>
                  <a:schemeClr val="tx1"/>
                </a:solidFill>
                <a:latin typeface="+mj-ea"/>
                <a:ea typeface="+mj-ea"/>
              </a:rPr>
              <a:t>適切に判断する</a:t>
            </a:r>
            <a:r>
              <a:rPr lang="ja-JP" altLang="en-US" sz="2400" dirty="0">
                <a:solidFill>
                  <a:schemeClr val="tx1"/>
                </a:solidFill>
                <a:latin typeface="+mj-ea"/>
                <a:ea typeface="+mj-ea"/>
              </a:rPr>
              <a:t>　</a:t>
            </a:r>
          </a:p>
        </p:txBody>
      </p:sp>
      <p:sp>
        <p:nvSpPr>
          <p:cNvPr id="11" name="雲形吹き出し 10"/>
          <p:cNvSpPr/>
          <p:nvPr/>
        </p:nvSpPr>
        <p:spPr>
          <a:xfrm>
            <a:off x="1551619" y="4992262"/>
            <a:ext cx="7254636" cy="1559205"/>
          </a:xfrm>
          <a:prstGeom prst="cloudCallout">
            <a:avLst>
              <a:gd name="adj1" fmla="val -48257"/>
              <a:gd name="adj2" fmla="val -3341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rgbClr val="FF0000"/>
                </a:solidFill>
                <a:latin typeface="+mj-ea"/>
              </a:rPr>
              <a:t>健康診断（心電図検査等）</a:t>
            </a:r>
            <a:r>
              <a:rPr lang="ja-JP" altLang="en-US" sz="2400" dirty="0" smtClean="0">
                <a:solidFill>
                  <a:srgbClr val="FF0000"/>
                </a:solidFill>
                <a:latin typeface="+mj-ea"/>
              </a:rPr>
              <a:t>で異常</a:t>
            </a:r>
            <a:r>
              <a:rPr lang="ja-JP" altLang="en-US" sz="2400" dirty="0">
                <a:solidFill>
                  <a:srgbClr val="FF0000"/>
                </a:solidFill>
                <a:latin typeface="+mj-ea"/>
              </a:rPr>
              <a:t>が認められた生徒</a:t>
            </a:r>
            <a:r>
              <a:rPr lang="ja-JP" altLang="en-US" sz="2400" dirty="0">
                <a:solidFill>
                  <a:srgbClr val="000000"/>
                </a:solidFill>
                <a:latin typeface="+mj-ea"/>
              </a:rPr>
              <a:t>に</a:t>
            </a:r>
            <a:r>
              <a:rPr lang="ja-JP" altLang="en-US" sz="2400" dirty="0" smtClean="0">
                <a:solidFill>
                  <a:srgbClr val="000000"/>
                </a:solidFill>
                <a:latin typeface="+mj-ea"/>
              </a:rPr>
              <a:t>対しては，</a:t>
            </a:r>
            <a:endParaRPr lang="en-US" altLang="ja-JP" sz="2400" dirty="0" smtClean="0">
              <a:solidFill>
                <a:srgbClr val="000000"/>
              </a:solidFill>
              <a:latin typeface="+mj-ea"/>
            </a:endParaRPr>
          </a:p>
          <a:p>
            <a:pPr algn="ctr"/>
            <a:r>
              <a:rPr lang="ja-JP" altLang="en-US" sz="2400" dirty="0" smtClean="0">
                <a:solidFill>
                  <a:srgbClr val="000000"/>
                </a:solidFill>
                <a:latin typeface="+mj-ea"/>
              </a:rPr>
              <a:t>健康</a:t>
            </a:r>
            <a:r>
              <a:rPr lang="ja-JP" altLang="en-US" sz="2400" dirty="0">
                <a:solidFill>
                  <a:srgbClr val="000000"/>
                </a:solidFill>
                <a:latin typeface="+mj-ea"/>
              </a:rPr>
              <a:t>状態について常に把握して</a:t>
            </a:r>
            <a:r>
              <a:rPr lang="ja-JP" altLang="en-US" sz="2400" dirty="0" smtClean="0">
                <a:solidFill>
                  <a:srgbClr val="000000"/>
                </a:solidFill>
                <a:latin typeface="+mj-ea"/>
              </a:rPr>
              <a:t>おく </a:t>
            </a:r>
            <a:endParaRPr lang="ja-JP" altLang="en-US" sz="2400" dirty="0">
              <a:solidFill>
                <a:schemeClr val="tx1"/>
              </a:solidFill>
              <a:latin typeface="+mj-ea"/>
              <a:ea typeface="+mj-ea"/>
            </a:endParaRPr>
          </a:p>
        </p:txBody>
      </p:sp>
    </p:spTree>
    <p:extLst>
      <p:ext uri="{BB962C8B-B14F-4D97-AF65-F5344CB8AC3E}">
        <p14:creationId xmlns:p14="http://schemas.microsoft.com/office/powerpoint/2010/main" val="212067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3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84717" y="308041"/>
            <a:ext cx="8251903" cy="830997"/>
          </a:xfrm>
          <a:prstGeom prst="rect">
            <a:avLst/>
          </a:prstGeom>
          <a:noFill/>
        </p:spPr>
        <p:txBody>
          <a:bodyPr wrap="square" rtlCol="0">
            <a:spAutoFit/>
          </a:bodyPr>
          <a:lstStyle/>
          <a:p>
            <a:r>
              <a:rPr lang="ja-JP" altLang="en-US" sz="4800" dirty="0" smtClean="0">
                <a:solidFill>
                  <a:prstClr val="black"/>
                </a:solidFill>
              </a:rPr>
              <a:t>⑵個人の能力に応じた指導</a:t>
            </a:r>
            <a:endParaRPr lang="ja-JP" altLang="en-US" sz="4800" dirty="0">
              <a:solidFill>
                <a:prstClr val="black"/>
              </a:solidFill>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0193" y="3757843"/>
            <a:ext cx="3817042" cy="2854829"/>
          </a:xfrm>
          <a:prstGeom prst="rect">
            <a:avLst/>
          </a:prstGeom>
        </p:spPr>
      </p:pic>
      <p:pic>
        <p:nvPicPr>
          <p:cNvPr id="2" name="図 1"/>
          <p:cNvPicPr>
            <a:picLocks noChangeAspect="1"/>
          </p:cNvPicPr>
          <p:nvPr/>
        </p:nvPicPr>
        <p:blipFill rotWithShape="1">
          <a:blip r:embed="rId4">
            <a:extLst>
              <a:ext uri="{28A0092B-C50C-407E-A947-70E740481C1C}">
                <a14:useLocalDpi xmlns:a14="http://schemas.microsoft.com/office/drawing/2010/main" val="0"/>
              </a:ext>
            </a:extLst>
          </a:blip>
          <a:srcRect l="22703" t="6579" r="21149" b="6750"/>
          <a:stretch/>
        </p:blipFill>
        <p:spPr>
          <a:xfrm>
            <a:off x="384717" y="3870040"/>
            <a:ext cx="1704062" cy="2630431"/>
          </a:xfrm>
          <a:prstGeom prst="rect">
            <a:avLst/>
          </a:prstGeom>
        </p:spPr>
      </p:pic>
      <p:sp>
        <p:nvSpPr>
          <p:cNvPr id="6" name="雲形吹き出し 5"/>
          <p:cNvSpPr/>
          <p:nvPr/>
        </p:nvSpPr>
        <p:spPr>
          <a:xfrm>
            <a:off x="4171167" y="1141408"/>
            <a:ext cx="4672208" cy="2616435"/>
          </a:xfrm>
          <a:prstGeom prst="cloudCallout">
            <a:avLst>
              <a:gd name="adj1" fmla="val 5320"/>
              <a:gd name="adj2" fmla="val 6555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rgbClr val="000000"/>
                </a:solidFill>
                <a:latin typeface="+mj-ea"/>
              </a:rPr>
              <a:t>学年</a:t>
            </a:r>
            <a:r>
              <a:rPr lang="ja-JP" altLang="en-US" sz="2800" dirty="0">
                <a:solidFill>
                  <a:srgbClr val="000000"/>
                </a:solidFill>
                <a:latin typeface="+mj-ea"/>
              </a:rPr>
              <a:t>や個人差</a:t>
            </a:r>
            <a:r>
              <a:rPr lang="ja-JP" altLang="en-US" sz="2800" dirty="0" smtClean="0">
                <a:solidFill>
                  <a:srgbClr val="000000"/>
                </a:solidFill>
                <a:latin typeface="+mj-ea"/>
              </a:rPr>
              <a:t>に</a:t>
            </a:r>
            <a:endParaRPr lang="en-US" altLang="ja-JP" sz="2800" dirty="0" smtClean="0">
              <a:solidFill>
                <a:srgbClr val="000000"/>
              </a:solidFill>
              <a:latin typeface="+mj-ea"/>
            </a:endParaRPr>
          </a:p>
          <a:p>
            <a:pPr algn="ctr"/>
            <a:r>
              <a:rPr lang="ja-JP" altLang="en-US" sz="2800" dirty="0" smtClean="0">
                <a:solidFill>
                  <a:srgbClr val="000000"/>
                </a:solidFill>
                <a:latin typeface="+mj-ea"/>
              </a:rPr>
              <a:t>十分</a:t>
            </a:r>
            <a:r>
              <a:rPr lang="ja-JP" altLang="en-US" sz="2800" dirty="0">
                <a:solidFill>
                  <a:srgbClr val="000000"/>
                </a:solidFill>
                <a:latin typeface="+mj-ea"/>
              </a:rPr>
              <a:t>配慮</a:t>
            </a:r>
            <a:r>
              <a:rPr lang="ja-JP" altLang="en-US" sz="2800" dirty="0" smtClean="0">
                <a:solidFill>
                  <a:srgbClr val="000000"/>
                </a:solidFill>
                <a:latin typeface="+mj-ea"/>
              </a:rPr>
              <a:t>した，</a:t>
            </a:r>
            <a:endParaRPr lang="en-US" altLang="ja-JP" sz="2800" dirty="0" smtClean="0">
              <a:solidFill>
                <a:srgbClr val="000000"/>
              </a:solidFill>
              <a:latin typeface="+mj-ea"/>
            </a:endParaRPr>
          </a:p>
          <a:p>
            <a:pPr algn="ctr"/>
            <a:r>
              <a:rPr lang="ja-JP" altLang="en-US" sz="2800" dirty="0" smtClean="0">
                <a:solidFill>
                  <a:srgbClr val="FF0000"/>
                </a:solidFill>
                <a:latin typeface="+mj-ea"/>
              </a:rPr>
              <a:t>段階的</a:t>
            </a:r>
            <a:r>
              <a:rPr lang="ja-JP" altLang="en-US" sz="2800" dirty="0">
                <a:solidFill>
                  <a:srgbClr val="FF0000"/>
                </a:solidFill>
                <a:latin typeface="+mj-ea"/>
              </a:rPr>
              <a:t>，計画的な指導</a:t>
            </a:r>
            <a:endParaRPr lang="ja-JP" altLang="en-US" sz="2800" dirty="0">
              <a:latin typeface="+mj-ea"/>
            </a:endParaRPr>
          </a:p>
        </p:txBody>
      </p:sp>
      <p:sp>
        <p:nvSpPr>
          <p:cNvPr id="8" name="雲形吹き出し 7"/>
          <p:cNvSpPr/>
          <p:nvPr/>
        </p:nvSpPr>
        <p:spPr>
          <a:xfrm>
            <a:off x="134197" y="1141408"/>
            <a:ext cx="4036970" cy="2616435"/>
          </a:xfrm>
          <a:prstGeom prst="cloudCallout">
            <a:avLst>
              <a:gd name="adj1" fmla="val -18272"/>
              <a:gd name="adj2" fmla="val 535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rgbClr val="000000"/>
                </a:solidFill>
                <a:latin typeface="+mj-ea"/>
              </a:rPr>
              <a:t>新しい</a:t>
            </a:r>
            <a:r>
              <a:rPr lang="ja-JP" altLang="en-US" sz="2800" dirty="0">
                <a:solidFill>
                  <a:srgbClr val="000000"/>
                </a:solidFill>
                <a:latin typeface="+mj-ea"/>
              </a:rPr>
              <a:t>内容（技</a:t>
            </a:r>
            <a:r>
              <a:rPr lang="ja-JP" altLang="en-US" sz="2800" dirty="0" smtClean="0">
                <a:solidFill>
                  <a:srgbClr val="000000"/>
                </a:solidFill>
                <a:latin typeface="+mj-ea"/>
              </a:rPr>
              <a:t>）</a:t>
            </a:r>
            <a:endParaRPr lang="en-US" altLang="ja-JP" sz="2800" dirty="0" smtClean="0">
              <a:solidFill>
                <a:srgbClr val="000000"/>
              </a:solidFill>
              <a:latin typeface="+mj-ea"/>
            </a:endParaRPr>
          </a:p>
          <a:p>
            <a:pPr algn="ctr"/>
            <a:r>
              <a:rPr lang="ja-JP" altLang="en-US" sz="2800" dirty="0" smtClean="0">
                <a:solidFill>
                  <a:srgbClr val="000000"/>
                </a:solidFill>
                <a:latin typeface="+mj-ea"/>
              </a:rPr>
              <a:t>難易度の高い技術の練習・・・</a:t>
            </a:r>
            <a:endParaRPr lang="ja-JP" altLang="en-US" sz="2800" dirty="0">
              <a:latin typeface="+mj-ea"/>
            </a:endParaRPr>
          </a:p>
        </p:txBody>
      </p:sp>
      <p:sp>
        <p:nvSpPr>
          <p:cNvPr id="4" name="正方形/長方形 3"/>
          <p:cNvSpPr/>
          <p:nvPr/>
        </p:nvSpPr>
        <p:spPr>
          <a:xfrm>
            <a:off x="1724051" y="4215760"/>
            <a:ext cx="2956142" cy="1938992"/>
          </a:xfrm>
          <a:prstGeom prst="rect">
            <a:avLst/>
          </a:prstGeom>
        </p:spPr>
        <p:txBody>
          <a:bodyPr wrap="square">
            <a:spAutoFit/>
          </a:bodyPr>
          <a:lstStyle/>
          <a:p>
            <a:pPr algn="ctr"/>
            <a:r>
              <a:rPr lang="ja-JP" altLang="en-US" sz="4000" dirty="0">
                <a:solidFill>
                  <a:srgbClr val="FF0000"/>
                </a:solidFill>
                <a:latin typeface="+mj-ea"/>
                <a:ea typeface="+mj-ea"/>
              </a:rPr>
              <a:t>必ず顧問</a:t>
            </a:r>
            <a:r>
              <a:rPr lang="ja-JP" altLang="en-US" sz="4000" dirty="0" smtClean="0">
                <a:solidFill>
                  <a:srgbClr val="FF0000"/>
                </a:solidFill>
                <a:latin typeface="+mj-ea"/>
                <a:ea typeface="+mj-ea"/>
              </a:rPr>
              <a:t>の</a:t>
            </a:r>
            <a:endParaRPr lang="en-US" altLang="ja-JP" sz="4000" dirty="0" smtClean="0">
              <a:solidFill>
                <a:srgbClr val="FF0000"/>
              </a:solidFill>
              <a:latin typeface="+mj-ea"/>
              <a:ea typeface="+mj-ea"/>
            </a:endParaRPr>
          </a:p>
          <a:p>
            <a:pPr algn="ctr"/>
            <a:r>
              <a:rPr lang="ja-JP" altLang="en-US" sz="4000" dirty="0" smtClean="0">
                <a:solidFill>
                  <a:srgbClr val="FF0000"/>
                </a:solidFill>
                <a:latin typeface="+mj-ea"/>
                <a:ea typeface="+mj-ea"/>
              </a:rPr>
              <a:t>指導</a:t>
            </a:r>
            <a:r>
              <a:rPr lang="ja-JP" altLang="en-US" sz="4000" dirty="0">
                <a:solidFill>
                  <a:srgbClr val="FF0000"/>
                </a:solidFill>
                <a:latin typeface="+mj-ea"/>
                <a:ea typeface="+mj-ea"/>
              </a:rPr>
              <a:t>の下</a:t>
            </a:r>
            <a:r>
              <a:rPr lang="ja-JP" altLang="en-US" sz="4000" dirty="0" smtClean="0">
                <a:solidFill>
                  <a:srgbClr val="FF0000"/>
                </a:solidFill>
                <a:latin typeface="+mj-ea"/>
                <a:ea typeface="+mj-ea"/>
              </a:rPr>
              <a:t>で</a:t>
            </a:r>
            <a:endParaRPr lang="en-US" altLang="ja-JP" sz="4000" dirty="0" smtClean="0">
              <a:solidFill>
                <a:srgbClr val="FF0000"/>
              </a:solidFill>
              <a:latin typeface="+mj-ea"/>
              <a:ea typeface="+mj-ea"/>
            </a:endParaRPr>
          </a:p>
          <a:p>
            <a:pPr algn="ctr"/>
            <a:r>
              <a:rPr lang="ja-JP" altLang="en-US" sz="4000" dirty="0" smtClean="0">
                <a:solidFill>
                  <a:srgbClr val="FF0000"/>
                </a:solidFill>
                <a:latin typeface="+mj-ea"/>
                <a:ea typeface="+mj-ea"/>
              </a:rPr>
              <a:t>実施する</a:t>
            </a:r>
            <a:endParaRPr lang="ja-JP" altLang="en-US" sz="4000" dirty="0">
              <a:latin typeface="+mj-ea"/>
              <a:ea typeface="+mj-ea"/>
            </a:endParaRPr>
          </a:p>
        </p:txBody>
      </p:sp>
    </p:spTree>
    <p:extLst>
      <p:ext uri="{BB962C8B-B14F-4D97-AF65-F5344CB8AC3E}">
        <p14:creationId xmlns:p14="http://schemas.microsoft.com/office/powerpoint/2010/main" val="236458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6963" y="194487"/>
            <a:ext cx="8670074" cy="1569660"/>
          </a:xfrm>
          <a:prstGeom prst="rect">
            <a:avLst/>
          </a:prstGeom>
          <a:noFill/>
        </p:spPr>
        <p:txBody>
          <a:bodyPr wrap="square" rtlCol="0">
            <a:spAutoFit/>
          </a:bodyPr>
          <a:lstStyle/>
          <a:p>
            <a:r>
              <a:rPr lang="ja-JP" altLang="en-US" sz="4800" dirty="0">
                <a:solidFill>
                  <a:prstClr val="black"/>
                </a:solidFill>
              </a:rPr>
              <a:t>⑶</a:t>
            </a:r>
            <a:r>
              <a:rPr lang="ja-JP" altLang="en-US" sz="4800" dirty="0" smtClean="0">
                <a:solidFill>
                  <a:prstClr val="black"/>
                </a:solidFill>
              </a:rPr>
              <a:t>運動の</a:t>
            </a:r>
            <a:r>
              <a:rPr lang="ja-JP" altLang="en-US" sz="4800" dirty="0">
                <a:solidFill>
                  <a:prstClr val="black"/>
                </a:solidFill>
              </a:rPr>
              <a:t>特性</a:t>
            </a:r>
            <a:r>
              <a:rPr lang="ja-JP" altLang="en-US" sz="4800" dirty="0" smtClean="0">
                <a:solidFill>
                  <a:prstClr val="black"/>
                </a:solidFill>
              </a:rPr>
              <a:t>を踏まえた合理的</a:t>
            </a:r>
            <a:endParaRPr lang="en-US" altLang="ja-JP" sz="4800" dirty="0" smtClean="0">
              <a:solidFill>
                <a:prstClr val="black"/>
              </a:solidFill>
            </a:endParaRPr>
          </a:p>
          <a:p>
            <a:r>
              <a:rPr lang="ja-JP" altLang="en-US" sz="4800" dirty="0" smtClean="0">
                <a:solidFill>
                  <a:prstClr val="black"/>
                </a:solidFill>
              </a:rPr>
              <a:t>　</a:t>
            </a:r>
            <a:r>
              <a:rPr lang="ja-JP" altLang="en-US" sz="4800" dirty="0">
                <a:solidFill>
                  <a:prstClr val="black"/>
                </a:solidFill>
              </a:rPr>
              <a:t> </a:t>
            </a:r>
            <a:r>
              <a:rPr lang="ja-JP" altLang="en-US" sz="4800" dirty="0" smtClean="0">
                <a:solidFill>
                  <a:prstClr val="black"/>
                </a:solidFill>
              </a:rPr>
              <a:t>な指導</a:t>
            </a:r>
            <a:endParaRPr lang="ja-JP" altLang="en-US" sz="4800" dirty="0">
              <a:solidFill>
                <a:prstClr val="black"/>
              </a:solidFill>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0668" y="4884801"/>
            <a:ext cx="1973766" cy="1766520"/>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893512" y="4504409"/>
            <a:ext cx="1977156" cy="2146912"/>
          </a:xfrm>
          <a:prstGeom prst="rect">
            <a:avLst/>
          </a:prstGeom>
        </p:spPr>
      </p:pic>
      <p:sp>
        <p:nvSpPr>
          <p:cNvPr id="11" name="角丸四角形吹き出し 10"/>
          <p:cNvSpPr/>
          <p:nvPr/>
        </p:nvSpPr>
        <p:spPr>
          <a:xfrm>
            <a:off x="236963" y="1764147"/>
            <a:ext cx="2856966" cy="3596993"/>
          </a:xfrm>
          <a:prstGeom prst="wedgeRoundRectCallout">
            <a:avLst>
              <a:gd name="adj1" fmla="val 57965"/>
              <a:gd name="adj2" fmla="val -115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400" dirty="0">
                <a:solidFill>
                  <a:prstClr val="black"/>
                </a:solidFill>
                <a:latin typeface="+mn-ea"/>
              </a:rPr>
              <a:t>運動の特性を踏まえた準備運動</a:t>
            </a:r>
            <a:endParaRPr lang="en-US" altLang="ja-JP" sz="2400" dirty="0">
              <a:solidFill>
                <a:prstClr val="black"/>
              </a:solidFill>
              <a:latin typeface="+mn-ea"/>
            </a:endParaRPr>
          </a:p>
          <a:p>
            <a:pPr lvl="0"/>
            <a:r>
              <a:rPr lang="ja-JP" altLang="en-US" sz="2400" dirty="0">
                <a:solidFill>
                  <a:srgbClr val="FF0000"/>
                </a:solidFill>
                <a:latin typeface="+mn-ea"/>
              </a:rPr>
              <a:t>基礎的・基本的な技能を大切にした</a:t>
            </a:r>
            <a:r>
              <a:rPr lang="ja-JP" altLang="en-US" sz="2400" dirty="0" smtClean="0">
                <a:solidFill>
                  <a:srgbClr val="FF0000"/>
                </a:solidFill>
                <a:latin typeface="+mn-ea"/>
              </a:rPr>
              <a:t>練習</a:t>
            </a:r>
            <a:endParaRPr lang="en-US" altLang="ja-JP" sz="2400" dirty="0" smtClean="0">
              <a:solidFill>
                <a:srgbClr val="FF0000"/>
              </a:solidFill>
              <a:latin typeface="+mn-ea"/>
            </a:endParaRPr>
          </a:p>
          <a:p>
            <a:pPr lvl="0"/>
            <a:r>
              <a:rPr lang="ja-JP" altLang="en-US" sz="2400" dirty="0" smtClean="0">
                <a:solidFill>
                  <a:prstClr val="black"/>
                </a:solidFill>
                <a:latin typeface="+mn-ea"/>
              </a:rPr>
              <a:t>（</a:t>
            </a:r>
            <a:r>
              <a:rPr lang="ja-JP" altLang="en-US" sz="2400" dirty="0">
                <a:solidFill>
                  <a:prstClr val="black"/>
                </a:solidFill>
                <a:latin typeface="+mn-ea"/>
              </a:rPr>
              <a:t>柔道の受け身やバスケットボールのフットワーク等</a:t>
            </a:r>
            <a:r>
              <a:rPr lang="ja-JP" altLang="en-US" sz="2400" dirty="0" smtClean="0">
                <a:solidFill>
                  <a:prstClr val="black"/>
                </a:solidFill>
                <a:latin typeface="+mn-ea"/>
              </a:rPr>
              <a:t>）</a:t>
            </a:r>
            <a:endParaRPr lang="en-US" altLang="ja-JP" sz="2400" dirty="0">
              <a:solidFill>
                <a:prstClr val="black"/>
              </a:solidFill>
              <a:latin typeface="+mn-ea"/>
            </a:endParaRPr>
          </a:p>
        </p:txBody>
      </p:sp>
      <p:sp>
        <p:nvSpPr>
          <p:cNvPr id="12" name="角丸四角形吹き出し 11"/>
          <p:cNvSpPr/>
          <p:nvPr/>
        </p:nvSpPr>
        <p:spPr>
          <a:xfrm>
            <a:off x="3473579" y="1764147"/>
            <a:ext cx="2200712" cy="2690276"/>
          </a:xfrm>
          <a:prstGeom prst="wedgeRoundRectCallout">
            <a:avLst>
              <a:gd name="adj1" fmla="val 17343"/>
              <a:gd name="adj2" fmla="val 5965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400" dirty="0" smtClean="0">
                <a:solidFill>
                  <a:prstClr val="black"/>
                </a:solidFill>
              </a:rPr>
              <a:t>練習</a:t>
            </a:r>
            <a:r>
              <a:rPr lang="ja-JP" altLang="en-US" sz="2400" dirty="0">
                <a:solidFill>
                  <a:prstClr val="black"/>
                </a:solidFill>
              </a:rPr>
              <a:t>の目的及び内容や</a:t>
            </a:r>
            <a:r>
              <a:rPr lang="ja-JP" altLang="en-US" sz="2400" dirty="0">
                <a:solidFill>
                  <a:srgbClr val="FF0000"/>
                </a:solidFill>
              </a:rPr>
              <a:t>効果的な練習方法</a:t>
            </a:r>
            <a:r>
              <a:rPr lang="ja-JP" altLang="en-US" sz="2400" dirty="0">
                <a:solidFill>
                  <a:prstClr val="black"/>
                </a:solidFill>
              </a:rPr>
              <a:t>を</a:t>
            </a:r>
            <a:r>
              <a:rPr lang="ja-JP" altLang="en-US" sz="2400" dirty="0" smtClean="0">
                <a:solidFill>
                  <a:prstClr val="black"/>
                </a:solidFill>
              </a:rPr>
              <a:t>，生徒</a:t>
            </a:r>
            <a:r>
              <a:rPr lang="ja-JP" altLang="en-US" sz="2400" dirty="0">
                <a:solidFill>
                  <a:prstClr val="black"/>
                </a:solidFill>
              </a:rPr>
              <a:t>に理解</a:t>
            </a:r>
            <a:r>
              <a:rPr lang="ja-JP" altLang="en-US" sz="2400" dirty="0" smtClean="0">
                <a:solidFill>
                  <a:prstClr val="black"/>
                </a:solidFill>
              </a:rPr>
              <a:t>させる</a:t>
            </a:r>
            <a:endParaRPr lang="ja-JP" altLang="en-US" sz="2400" dirty="0">
              <a:latin typeface="+mn-ea"/>
            </a:endParaRPr>
          </a:p>
        </p:txBody>
      </p:sp>
      <p:sp>
        <p:nvSpPr>
          <p:cNvPr id="13" name="角丸四角形吹き出し 12"/>
          <p:cNvSpPr/>
          <p:nvPr/>
        </p:nvSpPr>
        <p:spPr>
          <a:xfrm>
            <a:off x="5882321" y="1080043"/>
            <a:ext cx="2986105" cy="3336802"/>
          </a:xfrm>
          <a:prstGeom prst="wedgeRoundRectCallout">
            <a:avLst>
              <a:gd name="adj1" fmla="val -41561"/>
              <a:gd name="adj2" fmla="val 6671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solidFill>
              </a:rPr>
              <a:t>安全上</a:t>
            </a:r>
            <a:r>
              <a:rPr lang="ja-JP" altLang="en-US" sz="2400" dirty="0">
                <a:solidFill>
                  <a:schemeClr val="tx1"/>
                </a:solidFill>
              </a:rPr>
              <a:t>特に配慮が必要な競技種目及び練習</a:t>
            </a:r>
            <a:r>
              <a:rPr lang="ja-JP" altLang="en-US" sz="2400" dirty="0" smtClean="0">
                <a:solidFill>
                  <a:schemeClr val="tx1"/>
                </a:solidFill>
              </a:rPr>
              <a:t>内容については，</a:t>
            </a:r>
            <a:r>
              <a:rPr lang="ja-JP" altLang="en-US" sz="2400" dirty="0" smtClean="0">
                <a:solidFill>
                  <a:srgbClr val="FF0000"/>
                </a:solidFill>
              </a:rPr>
              <a:t>段階的</a:t>
            </a:r>
            <a:r>
              <a:rPr lang="ja-JP" altLang="en-US" sz="2400" dirty="0">
                <a:solidFill>
                  <a:srgbClr val="FF0000"/>
                </a:solidFill>
              </a:rPr>
              <a:t>な指導</a:t>
            </a:r>
            <a:r>
              <a:rPr lang="ja-JP" altLang="en-US" sz="2400" dirty="0">
                <a:solidFill>
                  <a:prstClr val="black"/>
                </a:solidFill>
              </a:rPr>
              <a:t>をより徹底するとともに，必ず顧問の指導の下で実施</a:t>
            </a:r>
            <a:r>
              <a:rPr lang="ja-JP" altLang="en-US" sz="2400" dirty="0" smtClean="0">
                <a:solidFill>
                  <a:prstClr val="black"/>
                </a:solidFill>
              </a:rPr>
              <a:t>する</a:t>
            </a:r>
            <a:endParaRPr lang="ja-JP" altLang="en-US" sz="2400" dirty="0">
              <a:latin typeface="+mn-ea"/>
            </a:endParaRPr>
          </a:p>
        </p:txBody>
      </p:sp>
    </p:spTree>
    <p:extLst>
      <p:ext uri="{BB962C8B-B14F-4D97-AF65-F5344CB8AC3E}">
        <p14:creationId xmlns:p14="http://schemas.microsoft.com/office/powerpoint/2010/main" val="399131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3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1307</TotalTime>
  <Words>2916</Words>
  <Application>Microsoft Office PowerPoint</Application>
  <PresentationFormat>画面に合わせる (4:3)</PresentationFormat>
  <Paragraphs>395</Paragraphs>
  <Slides>28</Slides>
  <Notes>28</Notes>
  <HiddenSlides>0</HiddenSlides>
  <MMClips>0</MMClips>
  <ScaleCrop>false</ScaleCrop>
  <HeadingPairs>
    <vt:vector size="6" baseType="variant">
      <vt:variant>
        <vt:lpstr>使用されているフォント</vt:lpstr>
      </vt:variant>
      <vt:variant>
        <vt:i4>7</vt:i4>
      </vt:variant>
      <vt:variant>
        <vt:lpstr>テーマ</vt:lpstr>
      </vt:variant>
      <vt:variant>
        <vt:i4>6</vt:i4>
      </vt:variant>
      <vt:variant>
        <vt:lpstr>スライド タイトル</vt:lpstr>
      </vt:variant>
      <vt:variant>
        <vt:i4>28</vt:i4>
      </vt:variant>
    </vt:vector>
  </HeadingPairs>
  <TitlesOfParts>
    <vt:vector size="41" baseType="lpstr">
      <vt:lpstr>ＭＳ Ｐゴシック</vt:lpstr>
      <vt:lpstr>ＭＳ ゴシック</vt:lpstr>
      <vt:lpstr>RyuminPr6-Bold</vt:lpstr>
      <vt:lpstr>Arial</vt:lpstr>
      <vt:lpstr>Calibri</vt:lpstr>
      <vt:lpstr>Calibri Light</vt:lpstr>
      <vt:lpstr>Times New Roman</vt:lpstr>
      <vt:lpstr>Office テーマ</vt:lpstr>
      <vt:lpstr>Office ​​テーマ</vt:lpstr>
      <vt:lpstr>1_Office ​​テーマ</vt:lpstr>
      <vt:lpstr>2_Office ​​テーマ</vt:lpstr>
      <vt:lpstr>3_Office ​​テーマ</vt:lpstr>
      <vt:lpstr>4_Office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広島県庁</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田中 卓志</dc:creator>
  <cp:lastModifiedBy>在津 文博</cp:lastModifiedBy>
  <cp:revision>96</cp:revision>
  <cp:lastPrinted>2021-03-29T08:18:32Z</cp:lastPrinted>
  <dcterms:created xsi:type="dcterms:W3CDTF">2021-03-02T23:52:29Z</dcterms:created>
  <dcterms:modified xsi:type="dcterms:W3CDTF">2021-03-30T23:01:36Z</dcterms:modified>
</cp:coreProperties>
</file>