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74" r:id="rId2"/>
    <p:sldId id="273" r:id="rId3"/>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FCF8"/>
    <a:srgbClr val="FFCCFF"/>
    <a:srgbClr val="F3FEFF"/>
    <a:srgbClr val="E5FFFE"/>
    <a:srgbClr val="FEF7DE"/>
    <a:srgbClr val="CCFFFF"/>
    <a:srgbClr val="DCF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0" d="100"/>
          <a:sy n="30" d="100"/>
        </p:scale>
        <p:origin x="202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0215B14E-D04E-4824-991E-3E70C68D0300}" type="datetimeFigureOut">
              <a:rPr kumimoji="1" lang="ja-JP" altLang="en-US" smtClean="0"/>
              <a:t>2023/9/5</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B0EEB18E-1629-4AFF-8609-E4C06380FD8E}" type="slidenum">
              <a:rPr kumimoji="1" lang="ja-JP" altLang="en-US" smtClean="0"/>
              <a:t>‹#›</a:t>
            </a:fld>
            <a:endParaRPr kumimoji="1" lang="ja-JP" altLang="en-US"/>
          </a:p>
        </p:txBody>
      </p:sp>
    </p:spTree>
    <p:extLst>
      <p:ext uri="{BB962C8B-B14F-4D97-AF65-F5344CB8AC3E}">
        <p14:creationId xmlns:p14="http://schemas.microsoft.com/office/powerpoint/2010/main" val="3987394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7"/>
          </a:xfrm>
        </p:spPr>
        <p:txBody>
          <a:bodyPr anchor="b"/>
          <a:lstStyle>
            <a:lvl1pPr algn="ctr">
              <a:defRPr sz="7385"/>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2954"/>
            </a:lvl1pPr>
            <a:lvl2pPr marL="562699" indent="0" algn="ctr">
              <a:buNone/>
              <a:defRPr sz="2462"/>
            </a:lvl2pPr>
            <a:lvl3pPr marL="1125398" indent="0" algn="ctr">
              <a:buNone/>
              <a:defRPr sz="2215"/>
            </a:lvl3pPr>
            <a:lvl4pPr marL="1688097" indent="0" algn="ctr">
              <a:buNone/>
              <a:defRPr sz="1969"/>
            </a:lvl4pPr>
            <a:lvl5pPr marL="2250796" indent="0" algn="ctr">
              <a:buNone/>
              <a:defRPr sz="1969"/>
            </a:lvl5pPr>
            <a:lvl6pPr marL="2813495" indent="0" algn="ctr">
              <a:buNone/>
              <a:defRPr sz="1969"/>
            </a:lvl6pPr>
            <a:lvl7pPr marL="3376193" indent="0" algn="ctr">
              <a:buNone/>
              <a:defRPr sz="1969"/>
            </a:lvl7pPr>
            <a:lvl8pPr marL="3938892" indent="0" algn="ctr">
              <a:buNone/>
              <a:defRPr sz="1969"/>
            </a:lvl8pPr>
            <a:lvl9pPr marL="4501591" indent="0" algn="ctr">
              <a:buNone/>
              <a:defRPr sz="196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012982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308611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3"/>
            <a:ext cx="2628900" cy="1377620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3"/>
            <a:ext cx="7734300" cy="137762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10693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9742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2" y="4052716"/>
            <a:ext cx="10515600" cy="6762043"/>
          </a:xfrm>
        </p:spPr>
        <p:txBody>
          <a:bodyPr anchor="b"/>
          <a:lstStyle>
            <a:lvl1pPr>
              <a:defRPr sz="738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2" y="10878731"/>
            <a:ext cx="10515600" cy="3555999"/>
          </a:xfrm>
        </p:spPr>
        <p:txBody>
          <a:bodyPr/>
          <a:lstStyle>
            <a:lvl1pPr marL="0" indent="0">
              <a:buNone/>
              <a:defRPr sz="2954">
                <a:solidFill>
                  <a:schemeClr val="tx1"/>
                </a:solidFill>
              </a:defRPr>
            </a:lvl1pPr>
            <a:lvl2pPr marL="562699" indent="0">
              <a:buNone/>
              <a:defRPr sz="2462">
                <a:solidFill>
                  <a:schemeClr val="tx1">
                    <a:tint val="75000"/>
                  </a:schemeClr>
                </a:solidFill>
              </a:defRPr>
            </a:lvl2pPr>
            <a:lvl3pPr marL="1125398" indent="0">
              <a:buNone/>
              <a:defRPr sz="2215">
                <a:solidFill>
                  <a:schemeClr val="tx1">
                    <a:tint val="75000"/>
                  </a:schemeClr>
                </a:solidFill>
              </a:defRPr>
            </a:lvl3pPr>
            <a:lvl4pPr marL="1688097" indent="0">
              <a:buNone/>
              <a:defRPr sz="1969">
                <a:solidFill>
                  <a:schemeClr val="tx1">
                    <a:tint val="75000"/>
                  </a:schemeClr>
                </a:solidFill>
              </a:defRPr>
            </a:lvl4pPr>
            <a:lvl5pPr marL="2250796" indent="0">
              <a:buNone/>
              <a:defRPr sz="1969">
                <a:solidFill>
                  <a:schemeClr val="tx1">
                    <a:tint val="75000"/>
                  </a:schemeClr>
                </a:solidFill>
              </a:defRPr>
            </a:lvl5pPr>
            <a:lvl6pPr marL="2813495" indent="0">
              <a:buNone/>
              <a:defRPr sz="1969">
                <a:solidFill>
                  <a:schemeClr val="tx1">
                    <a:tint val="75000"/>
                  </a:schemeClr>
                </a:solidFill>
              </a:defRPr>
            </a:lvl6pPr>
            <a:lvl7pPr marL="3376193" indent="0">
              <a:buNone/>
              <a:defRPr sz="1969">
                <a:solidFill>
                  <a:schemeClr val="tx1">
                    <a:tint val="75000"/>
                  </a:schemeClr>
                </a:solidFill>
              </a:defRPr>
            </a:lvl7pPr>
            <a:lvl8pPr marL="3938892" indent="0">
              <a:buNone/>
              <a:defRPr sz="1969">
                <a:solidFill>
                  <a:schemeClr val="tx1">
                    <a:tint val="75000"/>
                  </a:schemeClr>
                </a:solidFill>
              </a:defRPr>
            </a:lvl8pPr>
            <a:lvl9pPr marL="4501591" indent="0">
              <a:buNone/>
              <a:defRPr sz="196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05320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25325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9"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81"/>
            <a:ext cx="5157787" cy="1952976"/>
          </a:xfrm>
        </p:spPr>
        <p:txBody>
          <a:bodyPr anchor="b"/>
          <a:lstStyle>
            <a:lvl1pPr marL="0" indent="0">
              <a:buNone/>
              <a:defRPr sz="2954" b="1"/>
            </a:lvl1pPr>
            <a:lvl2pPr marL="562699" indent="0">
              <a:buNone/>
              <a:defRPr sz="2462" b="1"/>
            </a:lvl2pPr>
            <a:lvl3pPr marL="1125398" indent="0">
              <a:buNone/>
              <a:defRPr sz="2215" b="1"/>
            </a:lvl3pPr>
            <a:lvl4pPr marL="1688097" indent="0">
              <a:buNone/>
              <a:defRPr sz="1969" b="1"/>
            </a:lvl4pPr>
            <a:lvl5pPr marL="2250796" indent="0">
              <a:buNone/>
              <a:defRPr sz="1969" b="1"/>
            </a:lvl5pPr>
            <a:lvl6pPr marL="2813495" indent="0">
              <a:buNone/>
              <a:defRPr sz="1969" b="1"/>
            </a:lvl6pPr>
            <a:lvl7pPr marL="3376193" indent="0">
              <a:buNone/>
              <a:defRPr sz="1969" b="1"/>
            </a:lvl7pPr>
            <a:lvl8pPr marL="3938892" indent="0">
              <a:buNone/>
              <a:defRPr sz="1969" b="1"/>
            </a:lvl8pPr>
            <a:lvl9pPr marL="4501591" indent="0">
              <a:buNone/>
              <a:defRPr sz="1969" b="1"/>
            </a:lvl9pPr>
          </a:lstStyle>
          <a:p>
            <a:pPr lvl="0"/>
            <a:r>
              <a:rPr lang="ja-JP" altLang="en-US"/>
              <a:t>マスター テキストの書式設定</a:t>
            </a:r>
          </a:p>
        </p:txBody>
      </p:sp>
      <p:sp>
        <p:nvSpPr>
          <p:cNvPr id="4" name="Content Placeholder 3"/>
          <p:cNvSpPr>
            <a:spLocks noGrp="1"/>
          </p:cNvSpPr>
          <p:nvPr>
            <p:ph sz="half" idx="2"/>
          </p:nvPr>
        </p:nvSpPr>
        <p:spPr>
          <a:xfrm>
            <a:off x="839789" y="5937957"/>
            <a:ext cx="5157787"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2" y="3984981"/>
            <a:ext cx="5183188" cy="1952976"/>
          </a:xfrm>
        </p:spPr>
        <p:txBody>
          <a:bodyPr anchor="b"/>
          <a:lstStyle>
            <a:lvl1pPr marL="0" indent="0">
              <a:buNone/>
              <a:defRPr sz="2954" b="1"/>
            </a:lvl1pPr>
            <a:lvl2pPr marL="562699" indent="0">
              <a:buNone/>
              <a:defRPr sz="2462" b="1"/>
            </a:lvl2pPr>
            <a:lvl3pPr marL="1125398" indent="0">
              <a:buNone/>
              <a:defRPr sz="2215" b="1"/>
            </a:lvl3pPr>
            <a:lvl4pPr marL="1688097" indent="0">
              <a:buNone/>
              <a:defRPr sz="1969" b="1"/>
            </a:lvl4pPr>
            <a:lvl5pPr marL="2250796" indent="0">
              <a:buNone/>
              <a:defRPr sz="1969" b="1"/>
            </a:lvl5pPr>
            <a:lvl6pPr marL="2813495" indent="0">
              <a:buNone/>
              <a:defRPr sz="1969" b="1"/>
            </a:lvl6pPr>
            <a:lvl7pPr marL="3376193" indent="0">
              <a:buNone/>
              <a:defRPr sz="1969" b="1"/>
            </a:lvl7pPr>
            <a:lvl8pPr marL="3938892" indent="0">
              <a:buNone/>
              <a:defRPr sz="1969" b="1"/>
            </a:lvl8pPr>
            <a:lvl9pPr marL="4501591" indent="0">
              <a:buNone/>
              <a:defRPr sz="1969" b="1"/>
            </a:lvl9pPr>
          </a:lstStyle>
          <a:p>
            <a:pPr lvl="0"/>
            <a:r>
              <a:rPr lang="ja-JP" altLang="en-US"/>
              <a:t>マスター テキストの書式設定</a:t>
            </a:r>
          </a:p>
        </p:txBody>
      </p:sp>
      <p:sp>
        <p:nvSpPr>
          <p:cNvPr id="6" name="Content Placeholder 5"/>
          <p:cNvSpPr>
            <a:spLocks noGrp="1"/>
          </p:cNvSpPr>
          <p:nvPr>
            <p:ph sz="quarter" idx="4"/>
          </p:nvPr>
        </p:nvSpPr>
        <p:spPr>
          <a:xfrm>
            <a:off x="6172202" y="5937957"/>
            <a:ext cx="5183188"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216163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757004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66659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1083733"/>
            <a:ext cx="3932238" cy="3793067"/>
          </a:xfrm>
        </p:spPr>
        <p:txBody>
          <a:bodyPr anchor="b"/>
          <a:lstStyle>
            <a:lvl1pPr>
              <a:defRPr sz="3938"/>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8"/>
            <a:ext cx="6172201" cy="11552297"/>
          </a:xfrm>
        </p:spPr>
        <p:txBody>
          <a:bodyPr/>
          <a:lstStyle>
            <a:lvl1pPr>
              <a:defRPr sz="3938"/>
            </a:lvl1pPr>
            <a:lvl2pPr>
              <a:defRPr sz="3446"/>
            </a:lvl2pPr>
            <a:lvl3pPr>
              <a:defRPr sz="2954"/>
            </a:lvl3pPr>
            <a:lvl4pPr>
              <a:defRPr sz="2462"/>
            </a:lvl4pPr>
            <a:lvl5pPr>
              <a:defRPr sz="2462"/>
            </a:lvl5pPr>
            <a:lvl6pPr>
              <a:defRPr sz="2462"/>
            </a:lvl6pPr>
            <a:lvl7pPr>
              <a:defRPr sz="2462"/>
            </a:lvl7pPr>
            <a:lvl8pPr>
              <a:defRPr sz="2462"/>
            </a:lvl8pPr>
            <a:lvl9pPr>
              <a:defRPr sz="24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4876801"/>
            <a:ext cx="3932238" cy="9034875"/>
          </a:xfrm>
        </p:spPr>
        <p:txBody>
          <a:bodyPr/>
          <a:lstStyle>
            <a:lvl1pPr marL="0" indent="0">
              <a:buNone/>
              <a:defRPr sz="1969"/>
            </a:lvl1pPr>
            <a:lvl2pPr marL="562699" indent="0">
              <a:buNone/>
              <a:defRPr sz="1723"/>
            </a:lvl2pPr>
            <a:lvl3pPr marL="1125398" indent="0">
              <a:buNone/>
              <a:defRPr sz="1477"/>
            </a:lvl3pPr>
            <a:lvl4pPr marL="1688097" indent="0">
              <a:buNone/>
              <a:defRPr sz="1231"/>
            </a:lvl4pPr>
            <a:lvl5pPr marL="2250796" indent="0">
              <a:buNone/>
              <a:defRPr sz="1231"/>
            </a:lvl5pPr>
            <a:lvl6pPr marL="2813495" indent="0">
              <a:buNone/>
              <a:defRPr sz="1231"/>
            </a:lvl6pPr>
            <a:lvl7pPr marL="3376193" indent="0">
              <a:buNone/>
              <a:defRPr sz="1231"/>
            </a:lvl7pPr>
            <a:lvl8pPr marL="3938892" indent="0">
              <a:buNone/>
              <a:defRPr sz="1231"/>
            </a:lvl8pPr>
            <a:lvl9pPr marL="4501591" indent="0">
              <a:buNone/>
              <a:defRPr sz="12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74256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1083733"/>
            <a:ext cx="3932238" cy="3793067"/>
          </a:xfrm>
        </p:spPr>
        <p:txBody>
          <a:bodyPr anchor="b"/>
          <a:lstStyle>
            <a:lvl1pPr>
              <a:defRPr sz="393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8"/>
            <a:ext cx="6172201" cy="11552297"/>
          </a:xfrm>
        </p:spPr>
        <p:txBody>
          <a:bodyPr anchor="t"/>
          <a:lstStyle>
            <a:lvl1pPr marL="0" indent="0">
              <a:buNone/>
              <a:defRPr sz="3938"/>
            </a:lvl1pPr>
            <a:lvl2pPr marL="562699" indent="0">
              <a:buNone/>
              <a:defRPr sz="3446"/>
            </a:lvl2pPr>
            <a:lvl3pPr marL="1125398" indent="0">
              <a:buNone/>
              <a:defRPr sz="2954"/>
            </a:lvl3pPr>
            <a:lvl4pPr marL="1688097" indent="0">
              <a:buNone/>
              <a:defRPr sz="2462"/>
            </a:lvl4pPr>
            <a:lvl5pPr marL="2250796" indent="0">
              <a:buNone/>
              <a:defRPr sz="2462"/>
            </a:lvl5pPr>
            <a:lvl6pPr marL="2813495" indent="0">
              <a:buNone/>
              <a:defRPr sz="2462"/>
            </a:lvl6pPr>
            <a:lvl7pPr marL="3376193" indent="0">
              <a:buNone/>
              <a:defRPr sz="2462"/>
            </a:lvl7pPr>
            <a:lvl8pPr marL="3938892" indent="0">
              <a:buNone/>
              <a:defRPr sz="2462"/>
            </a:lvl8pPr>
            <a:lvl9pPr marL="4501591" indent="0">
              <a:buNone/>
              <a:defRPr sz="246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4876801"/>
            <a:ext cx="3932238" cy="9034875"/>
          </a:xfrm>
        </p:spPr>
        <p:txBody>
          <a:bodyPr/>
          <a:lstStyle>
            <a:lvl1pPr marL="0" indent="0">
              <a:buNone/>
              <a:defRPr sz="1969"/>
            </a:lvl1pPr>
            <a:lvl2pPr marL="562699" indent="0">
              <a:buNone/>
              <a:defRPr sz="1723"/>
            </a:lvl2pPr>
            <a:lvl3pPr marL="1125398" indent="0">
              <a:buNone/>
              <a:defRPr sz="1477"/>
            </a:lvl3pPr>
            <a:lvl4pPr marL="1688097" indent="0">
              <a:buNone/>
              <a:defRPr sz="1231"/>
            </a:lvl4pPr>
            <a:lvl5pPr marL="2250796" indent="0">
              <a:buNone/>
              <a:defRPr sz="1231"/>
            </a:lvl5pPr>
            <a:lvl6pPr marL="2813495" indent="0">
              <a:buNone/>
              <a:defRPr sz="1231"/>
            </a:lvl6pPr>
            <a:lvl7pPr marL="3376193" indent="0">
              <a:buNone/>
              <a:defRPr sz="1231"/>
            </a:lvl7pPr>
            <a:lvl8pPr marL="3938892" indent="0">
              <a:buNone/>
              <a:defRPr sz="1231"/>
            </a:lvl8pPr>
            <a:lvl9pPr marL="4501591" indent="0">
              <a:buNone/>
              <a:defRPr sz="12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12271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2"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1" y="15066909"/>
            <a:ext cx="2743200" cy="865482"/>
          </a:xfrm>
          <a:prstGeom prst="rect">
            <a:avLst/>
          </a:prstGeom>
        </p:spPr>
        <p:txBody>
          <a:bodyPr vert="horz" lIns="91440" tIns="45720" rIns="91440" bIns="45720" rtlCol="0" anchor="ctr"/>
          <a:lstStyle>
            <a:lvl1pPr algn="l">
              <a:defRPr sz="1477">
                <a:solidFill>
                  <a:schemeClr val="tx1">
                    <a:tint val="75000"/>
                  </a:schemeClr>
                </a:solidFill>
              </a:defRPr>
            </a:lvl1p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3"/>
          </p:nvPr>
        </p:nvSpPr>
        <p:spPr>
          <a:xfrm>
            <a:off x="4038602" y="15066909"/>
            <a:ext cx="4114800" cy="865482"/>
          </a:xfrm>
          <a:prstGeom prst="rect">
            <a:avLst/>
          </a:prstGeom>
        </p:spPr>
        <p:txBody>
          <a:bodyPr vert="horz" lIns="91440" tIns="45720" rIns="91440" bIns="45720" rtlCol="0" anchor="ctr"/>
          <a:lstStyle>
            <a:lvl1pPr algn="ctr">
              <a:defRPr sz="147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1" y="15066909"/>
            <a:ext cx="2743200" cy="865482"/>
          </a:xfrm>
          <a:prstGeom prst="rect">
            <a:avLst/>
          </a:prstGeom>
        </p:spPr>
        <p:txBody>
          <a:bodyPr vert="horz" lIns="91440" tIns="45720" rIns="91440" bIns="45720" rtlCol="0" anchor="ctr"/>
          <a:lstStyle>
            <a:lvl1pPr algn="r">
              <a:defRPr sz="1477">
                <a:solidFill>
                  <a:schemeClr val="tx1">
                    <a:tint val="75000"/>
                  </a:schemeClr>
                </a:solidFill>
              </a:defRPr>
            </a:lvl1p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9460154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125398" rtl="0" eaLnBrk="1" latinLnBrk="0" hangingPunct="1">
        <a:lnSpc>
          <a:spcPct val="90000"/>
        </a:lnSpc>
        <a:spcBef>
          <a:spcPct val="0"/>
        </a:spcBef>
        <a:buNone/>
        <a:defRPr kumimoji="1" sz="5415" kern="1200">
          <a:solidFill>
            <a:schemeClr val="tx1"/>
          </a:solidFill>
          <a:latin typeface="+mj-lt"/>
          <a:ea typeface="+mj-ea"/>
          <a:cs typeface="+mj-cs"/>
        </a:defRPr>
      </a:lvl1pPr>
    </p:titleStyle>
    <p:bodyStyle>
      <a:lvl1pPr marL="281349" indent="-281349" algn="l" defTabSz="1125398" rtl="0" eaLnBrk="1" latinLnBrk="0" hangingPunct="1">
        <a:lnSpc>
          <a:spcPct val="90000"/>
        </a:lnSpc>
        <a:spcBef>
          <a:spcPts val="1231"/>
        </a:spcBef>
        <a:buFont typeface="Arial" panose="020B0604020202020204" pitchFamily="34" charset="0"/>
        <a:buChar char="•"/>
        <a:defRPr kumimoji="1" sz="3446" kern="1200">
          <a:solidFill>
            <a:schemeClr val="tx1"/>
          </a:solidFill>
          <a:latin typeface="+mn-lt"/>
          <a:ea typeface="+mn-ea"/>
          <a:cs typeface="+mn-cs"/>
        </a:defRPr>
      </a:lvl1pPr>
      <a:lvl2pPr marL="844048" indent="-281349" algn="l" defTabSz="1125398" rtl="0" eaLnBrk="1" latinLnBrk="0" hangingPunct="1">
        <a:lnSpc>
          <a:spcPct val="90000"/>
        </a:lnSpc>
        <a:spcBef>
          <a:spcPts val="615"/>
        </a:spcBef>
        <a:buFont typeface="Arial" panose="020B0604020202020204" pitchFamily="34" charset="0"/>
        <a:buChar char="•"/>
        <a:defRPr kumimoji="1" sz="2954" kern="1200">
          <a:solidFill>
            <a:schemeClr val="tx1"/>
          </a:solidFill>
          <a:latin typeface="+mn-lt"/>
          <a:ea typeface="+mn-ea"/>
          <a:cs typeface="+mn-cs"/>
        </a:defRPr>
      </a:lvl2pPr>
      <a:lvl3pPr marL="1406747" indent="-281349" algn="l" defTabSz="1125398" rtl="0" eaLnBrk="1" latinLnBrk="0" hangingPunct="1">
        <a:lnSpc>
          <a:spcPct val="90000"/>
        </a:lnSpc>
        <a:spcBef>
          <a:spcPts val="615"/>
        </a:spcBef>
        <a:buFont typeface="Arial" panose="020B0604020202020204" pitchFamily="34" charset="0"/>
        <a:buChar char="•"/>
        <a:defRPr kumimoji="1" sz="2462" kern="1200">
          <a:solidFill>
            <a:schemeClr val="tx1"/>
          </a:solidFill>
          <a:latin typeface="+mn-lt"/>
          <a:ea typeface="+mn-ea"/>
          <a:cs typeface="+mn-cs"/>
        </a:defRPr>
      </a:lvl3pPr>
      <a:lvl4pPr marL="1969446" indent="-281349" algn="l" defTabSz="1125398" rtl="0" eaLnBrk="1" latinLnBrk="0" hangingPunct="1">
        <a:lnSpc>
          <a:spcPct val="90000"/>
        </a:lnSpc>
        <a:spcBef>
          <a:spcPts val="615"/>
        </a:spcBef>
        <a:buFont typeface="Arial" panose="020B0604020202020204" pitchFamily="34" charset="0"/>
        <a:buChar char="•"/>
        <a:defRPr kumimoji="1" sz="2215" kern="1200">
          <a:solidFill>
            <a:schemeClr val="tx1"/>
          </a:solidFill>
          <a:latin typeface="+mn-lt"/>
          <a:ea typeface="+mn-ea"/>
          <a:cs typeface="+mn-cs"/>
        </a:defRPr>
      </a:lvl4pPr>
      <a:lvl5pPr marL="2532145" indent="-281349" algn="l" defTabSz="1125398" rtl="0" eaLnBrk="1" latinLnBrk="0" hangingPunct="1">
        <a:lnSpc>
          <a:spcPct val="90000"/>
        </a:lnSpc>
        <a:spcBef>
          <a:spcPts val="615"/>
        </a:spcBef>
        <a:buFont typeface="Arial" panose="020B0604020202020204" pitchFamily="34" charset="0"/>
        <a:buChar char="•"/>
        <a:defRPr kumimoji="1" sz="2215" kern="1200">
          <a:solidFill>
            <a:schemeClr val="tx1"/>
          </a:solidFill>
          <a:latin typeface="+mn-lt"/>
          <a:ea typeface="+mn-ea"/>
          <a:cs typeface="+mn-cs"/>
        </a:defRPr>
      </a:lvl5pPr>
      <a:lvl6pPr marL="3094844" indent="-281349" algn="l" defTabSz="1125398" rtl="0" eaLnBrk="1" latinLnBrk="0" hangingPunct="1">
        <a:lnSpc>
          <a:spcPct val="90000"/>
        </a:lnSpc>
        <a:spcBef>
          <a:spcPts val="615"/>
        </a:spcBef>
        <a:buFont typeface="Arial" panose="020B0604020202020204" pitchFamily="34" charset="0"/>
        <a:buChar char="•"/>
        <a:defRPr kumimoji="1" sz="2215" kern="1200">
          <a:solidFill>
            <a:schemeClr val="tx1"/>
          </a:solidFill>
          <a:latin typeface="+mn-lt"/>
          <a:ea typeface="+mn-ea"/>
          <a:cs typeface="+mn-cs"/>
        </a:defRPr>
      </a:lvl6pPr>
      <a:lvl7pPr marL="3657543" indent="-281349" algn="l" defTabSz="1125398" rtl="0" eaLnBrk="1" latinLnBrk="0" hangingPunct="1">
        <a:lnSpc>
          <a:spcPct val="90000"/>
        </a:lnSpc>
        <a:spcBef>
          <a:spcPts val="615"/>
        </a:spcBef>
        <a:buFont typeface="Arial" panose="020B0604020202020204" pitchFamily="34" charset="0"/>
        <a:buChar char="•"/>
        <a:defRPr kumimoji="1" sz="2215" kern="1200">
          <a:solidFill>
            <a:schemeClr val="tx1"/>
          </a:solidFill>
          <a:latin typeface="+mn-lt"/>
          <a:ea typeface="+mn-ea"/>
          <a:cs typeface="+mn-cs"/>
        </a:defRPr>
      </a:lvl7pPr>
      <a:lvl8pPr marL="4220242" indent="-281349" algn="l" defTabSz="1125398" rtl="0" eaLnBrk="1" latinLnBrk="0" hangingPunct="1">
        <a:lnSpc>
          <a:spcPct val="90000"/>
        </a:lnSpc>
        <a:spcBef>
          <a:spcPts val="615"/>
        </a:spcBef>
        <a:buFont typeface="Arial" panose="020B0604020202020204" pitchFamily="34" charset="0"/>
        <a:buChar char="•"/>
        <a:defRPr kumimoji="1" sz="2215" kern="1200">
          <a:solidFill>
            <a:schemeClr val="tx1"/>
          </a:solidFill>
          <a:latin typeface="+mn-lt"/>
          <a:ea typeface="+mn-ea"/>
          <a:cs typeface="+mn-cs"/>
        </a:defRPr>
      </a:lvl8pPr>
      <a:lvl9pPr marL="4782941" indent="-281349" algn="l" defTabSz="1125398" rtl="0" eaLnBrk="1" latinLnBrk="0" hangingPunct="1">
        <a:lnSpc>
          <a:spcPct val="90000"/>
        </a:lnSpc>
        <a:spcBef>
          <a:spcPts val="615"/>
        </a:spcBef>
        <a:buFont typeface="Arial" panose="020B0604020202020204" pitchFamily="34" charset="0"/>
        <a:buChar char="•"/>
        <a:defRPr kumimoji="1" sz="2215" kern="1200">
          <a:solidFill>
            <a:schemeClr val="tx1"/>
          </a:solidFill>
          <a:latin typeface="+mn-lt"/>
          <a:ea typeface="+mn-ea"/>
          <a:cs typeface="+mn-cs"/>
        </a:defRPr>
      </a:lvl9pPr>
    </p:bodyStyle>
    <p:otherStyle>
      <a:defPPr>
        <a:defRPr lang="en-US"/>
      </a:defPPr>
      <a:lvl1pPr marL="0" algn="l" defTabSz="1125398" rtl="0" eaLnBrk="1" latinLnBrk="0" hangingPunct="1">
        <a:defRPr kumimoji="1" sz="2215" kern="1200">
          <a:solidFill>
            <a:schemeClr val="tx1"/>
          </a:solidFill>
          <a:latin typeface="+mn-lt"/>
          <a:ea typeface="+mn-ea"/>
          <a:cs typeface="+mn-cs"/>
        </a:defRPr>
      </a:lvl1pPr>
      <a:lvl2pPr marL="562699" algn="l" defTabSz="1125398" rtl="0" eaLnBrk="1" latinLnBrk="0" hangingPunct="1">
        <a:defRPr kumimoji="1" sz="2215" kern="1200">
          <a:solidFill>
            <a:schemeClr val="tx1"/>
          </a:solidFill>
          <a:latin typeface="+mn-lt"/>
          <a:ea typeface="+mn-ea"/>
          <a:cs typeface="+mn-cs"/>
        </a:defRPr>
      </a:lvl2pPr>
      <a:lvl3pPr marL="1125398" algn="l" defTabSz="1125398" rtl="0" eaLnBrk="1" latinLnBrk="0" hangingPunct="1">
        <a:defRPr kumimoji="1" sz="2215" kern="1200">
          <a:solidFill>
            <a:schemeClr val="tx1"/>
          </a:solidFill>
          <a:latin typeface="+mn-lt"/>
          <a:ea typeface="+mn-ea"/>
          <a:cs typeface="+mn-cs"/>
        </a:defRPr>
      </a:lvl3pPr>
      <a:lvl4pPr marL="1688097" algn="l" defTabSz="1125398" rtl="0" eaLnBrk="1" latinLnBrk="0" hangingPunct="1">
        <a:defRPr kumimoji="1" sz="2215" kern="1200">
          <a:solidFill>
            <a:schemeClr val="tx1"/>
          </a:solidFill>
          <a:latin typeface="+mn-lt"/>
          <a:ea typeface="+mn-ea"/>
          <a:cs typeface="+mn-cs"/>
        </a:defRPr>
      </a:lvl4pPr>
      <a:lvl5pPr marL="2250796" algn="l" defTabSz="1125398" rtl="0" eaLnBrk="1" latinLnBrk="0" hangingPunct="1">
        <a:defRPr kumimoji="1" sz="2215" kern="1200">
          <a:solidFill>
            <a:schemeClr val="tx1"/>
          </a:solidFill>
          <a:latin typeface="+mn-lt"/>
          <a:ea typeface="+mn-ea"/>
          <a:cs typeface="+mn-cs"/>
        </a:defRPr>
      </a:lvl5pPr>
      <a:lvl6pPr marL="2813495" algn="l" defTabSz="1125398" rtl="0" eaLnBrk="1" latinLnBrk="0" hangingPunct="1">
        <a:defRPr kumimoji="1" sz="2215" kern="1200">
          <a:solidFill>
            <a:schemeClr val="tx1"/>
          </a:solidFill>
          <a:latin typeface="+mn-lt"/>
          <a:ea typeface="+mn-ea"/>
          <a:cs typeface="+mn-cs"/>
        </a:defRPr>
      </a:lvl6pPr>
      <a:lvl7pPr marL="3376193" algn="l" defTabSz="1125398" rtl="0" eaLnBrk="1" latinLnBrk="0" hangingPunct="1">
        <a:defRPr kumimoji="1" sz="2215" kern="1200">
          <a:solidFill>
            <a:schemeClr val="tx1"/>
          </a:solidFill>
          <a:latin typeface="+mn-lt"/>
          <a:ea typeface="+mn-ea"/>
          <a:cs typeface="+mn-cs"/>
        </a:defRPr>
      </a:lvl7pPr>
      <a:lvl8pPr marL="3938892" algn="l" defTabSz="1125398" rtl="0" eaLnBrk="1" latinLnBrk="0" hangingPunct="1">
        <a:defRPr kumimoji="1" sz="2215" kern="1200">
          <a:solidFill>
            <a:schemeClr val="tx1"/>
          </a:solidFill>
          <a:latin typeface="+mn-lt"/>
          <a:ea typeface="+mn-ea"/>
          <a:cs typeface="+mn-cs"/>
        </a:defRPr>
      </a:lvl8pPr>
      <a:lvl9pPr marL="4501591" algn="l" defTabSz="1125398" rtl="0" eaLnBrk="1" latinLnBrk="0" hangingPunct="1">
        <a:defRPr kumimoji="1" sz="22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hlw.go.jp/stf/seisakunitsuite/bunya/0000084783.html"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xmlns="" id="{9FC16183-D6FC-B9B2-E6DB-F520F6F9BF9B}"/>
              </a:ext>
            </a:extLst>
          </p:cNvPr>
          <p:cNvSpPr/>
          <p:nvPr/>
        </p:nvSpPr>
        <p:spPr>
          <a:xfrm>
            <a:off x="194447" y="13580428"/>
            <a:ext cx="11741191" cy="140979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77231" tIns="236308" rIns="177231" bIns="236308" rtlCol="0" anchor="t">
            <a:spAutoFit/>
          </a:bodyPr>
          <a:lstStyle/>
          <a:p>
            <a:pPr algn="ctr" defTabSz="257175">
              <a:lnSpc>
                <a:spcPct val="130000"/>
              </a:lnSpc>
            </a:pPr>
            <a:endParaRPr kumimoji="1" lang="en-US" altLang="ja-JP" sz="2400" dirty="0">
              <a:solidFill>
                <a:prstClr val="white"/>
              </a:solidFill>
              <a:latin typeface="+mn-ea"/>
            </a:endParaRPr>
          </a:p>
          <a:p>
            <a:pPr algn="ctr" defTabSz="257175">
              <a:lnSpc>
                <a:spcPct val="130000"/>
              </a:lnSpc>
            </a:pPr>
            <a:endParaRPr kumimoji="1" lang="en-US" altLang="ja-JP" sz="2400" dirty="0">
              <a:solidFill>
                <a:prstClr val="white"/>
              </a:solidFill>
              <a:latin typeface="+mn-ea"/>
            </a:endParaRPr>
          </a:p>
        </p:txBody>
      </p:sp>
      <p:sp>
        <p:nvSpPr>
          <p:cNvPr id="58" name="テキスト ボックス 57">
            <a:extLst>
              <a:ext uri="{FF2B5EF4-FFF2-40B4-BE49-F238E27FC236}">
                <a16:creationId xmlns:a16="http://schemas.microsoft.com/office/drawing/2014/main" xmlns="" id="{08DA7E41-487F-3D3E-5B2E-D367878745EF}"/>
              </a:ext>
            </a:extLst>
          </p:cNvPr>
          <p:cNvSpPr txBox="1"/>
          <p:nvPr/>
        </p:nvSpPr>
        <p:spPr>
          <a:xfrm>
            <a:off x="2338472" y="208418"/>
            <a:ext cx="7552970" cy="569559"/>
          </a:xfrm>
          <a:prstGeom prst="rect">
            <a:avLst/>
          </a:prstGeom>
          <a:noFill/>
        </p:spPr>
        <p:txBody>
          <a:bodyPr wrap="none" lIns="177231" tIns="118154" rIns="177231" rtlCol="0">
            <a:spAutoFit/>
          </a:bodyPr>
          <a:lstStyle/>
          <a:p>
            <a:pPr defTabSz="750265"/>
            <a:r>
              <a:rPr kumimoji="1" lang="ja-JP" altLang="en-US" sz="2626" b="1" spc="492" dirty="0" smtClean="0">
                <a:solidFill>
                  <a:srgbClr val="000000"/>
                </a:solidFill>
                <a:latin typeface="メイリオ"/>
                <a:ea typeface="メイリオ"/>
              </a:rPr>
              <a:t>難病</a:t>
            </a:r>
            <a:r>
              <a:rPr kumimoji="1" lang="ja-JP" altLang="en-US" sz="2626" b="1" spc="492" dirty="0" smtClean="0">
                <a:solidFill>
                  <a:srgbClr val="000000"/>
                </a:solidFill>
                <a:latin typeface="メイリオ"/>
                <a:ea typeface="メイリオ"/>
              </a:rPr>
              <a:t>指定医及び指定医療機関の</a:t>
            </a:r>
            <a:r>
              <a:rPr kumimoji="1" lang="ja-JP" altLang="en-US" sz="2626" b="1" spc="492" dirty="0">
                <a:solidFill>
                  <a:srgbClr val="000000"/>
                </a:solidFill>
                <a:latin typeface="メイリオ"/>
                <a:ea typeface="メイリオ"/>
              </a:rPr>
              <a:t>皆さまへ</a:t>
            </a:r>
          </a:p>
        </p:txBody>
      </p:sp>
      <p:sp>
        <p:nvSpPr>
          <p:cNvPr id="72" name="正方形/長方形 71">
            <a:extLst>
              <a:ext uri="{FF2B5EF4-FFF2-40B4-BE49-F238E27FC236}">
                <a16:creationId xmlns:a16="http://schemas.microsoft.com/office/drawing/2014/main" xmlns="" id="{EDA0F839-64E4-D42B-1955-0572CE9FF199}"/>
              </a:ext>
            </a:extLst>
          </p:cNvPr>
          <p:cNvSpPr/>
          <p:nvPr/>
        </p:nvSpPr>
        <p:spPr>
          <a:xfrm>
            <a:off x="244362" y="831772"/>
            <a:ext cx="11741191" cy="420286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77231" tIns="236308" rIns="177231" bIns="236308" rtlCol="0" anchor="t">
            <a:spAutoFit/>
          </a:bodyPr>
          <a:lstStyle/>
          <a:p>
            <a:pPr algn="ctr" defTabSz="257175">
              <a:lnSpc>
                <a:spcPct val="130000"/>
              </a:lnSpc>
            </a:pPr>
            <a:r>
              <a:rPr kumimoji="1" lang="en-US" altLang="ja-JP" sz="2400" b="1" spc="46" dirty="0">
                <a:solidFill>
                  <a:prstClr val="white"/>
                </a:solidFill>
                <a:latin typeface="+mn-ea"/>
              </a:rPr>
              <a:t>2023</a:t>
            </a:r>
            <a:r>
              <a:rPr kumimoji="1" lang="ja-JP" altLang="en-US" sz="2400" b="1" spc="46" dirty="0">
                <a:solidFill>
                  <a:prstClr val="white"/>
                </a:solidFill>
                <a:latin typeface="+mn-ea"/>
              </a:rPr>
              <a:t>（令和</a:t>
            </a:r>
            <a:r>
              <a:rPr kumimoji="1" lang="en-US" altLang="ja-JP" sz="2400" b="1" spc="46" dirty="0">
                <a:solidFill>
                  <a:prstClr val="white"/>
                </a:solidFill>
                <a:latin typeface="+mn-ea"/>
              </a:rPr>
              <a:t>5</a:t>
            </a:r>
            <a:r>
              <a:rPr kumimoji="1" lang="ja-JP" altLang="en-US" sz="2400" b="1" spc="46" dirty="0">
                <a:solidFill>
                  <a:prstClr val="white"/>
                </a:solidFill>
                <a:latin typeface="+mn-ea"/>
              </a:rPr>
              <a:t>）年</a:t>
            </a:r>
            <a:r>
              <a:rPr kumimoji="1" lang="en-US" altLang="ja-JP" sz="2400" b="1" spc="46" dirty="0">
                <a:solidFill>
                  <a:prstClr val="white"/>
                </a:solidFill>
                <a:latin typeface="+mn-ea"/>
              </a:rPr>
              <a:t>10</a:t>
            </a:r>
            <a:r>
              <a:rPr kumimoji="1" lang="ja-JP" altLang="en-US" sz="2400" b="1" spc="46" dirty="0">
                <a:solidFill>
                  <a:prstClr val="white"/>
                </a:solidFill>
                <a:latin typeface="+mn-ea"/>
              </a:rPr>
              <a:t>月</a:t>
            </a:r>
            <a:r>
              <a:rPr kumimoji="1" lang="en-US" altLang="ja-JP" sz="2400" b="1" spc="46" dirty="0">
                <a:solidFill>
                  <a:prstClr val="white"/>
                </a:solidFill>
                <a:latin typeface="+mn-ea"/>
              </a:rPr>
              <a:t>1</a:t>
            </a:r>
            <a:r>
              <a:rPr kumimoji="1" lang="ja-JP" altLang="en-US" sz="2400" b="1" spc="46" dirty="0">
                <a:solidFill>
                  <a:prstClr val="white"/>
                </a:solidFill>
                <a:latin typeface="+mn-ea"/>
              </a:rPr>
              <a:t>日から難病医療費助成制度が変わり、</a:t>
            </a:r>
            <a:endParaRPr kumimoji="1" lang="en-US" altLang="ja-JP" sz="2400" b="1" spc="46" dirty="0">
              <a:solidFill>
                <a:prstClr val="white"/>
              </a:solidFill>
              <a:latin typeface="+mn-ea"/>
            </a:endParaRPr>
          </a:p>
          <a:p>
            <a:pPr algn="ctr" defTabSz="257175">
              <a:lnSpc>
                <a:spcPct val="130000"/>
              </a:lnSpc>
              <a:spcAft>
                <a:spcPts val="554"/>
              </a:spcAft>
            </a:pPr>
            <a:r>
              <a:rPr kumimoji="1" lang="ja-JP" altLang="en-US" sz="4000" b="1" spc="554" dirty="0">
                <a:solidFill>
                  <a:prstClr val="white"/>
                </a:solidFill>
                <a:latin typeface="+mn-ea"/>
              </a:rPr>
              <a:t>指定難病の臨床調査個人票に</a:t>
            </a:r>
            <a:endParaRPr kumimoji="1" lang="en-US" altLang="ja-JP" sz="4000" b="1" spc="554" dirty="0">
              <a:solidFill>
                <a:prstClr val="white"/>
              </a:solidFill>
              <a:latin typeface="+mn-ea"/>
            </a:endParaRPr>
          </a:p>
          <a:p>
            <a:pPr algn="ctr" defTabSz="257175">
              <a:lnSpc>
                <a:spcPct val="130000"/>
              </a:lnSpc>
              <a:spcAft>
                <a:spcPts val="554"/>
              </a:spcAft>
            </a:pPr>
            <a:r>
              <a:rPr kumimoji="1" lang="ja-JP" altLang="en-US" sz="4000" b="1" spc="554" dirty="0">
                <a:solidFill>
                  <a:prstClr val="white"/>
                </a:solidFill>
                <a:latin typeface="+mn-ea"/>
              </a:rPr>
              <a:t>「診断年月日」欄が追加されます</a:t>
            </a:r>
            <a:endParaRPr kumimoji="1" lang="en-US" altLang="ja-JP" sz="4000" b="1" spc="554" dirty="0">
              <a:solidFill>
                <a:prstClr val="white"/>
              </a:solidFill>
              <a:latin typeface="+mn-ea"/>
            </a:endParaRPr>
          </a:p>
          <a:p>
            <a:pPr algn="ctr" defTabSz="257175">
              <a:lnSpc>
                <a:spcPct val="130000"/>
              </a:lnSpc>
              <a:spcAft>
                <a:spcPts val="554"/>
              </a:spcAft>
            </a:pPr>
            <a:r>
              <a:rPr kumimoji="1" lang="ja-JP" altLang="en-US" sz="2000" dirty="0">
                <a:solidFill>
                  <a:prstClr val="white"/>
                </a:solidFill>
                <a:latin typeface="+mn-ea"/>
              </a:rPr>
              <a:t>特定医療費の支給開始日を確認するため、臨床調査個人票の「診断年月日」欄には</a:t>
            </a:r>
            <a:endParaRPr kumimoji="1" lang="en-US" altLang="ja-JP" sz="2000" dirty="0">
              <a:solidFill>
                <a:prstClr val="white"/>
              </a:solidFill>
              <a:latin typeface="+mn-ea"/>
            </a:endParaRPr>
          </a:p>
          <a:p>
            <a:pPr algn="ctr" defTabSz="257175">
              <a:lnSpc>
                <a:spcPct val="130000"/>
              </a:lnSpc>
              <a:spcAft>
                <a:spcPts val="554"/>
              </a:spcAft>
            </a:pPr>
            <a:r>
              <a:rPr kumimoji="1" lang="ja-JP" altLang="en-US" sz="2400" dirty="0">
                <a:solidFill>
                  <a:schemeClr val="bg1"/>
                </a:solidFill>
                <a:latin typeface="+mn-ea"/>
              </a:rPr>
              <a:t>「</a:t>
            </a:r>
            <a:r>
              <a:rPr kumimoji="1" lang="ja-JP" altLang="en-US" sz="2400" b="1" u="sng" dirty="0">
                <a:solidFill>
                  <a:schemeClr val="bg1"/>
                </a:solidFill>
                <a:latin typeface="+mn-ea"/>
              </a:rPr>
              <a:t>当該臨床調査個人票に記載された内容を診断した日</a:t>
            </a:r>
            <a:r>
              <a:rPr kumimoji="1" lang="ja-JP" altLang="en-US" sz="2400" dirty="0">
                <a:solidFill>
                  <a:schemeClr val="bg1"/>
                </a:solidFill>
                <a:latin typeface="+mn-ea"/>
              </a:rPr>
              <a:t>」</a:t>
            </a:r>
            <a:endParaRPr kumimoji="1" lang="en-US" altLang="ja-JP" sz="2400" dirty="0">
              <a:solidFill>
                <a:schemeClr val="bg1"/>
              </a:solidFill>
              <a:latin typeface="+mn-ea"/>
            </a:endParaRPr>
          </a:p>
          <a:p>
            <a:pPr algn="ctr" defTabSz="257175">
              <a:lnSpc>
                <a:spcPct val="130000"/>
              </a:lnSpc>
              <a:spcAft>
                <a:spcPts val="554"/>
              </a:spcAft>
            </a:pPr>
            <a:r>
              <a:rPr kumimoji="1" lang="ja-JP" altLang="en-US" sz="2000" dirty="0">
                <a:solidFill>
                  <a:prstClr val="white"/>
                </a:solidFill>
                <a:latin typeface="+mn-ea"/>
              </a:rPr>
              <a:t>を記載いただきますようお願いいたします。</a:t>
            </a:r>
            <a:endParaRPr kumimoji="1" lang="ja-JP" altLang="en-US" sz="2400" dirty="0">
              <a:solidFill>
                <a:prstClr val="white"/>
              </a:solidFill>
              <a:latin typeface="+mn-ea"/>
            </a:endParaRPr>
          </a:p>
        </p:txBody>
      </p:sp>
      <p:sp>
        <p:nvSpPr>
          <p:cNvPr id="73" name="テキスト ボックス 72">
            <a:extLst>
              <a:ext uri="{FF2B5EF4-FFF2-40B4-BE49-F238E27FC236}">
                <a16:creationId xmlns:a16="http://schemas.microsoft.com/office/drawing/2014/main" xmlns="" id="{21DDA7E8-EC3F-FE52-C4BB-9134C20CFF06}"/>
              </a:ext>
            </a:extLst>
          </p:cNvPr>
          <p:cNvSpPr txBox="1"/>
          <p:nvPr/>
        </p:nvSpPr>
        <p:spPr>
          <a:xfrm>
            <a:off x="45617" y="5154046"/>
            <a:ext cx="6444718" cy="518969"/>
          </a:xfrm>
          <a:prstGeom prst="rect">
            <a:avLst/>
          </a:prstGeom>
          <a:noFill/>
        </p:spPr>
        <p:txBody>
          <a:bodyPr wrap="none" lIns="177231" tIns="118154" rIns="177231" rtlCol="0">
            <a:spAutoFit/>
          </a:bodyPr>
          <a:lstStyle/>
          <a:p>
            <a:pPr defTabSz="750265"/>
            <a:r>
              <a:rPr kumimoji="1" lang="ja-JP" altLang="en-US" sz="2297" b="1" spc="492" dirty="0">
                <a:solidFill>
                  <a:srgbClr val="0070C0"/>
                </a:solidFill>
                <a:latin typeface="メイリオ"/>
                <a:ea typeface="メイリオ"/>
              </a:rPr>
              <a:t>＜１０月１日からの臨床調査個人票＞</a:t>
            </a:r>
          </a:p>
        </p:txBody>
      </p:sp>
      <p:pic>
        <p:nvPicPr>
          <p:cNvPr id="5" name="図 4">
            <a:extLst>
              <a:ext uri="{FF2B5EF4-FFF2-40B4-BE49-F238E27FC236}">
                <a16:creationId xmlns:a16="http://schemas.microsoft.com/office/drawing/2014/main" xmlns="" id="{E381FFC1-49E1-6F70-F8CC-63F631559AAF}"/>
              </a:ext>
            </a:extLst>
          </p:cNvPr>
          <p:cNvPicPr>
            <a:picLocks noChangeAspect="1"/>
          </p:cNvPicPr>
          <p:nvPr/>
        </p:nvPicPr>
        <p:blipFill rotWithShape="1">
          <a:blip r:embed="rId2"/>
          <a:srcRect l="7695" t="24231" r="6010" b="19405"/>
          <a:stretch/>
        </p:blipFill>
        <p:spPr>
          <a:xfrm>
            <a:off x="244362" y="5753693"/>
            <a:ext cx="10521145" cy="3735422"/>
          </a:xfrm>
          <a:prstGeom prst="rect">
            <a:avLst/>
          </a:prstGeom>
        </p:spPr>
      </p:pic>
      <p:sp>
        <p:nvSpPr>
          <p:cNvPr id="7" name="正方形/長方形 6">
            <a:extLst>
              <a:ext uri="{FF2B5EF4-FFF2-40B4-BE49-F238E27FC236}">
                <a16:creationId xmlns:a16="http://schemas.microsoft.com/office/drawing/2014/main" xmlns="" id="{52BF186B-E84E-38F1-DCAC-94A7259BCC8A}"/>
              </a:ext>
            </a:extLst>
          </p:cNvPr>
          <p:cNvSpPr/>
          <p:nvPr/>
        </p:nvSpPr>
        <p:spPr>
          <a:xfrm>
            <a:off x="447966" y="15141221"/>
            <a:ext cx="11679276" cy="400110"/>
          </a:xfrm>
          <a:prstGeom prst="rect">
            <a:avLst/>
          </a:prstGeom>
        </p:spPr>
        <p:txBody>
          <a:bodyPr wrap="square">
            <a:spAutoFit/>
          </a:bodyPr>
          <a:lstStyle/>
          <a:p>
            <a:pPr marL="85725" marR="0" lvl="0" indent="-85725"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特定医療費の支給開始日の見直しの概要については、（別添）の周知チラシをご確認ください。</a:t>
            </a:r>
            <a:endParaRPr kumimoji="1" lang="en-US" altLang="ja-JP" sz="20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xmlns="" id="{6B6D68E7-40B1-8093-0EB7-5599BE3A68EB}"/>
              </a:ext>
            </a:extLst>
          </p:cNvPr>
          <p:cNvSpPr/>
          <p:nvPr/>
        </p:nvSpPr>
        <p:spPr>
          <a:xfrm>
            <a:off x="115075" y="11099466"/>
            <a:ext cx="11808791" cy="861774"/>
          </a:xfrm>
          <a:prstGeom prst="rect">
            <a:avLst/>
          </a:prstGeom>
          <a:noFill/>
        </p:spPr>
        <p:txBody>
          <a:bodyPr wrap="square" lIns="91440" tIns="45720" rIns="91440" bIns="45720">
            <a:spAutoFit/>
          </a:bodyPr>
          <a:lstStyle/>
          <a:p>
            <a:r>
              <a:rPr lang="ja-JP" altLang="en-US" sz="2500" b="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2500" b="1" u="sng"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診察や検査結果等から、当該指定難病の診断基準を満たし、</a:t>
            </a:r>
            <a:endParaRPr lang="en-US" altLang="ja-JP" sz="2500" b="1" u="sng"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2500" b="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500" b="1" u="sng"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且つ、当該指定難病が原因で重症度分類を満たしていると総合的に診断した日</a:t>
            </a:r>
            <a:endParaRPr lang="en-US" altLang="ja-JP" sz="2500" b="1" u="sng"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xmlns="" id="{A75F238A-B233-75D1-39C0-2C87874443A2}"/>
              </a:ext>
            </a:extLst>
          </p:cNvPr>
          <p:cNvSpPr txBox="1"/>
          <p:nvPr/>
        </p:nvSpPr>
        <p:spPr>
          <a:xfrm>
            <a:off x="45617" y="10443033"/>
            <a:ext cx="5728625" cy="518969"/>
          </a:xfrm>
          <a:prstGeom prst="rect">
            <a:avLst/>
          </a:prstGeom>
          <a:noFill/>
        </p:spPr>
        <p:txBody>
          <a:bodyPr wrap="none" lIns="177231" tIns="118154" rIns="177231" rtlCol="0">
            <a:spAutoFit/>
          </a:bodyPr>
          <a:lstStyle/>
          <a:p>
            <a:pPr defTabSz="750265"/>
            <a:r>
              <a:rPr kumimoji="1" lang="ja-JP" altLang="en-US" sz="2297" b="1" spc="492" dirty="0">
                <a:solidFill>
                  <a:srgbClr val="0070C0"/>
                </a:solidFill>
                <a:latin typeface="メイリオ"/>
                <a:ea typeface="メイリオ"/>
              </a:rPr>
              <a:t>＜診断年月日の具体的な考え方＞</a:t>
            </a:r>
          </a:p>
        </p:txBody>
      </p:sp>
      <p:sp>
        <p:nvSpPr>
          <p:cNvPr id="21" name="正方形/長方形 20">
            <a:extLst>
              <a:ext uri="{FF2B5EF4-FFF2-40B4-BE49-F238E27FC236}">
                <a16:creationId xmlns:a16="http://schemas.microsoft.com/office/drawing/2014/main" xmlns="" id="{5B1A7559-D587-95DF-5F9F-D0DB47FE902A}"/>
              </a:ext>
            </a:extLst>
          </p:cNvPr>
          <p:cNvSpPr/>
          <p:nvPr/>
        </p:nvSpPr>
        <p:spPr>
          <a:xfrm>
            <a:off x="256362" y="13948183"/>
            <a:ext cx="11679276" cy="707886"/>
          </a:xfrm>
          <a:prstGeom prst="rect">
            <a:avLst/>
          </a:prstGeom>
        </p:spPr>
        <p:txBody>
          <a:bodyPr wrap="square">
            <a:spAutoFit/>
          </a:bodyPr>
          <a:lstStyle/>
          <a:p>
            <a:pPr marL="85725" marR="0" lvl="0" indent="-85725" algn="l" defTabSz="8440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 新しい臨個票は、厚生労働省ホームページからダウンロードできます。</a:t>
            </a:r>
            <a:endParaRPr kumimoji="1" lang="en-US" altLang="ja-JP" sz="20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a:p>
            <a:pPr marL="85725" marR="0" lvl="0" indent="-85725" algn="l" defTabSz="844083"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xmlns="" id="{9BBE6E80-990C-6147-1CF6-C7F1C59916A5}"/>
              </a:ext>
            </a:extLst>
          </p:cNvPr>
          <p:cNvSpPr txBox="1"/>
          <p:nvPr/>
        </p:nvSpPr>
        <p:spPr>
          <a:xfrm>
            <a:off x="211053" y="14281605"/>
            <a:ext cx="8733428" cy="369332"/>
          </a:xfrm>
          <a:prstGeom prst="rect">
            <a:avLst/>
          </a:prstGeom>
          <a:noFill/>
        </p:spPr>
        <p:txBody>
          <a:bodyPr wrap="square">
            <a:spAutoFit/>
          </a:bodyPr>
          <a:lstStyle/>
          <a:p>
            <a:r>
              <a:rPr lang="ja-JP" altLang="en-US" dirty="0">
                <a:solidFill>
                  <a:schemeClr val="bg1"/>
                </a:solidFill>
              </a:rPr>
              <a:t>（</a:t>
            </a:r>
            <a:r>
              <a:rPr lang="en-US" altLang="ja-JP" dirty="0">
                <a:solidFill>
                  <a:schemeClr val="bg1"/>
                </a:solidFill>
                <a:hlinkClick r:id="rId3">
                  <a:extLst>
                    <a:ext uri="{A12FA001-AC4F-418D-AE19-62706E023703}">
                      <ahyp:hlinkClr xmlns:ahyp="http://schemas.microsoft.com/office/drawing/2018/hyperlinkcolor" xmlns="" val="tx"/>
                    </a:ext>
                  </a:extLst>
                </a:hlinkClick>
              </a:rPr>
              <a:t>https://www.mhlw.go.jp/stf/seisakunitsuite/bunya/0000084783.html</a:t>
            </a:r>
            <a:r>
              <a:rPr lang="ja-JP" altLang="en-US" dirty="0">
                <a:solidFill>
                  <a:schemeClr val="bg1"/>
                </a:solidFill>
              </a:rPr>
              <a:t>）</a:t>
            </a:r>
          </a:p>
        </p:txBody>
      </p:sp>
      <p:sp>
        <p:nvSpPr>
          <p:cNvPr id="25" name="正方形/長方形 24">
            <a:extLst>
              <a:ext uri="{FF2B5EF4-FFF2-40B4-BE49-F238E27FC236}">
                <a16:creationId xmlns:a16="http://schemas.microsoft.com/office/drawing/2014/main" xmlns="" id="{BBAF9831-4BEF-C0C5-F478-372A7260ED91}"/>
              </a:ext>
            </a:extLst>
          </p:cNvPr>
          <p:cNvSpPr/>
          <p:nvPr/>
        </p:nvSpPr>
        <p:spPr>
          <a:xfrm>
            <a:off x="8680641" y="13216253"/>
            <a:ext cx="3347277" cy="15696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ctr"/>
          <a:lstStyle/>
          <a:p>
            <a:pPr algn="ctr">
              <a:lnSpc>
                <a:spcPct val="110000"/>
              </a:lnSpc>
            </a:pPr>
            <a:endParaRPr kumimoji="1" lang="ja-JP" altLang="en-US" sz="1200" dirty="0"/>
          </a:p>
        </p:txBody>
      </p:sp>
      <p:sp>
        <p:nvSpPr>
          <p:cNvPr id="24" name="Text Box 9">
            <a:extLst>
              <a:ext uri="{FF2B5EF4-FFF2-40B4-BE49-F238E27FC236}">
                <a16:creationId xmlns:a16="http://schemas.microsoft.com/office/drawing/2014/main" xmlns="" id="{3876167C-4B4A-B5D8-7EDF-EF56081D1068}"/>
              </a:ext>
            </a:extLst>
          </p:cNvPr>
          <p:cNvSpPr txBox="1">
            <a:spLocks noChangeArrowheads="1"/>
          </p:cNvSpPr>
          <p:nvPr/>
        </p:nvSpPr>
        <p:spPr bwMode="auto">
          <a:xfrm>
            <a:off x="8727982" y="13320195"/>
            <a:ext cx="3602757" cy="633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7231" tIns="118154" rIns="177231" bIns="59077">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750265" eaLnBrk="1" hangingPunct="1">
              <a:spcBef>
                <a:spcPts val="0"/>
              </a:spcBef>
              <a:buNone/>
              <a:defRPr/>
            </a:pPr>
            <a:r>
              <a:rPr lang="ja-JP" altLang="en-US" sz="1477" dirty="0">
                <a:solidFill>
                  <a:sysClr val="windowText" lastClr="000000"/>
                </a:solidFill>
                <a:latin typeface="メイリオ" pitchFamily="50" charset="-128"/>
                <a:ea typeface="メイリオ" pitchFamily="50" charset="-128"/>
                <a:cs typeface="メイリオ" pitchFamily="50" charset="-128"/>
              </a:rPr>
              <a:t>「令和５年</a:t>
            </a:r>
            <a:r>
              <a:rPr lang="en-US" altLang="ja-JP" sz="1477" dirty="0">
                <a:solidFill>
                  <a:sysClr val="windowText" lastClr="000000"/>
                </a:solidFill>
                <a:latin typeface="メイリオ" pitchFamily="50" charset="-128"/>
                <a:ea typeface="メイリオ" pitchFamily="50" charset="-128"/>
                <a:cs typeface="メイリオ" pitchFamily="50" charset="-128"/>
              </a:rPr>
              <a:t>10</a:t>
            </a:r>
            <a:r>
              <a:rPr lang="ja-JP" altLang="en-US" sz="1477" dirty="0">
                <a:solidFill>
                  <a:sysClr val="windowText" lastClr="000000"/>
                </a:solidFill>
                <a:latin typeface="メイリオ" pitchFamily="50" charset="-128"/>
                <a:ea typeface="メイリオ" pitchFamily="50" charset="-128"/>
                <a:cs typeface="メイリオ" pitchFamily="50" charset="-128"/>
              </a:rPr>
              <a:t>月１日以降は、</a:t>
            </a:r>
            <a:endParaRPr lang="en-US" altLang="ja-JP" sz="1477" dirty="0">
              <a:solidFill>
                <a:sysClr val="windowText" lastClr="000000"/>
              </a:solidFill>
              <a:latin typeface="メイリオ" pitchFamily="50" charset="-128"/>
              <a:ea typeface="メイリオ" pitchFamily="50" charset="-128"/>
              <a:cs typeface="メイリオ" pitchFamily="50" charset="-128"/>
            </a:endParaRPr>
          </a:p>
          <a:p>
            <a:pPr defTabSz="750265" eaLnBrk="1" hangingPunct="1">
              <a:spcBef>
                <a:spcPts val="0"/>
              </a:spcBef>
              <a:buNone/>
              <a:defRPr/>
            </a:pPr>
            <a:r>
              <a:rPr lang="ja-JP" altLang="en-US" sz="1477" dirty="0">
                <a:solidFill>
                  <a:sysClr val="windowText" lastClr="000000"/>
                </a:solidFill>
                <a:latin typeface="メイリオ" pitchFamily="50" charset="-128"/>
                <a:ea typeface="メイリオ" pitchFamily="50" charset="-128"/>
                <a:cs typeface="メイリオ" pitchFamily="50" charset="-128"/>
              </a:rPr>
              <a:t>難病情報センターにも掲載されます」</a:t>
            </a:r>
            <a:endParaRPr lang="ja-JP" altLang="ja-JP" sz="1477" dirty="0">
              <a:solidFill>
                <a:sysClr val="windowText" lastClr="000000"/>
              </a:solidFill>
              <a:latin typeface="メイリオ" pitchFamily="50" charset="-128"/>
              <a:ea typeface="メイリオ" pitchFamily="50" charset="-128"/>
              <a:cs typeface="メイリオ" pitchFamily="50" charset="-128"/>
            </a:endParaRPr>
          </a:p>
        </p:txBody>
      </p:sp>
      <p:grpSp>
        <p:nvGrpSpPr>
          <p:cNvPr id="48" name="グループ化 47">
            <a:extLst>
              <a:ext uri="{FF2B5EF4-FFF2-40B4-BE49-F238E27FC236}">
                <a16:creationId xmlns:a16="http://schemas.microsoft.com/office/drawing/2014/main" xmlns="" id="{BD6798D0-1B57-5A39-06B7-755BEEED473F}"/>
              </a:ext>
            </a:extLst>
          </p:cNvPr>
          <p:cNvGrpSpPr/>
          <p:nvPr/>
        </p:nvGrpSpPr>
        <p:grpSpPr>
          <a:xfrm>
            <a:off x="8775867" y="13942477"/>
            <a:ext cx="3255326" cy="482655"/>
            <a:chOff x="4395117" y="8559534"/>
            <a:chExt cx="2186677" cy="324211"/>
          </a:xfrm>
        </p:grpSpPr>
        <p:sp>
          <p:nvSpPr>
            <p:cNvPr id="51" name="角丸四角形 56">
              <a:extLst>
                <a:ext uri="{FF2B5EF4-FFF2-40B4-BE49-F238E27FC236}">
                  <a16:creationId xmlns:a16="http://schemas.microsoft.com/office/drawing/2014/main" xmlns="" id="{3C168D67-5D19-80B5-8B50-539A756C5AB9}"/>
                </a:ext>
              </a:extLst>
            </p:cNvPr>
            <p:cNvSpPr/>
            <p:nvPr/>
          </p:nvSpPr>
          <p:spPr>
            <a:xfrm>
              <a:off x="4395117" y="8559537"/>
              <a:ext cx="1503630" cy="25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r>
                <a:rPr kumimoji="1" lang="ja-JP" altLang="en-US" sz="1477" b="1" spc="82" dirty="0">
                  <a:solidFill>
                    <a:srgbClr val="000000"/>
                  </a:solidFill>
                  <a:latin typeface="メイリオ" panose="020B0604030504040204" pitchFamily="50" charset="-128"/>
                  <a:ea typeface="メイリオ" panose="020B0604030504040204" pitchFamily="50" charset="-128"/>
                </a:rPr>
                <a:t>難病情報センター</a:t>
              </a:r>
            </a:p>
          </p:txBody>
        </p:sp>
        <p:sp>
          <p:nvSpPr>
            <p:cNvPr id="53" name="角丸四角形 57">
              <a:extLst>
                <a:ext uri="{FF2B5EF4-FFF2-40B4-BE49-F238E27FC236}">
                  <a16:creationId xmlns:a16="http://schemas.microsoft.com/office/drawing/2014/main" xmlns="" id="{B033DC0B-D982-8E90-E1E7-ADDE0731C004}"/>
                </a:ext>
              </a:extLst>
            </p:cNvPr>
            <p:cNvSpPr/>
            <p:nvPr/>
          </p:nvSpPr>
          <p:spPr>
            <a:xfrm>
              <a:off x="5933700" y="8559534"/>
              <a:ext cx="576000" cy="252000"/>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r>
                <a:rPr kumimoji="1" lang="ja-JP" altLang="en-US" sz="1313" b="1" spc="164" dirty="0">
                  <a:solidFill>
                    <a:srgbClr val="FFFFFF"/>
                  </a:solidFill>
                  <a:latin typeface="メイリオ" panose="020B0604030504040204" pitchFamily="50" charset="-128"/>
                  <a:ea typeface="メイリオ" panose="020B0604030504040204" pitchFamily="50" charset="-128"/>
                </a:rPr>
                <a:t>検索</a:t>
              </a:r>
            </a:p>
          </p:txBody>
        </p:sp>
        <p:sp>
          <p:nvSpPr>
            <p:cNvPr id="54" name="右矢印 58">
              <a:extLst>
                <a:ext uri="{FF2B5EF4-FFF2-40B4-BE49-F238E27FC236}">
                  <a16:creationId xmlns:a16="http://schemas.microsoft.com/office/drawing/2014/main" xmlns="" id="{28F49847-41E6-3D05-0F47-F6CA4239F34C}"/>
                </a:ext>
              </a:extLst>
            </p:cNvPr>
            <p:cNvSpPr/>
            <p:nvPr/>
          </p:nvSpPr>
          <p:spPr bwMode="auto">
            <a:xfrm rot="13762226" flipV="1">
              <a:off x="6407892" y="8709843"/>
              <a:ext cx="205801" cy="142003"/>
            </a:xfrm>
            <a:prstGeom prst="rightArrow">
              <a:avLst>
                <a:gd name="adj1" fmla="val 39824"/>
                <a:gd name="adj2" fmla="val 85197"/>
              </a:avLst>
            </a:prstGeom>
            <a:solidFill>
              <a:schemeClr val="bg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50165" tIns="75080" rIns="150165" bIns="75080" anchor="ctr"/>
            <a:lstStyle/>
            <a:p>
              <a:pPr algn="ctr" defTabSz="1502224">
                <a:defRPr/>
              </a:pPr>
              <a:endParaRPr lang="ja-JP" altLang="en-US" sz="2462">
                <a:solidFill>
                  <a:srgbClr val="FEDFE1"/>
                </a:solidFill>
                <a:latin typeface="メイリオ"/>
                <a:ea typeface="メイリオ"/>
              </a:endParaRPr>
            </a:p>
          </p:txBody>
        </p:sp>
      </p:grpSp>
      <p:sp>
        <p:nvSpPr>
          <p:cNvPr id="55" name="Text Box 9">
            <a:extLst>
              <a:ext uri="{FF2B5EF4-FFF2-40B4-BE49-F238E27FC236}">
                <a16:creationId xmlns:a16="http://schemas.microsoft.com/office/drawing/2014/main" xmlns="" id="{3A7F6BCB-D5F6-ECC4-2A26-3345226F2625}"/>
              </a:ext>
            </a:extLst>
          </p:cNvPr>
          <p:cNvSpPr txBox="1">
            <a:spLocks noChangeArrowheads="1"/>
          </p:cNvSpPr>
          <p:nvPr/>
        </p:nvSpPr>
        <p:spPr bwMode="auto">
          <a:xfrm>
            <a:off x="8920841" y="14292574"/>
            <a:ext cx="3014797" cy="406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7231" tIns="118154" rIns="177231" bIns="59077">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750265" eaLnBrk="1" hangingPunct="1">
              <a:spcBef>
                <a:spcPts val="0"/>
              </a:spcBef>
              <a:buNone/>
              <a:defRPr/>
            </a:pPr>
            <a:r>
              <a:rPr lang="en-US" altLang="ja-JP" sz="1477" dirty="0">
                <a:solidFill>
                  <a:sysClr val="windowText" lastClr="000000"/>
                </a:solidFill>
                <a:latin typeface="メイリオ" pitchFamily="50" charset="-128"/>
                <a:ea typeface="メイリオ" pitchFamily="50" charset="-128"/>
                <a:cs typeface="メイリオ" pitchFamily="50" charset="-128"/>
              </a:rPr>
              <a:t>https://www.nanbyou.or.jp/</a:t>
            </a:r>
            <a:endParaRPr lang="ja-JP" altLang="ja-JP" sz="1477" dirty="0">
              <a:solidFill>
                <a:sysClr val="windowText" lastClr="000000"/>
              </a:solidFill>
              <a:latin typeface="メイリオ" pitchFamily="50" charset="-128"/>
              <a:ea typeface="メイリオ" pitchFamily="50" charset="-128"/>
              <a:cs typeface="メイリオ" pitchFamily="50" charset="-128"/>
            </a:endParaRPr>
          </a:p>
        </p:txBody>
      </p:sp>
      <p:sp>
        <p:nvSpPr>
          <p:cNvPr id="30" name="正方形/長方形 29">
            <a:extLst>
              <a:ext uri="{FF2B5EF4-FFF2-40B4-BE49-F238E27FC236}">
                <a16:creationId xmlns:a16="http://schemas.microsoft.com/office/drawing/2014/main" xmlns="" id="{96C8EE31-3287-B6C0-D80F-89B4459C0919}"/>
              </a:ext>
            </a:extLst>
          </p:cNvPr>
          <p:cNvSpPr/>
          <p:nvPr/>
        </p:nvSpPr>
        <p:spPr>
          <a:xfrm>
            <a:off x="10254355" y="5281695"/>
            <a:ext cx="601560" cy="3776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ctr"/>
          <a:lstStyle/>
          <a:p>
            <a:pPr algn="ctr">
              <a:lnSpc>
                <a:spcPct val="110000"/>
              </a:lnSpc>
            </a:pPr>
            <a:endParaRPr kumimoji="1" lang="ja-JP" altLang="en-US" sz="1200" dirty="0"/>
          </a:p>
        </p:txBody>
      </p:sp>
      <p:sp>
        <p:nvSpPr>
          <p:cNvPr id="31" name="正方形/長方形 30">
            <a:extLst>
              <a:ext uri="{FF2B5EF4-FFF2-40B4-BE49-F238E27FC236}">
                <a16:creationId xmlns:a16="http://schemas.microsoft.com/office/drawing/2014/main" xmlns="" id="{334DA114-E39F-BA9D-56AB-18241F0D3BCC}"/>
              </a:ext>
            </a:extLst>
          </p:cNvPr>
          <p:cNvSpPr/>
          <p:nvPr/>
        </p:nvSpPr>
        <p:spPr>
          <a:xfrm>
            <a:off x="10774545" y="5278241"/>
            <a:ext cx="1418809" cy="359499"/>
          </a:xfrm>
          <a:prstGeom prst="rect">
            <a:avLst/>
          </a:prstGeom>
        </p:spPr>
        <p:txBody>
          <a:bodyPr wrap="square" lIns="99692" tIns="66462" rIns="99692">
            <a:spAutoFit/>
          </a:bodyPr>
          <a:lstStyle/>
          <a:p>
            <a:r>
              <a:rPr lang="ja-JP" altLang="en-US" sz="1600" cap="none" spc="0" dirty="0">
                <a:ln w="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：改正箇所</a:t>
            </a:r>
            <a:endParaRPr lang="en-US" altLang="ja-JP" sz="1600" cap="none" spc="0" dirty="0">
              <a:ln w="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cxnSp>
        <p:nvCxnSpPr>
          <p:cNvPr id="33" name="直線コネクタ 32">
            <a:extLst>
              <a:ext uri="{FF2B5EF4-FFF2-40B4-BE49-F238E27FC236}">
                <a16:creationId xmlns:a16="http://schemas.microsoft.com/office/drawing/2014/main" xmlns="" id="{A7929A28-9D96-39BB-BE71-4A28DC4E98ED}"/>
              </a:ext>
            </a:extLst>
          </p:cNvPr>
          <p:cNvCxnSpPr/>
          <p:nvPr/>
        </p:nvCxnSpPr>
        <p:spPr>
          <a:xfrm flipH="1">
            <a:off x="8043213" y="13505889"/>
            <a:ext cx="637428" cy="495194"/>
          </a:xfrm>
          <a:prstGeom prst="line">
            <a:avLst/>
          </a:prstGeom>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xmlns="" id="{51A66222-3722-FB08-F989-05985332B9AB}"/>
              </a:ext>
            </a:extLst>
          </p:cNvPr>
          <p:cNvSpPr/>
          <p:nvPr/>
        </p:nvSpPr>
        <p:spPr>
          <a:xfrm>
            <a:off x="104125" y="10984714"/>
            <a:ext cx="11983750" cy="103032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0750" tIns="40500" rIns="60750" rtlCol="0" anchor="ctr"/>
          <a:lstStyle/>
          <a:p>
            <a:pPr algn="ctr" defTabSz="257175">
              <a:lnSpc>
                <a:spcPct val="110000"/>
              </a:lnSpc>
            </a:pPr>
            <a:endParaRPr kumimoji="1" lang="ja-JP" altLang="en-US" sz="675" dirty="0">
              <a:solidFill>
                <a:prstClr val="white"/>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xmlns="" id="{93EB28FA-B827-F520-734A-1EAEACFD5CAE}"/>
              </a:ext>
            </a:extLst>
          </p:cNvPr>
          <p:cNvSpPr/>
          <p:nvPr/>
        </p:nvSpPr>
        <p:spPr>
          <a:xfrm>
            <a:off x="476544" y="9592950"/>
            <a:ext cx="11806854" cy="719472"/>
          </a:xfrm>
          <a:prstGeom prst="rect">
            <a:avLst/>
          </a:prstGeom>
        </p:spPr>
        <p:txBody>
          <a:bodyPr wrap="square" lIns="177231" tIns="118154" rIns="177231">
            <a:spAutoFit/>
          </a:bodyPr>
          <a:lstStyle/>
          <a:p>
            <a:pPr marL="82550" indent="-82550"/>
            <a:r>
              <a:rPr lang="en-US" altLang="ja-JP" b="1" u="sng" kern="1200" dirty="0" smtClean="0">
                <a:effectLst/>
                <a:latin typeface="メイリオ" panose="020B0604030504040204" pitchFamily="50" charset="-128"/>
                <a:ea typeface="メイリオ" panose="020B0604030504040204" pitchFamily="50" charset="-128"/>
              </a:rPr>
              <a:t>※</a:t>
            </a:r>
            <a:r>
              <a:rPr lang="ja-JP" altLang="en-US" b="1" u="sng" dirty="0">
                <a:latin typeface="メイリオ" panose="020B0604030504040204" pitchFamily="50" charset="-128"/>
                <a:ea typeface="メイリオ" panose="020B0604030504040204" pitchFamily="50" charset="-128"/>
              </a:rPr>
              <a:t>「診断年月日」欄のない旧様式も１年間は使用できますが、その際は</a:t>
            </a:r>
            <a:r>
              <a:rPr lang="ja-JP" altLang="en-US" b="1" u="sng"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a:p>
            <a:pPr marL="82550" indent="-82550"/>
            <a:r>
              <a:rPr lang="en-US" altLang="ja-JP" b="1" dirty="0" smtClean="0">
                <a:latin typeface="メイリオ" panose="020B0604030504040204" pitchFamily="50" charset="-128"/>
                <a:ea typeface="メイリオ" panose="020B0604030504040204" pitchFamily="50" charset="-128"/>
              </a:rPr>
              <a:t>                         </a:t>
            </a:r>
            <a:r>
              <a:rPr lang="ja-JP" altLang="en-US" b="1" u="sng" dirty="0" smtClean="0"/>
              <a:t>記載</a:t>
            </a:r>
            <a:r>
              <a:rPr lang="ja-JP" altLang="en-US" b="1" u="sng" dirty="0"/>
              <a:t>年月日のページの余白に「診断年月日：〇〇年〇〇月〇〇日」と記載して</a:t>
            </a:r>
            <a:r>
              <a:rPr lang="ja-JP" altLang="en-US" b="1" u="sng" dirty="0" smtClean="0"/>
              <a:t>ください</a:t>
            </a:r>
            <a:r>
              <a:rPr lang="ja-JP" altLang="en-US" b="1" u="sng" kern="1200" dirty="0" smtClean="0">
                <a:effectLst/>
                <a:latin typeface="メイリオ" panose="020B0604030504040204" pitchFamily="50" charset="-128"/>
                <a:ea typeface="メイリオ" panose="020B0604030504040204" pitchFamily="50" charset="-128"/>
              </a:rPr>
              <a:t>。</a:t>
            </a:r>
            <a:endParaRPr lang="ja-JP" altLang="en-US" b="1" u="sng" kern="1200" dirty="0">
              <a:effectLst/>
              <a:latin typeface="メイリオ" panose="020B0604030504040204" pitchFamily="50" charset="-128"/>
              <a:ea typeface="メイリオ" panose="020B0604030504040204" pitchFamily="50" charset="-128"/>
            </a:endParaRPr>
          </a:p>
        </p:txBody>
      </p:sp>
      <p:pic>
        <p:nvPicPr>
          <p:cNvPr id="8" name="図 7" descr="図形&#10;&#10;中程度の精度で自動的に生成された説明">
            <a:extLst>
              <a:ext uri="{FF2B5EF4-FFF2-40B4-BE49-F238E27FC236}">
                <a16:creationId xmlns:a16="http://schemas.microsoft.com/office/drawing/2014/main" xmlns="" id="{690BB9AA-55D8-9478-481E-A23F245E03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8027" y="12139833"/>
            <a:ext cx="11258313" cy="1174877"/>
          </a:xfrm>
          <a:prstGeom prst="rect">
            <a:avLst/>
          </a:prstGeom>
        </p:spPr>
      </p:pic>
      <p:grpSp>
        <p:nvGrpSpPr>
          <p:cNvPr id="26" name="グループ化 25"/>
          <p:cNvGrpSpPr/>
          <p:nvPr/>
        </p:nvGrpSpPr>
        <p:grpSpPr>
          <a:xfrm>
            <a:off x="4312553" y="15541342"/>
            <a:ext cx="3730660" cy="510362"/>
            <a:chOff x="2276673" y="8600008"/>
            <a:chExt cx="3026977" cy="433707"/>
          </a:xfrm>
        </p:grpSpPr>
        <p:sp>
          <p:nvSpPr>
            <p:cNvPr id="27" name="テキスト ボックス 26">
              <a:extLst>
                <a:ext uri="{FF2B5EF4-FFF2-40B4-BE49-F238E27FC236}">
                  <a16:creationId xmlns="" xmlns:a16="http://schemas.microsoft.com/office/drawing/2014/main" id="{93728D41-E926-4155-120A-26D1BA7A5EE1}"/>
                </a:ext>
              </a:extLst>
            </p:cNvPr>
            <p:cNvSpPr txBox="1"/>
            <p:nvPr/>
          </p:nvSpPr>
          <p:spPr>
            <a:xfrm>
              <a:off x="2655920" y="8697312"/>
              <a:ext cx="2647730" cy="310255"/>
            </a:xfrm>
            <a:prstGeom prst="rect">
              <a:avLst/>
            </a:prstGeom>
            <a:noFill/>
            <a:ln>
              <a:noFill/>
              <a:prstDash val="sysDot"/>
            </a:ln>
          </p:spPr>
          <p:txBody>
            <a:bodyPr wrap="square" lIns="108000" tIns="72000" rIns="108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ja-JP" sz="1600" b="1" dirty="0" smtClean="0"/>
                <a:t>広島県</a:t>
              </a:r>
              <a:r>
                <a:rPr lang="ja-JP" altLang="ja-JP" sz="1600" b="1" dirty="0"/>
                <a:t>健康福祉局疾病</a:t>
              </a:r>
              <a:r>
                <a:rPr lang="ja-JP" altLang="ja-JP" sz="1600" b="1" dirty="0" smtClean="0"/>
                <a:t>対策課</a:t>
              </a:r>
              <a:endParaRPr lang="ja-JP" altLang="ja-JP" sz="1600" b="1" dirty="0"/>
            </a:p>
          </p:txBody>
        </p:sp>
        <p:pic>
          <p:nvPicPr>
            <p:cNvPr id="28" name="図 27"/>
            <p:cNvPicPr/>
            <p:nvPr/>
          </p:nvPicPr>
          <p:blipFill rotWithShape="1">
            <a:blip r:embed="rId5" cstate="print">
              <a:extLst>
                <a:ext uri="{28A0092B-C50C-407E-A947-70E740481C1C}">
                  <a14:useLocalDpi xmlns:a14="http://schemas.microsoft.com/office/drawing/2010/main" val="0"/>
                </a:ext>
              </a:extLst>
            </a:blip>
            <a:srcRect l="17189" r="17391" b="29868"/>
            <a:stretch/>
          </p:blipFill>
          <p:spPr bwMode="auto">
            <a:xfrm>
              <a:off x="2276673" y="8600008"/>
              <a:ext cx="422077" cy="433707"/>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329828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直線コネクタ 55">
            <a:extLst>
              <a:ext uri="{FF2B5EF4-FFF2-40B4-BE49-F238E27FC236}">
                <a16:creationId xmlns:a16="http://schemas.microsoft.com/office/drawing/2014/main" xmlns="" id="{0058EB29-089F-9EE9-2541-51A289A77F16}"/>
              </a:ext>
            </a:extLst>
          </p:cNvPr>
          <p:cNvCxnSpPr>
            <a:cxnSpLocks/>
          </p:cNvCxnSpPr>
          <p:nvPr/>
        </p:nvCxnSpPr>
        <p:spPr>
          <a:xfrm>
            <a:off x="6098552" y="4900163"/>
            <a:ext cx="0" cy="2717538"/>
          </a:xfrm>
          <a:prstGeom prst="line">
            <a:avLst/>
          </a:prstGeom>
          <a:ln w="19050"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9" name="正方形/長方形 68">
            <a:extLst>
              <a:ext uri="{FF2B5EF4-FFF2-40B4-BE49-F238E27FC236}">
                <a16:creationId xmlns:a16="http://schemas.microsoft.com/office/drawing/2014/main" xmlns="" id="{6CD87BC1-9900-8235-8EC4-3803C257E991}"/>
              </a:ext>
            </a:extLst>
          </p:cNvPr>
          <p:cNvSpPr/>
          <p:nvPr/>
        </p:nvSpPr>
        <p:spPr>
          <a:xfrm>
            <a:off x="555785" y="9089192"/>
            <a:ext cx="10895285" cy="3604493"/>
          </a:xfrm>
          <a:prstGeom prst="rect">
            <a:avLst/>
          </a:prstGeom>
        </p:spPr>
        <p:txBody>
          <a:bodyPr wrap="square" lIns="177231" tIns="118154" rIns="177231">
            <a:spAutoFit/>
          </a:bodyPr>
          <a:lstStyle/>
          <a:p>
            <a:pPr marL="531684" indent="-531684" defTabSz="779142">
              <a:lnSpc>
                <a:spcPct val="110000"/>
              </a:lnSpc>
              <a:spcAft>
                <a:spcPts val="492"/>
              </a:spcAft>
              <a:defRPr/>
            </a:pPr>
            <a:r>
              <a:rPr kumimoji="1" lang="ja-JP" altLang="en-US" sz="1600" dirty="0">
                <a:solidFill>
                  <a:srgbClr val="000000"/>
                </a:solidFill>
                <a:latin typeface="メイリオ" panose="020B0604030504040204" pitchFamily="50" charset="-128"/>
                <a:ea typeface="メイリオ" panose="020B0604030504040204" pitchFamily="50" charset="-128"/>
              </a:rPr>
              <a:t>注１　</a:t>
            </a:r>
            <a:r>
              <a:rPr kumimoji="1" lang="ja-JP" altLang="en-US" sz="1640" dirty="0">
                <a:solidFill>
                  <a:srgbClr val="000000"/>
                </a:solidFill>
                <a:latin typeface="メイリオ" panose="020B0604030504040204" pitchFamily="50" charset="-128"/>
                <a:ea typeface="メイリオ" panose="020B0604030504040204" pitchFamily="50" charset="-128"/>
              </a:rPr>
              <a:t>重症度分類を満たさない場合であっても、以下の要件を満たした方は医療費助成の対象となります（軽症高額対象者）。軽症高額対象者は、医療費助成の開始時期を、</a:t>
            </a:r>
            <a:r>
              <a:rPr kumimoji="1" lang="ja-JP" altLang="en-US" sz="1640" b="1" dirty="0">
                <a:solidFill>
                  <a:srgbClr val="FF0000"/>
                </a:solidFill>
                <a:latin typeface="メイリオ" panose="020B0604030504040204" pitchFamily="50" charset="-128"/>
                <a:ea typeface="メイリオ" panose="020B0604030504040204" pitchFamily="50" charset="-128"/>
              </a:rPr>
              <a:t>「その基準を満たした日の翌日」</a:t>
            </a:r>
            <a:r>
              <a:rPr kumimoji="1" lang="ja-JP" altLang="en-US" sz="1640" dirty="0">
                <a:solidFill>
                  <a:srgbClr val="000000"/>
                </a:solidFill>
                <a:latin typeface="メイリオ" panose="020B0604030504040204" pitchFamily="50" charset="-128"/>
                <a:ea typeface="メイリオ" panose="020B0604030504040204" pitchFamily="50" charset="-128"/>
              </a:rPr>
              <a:t>とします。</a:t>
            </a:r>
            <a:endParaRPr kumimoji="1" lang="en-US" altLang="ja-JP" sz="1640" dirty="0">
              <a:solidFill>
                <a:srgbClr val="000000"/>
              </a:solidFill>
              <a:latin typeface="メイリオ" panose="020B0604030504040204" pitchFamily="50" charset="-128"/>
              <a:ea typeface="メイリオ" panose="020B0604030504040204" pitchFamily="50" charset="-128"/>
            </a:endParaRPr>
          </a:p>
          <a:p>
            <a:pPr marL="531684" indent="-531684" defTabSz="779142">
              <a:lnSpc>
                <a:spcPct val="110000"/>
              </a:lnSpc>
              <a:spcAft>
                <a:spcPts val="492"/>
              </a:spcAft>
              <a:defRPr/>
            </a:pPr>
            <a:endParaRPr kumimoji="1" lang="en-US" altLang="ja-JP" sz="1640" dirty="0">
              <a:solidFill>
                <a:srgbClr val="000000"/>
              </a:solidFill>
              <a:latin typeface="メイリオ" panose="020B0604030504040204" pitchFamily="50" charset="-128"/>
              <a:ea typeface="メイリオ" panose="020B0604030504040204" pitchFamily="50" charset="-128"/>
            </a:endParaRPr>
          </a:p>
          <a:p>
            <a:pPr marL="531684" indent="-531684" defTabSz="779142">
              <a:lnSpc>
                <a:spcPct val="110000"/>
              </a:lnSpc>
              <a:spcAft>
                <a:spcPts val="492"/>
              </a:spcAft>
              <a:defRPr/>
            </a:pPr>
            <a:endParaRPr kumimoji="1" lang="en-US" altLang="ja-JP" sz="1640" dirty="0">
              <a:solidFill>
                <a:srgbClr val="000000"/>
              </a:solidFill>
              <a:latin typeface="メイリオ" panose="020B0604030504040204" pitchFamily="50" charset="-128"/>
              <a:ea typeface="メイリオ" panose="020B0604030504040204" pitchFamily="50" charset="-128"/>
            </a:endParaRPr>
          </a:p>
          <a:p>
            <a:pPr marL="531684" indent="-531684" defTabSz="779142">
              <a:lnSpc>
                <a:spcPct val="110000"/>
              </a:lnSpc>
              <a:spcAft>
                <a:spcPts val="492"/>
              </a:spcAft>
              <a:defRPr/>
            </a:pPr>
            <a:endParaRPr kumimoji="1" lang="en-US" altLang="ja-JP" sz="1640" dirty="0">
              <a:solidFill>
                <a:srgbClr val="000000"/>
              </a:solidFill>
              <a:latin typeface="メイリオ" panose="020B0604030504040204" pitchFamily="50" charset="-128"/>
              <a:ea typeface="メイリオ" panose="020B0604030504040204" pitchFamily="50" charset="-128"/>
            </a:endParaRPr>
          </a:p>
          <a:p>
            <a:pPr marL="531684" indent="-531684" defTabSz="779142">
              <a:lnSpc>
                <a:spcPct val="110000"/>
              </a:lnSpc>
              <a:spcAft>
                <a:spcPts val="492"/>
              </a:spcAft>
              <a:defRPr/>
            </a:pPr>
            <a:r>
              <a:rPr kumimoji="1" lang="ja-JP" altLang="en-US" sz="1600" dirty="0">
                <a:solidFill>
                  <a:srgbClr val="000000"/>
                </a:solidFill>
                <a:latin typeface="メイリオ" panose="020B0604030504040204" pitchFamily="50" charset="-128"/>
                <a:ea typeface="メイリオ" panose="020B0604030504040204" pitchFamily="50" charset="-128"/>
              </a:rPr>
              <a:t>注２　</a:t>
            </a:r>
            <a:r>
              <a:rPr kumimoji="1" lang="ja-JP" altLang="en-US" sz="1640" dirty="0">
                <a:solidFill>
                  <a:srgbClr val="000000"/>
                </a:solidFill>
                <a:latin typeface="メイリオ" panose="020B0604030504040204" pitchFamily="50" charset="-128"/>
                <a:ea typeface="メイリオ" panose="020B0604030504040204" pitchFamily="50" charset="-128"/>
              </a:rPr>
              <a:t>診断書（臨床調査個人票）の受領に時間を要した、診断後すぐに入院することになった、大規模災害に被災した　など</a:t>
            </a:r>
            <a:endParaRPr kumimoji="1" lang="en-US" altLang="ja-JP" sz="1640" dirty="0">
              <a:solidFill>
                <a:srgbClr val="000000"/>
              </a:solidFill>
              <a:latin typeface="メイリオ" panose="020B0604030504040204" pitchFamily="50" charset="-128"/>
              <a:ea typeface="メイリオ" panose="020B0604030504040204" pitchFamily="50" charset="-128"/>
            </a:endParaRPr>
          </a:p>
          <a:p>
            <a:pPr marL="531684" indent="-531684" defTabSz="779142">
              <a:lnSpc>
                <a:spcPct val="110000"/>
              </a:lnSpc>
              <a:spcAft>
                <a:spcPts val="492"/>
              </a:spcAft>
              <a:defRPr/>
            </a:pPr>
            <a:r>
              <a:rPr kumimoji="1" lang="ja-JP" altLang="en-US" sz="1600" dirty="0">
                <a:solidFill>
                  <a:srgbClr val="000000"/>
                </a:solidFill>
                <a:latin typeface="メイリオ" panose="020B0604030504040204" pitchFamily="50" charset="-128"/>
                <a:ea typeface="メイリオ" panose="020B0604030504040204" pitchFamily="50" charset="-128"/>
              </a:rPr>
              <a:t>注３</a:t>
            </a:r>
            <a:r>
              <a:rPr kumimoji="1" lang="ja-JP" altLang="en-US" sz="1400" dirty="0">
                <a:solidFill>
                  <a:srgbClr val="000000"/>
                </a:solidFill>
                <a:latin typeface="メイリオ" panose="020B0604030504040204" pitchFamily="50" charset="-128"/>
                <a:ea typeface="メイリオ" panose="020B0604030504040204" pitchFamily="50" charset="-128"/>
              </a:rPr>
              <a:t>　</a:t>
            </a:r>
            <a:r>
              <a:rPr kumimoji="1" lang="en-US" altLang="ja-JP" sz="1640" b="1" dirty="0">
                <a:solidFill>
                  <a:srgbClr val="000000"/>
                </a:solidFill>
                <a:latin typeface="メイリオ" panose="020B0604030504040204" pitchFamily="50" charset="-128"/>
                <a:ea typeface="メイリオ" panose="020B0604030504040204" pitchFamily="50" charset="-128"/>
              </a:rPr>
              <a:t>2023</a:t>
            </a:r>
            <a:r>
              <a:rPr kumimoji="1" lang="ja-JP" altLang="en-US" sz="1640" b="1" dirty="0">
                <a:solidFill>
                  <a:srgbClr val="000000"/>
                </a:solidFill>
                <a:latin typeface="メイリオ" panose="020B0604030504040204" pitchFamily="50" charset="-128"/>
                <a:ea typeface="メイリオ" panose="020B0604030504040204" pitchFamily="50" charset="-128"/>
              </a:rPr>
              <a:t>（令和</a:t>
            </a:r>
            <a:r>
              <a:rPr kumimoji="1" lang="en-US" altLang="ja-JP" sz="1640" b="1" dirty="0">
                <a:solidFill>
                  <a:srgbClr val="000000"/>
                </a:solidFill>
                <a:latin typeface="メイリオ" panose="020B0604030504040204" pitchFamily="50" charset="-128"/>
                <a:ea typeface="メイリオ" panose="020B0604030504040204" pitchFamily="50" charset="-128"/>
              </a:rPr>
              <a:t>5</a:t>
            </a:r>
            <a:r>
              <a:rPr kumimoji="1" lang="ja-JP" altLang="en-US" sz="1640" b="1" dirty="0">
                <a:solidFill>
                  <a:srgbClr val="000000"/>
                </a:solidFill>
                <a:latin typeface="メイリオ" panose="020B0604030504040204" pitchFamily="50" charset="-128"/>
                <a:ea typeface="メイリオ" panose="020B0604030504040204" pitchFamily="50" charset="-128"/>
              </a:rPr>
              <a:t>）年</a:t>
            </a:r>
            <a:r>
              <a:rPr kumimoji="1" lang="en-US" altLang="ja-JP" sz="1640" b="1" dirty="0">
                <a:solidFill>
                  <a:srgbClr val="000000"/>
                </a:solidFill>
                <a:latin typeface="メイリオ" panose="020B0604030504040204" pitchFamily="50" charset="-128"/>
                <a:ea typeface="メイリオ" panose="020B0604030504040204" pitchFamily="50" charset="-128"/>
              </a:rPr>
              <a:t>10</a:t>
            </a:r>
            <a:r>
              <a:rPr kumimoji="1" lang="ja-JP" altLang="en-US" sz="1640" b="1" dirty="0">
                <a:solidFill>
                  <a:srgbClr val="000000"/>
                </a:solidFill>
                <a:latin typeface="メイリオ" panose="020B0604030504040204" pitchFamily="50" charset="-128"/>
                <a:ea typeface="メイリオ" panose="020B0604030504040204" pitchFamily="50" charset="-128"/>
              </a:rPr>
              <a:t>月</a:t>
            </a:r>
            <a:r>
              <a:rPr kumimoji="1" lang="en-US" altLang="ja-JP" sz="1640" b="1" dirty="0">
                <a:solidFill>
                  <a:srgbClr val="000000"/>
                </a:solidFill>
                <a:latin typeface="メイリオ" panose="020B0604030504040204" pitchFamily="50" charset="-128"/>
                <a:ea typeface="メイリオ" panose="020B0604030504040204" pitchFamily="50" charset="-128"/>
              </a:rPr>
              <a:t>1</a:t>
            </a:r>
            <a:r>
              <a:rPr kumimoji="1" lang="ja-JP" altLang="en-US" sz="1640" b="1" dirty="0">
                <a:solidFill>
                  <a:srgbClr val="000000"/>
                </a:solidFill>
                <a:latin typeface="メイリオ" panose="020B0604030504040204" pitchFamily="50" charset="-128"/>
                <a:ea typeface="メイリオ" panose="020B0604030504040204" pitchFamily="50" charset="-128"/>
              </a:rPr>
              <a:t>日以降の申請</a:t>
            </a:r>
            <a:r>
              <a:rPr kumimoji="1" lang="ja-JP" altLang="en-US" sz="1640" dirty="0">
                <a:solidFill>
                  <a:srgbClr val="000000"/>
                </a:solidFill>
                <a:latin typeface="メイリオ" panose="020B0604030504040204" pitchFamily="50" charset="-128"/>
                <a:ea typeface="メイリオ" panose="020B0604030504040204" pitchFamily="50" charset="-128"/>
              </a:rPr>
              <a:t>から適用します。ただし、</a:t>
            </a:r>
            <a:r>
              <a:rPr kumimoji="1" lang="en-US" altLang="ja-JP" sz="1640" b="1" dirty="0">
                <a:solidFill>
                  <a:srgbClr val="000000"/>
                </a:solidFill>
                <a:latin typeface="メイリオ" panose="020B0604030504040204" pitchFamily="50" charset="-128"/>
                <a:ea typeface="メイリオ" panose="020B0604030504040204" pitchFamily="50" charset="-128"/>
              </a:rPr>
              <a:t>2023</a:t>
            </a:r>
            <a:r>
              <a:rPr kumimoji="1" lang="ja-JP" altLang="en-US" sz="1640" b="1" dirty="0">
                <a:solidFill>
                  <a:srgbClr val="000000"/>
                </a:solidFill>
                <a:latin typeface="メイリオ" panose="020B0604030504040204" pitchFamily="50" charset="-128"/>
                <a:ea typeface="メイリオ" panose="020B0604030504040204" pitchFamily="50" charset="-128"/>
              </a:rPr>
              <a:t>年</a:t>
            </a:r>
            <a:r>
              <a:rPr kumimoji="1" lang="en-US" altLang="ja-JP" sz="1640" b="1" dirty="0">
                <a:solidFill>
                  <a:srgbClr val="000000"/>
                </a:solidFill>
                <a:latin typeface="メイリオ" panose="020B0604030504040204" pitchFamily="50" charset="-128"/>
                <a:ea typeface="メイリオ" panose="020B0604030504040204" pitchFamily="50" charset="-128"/>
              </a:rPr>
              <a:t>10</a:t>
            </a:r>
            <a:r>
              <a:rPr kumimoji="1" lang="ja-JP" altLang="en-US" sz="1640" b="1" dirty="0">
                <a:solidFill>
                  <a:srgbClr val="000000"/>
                </a:solidFill>
                <a:latin typeface="メイリオ" panose="020B0604030504040204" pitchFamily="50" charset="-128"/>
                <a:ea typeface="メイリオ" panose="020B0604030504040204" pitchFamily="50" charset="-128"/>
              </a:rPr>
              <a:t>月</a:t>
            </a:r>
            <a:r>
              <a:rPr kumimoji="1" lang="en-US" altLang="ja-JP" sz="1640" b="1" dirty="0">
                <a:solidFill>
                  <a:srgbClr val="000000"/>
                </a:solidFill>
                <a:latin typeface="メイリオ" panose="020B0604030504040204" pitchFamily="50" charset="-128"/>
                <a:ea typeface="メイリオ" panose="020B0604030504040204" pitchFamily="50" charset="-128"/>
              </a:rPr>
              <a:t>1</a:t>
            </a:r>
            <a:r>
              <a:rPr kumimoji="1" lang="ja-JP" altLang="en-US" sz="1640" b="1" dirty="0">
                <a:solidFill>
                  <a:srgbClr val="000000"/>
                </a:solidFill>
                <a:latin typeface="メイリオ" panose="020B0604030504040204" pitchFamily="50" charset="-128"/>
                <a:ea typeface="メイリオ" panose="020B0604030504040204" pitchFamily="50" charset="-128"/>
              </a:rPr>
              <a:t>日より前の医療費について、助成の対象とすることはできません。</a:t>
            </a:r>
            <a:endParaRPr kumimoji="1" lang="en-US" altLang="ja-JP" sz="1640" dirty="0">
              <a:solidFill>
                <a:srgbClr val="000000"/>
              </a:solidFill>
              <a:latin typeface="メイリオ" panose="020B0604030504040204" pitchFamily="50" charset="-128"/>
              <a:ea typeface="メイリオ" panose="020B0604030504040204" pitchFamily="50" charset="-128"/>
            </a:endParaRPr>
          </a:p>
          <a:p>
            <a:pPr marL="531684" indent="-531684" defTabSz="779142">
              <a:lnSpc>
                <a:spcPct val="110000"/>
              </a:lnSpc>
              <a:spcAft>
                <a:spcPts val="492"/>
              </a:spcAft>
              <a:defRPr/>
            </a:pPr>
            <a:r>
              <a:rPr kumimoji="1" lang="ja-JP" altLang="en-US" sz="1600" dirty="0">
                <a:solidFill>
                  <a:srgbClr val="000000"/>
                </a:solidFill>
                <a:latin typeface="メイリオ" panose="020B0604030504040204" pitchFamily="50" charset="-128"/>
                <a:ea typeface="メイリオ" panose="020B0604030504040204" pitchFamily="50" charset="-128"/>
              </a:rPr>
              <a:t>注４　</a:t>
            </a:r>
            <a:r>
              <a:rPr kumimoji="1" lang="ja-JP" altLang="en-US" sz="1641" dirty="0">
                <a:solidFill>
                  <a:srgbClr val="000000"/>
                </a:solidFill>
                <a:latin typeface="メイリオ" panose="020B0604030504040204" pitchFamily="50" charset="-128"/>
                <a:ea typeface="メイリオ" panose="020B0604030504040204" pitchFamily="50" charset="-128"/>
              </a:rPr>
              <a:t>特定医療費の支給開始日を確認するため、</a:t>
            </a:r>
            <a:r>
              <a:rPr kumimoji="1" lang="ja-JP" altLang="en-US" sz="1641" b="1" dirty="0">
                <a:solidFill>
                  <a:srgbClr val="000000"/>
                </a:solidFill>
                <a:latin typeface="メイリオ" panose="020B0604030504040204" pitchFamily="50" charset="-128"/>
                <a:ea typeface="メイリオ" panose="020B0604030504040204" pitchFamily="50" charset="-128"/>
              </a:rPr>
              <a:t>臨個票に新たに「診断年月日」の欄を設け、指定医において、臨個票に記載された内容を診断した日を記載します</a:t>
            </a:r>
            <a:r>
              <a:rPr kumimoji="1" lang="ja-JP" altLang="en-US" sz="1641" dirty="0">
                <a:solidFill>
                  <a:srgbClr val="000000"/>
                </a:solidFill>
                <a:latin typeface="メイリオ" panose="020B0604030504040204" pitchFamily="50" charset="-128"/>
                <a:ea typeface="メイリオ" panose="020B0604030504040204" pitchFamily="50" charset="-128"/>
              </a:rPr>
              <a:t>。</a:t>
            </a:r>
            <a:endParaRPr kumimoji="1" lang="en-US" altLang="ja-JP" sz="1641" dirty="0">
              <a:solidFill>
                <a:srgbClr val="000000"/>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xmlns="" id="{69F3BD16-D6DE-7EB9-4A9F-A15EB1AB54EC}"/>
              </a:ext>
            </a:extLst>
          </p:cNvPr>
          <p:cNvSpPr txBox="1"/>
          <p:nvPr/>
        </p:nvSpPr>
        <p:spPr>
          <a:xfrm>
            <a:off x="4511628" y="7046610"/>
            <a:ext cx="7030154" cy="1739560"/>
          </a:xfrm>
          <a:prstGeom prst="rect">
            <a:avLst/>
          </a:prstGeom>
          <a:solidFill>
            <a:schemeClr val="accent4"/>
          </a:solidFill>
        </p:spPr>
        <p:txBody>
          <a:bodyPr wrap="square" lIns="177231" tIns="118154" rIns="177231" rtlCol="0">
            <a:spAutoFit/>
          </a:bodyPr>
          <a:lstStyle/>
          <a:p>
            <a:pPr marL="281349" indent="-281349" defTabSz="750265">
              <a:lnSpc>
                <a:spcPct val="110000"/>
              </a:lnSpc>
              <a:buFont typeface="Wingdings" panose="05000000000000000000" pitchFamily="2" charset="2"/>
              <a:buChar char="l"/>
            </a:pPr>
            <a:r>
              <a:rPr kumimoji="1" lang="ja-JP" altLang="en-US" sz="1641" spc="82" dirty="0">
                <a:solidFill>
                  <a:srgbClr val="000000"/>
                </a:solidFill>
                <a:latin typeface="メイリオ" panose="020B0604030504040204" pitchFamily="50" charset="-128"/>
                <a:ea typeface="メイリオ" panose="020B0604030504040204" pitchFamily="50" charset="-128"/>
              </a:rPr>
              <a:t>医療費助成の開始時期を、</a:t>
            </a:r>
            <a:r>
              <a:rPr kumimoji="1" lang="ja-JP" altLang="en-US" sz="1641" b="1" spc="82" dirty="0">
                <a:solidFill>
                  <a:srgbClr val="FF0000"/>
                </a:solidFill>
                <a:latin typeface="メイリオ" panose="020B0604030504040204" pitchFamily="50" charset="-128"/>
                <a:ea typeface="メイリオ" panose="020B0604030504040204" pitchFamily="50" charset="-128"/>
              </a:rPr>
              <a:t>「重症度分類を満たしていることを診断した日」等</a:t>
            </a:r>
            <a:r>
              <a:rPr kumimoji="1" lang="ja-JP" altLang="en-US" sz="1641" baseline="30000" dirty="0">
                <a:latin typeface="メイリオ"/>
                <a:ea typeface="メイリオ"/>
              </a:rPr>
              <a:t>注１</a:t>
            </a:r>
            <a:r>
              <a:rPr kumimoji="1" lang="ja-JP" altLang="en-US" sz="1641" spc="82" dirty="0">
                <a:solidFill>
                  <a:srgbClr val="000000"/>
                </a:solidFill>
                <a:latin typeface="メイリオ" panose="020B0604030504040204" pitchFamily="50" charset="-128"/>
                <a:ea typeface="メイリオ" panose="020B0604030504040204" pitchFamily="50" charset="-128"/>
              </a:rPr>
              <a:t>とします。</a:t>
            </a:r>
            <a:endParaRPr kumimoji="1" lang="en-US" altLang="ja-JP" sz="1641" spc="82" dirty="0">
              <a:solidFill>
                <a:srgbClr val="000000"/>
              </a:solidFill>
              <a:latin typeface="メイリオ" panose="020B0604030504040204" pitchFamily="50" charset="-128"/>
              <a:ea typeface="メイリオ" panose="020B0604030504040204" pitchFamily="50" charset="-128"/>
            </a:endParaRPr>
          </a:p>
          <a:p>
            <a:pPr marL="281349" indent="-281349" defTabSz="750265">
              <a:lnSpc>
                <a:spcPct val="110000"/>
              </a:lnSpc>
              <a:buFont typeface="Wingdings" panose="05000000000000000000" pitchFamily="2" charset="2"/>
              <a:buChar char="l"/>
            </a:pPr>
            <a:r>
              <a:rPr kumimoji="1" lang="ja-JP" altLang="en-US" sz="1641" spc="82" dirty="0">
                <a:solidFill>
                  <a:srgbClr val="000000"/>
                </a:solidFill>
                <a:latin typeface="メイリオ" panose="020B0604030504040204" pitchFamily="50" charset="-128"/>
                <a:ea typeface="メイリオ" panose="020B0604030504040204" pitchFamily="50" charset="-128"/>
              </a:rPr>
              <a:t>ただし、遡り期間は</a:t>
            </a:r>
            <a:r>
              <a:rPr kumimoji="1" lang="ja-JP" altLang="en-US" sz="1641" b="1" spc="82" dirty="0">
                <a:solidFill>
                  <a:srgbClr val="FF0000"/>
                </a:solidFill>
                <a:latin typeface="メイリオ" panose="020B0604030504040204" pitchFamily="50" charset="-128"/>
                <a:ea typeface="メイリオ" panose="020B0604030504040204" pitchFamily="50" charset="-128"/>
              </a:rPr>
              <a:t>原則として申請日から</a:t>
            </a:r>
            <a:r>
              <a:rPr kumimoji="1" lang="en-US" altLang="ja-JP" sz="1641" b="1" spc="82" dirty="0">
                <a:solidFill>
                  <a:srgbClr val="FF0000"/>
                </a:solidFill>
                <a:latin typeface="メイリオ" panose="020B0604030504040204" pitchFamily="50" charset="-128"/>
                <a:ea typeface="メイリオ" panose="020B0604030504040204" pitchFamily="50" charset="-128"/>
              </a:rPr>
              <a:t>1</a:t>
            </a:r>
            <a:r>
              <a:rPr kumimoji="1" lang="ja-JP" altLang="en-US" sz="1641" b="1" spc="82" dirty="0">
                <a:solidFill>
                  <a:srgbClr val="FF0000"/>
                </a:solidFill>
                <a:latin typeface="メイリオ" panose="020B0604030504040204" pitchFamily="50" charset="-128"/>
                <a:ea typeface="メイリオ" panose="020B0604030504040204" pitchFamily="50" charset="-128"/>
              </a:rPr>
              <a:t>か月</a:t>
            </a:r>
            <a:r>
              <a:rPr kumimoji="1" lang="ja-JP" altLang="en-US" sz="1641" spc="82" dirty="0">
                <a:solidFill>
                  <a:srgbClr val="000000"/>
                </a:solidFill>
                <a:latin typeface="メイリオ" panose="020B0604030504040204" pitchFamily="50" charset="-128"/>
                <a:ea typeface="メイリオ" panose="020B0604030504040204" pitchFamily="50" charset="-128"/>
              </a:rPr>
              <a:t>とします。</a:t>
            </a:r>
            <a:endParaRPr kumimoji="1" lang="en-US" altLang="ja-JP" sz="1641" spc="82" dirty="0">
              <a:solidFill>
                <a:srgbClr val="000000"/>
              </a:solidFill>
              <a:latin typeface="メイリオ" panose="020B0604030504040204" pitchFamily="50" charset="-128"/>
              <a:ea typeface="メイリオ" panose="020B0604030504040204" pitchFamily="50" charset="-128"/>
            </a:endParaRPr>
          </a:p>
          <a:p>
            <a:pPr marL="281349" indent="-281349" defTabSz="750265">
              <a:lnSpc>
                <a:spcPct val="110000"/>
              </a:lnSpc>
              <a:buFont typeface="Wingdings" panose="05000000000000000000" pitchFamily="2" charset="2"/>
              <a:buChar char="l"/>
            </a:pPr>
            <a:r>
              <a:rPr kumimoji="1" lang="ja-JP" altLang="en-US" sz="1641" spc="82" dirty="0">
                <a:solidFill>
                  <a:srgbClr val="000000"/>
                </a:solidFill>
                <a:latin typeface="メイリオ" panose="020B0604030504040204" pitchFamily="50" charset="-128"/>
                <a:ea typeface="メイリオ" panose="020B0604030504040204" pitchFamily="50" charset="-128"/>
              </a:rPr>
              <a:t>診断日から</a:t>
            </a:r>
            <a:r>
              <a:rPr kumimoji="1" lang="en-US" altLang="ja-JP" sz="1641" spc="82" dirty="0">
                <a:solidFill>
                  <a:srgbClr val="000000"/>
                </a:solidFill>
                <a:latin typeface="メイリオ" panose="020B0604030504040204" pitchFamily="50" charset="-128"/>
                <a:ea typeface="メイリオ" panose="020B0604030504040204" pitchFamily="50" charset="-128"/>
              </a:rPr>
              <a:t>1</a:t>
            </a:r>
            <a:r>
              <a:rPr kumimoji="1" lang="ja-JP" altLang="en-US" sz="1641" spc="82" dirty="0">
                <a:solidFill>
                  <a:srgbClr val="000000"/>
                </a:solidFill>
                <a:latin typeface="メイリオ" panose="020B0604030504040204" pitchFamily="50" charset="-128"/>
                <a:ea typeface="メイリオ" panose="020B0604030504040204" pitchFamily="50" charset="-128"/>
              </a:rPr>
              <a:t>月以内に申請を行わなかったことについて、</a:t>
            </a:r>
            <a:r>
              <a:rPr kumimoji="1" lang="ja-JP" altLang="en-US" sz="1641" b="1" spc="82" dirty="0">
                <a:solidFill>
                  <a:srgbClr val="FF0000"/>
                </a:solidFill>
                <a:latin typeface="メイリオ" panose="020B0604030504040204" pitchFamily="50" charset="-128"/>
                <a:ea typeface="メイリオ" panose="020B0604030504040204" pitchFamily="50" charset="-128"/>
              </a:rPr>
              <a:t>やむを得ない理由</a:t>
            </a:r>
            <a:r>
              <a:rPr kumimoji="1" lang="ja-JP" altLang="en-US" sz="1641" spc="82" baseline="30000" dirty="0">
                <a:solidFill>
                  <a:srgbClr val="FF0000"/>
                </a:solidFill>
                <a:latin typeface="メイリオ" panose="020B0604030504040204" pitchFamily="50" charset="-128"/>
                <a:ea typeface="メイリオ" panose="020B0604030504040204" pitchFamily="50" charset="-128"/>
              </a:rPr>
              <a:t>注</a:t>
            </a:r>
            <a:r>
              <a:rPr kumimoji="1" lang="en-US" altLang="ja-JP" sz="1641" spc="82" baseline="30000" dirty="0">
                <a:solidFill>
                  <a:srgbClr val="FF0000"/>
                </a:solidFill>
                <a:latin typeface="メイリオ" panose="020B0604030504040204" pitchFamily="50" charset="-128"/>
                <a:ea typeface="メイリオ" panose="020B0604030504040204" pitchFamily="50" charset="-128"/>
              </a:rPr>
              <a:t>2</a:t>
            </a:r>
            <a:r>
              <a:rPr kumimoji="1" lang="ja-JP" altLang="en-US" sz="1641" b="1" spc="82" dirty="0">
                <a:solidFill>
                  <a:srgbClr val="FF0000"/>
                </a:solidFill>
                <a:latin typeface="メイリオ" panose="020B0604030504040204" pitchFamily="50" charset="-128"/>
                <a:ea typeface="メイリオ" panose="020B0604030504040204" pitchFamily="50" charset="-128"/>
              </a:rPr>
              <a:t>があるときは最長</a:t>
            </a:r>
            <a:r>
              <a:rPr kumimoji="1" lang="en-US" altLang="ja-JP" sz="1641" b="1" spc="82" dirty="0">
                <a:solidFill>
                  <a:srgbClr val="FF0000"/>
                </a:solidFill>
                <a:latin typeface="メイリオ" panose="020B0604030504040204" pitchFamily="50" charset="-128"/>
                <a:ea typeface="メイリオ" panose="020B0604030504040204" pitchFamily="50" charset="-128"/>
              </a:rPr>
              <a:t>3</a:t>
            </a:r>
            <a:r>
              <a:rPr kumimoji="1" lang="ja-JP" altLang="en-US" sz="1641" b="1" spc="82" dirty="0">
                <a:solidFill>
                  <a:srgbClr val="FF0000"/>
                </a:solidFill>
                <a:latin typeface="メイリオ" panose="020B0604030504040204" pitchFamily="50" charset="-128"/>
                <a:ea typeface="メイリオ" panose="020B0604030504040204" pitchFamily="50" charset="-128"/>
              </a:rPr>
              <a:t>か月まで</a:t>
            </a:r>
            <a:r>
              <a:rPr kumimoji="1" lang="ja-JP" altLang="en-US" sz="1641" spc="82" dirty="0">
                <a:solidFill>
                  <a:srgbClr val="000000"/>
                </a:solidFill>
                <a:latin typeface="メイリオ" panose="020B0604030504040204" pitchFamily="50" charset="-128"/>
                <a:ea typeface="メイリオ" panose="020B0604030504040204" pitchFamily="50" charset="-128"/>
              </a:rPr>
              <a:t>延長します。</a:t>
            </a:r>
            <a:endParaRPr kumimoji="1" lang="en-US" altLang="ja-JP" sz="1641" spc="82" baseline="30000" dirty="0">
              <a:solidFill>
                <a:srgbClr val="000000"/>
              </a:solidFill>
              <a:latin typeface="メイリオ" panose="020B0604030504040204" pitchFamily="50" charset="-128"/>
              <a:ea typeface="メイリオ" panose="020B0604030504040204" pitchFamily="50" charset="-128"/>
            </a:endParaRPr>
          </a:p>
          <a:p>
            <a:pPr marL="281349" indent="-281349" defTabSz="750265">
              <a:lnSpc>
                <a:spcPct val="110000"/>
              </a:lnSpc>
              <a:buFont typeface="Wingdings" panose="05000000000000000000" pitchFamily="2" charset="2"/>
              <a:buChar char="l"/>
            </a:pPr>
            <a:endParaRPr kumimoji="1" lang="en-US" altLang="ja-JP" sz="1641" spc="82" baseline="30000" dirty="0">
              <a:solidFill>
                <a:srgbClr val="000000"/>
              </a:solidFill>
              <a:latin typeface="メイリオ" panose="020B0604030504040204" pitchFamily="50" charset="-128"/>
              <a:ea typeface="メイリオ" panose="020B0604030504040204" pitchFamily="50" charset="-128"/>
            </a:endParaRPr>
          </a:p>
        </p:txBody>
      </p:sp>
      <p:grpSp>
        <p:nvGrpSpPr>
          <p:cNvPr id="48" name="グループ化 47">
            <a:extLst>
              <a:ext uri="{FF2B5EF4-FFF2-40B4-BE49-F238E27FC236}">
                <a16:creationId xmlns:a16="http://schemas.microsoft.com/office/drawing/2014/main" xmlns="" id="{BD6798D0-1B57-5A39-06B7-755BEEED473F}"/>
              </a:ext>
            </a:extLst>
          </p:cNvPr>
          <p:cNvGrpSpPr/>
          <p:nvPr/>
        </p:nvGrpSpPr>
        <p:grpSpPr>
          <a:xfrm>
            <a:off x="8026705" y="13644977"/>
            <a:ext cx="3255326" cy="482655"/>
            <a:chOff x="4395117" y="8559534"/>
            <a:chExt cx="2186677" cy="324211"/>
          </a:xfrm>
        </p:grpSpPr>
        <p:sp>
          <p:nvSpPr>
            <p:cNvPr id="51" name="角丸四角形 56">
              <a:extLst>
                <a:ext uri="{FF2B5EF4-FFF2-40B4-BE49-F238E27FC236}">
                  <a16:creationId xmlns:a16="http://schemas.microsoft.com/office/drawing/2014/main" xmlns="" id="{3C168D67-5D19-80B5-8B50-539A756C5AB9}"/>
                </a:ext>
              </a:extLst>
            </p:cNvPr>
            <p:cNvSpPr/>
            <p:nvPr/>
          </p:nvSpPr>
          <p:spPr>
            <a:xfrm>
              <a:off x="4395117" y="8559534"/>
              <a:ext cx="1503630" cy="25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r>
                <a:rPr kumimoji="1" lang="ja-JP" altLang="en-US" sz="1477" b="1" spc="82" dirty="0">
                  <a:solidFill>
                    <a:srgbClr val="000000"/>
                  </a:solidFill>
                  <a:latin typeface="メイリオ" panose="020B0604030504040204" pitchFamily="50" charset="-128"/>
                  <a:ea typeface="メイリオ" panose="020B0604030504040204" pitchFamily="50" charset="-128"/>
                </a:rPr>
                <a:t>難病情報センター</a:t>
              </a:r>
            </a:p>
          </p:txBody>
        </p:sp>
        <p:sp>
          <p:nvSpPr>
            <p:cNvPr id="53" name="角丸四角形 57">
              <a:extLst>
                <a:ext uri="{FF2B5EF4-FFF2-40B4-BE49-F238E27FC236}">
                  <a16:creationId xmlns:a16="http://schemas.microsoft.com/office/drawing/2014/main" xmlns="" id="{B033DC0B-D982-8E90-E1E7-ADDE0731C004}"/>
                </a:ext>
              </a:extLst>
            </p:cNvPr>
            <p:cNvSpPr/>
            <p:nvPr/>
          </p:nvSpPr>
          <p:spPr>
            <a:xfrm>
              <a:off x="5933700" y="8559534"/>
              <a:ext cx="576000" cy="252000"/>
            </a:xfrm>
            <a:prstGeom prst="round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r>
                <a:rPr kumimoji="1" lang="ja-JP" altLang="en-US" sz="1313" b="1" spc="164" dirty="0">
                  <a:solidFill>
                    <a:srgbClr val="FFFFFF"/>
                  </a:solidFill>
                  <a:latin typeface="メイリオ" panose="020B0604030504040204" pitchFamily="50" charset="-128"/>
                  <a:ea typeface="メイリオ" panose="020B0604030504040204" pitchFamily="50" charset="-128"/>
                </a:rPr>
                <a:t>検索</a:t>
              </a:r>
            </a:p>
          </p:txBody>
        </p:sp>
        <p:sp>
          <p:nvSpPr>
            <p:cNvPr id="54" name="右矢印 58">
              <a:extLst>
                <a:ext uri="{FF2B5EF4-FFF2-40B4-BE49-F238E27FC236}">
                  <a16:creationId xmlns:a16="http://schemas.microsoft.com/office/drawing/2014/main" xmlns="" id="{28F49847-41E6-3D05-0F47-F6CA4239F34C}"/>
                </a:ext>
              </a:extLst>
            </p:cNvPr>
            <p:cNvSpPr/>
            <p:nvPr/>
          </p:nvSpPr>
          <p:spPr bwMode="auto">
            <a:xfrm rot="13762226" flipV="1">
              <a:off x="6407892" y="8709843"/>
              <a:ext cx="205801" cy="142003"/>
            </a:xfrm>
            <a:prstGeom prst="rightArrow">
              <a:avLst>
                <a:gd name="adj1" fmla="val 39824"/>
                <a:gd name="adj2" fmla="val 85197"/>
              </a:avLst>
            </a:prstGeom>
            <a:solidFill>
              <a:schemeClr val="bg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50165" tIns="75080" rIns="150165" bIns="75080" anchor="ctr"/>
            <a:lstStyle/>
            <a:p>
              <a:pPr algn="ctr" defTabSz="1502224">
                <a:defRPr/>
              </a:pPr>
              <a:endParaRPr lang="ja-JP" altLang="en-US" sz="2462">
                <a:solidFill>
                  <a:srgbClr val="FEDFE1"/>
                </a:solidFill>
                <a:latin typeface="メイリオ"/>
                <a:ea typeface="メイリオ"/>
              </a:endParaRPr>
            </a:p>
          </p:txBody>
        </p:sp>
      </p:grpSp>
      <p:sp>
        <p:nvSpPr>
          <p:cNvPr id="55" name="Text Box 9">
            <a:extLst>
              <a:ext uri="{FF2B5EF4-FFF2-40B4-BE49-F238E27FC236}">
                <a16:creationId xmlns:a16="http://schemas.microsoft.com/office/drawing/2014/main" xmlns="" id="{3A7F6BCB-D5F6-ECC4-2A26-3345226F2625}"/>
              </a:ext>
            </a:extLst>
          </p:cNvPr>
          <p:cNvSpPr txBox="1">
            <a:spLocks noChangeArrowheads="1"/>
          </p:cNvSpPr>
          <p:nvPr/>
        </p:nvSpPr>
        <p:spPr bwMode="auto">
          <a:xfrm>
            <a:off x="8159907" y="14020131"/>
            <a:ext cx="3014797" cy="406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7231" tIns="118154" rIns="177231" bIns="59077">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750265" eaLnBrk="1" hangingPunct="1">
              <a:spcBef>
                <a:spcPts val="0"/>
              </a:spcBef>
              <a:buNone/>
              <a:defRPr/>
            </a:pPr>
            <a:r>
              <a:rPr lang="en-US" altLang="ja-JP" sz="1477" dirty="0">
                <a:solidFill>
                  <a:sysClr val="windowText" lastClr="000000"/>
                </a:solidFill>
                <a:latin typeface="メイリオ" pitchFamily="50" charset="-128"/>
                <a:ea typeface="メイリオ" pitchFamily="50" charset="-128"/>
                <a:cs typeface="メイリオ" pitchFamily="50" charset="-128"/>
              </a:rPr>
              <a:t>https://www.nanbyou.or.jp/</a:t>
            </a:r>
            <a:endParaRPr lang="ja-JP" altLang="ja-JP" sz="1477" dirty="0">
              <a:solidFill>
                <a:sysClr val="windowText" lastClr="000000"/>
              </a:solidFill>
              <a:latin typeface="メイリオ" pitchFamily="50" charset="-128"/>
              <a:ea typeface="メイリオ" pitchFamily="50" charset="-128"/>
              <a:cs typeface="メイリオ" pitchFamily="50" charset="-128"/>
            </a:endParaRPr>
          </a:p>
        </p:txBody>
      </p:sp>
      <p:sp>
        <p:nvSpPr>
          <p:cNvPr id="58" name="テキスト ボックス 57">
            <a:extLst>
              <a:ext uri="{FF2B5EF4-FFF2-40B4-BE49-F238E27FC236}">
                <a16:creationId xmlns:a16="http://schemas.microsoft.com/office/drawing/2014/main" xmlns="" id="{08DA7E41-487F-3D3E-5B2E-D367878745EF}"/>
              </a:ext>
            </a:extLst>
          </p:cNvPr>
          <p:cNvSpPr txBox="1"/>
          <p:nvPr/>
        </p:nvSpPr>
        <p:spPr>
          <a:xfrm>
            <a:off x="491838" y="158647"/>
            <a:ext cx="5954071" cy="569559"/>
          </a:xfrm>
          <a:prstGeom prst="rect">
            <a:avLst/>
          </a:prstGeom>
          <a:noFill/>
        </p:spPr>
        <p:txBody>
          <a:bodyPr wrap="none" lIns="177231" tIns="118154" rIns="177231" rtlCol="0">
            <a:spAutoFit/>
          </a:bodyPr>
          <a:lstStyle/>
          <a:p>
            <a:pPr defTabSz="750265"/>
            <a:r>
              <a:rPr kumimoji="1" lang="ja-JP" altLang="en-US" sz="2626" b="1" spc="492" dirty="0">
                <a:solidFill>
                  <a:srgbClr val="000000"/>
                </a:solidFill>
                <a:latin typeface="メイリオ"/>
                <a:ea typeface="メイリオ"/>
              </a:rPr>
              <a:t>指定難病と診断された皆さまへ</a:t>
            </a:r>
          </a:p>
        </p:txBody>
      </p:sp>
      <p:sp>
        <p:nvSpPr>
          <p:cNvPr id="72" name="正方形/長方形 71">
            <a:extLst>
              <a:ext uri="{FF2B5EF4-FFF2-40B4-BE49-F238E27FC236}">
                <a16:creationId xmlns:a16="http://schemas.microsoft.com/office/drawing/2014/main" xmlns="" id="{EDA0F839-64E4-D42B-1955-0572CE9FF199}"/>
              </a:ext>
            </a:extLst>
          </p:cNvPr>
          <p:cNvSpPr/>
          <p:nvPr/>
        </p:nvSpPr>
        <p:spPr>
          <a:xfrm>
            <a:off x="454154" y="798707"/>
            <a:ext cx="11283692" cy="28112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77231" tIns="236308" rIns="177231" bIns="236308" rtlCol="0" anchor="t">
            <a:spAutoFit/>
          </a:bodyPr>
          <a:lstStyle/>
          <a:p>
            <a:pPr algn="ctr" defTabSz="750265">
              <a:lnSpc>
                <a:spcPct val="130000"/>
              </a:lnSpc>
            </a:pPr>
            <a:r>
              <a:rPr kumimoji="1" lang="en-US" altLang="ja-JP" sz="2626" b="1" spc="82" dirty="0">
                <a:solidFill>
                  <a:srgbClr val="FFFFFF"/>
                </a:solidFill>
                <a:latin typeface="メイリオ"/>
                <a:ea typeface="メイリオ"/>
              </a:rPr>
              <a:t>2023</a:t>
            </a:r>
            <a:r>
              <a:rPr kumimoji="1" lang="ja-JP" altLang="en-US" sz="2626" b="1" spc="82" dirty="0">
                <a:solidFill>
                  <a:srgbClr val="FFFFFF"/>
                </a:solidFill>
                <a:latin typeface="メイリオ"/>
                <a:ea typeface="メイリオ"/>
              </a:rPr>
              <a:t>（令和</a:t>
            </a:r>
            <a:r>
              <a:rPr kumimoji="1" lang="en-US" altLang="ja-JP" sz="2626" b="1" spc="82" dirty="0">
                <a:solidFill>
                  <a:srgbClr val="FFFFFF"/>
                </a:solidFill>
                <a:latin typeface="メイリオ"/>
                <a:ea typeface="メイリオ"/>
              </a:rPr>
              <a:t>5</a:t>
            </a:r>
            <a:r>
              <a:rPr kumimoji="1" lang="ja-JP" altLang="en-US" sz="2626" b="1" spc="82" dirty="0">
                <a:solidFill>
                  <a:srgbClr val="FFFFFF"/>
                </a:solidFill>
                <a:latin typeface="メイリオ"/>
                <a:ea typeface="メイリオ"/>
              </a:rPr>
              <a:t>）年</a:t>
            </a:r>
            <a:r>
              <a:rPr kumimoji="1" lang="en-US" altLang="ja-JP" sz="2626" b="1" spc="82" dirty="0">
                <a:solidFill>
                  <a:srgbClr val="FFFFFF"/>
                </a:solidFill>
                <a:latin typeface="メイリオ"/>
                <a:ea typeface="メイリオ"/>
              </a:rPr>
              <a:t>10</a:t>
            </a:r>
            <a:r>
              <a:rPr kumimoji="1" lang="ja-JP" altLang="en-US" sz="2626" b="1" spc="82" dirty="0">
                <a:solidFill>
                  <a:srgbClr val="FFFFFF"/>
                </a:solidFill>
                <a:latin typeface="メイリオ"/>
                <a:ea typeface="メイリオ"/>
              </a:rPr>
              <a:t>月</a:t>
            </a:r>
            <a:r>
              <a:rPr kumimoji="1" lang="en-US" altLang="ja-JP" sz="2626" b="1" spc="82" dirty="0">
                <a:solidFill>
                  <a:srgbClr val="FFFFFF"/>
                </a:solidFill>
                <a:latin typeface="メイリオ"/>
                <a:ea typeface="メイリオ"/>
              </a:rPr>
              <a:t>1</a:t>
            </a:r>
            <a:r>
              <a:rPr kumimoji="1" lang="ja-JP" altLang="en-US" sz="2626" b="1" spc="82" dirty="0">
                <a:solidFill>
                  <a:srgbClr val="FFFFFF"/>
                </a:solidFill>
                <a:latin typeface="メイリオ"/>
                <a:ea typeface="メイリオ"/>
              </a:rPr>
              <a:t>日から難病医療費助成制度が変わり、</a:t>
            </a:r>
            <a:endParaRPr kumimoji="1" lang="en-US" altLang="ja-JP" sz="2626" b="1" spc="82" dirty="0">
              <a:solidFill>
                <a:srgbClr val="FFFFFF"/>
              </a:solidFill>
              <a:latin typeface="メイリオ"/>
              <a:ea typeface="メイリオ"/>
            </a:endParaRPr>
          </a:p>
          <a:p>
            <a:pPr algn="ctr" defTabSz="750265">
              <a:lnSpc>
                <a:spcPct val="130000"/>
              </a:lnSpc>
              <a:spcAft>
                <a:spcPts val="985"/>
              </a:spcAft>
            </a:pPr>
            <a:r>
              <a:rPr kumimoji="1" lang="ja-JP" altLang="en-US" sz="3938" b="1" spc="985" dirty="0">
                <a:solidFill>
                  <a:srgbClr val="FFFFFF"/>
                </a:solidFill>
                <a:latin typeface="メイリオ"/>
                <a:ea typeface="メイリオ"/>
              </a:rPr>
              <a:t>助成開始時期を前倒しできます</a:t>
            </a:r>
            <a:endParaRPr kumimoji="1" lang="en-US" altLang="ja-JP" sz="3938" b="1" spc="985" dirty="0">
              <a:solidFill>
                <a:srgbClr val="FFFFFF"/>
              </a:solidFill>
              <a:latin typeface="メイリオ"/>
              <a:ea typeface="メイリオ"/>
            </a:endParaRPr>
          </a:p>
          <a:p>
            <a:pPr algn="ctr" defTabSz="750265">
              <a:lnSpc>
                <a:spcPct val="130000"/>
              </a:lnSpc>
            </a:pPr>
            <a:r>
              <a:rPr kumimoji="1" lang="ja-JP" altLang="en-US" sz="2297" dirty="0">
                <a:solidFill>
                  <a:srgbClr val="FFFFFF"/>
                </a:solidFill>
                <a:latin typeface="メイリオ"/>
                <a:ea typeface="メイリオ"/>
              </a:rPr>
              <a:t>助成の開始時期が、申請日から、</a:t>
            </a:r>
            <a:endParaRPr kumimoji="1" lang="en-US" altLang="ja-JP" sz="2297" dirty="0">
              <a:solidFill>
                <a:srgbClr val="FFFFFF"/>
              </a:solidFill>
              <a:latin typeface="メイリオ"/>
              <a:ea typeface="メイリオ"/>
            </a:endParaRPr>
          </a:p>
          <a:p>
            <a:pPr algn="ctr" defTabSz="750265">
              <a:lnSpc>
                <a:spcPct val="130000"/>
              </a:lnSpc>
            </a:pPr>
            <a:r>
              <a:rPr kumimoji="1" lang="ja-JP" altLang="en-US" sz="2297" dirty="0">
                <a:solidFill>
                  <a:srgbClr val="FFFFFF"/>
                </a:solidFill>
                <a:latin typeface="メイリオ"/>
                <a:ea typeface="メイリオ"/>
              </a:rPr>
              <a:t>「重症度分類を満たしていることを診断した日等」へ前倒し可能になります</a:t>
            </a:r>
          </a:p>
        </p:txBody>
      </p:sp>
      <p:sp>
        <p:nvSpPr>
          <p:cNvPr id="73" name="テキスト ボックス 72">
            <a:extLst>
              <a:ext uri="{FF2B5EF4-FFF2-40B4-BE49-F238E27FC236}">
                <a16:creationId xmlns:a16="http://schemas.microsoft.com/office/drawing/2014/main" xmlns="" id="{21DDA7E8-EC3F-FE52-C4BB-9134C20CFF06}"/>
              </a:ext>
            </a:extLst>
          </p:cNvPr>
          <p:cNvSpPr txBox="1"/>
          <p:nvPr/>
        </p:nvSpPr>
        <p:spPr>
          <a:xfrm>
            <a:off x="660878" y="3772078"/>
            <a:ext cx="5370578" cy="518969"/>
          </a:xfrm>
          <a:prstGeom prst="rect">
            <a:avLst/>
          </a:prstGeom>
          <a:noFill/>
        </p:spPr>
        <p:txBody>
          <a:bodyPr wrap="none" lIns="177231" tIns="118154" rIns="177231" rtlCol="0">
            <a:spAutoFit/>
          </a:bodyPr>
          <a:lstStyle/>
          <a:p>
            <a:pPr defTabSz="750265"/>
            <a:r>
              <a:rPr kumimoji="1" lang="ja-JP" altLang="en-US" sz="2297" b="1" spc="492" dirty="0">
                <a:solidFill>
                  <a:srgbClr val="66BAB7"/>
                </a:solidFill>
                <a:latin typeface="メイリオ"/>
                <a:ea typeface="メイリオ"/>
              </a:rPr>
              <a:t>医療費助成の見直しのイメージ</a:t>
            </a:r>
          </a:p>
        </p:txBody>
      </p:sp>
      <p:cxnSp>
        <p:nvCxnSpPr>
          <p:cNvPr id="79" name="直線矢印コネクタ 78">
            <a:extLst>
              <a:ext uri="{FF2B5EF4-FFF2-40B4-BE49-F238E27FC236}">
                <a16:creationId xmlns:a16="http://schemas.microsoft.com/office/drawing/2014/main" xmlns="" id="{CBCBA520-E912-F77E-C702-29E26386A4E4}"/>
              </a:ext>
            </a:extLst>
          </p:cNvPr>
          <p:cNvCxnSpPr/>
          <p:nvPr/>
        </p:nvCxnSpPr>
        <p:spPr>
          <a:xfrm>
            <a:off x="793915" y="5926745"/>
            <a:ext cx="10633846"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二等辺三角形 80">
            <a:extLst>
              <a:ext uri="{FF2B5EF4-FFF2-40B4-BE49-F238E27FC236}">
                <a16:creationId xmlns:a16="http://schemas.microsoft.com/office/drawing/2014/main" xmlns="" id="{8DF3D289-96C3-4B13-5FFB-BA81CC1052D4}"/>
              </a:ext>
            </a:extLst>
          </p:cNvPr>
          <p:cNvSpPr/>
          <p:nvPr/>
        </p:nvSpPr>
        <p:spPr>
          <a:xfrm flipV="1">
            <a:off x="5875586" y="4930975"/>
            <a:ext cx="470503" cy="413538"/>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lnSpc>
                <a:spcPct val="110000"/>
              </a:lnSpc>
            </a:pPr>
            <a:endParaRPr kumimoji="1" lang="ja-JP" altLang="en-US" sz="1969" dirty="0">
              <a:solidFill>
                <a:srgbClr val="FFFFFF"/>
              </a:solidFill>
              <a:latin typeface="メイリオ"/>
              <a:ea typeface="メイリオ"/>
            </a:endParaRPr>
          </a:p>
        </p:txBody>
      </p:sp>
      <p:sp>
        <p:nvSpPr>
          <p:cNvPr id="80" name="正方形/長方形 79">
            <a:extLst>
              <a:ext uri="{FF2B5EF4-FFF2-40B4-BE49-F238E27FC236}">
                <a16:creationId xmlns:a16="http://schemas.microsoft.com/office/drawing/2014/main" xmlns="" id="{E710935F-4D9B-DDE1-4F5B-C38FF4429757}"/>
              </a:ext>
            </a:extLst>
          </p:cNvPr>
          <p:cNvSpPr/>
          <p:nvPr/>
        </p:nvSpPr>
        <p:spPr>
          <a:xfrm>
            <a:off x="5316000" y="4345388"/>
            <a:ext cx="1536000" cy="72101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77231" tIns="118154" rIns="177231" rtlCol="0" anchor="ctr">
            <a:spAutoFit/>
          </a:bodyPr>
          <a:lstStyle/>
          <a:p>
            <a:pPr algn="ctr" defTabSz="750265">
              <a:lnSpc>
                <a:spcPct val="110000"/>
              </a:lnSpc>
            </a:pPr>
            <a:r>
              <a:rPr kumimoji="1" lang="ja-JP" altLang="en-US" sz="1641" dirty="0">
                <a:solidFill>
                  <a:srgbClr val="000000"/>
                </a:solidFill>
                <a:latin typeface="メイリオ"/>
                <a:ea typeface="メイリオ"/>
              </a:rPr>
              <a:t>難病医療費</a:t>
            </a:r>
            <a:endParaRPr kumimoji="1" lang="en-US" altLang="ja-JP" sz="1641" dirty="0">
              <a:solidFill>
                <a:srgbClr val="000000"/>
              </a:solidFill>
              <a:latin typeface="メイリオ"/>
              <a:ea typeface="メイリオ"/>
            </a:endParaRPr>
          </a:p>
          <a:p>
            <a:pPr algn="ctr" defTabSz="750265">
              <a:lnSpc>
                <a:spcPct val="110000"/>
              </a:lnSpc>
            </a:pPr>
            <a:r>
              <a:rPr kumimoji="1" lang="ja-JP" altLang="en-US" sz="1641" dirty="0">
                <a:solidFill>
                  <a:srgbClr val="000000"/>
                </a:solidFill>
                <a:latin typeface="メイリオ"/>
                <a:ea typeface="メイリオ"/>
              </a:rPr>
              <a:t>助成申請</a:t>
            </a:r>
            <a:r>
              <a:rPr kumimoji="1" lang="ja-JP" altLang="en-US" sz="1641" baseline="30000" dirty="0">
                <a:solidFill>
                  <a:srgbClr val="000000"/>
                </a:solidFill>
                <a:latin typeface="メイリオ"/>
                <a:ea typeface="メイリオ"/>
              </a:rPr>
              <a:t>注</a:t>
            </a:r>
            <a:r>
              <a:rPr kumimoji="1" lang="en-US" altLang="ja-JP" sz="1641" baseline="30000" dirty="0">
                <a:solidFill>
                  <a:srgbClr val="000000"/>
                </a:solidFill>
                <a:latin typeface="メイリオ"/>
                <a:ea typeface="メイリオ"/>
              </a:rPr>
              <a:t>3</a:t>
            </a:r>
            <a:endParaRPr kumimoji="1" lang="ja-JP" altLang="en-US" sz="1641" baseline="30000" dirty="0">
              <a:solidFill>
                <a:srgbClr val="000000"/>
              </a:solidFill>
              <a:latin typeface="メイリオ"/>
              <a:ea typeface="メイリオ"/>
            </a:endParaRPr>
          </a:p>
        </p:txBody>
      </p:sp>
      <p:sp>
        <p:nvSpPr>
          <p:cNvPr id="82" name="矢印: 左右 81">
            <a:extLst>
              <a:ext uri="{FF2B5EF4-FFF2-40B4-BE49-F238E27FC236}">
                <a16:creationId xmlns:a16="http://schemas.microsoft.com/office/drawing/2014/main" xmlns="" id="{CC1775AF-9B55-C696-A961-061D17D465BC}"/>
              </a:ext>
            </a:extLst>
          </p:cNvPr>
          <p:cNvSpPr/>
          <p:nvPr/>
        </p:nvSpPr>
        <p:spPr>
          <a:xfrm>
            <a:off x="6134148" y="5380690"/>
            <a:ext cx="5316923" cy="414034"/>
          </a:xfrm>
          <a:prstGeom prst="lef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lnSpc>
                <a:spcPct val="110000"/>
              </a:lnSpc>
            </a:pPr>
            <a:endParaRPr kumimoji="1" lang="ja-JP" altLang="en-US" sz="1969" dirty="0">
              <a:solidFill>
                <a:srgbClr val="FFFFFF"/>
              </a:solidFill>
              <a:latin typeface="メイリオ"/>
              <a:ea typeface="メイリオ"/>
            </a:endParaRPr>
          </a:p>
        </p:txBody>
      </p:sp>
      <p:sp>
        <p:nvSpPr>
          <p:cNvPr id="83" name="テキスト ボックス 82">
            <a:extLst>
              <a:ext uri="{FF2B5EF4-FFF2-40B4-BE49-F238E27FC236}">
                <a16:creationId xmlns:a16="http://schemas.microsoft.com/office/drawing/2014/main" xmlns="" id="{2F86F111-569F-59EE-4238-611B2F14B7E0}"/>
              </a:ext>
            </a:extLst>
          </p:cNvPr>
          <p:cNvSpPr txBox="1"/>
          <p:nvPr/>
        </p:nvSpPr>
        <p:spPr>
          <a:xfrm>
            <a:off x="6838672" y="5019886"/>
            <a:ext cx="3780527" cy="430612"/>
          </a:xfrm>
          <a:prstGeom prst="rect">
            <a:avLst/>
          </a:prstGeom>
          <a:noFill/>
        </p:spPr>
        <p:txBody>
          <a:bodyPr wrap="none" lIns="177231" tIns="118154" rIns="177231" rtlCol="0">
            <a:spAutoFit/>
          </a:bodyPr>
          <a:lstStyle/>
          <a:p>
            <a:pPr defTabSz="750265"/>
            <a:r>
              <a:rPr kumimoji="1" lang="ja-JP" altLang="en-US" sz="1723" spc="328" dirty="0">
                <a:solidFill>
                  <a:srgbClr val="000000"/>
                </a:solidFill>
                <a:latin typeface="メイリオ"/>
                <a:ea typeface="メイリオ"/>
              </a:rPr>
              <a:t>これまでの医療費助成の範囲</a:t>
            </a:r>
          </a:p>
        </p:txBody>
      </p:sp>
      <p:sp>
        <p:nvSpPr>
          <p:cNvPr id="90" name="テキスト ボックス 89">
            <a:extLst>
              <a:ext uri="{FF2B5EF4-FFF2-40B4-BE49-F238E27FC236}">
                <a16:creationId xmlns:a16="http://schemas.microsoft.com/office/drawing/2014/main" xmlns="" id="{DBB280F7-3676-5F5D-7A2F-9C3FD9D8E404}"/>
              </a:ext>
            </a:extLst>
          </p:cNvPr>
          <p:cNvSpPr txBox="1"/>
          <p:nvPr/>
        </p:nvSpPr>
        <p:spPr>
          <a:xfrm>
            <a:off x="6134148" y="6511705"/>
            <a:ext cx="2572504" cy="468506"/>
          </a:xfrm>
          <a:prstGeom prst="rect">
            <a:avLst/>
          </a:prstGeom>
          <a:noFill/>
        </p:spPr>
        <p:txBody>
          <a:bodyPr wrap="none" lIns="177231" tIns="118154" rIns="177231" rtlCol="0">
            <a:spAutoFit/>
          </a:bodyPr>
          <a:lstStyle/>
          <a:p>
            <a:pPr defTabSz="750265"/>
            <a:r>
              <a:rPr kumimoji="1" lang="ja-JP" altLang="en-US" sz="1969" b="1" spc="492" dirty="0">
                <a:solidFill>
                  <a:srgbClr val="DB4D6D"/>
                </a:solidFill>
                <a:latin typeface="メイリオ"/>
                <a:ea typeface="メイリオ"/>
              </a:rPr>
              <a:t>支給対象の拡大</a:t>
            </a:r>
          </a:p>
        </p:txBody>
      </p:sp>
      <p:sp>
        <p:nvSpPr>
          <p:cNvPr id="96" name="正方形/長方形 95">
            <a:extLst>
              <a:ext uri="{FF2B5EF4-FFF2-40B4-BE49-F238E27FC236}">
                <a16:creationId xmlns:a16="http://schemas.microsoft.com/office/drawing/2014/main" xmlns="" id="{95C6720C-179A-BD1F-F841-C1CC43184A29}"/>
              </a:ext>
            </a:extLst>
          </p:cNvPr>
          <p:cNvSpPr/>
          <p:nvPr/>
        </p:nvSpPr>
        <p:spPr>
          <a:xfrm>
            <a:off x="767077" y="13032228"/>
            <a:ext cx="10633846" cy="1154784"/>
          </a:xfrm>
          <a:prstGeom prst="rect">
            <a:avLst/>
          </a:prstGeom>
        </p:spPr>
        <p:txBody>
          <a:bodyPr wrap="square" lIns="177231" tIns="118154" rIns="177231">
            <a:spAutoFit/>
          </a:bodyPr>
          <a:lstStyle/>
          <a:p>
            <a:pPr marL="531684" indent="-531684" defTabSz="779142">
              <a:lnSpc>
                <a:spcPct val="110000"/>
              </a:lnSpc>
              <a:spcAft>
                <a:spcPts val="985"/>
              </a:spcAft>
              <a:defRPr/>
            </a:pPr>
            <a:r>
              <a:rPr kumimoji="1" lang="ja-JP" altLang="en-US" sz="1805" b="1" spc="492" dirty="0">
                <a:solidFill>
                  <a:srgbClr val="000000"/>
                </a:solidFill>
                <a:latin typeface="メイリオ" panose="020B0604030504040204" pitchFamily="50" charset="-128"/>
                <a:ea typeface="メイリオ" panose="020B0604030504040204" pitchFamily="50" charset="-128"/>
              </a:rPr>
              <a:t>指定難病に関する情報は、「難病情報センター」ウェブサイトをご覧ください。</a:t>
            </a:r>
            <a:endParaRPr kumimoji="1" lang="en-US" altLang="ja-JP" sz="1805" b="1" spc="492" dirty="0">
              <a:solidFill>
                <a:srgbClr val="000000"/>
              </a:solidFill>
              <a:latin typeface="メイリオ" panose="020B0604030504040204" pitchFamily="50" charset="-128"/>
              <a:ea typeface="メイリオ" panose="020B0604030504040204" pitchFamily="50" charset="-128"/>
            </a:endParaRPr>
          </a:p>
          <a:p>
            <a:pPr defTabSz="779142">
              <a:lnSpc>
                <a:spcPct val="110000"/>
              </a:lnSpc>
              <a:defRPr/>
            </a:pPr>
            <a:r>
              <a:rPr kumimoji="1" lang="ja-JP" altLang="en-US" sz="1641" dirty="0">
                <a:solidFill>
                  <a:srgbClr val="000000"/>
                </a:solidFill>
                <a:latin typeface="メイリオ" panose="020B0604030504040204" pitchFamily="50" charset="-128"/>
                <a:ea typeface="メイリオ" panose="020B0604030504040204" pitchFamily="50" charset="-128"/>
              </a:rPr>
              <a:t>都道府県・指定都市ごとの相談窓口や難病指定医・難病指定医療機関、</a:t>
            </a:r>
            <a:endParaRPr kumimoji="1" lang="en-US" altLang="ja-JP" sz="1641" dirty="0">
              <a:solidFill>
                <a:srgbClr val="000000"/>
              </a:solidFill>
              <a:latin typeface="メイリオ" panose="020B0604030504040204" pitchFamily="50" charset="-128"/>
              <a:ea typeface="メイリオ" panose="020B0604030504040204" pitchFamily="50" charset="-128"/>
            </a:endParaRPr>
          </a:p>
          <a:p>
            <a:pPr defTabSz="779142">
              <a:lnSpc>
                <a:spcPct val="110000"/>
              </a:lnSpc>
              <a:spcAft>
                <a:spcPts val="492"/>
              </a:spcAft>
              <a:defRPr/>
            </a:pPr>
            <a:r>
              <a:rPr kumimoji="1" lang="ja-JP" altLang="en-US" sz="1641" dirty="0">
                <a:solidFill>
                  <a:srgbClr val="000000"/>
                </a:solidFill>
                <a:latin typeface="メイリオ" panose="020B0604030504040204" pitchFamily="50" charset="-128"/>
                <a:ea typeface="メイリオ" panose="020B0604030504040204" pitchFamily="50" charset="-128"/>
              </a:rPr>
              <a:t>指定難病の疾病概要や診断基準などが掲載されています。</a:t>
            </a:r>
            <a:endParaRPr kumimoji="1" lang="en-US" altLang="ja-JP" sz="1641" dirty="0">
              <a:solidFill>
                <a:srgbClr val="000000"/>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a16="http://schemas.microsoft.com/office/drawing/2014/main" xmlns="" id="{6C97BDFA-746B-4ADE-0A06-849B35BA1266}"/>
              </a:ext>
            </a:extLst>
          </p:cNvPr>
          <p:cNvSpPr/>
          <p:nvPr/>
        </p:nvSpPr>
        <p:spPr>
          <a:xfrm>
            <a:off x="767077" y="14551238"/>
            <a:ext cx="10633846" cy="776539"/>
          </a:xfrm>
          <a:prstGeom prst="rect">
            <a:avLst/>
          </a:prstGeom>
          <a:solidFill>
            <a:schemeClr val="accent3"/>
          </a:solidFill>
        </p:spPr>
        <p:txBody>
          <a:bodyPr wrap="square" lIns="177231" tIns="118154" rIns="177231">
            <a:spAutoFit/>
          </a:bodyPr>
          <a:lstStyle/>
          <a:p>
            <a:pPr algn="ctr" defTabSz="779142">
              <a:lnSpc>
                <a:spcPct val="110000"/>
              </a:lnSpc>
              <a:defRPr/>
            </a:pPr>
            <a:r>
              <a:rPr kumimoji="1" lang="ja-JP" altLang="en-US" sz="1805" spc="492" dirty="0">
                <a:solidFill>
                  <a:srgbClr val="000000"/>
                </a:solidFill>
                <a:latin typeface="メイリオ" panose="020B0604030504040204" pitchFamily="50" charset="-128"/>
                <a:ea typeface="メイリオ" panose="020B0604030504040204" pitchFamily="50" charset="-128"/>
              </a:rPr>
              <a:t>医療費助成の申請方法に</a:t>
            </a:r>
            <a:r>
              <a:rPr kumimoji="1" lang="ja-JP" altLang="en-US" sz="1805" spc="492" dirty="0" smtClean="0">
                <a:solidFill>
                  <a:srgbClr val="000000"/>
                </a:solidFill>
                <a:latin typeface="メイリオ" panose="020B0604030504040204" pitchFamily="50" charset="-128"/>
                <a:ea typeface="メイリオ" panose="020B0604030504040204" pitchFamily="50" charset="-128"/>
              </a:rPr>
              <a:t>つ</a:t>
            </a:r>
            <a:r>
              <a:rPr kumimoji="1" lang="ja-JP" altLang="en-US" sz="1805" spc="492" dirty="0">
                <a:solidFill>
                  <a:srgbClr val="000000"/>
                </a:solidFill>
                <a:latin typeface="メイリオ" panose="020B0604030504040204" pitchFamily="50" charset="-128"/>
                <a:ea typeface="メイリオ" panose="020B0604030504040204" pitchFamily="50" charset="-128"/>
              </a:rPr>
              <a:t>いて</a:t>
            </a:r>
            <a:r>
              <a:rPr kumimoji="1" lang="ja-JP" altLang="en-US" sz="1805" spc="492" dirty="0" smtClean="0">
                <a:solidFill>
                  <a:srgbClr val="000000"/>
                </a:solidFill>
                <a:latin typeface="メイリオ" panose="020B0604030504040204" pitchFamily="50" charset="-128"/>
                <a:ea typeface="メイリオ" panose="020B0604030504040204" pitchFamily="50" charset="-128"/>
              </a:rPr>
              <a:t>は、広島県疾病対策課に</a:t>
            </a:r>
            <a:r>
              <a:rPr kumimoji="1" lang="ja-JP" altLang="en-US" sz="1805" spc="492" dirty="0">
                <a:solidFill>
                  <a:srgbClr val="000000"/>
                </a:solidFill>
                <a:latin typeface="メイリオ" panose="020B0604030504040204" pitchFamily="50" charset="-128"/>
                <a:ea typeface="メイリオ" panose="020B0604030504040204" pitchFamily="50" charset="-128"/>
              </a:rPr>
              <a:t>お問い合わせください</a:t>
            </a:r>
            <a:r>
              <a:rPr kumimoji="1" lang="ja-JP" altLang="en-US" sz="1805" spc="492" dirty="0" smtClean="0">
                <a:solidFill>
                  <a:srgbClr val="000000"/>
                </a:solidFill>
                <a:latin typeface="メイリオ" panose="020B0604030504040204" pitchFamily="50" charset="-128"/>
                <a:ea typeface="メイリオ" panose="020B0604030504040204" pitchFamily="50" charset="-128"/>
              </a:rPr>
              <a:t>。</a:t>
            </a:r>
            <a:endParaRPr kumimoji="1" lang="en-US" altLang="ja-JP" sz="1805" spc="492" dirty="0" smtClean="0">
              <a:solidFill>
                <a:srgbClr val="000000"/>
              </a:solidFill>
              <a:latin typeface="メイリオ" panose="020B0604030504040204" pitchFamily="50" charset="-128"/>
              <a:ea typeface="メイリオ" panose="020B0604030504040204" pitchFamily="50" charset="-128"/>
            </a:endParaRPr>
          </a:p>
          <a:p>
            <a:pPr algn="ctr" defTabSz="779142">
              <a:lnSpc>
                <a:spcPct val="110000"/>
              </a:lnSpc>
              <a:defRPr/>
            </a:pPr>
            <a:r>
              <a:rPr kumimoji="1" lang="ja-JP" altLang="en-US" sz="1805" spc="492" dirty="0" smtClean="0">
                <a:solidFill>
                  <a:srgbClr val="000000"/>
                </a:solidFill>
                <a:latin typeface="メイリオ" panose="020B0604030504040204" pitchFamily="50" charset="-128"/>
                <a:ea typeface="メイリオ" panose="020B0604030504040204" pitchFamily="50" charset="-128"/>
              </a:rPr>
              <a:t>電話番号：０８２－５１３－３０７０（ダイヤルイン）</a:t>
            </a:r>
            <a:endParaRPr kumimoji="1" lang="en-US" altLang="ja-JP" sz="1641" spc="492" dirty="0">
              <a:solidFill>
                <a:srgbClr val="000000"/>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xmlns="" id="{F63D9B65-D010-B563-D1C4-287C2F102D32}"/>
              </a:ext>
            </a:extLst>
          </p:cNvPr>
          <p:cNvSpPr txBox="1"/>
          <p:nvPr/>
        </p:nvSpPr>
        <p:spPr>
          <a:xfrm>
            <a:off x="778932" y="4425808"/>
            <a:ext cx="1713231" cy="708923"/>
          </a:xfrm>
          <a:prstGeom prst="rect">
            <a:avLst/>
          </a:prstGeom>
          <a:solidFill>
            <a:schemeClr val="bg1">
              <a:lumMod val="85000"/>
            </a:schemeClr>
          </a:solidFill>
        </p:spPr>
        <p:txBody>
          <a:bodyPr wrap="none" lIns="177231" tIns="118154" rIns="177231" rtlCol="0" anchor="ctr">
            <a:noAutofit/>
          </a:bodyPr>
          <a:lstStyle/>
          <a:p>
            <a:pPr algn="ctr" defTabSz="750265"/>
            <a:r>
              <a:rPr kumimoji="1" lang="ja-JP" altLang="en-US" sz="1969" spc="328" dirty="0">
                <a:solidFill>
                  <a:srgbClr val="000000"/>
                </a:solidFill>
                <a:latin typeface="メイリオ"/>
                <a:ea typeface="メイリオ"/>
              </a:rPr>
              <a:t>これまで</a:t>
            </a:r>
            <a:endParaRPr kumimoji="1" lang="en-US" altLang="ja-JP" sz="1969" spc="328" dirty="0">
              <a:solidFill>
                <a:srgbClr val="000000"/>
              </a:solidFill>
              <a:latin typeface="メイリオ"/>
              <a:ea typeface="メイリオ"/>
            </a:endParaRPr>
          </a:p>
        </p:txBody>
      </p:sp>
      <p:sp>
        <p:nvSpPr>
          <p:cNvPr id="9" name="テキスト ボックス 8">
            <a:extLst>
              <a:ext uri="{FF2B5EF4-FFF2-40B4-BE49-F238E27FC236}">
                <a16:creationId xmlns:a16="http://schemas.microsoft.com/office/drawing/2014/main" xmlns="" id="{30BC9A0C-B6FE-307B-24E0-60526045F62A}"/>
              </a:ext>
            </a:extLst>
          </p:cNvPr>
          <p:cNvSpPr txBox="1"/>
          <p:nvPr/>
        </p:nvSpPr>
        <p:spPr>
          <a:xfrm>
            <a:off x="827238" y="6097046"/>
            <a:ext cx="1713231" cy="1181538"/>
          </a:xfrm>
          <a:prstGeom prst="rect">
            <a:avLst/>
          </a:prstGeom>
          <a:solidFill>
            <a:schemeClr val="accent4"/>
          </a:solidFill>
        </p:spPr>
        <p:txBody>
          <a:bodyPr wrap="none" lIns="177231" tIns="118154" rIns="177231" rtlCol="0" anchor="ctr">
            <a:noAutofit/>
          </a:bodyPr>
          <a:lstStyle/>
          <a:p>
            <a:pPr algn="ctr" defTabSz="750265">
              <a:lnSpc>
                <a:spcPct val="150000"/>
              </a:lnSpc>
            </a:pPr>
            <a:r>
              <a:rPr kumimoji="1" lang="en-US" altLang="ja-JP" sz="1723" b="1" spc="82" dirty="0">
                <a:solidFill>
                  <a:srgbClr val="000000"/>
                </a:solidFill>
                <a:latin typeface="メイリオ"/>
                <a:ea typeface="メイリオ"/>
              </a:rPr>
              <a:t>2023</a:t>
            </a:r>
            <a:r>
              <a:rPr kumimoji="1" lang="ja-JP" altLang="en-US" sz="1723" b="1" spc="82" dirty="0">
                <a:solidFill>
                  <a:srgbClr val="000000"/>
                </a:solidFill>
                <a:latin typeface="メイリオ"/>
                <a:ea typeface="メイリオ"/>
              </a:rPr>
              <a:t>年</a:t>
            </a:r>
            <a:endParaRPr kumimoji="1" lang="en-US" altLang="ja-JP" sz="1723" b="1" spc="82" dirty="0">
              <a:solidFill>
                <a:srgbClr val="000000"/>
              </a:solidFill>
              <a:latin typeface="メイリオ"/>
              <a:ea typeface="メイリオ"/>
            </a:endParaRPr>
          </a:p>
          <a:p>
            <a:pPr algn="ctr" defTabSz="750265">
              <a:lnSpc>
                <a:spcPct val="150000"/>
              </a:lnSpc>
            </a:pPr>
            <a:r>
              <a:rPr kumimoji="1" lang="en-US" altLang="ja-JP" sz="1723" b="1" spc="82" dirty="0">
                <a:solidFill>
                  <a:srgbClr val="000000"/>
                </a:solidFill>
                <a:latin typeface="メイリオ"/>
                <a:ea typeface="メイリオ"/>
              </a:rPr>
              <a:t>10</a:t>
            </a:r>
            <a:r>
              <a:rPr kumimoji="1" lang="ja-JP" altLang="en-US" sz="1723" b="1" spc="82" dirty="0">
                <a:solidFill>
                  <a:srgbClr val="000000"/>
                </a:solidFill>
                <a:latin typeface="メイリオ"/>
                <a:ea typeface="メイリオ"/>
              </a:rPr>
              <a:t>月</a:t>
            </a:r>
            <a:r>
              <a:rPr kumimoji="1" lang="en-US" altLang="ja-JP" sz="1723" b="1" spc="82" dirty="0">
                <a:solidFill>
                  <a:srgbClr val="000000"/>
                </a:solidFill>
                <a:latin typeface="メイリオ"/>
                <a:ea typeface="メイリオ"/>
              </a:rPr>
              <a:t>1</a:t>
            </a:r>
            <a:r>
              <a:rPr kumimoji="1" lang="ja-JP" altLang="en-US" sz="1723" b="1" spc="82" dirty="0">
                <a:solidFill>
                  <a:srgbClr val="000000"/>
                </a:solidFill>
                <a:latin typeface="メイリオ"/>
                <a:ea typeface="メイリオ"/>
              </a:rPr>
              <a:t>日以降</a:t>
            </a:r>
          </a:p>
        </p:txBody>
      </p:sp>
      <p:sp>
        <p:nvSpPr>
          <p:cNvPr id="10" name="テキスト ボックス 9">
            <a:extLst>
              <a:ext uri="{FF2B5EF4-FFF2-40B4-BE49-F238E27FC236}">
                <a16:creationId xmlns:a16="http://schemas.microsoft.com/office/drawing/2014/main" xmlns="" id="{D61A866E-3454-8BBF-2D8F-4A40B703BBF7}"/>
              </a:ext>
            </a:extLst>
          </p:cNvPr>
          <p:cNvSpPr txBox="1"/>
          <p:nvPr/>
        </p:nvSpPr>
        <p:spPr>
          <a:xfrm>
            <a:off x="713971" y="5155207"/>
            <a:ext cx="1939767" cy="771538"/>
          </a:xfrm>
          <a:prstGeom prst="rect">
            <a:avLst/>
          </a:prstGeom>
          <a:noFill/>
        </p:spPr>
        <p:txBody>
          <a:bodyPr wrap="none" lIns="177231" tIns="118154" rIns="177231" rtlCol="0">
            <a:spAutoFit/>
          </a:bodyPr>
          <a:lstStyle/>
          <a:p>
            <a:pPr defTabSz="750265"/>
            <a:r>
              <a:rPr kumimoji="1" lang="ja-JP" altLang="en-US" sz="1969" b="1" spc="492" dirty="0">
                <a:solidFill>
                  <a:srgbClr val="FFFFFF">
                    <a:lumMod val="50000"/>
                  </a:srgbClr>
                </a:solidFill>
                <a:latin typeface="メイリオ"/>
                <a:ea typeface="メイリオ"/>
              </a:rPr>
              <a:t>申請日から</a:t>
            </a:r>
            <a:endParaRPr kumimoji="1" lang="en-US" altLang="ja-JP" sz="1969" b="1" spc="492" dirty="0">
              <a:solidFill>
                <a:srgbClr val="FFFFFF">
                  <a:lumMod val="50000"/>
                </a:srgbClr>
              </a:solidFill>
              <a:latin typeface="メイリオ"/>
              <a:ea typeface="メイリオ"/>
            </a:endParaRPr>
          </a:p>
          <a:p>
            <a:pPr defTabSz="750265"/>
            <a:r>
              <a:rPr kumimoji="1" lang="ja-JP" altLang="en-US" sz="1969" b="1" spc="492" dirty="0">
                <a:solidFill>
                  <a:srgbClr val="FFFFFF">
                    <a:lumMod val="50000"/>
                  </a:srgbClr>
                </a:solidFill>
                <a:latin typeface="メイリオ"/>
                <a:ea typeface="メイリオ"/>
              </a:rPr>
              <a:t>助成開始</a:t>
            </a:r>
          </a:p>
        </p:txBody>
      </p:sp>
      <p:sp>
        <p:nvSpPr>
          <p:cNvPr id="11" name="テキスト ボックス 10">
            <a:extLst>
              <a:ext uri="{FF2B5EF4-FFF2-40B4-BE49-F238E27FC236}">
                <a16:creationId xmlns:a16="http://schemas.microsoft.com/office/drawing/2014/main" xmlns="" id="{5F01C1AB-07B4-8E06-F490-20FFB942E70F}"/>
              </a:ext>
            </a:extLst>
          </p:cNvPr>
          <p:cNvSpPr txBox="1"/>
          <p:nvPr/>
        </p:nvSpPr>
        <p:spPr>
          <a:xfrm>
            <a:off x="713971" y="7309650"/>
            <a:ext cx="2256135" cy="771538"/>
          </a:xfrm>
          <a:prstGeom prst="rect">
            <a:avLst/>
          </a:prstGeom>
          <a:noFill/>
        </p:spPr>
        <p:txBody>
          <a:bodyPr wrap="none" lIns="177231" tIns="118154" rIns="177231" rtlCol="0">
            <a:spAutoFit/>
          </a:bodyPr>
          <a:lstStyle/>
          <a:p>
            <a:pPr defTabSz="750265"/>
            <a:r>
              <a:rPr kumimoji="1" lang="ja-JP" altLang="en-US" sz="1969" b="1" spc="492" dirty="0">
                <a:solidFill>
                  <a:srgbClr val="DB4D6D"/>
                </a:solidFill>
                <a:latin typeface="メイリオ"/>
                <a:ea typeface="メイリオ"/>
              </a:rPr>
              <a:t>診断日等から</a:t>
            </a:r>
            <a:endParaRPr kumimoji="1" lang="en-US" altLang="ja-JP" sz="1969" b="1" spc="492" dirty="0">
              <a:solidFill>
                <a:srgbClr val="DB4D6D"/>
              </a:solidFill>
              <a:latin typeface="メイリオ"/>
              <a:ea typeface="メイリオ"/>
            </a:endParaRPr>
          </a:p>
          <a:p>
            <a:pPr defTabSz="750265"/>
            <a:r>
              <a:rPr kumimoji="1" lang="ja-JP" altLang="en-US" sz="1969" b="1" spc="492" dirty="0">
                <a:solidFill>
                  <a:srgbClr val="DB4D6D"/>
                </a:solidFill>
                <a:latin typeface="メイリオ"/>
                <a:ea typeface="メイリオ"/>
              </a:rPr>
              <a:t>助成開始</a:t>
            </a:r>
          </a:p>
        </p:txBody>
      </p:sp>
      <p:cxnSp>
        <p:nvCxnSpPr>
          <p:cNvPr id="12" name="直線コネクタ 11">
            <a:extLst>
              <a:ext uri="{FF2B5EF4-FFF2-40B4-BE49-F238E27FC236}">
                <a16:creationId xmlns:a16="http://schemas.microsoft.com/office/drawing/2014/main" xmlns="" id="{883A812B-B550-7811-52BE-B16B90386FF3}"/>
              </a:ext>
            </a:extLst>
          </p:cNvPr>
          <p:cNvCxnSpPr>
            <a:cxnSpLocks/>
          </p:cNvCxnSpPr>
          <p:nvPr/>
        </p:nvCxnSpPr>
        <p:spPr>
          <a:xfrm>
            <a:off x="3534763" y="5926745"/>
            <a:ext cx="0" cy="1299692"/>
          </a:xfrm>
          <a:prstGeom prst="line">
            <a:avLst/>
          </a:prstGeom>
          <a:ln w="19050"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正方形/長方形 12">
            <a:extLst>
              <a:ext uri="{FF2B5EF4-FFF2-40B4-BE49-F238E27FC236}">
                <a16:creationId xmlns:a16="http://schemas.microsoft.com/office/drawing/2014/main" xmlns="" id="{CE878E0F-1B03-F5BB-7E94-B4937B37F495}"/>
              </a:ext>
            </a:extLst>
          </p:cNvPr>
          <p:cNvSpPr/>
          <p:nvPr/>
        </p:nvSpPr>
        <p:spPr>
          <a:xfrm>
            <a:off x="2762655" y="7028520"/>
            <a:ext cx="1644907" cy="11840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77231" tIns="118154" rIns="177231" rtlCol="0" anchor="ctr">
            <a:spAutoFit/>
          </a:bodyPr>
          <a:lstStyle/>
          <a:p>
            <a:pPr defTabSz="750265">
              <a:lnSpc>
                <a:spcPct val="110000"/>
              </a:lnSpc>
            </a:pPr>
            <a:r>
              <a:rPr kumimoji="1" lang="ja-JP" altLang="en-US" sz="1641" b="1" dirty="0">
                <a:solidFill>
                  <a:srgbClr val="FFFFFF"/>
                </a:solidFill>
                <a:latin typeface="メイリオ"/>
                <a:ea typeface="メイリオ"/>
              </a:rPr>
              <a:t>（例）</a:t>
            </a:r>
            <a:endParaRPr kumimoji="1" lang="en-US" altLang="ja-JP" sz="1641" b="1" dirty="0">
              <a:solidFill>
                <a:srgbClr val="FFFFFF"/>
              </a:solidFill>
              <a:latin typeface="メイリオ"/>
              <a:ea typeface="メイリオ"/>
            </a:endParaRPr>
          </a:p>
          <a:p>
            <a:pPr algn="ctr" defTabSz="750265">
              <a:lnSpc>
                <a:spcPct val="110000"/>
              </a:lnSpc>
            </a:pPr>
            <a:r>
              <a:rPr kumimoji="1" lang="ja-JP" altLang="en-US" sz="1641" b="1" dirty="0">
                <a:solidFill>
                  <a:srgbClr val="FFFFFF"/>
                </a:solidFill>
                <a:latin typeface="メイリオ"/>
                <a:ea typeface="メイリオ"/>
              </a:rPr>
              <a:t>難病指定医</a:t>
            </a:r>
            <a:endParaRPr kumimoji="1" lang="en-US" altLang="ja-JP" sz="1641" b="1" dirty="0">
              <a:solidFill>
                <a:srgbClr val="FFFFFF"/>
              </a:solidFill>
              <a:latin typeface="メイリオ"/>
              <a:ea typeface="メイリオ"/>
            </a:endParaRPr>
          </a:p>
          <a:p>
            <a:pPr algn="ctr" defTabSz="750265">
              <a:lnSpc>
                <a:spcPct val="110000"/>
              </a:lnSpc>
            </a:pPr>
            <a:r>
              <a:rPr kumimoji="1" lang="ja-JP" altLang="en-US" sz="1641" b="1" dirty="0">
                <a:solidFill>
                  <a:srgbClr val="FFFFFF"/>
                </a:solidFill>
                <a:latin typeface="メイリオ"/>
                <a:ea typeface="メイリオ"/>
              </a:rPr>
              <a:t>による診断</a:t>
            </a:r>
            <a:r>
              <a:rPr kumimoji="1" lang="ja-JP" altLang="en-US" sz="1641" b="1" baseline="30000" dirty="0">
                <a:solidFill>
                  <a:srgbClr val="FFFFFF"/>
                </a:solidFill>
                <a:latin typeface="メイリオ"/>
                <a:ea typeface="メイリオ"/>
              </a:rPr>
              <a:t>注</a:t>
            </a:r>
            <a:r>
              <a:rPr kumimoji="1" lang="en-US" altLang="ja-JP" sz="1641" b="1" baseline="30000" dirty="0">
                <a:solidFill>
                  <a:srgbClr val="FFFFFF"/>
                </a:solidFill>
                <a:latin typeface="メイリオ"/>
                <a:ea typeface="メイリオ"/>
              </a:rPr>
              <a:t>4</a:t>
            </a:r>
          </a:p>
          <a:p>
            <a:pPr algn="ctr" defTabSz="750265">
              <a:lnSpc>
                <a:spcPct val="110000"/>
              </a:lnSpc>
            </a:pPr>
            <a:endParaRPr kumimoji="1" lang="ja-JP" altLang="en-US" sz="1641" b="1" baseline="30000" dirty="0">
              <a:solidFill>
                <a:srgbClr val="FFFFFF"/>
              </a:solidFill>
              <a:latin typeface="メイリオ"/>
              <a:ea typeface="メイリオ"/>
            </a:endParaRPr>
          </a:p>
        </p:txBody>
      </p:sp>
      <p:sp>
        <p:nvSpPr>
          <p:cNvPr id="14" name="二等辺三角形 13">
            <a:extLst>
              <a:ext uri="{FF2B5EF4-FFF2-40B4-BE49-F238E27FC236}">
                <a16:creationId xmlns:a16="http://schemas.microsoft.com/office/drawing/2014/main" xmlns="" id="{C6792D6A-E949-B011-96EA-77B25C175FBA}"/>
              </a:ext>
            </a:extLst>
          </p:cNvPr>
          <p:cNvSpPr/>
          <p:nvPr/>
        </p:nvSpPr>
        <p:spPr>
          <a:xfrm>
            <a:off x="3312866" y="6736072"/>
            <a:ext cx="470503" cy="413538"/>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lnSpc>
                <a:spcPct val="110000"/>
              </a:lnSpc>
            </a:pPr>
            <a:endParaRPr kumimoji="1" lang="ja-JP" altLang="en-US" sz="1969" dirty="0">
              <a:solidFill>
                <a:srgbClr val="FFFFFF"/>
              </a:solidFill>
              <a:latin typeface="メイリオ"/>
              <a:ea typeface="メイリオ"/>
            </a:endParaRPr>
          </a:p>
        </p:txBody>
      </p:sp>
      <p:sp>
        <p:nvSpPr>
          <p:cNvPr id="16" name="矢印: 左右 15">
            <a:extLst>
              <a:ext uri="{FF2B5EF4-FFF2-40B4-BE49-F238E27FC236}">
                <a16:creationId xmlns:a16="http://schemas.microsoft.com/office/drawing/2014/main" xmlns="" id="{1FE78314-058D-9D16-DA70-BD8D9A220562}"/>
              </a:ext>
            </a:extLst>
          </p:cNvPr>
          <p:cNvSpPr/>
          <p:nvPr/>
        </p:nvSpPr>
        <p:spPr>
          <a:xfrm>
            <a:off x="3534763" y="6145577"/>
            <a:ext cx="7916308" cy="414034"/>
          </a:xfrm>
          <a:prstGeom prst="lef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7231" tIns="118154" rIns="177231" rtlCol="0" anchor="ctr"/>
          <a:lstStyle/>
          <a:p>
            <a:pPr algn="ctr" defTabSz="750265">
              <a:lnSpc>
                <a:spcPct val="110000"/>
              </a:lnSpc>
            </a:pPr>
            <a:endParaRPr kumimoji="1" lang="ja-JP" altLang="en-US" sz="1969" dirty="0">
              <a:solidFill>
                <a:srgbClr val="FFFFFF"/>
              </a:solidFill>
              <a:latin typeface="メイリオ"/>
              <a:ea typeface="メイリオ"/>
            </a:endParaRPr>
          </a:p>
        </p:txBody>
      </p:sp>
      <p:sp>
        <p:nvSpPr>
          <p:cNvPr id="2" name="正方形/長方形 1">
            <a:extLst>
              <a:ext uri="{FF2B5EF4-FFF2-40B4-BE49-F238E27FC236}">
                <a16:creationId xmlns:a16="http://schemas.microsoft.com/office/drawing/2014/main" xmlns="" id="{D7BD4D87-D312-ABD6-C66E-A7E27477B8CD}"/>
              </a:ext>
            </a:extLst>
          </p:cNvPr>
          <p:cNvSpPr/>
          <p:nvPr/>
        </p:nvSpPr>
        <p:spPr>
          <a:xfrm>
            <a:off x="10291864" y="117571"/>
            <a:ext cx="1683644" cy="7620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（別添）</a:t>
            </a:r>
          </a:p>
        </p:txBody>
      </p:sp>
      <p:sp>
        <p:nvSpPr>
          <p:cNvPr id="3" name="正方形/長方形 2">
            <a:extLst>
              <a:ext uri="{FF2B5EF4-FFF2-40B4-BE49-F238E27FC236}">
                <a16:creationId xmlns:a16="http://schemas.microsoft.com/office/drawing/2014/main" xmlns="" id="{08798701-603F-4D79-D5BA-398B0D28744F}"/>
              </a:ext>
            </a:extLst>
          </p:cNvPr>
          <p:cNvSpPr/>
          <p:nvPr/>
        </p:nvSpPr>
        <p:spPr>
          <a:xfrm>
            <a:off x="543680" y="12001832"/>
            <a:ext cx="10790193" cy="7210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ctr"/>
          <a:lstStyle/>
          <a:p>
            <a:pPr algn="ctr">
              <a:lnSpc>
                <a:spcPct val="110000"/>
              </a:lnSpc>
            </a:pPr>
            <a:endParaRPr kumimoji="1" lang="ja-JP" altLang="en-US" sz="1200" dirty="0"/>
          </a:p>
        </p:txBody>
      </p:sp>
      <p:graphicFrame>
        <p:nvGraphicFramePr>
          <p:cNvPr id="4" name="表 77">
            <a:extLst>
              <a:ext uri="{FF2B5EF4-FFF2-40B4-BE49-F238E27FC236}">
                <a16:creationId xmlns:a16="http://schemas.microsoft.com/office/drawing/2014/main" xmlns="" id="{882F100D-BCA4-B61F-2FE4-70F5ACB8FE98}"/>
              </a:ext>
            </a:extLst>
          </p:cNvPr>
          <p:cNvGraphicFramePr>
            <a:graphicFrameLocks noGrp="1"/>
          </p:cNvGraphicFramePr>
          <p:nvPr>
            <p:extLst>
              <p:ext uri="{D42A27DB-BD31-4B8C-83A1-F6EECF244321}">
                <p14:modId xmlns:p14="http://schemas.microsoft.com/office/powerpoint/2010/main" val="1635078143"/>
              </p:ext>
            </p:extLst>
          </p:nvPr>
        </p:nvGraphicFramePr>
        <p:xfrm>
          <a:off x="1232396" y="9877809"/>
          <a:ext cx="9280626" cy="694578"/>
        </p:xfrm>
        <a:graphic>
          <a:graphicData uri="http://schemas.openxmlformats.org/drawingml/2006/table">
            <a:tbl>
              <a:tblPr firstRow="1" bandRow="1">
                <a:tableStyleId>{5940675A-B579-460E-94D1-54222C63F5DA}</a:tableStyleId>
              </a:tblPr>
              <a:tblGrid>
                <a:gridCol w="1959243">
                  <a:extLst>
                    <a:ext uri="{9D8B030D-6E8A-4147-A177-3AD203B41FA5}">
                      <a16:colId xmlns:a16="http://schemas.microsoft.com/office/drawing/2014/main" xmlns="" val="1765745646"/>
                    </a:ext>
                  </a:extLst>
                </a:gridCol>
                <a:gridCol w="7321383">
                  <a:extLst>
                    <a:ext uri="{9D8B030D-6E8A-4147-A177-3AD203B41FA5}">
                      <a16:colId xmlns:a16="http://schemas.microsoft.com/office/drawing/2014/main" xmlns="" val="686462375"/>
                    </a:ext>
                  </a:extLst>
                </a:gridCol>
              </a:tblGrid>
              <a:tr h="251081">
                <a:tc>
                  <a:txBody>
                    <a:bodyPr/>
                    <a:lstStyle/>
                    <a:p>
                      <a:pPr algn="ctr">
                        <a:lnSpc>
                          <a:spcPct val="120000"/>
                        </a:lnSpc>
                      </a:pPr>
                      <a:r>
                        <a:rPr kumimoji="1" lang="ja-JP" altLang="en-US" sz="1400" b="0" spc="300" baseline="0" dirty="0"/>
                        <a:t>助成要件</a:t>
                      </a:r>
                    </a:p>
                  </a:txBody>
                  <a:tcPr marL="177231" marR="177231" marT="118154" marB="75028" anchor="ctr">
                    <a:lnL w="12700" cap="flat" cmpd="sng" algn="ctr">
                      <a:noFill/>
                      <a:prstDash val="solid"/>
                      <a:round/>
                      <a:headEnd type="none" w="med" len="med"/>
                      <a:tailEnd type="none" w="med" len="med"/>
                    </a:lnL>
                    <a:lnR w="12700" cap="flat" cmpd="sng" algn="ctr">
                      <a:solidFill>
                        <a:schemeClr val="tx1"/>
                      </a:solidFill>
                      <a:prstDash val="dot"/>
                      <a:round/>
                      <a:headEnd type="none" w="med" len="med"/>
                      <a:tailEnd type="none" w="med" len="med"/>
                    </a:lnR>
                    <a:lnT w="19050" cap="flat" cmpd="sng" algn="ctr">
                      <a:solidFill>
                        <a:schemeClr val="tx1"/>
                      </a:solidFill>
                      <a:prstDash val="solid"/>
                      <a:round/>
                      <a:headEnd type="none" w="med" len="med"/>
                      <a:tailEnd type="none" w="med" len="med"/>
                    </a:lnT>
                    <a:solidFill>
                      <a:srgbClr val="C9E7E7"/>
                    </a:solidFill>
                  </a:tcPr>
                </a:tc>
                <a:tc>
                  <a:txBody>
                    <a:bodyPr/>
                    <a:lstStyle/>
                    <a:p>
                      <a:pPr algn="just">
                        <a:lnSpc>
                          <a:spcPct val="120000"/>
                        </a:lnSpc>
                      </a:pPr>
                      <a:r>
                        <a:rPr kumimoji="1" lang="ja-JP" altLang="en-US" sz="1400" b="0" spc="150" baseline="0" dirty="0"/>
                        <a:t>申請月以前の</a:t>
                      </a:r>
                      <a:r>
                        <a:rPr kumimoji="1" lang="en-US" altLang="ja-JP" sz="1400" b="0" spc="150" baseline="0" dirty="0"/>
                        <a:t>12</a:t>
                      </a:r>
                      <a:r>
                        <a:rPr kumimoji="1" lang="ja-JP" altLang="en-US" sz="1400" b="0" spc="150" baseline="0" dirty="0"/>
                        <a:t>か月以内に、その治療に要した医療費総額が</a:t>
                      </a:r>
                      <a:r>
                        <a:rPr kumimoji="1" lang="en-US" altLang="ja-JP" sz="1400" b="0" spc="150" baseline="0" dirty="0"/>
                        <a:t>33,330</a:t>
                      </a:r>
                      <a:r>
                        <a:rPr kumimoji="1" lang="ja-JP" altLang="en-US" sz="1400" b="0" spc="150" baseline="0" dirty="0"/>
                        <a:t>円を超える月が</a:t>
                      </a:r>
                      <a:r>
                        <a:rPr kumimoji="1" lang="en-US" altLang="ja-JP" sz="1400" b="0" spc="150" baseline="0" dirty="0"/>
                        <a:t>3</a:t>
                      </a:r>
                      <a:r>
                        <a:rPr kumimoji="1" lang="ja-JP" altLang="en-US" sz="1400" b="0" spc="150" baseline="0" dirty="0"/>
                        <a:t>月以上あること</a:t>
                      </a:r>
                    </a:p>
                  </a:txBody>
                  <a:tcPr marL="177231" marR="177231" marT="118154" marB="75028">
                    <a:lnL w="12700" cap="flat" cmpd="sng" algn="ctr">
                      <a:solidFill>
                        <a:schemeClr val="tx1"/>
                      </a:solidFill>
                      <a:prstDash val="dot"/>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92461625"/>
                  </a:ext>
                </a:extLst>
              </a:tr>
            </a:tbl>
          </a:graphicData>
        </a:graphic>
      </p:graphicFrame>
    </p:spTree>
    <p:extLst>
      <p:ext uri="{BB962C8B-B14F-4D97-AF65-F5344CB8AC3E}">
        <p14:creationId xmlns:p14="http://schemas.microsoft.com/office/powerpoint/2010/main" val="3088193017"/>
      </p:ext>
    </p:extLst>
  </p:cSld>
  <p:clrMapOvr>
    <a:masterClrMapping/>
  </p:clrMapOvr>
</p:sld>
</file>

<file path=ppt/theme/theme1.xml><?xml version="1.0" encoding="utf-8"?>
<a:theme xmlns:a="http://schemas.openxmlformats.org/drawingml/2006/main" name="1_Office テーマ">
  <a:themeElements>
    <a:clrScheme name="厚労省フォーマット">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62588E"/>
      </a:folHlink>
    </a:clrScheme>
    <a:fontScheme name="ユーザー定義 1">
      <a:majorFont>
        <a:latin typeface="メイリオ"/>
        <a:ea typeface="メイリオ"/>
        <a:cs typeface=""/>
      </a:majorFont>
      <a:minorFont>
        <a:latin typeface="メイリオ"/>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wrap="square" lIns="91440" tIns="45720" rIns="91440" bIns="45720">
        <a:spAutoFit/>
      </a:bodyPr>
      <a:lstStyle>
        <a:defPPr algn="l">
          <a:defRPr sz="2000" cap="none" spc="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defRPr>
        </a:defPPr>
      </a:lstStyle>
    </a:spDef>
    <a:txDef>
      <a:spPr>
        <a:noFill/>
      </a:spPr>
      <a:bodyPr wrap="none" lIns="108000" tIns="72000" rIns="108000" rtlCol="0">
        <a:spAutoFit/>
      </a:bodyPr>
      <a:lstStyle>
        <a:defPPr algn="l">
          <a:lnSpc>
            <a:spcPct val="120000"/>
          </a:lnSpc>
          <a:defRPr kumimoji="1" sz="14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939</TotalTime>
  <Words>529</Words>
  <Application>Microsoft Office PowerPoint</Application>
  <PresentationFormat>ユーザー設定</PresentationFormat>
  <Paragraphs>64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Times New Roman</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稗田 明恵(hieda-akie)</dc:creator>
  <cp:lastModifiedBy>中谷 珠子</cp:lastModifiedBy>
  <cp:revision>66</cp:revision>
  <cp:lastPrinted>2023-09-04T07:11:06Z</cp:lastPrinted>
  <dcterms:created xsi:type="dcterms:W3CDTF">2023-08-03T06:05:23Z</dcterms:created>
  <dcterms:modified xsi:type="dcterms:W3CDTF">2023-09-04T23:49:17Z</dcterms:modified>
</cp:coreProperties>
</file>