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4" r:id="rId1"/>
  </p:sldMasterIdLst>
  <p:notesMasterIdLst>
    <p:notesMasterId r:id="rId23"/>
  </p:notesMasterIdLst>
  <p:handoutMasterIdLst>
    <p:handoutMasterId r:id="rId24"/>
  </p:handoutMasterIdLst>
  <p:sldIdLst>
    <p:sldId id="285" r:id="rId2"/>
    <p:sldId id="257" r:id="rId3"/>
    <p:sldId id="276" r:id="rId4"/>
    <p:sldId id="258" r:id="rId5"/>
    <p:sldId id="262" r:id="rId6"/>
    <p:sldId id="259" r:id="rId7"/>
    <p:sldId id="260" r:id="rId8"/>
    <p:sldId id="282" r:id="rId9"/>
    <p:sldId id="283" r:id="rId10"/>
    <p:sldId id="284" r:id="rId11"/>
    <p:sldId id="279" r:id="rId12"/>
    <p:sldId id="280" r:id="rId13"/>
    <p:sldId id="265" r:id="rId14"/>
    <p:sldId id="274" r:id="rId15"/>
    <p:sldId id="278" r:id="rId16"/>
    <p:sldId id="277" r:id="rId17"/>
    <p:sldId id="270" r:id="rId18"/>
    <p:sldId id="267" r:id="rId19"/>
    <p:sldId id="271" r:id="rId20"/>
    <p:sldId id="281" r:id="rId21"/>
    <p:sldId id="286"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CC"/>
    <a:srgbClr val="FF99FF"/>
    <a:srgbClr val="26E1FA"/>
    <a:srgbClr val="FF99CC"/>
    <a:srgbClr val="00FFFF"/>
    <a:srgbClr val="020BBE"/>
    <a:srgbClr val="0F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94006" autoAdjust="0"/>
  </p:normalViewPr>
  <p:slideViewPr>
    <p:cSldViewPr>
      <p:cViewPr varScale="1">
        <p:scale>
          <a:sx n="107" d="100"/>
          <a:sy n="107" d="100"/>
        </p:scale>
        <p:origin x="2022" y="102"/>
      </p:cViewPr>
      <p:guideLst>
        <p:guide orient="horz" pos="2160"/>
        <p:guide pos="2880"/>
      </p:guideLst>
    </p:cSldViewPr>
  </p:slideViewPr>
  <p:outlineViewPr>
    <p:cViewPr>
      <p:scale>
        <a:sx n="33" d="100"/>
        <a:sy n="33" d="100"/>
      </p:scale>
      <p:origin x="0" y="10224"/>
    </p:cViewPr>
  </p:outlineViewPr>
  <p:notesTextViewPr>
    <p:cViewPr>
      <p:scale>
        <a:sx n="1" d="1"/>
        <a:sy n="1" d="1"/>
      </p:scale>
      <p:origin x="0" y="0"/>
    </p:cViewPr>
  </p:notesTextViewPr>
  <p:notesViewPr>
    <p:cSldViewPr>
      <p:cViewPr varScale="1">
        <p:scale>
          <a:sx n="63" d="100"/>
          <a:sy n="63" d="100"/>
        </p:scale>
        <p:origin x="-3462" y="-12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pref.pref.hiroshima.jp\&#26412;&#24193;&#12501;&#12449;&#12452;&#12523;&#12469;&#12540;&#12496;\040&#22320;&#22495;&#25919;&#31574;&#23616;\995&#36984;&#25369;&#31649;&#29702;&#22996;&#21729;&#20250;&#20107;&#21209;&#23616;\000&#36984;&#25369;&#31649;&#29702;&#22996;&#21729;&#20250;&#20107;&#21209;&#23616;\04&#21843;&#30330;\&#26126;&#25512;&#21332;\04&#30476;&#26126;&#25512;&#20107;&#26989;\02&#38543;&#26178;&#23455;&#26045;&#20107;&#26989;\&#20986;&#21069;&#35611;&#24231;\00&#12288;&#20986;&#21069;&#35611;&#24231;&#12486;&#12461;&#12473;&#12488;\&#9733;&#9733;&#26368;&#26032;0401&#12304;&#25913;&#35330;&#12305;&#20986;&#21069;&#35611;&#24231;&#12486;&#12461;&#12473;&#12488;\&#21442;&#35696;&#36984;&#24180;&#20195;&#21029;&#25237;&#31080;&#29575;&#25512;&#31227;&#65288;&#23567;&#23398;&#26657;&#36861;&#21152;&#12506;&#12540;&#12472;&#29992;&#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pref.pref.hiroshima.jp\&#26412;&#24193;&#12501;&#12449;&#12452;&#12523;&#12469;&#12540;&#12496;\040&#22320;&#22495;&#25919;&#31574;&#23616;\995&#36984;&#25369;&#31649;&#29702;&#22996;&#21729;&#20250;&#20107;&#21209;&#23616;\000&#36984;&#25369;&#31649;&#29702;&#22996;&#21729;&#20250;&#20107;&#21209;&#23616;\04&#21843;&#30330;\&#26126;&#25512;&#21332;\04&#30476;&#26126;&#25512;&#20107;&#26989;\02&#38543;&#26178;&#23455;&#26045;&#20107;&#26989;\&#20986;&#21069;&#35611;&#24231;\00&#12288;&#20986;&#21069;&#35611;&#24231;&#12486;&#12461;&#12473;&#12488;\&#9733;&#9733;&#26368;&#26032;0401&#12304;&#25913;&#35330;&#12305;&#20986;&#21069;&#35611;&#24231;&#12486;&#12461;&#12473;&#12488;\&#34886;&#35696;&#36984;&#24180;&#20195;&#21029;&#25237;&#31080;&#29575;&#25512;&#31227;&#65288;&#23567;&#23398;&#26657;&#36861;&#21152;&#12506;&#12540;&#12472;&#29992;&#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72252\Desktop\H27&#22269;&#21218;&#35519;&#26619;&#12539;&#24180;&#40802;(&#21508;&#27507;)&#65292;&#12500;&#12521;&#12511;&#12483;&#12489;&#12464;&#12521;&#1250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001952954933"/>
          <c:y val="6.5397811988024482E-2"/>
          <c:w val="0.75484817952258343"/>
          <c:h val="0.77096395880254309"/>
        </c:manualLayout>
      </c:layout>
      <c:lineChart>
        <c:grouping val="standard"/>
        <c:varyColors val="0"/>
        <c:ser>
          <c:idx val="0"/>
          <c:order val="0"/>
          <c:tx>
            <c:strRef>
              <c:f>'[参議選年代別投票率推移（小学校追加ページ用）.xlsx]年代別推移 (2)'!$A$6</c:f>
              <c:strCache>
                <c:ptCount val="1"/>
                <c:pt idx="0">
                  <c:v>60歳台</c:v>
                </c:pt>
              </c:strCache>
            </c:strRef>
          </c:tx>
          <c:dLbls>
            <c:dLbl>
              <c:idx val="0"/>
              <c:layout>
                <c:manualLayout>
                  <c:x val="-4.971358149870321E-2"/>
                  <c:y val="-2.3277448465009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1F-4E6E-914F-1C554EF85593}"/>
                </c:ext>
              </c:extLst>
            </c:dLbl>
            <c:dLbl>
              <c:idx val="1"/>
              <c:layout>
                <c:manualLayout>
                  <c:x val="-5.1480436635629769E-2"/>
                  <c:y val="-3.6315244378236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1F-4E6E-914F-1C554EF85593}"/>
                </c:ext>
              </c:extLst>
            </c:dLbl>
            <c:dLbl>
              <c:idx val="2"/>
              <c:layout>
                <c:manualLayout>
                  <c:x val="-4.1703268373593186E-2"/>
                  <c:y val="-4.1488690318204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1F-4E6E-914F-1C554EF85593}"/>
                </c:ext>
              </c:extLst>
            </c:dLbl>
            <c:dLbl>
              <c:idx val="3"/>
              <c:layout>
                <c:manualLayout>
                  <c:x val="-2.2267379399404597E-2"/>
                  <c:y val="-1.5271461853785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1F-4E6E-914F-1C554EF85593}"/>
                </c:ext>
              </c:extLst>
            </c:dLbl>
            <c:dLbl>
              <c:idx val="6"/>
              <c:layout>
                <c:manualLayout>
                  <c:x val="-5.1480436635629769E-2"/>
                  <c:y val="-3.090983897283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1F-4E6E-914F-1C554EF85593}"/>
                </c:ext>
              </c:extLst>
            </c:dLbl>
            <c:dLbl>
              <c:idx val="7"/>
              <c:layout>
                <c:manualLayout>
                  <c:x val="-5.2304662359514136E-2"/>
                  <c:y val="-2.0889439381874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1F-4E6E-914F-1C554EF85593}"/>
                </c:ext>
              </c:extLst>
            </c:dLbl>
            <c:spPr>
              <a:noFill/>
              <a:ln>
                <a:noFill/>
              </a:ln>
              <a:effectLst/>
            </c:spPr>
            <c:txPr>
              <a:bodyPr/>
              <a:lstStyle/>
              <a:p>
                <a:pPr>
                  <a:defRPr sz="1500" baseline="0">
                    <a:solidFill>
                      <a:srgbClr val="0070C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(2)'!$B$6:$I$6</c:f>
              <c:numCache>
                <c:formatCode>0.00</c:formatCode>
                <c:ptCount val="8"/>
                <c:pt idx="0">
                  <c:v>75.05</c:v>
                </c:pt>
                <c:pt idx="1">
                  <c:v>74.209999999999994</c:v>
                </c:pt>
                <c:pt idx="2">
                  <c:v>76.150000000000006</c:v>
                </c:pt>
                <c:pt idx="3">
                  <c:v>75.930000000000007</c:v>
                </c:pt>
                <c:pt idx="4">
                  <c:v>67.56</c:v>
                </c:pt>
                <c:pt idx="5">
                  <c:v>70.069999999999993</c:v>
                </c:pt>
                <c:pt idx="6">
                  <c:v>63.58</c:v>
                </c:pt>
                <c:pt idx="7">
                  <c:v>65.69</c:v>
                </c:pt>
              </c:numCache>
            </c:numRef>
          </c:val>
          <c:smooth val="0"/>
          <c:extLst>
            <c:ext xmlns:c16="http://schemas.microsoft.com/office/drawing/2014/chart" uri="{C3380CC4-5D6E-409C-BE32-E72D297353CC}">
              <c16:uniqueId val="{00000006-921F-4E6E-914F-1C554EF85593}"/>
            </c:ext>
          </c:extLst>
        </c:ser>
        <c:ser>
          <c:idx val="2"/>
          <c:order val="1"/>
          <c:tx>
            <c:strRef>
              <c:f>'[参議選年代別投票率推移（小学校追加ページ用）.xlsx]年代別推移 (2)'!$A$7</c:f>
              <c:strCache>
                <c:ptCount val="1"/>
                <c:pt idx="0">
                  <c:v>40歳台</c:v>
                </c:pt>
              </c:strCache>
            </c:strRef>
          </c:tx>
          <c:dLbls>
            <c:dLbl>
              <c:idx val="6"/>
              <c:layout>
                <c:manualLayout>
                  <c:x val="-3.4635672382979113E-2"/>
                  <c:y val="2.4054380842844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1F-4E6E-914F-1C554EF85593}"/>
                </c:ext>
              </c:extLst>
            </c:dLbl>
            <c:spPr>
              <a:noFill/>
              <a:ln>
                <a:noFill/>
              </a:ln>
              <a:effectLst/>
            </c:spPr>
            <c:txPr>
              <a:bodyPr/>
              <a:lstStyle/>
              <a:p>
                <a:pPr>
                  <a:defRPr sz="1500" baseline="0">
                    <a:solidFill>
                      <a:srgbClr val="00B05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(2)'!$B$7:$I$7</c:f>
              <c:numCache>
                <c:formatCode>0.00</c:formatCode>
                <c:ptCount val="8"/>
                <c:pt idx="0">
                  <c:v>61.63</c:v>
                </c:pt>
                <c:pt idx="1">
                  <c:v>60.28</c:v>
                </c:pt>
                <c:pt idx="2">
                  <c:v>60.68</c:v>
                </c:pt>
                <c:pt idx="3">
                  <c:v>58.8</c:v>
                </c:pt>
                <c:pt idx="4">
                  <c:v>51.66</c:v>
                </c:pt>
                <c:pt idx="5">
                  <c:v>52.64</c:v>
                </c:pt>
                <c:pt idx="6">
                  <c:v>45.99</c:v>
                </c:pt>
                <c:pt idx="7">
                  <c:v>50.76</c:v>
                </c:pt>
              </c:numCache>
            </c:numRef>
          </c:val>
          <c:smooth val="0"/>
          <c:extLst>
            <c:ext xmlns:c16="http://schemas.microsoft.com/office/drawing/2014/chart" uri="{C3380CC4-5D6E-409C-BE32-E72D297353CC}">
              <c16:uniqueId val="{00000008-921F-4E6E-914F-1C554EF85593}"/>
            </c:ext>
          </c:extLst>
        </c:ser>
        <c:ser>
          <c:idx val="4"/>
          <c:order val="2"/>
          <c:tx>
            <c:strRef>
              <c:f>'[参議選年代別投票率推移（小学校追加ページ用）.xlsx]年代別推移 (2)'!$A$8</c:f>
              <c:strCache>
                <c:ptCount val="1"/>
                <c:pt idx="0">
                  <c:v>20歳台</c:v>
                </c:pt>
              </c:strCache>
            </c:strRef>
          </c:tx>
          <c:dLbls>
            <c:dLbl>
              <c:idx val="2"/>
              <c:layout>
                <c:manualLayout>
                  <c:x val="-4.7003965366553629E-2"/>
                  <c:y val="1.8436403314754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1F-4E6E-914F-1C554EF85593}"/>
                </c:ext>
              </c:extLst>
            </c:dLbl>
            <c:dLbl>
              <c:idx val="3"/>
              <c:layout>
                <c:manualLayout>
                  <c:x val="-5.0537763361860701E-2"/>
                  <c:y val="2.4054380842844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1F-4E6E-914F-1C554EF85593}"/>
                </c:ext>
              </c:extLst>
            </c:dLbl>
            <c:dLbl>
              <c:idx val="5"/>
              <c:layout>
                <c:manualLayout>
                  <c:x val="-4.8770864364207266E-2"/>
                  <c:y val="2.4054380842844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1F-4E6E-914F-1C554EF85593}"/>
                </c:ext>
              </c:extLst>
            </c:dLbl>
            <c:dLbl>
              <c:idx val="6"/>
              <c:layout>
                <c:manualLayout>
                  <c:x val="-4.9881784718243609E-2"/>
                  <c:y val="3.2689698899996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1F-4E6E-914F-1C554EF85593}"/>
                </c:ext>
              </c:extLst>
            </c:dLbl>
            <c:dLbl>
              <c:idx val="7"/>
              <c:layout>
                <c:manualLayout>
                  <c:x val="-4.0227142518073279E-2"/>
                  <c:y val="2.0309062490784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1F-4E6E-914F-1C554EF85593}"/>
                </c:ext>
              </c:extLst>
            </c:dLbl>
            <c:spPr>
              <a:noFill/>
              <a:ln>
                <a:noFill/>
              </a:ln>
              <a:effectLst/>
            </c:spPr>
            <c:txPr>
              <a:bodyPr/>
              <a:lstStyle/>
              <a:p>
                <a:pPr>
                  <a:defRPr sz="1500" baseline="0">
                    <a:solidFill>
                      <a:srgbClr val="00B0F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(2)'!$B$8:$I$8</c:f>
              <c:numCache>
                <c:formatCode>0.00</c:formatCode>
                <c:ptCount val="8"/>
                <c:pt idx="0">
                  <c:v>34.35</c:v>
                </c:pt>
                <c:pt idx="1">
                  <c:v>34.33</c:v>
                </c:pt>
                <c:pt idx="2">
                  <c:v>36.03</c:v>
                </c:pt>
                <c:pt idx="3">
                  <c:v>36.17</c:v>
                </c:pt>
                <c:pt idx="4">
                  <c:v>33.369999999999997</c:v>
                </c:pt>
                <c:pt idx="5">
                  <c:v>35.6</c:v>
                </c:pt>
                <c:pt idx="6">
                  <c:v>30.96</c:v>
                </c:pt>
                <c:pt idx="7">
                  <c:v>33.99</c:v>
                </c:pt>
              </c:numCache>
            </c:numRef>
          </c:val>
          <c:smooth val="0"/>
          <c:extLst>
            <c:ext xmlns:c16="http://schemas.microsoft.com/office/drawing/2014/chart" uri="{C3380CC4-5D6E-409C-BE32-E72D297353CC}">
              <c16:uniqueId val="{0000000E-921F-4E6E-914F-1C554EF85593}"/>
            </c:ext>
          </c:extLst>
        </c:ser>
        <c:ser>
          <c:idx val="5"/>
          <c:order val="3"/>
          <c:tx>
            <c:strRef>
              <c:f>'[参議選年代別投票率推移（小学校追加ページ用）.xlsx]年代別推移 (2)'!$A$9</c:f>
              <c:strCache>
                <c:ptCount val="1"/>
                <c:pt idx="0">
                  <c:v>10歳台</c:v>
                </c:pt>
              </c:strCache>
            </c:strRef>
          </c:tx>
          <c:dLbls>
            <c:dLbl>
              <c:idx val="5"/>
              <c:layout>
                <c:manualLayout>
                  <c:x val="-8.9409541310237817E-2"/>
                  <c:y val="-2.901884455454990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1F-4E6E-914F-1C554EF85593}"/>
                </c:ext>
              </c:extLst>
            </c:dLbl>
            <c:dLbl>
              <c:idx val="6"/>
              <c:layout>
                <c:manualLayout>
                  <c:x val="-3.1635839612317314E-2"/>
                  <c:y val="-3.3621309976702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1F-4E6E-914F-1C554EF85593}"/>
                </c:ext>
              </c:extLst>
            </c:dLbl>
            <c:dLbl>
              <c:idx val="7"/>
              <c:layout>
                <c:manualLayout>
                  <c:x val="-3.0208129571851157E-2"/>
                  <c:y val="-2.4634757733935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1F-4E6E-914F-1C554EF85593}"/>
                </c:ext>
              </c:extLst>
            </c:dLbl>
            <c:spPr>
              <a:noFill/>
              <a:ln>
                <a:noFill/>
              </a:ln>
              <a:effectLst/>
            </c:spPr>
            <c:txPr>
              <a:bodyPr/>
              <a:lstStyle/>
              <a:p>
                <a:pPr>
                  <a:defRPr sz="1500" baseline="0">
                    <a:solidFill>
                      <a:schemeClr val="accent6">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'[参議選年代別投票率推移（小学校追加ページ用）.xlsx]年代別推移 (2)'!$B$4:$I$4</c:f>
              <c:strCache>
                <c:ptCount val="8"/>
                <c:pt idx="0">
                  <c:v>第19回
（平成13年）</c:v>
                </c:pt>
                <c:pt idx="1">
                  <c:v>第20回
（平成16年）</c:v>
                </c:pt>
                <c:pt idx="2">
                  <c:v>第21回
（平成19年）</c:v>
                </c:pt>
                <c:pt idx="3">
                  <c:v>第22回
（平成22年）</c:v>
                </c:pt>
                <c:pt idx="4">
                  <c:v>第23回
（平成25年）</c:v>
                </c:pt>
                <c:pt idx="5">
                  <c:v>第24回
（平成28年）</c:v>
                </c:pt>
                <c:pt idx="6">
                  <c:v>第25回
（令和元年）</c:v>
                </c:pt>
                <c:pt idx="7">
                  <c:v>第26回
（令和４年）</c:v>
                </c:pt>
              </c:strCache>
            </c:strRef>
          </c:cat>
          <c:val>
            <c:numRef>
              <c:f>'[参議選年代別投票率推移（小学校追加ページ用）.xlsx]年代別推移 (2)'!$B$9:$I$9</c:f>
              <c:numCache>
                <c:formatCode>General</c:formatCode>
                <c:ptCount val="8"/>
                <c:pt idx="5" formatCode="0.00">
                  <c:v>46.78</c:v>
                </c:pt>
                <c:pt idx="6" formatCode="0.00">
                  <c:v>32.28</c:v>
                </c:pt>
                <c:pt idx="7" formatCode="0.00">
                  <c:v>35.42</c:v>
                </c:pt>
              </c:numCache>
            </c:numRef>
          </c:val>
          <c:smooth val="0"/>
          <c:extLst>
            <c:ext xmlns:c16="http://schemas.microsoft.com/office/drawing/2014/chart" uri="{C3380CC4-5D6E-409C-BE32-E72D297353CC}">
              <c16:uniqueId val="{00000012-921F-4E6E-914F-1C554EF85593}"/>
            </c:ext>
          </c:extLst>
        </c:ser>
        <c:dLbls>
          <c:showLegendKey val="0"/>
          <c:showVal val="1"/>
          <c:showCatName val="0"/>
          <c:showSerName val="0"/>
          <c:showPercent val="0"/>
          <c:showBubbleSize val="0"/>
        </c:dLbls>
        <c:marker val="1"/>
        <c:smooth val="0"/>
        <c:axId val="355011880"/>
        <c:axId val="355018152"/>
      </c:lineChart>
      <c:catAx>
        <c:axId val="355011880"/>
        <c:scaling>
          <c:orientation val="minMax"/>
        </c:scaling>
        <c:delete val="0"/>
        <c:axPos val="b"/>
        <c:numFmt formatCode="General" sourceLinked="0"/>
        <c:majorTickMark val="none"/>
        <c:minorTickMark val="none"/>
        <c:tickLblPos val="nextTo"/>
        <c:txPr>
          <a:bodyPr rot="0"/>
          <a:lstStyle/>
          <a:p>
            <a:pPr>
              <a:defRPr sz="900" b="1"/>
            </a:pPr>
            <a:endParaRPr lang="ja-JP"/>
          </a:p>
        </c:txPr>
        <c:crossAx val="355018152"/>
        <c:crosses val="autoZero"/>
        <c:auto val="1"/>
        <c:lblAlgn val="ctr"/>
        <c:lblOffset val="100"/>
        <c:tickLblSkip val="1"/>
        <c:noMultiLvlLbl val="0"/>
      </c:catAx>
      <c:valAx>
        <c:axId val="355018152"/>
        <c:scaling>
          <c:orientation val="minMax"/>
          <c:max val="100"/>
          <c:min val="0"/>
        </c:scaling>
        <c:delete val="0"/>
        <c:axPos val="l"/>
        <c:majorGridlines/>
        <c:numFmt formatCode="#,##0_);[Red]\(#,##0\)" sourceLinked="0"/>
        <c:majorTickMark val="none"/>
        <c:minorTickMark val="none"/>
        <c:tickLblPos val="nextTo"/>
        <c:crossAx val="355011880"/>
        <c:crosses val="autoZero"/>
        <c:crossBetween val="between"/>
        <c:majorUnit val="10"/>
        <c:minorUnit val="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3001952954933"/>
          <c:y val="6.5397811988024482E-2"/>
          <c:w val="0.75484817952258343"/>
          <c:h val="0.77096395880254309"/>
        </c:manualLayout>
      </c:layout>
      <c:lineChart>
        <c:grouping val="standard"/>
        <c:varyColors val="0"/>
        <c:ser>
          <c:idx val="0"/>
          <c:order val="0"/>
          <c:tx>
            <c:strRef>
              <c:f>'[衆議選年代別投票率推移（小学校追加ページ用）.xlsx]年代別推移'!$A$6</c:f>
              <c:strCache>
                <c:ptCount val="1"/>
                <c:pt idx="0">
                  <c:v>60歳台</c:v>
                </c:pt>
              </c:strCache>
            </c:strRef>
          </c:tx>
          <c:dLbls>
            <c:dLbl>
              <c:idx val="0"/>
              <c:layout>
                <c:manualLayout>
                  <c:x val="-5.1480436635629769E-2"/>
                  <c:y val="-3.4513442576434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6B-43CB-80CE-C1F2240E8773}"/>
                </c:ext>
              </c:extLst>
            </c:dLbl>
            <c:dLbl>
              <c:idx val="1"/>
              <c:layout>
                <c:manualLayout>
                  <c:x val="-5.1480436635629769E-2"/>
                  <c:y val="-3.6315244378236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6B-43CB-80CE-C1F2240E8773}"/>
                </c:ext>
              </c:extLst>
            </c:dLbl>
            <c:dLbl>
              <c:idx val="3"/>
              <c:layout>
                <c:manualLayout>
                  <c:x val="-3.7723385853730432E-2"/>
                  <c:y val="-2.6507416909964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6B-43CB-80CE-C1F2240E8773}"/>
                </c:ext>
              </c:extLst>
            </c:dLbl>
            <c:dLbl>
              <c:idx val="6"/>
              <c:layout>
                <c:manualLayout>
                  <c:x val="-5.1480436635629769E-2"/>
                  <c:y val="-3.090983897283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6B-43CB-80CE-C1F2240E8773}"/>
                </c:ext>
              </c:extLst>
            </c:dLbl>
            <c:spPr>
              <a:noFill/>
              <a:ln>
                <a:noFill/>
              </a:ln>
              <a:effectLst/>
            </c:spPr>
            <c:txPr>
              <a:bodyPr/>
              <a:lstStyle/>
              <a:p>
                <a:pPr>
                  <a:defRPr sz="1500" baseline="0">
                    <a:solidFill>
                      <a:srgbClr val="0070C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'[衆議選年代別投票率推移（小学校追加ページ用）.xlsx]年代別推移'!$B$6:$H$6</c:f>
              <c:numCache>
                <c:formatCode>0.00</c:formatCode>
                <c:ptCount val="7"/>
                <c:pt idx="0">
                  <c:v>77.89</c:v>
                </c:pt>
                <c:pt idx="1">
                  <c:v>83.08</c:v>
                </c:pt>
                <c:pt idx="2">
                  <c:v>84.15</c:v>
                </c:pt>
                <c:pt idx="3">
                  <c:v>74.930000000000007</c:v>
                </c:pt>
                <c:pt idx="4">
                  <c:v>68.28</c:v>
                </c:pt>
                <c:pt idx="5">
                  <c:v>72.040000000000006</c:v>
                </c:pt>
                <c:pt idx="6">
                  <c:v>71.430000000000007</c:v>
                </c:pt>
              </c:numCache>
            </c:numRef>
          </c:val>
          <c:smooth val="0"/>
          <c:extLst>
            <c:ext xmlns:c16="http://schemas.microsoft.com/office/drawing/2014/chart" uri="{C3380CC4-5D6E-409C-BE32-E72D297353CC}">
              <c16:uniqueId val="{00000004-596B-43CB-80CE-C1F2240E8773}"/>
            </c:ext>
          </c:extLst>
        </c:ser>
        <c:ser>
          <c:idx val="2"/>
          <c:order val="1"/>
          <c:tx>
            <c:strRef>
              <c:f>'[衆議選年代別投票率推移（小学校追加ページ用）.xlsx]年代別推移'!$A$7</c:f>
              <c:strCache>
                <c:ptCount val="1"/>
                <c:pt idx="0">
                  <c:v>40歳台</c:v>
                </c:pt>
              </c:strCache>
            </c:strRef>
          </c:tx>
          <c:dLbls>
            <c:dLbl>
              <c:idx val="0"/>
              <c:layout>
                <c:manualLayout>
                  <c:x val="-4.820088192466928E-2"/>
                  <c:y val="-2.6507416909964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6B-43CB-80CE-C1F2240E8773}"/>
                </c:ext>
              </c:extLst>
            </c:dLbl>
            <c:dLbl>
              <c:idx val="6"/>
              <c:layout>
                <c:manualLayout>
                  <c:x val="-4.2962133889199922E-2"/>
                  <c:y val="-2.2762098557904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6B-43CB-80CE-C1F2240E8773}"/>
                </c:ext>
              </c:extLst>
            </c:dLbl>
            <c:spPr>
              <a:noFill/>
              <a:ln>
                <a:noFill/>
              </a:ln>
              <a:effectLst/>
            </c:spPr>
            <c:txPr>
              <a:bodyPr/>
              <a:lstStyle/>
              <a:p>
                <a:pPr>
                  <a:defRPr sz="1500" baseline="0">
                    <a:solidFill>
                      <a:srgbClr val="00B05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'[衆議選年代別投票率推移（小学校追加ページ用）.xlsx]年代別推移'!$B$7:$H$7</c:f>
              <c:numCache>
                <c:formatCode>0.00</c:formatCode>
                <c:ptCount val="7"/>
                <c:pt idx="0">
                  <c:v>64.72</c:v>
                </c:pt>
                <c:pt idx="1">
                  <c:v>71.94</c:v>
                </c:pt>
                <c:pt idx="2">
                  <c:v>72.63</c:v>
                </c:pt>
                <c:pt idx="3">
                  <c:v>59.38</c:v>
                </c:pt>
                <c:pt idx="4">
                  <c:v>49.98</c:v>
                </c:pt>
                <c:pt idx="5">
                  <c:v>53.52</c:v>
                </c:pt>
                <c:pt idx="6">
                  <c:v>55.56</c:v>
                </c:pt>
              </c:numCache>
            </c:numRef>
          </c:val>
          <c:smooth val="0"/>
          <c:extLst>
            <c:ext xmlns:c16="http://schemas.microsoft.com/office/drawing/2014/chart" uri="{C3380CC4-5D6E-409C-BE32-E72D297353CC}">
              <c16:uniqueId val="{00000007-596B-43CB-80CE-C1F2240E8773}"/>
            </c:ext>
          </c:extLst>
        </c:ser>
        <c:ser>
          <c:idx val="4"/>
          <c:order val="2"/>
          <c:tx>
            <c:strRef>
              <c:f>'[衆議選年代別投票率推移（小学校追加ページ用）.xlsx]年代別推移'!$A$8</c:f>
              <c:strCache>
                <c:ptCount val="1"/>
                <c:pt idx="0">
                  <c:v>20歳台</c:v>
                </c:pt>
              </c:strCache>
            </c:strRef>
          </c:tx>
          <c:dLbls>
            <c:dLbl>
              <c:idx val="0"/>
              <c:layout>
                <c:manualLayout>
                  <c:x val="-4.1215884544043312E-2"/>
                  <c:y val="3.1545017546963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6B-43CB-80CE-C1F2240E8773}"/>
                </c:ext>
              </c:extLst>
            </c:dLbl>
            <c:dLbl>
              <c:idx val="1"/>
              <c:layout>
                <c:manualLayout>
                  <c:x val="-8.6618367518112208E-2"/>
                  <c:y val="-9.65348432569524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6B-43CB-80CE-C1F2240E8773}"/>
                </c:ext>
              </c:extLst>
            </c:dLbl>
            <c:dLbl>
              <c:idx val="6"/>
              <c:layout>
                <c:manualLayout>
                  <c:x val="-4.2938071398223351E-2"/>
                  <c:y val="1.9581084667787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6B-43CB-80CE-C1F2240E8773}"/>
                </c:ext>
              </c:extLst>
            </c:dLbl>
            <c:spPr>
              <a:noFill/>
              <a:ln>
                <a:noFill/>
              </a:ln>
              <a:effectLst/>
            </c:spPr>
            <c:txPr>
              <a:bodyPr/>
              <a:lstStyle/>
              <a:p>
                <a:pPr>
                  <a:defRPr sz="1500" baseline="0">
                    <a:solidFill>
                      <a:srgbClr val="00B0F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'[衆議選年代別投票率推移（小学校追加ページ用）.xlsx]年代別推移'!$B$8:$H$8</c:f>
              <c:numCache>
                <c:formatCode>0.00</c:formatCode>
                <c:ptCount val="7"/>
                <c:pt idx="0">
                  <c:v>35.619999999999997</c:v>
                </c:pt>
                <c:pt idx="1">
                  <c:v>46.2</c:v>
                </c:pt>
                <c:pt idx="2">
                  <c:v>49.45</c:v>
                </c:pt>
                <c:pt idx="3">
                  <c:v>37.89</c:v>
                </c:pt>
                <c:pt idx="4">
                  <c:v>32.58</c:v>
                </c:pt>
                <c:pt idx="5">
                  <c:v>33.85</c:v>
                </c:pt>
                <c:pt idx="6">
                  <c:v>36.5</c:v>
                </c:pt>
              </c:numCache>
            </c:numRef>
          </c:val>
          <c:smooth val="0"/>
          <c:extLst>
            <c:ext xmlns:c16="http://schemas.microsoft.com/office/drawing/2014/chart" uri="{C3380CC4-5D6E-409C-BE32-E72D297353CC}">
              <c16:uniqueId val="{0000000B-596B-43CB-80CE-C1F2240E8773}"/>
            </c:ext>
          </c:extLst>
        </c:ser>
        <c:ser>
          <c:idx val="5"/>
          <c:order val="3"/>
          <c:tx>
            <c:strRef>
              <c:f>'[衆議選年代別投票率推移（小学校追加ページ用）.xlsx]年代別推移'!$A$9</c:f>
              <c:strCache>
                <c:ptCount val="1"/>
                <c:pt idx="0">
                  <c:v>10歳台</c:v>
                </c:pt>
              </c:strCache>
            </c:strRef>
          </c:tx>
          <c:dLbls>
            <c:dLbl>
              <c:idx val="6"/>
              <c:layout>
                <c:manualLayout>
                  <c:x val="-5.5770376389567534E-2"/>
                  <c:y val="-2.9875991624642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6B-43CB-80CE-C1F2240E8773}"/>
                </c:ext>
              </c:extLst>
            </c:dLbl>
            <c:spPr>
              <a:noFill/>
              <a:ln>
                <a:noFill/>
              </a:ln>
              <a:effectLst/>
            </c:spPr>
            <c:txPr>
              <a:bodyPr/>
              <a:lstStyle/>
              <a:p>
                <a:pPr>
                  <a:defRPr sz="1500" baseline="0">
                    <a:solidFill>
                      <a:schemeClr val="accent6">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'[衆議選年代別投票率推移（小学校追加ページ用）.xlsx]年代別推移'!$B$4:$H$4</c:f>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f>'[衆議選年代別投票率推移（小学校追加ページ用）.xlsx]年代別推移'!$B$9:$H$9</c:f>
              <c:numCache>
                <c:formatCode>General</c:formatCode>
                <c:ptCount val="7"/>
                <c:pt idx="5" formatCode="0.00_ ">
                  <c:v>40.49</c:v>
                </c:pt>
                <c:pt idx="6" formatCode="0.00_ ">
                  <c:v>43.21</c:v>
                </c:pt>
              </c:numCache>
            </c:numRef>
          </c:val>
          <c:smooth val="0"/>
          <c:extLst>
            <c:ext xmlns:c16="http://schemas.microsoft.com/office/drawing/2014/chart" uri="{C3380CC4-5D6E-409C-BE32-E72D297353CC}">
              <c16:uniqueId val="{0000000D-596B-43CB-80CE-C1F2240E8773}"/>
            </c:ext>
          </c:extLst>
        </c:ser>
        <c:dLbls>
          <c:showLegendKey val="0"/>
          <c:showVal val="1"/>
          <c:showCatName val="0"/>
          <c:showSerName val="0"/>
          <c:showPercent val="0"/>
          <c:showBubbleSize val="0"/>
        </c:dLbls>
        <c:marker val="1"/>
        <c:smooth val="0"/>
        <c:axId val="355018544"/>
        <c:axId val="355013056"/>
        <c:extLst>
          <c:ext xmlns:c15="http://schemas.microsoft.com/office/drawing/2012/chart" uri="{02D57815-91ED-43cb-92C2-25804820EDAC}">
            <c15:filteredLineSeries>
              <c15:ser>
                <c:idx val="1"/>
                <c:order val="4"/>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'[衆議選年代別投票率推移（小学校追加ページ用）.xlsx]年代別推移'!$B$4:$H$4</c15:sqref>
                        </c15:formulaRef>
                      </c:ext>
                    </c:extLst>
                    <c:strCache>
                      <c:ptCount val="7"/>
                      <c:pt idx="0">
                        <c:v>第43回
（平成15年）</c:v>
                      </c:pt>
                      <c:pt idx="1">
                        <c:v>第44回
（平成17年）</c:v>
                      </c:pt>
                      <c:pt idx="2">
                        <c:v>第45回
（平成21年）</c:v>
                      </c:pt>
                      <c:pt idx="3">
                        <c:v>第46回
（平成24年）</c:v>
                      </c:pt>
                      <c:pt idx="4">
                        <c:v>第47回
（平成26年）</c:v>
                      </c:pt>
                      <c:pt idx="5">
                        <c:v>第48回
（平成29年）</c:v>
                      </c:pt>
                      <c:pt idx="6">
                        <c:v>第49回
（令和３年）</c:v>
                      </c:pt>
                    </c:strCache>
                  </c:strRef>
                </c:cat>
                <c:val>
                  <c:numRef>
                    <c:extLst>
                      <c:ext uri="{02D57815-91ED-43cb-92C2-25804820EDAC}">
                        <c15:formulaRef>
                          <c15:sqref>'[衆議選投票率推移（s55～R03）.xlsx]Sheet1'!$N$10:$O$10</c15:sqref>
                        </c15:formulaRef>
                      </c:ext>
                    </c:extLst>
                    <c:numCache>
                      <c:formatCode>0.00%</c:formatCode>
                      <c:ptCount val="2"/>
                      <c:pt idx="0">
                        <c:v>0.40489999999999998</c:v>
                      </c:pt>
                      <c:pt idx="1">
                        <c:v>0.43209999999999998</c:v>
                      </c:pt>
                    </c:numCache>
                  </c:numRef>
                </c:val>
                <c:smooth val="0"/>
                <c:extLst>
                  <c:ext xmlns:c16="http://schemas.microsoft.com/office/drawing/2014/chart" uri="{C3380CC4-5D6E-409C-BE32-E72D297353CC}">
                    <c16:uniqueId val="{0000000E-596B-43CB-80CE-C1F2240E8773}"/>
                  </c:ext>
                </c:extLst>
              </c15:ser>
            </c15:filteredLineSeries>
          </c:ext>
        </c:extLst>
      </c:lineChart>
      <c:catAx>
        <c:axId val="355018544"/>
        <c:scaling>
          <c:orientation val="minMax"/>
        </c:scaling>
        <c:delete val="0"/>
        <c:axPos val="b"/>
        <c:numFmt formatCode="General" sourceLinked="0"/>
        <c:majorTickMark val="none"/>
        <c:minorTickMark val="none"/>
        <c:tickLblPos val="nextTo"/>
        <c:txPr>
          <a:bodyPr rot="0" vert="horz"/>
          <a:lstStyle/>
          <a:p>
            <a:pPr>
              <a:defRPr sz="900"/>
            </a:pPr>
            <a:endParaRPr lang="ja-JP"/>
          </a:p>
        </c:txPr>
        <c:crossAx val="355013056"/>
        <c:crosses val="autoZero"/>
        <c:auto val="1"/>
        <c:lblAlgn val="ctr"/>
        <c:lblOffset val="100"/>
        <c:noMultiLvlLbl val="0"/>
      </c:catAx>
      <c:valAx>
        <c:axId val="355013056"/>
        <c:scaling>
          <c:orientation val="minMax"/>
          <c:max val="100"/>
          <c:min val="0"/>
        </c:scaling>
        <c:delete val="0"/>
        <c:axPos val="l"/>
        <c:majorGridlines/>
        <c:numFmt formatCode="#,##0_);[Red]\(#,##0\)" sourceLinked="0"/>
        <c:majorTickMark val="none"/>
        <c:minorTickMark val="none"/>
        <c:tickLblPos val="nextTo"/>
        <c:crossAx val="355018544"/>
        <c:crosses val="autoZero"/>
        <c:crossBetween val="between"/>
        <c:majorUnit val="10"/>
        <c:minorUnit val="2.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600">
                <a:latin typeface="HGｺﾞｼｯｸM" panose="020B0609000000000000" pitchFamily="49" charset="-128"/>
                <a:ea typeface="HGｺﾞｼｯｸM" panose="020B0609000000000000" pitchFamily="49" charset="-128"/>
              </a:rPr>
              <a:t>人口ピラミッド</a:t>
            </a:r>
            <a:r>
              <a:rPr lang="ja-JP" altLang="en-US" sz="1200">
                <a:latin typeface="HGｺﾞｼｯｸM" panose="020B0609000000000000" pitchFamily="49" charset="-128"/>
                <a:ea typeface="HGｺﾞｼｯｸM" panose="020B0609000000000000" pitchFamily="49" charset="-128"/>
              </a:rPr>
              <a:t>　令和２（</a:t>
            </a:r>
            <a:r>
              <a:rPr lang="en-US" altLang="ja-JP" sz="1200">
                <a:latin typeface="HGｺﾞｼｯｸM" panose="020B0609000000000000" pitchFamily="49" charset="-128"/>
                <a:ea typeface="HGｺﾞｼｯｸM" panose="020B0609000000000000" pitchFamily="49" charset="-128"/>
              </a:rPr>
              <a:t>2020</a:t>
            </a:r>
            <a:r>
              <a:rPr lang="ja-JP" altLang="en-US" sz="1200">
                <a:latin typeface="HGｺﾞｼｯｸM" panose="020B0609000000000000" pitchFamily="49" charset="-128"/>
                <a:ea typeface="HGｺﾞｼｯｸM" panose="020B0609000000000000" pitchFamily="49" charset="-128"/>
              </a:rPr>
              <a:t>）年国勢調査（日本人）</a:t>
            </a:r>
          </a:p>
        </c:rich>
      </c:tx>
      <c:layout>
        <c:manualLayout>
          <c:xMode val="edge"/>
          <c:yMode val="edge"/>
          <c:x val="2.9173963461899152E-2"/>
          <c:y val="1.0946905611470013E-2"/>
        </c:manualLayout>
      </c:layout>
      <c:overlay val="1"/>
    </c:title>
    <c:autoTitleDeleted val="0"/>
    <c:plotArea>
      <c:layout>
        <c:manualLayout>
          <c:layoutTarget val="inner"/>
          <c:xMode val="edge"/>
          <c:yMode val="edge"/>
          <c:x val="6.4857142857142849E-2"/>
          <c:y val="0.11859269954204685"/>
          <c:w val="0.85123809523809524"/>
          <c:h val="0.76281460091590636"/>
        </c:manualLayout>
      </c:layout>
      <c:barChart>
        <c:barDir val="bar"/>
        <c:grouping val="clustered"/>
        <c:varyColors val="0"/>
        <c:ser>
          <c:idx val="0"/>
          <c:order val="0"/>
          <c:tx>
            <c:strRef>
              <c:f>Sheet1!$A$2</c:f>
              <c:strCache>
                <c:ptCount val="1"/>
                <c:pt idx="0">
                  <c:v>男（日本人）</c:v>
                </c:pt>
              </c:strCache>
            </c:strRef>
          </c:tx>
          <c:invertIfNegative val="0"/>
          <c:cat>
            <c:strRef>
              <c:f>Sheet1!$B$1:$DH$1</c:f>
              <c:strCache>
                <c:ptCount val="11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c:v>
                </c:pt>
                <c:pt idx="106">
                  <c:v>106歳</c:v>
                </c:pt>
                <c:pt idx="107">
                  <c:v>107歳</c:v>
                </c:pt>
                <c:pt idx="108">
                  <c:v>108歳</c:v>
                </c:pt>
                <c:pt idx="109">
                  <c:v>109歳</c:v>
                </c:pt>
                <c:pt idx="110">
                  <c:v>110歳以上</c:v>
                </c:pt>
              </c:strCache>
            </c:strRef>
          </c:cat>
          <c:val>
            <c:numRef>
              <c:f>Sheet1!$B$2:$DH$2</c:f>
              <c:numCache>
                <c:formatCode>#,##0_);\(#,##0\)</c:formatCode>
                <c:ptCount val="111"/>
                <c:pt idx="0">
                  <c:v>425174</c:v>
                </c:pt>
                <c:pt idx="1">
                  <c:v>443318</c:v>
                </c:pt>
                <c:pt idx="2">
                  <c:v>465785</c:v>
                </c:pt>
                <c:pt idx="3">
                  <c:v>477647</c:v>
                </c:pt>
                <c:pt idx="4">
                  <c:v>499265</c:v>
                </c:pt>
                <c:pt idx="5">
                  <c:v>511421</c:v>
                </c:pt>
                <c:pt idx="6">
                  <c:v>511271</c:v>
                </c:pt>
                <c:pt idx="7">
                  <c:v>522070</c:v>
                </c:pt>
                <c:pt idx="8">
                  <c:v>524058</c:v>
                </c:pt>
                <c:pt idx="9">
                  <c:v>537831</c:v>
                </c:pt>
                <c:pt idx="10">
                  <c:v>542356</c:v>
                </c:pt>
                <c:pt idx="11">
                  <c:v>545009</c:v>
                </c:pt>
                <c:pt idx="12">
                  <c:v>554827</c:v>
                </c:pt>
                <c:pt idx="13">
                  <c:v>552460</c:v>
                </c:pt>
                <c:pt idx="14">
                  <c:v>547479</c:v>
                </c:pt>
                <c:pt idx="15">
                  <c:v>549189</c:v>
                </c:pt>
                <c:pt idx="16">
                  <c:v>571502</c:v>
                </c:pt>
                <c:pt idx="17">
                  <c:v>577524</c:v>
                </c:pt>
                <c:pt idx="18">
                  <c:v>590473</c:v>
                </c:pt>
                <c:pt idx="19">
                  <c:v>591341</c:v>
                </c:pt>
                <c:pt idx="20">
                  <c:v>599122</c:v>
                </c:pt>
                <c:pt idx="21">
                  <c:v>595722</c:v>
                </c:pt>
                <c:pt idx="22">
                  <c:v>607438</c:v>
                </c:pt>
                <c:pt idx="23">
                  <c:v>607959</c:v>
                </c:pt>
                <c:pt idx="24">
                  <c:v>607628</c:v>
                </c:pt>
                <c:pt idx="25">
                  <c:v>616283</c:v>
                </c:pt>
                <c:pt idx="26">
                  <c:v>617665</c:v>
                </c:pt>
                <c:pt idx="27">
                  <c:v>608393</c:v>
                </c:pt>
                <c:pt idx="28">
                  <c:v>617037</c:v>
                </c:pt>
                <c:pt idx="29">
                  <c:v>614709</c:v>
                </c:pt>
                <c:pt idx="30">
                  <c:v>627959</c:v>
                </c:pt>
                <c:pt idx="31">
                  <c:v>639989</c:v>
                </c:pt>
                <c:pt idx="32">
                  <c:v>661486</c:v>
                </c:pt>
                <c:pt idx="33">
                  <c:v>678489</c:v>
                </c:pt>
                <c:pt idx="34">
                  <c:v>689108</c:v>
                </c:pt>
                <c:pt idx="35">
                  <c:v>712613</c:v>
                </c:pt>
                <c:pt idx="36">
                  <c:v>737068</c:v>
                </c:pt>
                <c:pt idx="37">
                  <c:v>746200</c:v>
                </c:pt>
                <c:pt idx="38">
                  <c:v>746742</c:v>
                </c:pt>
                <c:pt idx="39">
                  <c:v>754232</c:v>
                </c:pt>
                <c:pt idx="40">
                  <c:v>787456</c:v>
                </c:pt>
                <c:pt idx="41">
                  <c:v>807174</c:v>
                </c:pt>
                <c:pt idx="42">
                  <c:v>836725</c:v>
                </c:pt>
                <c:pt idx="43">
                  <c:v>858743</c:v>
                </c:pt>
                <c:pt idx="44">
                  <c:v>899348</c:v>
                </c:pt>
                <c:pt idx="45">
                  <c:v>934925</c:v>
                </c:pt>
                <c:pt idx="46">
                  <c:v>987951</c:v>
                </c:pt>
                <c:pt idx="47">
                  <c:v>1001876</c:v>
                </c:pt>
                <c:pt idx="48">
                  <c:v>984614</c:v>
                </c:pt>
                <c:pt idx="49">
                  <c:v>953624</c:v>
                </c:pt>
                <c:pt idx="50">
                  <c:v>923018</c:v>
                </c:pt>
                <c:pt idx="51">
                  <c:v>906390</c:v>
                </c:pt>
                <c:pt idx="52">
                  <c:v>884012</c:v>
                </c:pt>
                <c:pt idx="53">
                  <c:v>880302</c:v>
                </c:pt>
                <c:pt idx="54">
                  <c:v>683281</c:v>
                </c:pt>
                <c:pt idx="55">
                  <c:v>842548</c:v>
                </c:pt>
                <c:pt idx="56">
                  <c:v>788824</c:v>
                </c:pt>
                <c:pt idx="57">
                  <c:v>767258</c:v>
                </c:pt>
                <c:pt idx="58">
                  <c:v>741565</c:v>
                </c:pt>
                <c:pt idx="59">
                  <c:v>725108</c:v>
                </c:pt>
                <c:pt idx="60">
                  <c:v>726778</c:v>
                </c:pt>
                <c:pt idx="61">
                  <c:v>738473</c:v>
                </c:pt>
                <c:pt idx="62">
                  <c:v>713490</c:v>
                </c:pt>
                <c:pt idx="63">
                  <c:v>691447</c:v>
                </c:pt>
                <c:pt idx="64">
                  <c:v>722715</c:v>
                </c:pt>
                <c:pt idx="65">
                  <c:v>741752</c:v>
                </c:pt>
                <c:pt idx="66">
                  <c:v>736356</c:v>
                </c:pt>
                <c:pt idx="67">
                  <c:v>773688</c:v>
                </c:pt>
                <c:pt idx="68">
                  <c:v>809590</c:v>
                </c:pt>
                <c:pt idx="69">
                  <c:v>848674</c:v>
                </c:pt>
                <c:pt idx="70">
                  <c:v>898630</c:v>
                </c:pt>
                <c:pt idx="71">
                  <c:v>974111</c:v>
                </c:pt>
                <c:pt idx="72">
                  <c:v>949118</c:v>
                </c:pt>
                <c:pt idx="73">
                  <c:v>888828</c:v>
                </c:pt>
                <c:pt idx="74">
                  <c:v>538599</c:v>
                </c:pt>
                <c:pt idx="75">
                  <c:v>561533</c:v>
                </c:pt>
                <c:pt idx="76">
                  <c:v>670027</c:v>
                </c:pt>
                <c:pt idx="77">
                  <c:v>632854</c:v>
                </c:pt>
                <c:pt idx="78">
                  <c:v>632702</c:v>
                </c:pt>
                <c:pt idx="79">
                  <c:v>595744</c:v>
                </c:pt>
                <c:pt idx="80">
                  <c:v>519332</c:v>
                </c:pt>
                <c:pt idx="81">
                  <c:v>431327</c:v>
                </c:pt>
                <c:pt idx="82">
                  <c:v>434337</c:v>
                </c:pt>
                <c:pt idx="83">
                  <c:v>420044</c:v>
                </c:pt>
                <c:pt idx="84">
                  <c:v>391053</c:v>
                </c:pt>
                <c:pt idx="85">
                  <c:v>341010</c:v>
                </c:pt>
                <c:pt idx="86">
                  <c:v>292041</c:v>
                </c:pt>
                <c:pt idx="87">
                  <c:v>260360</c:v>
                </c:pt>
                <c:pt idx="88">
                  <c:v>224083</c:v>
                </c:pt>
                <c:pt idx="89">
                  <c:v>185979</c:v>
                </c:pt>
                <c:pt idx="90">
                  <c:v>150062</c:v>
                </c:pt>
                <c:pt idx="91">
                  <c:v>121414</c:v>
                </c:pt>
                <c:pt idx="92">
                  <c:v>96135</c:v>
                </c:pt>
                <c:pt idx="93">
                  <c:v>70704</c:v>
                </c:pt>
                <c:pt idx="94">
                  <c:v>52988</c:v>
                </c:pt>
                <c:pt idx="95">
                  <c:v>36610</c:v>
                </c:pt>
                <c:pt idx="96">
                  <c:v>24062</c:v>
                </c:pt>
                <c:pt idx="97">
                  <c:v>15354</c:v>
                </c:pt>
                <c:pt idx="98">
                  <c:v>9835</c:v>
                </c:pt>
                <c:pt idx="99">
                  <c:v>6249</c:v>
                </c:pt>
                <c:pt idx="100">
                  <c:v>4166</c:v>
                </c:pt>
                <c:pt idx="101">
                  <c:v>2144</c:v>
                </c:pt>
                <c:pt idx="102">
                  <c:v>1378</c:v>
                </c:pt>
                <c:pt idx="103">
                  <c:v>880</c:v>
                </c:pt>
                <c:pt idx="104">
                  <c:v>483</c:v>
                </c:pt>
                <c:pt idx="105">
                  <c:v>275</c:v>
                </c:pt>
                <c:pt idx="106">
                  <c:v>223</c:v>
                </c:pt>
                <c:pt idx="107">
                  <c:v>128</c:v>
                </c:pt>
                <c:pt idx="108">
                  <c:v>61</c:v>
                </c:pt>
                <c:pt idx="109">
                  <c:v>27</c:v>
                </c:pt>
                <c:pt idx="110">
                  <c:v>1</c:v>
                </c:pt>
              </c:numCache>
            </c:numRef>
          </c:val>
          <c:extLst>
            <c:ext xmlns:c16="http://schemas.microsoft.com/office/drawing/2014/chart" uri="{C3380CC4-5D6E-409C-BE32-E72D297353CC}">
              <c16:uniqueId val="{00000000-5463-421E-8868-1E1B5AF11629}"/>
            </c:ext>
          </c:extLst>
        </c:ser>
        <c:dLbls>
          <c:showLegendKey val="0"/>
          <c:showVal val="0"/>
          <c:showCatName val="0"/>
          <c:showSerName val="0"/>
          <c:showPercent val="0"/>
          <c:showBubbleSize val="0"/>
        </c:dLbls>
        <c:gapWidth val="0"/>
        <c:axId val="355015016"/>
        <c:axId val="462118392"/>
      </c:barChart>
      <c:barChart>
        <c:barDir val="bar"/>
        <c:grouping val="clustered"/>
        <c:varyColors val="0"/>
        <c:ser>
          <c:idx val="1"/>
          <c:order val="1"/>
          <c:tx>
            <c:strRef>
              <c:f>Sheet1!$A$3</c:f>
              <c:strCache>
                <c:ptCount val="1"/>
                <c:pt idx="0">
                  <c:v>女（日本人）</c:v>
                </c:pt>
              </c:strCache>
            </c:strRef>
          </c:tx>
          <c:spPr>
            <a:ln>
              <a:noFill/>
            </a:ln>
          </c:spPr>
          <c:invertIfNegative val="0"/>
          <c:cat>
            <c:strRef>
              <c:f>Sheet1!$B$1:$DH$1</c:f>
              <c:strCache>
                <c:ptCount val="111"/>
                <c:pt idx="0">
                  <c:v>0歳</c:v>
                </c:pt>
                <c:pt idx="1">
                  <c:v>1歳</c:v>
                </c:pt>
                <c:pt idx="2">
                  <c:v>2歳</c:v>
                </c:pt>
                <c:pt idx="3">
                  <c:v>3歳</c:v>
                </c:pt>
                <c:pt idx="4">
                  <c:v>4歳</c:v>
                </c:pt>
                <c:pt idx="5">
                  <c:v>5歳</c:v>
                </c:pt>
                <c:pt idx="6">
                  <c:v>6歳</c:v>
                </c:pt>
                <c:pt idx="7">
                  <c:v>7歳</c:v>
                </c:pt>
                <c:pt idx="8">
                  <c:v>8歳</c:v>
                </c:pt>
                <c:pt idx="9">
                  <c:v>9歳</c:v>
                </c:pt>
                <c:pt idx="10">
                  <c:v>10歳</c:v>
                </c:pt>
                <c:pt idx="11">
                  <c:v>11歳</c:v>
                </c:pt>
                <c:pt idx="12">
                  <c:v>12歳</c:v>
                </c:pt>
                <c:pt idx="13">
                  <c:v>13歳</c:v>
                </c:pt>
                <c:pt idx="14">
                  <c:v>14歳</c:v>
                </c:pt>
                <c:pt idx="15">
                  <c:v>15歳</c:v>
                </c:pt>
                <c:pt idx="16">
                  <c:v>16歳</c:v>
                </c:pt>
                <c:pt idx="17">
                  <c:v>17歳</c:v>
                </c:pt>
                <c:pt idx="18">
                  <c:v>18歳</c:v>
                </c:pt>
                <c:pt idx="19">
                  <c:v>19歳</c:v>
                </c:pt>
                <c:pt idx="20">
                  <c:v>20歳</c:v>
                </c:pt>
                <c:pt idx="21">
                  <c:v>21歳</c:v>
                </c:pt>
                <c:pt idx="22">
                  <c:v>22歳</c:v>
                </c:pt>
                <c:pt idx="23">
                  <c:v>23歳</c:v>
                </c:pt>
                <c:pt idx="24">
                  <c:v>24歳</c:v>
                </c:pt>
                <c:pt idx="25">
                  <c:v>25歳</c:v>
                </c:pt>
                <c:pt idx="26">
                  <c:v>26歳</c:v>
                </c:pt>
                <c:pt idx="27">
                  <c:v>27歳</c:v>
                </c:pt>
                <c:pt idx="28">
                  <c:v>28歳</c:v>
                </c:pt>
                <c:pt idx="29">
                  <c:v>29歳</c:v>
                </c:pt>
                <c:pt idx="30">
                  <c:v>30歳</c:v>
                </c:pt>
                <c:pt idx="31">
                  <c:v>31歳</c:v>
                </c:pt>
                <c:pt idx="32">
                  <c:v>32歳</c:v>
                </c:pt>
                <c:pt idx="33">
                  <c:v>33歳</c:v>
                </c:pt>
                <c:pt idx="34">
                  <c:v>34歳</c:v>
                </c:pt>
                <c:pt idx="35">
                  <c:v>35歳</c:v>
                </c:pt>
                <c:pt idx="36">
                  <c:v>36歳</c:v>
                </c:pt>
                <c:pt idx="37">
                  <c:v>37歳</c:v>
                </c:pt>
                <c:pt idx="38">
                  <c:v>38歳</c:v>
                </c:pt>
                <c:pt idx="39">
                  <c:v>39歳</c:v>
                </c:pt>
                <c:pt idx="40">
                  <c:v>40歳</c:v>
                </c:pt>
                <c:pt idx="41">
                  <c:v>41歳</c:v>
                </c:pt>
                <c:pt idx="42">
                  <c:v>42歳</c:v>
                </c:pt>
                <c:pt idx="43">
                  <c:v>43歳</c:v>
                </c:pt>
                <c:pt idx="44">
                  <c:v>44歳</c:v>
                </c:pt>
                <c:pt idx="45">
                  <c:v>45歳</c:v>
                </c:pt>
                <c:pt idx="46">
                  <c:v>46歳</c:v>
                </c:pt>
                <c:pt idx="47">
                  <c:v>47歳</c:v>
                </c:pt>
                <c:pt idx="48">
                  <c:v>48歳</c:v>
                </c:pt>
                <c:pt idx="49">
                  <c:v>49歳</c:v>
                </c:pt>
                <c:pt idx="50">
                  <c:v>50歳</c:v>
                </c:pt>
                <c:pt idx="51">
                  <c:v>51歳</c:v>
                </c:pt>
                <c:pt idx="52">
                  <c:v>52歳</c:v>
                </c:pt>
                <c:pt idx="53">
                  <c:v>53歳</c:v>
                </c:pt>
                <c:pt idx="54">
                  <c:v>54歳</c:v>
                </c:pt>
                <c:pt idx="55">
                  <c:v>55歳</c:v>
                </c:pt>
                <c:pt idx="56">
                  <c:v>56歳</c:v>
                </c:pt>
                <c:pt idx="57">
                  <c:v>57歳</c:v>
                </c:pt>
                <c:pt idx="58">
                  <c:v>58歳</c:v>
                </c:pt>
                <c:pt idx="59">
                  <c:v>59歳</c:v>
                </c:pt>
                <c:pt idx="60">
                  <c:v>60歳</c:v>
                </c:pt>
                <c:pt idx="61">
                  <c:v>61歳</c:v>
                </c:pt>
                <c:pt idx="62">
                  <c:v>62歳</c:v>
                </c:pt>
                <c:pt idx="63">
                  <c:v>63歳</c:v>
                </c:pt>
                <c:pt idx="64">
                  <c:v>64歳</c:v>
                </c:pt>
                <c:pt idx="65">
                  <c:v>65歳</c:v>
                </c:pt>
                <c:pt idx="66">
                  <c:v>66歳</c:v>
                </c:pt>
                <c:pt idx="67">
                  <c:v>67歳</c:v>
                </c:pt>
                <c:pt idx="68">
                  <c:v>68歳</c:v>
                </c:pt>
                <c:pt idx="69">
                  <c:v>69歳</c:v>
                </c:pt>
                <c:pt idx="70">
                  <c:v>70歳</c:v>
                </c:pt>
                <c:pt idx="71">
                  <c:v>71歳</c:v>
                </c:pt>
                <c:pt idx="72">
                  <c:v>72歳</c:v>
                </c:pt>
                <c:pt idx="73">
                  <c:v>73歳</c:v>
                </c:pt>
                <c:pt idx="74">
                  <c:v>74歳</c:v>
                </c:pt>
                <c:pt idx="75">
                  <c:v>75歳</c:v>
                </c:pt>
                <c:pt idx="76">
                  <c:v>76歳</c:v>
                </c:pt>
                <c:pt idx="77">
                  <c:v>77歳</c:v>
                </c:pt>
                <c:pt idx="78">
                  <c:v>78歳</c:v>
                </c:pt>
                <c:pt idx="79">
                  <c:v>79歳</c:v>
                </c:pt>
                <c:pt idx="80">
                  <c:v>80歳</c:v>
                </c:pt>
                <c:pt idx="81">
                  <c:v>81歳</c:v>
                </c:pt>
                <c:pt idx="82">
                  <c:v>82歳</c:v>
                </c:pt>
                <c:pt idx="83">
                  <c:v>83歳</c:v>
                </c:pt>
                <c:pt idx="84">
                  <c:v>84歳</c:v>
                </c:pt>
                <c:pt idx="85">
                  <c:v>85歳</c:v>
                </c:pt>
                <c:pt idx="86">
                  <c:v>86歳</c:v>
                </c:pt>
                <c:pt idx="87">
                  <c:v>87歳</c:v>
                </c:pt>
                <c:pt idx="88">
                  <c:v>88歳</c:v>
                </c:pt>
                <c:pt idx="89">
                  <c:v>89歳</c:v>
                </c:pt>
                <c:pt idx="90">
                  <c:v>90歳</c:v>
                </c:pt>
                <c:pt idx="91">
                  <c:v>91歳</c:v>
                </c:pt>
                <c:pt idx="92">
                  <c:v>92歳</c:v>
                </c:pt>
                <c:pt idx="93">
                  <c:v>93歳</c:v>
                </c:pt>
                <c:pt idx="94">
                  <c:v>94歳</c:v>
                </c:pt>
                <c:pt idx="95">
                  <c:v>95歳</c:v>
                </c:pt>
                <c:pt idx="96">
                  <c:v>96歳</c:v>
                </c:pt>
                <c:pt idx="97">
                  <c:v>97歳</c:v>
                </c:pt>
                <c:pt idx="98">
                  <c:v>98歳</c:v>
                </c:pt>
                <c:pt idx="99">
                  <c:v>99歳</c:v>
                </c:pt>
                <c:pt idx="100">
                  <c:v>100歳</c:v>
                </c:pt>
                <c:pt idx="101">
                  <c:v>101歳</c:v>
                </c:pt>
                <c:pt idx="102">
                  <c:v>102歳</c:v>
                </c:pt>
                <c:pt idx="103">
                  <c:v>103歳</c:v>
                </c:pt>
                <c:pt idx="104">
                  <c:v>104歳</c:v>
                </c:pt>
                <c:pt idx="105">
                  <c:v>105歳</c:v>
                </c:pt>
                <c:pt idx="106">
                  <c:v>106歳</c:v>
                </c:pt>
                <c:pt idx="107">
                  <c:v>107歳</c:v>
                </c:pt>
                <c:pt idx="108">
                  <c:v>108歳</c:v>
                </c:pt>
                <c:pt idx="109">
                  <c:v>109歳</c:v>
                </c:pt>
                <c:pt idx="110">
                  <c:v>110歳以上</c:v>
                </c:pt>
              </c:strCache>
            </c:strRef>
          </c:cat>
          <c:val>
            <c:numRef>
              <c:f>Sheet1!$B$3:$DH$3</c:f>
              <c:numCache>
                <c:formatCode>#,##0_);\(#,##0\)</c:formatCode>
                <c:ptCount val="111"/>
                <c:pt idx="0">
                  <c:v>406650</c:v>
                </c:pt>
                <c:pt idx="1">
                  <c:v>423207</c:v>
                </c:pt>
                <c:pt idx="2">
                  <c:v>444220</c:v>
                </c:pt>
                <c:pt idx="3">
                  <c:v>456416</c:v>
                </c:pt>
                <c:pt idx="4">
                  <c:v>474400</c:v>
                </c:pt>
                <c:pt idx="5">
                  <c:v>487243</c:v>
                </c:pt>
                <c:pt idx="6">
                  <c:v>485305</c:v>
                </c:pt>
                <c:pt idx="7">
                  <c:v>498587</c:v>
                </c:pt>
                <c:pt idx="8">
                  <c:v>500267</c:v>
                </c:pt>
                <c:pt idx="9">
                  <c:v>511040</c:v>
                </c:pt>
                <c:pt idx="10">
                  <c:v>515380</c:v>
                </c:pt>
                <c:pt idx="11">
                  <c:v>518176</c:v>
                </c:pt>
                <c:pt idx="12">
                  <c:v>528286</c:v>
                </c:pt>
                <c:pt idx="13">
                  <c:v>524919</c:v>
                </c:pt>
                <c:pt idx="14">
                  <c:v>521625</c:v>
                </c:pt>
                <c:pt idx="15">
                  <c:v>521181</c:v>
                </c:pt>
                <c:pt idx="16">
                  <c:v>541657</c:v>
                </c:pt>
                <c:pt idx="17">
                  <c:v>545713</c:v>
                </c:pt>
                <c:pt idx="18">
                  <c:v>560916</c:v>
                </c:pt>
                <c:pt idx="19">
                  <c:v>567944</c:v>
                </c:pt>
                <c:pt idx="20">
                  <c:v>577927</c:v>
                </c:pt>
                <c:pt idx="21">
                  <c:v>578734</c:v>
                </c:pt>
                <c:pt idx="22">
                  <c:v>586497</c:v>
                </c:pt>
                <c:pt idx="23">
                  <c:v>586024</c:v>
                </c:pt>
                <c:pt idx="24">
                  <c:v>584255</c:v>
                </c:pt>
                <c:pt idx="25">
                  <c:v>594097</c:v>
                </c:pt>
                <c:pt idx="26">
                  <c:v>594502</c:v>
                </c:pt>
                <c:pt idx="27">
                  <c:v>584368</c:v>
                </c:pt>
                <c:pt idx="28">
                  <c:v>592946</c:v>
                </c:pt>
                <c:pt idx="29">
                  <c:v>591964</c:v>
                </c:pt>
                <c:pt idx="30">
                  <c:v>606266</c:v>
                </c:pt>
                <c:pt idx="31">
                  <c:v>618786</c:v>
                </c:pt>
                <c:pt idx="32">
                  <c:v>638083</c:v>
                </c:pt>
                <c:pt idx="33">
                  <c:v>657183</c:v>
                </c:pt>
                <c:pt idx="34">
                  <c:v>667245</c:v>
                </c:pt>
                <c:pt idx="35">
                  <c:v>695106</c:v>
                </c:pt>
                <c:pt idx="36">
                  <c:v>719706</c:v>
                </c:pt>
                <c:pt idx="37">
                  <c:v>730322</c:v>
                </c:pt>
                <c:pt idx="38">
                  <c:v>732178</c:v>
                </c:pt>
                <c:pt idx="39">
                  <c:v>737400</c:v>
                </c:pt>
                <c:pt idx="40">
                  <c:v>770853</c:v>
                </c:pt>
                <c:pt idx="41">
                  <c:v>789164</c:v>
                </c:pt>
                <c:pt idx="42">
                  <c:v>820244</c:v>
                </c:pt>
                <c:pt idx="43">
                  <c:v>840905</c:v>
                </c:pt>
                <c:pt idx="44">
                  <c:v>880465</c:v>
                </c:pt>
                <c:pt idx="45">
                  <c:v>917469</c:v>
                </c:pt>
                <c:pt idx="46">
                  <c:v>968651</c:v>
                </c:pt>
                <c:pt idx="47">
                  <c:v>989261</c:v>
                </c:pt>
                <c:pt idx="48">
                  <c:v>969591</c:v>
                </c:pt>
                <c:pt idx="49">
                  <c:v>942331</c:v>
                </c:pt>
                <c:pt idx="50">
                  <c:v>914413</c:v>
                </c:pt>
                <c:pt idx="51">
                  <c:v>901504</c:v>
                </c:pt>
                <c:pt idx="52">
                  <c:v>880203</c:v>
                </c:pt>
                <c:pt idx="53">
                  <c:v>878653</c:v>
                </c:pt>
                <c:pt idx="54">
                  <c:v>688075</c:v>
                </c:pt>
                <c:pt idx="55">
                  <c:v>846742</c:v>
                </c:pt>
                <c:pt idx="56">
                  <c:v>794086</c:v>
                </c:pt>
                <c:pt idx="57">
                  <c:v>774759</c:v>
                </c:pt>
                <c:pt idx="58">
                  <c:v>750382</c:v>
                </c:pt>
                <c:pt idx="59">
                  <c:v>736210</c:v>
                </c:pt>
                <c:pt idx="60">
                  <c:v>742894</c:v>
                </c:pt>
                <c:pt idx="61">
                  <c:v>756022</c:v>
                </c:pt>
                <c:pt idx="62">
                  <c:v>736792</c:v>
                </c:pt>
                <c:pt idx="63">
                  <c:v>716293</c:v>
                </c:pt>
                <c:pt idx="64">
                  <c:v>752286</c:v>
                </c:pt>
                <c:pt idx="65">
                  <c:v>774689</c:v>
                </c:pt>
                <c:pt idx="66">
                  <c:v>775762</c:v>
                </c:pt>
                <c:pt idx="67">
                  <c:v>825151</c:v>
                </c:pt>
                <c:pt idx="68">
                  <c:v>870265</c:v>
                </c:pt>
                <c:pt idx="69">
                  <c:v>919341</c:v>
                </c:pt>
                <c:pt idx="70">
                  <c:v>987530</c:v>
                </c:pt>
                <c:pt idx="71">
                  <c:v>1078410</c:v>
                </c:pt>
                <c:pt idx="72">
                  <c:v>1065025</c:v>
                </c:pt>
                <c:pt idx="73">
                  <c:v>1004558</c:v>
                </c:pt>
                <c:pt idx="74">
                  <c:v>626986</c:v>
                </c:pt>
                <c:pt idx="75">
                  <c:v>673299</c:v>
                </c:pt>
                <c:pt idx="76">
                  <c:v>818265</c:v>
                </c:pt>
                <c:pt idx="77">
                  <c:v>783717</c:v>
                </c:pt>
                <c:pt idx="78">
                  <c:v>797760</c:v>
                </c:pt>
                <c:pt idx="79">
                  <c:v>765027</c:v>
                </c:pt>
                <c:pt idx="80">
                  <c:v>686726</c:v>
                </c:pt>
                <c:pt idx="81">
                  <c:v>586308</c:v>
                </c:pt>
                <c:pt idx="82">
                  <c:v>614410</c:v>
                </c:pt>
                <c:pt idx="83">
                  <c:v>615013</c:v>
                </c:pt>
                <c:pt idx="84">
                  <c:v>598178</c:v>
                </c:pt>
                <c:pt idx="85">
                  <c:v>552744</c:v>
                </c:pt>
                <c:pt idx="86">
                  <c:v>502121</c:v>
                </c:pt>
                <c:pt idx="87">
                  <c:v>478789</c:v>
                </c:pt>
                <c:pt idx="88">
                  <c:v>438169</c:v>
                </c:pt>
                <c:pt idx="89">
                  <c:v>394527</c:v>
                </c:pt>
                <c:pt idx="90">
                  <c:v>343762</c:v>
                </c:pt>
                <c:pt idx="91">
                  <c:v>303628</c:v>
                </c:pt>
                <c:pt idx="92">
                  <c:v>262251</c:v>
                </c:pt>
                <c:pt idx="93">
                  <c:v>206909</c:v>
                </c:pt>
                <c:pt idx="94">
                  <c:v>171163</c:v>
                </c:pt>
                <c:pt idx="95">
                  <c:v>133378</c:v>
                </c:pt>
                <c:pt idx="96">
                  <c:v>98995</c:v>
                </c:pt>
                <c:pt idx="97">
                  <c:v>74721</c:v>
                </c:pt>
                <c:pt idx="98">
                  <c:v>55062</c:v>
                </c:pt>
                <c:pt idx="99">
                  <c:v>38458</c:v>
                </c:pt>
                <c:pt idx="100">
                  <c:v>27866</c:v>
                </c:pt>
                <c:pt idx="101">
                  <c:v>14968</c:v>
                </c:pt>
                <c:pt idx="102">
                  <c:v>10477</c:v>
                </c:pt>
                <c:pt idx="103">
                  <c:v>6424</c:v>
                </c:pt>
                <c:pt idx="104">
                  <c:v>4222</c:v>
                </c:pt>
                <c:pt idx="105">
                  <c:v>2549</c:v>
                </c:pt>
                <c:pt idx="106">
                  <c:v>1501</c:v>
                </c:pt>
                <c:pt idx="107">
                  <c:v>930</c:v>
                </c:pt>
                <c:pt idx="108">
                  <c:v>496</c:v>
                </c:pt>
                <c:pt idx="109">
                  <c:v>184</c:v>
                </c:pt>
                <c:pt idx="110">
                  <c:v>140</c:v>
                </c:pt>
              </c:numCache>
            </c:numRef>
          </c:val>
          <c:extLst>
            <c:ext xmlns:c16="http://schemas.microsoft.com/office/drawing/2014/chart" uri="{C3380CC4-5D6E-409C-BE32-E72D297353CC}">
              <c16:uniqueId val="{00000001-5463-421E-8868-1E1B5AF11629}"/>
            </c:ext>
          </c:extLst>
        </c:ser>
        <c:dLbls>
          <c:showLegendKey val="0"/>
          <c:showVal val="0"/>
          <c:showCatName val="0"/>
          <c:showSerName val="0"/>
          <c:showPercent val="0"/>
          <c:showBubbleSize val="0"/>
        </c:dLbls>
        <c:gapWidth val="0"/>
        <c:axId val="462116040"/>
        <c:axId val="462114472"/>
      </c:barChart>
      <c:catAx>
        <c:axId val="355015016"/>
        <c:scaling>
          <c:orientation val="minMax"/>
        </c:scaling>
        <c:delete val="0"/>
        <c:axPos val="r"/>
        <c:numFmt formatCode="General" sourceLinked="0"/>
        <c:majorTickMark val="none"/>
        <c:minorTickMark val="none"/>
        <c:tickLblPos val="nextTo"/>
        <c:txPr>
          <a:bodyPr rot="0" anchor="b" anchorCtr="0"/>
          <a:lstStyle/>
          <a:p>
            <a:pPr>
              <a:defRPr sz="1100"/>
            </a:pPr>
            <a:endParaRPr lang="ja-JP"/>
          </a:p>
        </c:txPr>
        <c:crossAx val="462118392"/>
        <c:crossesAt val="0"/>
        <c:auto val="1"/>
        <c:lblAlgn val="ctr"/>
        <c:lblOffset val="100"/>
        <c:tickLblSkip val="10"/>
        <c:noMultiLvlLbl val="0"/>
      </c:catAx>
      <c:valAx>
        <c:axId val="462118392"/>
        <c:scaling>
          <c:orientation val="maxMin"/>
          <c:max val="1500000"/>
          <c:min val="-2000000"/>
        </c:scaling>
        <c:delete val="0"/>
        <c:axPos val="b"/>
        <c:majorGridlines/>
        <c:numFmt formatCode="#,##0;" sourceLinked="0"/>
        <c:majorTickMark val="out"/>
        <c:minorTickMark val="none"/>
        <c:tickLblPos val="nextTo"/>
        <c:crossAx val="355015016"/>
        <c:crosses val="autoZero"/>
        <c:crossBetween val="between"/>
        <c:majorUnit val="500000"/>
        <c:minorUnit val="100000"/>
        <c:dispUnits>
          <c:builtInUnit val="tenThousands"/>
          <c:dispUnitsLbl>
            <c:layout>
              <c:manualLayout>
                <c:xMode val="edge"/>
                <c:yMode val="edge"/>
                <c:x val="2.4021493276073228E-2"/>
                <c:y val="0.94526547194264998"/>
              </c:manualLayout>
            </c:layout>
            <c:tx>
              <c:rich>
                <a:bodyPr/>
                <a:lstStyle/>
                <a:p>
                  <a:pPr>
                    <a:defRPr/>
                  </a:pPr>
                  <a:r>
                    <a:rPr lang="ja-JP" altLang="en-US"/>
                    <a:t>万人</a:t>
                  </a:r>
                </a:p>
              </c:rich>
            </c:tx>
          </c:dispUnitsLbl>
        </c:dispUnits>
      </c:valAx>
      <c:valAx>
        <c:axId val="462114472"/>
        <c:scaling>
          <c:orientation val="minMax"/>
          <c:max val="1500000"/>
          <c:min val="-2000000"/>
        </c:scaling>
        <c:delete val="0"/>
        <c:axPos val="t"/>
        <c:numFmt formatCode="#,##0;" sourceLinked="0"/>
        <c:majorTickMark val="none"/>
        <c:minorTickMark val="none"/>
        <c:tickLblPos val="high"/>
        <c:crossAx val="462116040"/>
        <c:crosses val="max"/>
        <c:crossBetween val="between"/>
        <c:majorUnit val="500000"/>
        <c:minorUnit val="100000"/>
        <c:dispUnits>
          <c:builtInUnit val="tenThousands"/>
          <c:dispUnitsLbl>
            <c:layout>
              <c:manualLayout>
                <c:xMode val="edge"/>
                <c:yMode val="edge"/>
                <c:x val="0.927160708851136"/>
                <c:y val="2.7914781701462887E-2"/>
              </c:manualLayout>
            </c:layout>
            <c:tx>
              <c:rich>
                <a:bodyPr/>
                <a:lstStyle/>
                <a:p>
                  <a:pPr>
                    <a:defRPr/>
                  </a:pPr>
                  <a:r>
                    <a:rPr lang="ja-JP" altLang="en-US"/>
                    <a:t>万人</a:t>
                  </a:r>
                </a:p>
              </c:rich>
            </c:tx>
          </c:dispUnitsLbl>
        </c:dispUnits>
      </c:valAx>
      <c:catAx>
        <c:axId val="462116040"/>
        <c:scaling>
          <c:orientation val="minMax"/>
        </c:scaling>
        <c:delete val="1"/>
        <c:axPos val="l"/>
        <c:numFmt formatCode="General" sourceLinked="1"/>
        <c:majorTickMark val="out"/>
        <c:minorTickMark val="none"/>
        <c:tickLblPos val="nextTo"/>
        <c:crossAx val="462114472"/>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735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6888"/>
          </a:xfrm>
          <a:prstGeom prst="rect">
            <a:avLst/>
          </a:prstGeom>
        </p:spPr>
        <p:txBody>
          <a:bodyPr vert="horz" lIns="91424" tIns="45711" rIns="91424" bIns="45711" rtlCol="0"/>
          <a:lstStyle>
            <a:lvl1pPr algn="r">
              <a:defRPr sz="1200"/>
            </a:lvl1pPr>
          </a:lstStyle>
          <a:p>
            <a:fld id="{EDE92BEC-DD48-4B2D-8935-D23C4F5753FF}" type="datetime1">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4" tIns="45711" rIns="91424" bIns="45711" rtlCol="0" anchor="b"/>
          <a:lstStyle>
            <a:lvl1pPr algn="r">
              <a:defRPr sz="1200"/>
            </a:lvl1pPr>
          </a:lstStyle>
          <a:p>
            <a:fld id="{9E835249-2867-46BC-8CB6-F9B9C0E99775}" type="slidenum">
              <a:rPr kumimoji="1" lang="ja-JP" altLang="en-US" smtClean="0"/>
              <a:t>‹#›</a:t>
            </a:fld>
            <a:endParaRPr kumimoji="1" lang="ja-JP" altLang="en-US"/>
          </a:p>
        </p:txBody>
      </p:sp>
    </p:spTree>
    <p:extLst>
      <p:ext uri="{BB962C8B-B14F-4D97-AF65-F5344CB8AC3E}">
        <p14:creationId xmlns:p14="http://schemas.microsoft.com/office/powerpoint/2010/main" val="18801689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466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D2915BF-FDC1-4599-887C-49FA4CC4BD87}" type="datetime1">
              <a:rPr kumimoji="1" lang="ja-JP" altLang="en-US" smtClean="0"/>
              <a:t>2024/1/30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11215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E48892-3F35-4827-A1F4-8CE7711931F5}" type="datetime1">
              <a:rPr kumimoji="1" lang="ja-JP" altLang="en-US" smtClean="0"/>
              <a:t>2024/1/30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98912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06BAFD-8D4E-488D-A442-9B3DED000442}" type="datetime1">
              <a:rPr kumimoji="1" lang="ja-JP" altLang="en-US" smtClean="0"/>
              <a:t>2024/1/30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67104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80AA4BD-6E23-43A5-8518-EAC2B9C9F669}" type="datetime1">
              <a:rPr kumimoji="1" lang="ja-JP" altLang="en-US" smtClean="0"/>
              <a:t>2024/1/30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99065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281EA3-7B94-4363-A3E6-D13928AE56BB}" type="datetime1">
              <a:rPr kumimoji="1" lang="ja-JP" altLang="en-US" smtClean="0"/>
              <a:t>2024/1/30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171272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46B61E-91FA-4CE5-922B-1894BF38E192}" type="datetime1">
              <a:rPr kumimoji="1" lang="ja-JP" altLang="en-US" smtClean="0"/>
              <a:t>2024/1/30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4867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843730-48F9-4E15-82FB-0FCA6D9521B2}" type="datetime1">
              <a:rPr kumimoji="1" lang="ja-JP" altLang="en-US" smtClean="0"/>
              <a:t>2024/1/30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28032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C8032B-BB96-4137-923C-1EBDCF31CCA5}" type="datetime1">
              <a:rPr kumimoji="1" lang="ja-JP" altLang="en-US" smtClean="0"/>
              <a:t>2024/1/30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300689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C9BF6D-6E82-414E-83C4-081120B41795}" type="datetime1">
              <a:rPr kumimoji="1" lang="ja-JP" altLang="en-US" smtClean="0"/>
              <a:t>2024/1/30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48896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FAA26-75B9-471A-9E05-C970C8B983DA}" type="datetime1">
              <a:rPr kumimoji="1" lang="ja-JP" altLang="en-US" smtClean="0"/>
              <a:t>2024/1/30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159415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11FE0A-2A5B-4495-8B25-6765065E6BE2}" type="datetime1">
              <a:rPr kumimoji="1" lang="ja-JP" altLang="en-US" smtClean="0"/>
              <a:t>2024/1/30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186022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E6B70-6338-44A7-BCE6-8D4A24BED570}" type="datetime1">
              <a:rPr kumimoji="1" lang="ja-JP" altLang="en-US" smtClean="0"/>
              <a:t>2024/1/30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72048-955B-4CC1-98A8-F1B30FE30C2A}" type="slidenum">
              <a:rPr kumimoji="1" lang="ja-JP" altLang="en-US" smtClean="0"/>
              <a:t>‹#›</a:t>
            </a:fld>
            <a:endParaRPr kumimoji="1" lang="ja-JP" altLang="en-US"/>
          </a:p>
        </p:txBody>
      </p:sp>
    </p:spTree>
    <p:extLst>
      <p:ext uri="{BB962C8B-B14F-4D97-AF65-F5344CB8AC3E}">
        <p14:creationId xmlns:p14="http://schemas.microsoft.com/office/powerpoint/2010/main" val="27637055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090677" y="5949280"/>
            <a:ext cx="4968552" cy="792088"/>
          </a:xfrm>
          <a:noFill/>
        </p:spPr>
        <p:txBody>
          <a:bodyPr tIns="144000">
            <a:normAutofit fontScale="70000" lnSpcReduction="20000"/>
          </a:bodyPr>
          <a:lstStyle/>
          <a:p>
            <a:pPr algn="dist"/>
            <a:r>
              <a:rPr kumimoji="1" lang="ja-JP" altLang="en-US" sz="2800" dirty="0">
                <a:solidFill>
                  <a:schemeClr val="tx1"/>
                </a:solidFill>
              </a:rPr>
              <a:t>広島県明るい選挙推進協議会</a:t>
            </a:r>
            <a:endParaRPr kumimoji="1" lang="en-US" altLang="ja-JP" sz="2800" dirty="0">
              <a:solidFill>
                <a:schemeClr val="tx1"/>
              </a:solidFill>
            </a:endParaRPr>
          </a:p>
          <a:p>
            <a:pPr algn="dist"/>
            <a:r>
              <a:rPr lang="ja-JP" altLang="en-US" sz="2800" dirty="0">
                <a:solidFill>
                  <a:schemeClr val="tx1"/>
                </a:solidFill>
              </a:rPr>
              <a:t>広島県選挙管理委員会</a:t>
            </a:r>
            <a:endParaRPr kumimoji="1" lang="ja-JP" altLang="en-US" sz="2800" dirty="0">
              <a:solidFill>
                <a:schemeClr val="tx1"/>
              </a:solidFill>
            </a:endParaRPr>
          </a:p>
        </p:txBody>
      </p:sp>
      <p:sp>
        <p:nvSpPr>
          <p:cNvPr id="10" name="テキスト ボックス 9"/>
          <p:cNvSpPr txBox="1"/>
          <p:nvPr/>
        </p:nvSpPr>
        <p:spPr>
          <a:xfrm>
            <a:off x="803263" y="531669"/>
            <a:ext cx="7738702" cy="415498"/>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令和４</a:t>
            </a:r>
            <a:r>
              <a:rPr kumimoji="1" lang="ja-JP" altLang="en-US" sz="1000" dirty="0">
                <a:latin typeface="HG丸ｺﾞｼｯｸM-PRO" panose="020F0600000000000000" pitchFamily="50" charset="-128"/>
                <a:ea typeface="HG丸ｺﾞｼｯｸM-PRO" panose="020F0600000000000000" pitchFamily="50" charset="-128"/>
              </a:rPr>
              <a:t>年度（第</a:t>
            </a:r>
            <a:r>
              <a:rPr lang="en-US" altLang="ja-JP" sz="1000" dirty="0">
                <a:latin typeface="HG丸ｺﾞｼｯｸM-PRO" panose="020F0600000000000000" pitchFamily="50" charset="-128"/>
                <a:ea typeface="HG丸ｺﾞｼｯｸM-PRO" panose="020F0600000000000000" pitchFamily="50" charset="-128"/>
              </a:rPr>
              <a:t>7</a:t>
            </a:r>
            <a:r>
              <a:rPr lang="ja-JP" altLang="en-US" sz="1000" dirty="0">
                <a:latin typeface="HG丸ｺﾞｼｯｸM-PRO" panose="020F0600000000000000" pitchFamily="50" charset="-128"/>
                <a:ea typeface="HG丸ｺﾞｼｯｸM-PRO" panose="020F0600000000000000" pitchFamily="50" charset="-128"/>
              </a:rPr>
              <a:t>４</a:t>
            </a:r>
            <a:r>
              <a:rPr kumimoji="1" lang="ja-JP" altLang="en-US" sz="1000" dirty="0">
                <a:latin typeface="HG丸ｺﾞｼｯｸM-PRO" panose="020F0600000000000000" pitchFamily="50" charset="-128"/>
                <a:ea typeface="HG丸ｺﾞｼｯｸM-PRO" panose="020F0600000000000000" pitchFamily="50" charset="-128"/>
              </a:rPr>
              <a:t>回）明るい選挙啓発ポスターコンクール</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文部科学大臣・総務大臣賞</a:t>
            </a:r>
            <a:r>
              <a:rPr kumimoji="1" lang="ja-JP" altLang="en-US"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広島市立伴中学校</a:t>
            </a:r>
            <a:r>
              <a:rPr kumimoji="1" lang="ja-JP" altLang="en-US"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年　</a:t>
            </a:r>
            <a:r>
              <a:rPr lang="ja-JP" altLang="en-US" sz="1000" dirty="0">
                <a:latin typeface="HG丸ｺﾞｼｯｸM-PRO" panose="020F0600000000000000" pitchFamily="50" charset="-128"/>
                <a:ea typeface="HG丸ｺﾞｼｯｸM-PRO" panose="020F0600000000000000" pitchFamily="50" charset="-128"/>
              </a:rPr>
              <a:t>河村　園美さん</a:t>
            </a:r>
            <a:r>
              <a:rPr kumimoji="1" lang="en-US" altLang="ja-JP" sz="1000" dirty="0">
                <a:latin typeface="HG丸ｺﾞｼｯｸM-PRO" panose="020F0600000000000000" pitchFamily="50" charset="-128"/>
                <a:ea typeface="HG丸ｺﾞｼｯｸM-PRO" panose="020F0600000000000000" pitchFamily="50" charset="-128"/>
              </a:rPr>
              <a:t>】</a:t>
            </a:r>
            <a:r>
              <a:rPr kumimoji="1" lang="ja-JP" altLang="en-US" sz="1100" dirty="0"/>
              <a:t>　</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0679" y="1132807"/>
            <a:ext cx="3248548" cy="4630833"/>
          </a:xfrm>
          <a:prstGeom prst="rect">
            <a:avLst/>
          </a:prstGeom>
        </p:spPr>
      </p:pic>
      <p:sp>
        <p:nvSpPr>
          <p:cNvPr id="7" name="テキスト ボックス 6"/>
          <p:cNvSpPr txBox="1"/>
          <p:nvPr/>
        </p:nvSpPr>
        <p:spPr>
          <a:xfrm>
            <a:off x="3995936" y="161850"/>
            <a:ext cx="4896544" cy="276999"/>
          </a:xfrm>
          <a:prstGeom prst="rect">
            <a:avLst/>
          </a:prstGeom>
          <a:solidFill>
            <a:schemeClr val="accent2"/>
          </a:solidFill>
          <a:ln>
            <a:solidFill>
              <a:schemeClr val="tx1"/>
            </a:solidFill>
          </a:ln>
        </p:spPr>
        <p:txBody>
          <a:bodyPr wrap="square" rtlCol="0">
            <a:spAutoFit/>
          </a:bodyP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選挙出前講座テキスト（大学・専門学校編）　パワーポイント版</a:t>
            </a:r>
            <a:r>
              <a:rPr kumimoji="1" lang="ja-JP" altLang="en-US" sz="1100" dirty="0"/>
              <a:t>　</a:t>
            </a:r>
          </a:p>
        </p:txBody>
      </p:sp>
    </p:spTree>
    <p:extLst>
      <p:ext uri="{BB962C8B-B14F-4D97-AF65-F5344CB8AC3E}">
        <p14:creationId xmlns:p14="http://schemas.microsoft.com/office/powerpoint/2010/main" val="421915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6280312" y="4870030"/>
            <a:ext cx="2631246" cy="718339"/>
          </a:xfrm>
          <a:prstGeom prst="wedgeRoundRectCallout">
            <a:avLst>
              <a:gd name="adj1" fmla="val 3094"/>
              <a:gd name="adj2" fmla="val 82677"/>
              <a:gd name="adj3" fmla="val 16667"/>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950" y="5839077"/>
            <a:ext cx="965460" cy="9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r>
              <a:rPr lang="ja-JP" altLang="en-US" dirty="0"/>
              <a:t>８</a:t>
            </a:r>
            <a:endParaRPr kumimoji="1" lang="ja-JP" altLang="en-US" dirty="0"/>
          </a:p>
        </p:txBody>
      </p:sp>
      <p:cxnSp>
        <p:nvCxnSpPr>
          <p:cNvPr id="28" name="直線矢印コネクタ 27"/>
          <p:cNvCxnSpPr/>
          <p:nvPr/>
        </p:nvCxnSpPr>
        <p:spPr>
          <a:xfrm flipH="1" flipV="1">
            <a:off x="3923928" y="4748004"/>
            <a:ext cx="271461" cy="112711"/>
          </a:xfrm>
          <a:prstGeom prst="straightConnector1">
            <a:avLst/>
          </a:prstGeom>
          <a:noFill/>
          <a:ln w="9525" cap="flat" cmpd="sng" algn="ctr">
            <a:solidFill>
              <a:srgbClr val="FF0000"/>
            </a:solidFill>
            <a:prstDash val="solid"/>
            <a:tailEnd type="oval"/>
          </a:ln>
          <a:effectLst/>
        </p:spPr>
      </p:cxnSp>
      <p:sp>
        <p:nvSpPr>
          <p:cNvPr id="11" name="テキスト ボックス 10"/>
          <p:cNvSpPr txBox="1"/>
          <p:nvPr/>
        </p:nvSpPr>
        <p:spPr>
          <a:xfrm>
            <a:off x="4574541" y="2852936"/>
            <a:ext cx="1271502" cy="261610"/>
          </a:xfrm>
          <a:prstGeom prst="rect">
            <a:avLst/>
          </a:prstGeom>
          <a:noFill/>
        </p:spPr>
        <p:txBody>
          <a:bodyPr wrap="none" rtlCol="0">
            <a:spAutoFit/>
          </a:bodyPr>
          <a:lstStyle/>
          <a:p>
            <a:r>
              <a:rPr kumimoji="1" lang="en-US" altLang="ja-JP" sz="1100" b="1" dirty="0">
                <a:solidFill>
                  <a:schemeClr val="accent6">
                    <a:lumMod val="75000"/>
                  </a:schemeClr>
                </a:solidFill>
                <a:latin typeface="+mn-ea"/>
              </a:rPr>
              <a:t>60</a:t>
            </a:r>
            <a:r>
              <a:rPr kumimoji="1" lang="ja-JP" altLang="en-US" sz="1100" b="1" dirty="0">
                <a:solidFill>
                  <a:schemeClr val="accent6">
                    <a:lumMod val="75000"/>
                  </a:schemeClr>
                </a:solidFill>
                <a:latin typeface="+mn-ea"/>
              </a:rPr>
              <a:t>歳代：</a:t>
            </a:r>
            <a:r>
              <a:rPr kumimoji="1" lang="en-US" altLang="ja-JP" sz="1100" b="1" dirty="0">
                <a:solidFill>
                  <a:schemeClr val="accent6">
                    <a:lumMod val="75000"/>
                  </a:schemeClr>
                </a:solidFill>
                <a:latin typeface="+mn-ea"/>
              </a:rPr>
              <a:t>1,537</a:t>
            </a:r>
            <a:r>
              <a:rPr kumimoji="1" lang="ja-JP" altLang="en-US" sz="1100" b="1" dirty="0">
                <a:solidFill>
                  <a:schemeClr val="accent6">
                    <a:lumMod val="75000"/>
                  </a:schemeClr>
                </a:solidFill>
                <a:latin typeface="+mn-ea"/>
              </a:rPr>
              <a:t>万人</a:t>
            </a:r>
          </a:p>
        </p:txBody>
      </p:sp>
      <p:sp>
        <p:nvSpPr>
          <p:cNvPr id="26" name="テキスト ボックス 25"/>
          <p:cNvSpPr txBox="1"/>
          <p:nvPr/>
        </p:nvSpPr>
        <p:spPr>
          <a:xfrm>
            <a:off x="4582492" y="3573016"/>
            <a:ext cx="1271502" cy="261610"/>
          </a:xfrm>
          <a:prstGeom prst="rect">
            <a:avLst/>
          </a:prstGeom>
          <a:noFill/>
        </p:spPr>
        <p:txBody>
          <a:bodyPr wrap="none" rtlCol="0">
            <a:spAutoFit/>
          </a:bodyPr>
          <a:lstStyle/>
          <a:p>
            <a:r>
              <a:rPr kumimoji="1" lang="en-US" altLang="ja-JP" sz="1100" b="1" dirty="0">
                <a:solidFill>
                  <a:srgbClr val="00FFFF"/>
                </a:solidFill>
                <a:latin typeface="+mn-ea"/>
              </a:rPr>
              <a:t>40</a:t>
            </a:r>
            <a:r>
              <a:rPr kumimoji="1" lang="ja-JP" altLang="en-US" sz="1100" b="1" dirty="0">
                <a:solidFill>
                  <a:srgbClr val="00FFFF"/>
                </a:solidFill>
                <a:latin typeface="+mn-ea"/>
              </a:rPr>
              <a:t>歳代：</a:t>
            </a:r>
            <a:r>
              <a:rPr kumimoji="1" lang="en-US" altLang="ja-JP" sz="1100" b="1" dirty="0">
                <a:solidFill>
                  <a:srgbClr val="00FFFF"/>
                </a:solidFill>
                <a:latin typeface="+mn-ea"/>
              </a:rPr>
              <a:t>1,794</a:t>
            </a:r>
            <a:r>
              <a:rPr kumimoji="1" lang="ja-JP" altLang="en-US" sz="1100" b="1" dirty="0">
                <a:solidFill>
                  <a:srgbClr val="00FFFF"/>
                </a:solidFill>
                <a:latin typeface="+mn-ea"/>
              </a:rPr>
              <a:t>万人</a:t>
            </a:r>
            <a:endParaRPr kumimoji="1" lang="en-US" altLang="ja-JP" sz="1100" b="1" dirty="0">
              <a:solidFill>
                <a:srgbClr val="00FFFF"/>
              </a:solidFill>
              <a:latin typeface="+mn-ea"/>
            </a:endParaRPr>
          </a:p>
        </p:txBody>
      </p:sp>
      <p:sp>
        <p:nvSpPr>
          <p:cNvPr id="23" name="テキスト ボックス 22"/>
          <p:cNvSpPr txBox="1"/>
          <p:nvPr/>
        </p:nvSpPr>
        <p:spPr>
          <a:xfrm>
            <a:off x="4556191" y="4293096"/>
            <a:ext cx="1271502" cy="261610"/>
          </a:xfrm>
          <a:prstGeom prst="rect">
            <a:avLst/>
          </a:prstGeom>
          <a:noFill/>
        </p:spPr>
        <p:txBody>
          <a:bodyPr wrap="none" rtlCol="0">
            <a:spAutoFit/>
          </a:bodyPr>
          <a:lstStyle/>
          <a:p>
            <a:r>
              <a:rPr kumimoji="1" lang="en-US" altLang="ja-JP" sz="1100" b="1" dirty="0">
                <a:solidFill>
                  <a:srgbClr val="00B050"/>
                </a:solidFill>
                <a:latin typeface="+mn-ea"/>
              </a:rPr>
              <a:t>20</a:t>
            </a:r>
            <a:r>
              <a:rPr kumimoji="1" lang="ja-JP" altLang="en-US" sz="1100" b="1" dirty="0">
                <a:solidFill>
                  <a:srgbClr val="00B050"/>
                </a:solidFill>
                <a:latin typeface="+mn-ea"/>
              </a:rPr>
              <a:t>歳代：</a:t>
            </a:r>
            <a:r>
              <a:rPr kumimoji="1" lang="en-US" altLang="ja-JP" sz="1100" b="1" dirty="0">
                <a:solidFill>
                  <a:srgbClr val="00B050"/>
                </a:solidFill>
                <a:latin typeface="+mn-ea"/>
              </a:rPr>
              <a:t>1,196</a:t>
            </a:r>
            <a:r>
              <a:rPr kumimoji="1" lang="ja-JP" altLang="en-US" sz="1100" b="1" dirty="0">
                <a:solidFill>
                  <a:srgbClr val="00B050"/>
                </a:solidFill>
                <a:latin typeface="+mn-ea"/>
              </a:rPr>
              <a:t>万人</a:t>
            </a:r>
          </a:p>
        </p:txBody>
      </p:sp>
      <p:sp>
        <p:nvSpPr>
          <p:cNvPr id="27" name="テキスト ボックス 22"/>
          <p:cNvSpPr txBox="1">
            <a:spLocks/>
          </p:cNvSpPr>
          <p:nvPr/>
        </p:nvSpPr>
        <p:spPr>
          <a:xfrm>
            <a:off x="4110979" y="4798313"/>
            <a:ext cx="1435153" cy="430887"/>
          </a:xfrm>
          <a:prstGeom prst="rect">
            <a:avLst/>
          </a:prstGeom>
          <a:noFill/>
        </p:spPr>
        <p:txBody>
          <a:bodyPr wrap="square" rtlCol="0">
            <a:spAutoFit/>
          </a:bodyPr>
          <a:lstStyle/>
          <a:p>
            <a:pPr algn="just">
              <a:spcAft>
                <a:spcPts val="0"/>
              </a:spcAft>
              <a:tabLst>
                <a:tab pos="2700020" algn="ctr"/>
                <a:tab pos="5400040" algn="r"/>
              </a:tabLst>
            </a:pPr>
            <a:r>
              <a:rPr lang="ja-JP" sz="1100" b="1" kern="1200" dirty="0">
                <a:solidFill>
                  <a:srgbClr val="FF0000"/>
                </a:solidFill>
                <a:latin typeface="+mj-ea"/>
                <a:ea typeface="+mj-ea"/>
                <a:cs typeface="Times New Roman"/>
              </a:rPr>
              <a:t>新有権者世代</a:t>
            </a:r>
            <a:endParaRPr lang="en-US" altLang="ja-JP" sz="1100" b="1" kern="1200" dirty="0">
              <a:solidFill>
                <a:srgbClr val="FF0000"/>
              </a:solidFill>
              <a:latin typeface="+mj-ea"/>
              <a:ea typeface="+mj-ea"/>
              <a:cs typeface="Times New Roman"/>
            </a:endParaRPr>
          </a:p>
          <a:p>
            <a:pPr algn="just">
              <a:spcAft>
                <a:spcPts val="0"/>
              </a:spcAft>
              <a:tabLst>
                <a:tab pos="2700020" algn="ctr"/>
                <a:tab pos="5400040" algn="r"/>
              </a:tabLst>
            </a:pPr>
            <a:r>
              <a:rPr lang="ja-JP" sz="1100" b="1" kern="1200" dirty="0">
                <a:solidFill>
                  <a:srgbClr val="FF0000"/>
                </a:solidFill>
                <a:latin typeface="+mj-ea"/>
                <a:ea typeface="+mj-ea"/>
                <a:cs typeface="Times New Roman"/>
              </a:rPr>
              <a:t>　</a:t>
            </a:r>
            <a:r>
              <a:rPr lang="en-US" sz="1100" b="1" kern="1200" dirty="0">
                <a:solidFill>
                  <a:srgbClr val="FF0000"/>
                </a:solidFill>
                <a:latin typeface="+mj-ea"/>
                <a:ea typeface="+mj-ea"/>
                <a:cs typeface="Times New Roman"/>
              </a:rPr>
              <a:t>18</a:t>
            </a:r>
            <a:r>
              <a:rPr lang="ja-JP" sz="1100" b="1" kern="1200" dirty="0">
                <a:solidFill>
                  <a:srgbClr val="FF0000"/>
                </a:solidFill>
                <a:latin typeface="+mj-ea"/>
                <a:ea typeface="+mj-ea"/>
                <a:cs typeface="Times New Roman"/>
              </a:rPr>
              <a:t>･</a:t>
            </a:r>
            <a:r>
              <a:rPr lang="en-US" sz="1100" b="1" kern="1200" dirty="0">
                <a:solidFill>
                  <a:srgbClr val="FF0000"/>
                </a:solidFill>
                <a:latin typeface="+mj-ea"/>
                <a:ea typeface="+mj-ea"/>
                <a:cs typeface="Times New Roman"/>
              </a:rPr>
              <a:t>19</a:t>
            </a:r>
            <a:r>
              <a:rPr lang="ja-JP" sz="1100" b="1" kern="1200" dirty="0">
                <a:solidFill>
                  <a:srgbClr val="FF0000"/>
                </a:solidFill>
                <a:latin typeface="+mj-ea"/>
                <a:ea typeface="+mj-ea"/>
                <a:cs typeface="Times New Roman"/>
              </a:rPr>
              <a:t>歳：</a:t>
            </a:r>
            <a:r>
              <a:rPr lang="en-US" altLang="ja-JP" sz="1100" b="1" dirty="0">
                <a:solidFill>
                  <a:srgbClr val="FF0000"/>
                </a:solidFill>
                <a:latin typeface="+mj-ea"/>
                <a:ea typeface="+mj-ea"/>
                <a:cs typeface="Times New Roman"/>
              </a:rPr>
              <a:t>231</a:t>
            </a:r>
            <a:r>
              <a:rPr lang="ja-JP" sz="1100" b="1" kern="1200" dirty="0">
                <a:solidFill>
                  <a:srgbClr val="FF0000"/>
                </a:solidFill>
                <a:latin typeface="+mj-ea"/>
                <a:ea typeface="+mj-ea"/>
                <a:cs typeface="Times New Roman"/>
              </a:rPr>
              <a:t>万人</a:t>
            </a:r>
            <a:endParaRPr lang="ja-JP" sz="1100" kern="100" dirty="0">
              <a:latin typeface="+mj-ea"/>
              <a:ea typeface="+mj-ea"/>
              <a:cs typeface="Times New Roman"/>
            </a:endParaRPr>
          </a:p>
        </p:txBody>
      </p:sp>
      <p:graphicFrame>
        <p:nvGraphicFramePr>
          <p:cNvPr id="29" name="グラフ 28"/>
          <p:cNvGraphicFramePr/>
          <p:nvPr/>
        </p:nvGraphicFramePr>
        <p:xfrm>
          <a:off x="298560" y="807624"/>
          <a:ext cx="5334000" cy="5038725"/>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a:off x="377893" y="231031"/>
            <a:ext cx="7715574" cy="523220"/>
          </a:xfrm>
          <a:prstGeom prst="rect">
            <a:avLst/>
          </a:prstGeom>
        </p:spPr>
        <p:txBody>
          <a:bodyPr wrap="none">
            <a:spAutoFit/>
          </a:bodyPr>
          <a:lstStyle/>
          <a:p>
            <a:r>
              <a:rPr lang="en-US" altLang="ja-JP" sz="2800" dirty="0">
                <a:solidFill>
                  <a:prstClr val="black"/>
                </a:solidFill>
                <a:latin typeface="HGPｺﾞｼｯｸE" panose="020B0900000000000000" pitchFamily="50" charset="-128"/>
                <a:ea typeface="HGPｺﾞｼｯｸE" panose="020B0900000000000000" pitchFamily="50" charset="-128"/>
                <a:cs typeface="+mj-cs"/>
              </a:rPr>
              <a:t>【</a:t>
            </a:r>
            <a:r>
              <a:rPr lang="ja-JP" altLang="en-US" sz="2800" dirty="0">
                <a:solidFill>
                  <a:prstClr val="black"/>
                </a:solidFill>
                <a:latin typeface="HGPｺﾞｼｯｸE" panose="020B0900000000000000" pitchFamily="50" charset="-128"/>
                <a:ea typeface="HGPｺﾞｼｯｸE" panose="020B0900000000000000" pitchFamily="50" charset="-128"/>
                <a:cs typeface="+mj-cs"/>
              </a:rPr>
              <a:t>若い人が投票に行かないと　どうなるんだろう？</a:t>
            </a:r>
            <a:r>
              <a:rPr lang="en-US" altLang="ja-JP" sz="2800" dirty="0">
                <a:solidFill>
                  <a:prstClr val="black"/>
                </a:solidFill>
                <a:latin typeface="HGPｺﾞｼｯｸE" panose="020B0900000000000000" pitchFamily="50" charset="-128"/>
                <a:ea typeface="HGPｺﾞｼｯｸE" panose="020B0900000000000000" pitchFamily="50" charset="-128"/>
                <a:cs typeface="+mj-cs"/>
              </a:rPr>
              <a:t>】</a:t>
            </a:r>
            <a:endParaRPr lang="ja-JP" altLang="en-US" sz="2800" dirty="0">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6059526" y="1228952"/>
            <a:ext cx="3072818" cy="3200876"/>
          </a:xfrm>
          <a:prstGeom prst="rect">
            <a:avLst/>
          </a:prstGeom>
          <a:noFill/>
        </p:spPr>
        <p:txBody>
          <a:bodyPr wrap="square" rtlCol="0">
            <a:spAutoFit/>
          </a:bodyPr>
          <a:lstStyle/>
          <a:p>
            <a:r>
              <a:rPr lang="ja-JP" altLang="en-US" sz="1600" dirty="0">
                <a:latin typeface="HGPｺﾞｼｯｸE" panose="020B0900000000000000" pitchFamily="50" charset="-128"/>
                <a:ea typeface="HGPｺﾞｼｯｸE" panose="020B0900000000000000" pitchFamily="50" charset="-128"/>
              </a:rPr>
              <a:t>令和３</a:t>
            </a:r>
            <a:r>
              <a:rPr lang="ja-JP" altLang="ja-JP" sz="1600" dirty="0">
                <a:latin typeface="HGPｺﾞｼｯｸE" panose="020B0900000000000000" pitchFamily="50" charset="-128"/>
                <a:ea typeface="HGPｺﾞｼｯｸE" panose="020B0900000000000000" pitchFamily="50" charset="-128"/>
              </a:rPr>
              <a:t>年（第</a:t>
            </a:r>
            <a:r>
              <a:rPr lang="en-US" altLang="ja-JP" sz="1600" dirty="0">
                <a:latin typeface="HGPｺﾞｼｯｸE" panose="020B0900000000000000" pitchFamily="50" charset="-128"/>
                <a:ea typeface="HGPｺﾞｼｯｸE" panose="020B0900000000000000" pitchFamily="50" charset="-128"/>
              </a:rPr>
              <a:t>49</a:t>
            </a:r>
            <a:r>
              <a:rPr lang="ja-JP" altLang="ja-JP" sz="1600" dirty="0">
                <a:latin typeface="HGPｺﾞｼｯｸE" panose="020B0900000000000000" pitchFamily="50" charset="-128"/>
                <a:ea typeface="HGPｺﾞｼｯｸE" panose="020B0900000000000000" pitchFamily="50" charset="-128"/>
              </a:rPr>
              <a:t>回）衆議院議員総選挙にあてはめると・・・</a:t>
            </a:r>
          </a:p>
          <a:p>
            <a:pPr lvl="0"/>
            <a:endParaRPr lang="en-US" altLang="ja-JP" sz="1600" dirty="0">
              <a:latin typeface="HGPｺﾞｼｯｸM" panose="020B0600000000000000" pitchFamily="50" charset="-128"/>
              <a:ea typeface="HGPｺﾞｼｯｸM" panose="020B0600000000000000" pitchFamily="50" charset="-128"/>
            </a:endParaRPr>
          </a:p>
          <a:p>
            <a:pPr lvl="0"/>
            <a:r>
              <a:rPr lang="en-US" altLang="ja-JP" sz="1600" dirty="0">
                <a:latin typeface="HGPｺﾞｼｯｸM" panose="020B0600000000000000" pitchFamily="50" charset="-128"/>
                <a:ea typeface="HGPｺﾞｼｯｸM" panose="020B0600000000000000" pitchFamily="50" charset="-128"/>
              </a:rPr>
              <a:t>60</a:t>
            </a:r>
            <a:r>
              <a:rPr lang="ja-JP" altLang="ja-JP" sz="1600" dirty="0">
                <a:latin typeface="HGPｺﾞｼｯｸM" panose="020B0600000000000000" pitchFamily="50" charset="-128"/>
                <a:ea typeface="HGPｺﾞｼｯｸM" panose="020B0600000000000000" pitchFamily="50" charset="-128"/>
              </a:rPr>
              <a:t>歳代</a:t>
            </a:r>
          </a:p>
          <a:p>
            <a:r>
              <a:rPr lang="ja-JP" altLang="ja-JP" sz="1600" dirty="0">
                <a:latin typeface="HGPｺﾞｼｯｸM" panose="020B0600000000000000" pitchFamily="50" charset="-128"/>
                <a:ea typeface="HGPｺﾞｼｯｸM" panose="020B0600000000000000" pitchFamily="50" charset="-128"/>
              </a:rPr>
              <a:t>　</a:t>
            </a:r>
            <a:r>
              <a:rPr lang="en-US" altLang="ja-JP" sz="1600" dirty="0">
                <a:latin typeface="HGPｺﾞｼｯｸM" panose="020B0600000000000000" pitchFamily="50" charset="-128"/>
                <a:ea typeface="HGPｺﾞｼｯｸM" panose="020B0600000000000000" pitchFamily="50" charset="-128"/>
              </a:rPr>
              <a:t>1,537</a:t>
            </a:r>
            <a:r>
              <a:rPr lang="ja-JP" altLang="ja-JP" sz="1600" dirty="0">
                <a:latin typeface="HGPｺﾞｼｯｸM" panose="020B0600000000000000" pitchFamily="50" charset="-128"/>
                <a:ea typeface="HGPｺﾞｼｯｸM" panose="020B0600000000000000" pitchFamily="50" charset="-128"/>
              </a:rPr>
              <a:t>万人×</a:t>
            </a:r>
            <a:r>
              <a:rPr lang="en-US" altLang="ja-JP" sz="1600" dirty="0">
                <a:latin typeface="HGPｺﾞｼｯｸM" panose="020B0600000000000000" pitchFamily="50" charset="-128"/>
                <a:ea typeface="HGPｺﾞｼｯｸM" panose="020B0600000000000000" pitchFamily="50" charset="-128"/>
              </a:rPr>
              <a:t>71</a:t>
            </a:r>
            <a:r>
              <a:rPr lang="ja-JP" altLang="ja-JP" sz="1600" dirty="0">
                <a:latin typeface="HGPｺﾞｼｯｸM" panose="020B0600000000000000" pitchFamily="50" charset="-128"/>
                <a:ea typeface="HGPｺﾞｼｯｸM" panose="020B0600000000000000" pitchFamily="50" charset="-128"/>
              </a:rPr>
              <a:t>％</a:t>
            </a:r>
            <a:endParaRPr lang="en-US" altLang="ja-JP" sz="1600" dirty="0">
              <a:latin typeface="HGPｺﾞｼｯｸM" panose="020B0600000000000000" pitchFamily="50" charset="-128"/>
              <a:ea typeface="HGPｺﾞｼｯｸM" panose="020B0600000000000000" pitchFamily="50" charset="-128"/>
            </a:endParaRPr>
          </a:p>
          <a:p>
            <a:r>
              <a:rPr lang="ja-JP" altLang="en-US" sz="1600" dirty="0">
                <a:latin typeface="HGPｺﾞｼｯｸM" panose="020B0600000000000000" pitchFamily="50" charset="-128"/>
                <a:ea typeface="HGPｺﾞｼｯｸM" panose="020B0600000000000000" pitchFamily="50" charset="-128"/>
              </a:rPr>
              <a:t>　　　　　　　　　</a:t>
            </a:r>
            <a:r>
              <a:rPr lang="ja-JP" altLang="ja-JP" sz="1600" dirty="0">
                <a:latin typeface="HGPｺﾞｼｯｸM" panose="020B0600000000000000" pitchFamily="50" charset="-128"/>
                <a:ea typeface="HGPｺﾞｼｯｸM" panose="020B0600000000000000" pitchFamily="50" charset="-128"/>
              </a:rPr>
              <a:t>＝</a:t>
            </a:r>
            <a:r>
              <a:rPr lang="en-US" altLang="ja-JP" sz="1600" dirty="0">
                <a:latin typeface="HGPｺﾞｼｯｸM" panose="020B0600000000000000" pitchFamily="50" charset="-128"/>
                <a:ea typeface="HGPｺﾞｼｯｸM" panose="020B0600000000000000" pitchFamily="50" charset="-128"/>
              </a:rPr>
              <a:t>1,091</a:t>
            </a:r>
            <a:r>
              <a:rPr lang="ja-JP" altLang="ja-JP" sz="1600" dirty="0">
                <a:latin typeface="HGPｺﾞｼｯｸM" panose="020B0600000000000000" pitchFamily="50" charset="-128"/>
                <a:ea typeface="HGPｺﾞｼｯｸM" panose="020B0600000000000000" pitchFamily="50" charset="-128"/>
              </a:rPr>
              <a:t>万票</a:t>
            </a:r>
            <a:endParaRPr lang="en-US" altLang="ja-JP" sz="1600" dirty="0">
              <a:latin typeface="HGPｺﾞｼｯｸM" panose="020B0600000000000000" pitchFamily="50" charset="-128"/>
              <a:ea typeface="HGPｺﾞｼｯｸM" panose="020B0600000000000000" pitchFamily="50" charset="-128"/>
            </a:endParaRPr>
          </a:p>
          <a:p>
            <a:endParaRPr lang="ja-JP" altLang="ja-JP" sz="1600" dirty="0">
              <a:latin typeface="HGPｺﾞｼｯｸM" panose="020B0600000000000000" pitchFamily="50" charset="-128"/>
              <a:ea typeface="HGPｺﾞｼｯｸM" panose="020B0600000000000000" pitchFamily="50" charset="-128"/>
            </a:endParaRPr>
          </a:p>
          <a:p>
            <a:pPr lvl="0"/>
            <a:r>
              <a:rPr lang="en-US" altLang="ja-JP" sz="1600" dirty="0">
                <a:latin typeface="HGPｺﾞｼｯｸM" panose="020B0600000000000000" pitchFamily="50" charset="-128"/>
                <a:ea typeface="HGPｺﾞｼｯｸM" panose="020B0600000000000000" pitchFamily="50" charset="-128"/>
              </a:rPr>
              <a:t>20</a:t>
            </a:r>
            <a:r>
              <a:rPr lang="ja-JP" altLang="ja-JP" sz="1600" dirty="0">
                <a:latin typeface="HGPｺﾞｼｯｸM" panose="020B0600000000000000" pitchFamily="50" charset="-128"/>
                <a:ea typeface="HGPｺﾞｼｯｸM" panose="020B0600000000000000" pitchFamily="50" charset="-128"/>
              </a:rPr>
              <a:t>歳代　</a:t>
            </a:r>
            <a:r>
              <a:rPr lang="en-US" altLang="ja-JP" sz="1600" dirty="0">
                <a:latin typeface="HGPｺﾞｼｯｸM" panose="020B0600000000000000" pitchFamily="50" charset="-128"/>
                <a:ea typeface="HGPｺﾞｼｯｸM" panose="020B0600000000000000" pitchFamily="50" charset="-128"/>
              </a:rPr>
              <a:t>1,196</a:t>
            </a:r>
            <a:r>
              <a:rPr lang="ja-JP" altLang="ja-JP" sz="1600" dirty="0">
                <a:latin typeface="HGPｺﾞｼｯｸM" panose="020B0600000000000000" pitchFamily="50" charset="-128"/>
                <a:ea typeface="HGPｺﾞｼｯｸM" panose="020B0600000000000000" pitchFamily="50" charset="-128"/>
              </a:rPr>
              <a:t>万人×</a:t>
            </a:r>
            <a:r>
              <a:rPr lang="en-US" altLang="ja-JP" sz="1600" dirty="0">
                <a:latin typeface="HGPｺﾞｼｯｸM" panose="020B0600000000000000" pitchFamily="50" charset="-128"/>
                <a:ea typeface="HGPｺﾞｼｯｸM" panose="020B0600000000000000" pitchFamily="50" charset="-128"/>
              </a:rPr>
              <a:t>37</a:t>
            </a:r>
            <a:r>
              <a:rPr lang="ja-JP" altLang="ja-JP" sz="1600" dirty="0">
                <a:latin typeface="HGPｺﾞｼｯｸM" panose="020B0600000000000000" pitchFamily="50" charset="-128"/>
                <a:ea typeface="HGPｺﾞｼｯｸM" panose="020B0600000000000000" pitchFamily="50" charset="-128"/>
              </a:rPr>
              <a:t>％</a:t>
            </a:r>
            <a:endParaRPr lang="en-US" altLang="ja-JP" sz="1600" dirty="0">
              <a:latin typeface="HGPｺﾞｼｯｸM" panose="020B0600000000000000" pitchFamily="50" charset="-128"/>
              <a:ea typeface="HGPｺﾞｼｯｸM" panose="020B0600000000000000" pitchFamily="50" charset="-128"/>
            </a:endParaRPr>
          </a:p>
          <a:p>
            <a:pPr lvl="0"/>
            <a:r>
              <a:rPr lang="ja-JP" altLang="en-US" sz="1600" dirty="0">
                <a:latin typeface="HGPｺﾞｼｯｸM" panose="020B0600000000000000" pitchFamily="50" charset="-128"/>
                <a:ea typeface="HGPｺﾞｼｯｸM" panose="020B0600000000000000" pitchFamily="50" charset="-128"/>
              </a:rPr>
              <a:t>　　　　　　　　　</a:t>
            </a:r>
            <a:r>
              <a:rPr lang="ja-JP" altLang="ja-JP" sz="1600" dirty="0">
                <a:latin typeface="HGPｺﾞｼｯｸM" panose="020B0600000000000000" pitchFamily="50" charset="-128"/>
                <a:ea typeface="HGPｺﾞｼｯｸM" panose="020B0600000000000000" pitchFamily="50" charset="-128"/>
              </a:rPr>
              <a:t>＝　</a:t>
            </a:r>
            <a:r>
              <a:rPr lang="en-US" altLang="ja-JP" sz="1600" dirty="0">
                <a:latin typeface="HGPｺﾞｼｯｸM" panose="020B0600000000000000" pitchFamily="50" charset="-128"/>
                <a:ea typeface="HGPｺﾞｼｯｸM" panose="020B0600000000000000" pitchFamily="50" charset="-128"/>
              </a:rPr>
              <a:t>443</a:t>
            </a:r>
            <a:r>
              <a:rPr lang="ja-JP" altLang="ja-JP" sz="1600" dirty="0">
                <a:latin typeface="HGPｺﾞｼｯｸM" panose="020B0600000000000000" pitchFamily="50" charset="-128"/>
                <a:ea typeface="HGPｺﾞｼｯｸM" panose="020B0600000000000000" pitchFamily="50" charset="-128"/>
              </a:rPr>
              <a:t>万票</a:t>
            </a:r>
            <a:endParaRPr lang="en-US" altLang="ja-JP" sz="1600" dirty="0">
              <a:latin typeface="HGPｺﾞｼｯｸM" panose="020B0600000000000000" pitchFamily="50" charset="-128"/>
              <a:ea typeface="HGPｺﾞｼｯｸM" panose="020B0600000000000000" pitchFamily="50" charset="-128"/>
            </a:endParaRPr>
          </a:p>
          <a:p>
            <a:pPr lvl="0"/>
            <a:endParaRPr lang="en-US" altLang="ja-JP" sz="1600" dirty="0">
              <a:latin typeface="HGPｺﾞｼｯｸM" panose="020B0600000000000000" pitchFamily="50" charset="-128"/>
              <a:ea typeface="HGPｺﾞｼｯｸM" panose="020B0600000000000000" pitchFamily="50" charset="-128"/>
            </a:endParaRPr>
          </a:p>
          <a:p>
            <a:pPr lvl="0"/>
            <a:endParaRPr lang="en-US" altLang="ja-JP" sz="600" dirty="0">
              <a:latin typeface="HGPｺﾞｼｯｸM" panose="020B0600000000000000" pitchFamily="50" charset="-128"/>
              <a:ea typeface="HGPｺﾞｼｯｸM" panose="020B0600000000000000" pitchFamily="50" charset="-128"/>
            </a:endParaRPr>
          </a:p>
          <a:p>
            <a:pPr lvl="0"/>
            <a:r>
              <a:rPr lang="en-US" altLang="ja-JP"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60</a:t>
            </a:r>
            <a:r>
              <a:rPr lang="ja-JP" altLang="en-US"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歳代に対して</a:t>
            </a:r>
            <a:r>
              <a:rPr lang="en-US" altLang="ja-JP"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20</a:t>
            </a:r>
            <a:r>
              <a:rPr lang="ja-JP" altLang="en-US"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歳代の</a:t>
            </a:r>
            <a:endParaRPr lang="en-US" altLang="ja-JP"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lvl="0"/>
            <a:r>
              <a:rPr lang="ja-JP" altLang="ja-JP"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投票率</a:t>
            </a:r>
            <a:r>
              <a:rPr lang="ja-JP" altLang="en-US" sz="16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、投票者数は</a:t>
            </a:r>
            <a:r>
              <a:rPr lang="ja-JP" altLang="en-US" sz="2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１</a:t>
            </a:r>
            <a:r>
              <a:rPr lang="en-US" altLang="ja-JP" sz="2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2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２</a:t>
            </a:r>
            <a:endParaRPr kumimoji="1" lang="en-US" altLang="ja-JP" sz="2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6355232" y="4967589"/>
            <a:ext cx="2465240" cy="523220"/>
          </a:xfrm>
          <a:prstGeom prst="rect">
            <a:avLst/>
          </a:prstGeom>
          <a:solidFill>
            <a:srgbClr val="FF0000"/>
          </a:solidFill>
          <a:ln w="19050">
            <a:noFill/>
          </a:ln>
        </p:spPr>
        <p:txBody>
          <a:bodyPr wrap="square" rtlCol="0">
            <a:spAutoFit/>
          </a:bodyPr>
          <a:lstStyle/>
          <a:p>
            <a:r>
              <a:rPr kumimoji="1"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20</a:t>
            </a:r>
            <a:r>
              <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歳代は、</a:t>
            </a:r>
            <a:r>
              <a:rPr kumimoji="1"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60</a:t>
            </a:r>
            <a:r>
              <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歳代の１</a:t>
            </a:r>
            <a:r>
              <a:rPr kumimoji="1"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２しか</a:t>
            </a:r>
            <a:endParaRPr lang="en-US" altLang="ja-JP"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政治に声が届いていないんだ</a:t>
            </a:r>
            <a:endParaRPr kumimoji="1" lang="ja-JP" altLang="en-US" sz="14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2941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ctrTitle"/>
          </p:nvPr>
        </p:nvSpPr>
        <p:spPr>
          <a:xfrm>
            <a:off x="467544" y="260649"/>
            <a:ext cx="7772400" cy="648071"/>
          </a:xfrm>
        </p:spPr>
        <p:txBody>
          <a:bodyPr>
            <a:normAutofit/>
          </a:bodyPr>
          <a:lstStyle/>
          <a:p>
            <a:r>
              <a:rPr kumimoji="1" lang="ja-JP" altLang="en-US" sz="3200" dirty="0"/>
              <a:t>若い人が投票に行かないと・・・・・・</a:t>
            </a:r>
          </a:p>
        </p:txBody>
      </p:sp>
      <p:sp>
        <p:nvSpPr>
          <p:cNvPr id="3" name="テキスト ボックス 2"/>
          <p:cNvSpPr txBox="1"/>
          <p:nvPr/>
        </p:nvSpPr>
        <p:spPr>
          <a:xfrm>
            <a:off x="5724128" y="5759300"/>
            <a:ext cx="3024336" cy="415498"/>
          </a:xfrm>
          <a:prstGeom prst="rect">
            <a:avLst/>
          </a:prstGeom>
          <a:noFill/>
        </p:spPr>
        <p:txBody>
          <a:bodyPr wrap="square" rtlCol="0">
            <a:spAutoFit/>
          </a:bodyPr>
          <a:lstStyle/>
          <a:p>
            <a:r>
              <a:rPr lang="ja-JP" altLang="ja-JP" sz="1050" dirty="0"/>
              <a:t>公益財団法人明るい選挙推進協会</a:t>
            </a:r>
            <a:r>
              <a:rPr lang="en-US" altLang="ja-JP" sz="1050" dirty="0"/>
              <a:t>H29</a:t>
            </a:r>
            <a:r>
              <a:rPr lang="ja-JP" altLang="ja-JP" sz="1050" dirty="0"/>
              <a:t>発行</a:t>
            </a:r>
          </a:p>
          <a:p>
            <a:r>
              <a:rPr lang="ja-JP" altLang="ja-JP" sz="1050" dirty="0"/>
              <a:t>『池上彰の選挙のススメ』から抜粋</a:t>
            </a:r>
            <a:endParaRPr kumimoji="1" lang="ja-JP" altLang="en-US" sz="1050" dirty="0">
              <a:latin typeface="HGPｺﾞｼｯｸM" panose="020B0600000000000000" pitchFamily="50" charset="-128"/>
              <a:ea typeface="HGPｺﾞｼｯｸM" panose="020B06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432" y="4005064"/>
            <a:ext cx="4284476" cy="134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513" y="985689"/>
            <a:ext cx="234025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53" y="2125123"/>
            <a:ext cx="1825995" cy="185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53" y="4105445"/>
            <a:ext cx="4288094" cy="248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8861" y="1436573"/>
            <a:ext cx="3953619" cy="227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r>
              <a:rPr kumimoji="1" lang="ja-JP" altLang="en-US" dirty="0"/>
              <a:t>９</a:t>
            </a:r>
          </a:p>
        </p:txBody>
      </p:sp>
    </p:spTree>
    <p:extLst>
      <p:ext uri="{BB962C8B-B14F-4D97-AF65-F5344CB8AC3E}">
        <p14:creationId xmlns:p14="http://schemas.microsoft.com/office/powerpoint/2010/main" val="379843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918" y="3452497"/>
            <a:ext cx="1296144" cy="1296144"/>
          </a:xfrm>
          <a:prstGeom prst="rect">
            <a:avLst/>
          </a:prstGeom>
        </p:spPr>
      </p:pic>
      <p:sp>
        <p:nvSpPr>
          <p:cNvPr id="12" name="タイトル 1"/>
          <p:cNvSpPr>
            <a:spLocks noGrp="1"/>
          </p:cNvSpPr>
          <p:nvPr>
            <p:ph type="ctrTitle"/>
          </p:nvPr>
        </p:nvSpPr>
        <p:spPr>
          <a:xfrm>
            <a:off x="467544" y="260649"/>
            <a:ext cx="7772400" cy="648071"/>
          </a:xfrm>
        </p:spPr>
        <p:txBody>
          <a:bodyPr>
            <a:normAutofit/>
          </a:bodyPr>
          <a:lstStyle/>
          <a:p>
            <a:r>
              <a:rPr kumimoji="1" lang="ja-JP" altLang="en-US" sz="3200" dirty="0"/>
              <a:t>投票に行かないのは・・・・・・</a:t>
            </a:r>
          </a:p>
        </p:txBody>
      </p:sp>
      <p:graphicFrame>
        <p:nvGraphicFramePr>
          <p:cNvPr id="5" name="表 4"/>
          <p:cNvGraphicFramePr>
            <a:graphicFrameLocks noGrp="1"/>
          </p:cNvGraphicFramePr>
          <p:nvPr>
            <p:extLst>
              <p:ext uri="{D42A27DB-BD31-4B8C-83A1-F6EECF244321}">
                <p14:modId xmlns:p14="http://schemas.microsoft.com/office/powerpoint/2010/main" val="2206555166"/>
              </p:ext>
            </p:extLst>
          </p:nvPr>
        </p:nvGraphicFramePr>
        <p:xfrm>
          <a:off x="625208" y="836712"/>
          <a:ext cx="7877079" cy="2694819"/>
        </p:xfrm>
        <a:graphic>
          <a:graphicData uri="http://schemas.openxmlformats.org/drawingml/2006/table">
            <a:tbl>
              <a:tblPr firstRow="1" bandRow="1">
                <a:tableStyleId>{5C22544A-7EE6-4342-B048-85BDC9FD1C3A}</a:tableStyleId>
              </a:tblPr>
              <a:tblGrid>
                <a:gridCol w="588858">
                  <a:extLst>
                    <a:ext uri="{9D8B030D-6E8A-4147-A177-3AD203B41FA5}">
                      <a16:colId xmlns:a16="http://schemas.microsoft.com/office/drawing/2014/main" val="20000"/>
                    </a:ext>
                  </a:extLst>
                </a:gridCol>
                <a:gridCol w="6352117">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337077">
                <a:tc gridSpan="3">
                  <a:txBody>
                    <a:bodyPr/>
                    <a:lstStyle/>
                    <a:p>
                      <a:r>
                        <a:rPr kumimoji="1" lang="ja-JP" altLang="en-US" sz="1600" b="0" i="0" u="none" strike="noStrike" kern="1200" baseline="0" dirty="0">
                          <a:solidFill>
                            <a:schemeClr val="lt1"/>
                          </a:solidFill>
                          <a:latin typeface="HGPｺﾞｼｯｸE" panose="020B0900000000000000" pitchFamily="50" charset="-128"/>
                          <a:ea typeface="HGPｺﾞｼｯｸE" panose="020B0900000000000000" pitchFamily="50" charset="-128"/>
                          <a:cs typeface="+mn-cs"/>
                        </a:rPr>
                        <a:t>投票に行かなかったのは、なぜですか　</a:t>
                      </a:r>
                      <a:r>
                        <a:rPr kumimoji="1" lang="ja-JP" altLang="en-US" sz="1200" b="0" i="0" u="none" strike="noStrike" kern="1200" baseline="0" dirty="0">
                          <a:solidFill>
                            <a:schemeClr val="lt1"/>
                          </a:solidFill>
                          <a:latin typeface="HGPｺﾞｼｯｸM" panose="020B0600000000000000" pitchFamily="50" charset="-128"/>
                          <a:ea typeface="HGPｺﾞｼｯｸM" panose="020B0600000000000000" pitchFamily="50" charset="-128"/>
                          <a:cs typeface="+mn-cs"/>
                        </a:rPr>
                        <a:t>（総務省「１８歳選挙権に関する意識調査（</a:t>
                      </a:r>
                      <a:r>
                        <a:rPr kumimoji="1" lang="en-US" altLang="ja-JP" sz="1200" b="0" i="0" u="none" strike="noStrike" kern="1200" baseline="0" dirty="0">
                          <a:solidFill>
                            <a:schemeClr val="lt1"/>
                          </a:solidFill>
                          <a:latin typeface="HGPｺﾞｼｯｸM" panose="020B0600000000000000" pitchFamily="50" charset="-128"/>
                          <a:ea typeface="HGPｺﾞｼｯｸM" panose="020B0600000000000000" pitchFamily="50" charset="-128"/>
                          <a:cs typeface="+mn-cs"/>
                        </a:rPr>
                        <a:t>H28.12</a:t>
                      </a:r>
                      <a:r>
                        <a:rPr kumimoji="1" lang="ja-JP" altLang="en-US" sz="1200" b="0" i="0" u="none" strike="noStrike" kern="1200" baseline="0" dirty="0">
                          <a:solidFill>
                            <a:schemeClr val="lt1"/>
                          </a:solidFill>
                          <a:latin typeface="HGPｺﾞｼｯｸM" panose="020B0600000000000000" pitchFamily="50" charset="-128"/>
                          <a:ea typeface="HGPｺﾞｼｯｸM" panose="020B0600000000000000" pitchFamily="50" charset="-128"/>
                          <a:cs typeface="+mn-cs"/>
                        </a:rPr>
                        <a:t>）」より）</a:t>
                      </a:r>
                      <a:endParaRPr kumimoji="1" lang="ja-JP" altLang="en-US" sz="1200" dirty="0">
                        <a:latin typeface="HGPｺﾞｼｯｸM" panose="020B0600000000000000" pitchFamily="50" charset="-128"/>
                        <a:ea typeface="HGPｺﾞｼｯｸM" panose="020B0600000000000000"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①</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今住んでいる市区町村で投票することができなかったから</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21.7%</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1"/>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②</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選挙にあまり関心がなかったから </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19.4%</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2"/>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③</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投票所に行くのが面倒だったから </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16.1%</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3"/>
                  </a:ext>
                </a:extLst>
              </a:tr>
              <a:tr h="304755">
                <a:tc>
                  <a:txBody>
                    <a:bodyPr/>
                    <a:lstStyle/>
                    <a:p>
                      <a:r>
                        <a:rPr kumimoji="1" lang="ja-JP" altLang="en-US" sz="1600" dirty="0">
                          <a:latin typeface="HGPｺﾞｼｯｸM" panose="020B0600000000000000" pitchFamily="50" charset="-128"/>
                          <a:ea typeface="HGPｺﾞｼｯｸM" panose="020B0600000000000000" pitchFamily="50" charset="-128"/>
                        </a:rPr>
                        <a:t>④</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どの政党や候補者に投票すべきかわからなかったから </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11.9%</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4"/>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⑤</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政治のことがよくわからないものは投票しない方がよいと思ったから </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10.7%</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5"/>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⑥</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私一人が投票してもしなくても世の中は変わらないと思ったから </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9.7%</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6"/>
                  </a:ext>
                </a:extLst>
              </a:tr>
              <a:tr h="337077">
                <a:tc>
                  <a:txBody>
                    <a:bodyPr/>
                    <a:lstStyle/>
                    <a:p>
                      <a:r>
                        <a:rPr kumimoji="1" lang="ja-JP" altLang="en-US" sz="1600" dirty="0">
                          <a:latin typeface="HGPｺﾞｼｯｸM" panose="020B0600000000000000" pitchFamily="50" charset="-128"/>
                          <a:ea typeface="HGPｺﾞｼｯｸM" panose="020B0600000000000000" pitchFamily="50" charset="-128"/>
                        </a:rPr>
                        <a:t>⑦</a:t>
                      </a:r>
                    </a:p>
                  </a:txBody>
                  <a:tcPr/>
                </a:tc>
                <a:tc>
                  <a:txBody>
                    <a:bodyPr/>
                    <a:lstStyle/>
                    <a:p>
                      <a:r>
                        <a:rPr lang="ja-JP" altLang="en-US" sz="1600" dirty="0">
                          <a:latin typeface="HGPｺﾞｼｯｸM" panose="020B0600000000000000" pitchFamily="50" charset="-128"/>
                          <a:ea typeface="HGPｺﾞｼｯｸM" panose="020B0600000000000000" pitchFamily="50" charset="-128"/>
                        </a:rPr>
                        <a:t>選挙によって政治はよくならないと思ったから</a:t>
                      </a:r>
                      <a:endParaRPr kumimoji="1" lang="ja-JP" altLang="en-US" sz="1600" dirty="0">
                        <a:latin typeface="HGPｺﾞｼｯｸM" panose="020B0600000000000000" pitchFamily="50" charset="-128"/>
                        <a:ea typeface="HGPｺﾞｼｯｸM" panose="020B0600000000000000" pitchFamily="50" charset="-128"/>
                      </a:endParaRPr>
                    </a:p>
                  </a:txBody>
                  <a:tcPr/>
                </a:tc>
                <a:tc>
                  <a:txBody>
                    <a:bodyPr/>
                    <a:lstStyle/>
                    <a:p>
                      <a:pPr algn="r"/>
                      <a:r>
                        <a:rPr lang="en-US" altLang="ja-JP" sz="1600" dirty="0">
                          <a:latin typeface="HGPｺﾞｼｯｸM" panose="020B0600000000000000" pitchFamily="50" charset="-128"/>
                          <a:ea typeface="HGPｺﾞｼｯｸM" panose="020B0600000000000000" pitchFamily="50" charset="-128"/>
                        </a:rPr>
                        <a:t>7.9%</a:t>
                      </a:r>
                      <a:endParaRPr kumimoji="1" lang="ja-JP" altLang="en-US" sz="16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109" y="3603675"/>
            <a:ext cx="3663741" cy="227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943" y="3603675"/>
            <a:ext cx="2051499" cy="227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443583" y="3803078"/>
            <a:ext cx="1595263" cy="523220"/>
          </a:xfrm>
          <a:prstGeom prst="rect">
            <a:avLst/>
          </a:prstGeom>
          <a:noFill/>
        </p:spPr>
        <p:txBody>
          <a:bodyPr wrap="square" rtlCol="0">
            <a:spAutoFit/>
          </a:bodyPr>
          <a:lstStyle/>
          <a:p>
            <a:r>
              <a:rPr lang="ja-JP" altLang="en-US" sz="1400" dirty="0">
                <a:latin typeface="HGPｺﾞｼｯｸM" panose="020B0600000000000000" pitchFamily="50" charset="-128"/>
                <a:ea typeface="HGPｺﾞｼｯｸM" panose="020B0600000000000000" pitchFamily="50" charset="-128"/>
              </a:rPr>
              <a:t>引っ越したら</a:t>
            </a:r>
            <a:endParaRPr lang="en-US" altLang="ja-JP" sz="1400" dirty="0">
              <a:latin typeface="HGPｺﾞｼｯｸM" panose="020B0600000000000000" pitchFamily="50" charset="-128"/>
              <a:ea typeface="HGPｺﾞｼｯｸM" panose="020B0600000000000000" pitchFamily="50" charset="-128"/>
            </a:endParaRPr>
          </a:p>
          <a:p>
            <a:r>
              <a:rPr lang="ja-JP" altLang="en-US" sz="1400" dirty="0">
                <a:latin typeface="HGPｺﾞｼｯｸM" panose="020B0600000000000000" pitchFamily="50" charset="-128"/>
                <a:ea typeface="HGPｺﾞｼｯｸM" panose="020B0600000000000000" pitchFamily="50" charset="-128"/>
              </a:rPr>
              <a:t>住民票を移そう！</a:t>
            </a:r>
          </a:p>
        </p:txBody>
      </p:sp>
      <p:sp>
        <p:nvSpPr>
          <p:cNvPr id="22" name="テキスト ボックス 21"/>
          <p:cNvSpPr txBox="1"/>
          <p:nvPr/>
        </p:nvSpPr>
        <p:spPr>
          <a:xfrm>
            <a:off x="4302468" y="6062870"/>
            <a:ext cx="5040560" cy="253916"/>
          </a:xfrm>
          <a:prstGeom prst="rect">
            <a:avLst/>
          </a:prstGeom>
          <a:noFill/>
        </p:spPr>
        <p:txBody>
          <a:bodyPr wrap="square" rtlCol="0">
            <a:spAutoFit/>
          </a:bodyPr>
          <a:lstStyle/>
          <a:p>
            <a:r>
              <a:rPr lang="ja-JP" altLang="ja-JP" sz="1050" dirty="0"/>
              <a:t>公益財団法人明るい選挙推進協会</a:t>
            </a:r>
            <a:r>
              <a:rPr lang="en-US" altLang="ja-JP" sz="1050" dirty="0"/>
              <a:t>H29</a:t>
            </a:r>
            <a:r>
              <a:rPr lang="ja-JP" altLang="ja-JP" sz="1050" dirty="0"/>
              <a:t>発行</a:t>
            </a:r>
            <a:r>
              <a:rPr lang="ja-JP" altLang="en-US" sz="1050" dirty="0"/>
              <a:t>　</a:t>
            </a:r>
            <a:r>
              <a:rPr lang="ja-JP" altLang="ja-JP" sz="1050" dirty="0"/>
              <a:t>『池上彰の選挙のススメ』から抜粋</a:t>
            </a:r>
            <a:endParaRPr kumimoji="1" lang="ja-JP" altLang="en-US" sz="1050" dirty="0">
              <a:latin typeface="HGPｺﾞｼｯｸM" panose="020B0600000000000000" pitchFamily="50" charset="-128"/>
              <a:ea typeface="HGPｺﾞｼｯｸM" panose="020B0600000000000000" pitchFamily="50" charset="-128"/>
            </a:endParaRPr>
          </a:p>
        </p:txBody>
      </p:sp>
      <p:grpSp>
        <p:nvGrpSpPr>
          <p:cNvPr id="8" name="グループ化 7"/>
          <p:cNvGrpSpPr/>
          <p:nvPr/>
        </p:nvGrpSpPr>
        <p:grpSpPr>
          <a:xfrm>
            <a:off x="260962" y="4671897"/>
            <a:ext cx="4095014" cy="1867149"/>
            <a:chOff x="2183146" y="4556355"/>
            <a:chExt cx="4571999" cy="1995748"/>
          </a:xfrm>
        </p:grpSpPr>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3146" y="4556355"/>
              <a:ext cx="4571999" cy="199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772394" y="4565532"/>
              <a:ext cx="1962585" cy="184666"/>
            </a:xfrm>
            <a:prstGeom prst="rect">
              <a:avLst/>
            </a:prstGeom>
            <a:solidFill>
              <a:schemeClr val="bg1"/>
            </a:solidFill>
          </p:spPr>
          <p:txBody>
            <a:bodyPr wrap="square" rtlCol="0">
              <a:spAutoFit/>
            </a:bodyPr>
            <a:lstStyle/>
            <a:p>
              <a:endParaRPr kumimoji="1" lang="ja-JP" altLang="en-US" dirty="0"/>
            </a:p>
          </p:txBody>
        </p:sp>
        <p:sp>
          <p:nvSpPr>
            <p:cNvPr id="24" name="テキスト ボックス 23"/>
            <p:cNvSpPr txBox="1"/>
            <p:nvPr/>
          </p:nvSpPr>
          <p:spPr>
            <a:xfrm rot="5400000">
              <a:off x="2055422" y="5430118"/>
              <a:ext cx="1041358" cy="184666"/>
            </a:xfrm>
            <a:prstGeom prst="rect">
              <a:avLst/>
            </a:prstGeom>
            <a:solidFill>
              <a:schemeClr val="bg1"/>
            </a:solidFill>
          </p:spPr>
          <p:txBody>
            <a:bodyPr wrap="square" rtlCol="0">
              <a:spAutoFit/>
            </a:bodyPr>
            <a:lstStyle/>
            <a:p>
              <a:endParaRPr kumimoji="1" lang="ja-JP" altLang="en-US" dirty="0"/>
            </a:p>
          </p:txBody>
        </p:sp>
      </p:grpSp>
      <p:sp>
        <p:nvSpPr>
          <p:cNvPr id="9" name="角丸四角形吹き出し 8"/>
          <p:cNvSpPr/>
          <p:nvPr/>
        </p:nvSpPr>
        <p:spPr>
          <a:xfrm>
            <a:off x="323528" y="3694783"/>
            <a:ext cx="1498390" cy="739811"/>
          </a:xfrm>
          <a:prstGeom prst="wedgeRoundRectCallout">
            <a:avLst>
              <a:gd name="adj1" fmla="val 64973"/>
              <a:gd name="adj2" fmla="val 2682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r>
              <a:rPr kumimoji="1" lang="ja-JP" altLang="en-US" dirty="0"/>
              <a:t>１０</a:t>
            </a:r>
          </a:p>
        </p:txBody>
      </p:sp>
    </p:spTree>
    <p:extLst>
      <p:ext uri="{BB962C8B-B14F-4D97-AF65-F5344CB8AC3E}">
        <p14:creationId xmlns:p14="http://schemas.microsoft.com/office/powerpoint/2010/main" val="383341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641"/>
            <a:ext cx="7772400" cy="648071"/>
          </a:xfrm>
        </p:spPr>
        <p:txBody>
          <a:bodyPr>
            <a:normAutofit/>
          </a:bodyPr>
          <a:lstStyle/>
          <a:p>
            <a:r>
              <a:rPr kumimoji="1" lang="en-US" altLang="ja-JP" sz="3200" dirty="0">
                <a:latin typeface="HGPｺﾞｼｯｸE" panose="020B0900000000000000" pitchFamily="50" charset="-128"/>
                <a:ea typeface="HGPｺﾞｼｯｸE" panose="020B0900000000000000" pitchFamily="50" charset="-128"/>
              </a:rPr>
              <a:t>【</a:t>
            </a:r>
            <a:r>
              <a:rPr kumimoji="1" lang="ja-JP" altLang="en-US" sz="3200" dirty="0">
                <a:latin typeface="HGPｺﾞｼｯｸE" panose="020B0900000000000000" pitchFamily="50" charset="-128"/>
                <a:ea typeface="HGPｺﾞｼｯｸE" panose="020B0900000000000000" pitchFamily="50" charset="-128"/>
              </a:rPr>
              <a:t>世界の投票制度と罰則</a:t>
            </a:r>
            <a:r>
              <a:rPr kumimoji="1" lang="en-US" altLang="ja-JP" sz="3200" dirty="0">
                <a:latin typeface="HGPｺﾞｼｯｸE" panose="020B0900000000000000" pitchFamily="50" charset="-128"/>
                <a:ea typeface="HGPｺﾞｼｯｸE" panose="020B0900000000000000" pitchFamily="50" charset="-128"/>
              </a:rPr>
              <a:t>】</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251520" y="837853"/>
            <a:ext cx="8568952" cy="2519139"/>
          </a:xfrm>
        </p:spPr>
        <p:txBody>
          <a:bodyPr>
            <a:normAutofit/>
          </a:bodyPr>
          <a:lstStyle/>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日本では，選挙権が与えられても，投票に毎回行かなければならない義務はありませんが，投票が義務づけられている国もあります。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◆任意投票制・・・日本，アメリカなど多数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◆義務投票制・・・オーストラリア，ギリシャなど（義務違反の罰則がある国もあり）</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a:xfrm>
            <a:off x="472008" y="5445224"/>
            <a:ext cx="7279919" cy="864096"/>
          </a:xfrm>
          <a:prstGeom prst="rect">
            <a:avLst/>
          </a:prstGeom>
          <a:solidFill>
            <a:srgbClr val="FF0000"/>
          </a:solidFill>
          <a:ln w="38100">
            <a:solidFill>
              <a:schemeClr val="tx1"/>
            </a:solidFill>
          </a:ln>
        </p:spPr>
        <p:txBody>
          <a:bodyPr vert="horz" lIns="91440" tIns="45720" rIns="91440" bIns="45720" rtlCol="0" anchor="ctr" anchorCtr="0">
            <a:normAutofit fontScale="5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3600" dirty="0">
                <a:solidFill>
                  <a:schemeClr val="bg1"/>
                </a:solidFill>
                <a:latin typeface="HGPｺﾞｼｯｸE" panose="020B0900000000000000" pitchFamily="50" charset="-128"/>
                <a:ea typeface="HGPｺﾞｼｯｸE" panose="020B0900000000000000" pitchFamily="50" charset="-128"/>
              </a:rPr>
              <a:t>　●　投票しないと，あなたの意見は反映も実現もされません！！</a:t>
            </a:r>
            <a:endParaRPr lang="en-US" altLang="ja-JP" sz="3600" dirty="0">
              <a:solidFill>
                <a:schemeClr val="bg1"/>
              </a:solidFill>
              <a:latin typeface="HGPｺﾞｼｯｸE" panose="020B0900000000000000" pitchFamily="50" charset="-128"/>
              <a:ea typeface="HGPｺﾞｼｯｸE" panose="020B0900000000000000" pitchFamily="50" charset="-128"/>
            </a:endParaRPr>
          </a:p>
          <a:p>
            <a:pPr algn="l">
              <a:lnSpc>
                <a:spcPct val="120000"/>
              </a:lnSpc>
            </a:pPr>
            <a:r>
              <a:rPr lang="ja-JP" altLang="en-US" sz="3600" dirty="0">
                <a:solidFill>
                  <a:schemeClr val="bg1"/>
                </a:solidFill>
                <a:latin typeface="HGPｺﾞｼｯｸE" panose="020B0900000000000000" pitchFamily="50" charset="-128"/>
                <a:ea typeface="HGPｺﾞｼｯｸE" panose="020B0900000000000000" pitchFamily="50" charset="-128"/>
              </a:rPr>
              <a:t>　●　政治に無関心であっても，無関係ではいられません！！</a:t>
            </a:r>
          </a:p>
        </p:txBody>
      </p:sp>
      <p:graphicFrame>
        <p:nvGraphicFramePr>
          <p:cNvPr id="8" name="表 7"/>
          <p:cNvGraphicFramePr>
            <a:graphicFrameLocks noGrp="1"/>
          </p:cNvGraphicFramePr>
          <p:nvPr>
            <p:extLst>
              <p:ext uri="{D42A27DB-BD31-4B8C-83A1-F6EECF244321}">
                <p14:modId xmlns:p14="http://schemas.microsoft.com/office/powerpoint/2010/main" val="3746198760"/>
              </p:ext>
            </p:extLst>
          </p:nvPr>
        </p:nvGraphicFramePr>
        <p:xfrm>
          <a:off x="467544" y="2004914"/>
          <a:ext cx="8424936" cy="3368302"/>
        </p:xfrm>
        <a:graphic>
          <a:graphicData uri="http://schemas.openxmlformats.org/drawingml/2006/table">
            <a:tbl>
              <a:tblPr firstRow="1" bandRow="1">
                <a:tableStyleId>{5C22544A-7EE6-4342-B048-85BDC9FD1C3A}</a:tableStyleId>
              </a:tblPr>
              <a:tblGrid>
                <a:gridCol w="1777739">
                  <a:extLst>
                    <a:ext uri="{9D8B030D-6E8A-4147-A177-3AD203B41FA5}">
                      <a16:colId xmlns:a16="http://schemas.microsoft.com/office/drawing/2014/main" val="20000"/>
                    </a:ext>
                  </a:extLst>
                </a:gridCol>
                <a:gridCol w="6647197">
                  <a:extLst>
                    <a:ext uri="{9D8B030D-6E8A-4147-A177-3AD203B41FA5}">
                      <a16:colId xmlns:a16="http://schemas.microsoft.com/office/drawing/2014/main" val="20001"/>
                    </a:ext>
                  </a:extLst>
                </a:gridCol>
              </a:tblGrid>
              <a:tr h="315825">
                <a:tc>
                  <a:txBody>
                    <a:bodyPr/>
                    <a:lstStyle/>
                    <a:p>
                      <a:pPr algn="ctr"/>
                      <a:r>
                        <a:rPr kumimoji="1" lang="ja-JP" altLang="en-US" sz="1400" dirty="0"/>
                        <a:t>国名</a:t>
                      </a:r>
                    </a:p>
                  </a:txBody>
                  <a:tcPr/>
                </a:tc>
                <a:tc>
                  <a:txBody>
                    <a:bodyPr/>
                    <a:lstStyle/>
                    <a:p>
                      <a:pPr algn="ctr"/>
                      <a:r>
                        <a:rPr kumimoji="1" lang="ja-JP" altLang="en-US" sz="1400" dirty="0"/>
                        <a:t>投票義務違反に対する制裁</a:t>
                      </a:r>
                    </a:p>
                  </a:txBody>
                  <a:tcPr/>
                </a:tc>
                <a:extLst>
                  <a:ext uri="{0D108BD9-81ED-4DB2-BD59-A6C34878D82A}">
                    <a16:rowId xmlns:a16="http://schemas.microsoft.com/office/drawing/2014/main" val="10000"/>
                  </a:ext>
                </a:extLst>
              </a:tr>
              <a:tr h="315825">
                <a:tc>
                  <a:txBody>
                    <a:bodyPr/>
                    <a:lstStyle/>
                    <a:p>
                      <a:r>
                        <a:rPr kumimoji="1" lang="ja-JP" altLang="en-US" sz="1400" dirty="0"/>
                        <a:t>イタリア，ポルトガル</a:t>
                      </a:r>
                    </a:p>
                  </a:txBody>
                  <a:tcPr/>
                </a:tc>
                <a:tc>
                  <a:txBody>
                    <a:bodyPr/>
                    <a:lstStyle/>
                    <a:p>
                      <a:r>
                        <a:rPr kumimoji="1" lang="ja-JP" altLang="en-US" sz="1400" dirty="0"/>
                        <a:t>なし</a:t>
                      </a:r>
                    </a:p>
                  </a:txBody>
                  <a:tcPr/>
                </a:tc>
                <a:extLst>
                  <a:ext uri="{0D108BD9-81ED-4DB2-BD59-A6C34878D82A}">
                    <a16:rowId xmlns:a16="http://schemas.microsoft.com/office/drawing/2014/main" val="10001"/>
                  </a:ext>
                </a:extLst>
              </a:tr>
              <a:tr h="315825">
                <a:tc>
                  <a:txBody>
                    <a:bodyPr/>
                    <a:lstStyle/>
                    <a:p>
                      <a:r>
                        <a:rPr kumimoji="1" lang="ja-JP" altLang="en-US" sz="1400" dirty="0"/>
                        <a:t>エジプト</a:t>
                      </a:r>
                    </a:p>
                  </a:txBody>
                  <a:tcPr/>
                </a:tc>
                <a:tc>
                  <a:txBody>
                    <a:bodyPr/>
                    <a:lstStyle/>
                    <a:p>
                      <a:r>
                        <a:rPr kumimoji="1" lang="en-US" altLang="ja-JP" sz="1400" dirty="0"/>
                        <a:t>20</a:t>
                      </a:r>
                      <a:r>
                        <a:rPr kumimoji="1" lang="ja-JP" altLang="en-US" sz="1400" dirty="0"/>
                        <a:t>エジプトポンド以下の罰金</a:t>
                      </a:r>
                    </a:p>
                  </a:txBody>
                  <a:tcPr/>
                </a:tc>
                <a:extLst>
                  <a:ext uri="{0D108BD9-81ED-4DB2-BD59-A6C34878D82A}">
                    <a16:rowId xmlns:a16="http://schemas.microsoft.com/office/drawing/2014/main" val="10002"/>
                  </a:ext>
                </a:extLst>
              </a:tr>
              <a:tr h="315825">
                <a:tc>
                  <a:txBody>
                    <a:bodyPr/>
                    <a:lstStyle/>
                    <a:p>
                      <a:r>
                        <a:rPr kumimoji="1" lang="ja-JP" altLang="en-US" sz="1400" dirty="0"/>
                        <a:t>オーストラリア</a:t>
                      </a:r>
                    </a:p>
                  </a:txBody>
                  <a:tcPr/>
                </a:tc>
                <a:tc>
                  <a:txBody>
                    <a:bodyPr/>
                    <a:lstStyle/>
                    <a:p>
                      <a:r>
                        <a:rPr kumimoji="1" lang="en-US" altLang="ja-JP" sz="1400" dirty="0"/>
                        <a:t>50</a:t>
                      </a:r>
                      <a:r>
                        <a:rPr kumimoji="1" lang="ja-JP" altLang="en-US" sz="1400" dirty="0"/>
                        <a:t>オーストラリアドル以下の罰金</a:t>
                      </a:r>
                    </a:p>
                  </a:txBody>
                  <a:tcPr/>
                </a:tc>
                <a:extLst>
                  <a:ext uri="{0D108BD9-81ED-4DB2-BD59-A6C34878D82A}">
                    <a16:rowId xmlns:a16="http://schemas.microsoft.com/office/drawing/2014/main" val="10003"/>
                  </a:ext>
                </a:extLst>
              </a:tr>
              <a:tr h="315825">
                <a:tc>
                  <a:txBody>
                    <a:bodyPr/>
                    <a:lstStyle/>
                    <a:p>
                      <a:r>
                        <a:rPr kumimoji="1" lang="ja-JP" altLang="en-US" sz="1400" dirty="0"/>
                        <a:t>アルゼンチン</a:t>
                      </a:r>
                    </a:p>
                  </a:txBody>
                  <a:tcPr/>
                </a:tc>
                <a:tc>
                  <a:txBody>
                    <a:bodyPr/>
                    <a:lstStyle/>
                    <a:p>
                      <a:r>
                        <a:rPr kumimoji="1" lang="ja-JP" altLang="en-US" sz="1400" baseline="0" dirty="0"/>
                        <a:t>罰金及び選挙後</a:t>
                      </a:r>
                      <a:r>
                        <a:rPr kumimoji="1" lang="en-US" altLang="ja-JP" sz="1400" baseline="0" dirty="0"/>
                        <a:t>3</a:t>
                      </a:r>
                      <a:r>
                        <a:rPr kumimoji="1" lang="ja-JP" altLang="en-US" sz="1400" baseline="0" dirty="0"/>
                        <a:t>年間の公職就任・公務員への任用禁止</a:t>
                      </a:r>
                    </a:p>
                  </a:txBody>
                  <a:tcPr/>
                </a:tc>
                <a:extLst>
                  <a:ext uri="{0D108BD9-81ED-4DB2-BD59-A6C34878D82A}">
                    <a16:rowId xmlns:a16="http://schemas.microsoft.com/office/drawing/2014/main" val="10004"/>
                  </a:ext>
                </a:extLst>
              </a:tr>
              <a:tr h="293083">
                <a:tc>
                  <a:txBody>
                    <a:bodyPr/>
                    <a:lstStyle/>
                    <a:p>
                      <a:r>
                        <a:rPr kumimoji="1" lang="ja-JP" altLang="en-US" sz="1400" dirty="0"/>
                        <a:t>ペルー</a:t>
                      </a:r>
                    </a:p>
                  </a:txBody>
                  <a:tcPr anchor="ctr"/>
                </a:tc>
                <a:tc>
                  <a:txBody>
                    <a:bodyPr/>
                    <a:lstStyle/>
                    <a:p>
                      <a:r>
                        <a:rPr kumimoji="1" lang="ja-JP" altLang="en-US" sz="1400" dirty="0"/>
                        <a:t>罰金。投票の際に受け取った投票証明書を提示しないと公的サービスが受けられない。</a:t>
                      </a:r>
                    </a:p>
                  </a:txBody>
                  <a:tcPr/>
                </a:tc>
                <a:extLst>
                  <a:ext uri="{0D108BD9-81ED-4DB2-BD59-A6C34878D82A}">
                    <a16:rowId xmlns:a16="http://schemas.microsoft.com/office/drawing/2014/main" val="10005"/>
                  </a:ext>
                </a:extLst>
              </a:tr>
              <a:tr h="315825">
                <a:tc>
                  <a:txBody>
                    <a:bodyPr/>
                    <a:lstStyle/>
                    <a:p>
                      <a:r>
                        <a:rPr kumimoji="1" lang="ja-JP" altLang="en-US" sz="1400" dirty="0"/>
                        <a:t>ボリビア</a:t>
                      </a:r>
                    </a:p>
                  </a:txBody>
                  <a:tcPr/>
                </a:tc>
                <a:tc>
                  <a:txBody>
                    <a:bodyPr/>
                    <a:lstStyle/>
                    <a:p>
                      <a:r>
                        <a:rPr kumimoji="1" lang="ja-JP" altLang="en-US" sz="1400" dirty="0"/>
                        <a:t>投票証明書を提示しないと給料を銀行から引出せない</a:t>
                      </a:r>
                    </a:p>
                  </a:txBody>
                  <a:tcPr/>
                </a:tc>
                <a:extLst>
                  <a:ext uri="{0D108BD9-81ED-4DB2-BD59-A6C34878D82A}">
                    <a16:rowId xmlns:a16="http://schemas.microsoft.com/office/drawing/2014/main" val="10006"/>
                  </a:ext>
                </a:extLst>
              </a:tr>
              <a:tr h="315825">
                <a:tc>
                  <a:txBody>
                    <a:bodyPr/>
                    <a:lstStyle/>
                    <a:p>
                      <a:r>
                        <a:rPr kumimoji="1" lang="ja-JP" altLang="en-US" sz="1400" dirty="0"/>
                        <a:t>ギリシャ</a:t>
                      </a:r>
                    </a:p>
                  </a:txBody>
                  <a:tcPr/>
                </a:tc>
                <a:tc>
                  <a:txBody>
                    <a:bodyPr/>
                    <a:lstStyle/>
                    <a:p>
                      <a:r>
                        <a:rPr kumimoji="1" lang="en-US" altLang="ja-JP" sz="1400" dirty="0"/>
                        <a:t>1</a:t>
                      </a:r>
                      <a:r>
                        <a:rPr kumimoji="1" lang="ja-JP" altLang="en-US" sz="1400" dirty="0"/>
                        <a:t>ヶ月以上</a:t>
                      </a:r>
                      <a:r>
                        <a:rPr kumimoji="1" lang="en-US" altLang="ja-JP" sz="1400" dirty="0"/>
                        <a:t>1</a:t>
                      </a:r>
                      <a:r>
                        <a:rPr kumimoji="1" lang="ja-JP" altLang="en-US" sz="1400" dirty="0"/>
                        <a:t>年以下の禁錮</a:t>
                      </a:r>
                    </a:p>
                  </a:txBody>
                  <a:tcPr/>
                </a:tc>
                <a:extLst>
                  <a:ext uri="{0D108BD9-81ED-4DB2-BD59-A6C34878D82A}">
                    <a16:rowId xmlns:a16="http://schemas.microsoft.com/office/drawing/2014/main" val="10007"/>
                  </a:ext>
                </a:extLst>
              </a:tr>
              <a:tr h="536902">
                <a:tc>
                  <a:txBody>
                    <a:bodyPr/>
                    <a:lstStyle/>
                    <a:p>
                      <a:r>
                        <a:rPr kumimoji="1" lang="ja-JP" altLang="en-US" sz="1400" dirty="0"/>
                        <a:t>シンガポール</a:t>
                      </a:r>
                    </a:p>
                  </a:txBody>
                  <a:tcPr anchor="ctr"/>
                </a:tc>
                <a:tc>
                  <a:txBody>
                    <a:bodyPr/>
                    <a:lstStyle/>
                    <a:p>
                      <a:r>
                        <a:rPr kumimoji="1" lang="ja-JP" altLang="en-US" sz="1400" dirty="0"/>
                        <a:t>氏名を選挙人名簿から抹消。正当かつ十分な理由があったと認められた場合，</a:t>
                      </a:r>
                      <a:endParaRPr kumimoji="1" lang="en-US" altLang="ja-JP" sz="1400" dirty="0"/>
                    </a:p>
                    <a:p>
                      <a:r>
                        <a:rPr kumimoji="1" lang="ja-JP" altLang="en-US" sz="1400" dirty="0"/>
                        <a:t>又は</a:t>
                      </a:r>
                      <a:r>
                        <a:rPr kumimoji="1" lang="en-US" altLang="ja-JP" sz="1400" dirty="0"/>
                        <a:t>5</a:t>
                      </a:r>
                      <a:r>
                        <a:rPr kumimoji="1" lang="ja-JP" altLang="en-US" sz="1400" dirty="0"/>
                        <a:t>シンガポールドルの罰金を支払った場合は，再登録される。</a:t>
                      </a:r>
                    </a:p>
                  </a:txBody>
                  <a:tcPr/>
                </a:tc>
                <a:extLst>
                  <a:ext uri="{0D108BD9-81ED-4DB2-BD59-A6C34878D82A}">
                    <a16:rowId xmlns:a16="http://schemas.microsoft.com/office/drawing/2014/main" val="10008"/>
                  </a:ext>
                </a:extLst>
              </a:tr>
              <a:tr h="315825">
                <a:tc>
                  <a:txBody>
                    <a:bodyPr/>
                    <a:lstStyle/>
                    <a:p>
                      <a:r>
                        <a:rPr kumimoji="1" lang="ja-JP" altLang="en-US" sz="1400" dirty="0"/>
                        <a:t>タイ</a:t>
                      </a:r>
                    </a:p>
                  </a:txBody>
                  <a:tcPr/>
                </a:tc>
                <a:tc>
                  <a:txBody>
                    <a:bodyPr/>
                    <a:lstStyle/>
                    <a:p>
                      <a:r>
                        <a:rPr kumimoji="1" lang="ja-JP" altLang="en-US" sz="1400" dirty="0"/>
                        <a:t>正当な理由なく棄権した場合，法律に従い選挙権を剥奪</a:t>
                      </a:r>
                    </a:p>
                  </a:txBody>
                  <a:tcPr/>
                </a:tc>
                <a:extLst>
                  <a:ext uri="{0D108BD9-81ED-4DB2-BD59-A6C34878D82A}">
                    <a16:rowId xmlns:a16="http://schemas.microsoft.com/office/drawing/2014/main" val="10009"/>
                  </a:ext>
                </a:extLst>
              </a:tr>
            </a:tbl>
          </a:graphicData>
        </a:graphic>
      </p:graphicFrame>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12360" y="5057888"/>
            <a:ext cx="1255595" cy="1405719"/>
          </a:xfrm>
          <a:prstGeom prst="rect">
            <a:avLst/>
          </a:prstGeom>
        </p:spPr>
      </p:pic>
      <p:sp>
        <p:nvSpPr>
          <p:cNvPr id="10" name="スライド番号プレースホルダー 9"/>
          <p:cNvSpPr>
            <a:spLocks noGrp="1"/>
          </p:cNvSpPr>
          <p:nvPr>
            <p:ph type="sldNum" sz="quarter" idx="12"/>
          </p:nvPr>
        </p:nvSpPr>
        <p:spPr/>
        <p:txBody>
          <a:bodyPr/>
          <a:lstStyle/>
          <a:p>
            <a:r>
              <a:rPr kumimoji="1" lang="ja-JP" altLang="en-US" dirty="0"/>
              <a:t>１１</a:t>
            </a:r>
          </a:p>
        </p:txBody>
      </p:sp>
    </p:spTree>
    <p:extLst>
      <p:ext uri="{BB962C8B-B14F-4D97-AF65-F5344CB8AC3E}">
        <p14:creationId xmlns:p14="http://schemas.microsoft.com/office/powerpoint/2010/main" val="242299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0"/>
            <a:ext cx="7772400" cy="666631"/>
          </a:xfrm>
        </p:spPr>
        <p:txBody>
          <a:bodyPr>
            <a:normAutofit/>
          </a:bodyPr>
          <a:lstStyle/>
          <a:p>
            <a:r>
              <a:rPr lang="en-US" altLang="ja-JP" sz="3200" dirty="0">
                <a:latin typeface="HGPｺﾞｼｯｸE" panose="020B0900000000000000" pitchFamily="50" charset="-128"/>
                <a:ea typeface="HGPｺﾞｼｯｸE" panose="020B0900000000000000" pitchFamily="50" charset="-128"/>
              </a:rPr>
              <a:t>【</a:t>
            </a:r>
            <a:r>
              <a:rPr lang="ja-JP" altLang="en-US" sz="3200" dirty="0">
                <a:latin typeface="HGPｺﾞｼｯｸE" panose="020B0900000000000000" pitchFamily="50" charset="-128"/>
                <a:ea typeface="HGPｺﾞｼｯｸE" panose="020B0900000000000000" pitchFamily="50" charset="-128"/>
              </a:rPr>
              <a:t>憲法改正国民投票法①</a:t>
            </a:r>
            <a:r>
              <a:rPr lang="en-US" altLang="ja-JP" sz="3200" dirty="0">
                <a:latin typeface="HGPｺﾞｼｯｸE" panose="020B0900000000000000" pitchFamily="50" charset="-128"/>
                <a:ea typeface="HGPｺﾞｼｯｸE" panose="020B0900000000000000" pitchFamily="50" charset="-128"/>
              </a:rPr>
              <a:t>】</a:t>
            </a:r>
            <a:endParaRPr lang="ja-JP" altLang="en-US" sz="3200" dirty="0">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467544" y="764704"/>
            <a:ext cx="8064896" cy="2088232"/>
          </a:xfrm>
        </p:spPr>
        <p:txBody>
          <a:bodyPr>
            <a:noAutofit/>
          </a:bodyPr>
          <a:lstStyle/>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憲法は，国家の最高法規であり，国家のすべての法規や組織は，憲法を頂点として定められ，憲法第</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96</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条で憲法の改正について定められています。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2400" dirty="0">
                <a:solidFill>
                  <a:schemeClr val="tx1"/>
                </a:solidFill>
                <a:latin typeface="HGPｺﾞｼｯｸE" panose="020B0900000000000000" pitchFamily="50" charset="-128"/>
                <a:ea typeface="HGPｺﾞｼｯｸE" panose="020B0900000000000000" pitchFamily="50" charset="-128"/>
              </a:rPr>
              <a:t>《</a:t>
            </a:r>
            <a:r>
              <a:rPr kumimoji="1" lang="ja-JP" altLang="en-US" sz="2400" dirty="0">
                <a:solidFill>
                  <a:schemeClr val="tx1"/>
                </a:solidFill>
                <a:latin typeface="HGPｺﾞｼｯｸE" panose="020B0900000000000000" pitchFamily="50" charset="-128"/>
                <a:ea typeface="HGPｺﾞｼｯｸE" panose="020B0900000000000000" pitchFamily="50" charset="-128"/>
              </a:rPr>
              <a:t>憲法改正の流れ</a:t>
            </a: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p>
          <a:p>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3528" y="2492896"/>
            <a:ext cx="8424936" cy="2808312"/>
          </a:xfrm>
          <a:prstGeom prst="rect">
            <a:avLst/>
          </a:prstGeom>
        </p:spPr>
      </p:pic>
      <p:sp>
        <p:nvSpPr>
          <p:cNvPr id="30" name="角丸四角形吹き出し 29"/>
          <p:cNvSpPr/>
          <p:nvPr/>
        </p:nvSpPr>
        <p:spPr>
          <a:xfrm>
            <a:off x="2195736" y="5605695"/>
            <a:ext cx="4500000" cy="426999"/>
          </a:xfrm>
          <a:prstGeom prst="wedgeRoundRectCallout">
            <a:avLst>
              <a:gd name="adj1" fmla="val 61705"/>
              <a:gd name="adj2" fmla="val -38201"/>
              <a:gd name="adj3" fmla="val 16667"/>
            </a:avLst>
          </a:prstGeom>
          <a:noFill/>
          <a:ln w="19050">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ｺﾞｼｯｸM" panose="020B0600000000000000" pitchFamily="50" charset="-128"/>
                <a:ea typeface="HGPｺﾞｼｯｸM" panose="020B0600000000000000" pitchFamily="50" charset="-128"/>
              </a:rPr>
              <a:t>国会議員の３分の２が賛成しないと提案されないんだな！</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256237"/>
            <a:ext cx="1095375" cy="981075"/>
          </a:xfrm>
          <a:prstGeom prst="rect">
            <a:avLst/>
          </a:prstGeom>
        </p:spPr>
      </p:pic>
      <p:sp>
        <p:nvSpPr>
          <p:cNvPr id="8" name="スライド番号プレースホルダー 7"/>
          <p:cNvSpPr>
            <a:spLocks noGrp="1"/>
          </p:cNvSpPr>
          <p:nvPr>
            <p:ph type="sldNum" sz="quarter" idx="12"/>
          </p:nvPr>
        </p:nvSpPr>
        <p:spPr/>
        <p:txBody>
          <a:bodyPr/>
          <a:lstStyle/>
          <a:p>
            <a:r>
              <a:rPr kumimoji="1" lang="ja-JP" altLang="en-US" dirty="0"/>
              <a:t>１２</a:t>
            </a:r>
          </a:p>
        </p:txBody>
      </p:sp>
    </p:spTree>
    <p:extLst>
      <p:ext uri="{BB962C8B-B14F-4D97-AF65-F5344CB8AC3E}">
        <p14:creationId xmlns:p14="http://schemas.microsoft.com/office/powerpoint/2010/main" val="426223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632"/>
            <a:ext cx="7772400" cy="666631"/>
          </a:xfrm>
        </p:spPr>
        <p:txBody>
          <a:bodyPr>
            <a:normAutofit/>
          </a:bodyPr>
          <a:lstStyle/>
          <a:p>
            <a:r>
              <a:rPr kumimoji="1" lang="en-US" altLang="ja-JP" sz="3200" dirty="0">
                <a:latin typeface="HGPｺﾞｼｯｸE" panose="020B0900000000000000" pitchFamily="50" charset="-128"/>
                <a:ea typeface="HGPｺﾞｼｯｸE" panose="020B0900000000000000" pitchFamily="50" charset="-128"/>
              </a:rPr>
              <a:t>【</a:t>
            </a:r>
            <a:r>
              <a:rPr lang="ja-JP" altLang="en-US" sz="3200" dirty="0">
                <a:latin typeface="HGPｺﾞｼｯｸE" panose="020B0900000000000000" pitchFamily="50" charset="-128"/>
                <a:ea typeface="HGPｺﾞｼｯｸE" panose="020B0900000000000000" pitchFamily="50" charset="-128"/>
              </a:rPr>
              <a:t>憲法改正国民投票法②</a:t>
            </a:r>
            <a:r>
              <a:rPr kumimoji="1" lang="en-US" altLang="ja-JP" sz="3200" dirty="0">
                <a:latin typeface="HGPｺﾞｼｯｸE" panose="020B0900000000000000" pitchFamily="50" charset="-128"/>
                <a:ea typeface="HGPｺﾞｼｯｸE" panose="020B0900000000000000" pitchFamily="50" charset="-128"/>
              </a:rPr>
              <a:t>】</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467544" y="764704"/>
            <a:ext cx="8064896" cy="2088232"/>
          </a:xfrm>
        </p:spPr>
        <p:txBody>
          <a:bodyPr>
            <a:noAutofit/>
          </a:bodyPr>
          <a:lstStyle/>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836712"/>
            <a:ext cx="8424936" cy="5454906"/>
          </a:xfrm>
          <a:prstGeom prst="rect">
            <a:avLst/>
          </a:prstGeom>
        </p:spPr>
      </p:pic>
      <p:sp>
        <p:nvSpPr>
          <p:cNvPr id="5" name="正方形/長方形 4"/>
          <p:cNvSpPr/>
          <p:nvPr/>
        </p:nvSpPr>
        <p:spPr>
          <a:xfrm>
            <a:off x="1187624" y="6165304"/>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r>
              <a:rPr kumimoji="1" lang="ja-JP" altLang="en-US" dirty="0"/>
              <a:t>１３</a:t>
            </a:r>
          </a:p>
        </p:txBody>
      </p:sp>
    </p:spTree>
    <p:extLst>
      <p:ext uri="{BB962C8B-B14F-4D97-AF65-F5344CB8AC3E}">
        <p14:creationId xmlns:p14="http://schemas.microsoft.com/office/powerpoint/2010/main" val="109550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632"/>
            <a:ext cx="7772400" cy="666631"/>
          </a:xfrm>
        </p:spPr>
        <p:txBody>
          <a:bodyPr>
            <a:normAutofit/>
          </a:bodyPr>
          <a:lstStyle/>
          <a:p>
            <a:r>
              <a:rPr kumimoji="1" lang="en-US" altLang="ja-JP" sz="3200" dirty="0">
                <a:latin typeface="HGPｺﾞｼｯｸE" panose="020B0900000000000000" pitchFamily="50" charset="-128"/>
                <a:ea typeface="HGPｺﾞｼｯｸE" panose="020B0900000000000000" pitchFamily="50" charset="-128"/>
              </a:rPr>
              <a:t>【</a:t>
            </a:r>
            <a:r>
              <a:rPr lang="ja-JP" altLang="en-US" sz="3200" dirty="0">
                <a:latin typeface="HGPｺﾞｼｯｸE" panose="020B0900000000000000" pitchFamily="50" charset="-128"/>
                <a:ea typeface="HGPｺﾞｼｯｸE" panose="020B0900000000000000" pitchFamily="50" charset="-128"/>
              </a:rPr>
              <a:t>憲法改正国民投票法③</a:t>
            </a:r>
            <a:r>
              <a:rPr kumimoji="1" lang="en-US" altLang="ja-JP" sz="3200" dirty="0">
                <a:latin typeface="HGPｺﾞｼｯｸE" panose="020B0900000000000000" pitchFamily="50" charset="-128"/>
                <a:ea typeface="HGPｺﾞｼｯｸE" panose="020B0900000000000000" pitchFamily="50" charset="-128"/>
              </a:rPr>
              <a:t>】</a:t>
            </a:r>
            <a:endParaRPr kumimoji="1" lang="ja-JP" altLang="en-US" sz="3200" dirty="0">
              <a:latin typeface="HGPｺﾞｼｯｸE" panose="020B0900000000000000" pitchFamily="50" charset="-128"/>
              <a:ea typeface="HGPｺﾞｼｯｸE" panose="020B0900000000000000" pitchFamily="50" charset="-128"/>
            </a:endParaRPr>
          </a:p>
        </p:txBody>
      </p:sp>
      <p:pic>
        <p:nvPicPr>
          <p:cNvPr id="27" name="図 2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3528" y="936658"/>
            <a:ext cx="8424936" cy="2852382"/>
          </a:xfrm>
          <a:prstGeom prst="rect">
            <a:avLst/>
          </a:prstGeom>
        </p:spPr>
      </p:pic>
      <p:sp>
        <p:nvSpPr>
          <p:cNvPr id="28" name="正方形/長方形 27"/>
          <p:cNvSpPr/>
          <p:nvPr/>
        </p:nvSpPr>
        <p:spPr>
          <a:xfrm>
            <a:off x="827584" y="865918"/>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472" y="4221088"/>
            <a:ext cx="8424000" cy="1898392"/>
          </a:xfrm>
          <a:prstGeom prst="rect">
            <a:avLst/>
          </a:prstGeom>
        </p:spPr>
      </p:pic>
      <p:sp>
        <p:nvSpPr>
          <p:cNvPr id="6" name="スライド番号プレースホルダー 5"/>
          <p:cNvSpPr>
            <a:spLocks noGrp="1"/>
          </p:cNvSpPr>
          <p:nvPr>
            <p:ph type="sldNum" sz="quarter" idx="12"/>
          </p:nvPr>
        </p:nvSpPr>
        <p:spPr/>
        <p:txBody>
          <a:bodyPr/>
          <a:lstStyle/>
          <a:p>
            <a:r>
              <a:rPr kumimoji="1" lang="ja-JP" altLang="en-US" dirty="0"/>
              <a:t>１４</a:t>
            </a:r>
          </a:p>
        </p:txBody>
      </p:sp>
    </p:spTree>
    <p:extLst>
      <p:ext uri="{BB962C8B-B14F-4D97-AF65-F5344CB8AC3E}">
        <p14:creationId xmlns:p14="http://schemas.microsoft.com/office/powerpoint/2010/main" val="85306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1127296"/>
            <a:ext cx="7848872" cy="1346550"/>
          </a:xfrm>
        </p:spPr>
        <p:txBody>
          <a:bodyPr>
            <a:normAutofit/>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◆有権者・・・選挙権を有する者</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満</a:t>
            </a:r>
            <a:r>
              <a:rPr lang="en-US" altLang="ja-JP" sz="1600" dirty="0">
                <a:solidFill>
                  <a:schemeClr val="tx1"/>
                </a:solidFill>
                <a:latin typeface="HG丸ｺﾞｼｯｸM-PRO" panose="020F0600000000000000" pitchFamily="50" charset="-128"/>
                <a:ea typeface="HG丸ｺﾞｼｯｸM-PRO" panose="020F0600000000000000" pitchFamily="50" charset="-128"/>
              </a:rPr>
              <a:t>18</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歳以上 </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◆主権者・・・国家の意思やあり方を最終的に決定する権利を有する者</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⇒日本国憲法の</a:t>
            </a:r>
            <a:r>
              <a:rPr lang="en-US" altLang="ja-JP" sz="1600" dirty="0">
                <a:solidFill>
                  <a:schemeClr val="tx1"/>
                </a:solidFill>
                <a:latin typeface="HG丸ｺﾞｼｯｸM-PRO" panose="020F0600000000000000" pitchFamily="50" charset="-128"/>
                <a:ea typeface="HG丸ｺﾞｼｯｸM-PRO" panose="020F0600000000000000" pitchFamily="50" charset="-128"/>
              </a:rPr>
              <a:t>3</a:t>
            </a:r>
            <a:r>
              <a:rPr lang="ja-JP" altLang="en-US" sz="1600" dirty="0">
                <a:solidFill>
                  <a:schemeClr val="tx1"/>
                </a:solidFill>
                <a:latin typeface="HG丸ｺﾞｼｯｸM-PRO" panose="020F0600000000000000" pitchFamily="50" charset="-128"/>
                <a:ea typeface="HG丸ｺﾞｼｯｸM-PRO" panose="020F0600000000000000" pitchFamily="50" charset="-128"/>
              </a:rPr>
              <a:t>大原則</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国民主権</a:t>
            </a:r>
            <a:r>
              <a:rPr lang="ja-JP" altLang="en-US" sz="1600" dirty="0">
                <a:solidFill>
                  <a:schemeClr val="tx1"/>
                </a:solidFill>
                <a:latin typeface="HG丸ｺﾞｼｯｸM-PRO" panose="020F0600000000000000" pitchFamily="50" charset="-128"/>
                <a:ea typeface="HG丸ｺﾞｼｯｸM-PRO" panose="020F0600000000000000" pitchFamily="50" charset="-128"/>
              </a:rPr>
              <a:t>，基本的人権の尊重，平和主義</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タイトル 1"/>
          <p:cNvSpPr txBox="1">
            <a:spLocks/>
          </p:cNvSpPr>
          <p:nvPr/>
        </p:nvSpPr>
        <p:spPr>
          <a:xfrm>
            <a:off x="539552" y="258217"/>
            <a:ext cx="7992888" cy="578495"/>
          </a:xfrm>
          <a:prstGeom prst="rect">
            <a:avLst/>
          </a:prstGeom>
          <a:solidFill>
            <a:srgbClr val="FF0000"/>
          </a:solidFill>
          <a:ln w="190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schemeClr val="bg1"/>
                </a:solidFill>
                <a:latin typeface="HGPｺﾞｼｯｸE" panose="020B0900000000000000" pitchFamily="50" charset="-128"/>
                <a:ea typeface="HGPｺﾞｼｯｸE" panose="020B0900000000000000" pitchFamily="50" charset="-128"/>
              </a:rPr>
              <a:t>社会に参加し，自ら考え，自ら判断する主権者を目指して①</a:t>
            </a:r>
          </a:p>
        </p:txBody>
      </p:sp>
      <p:sp>
        <p:nvSpPr>
          <p:cNvPr id="6" name="下矢印 5"/>
          <p:cNvSpPr/>
          <p:nvPr/>
        </p:nvSpPr>
        <p:spPr>
          <a:xfrm>
            <a:off x="4507979" y="2348880"/>
            <a:ext cx="484632" cy="3166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987599" y="2590428"/>
            <a:ext cx="5240585"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日本国民であれば，主権者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220072" y="2619003"/>
            <a:ext cx="2304256" cy="307777"/>
          </a:xfrm>
          <a:prstGeom prst="rect">
            <a:avLst/>
          </a:prstGeom>
          <a:solidFill>
            <a:srgbClr val="FF0000"/>
          </a:solidFill>
          <a:ln w="25400">
            <a:solidFill>
              <a:schemeClr val="tx1"/>
            </a:solidFill>
          </a:ln>
        </p:spPr>
        <p:txBody>
          <a:bodyPr wrap="square" rtlCol="0">
            <a:spAutoFit/>
          </a:bodyPr>
          <a:lstStyle/>
          <a:p>
            <a:pPr algn="ctr"/>
            <a:r>
              <a:rPr kumimoji="1" lang="ja-JP" altLang="en-US" sz="1400" b="1" dirty="0">
                <a:solidFill>
                  <a:schemeClr val="bg1"/>
                </a:solidFill>
              </a:rPr>
              <a:t>皆さんは，既に</a:t>
            </a:r>
            <a:r>
              <a:rPr kumimoji="1" lang="en-US" altLang="ja-JP" sz="1400" b="1" dirty="0">
                <a:solidFill>
                  <a:schemeClr val="bg1"/>
                </a:solidFill>
              </a:rPr>
              <a:t>『</a:t>
            </a:r>
            <a:r>
              <a:rPr kumimoji="1" lang="ja-JP" altLang="en-US" sz="1400" dirty="0">
                <a:solidFill>
                  <a:schemeClr val="bg1"/>
                </a:solidFill>
                <a:latin typeface="HGPｺﾞｼｯｸE" panose="020B0900000000000000" pitchFamily="50" charset="-128"/>
                <a:ea typeface="HGPｺﾞｼｯｸE" panose="020B0900000000000000" pitchFamily="50" charset="-128"/>
              </a:rPr>
              <a:t>主権者</a:t>
            </a:r>
            <a:r>
              <a:rPr kumimoji="1" lang="en-US" altLang="ja-JP" sz="1400" b="1" dirty="0">
                <a:solidFill>
                  <a:schemeClr val="bg1"/>
                </a:solidFill>
              </a:rPr>
              <a:t>』</a:t>
            </a:r>
            <a:endParaRPr kumimoji="1" lang="ja-JP" altLang="en-US" sz="1400" b="1" dirty="0">
              <a:solidFill>
                <a:schemeClr val="bg1"/>
              </a:solidFill>
            </a:endParaRPr>
          </a:p>
        </p:txBody>
      </p:sp>
      <p:sp>
        <p:nvSpPr>
          <p:cNvPr id="9" name="下矢印 8"/>
          <p:cNvSpPr/>
          <p:nvPr/>
        </p:nvSpPr>
        <p:spPr>
          <a:xfrm>
            <a:off x="6035402" y="2968377"/>
            <a:ext cx="484632" cy="2975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2"/>
          <p:cNvSpPr txBox="1">
            <a:spLocks/>
          </p:cNvSpPr>
          <p:nvPr/>
        </p:nvSpPr>
        <p:spPr>
          <a:xfrm>
            <a:off x="323528" y="3218309"/>
            <a:ext cx="8640960"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投票することは，世の中について関心をもち，考える機会</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539552" y="794767"/>
            <a:ext cx="7992888" cy="479326"/>
          </a:xfrm>
          <a:prstGeom prst="rect">
            <a:avLst/>
          </a:prstGeom>
          <a:noFill/>
          <a:ln w="19050">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rgbClr val="0F0FB1"/>
                </a:solidFill>
                <a:latin typeface="HGPｺﾞｼｯｸE" panose="020B0900000000000000" pitchFamily="50" charset="-128"/>
                <a:ea typeface="HGPｺﾞｼｯｸE" panose="020B0900000000000000" pitchFamily="50" charset="-128"/>
              </a:rPr>
              <a:t>～有権者と主権者～</a:t>
            </a:r>
          </a:p>
        </p:txBody>
      </p:sp>
      <p:sp>
        <p:nvSpPr>
          <p:cNvPr id="12" name="下矢印 11"/>
          <p:cNvSpPr/>
          <p:nvPr/>
        </p:nvSpPr>
        <p:spPr>
          <a:xfrm>
            <a:off x="2267744" y="3539108"/>
            <a:ext cx="4680000" cy="468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9824" y="4443953"/>
            <a:ext cx="2448000" cy="276999"/>
          </a:xfrm>
          <a:prstGeom prst="rect">
            <a:avLst/>
          </a:prstGeom>
          <a:noFill/>
          <a:ln w="25400">
            <a:noFill/>
          </a:ln>
        </p:spPr>
        <p:txBody>
          <a:bodyPr wrap="square" rtlCol="0">
            <a:spAutoFit/>
          </a:bodyPr>
          <a:lstStyle/>
          <a:p>
            <a:r>
              <a:rPr kumimoji="1"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社会参加の例</a:t>
            </a:r>
            <a:r>
              <a:rPr kumimoji="1" lang="en-US" altLang="ja-JP" sz="1200" b="1" dirty="0">
                <a:latin typeface="HG丸ｺﾞｼｯｸM-PRO" panose="020F0600000000000000" pitchFamily="50" charset="-128"/>
                <a:ea typeface="HG丸ｺﾞｼｯｸM-PRO" panose="020F0600000000000000" pitchFamily="50" charset="-128"/>
              </a:rPr>
              <a:t>】</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614" y="4786410"/>
            <a:ext cx="1136130" cy="113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69161"/>
            <a:ext cx="1386447" cy="103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873" y="4786411"/>
            <a:ext cx="1055910" cy="105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773" y="4365104"/>
            <a:ext cx="1846619" cy="192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55576" y="5922943"/>
            <a:ext cx="1702710" cy="577081"/>
          </a:xfrm>
          <a:prstGeom prst="rect">
            <a:avLst/>
          </a:prstGeom>
          <a:noFill/>
        </p:spPr>
        <p:txBody>
          <a:bodyPr wrap="none" rtlCol="0">
            <a:spAutoFit/>
          </a:bodyPr>
          <a:lstStyle/>
          <a:p>
            <a:r>
              <a:rPr kumimoji="1" lang="en-US" altLang="ja-JP" sz="1050" dirty="0"/>
              <a:t>【</a:t>
            </a:r>
            <a:r>
              <a:rPr kumimoji="1" lang="ja-JP" altLang="en-US" sz="1050" dirty="0"/>
              <a:t>地域のお祭りへの参加</a:t>
            </a:r>
            <a:r>
              <a:rPr kumimoji="1" lang="en-US" altLang="ja-JP" sz="1050" dirty="0"/>
              <a:t>】</a:t>
            </a:r>
          </a:p>
          <a:p>
            <a:r>
              <a:rPr lang="ja-JP" altLang="en-US" sz="1050" dirty="0"/>
              <a:t>　　地域の人，様子を知り，</a:t>
            </a:r>
            <a:endParaRPr lang="en-US" altLang="ja-JP" sz="1050" dirty="0"/>
          </a:p>
          <a:p>
            <a:r>
              <a:rPr lang="ja-JP" altLang="en-US" sz="1050" dirty="0"/>
              <a:t>　　関心，つながりをもつ</a:t>
            </a:r>
            <a:endParaRPr kumimoji="1" lang="ja-JP" altLang="en-US" sz="1050" dirty="0"/>
          </a:p>
        </p:txBody>
      </p:sp>
      <p:sp>
        <p:nvSpPr>
          <p:cNvPr id="24" name="テキスト ボックス 23"/>
          <p:cNvSpPr txBox="1"/>
          <p:nvPr/>
        </p:nvSpPr>
        <p:spPr>
          <a:xfrm>
            <a:off x="2658584" y="5930230"/>
            <a:ext cx="1409360" cy="577081"/>
          </a:xfrm>
          <a:prstGeom prst="rect">
            <a:avLst/>
          </a:prstGeom>
          <a:noFill/>
        </p:spPr>
        <p:txBody>
          <a:bodyPr wrap="none" rtlCol="0">
            <a:spAutoFit/>
          </a:bodyPr>
          <a:lstStyle/>
          <a:p>
            <a:r>
              <a:rPr kumimoji="1" lang="en-US" altLang="ja-JP" sz="1050" dirty="0"/>
              <a:t>【</a:t>
            </a:r>
            <a:r>
              <a:rPr kumimoji="1" lang="ja-JP" altLang="en-US" sz="1050" dirty="0"/>
              <a:t>子ども議会</a:t>
            </a:r>
            <a:r>
              <a:rPr kumimoji="1" lang="en-US" altLang="ja-JP" sz="1050" dirty="0"/>
              <a:t>】</a:t>
            </a:r>
          </a:p>
          <a:p>
            <a:r>
              <a:rPr lang="ja-JP" altLang="en-US" sz="1050" dirty="0"/>
              <a:t>　　身近な問題を自分</a:t>
            </a:r>
            <a:endParaRPr lang="en-US" altLang="ja-JP" sz="1050" dirty="0"/>
          </a:p>
          <a:p>
            <a:r>
              <a:rPr lang="ja-JP" altLang="en-US" sz="1050" dirty="0"/>
              <a:t>　　たちで考えてみる</a:t>
            </a:r>
            <a:endParaRPr kumimoji="1" lang="ja-JP" altLang="en-US" sz="1050" dirty="0"/>
          </a:p>
        </p:txBody>
      </p:sp>
      <p:sp>
        <p:nvSpPr>
          <p:cNvPr id="26" name="テキスト ボックス 25"/>
          <p:cNvSpPr txBox="1"/>
          <p:nvPr/>
        </p:nvSpPr>
        <p:spPr>
          <a:xfrm>
            <a:off x="4194288" y="5877272"/>
            <a:ext cx="1673856" cy="577081"/>
          </a:xfrm>
          <a:prstGeom prst="rect">
            <a:avLst/>
          </a:prstGeom>
          <a:noFill/>
        </p:spPr>
        <p:txBody>
          <a:bodyPr wrap="none" rtlCol="0">
            <a:spAutoFit/>
          </a:bodyPr>
          <a:lstStyle/>
          <a:p>
            <a:r>
              <a:rPr kumimoji="1" lang="en-US" altLang="ja-JP" sz="1050" dirty="0"/>
              <a:t>【</a:t>
            </a:r>
            <a:r>
              <a:rPr kumimoji="1" lang="ja-JP" altLang="en-US" sz="1050" dirty="0"/>
              <a:t>被災地支援ボランティア</a:t>
            </a:r>
            <a:r>
              <a:rPr kumimoji="1" lang="en-US" altLang="ja-JP" sz="1050" dirty="0"/>
              <a:t>】</a:t>
            </a:r>
          </a:p>
          <a:p>
            <a:r>
              <a:rPr lang="ja-JP" altLang="en-US" sz="1050" dirty="0"/>
              <a:t>　　自分の行動が周りの</a:t>
            </a:r>
            <a:endParaRPr lang="en-US" altLang="ja-JP" sz="1050" dirty="0"/>
          </a:p>
          <a:p>
            <a:r>
              <a:rPr lang="ja-JP" altLang="en-US" sz="1050" dirty="0"/>
              <a:t>　　人の役に立つ体験</a:t>
            </a:r>
            <a:endParaRPr kumimoji="1" lang="ja-JP" altLang="en-US" sz="1050" dirty="0"/>
          </a:p>
        </p:txBody>
      </p:sp>
      <p:sp>
        <p:nvSpPr>
          <p:cNvPr id="27" name="テキスト ボックス 26"/>
          <p:cNvSpPr txBox="1"/>
          <p:nvPr/>
        </p:nvSpPr>
        <p:spPr>
          <a:xfrm>
            <a:off x="5940152" y="5882605"/>
            <a:ext cx="3024336" cy="577081"/>
          </a:xfrm>
          <a:prstGeom prst="rect">
            <a:avLst/>
          </a:prstGeom>
          <a:noFill/>
        </p:spPr>
        <p:txBody>
          <a:bodyPr wrap="square" rtlCol="0">
            <a:spAutoFit/>
          </a:bodyPr>
          <a:lstStyle/>
          <a:p>
            <a:r>
              <a:rPr kumimoji="1" lang="en-US" altLang="ja-JP" sz="1050" dirty="0"/>
              <a:t>【</a:t>
            </a:r>
            <a:r>
              <a:rPr kumimoji="1" lang="ja-JP" altLang="en-US" sz="1050" dirty="0"/>
              <a:t>投票参加呼びかけのボランティア</a:t>
            </a:r>
            <a:r>
              <a:rPr kumimoji="1" lang="en-US" altLang="ja-JP" sz="1050" dirty="0"/>
              <a:t>】</a:t>
            </a:r>
          </a:p>
          <a:p>
            <a:r>
              <a:rPr lang="ja-JP" altLang="en-US" sz="1050" dirty="0"/>
              <a:t>　　選挙で棄権防止をＰＲ！　</a:t>
            </a:r>
            <a:endParaRPr lang="en-US" altLang="ja-JP" sz="1050" dirty="0"/>
          </a:p>
          <a:p>
            <a:r>
              <a:rPr lang="ja-JP" altLang="en-US" sz="1050" dirty="0"/>
              <a:t>　　あなたの一声が，有権者の行動を変える！？</a:t>
            </a:r>
            <a:endParaRPr kumimoji="1" lang="ja-JP" altLang="en-US" sz="1000" dirty="0"/>
          </a:p>
        </p:txBody>
      </p:sp>
      <p:sp>
        <p:nvSpPr>
          <p:cNvPr id="2" name="テキスト ボックス 1"/>
          <p:cNvSpPr txBox="1"/>
          <p:nvPr/>
        </p:nvSpPr>
        <p:spPr>
          <a:xfrm>
            <a:off x="3530472" y="3577208"/>
            <a:ext cx="2159566" cy="307777"/>
          </a:xfrm>
          <a:prstGeom prst="rect">
            <a:avLst/>
          </a:prstGeom>
          <a:solidFill>
            <a:srgbClr val="00B050"/>
          </a:solidFill>
        </p:spPr>
        <p:txBody>
          <a:bodyPr wrap="none" rtlCol="0">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有権者への第一歩として</a:t>
            </a:r>
            <a:endParaRPr kumimoji="1" lang="ja-JP" altLang="en-US"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83569" y="4077072"/>
            <a:ext cx="7704856" cy="338554"/>
          </a:xfrm>
          <a:prstGeom prst="rect">
            <a:avLst/>
          </a:prstGeom>
          <a:solidFill>
            <a:srgbClr val="FFFF00"/>
          </a:solidFill>
          <a:ln w="25400">
            <a:solidFill>
              <a:schemeClr val="tx1"/>
            </a:solidFill>
          </a:ln>
        </p:spPr>
        <p:txBody>
          <a:bodyPr wrap="square" rtlCol="0">
            <a:spAutoFit/>
          </a:bodyPr>
          <a:lstStyle/>
          <a:p>
            <a:pPr algn="ctr"/>
            <a:r>
              <a:rPr kumimoji="1" lang="en-US" altLang="ja-JP" sz="1600" b="1" dirty="0"/>
              <a:t>『</a:t>
            </a:r>
            <a:r>
              <a:rPr kumimoji="1" lang="ja-JP" altLang="en-US" sz="1600" b="1" dirty="0"/>
              <a:t>主権者</a:t>
            </a:r>
            <a:r>
              <a:rPr kumimoji="1" lang="en-US" altLang="ja-JP" sz="1600" b="1" dirty="0"/>
              <a:t>』</a:t>
            </a:r>
            <a:r>
              <a:rPr kumimoji="1" lang="ja-JP" altLang="en-US" sz="1600" b="1" dirty="0"/>
              <a:t>一人一人が，自分たちの暮らす社会に関心をもち，参加していくことが大切！</a:t>
            </a:r>
          </a:p>
        </p:txBody>
      </p:sp>
      <p:sp>
        <p:nvSpPr>
          <p:cNvPr id="17" name="スライド番号プレースホルダー 16"/>
          <p:cNvSpPr>
            <a:spLocks noGrp="1"/>
          </p:cNvSpPr>
          <p:nvPr>
            <p:ph type="sldNum" sz="quarter" idx="12"/>
          </p:nvPr>
        </p:nvSpPr>
        <p:spPr/>
        <p:txBody>
          <a:bodyPr/>
          <a:lstStyle/>
          <a:p>
            <a:r>
              <a:rPr kumimoji="1" lang="ja-JP" altLang="en-US" dirty="0"/>
              <a:t>１５</a:t>
            </a:r>
          </a:p>
        </p:txBody>
      </p:sp>
    </p:spTree>
    <p:extLst>
      <p:ext uri="{BB962C8B-B14F-4D97-AF65-F5344CB8AC3E}">
        <p14:creationId xmlns:p14="http://schemas.microsoft.com/office/powerpoint/2010/main" val="395516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93135" y="5651722"/>
            <a:ext cx="1707257" cy="1161654"/>
          </a:xfrm>
          <a:prstGeom prst="rect">
            <a:avLst/>
          </a:prstGeom>
        </p:spPr>
      </p:pic>
      <p:sp>
        <p:nvSpPr>
          <p:cNvPr id="2" name="タイトル 1"/>
          <p:cNvSpPr>
            <a:spLocks noGrp="1"/>
          </p:cNvSpPr>
          <p:nvPr>
            <p:ph type="ctrTitle"/>
          </p:nvPr>
        </p:nvSpPr>
        <p:spPr>
          <a:xfrm>
            <a:off x="467544" y="260648"/>
            <a:ext cx="8136904" cy="578495"/>
          </a:xfrm>
          <a:solidFill>
            <a:srgbClr val="FF0000"/>
          </a:solidFill>
          <a:ln w="19050">
            <a:solidFill>
              <a:schemeClr val="tx1"/>
            </a:solidFill>
          </a:ln>
        </p:spPr>
        <p:txBody>
          <a:bodyPr>
            <a:normAutofit/>
          </a:bodyPr>
          <a:lstStyle/>
          <a:p>
            <a:r>
              <a:rPr kumimoji="1" lang="ja-JP" altLang="en-US" sz="2400" dirty="0">
                <a:solidFill>
                  <a:schemeClr val="bg1"/>
                </a:solidFill>
                <a:latin typeface="HGPｺﾞｼｯｸE" panose="020B0900000000000000" pitchFamily="50" charset="-128"/>
                <a:ea typeface="HGPｺﾞｼｯｸE" panose="020B0900000000000000" pitchFamily="50" charset="-128"/>
              </a:rPr>
              <a:t>社会に参加し，自ら考え，自ら判断する</a:t>
            </a:r>
            <a:r>
              <a:rPr kumimoji="1" lang="en-US" altLang="ja-JP" sz="2400" dirty="0">
                <a:solidFill>
                  <a:schemeClr val="bg1"/>
                </a:solidFill>
                <a:latin typeface="HGPｺﾞｼｯｸE" panose="020B0900000000000000" pitchFamily="50" charset="-128"/>
                <a:ea typeface="HGPｺﾞｼｯｸE" panose="020B0900000000000000" pitchFamily="50" charset="-128"/>
              </a:rPr>
              <a:t>『</a:t>
            </a:r>
            <a:r>
              <a:rPr kumimoji="1" lang="ja-JP" altLang="en-US" sz="2400" dirty="0">
                <a:solidFill>
                  <a:schemeClr val="bg1"/>
                </a:solidFill>
                <a:latin typeface="HGPｺﾞｼｯｸE" panose="020B0900000000000000" pitchFamily="50" charset="-128"/>
                <a:ea typeface="HGPｺﾞｼｯｸE" panose="020B0900000000000000" pitchFamily="50" charset="-128"/>
              </a:rPr>
              <a:t>主権者</a:t>
            </a:r>
            <a:r>
              <a:rPr kumimoji="1" lang="en-US" altLang="ja-JP" sz="2400" dirty="0">
                <a:solidFill>
                  <a:schemeClr val="bg1"/>
                </a:solidFill>
                <a:latin typeface="HGPｺﾞｼｯｸE" panose="020B0900000000000000" pitchFamily="50" charset="-128"/>
                <a:ea typeface="HGPｺﾞｼｯｸE" panose="020B0900000000000000" pitchFamily="50" charset="-128"/>
              </a:rPr>
              <a:t>』</a:t>
            </a:r>
            <a:r>
              <a:rPr kumimoji="1" lang="ja-JP" altLang="en-US" sz="2400" dirty="0">
                <a:solidFill>
                  <a:schemeClr val="bg1"/>
                </a:solidFill>
                <a:latin typeface="HGPｺﾞｼｯｸE" panose="020B0900000000000000" pitchFamily="50" charset="-128"/>
                <a:ea typeface="HGPｺﾞｼｯｸE" panose="020B0900000000000000" pitchFamily="50" charset="-128"/>
              </a:rPr>
              <a:t>を目指して②</a:t>
            </a:r>
          </a:p>
        </p:txBody>
      </p:sp>
      <p:sp>
        <p:nvSpPr>
          <p:cNvPr id="16" name="サブタイトル 2"/>
          <p:cNvSpPr txBox="1">
            <a:spLocks/>
          </p:cNvSpPr>
          <p:nvPr/>
        </p:nvSpPr>
        <p:spPr>
          <a:xfrm>
            <a:off x="611559" y="1312193"/>
            <a:ext cx="4942949" cy="4320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HGPｺﾞｼｯｸM" panose="020B0600000000000000" pitchFamily="50" charset="-128"/>
                <a:ea typeface="HGPｺﾞｼｯｸM" panose="020B0600000000000000" pitchFamily="50" charset="-128"/>
              </a:rPr>
              <a:t>その１　社会の状況について知ろう</a:t>
            </a:r>
          </a:p>
        </p:txBody>
      </p:sp>
      <p:sp>
        <p:nvSpPr>
          <p:cNvPr id="17" name="サブタイトル 2"/>
          <p:cNvSpPr txBox="1">
            <a:spLocks/>
          </p:cNvSpPr>
          <p:nvPr/>
        </p:nvSpPr>
        <p:spPr>
          <a:xfrm>
            <a:off x="611560" y="3284984"/>
            <a:ext cx="4248472" cy="43204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HGPｺﾞｼｯｸM" panose="020B0600000000000000" pitchFamily="50" charset="-128"/>
                <a:ea typeface="HGPｺﾞｼｯｸM" panose="020B0600000000000000" pitchFamily="50" charset="-128"/>
              </a:rPr>
              <a:t>その２　候補者について知ろう</a:t>
            </a:r>
          </a:p>
        </p:txBody>
      </p:sp>
      <p:sp>
        <p:nvSpPr>
          <p:cNvPr id="18" name="タイトル 1"/>
          <p:cNvSpPr txBox="1">
            <a:spLocks/>
          </p:cNvSpPr>
          <p:nvPr/>
        </p:nvSpPr>
        <p:spPr>
          <a:xfrm>
            <a:off x="1026466" y="1772816"/>
            <a:ext cx="224939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新　　　　　聞</a:t>
            </a:r>
          </a:p>
        </p:txBody>
      </p:sp>
      <p:sp>
        <p:nvSpPr>
          <p:cNvPr id="19" name="タイトル 1"/>
          <p:cNvSpPr txBox="1">
            <a:spLocks/>
          </p:cNvSpPr>
          <p:nvPr/>
        </p:nvSpPr>
        <p:spPr>
          <a:xfrm>
            <a:off x="1032591" y="2276872"/>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テ　　レ　　ビ</a:t>
            </a:r>
          </a:p>
        </p:txBody>
      </p:sp>
      <p:sp>
        <p:nvSpPr>
          <p:cNvPr id="20" name="タイトル 1"/>
          <p:cNvSpPr txBox="1">
            <a:spLocks/>
          </p:cNvSpPr>
          <p:nvPr/>
        </p:nvSpPr>
        <p:spPr>
          <a:xfrm>
            <a:off x="1032591" y="2780928"/>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インターネット</a:t>
            </a:r>
          </a:p>
        </p:txBody>
      </p:sp>
      <p:sp>
        <p:nvSpPr>
          <p:cNvPr id="21" name="タイトル 1"/>
          <p:cNvSpPr txBox="1">
            <a:spLocks/>
          </p:cNvSpPr>
          <p:nvPr/>
        </p:nvSpPr>
        <p:spPr>
          <a:xfrm>
            <a:off x="1032591" y="3717032"/>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選 挙 公 報</a:t>
            </a:r>
          </a:p>
        </p:txBody>
      </p:sp>
      <p:sp>
        <p:nvSpPr>
          <p:cNvPr id="22" name="タイトル 1"/>
          <p:cNvSpPr txBox="1">
            <a:spLocks/>
          </p:cNvSpPr>
          <p:nvPr/>
        </p:nvSpPr>
        <p:spPr>
          <a:xfrm>
            <a:off x="1032591" y="4221088"/>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政 見 放 送</a:t>
            </a:r>
          </a:p>
        </p:txBody>
      </p:sp>
      <p:sp>
        <p:nvSpPr>
          <p:cNvPr id="23" name="タイトル 1"/>
          <p:cNvSpPr txBox="1">
            <a:spLocks/>
          </p:cNvSpPr>
          <p:nvPr/>
        </p:nvSpPr>
        <p:spPr>
          <a:xfrm>
            <a:off x="1032591" y="4725144"/>
            <a:ext cx="2243265"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rPr>
              <a:t>インターネット</a:t>
            </a:r>
          </a:p>
        </p:txBody>
      </p:sp>
      <p:sp>
        <p:nvSpPr>
          <p:cNvPr id="24" name="タイトル 1"/>
          <p:cNvSpPr txBox="1">
            <a:spLocks/>
          </p:cNvSpPr>
          <p:nvPr/>
        </p:nvSpPr>
        <p:spPr>
          <a:xfrm>
            <a:off x="3501719" y="4715619"/>
            <a:ext cx="539076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b="1" dirty="0">
                <a:latin typeface="HG丸ｺﾞｼｯｸM-PRO" panose="020F0600000000000000" pitchFamily="50" charset="-128"/>
                <a:ea typeface="HG丸ｺﾞｼｯｸM-PRO" panose="020F0600000000000000" pitchFamily="50" charset="-128"/>
              </a:rPr>
              <a:t>・インターネットを利用した選挙運動（電子メール除く）は原則自由</a:t>
            </a:r>
          </a:p>
        </p:txBody>
      </p:sp>
      <p:sp>
        <p:nvSpPr>
          <p:cNvPr id="25" name="タイトル 1"/>
          <p:cNvSpPr txBox="1">
            <a:spLocks/>
          </p:cNvSpPr>
          <p:nvPr/>
        </p:nvSpPr>
        <p:spPr>
          <a:xfrm>
            <a:off x="3263040" y="4701214"/>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33" name="タイトル 1"/>
          <p:cNvSpPr txBox="1">
            <a:spLocks/>
          </p:cNvSpPr>
          <p:nvPr/>
        </p:nvSpPr>
        <p:spPr>
          <a:xfrm>
            <a:off x="3519820" y="3717032"/>
            <a:ext cx="5228644"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b="1" dirty="0">
                <a:latin typeface="HG丸ｺﾞｼｯｸM-PRO" panose="020F0600000000000000" pitchFamily="50" charset="-128"/>
                <a:ea typeface="HG丸ｺﾞｼｯｸM-PRO" panose="020F0600000000000000" pitchFamily="50" charset="-128"/>
              </a:rPr>
              <a:t>・候補者が提出した公約などを記載した原稿をそのまま掲載し発行</a:t>
            </a:r>
            <a:endParaRPr lang="en-US" altLang="ja-JP" sz="1300" b="1" dirty="0">
              <a:latin typeface="HG丸ｺﾞｼｯｸM-PRO" panose="020F0600000000000000" pitchFamily="50" charset="-128"/>
              <a:ea typeface="HG丸ｺﾞｼｯｸM-PRO" panose="020F0600000000000000" pitchFamily="50" charset="-128"/>
            </a:endParaRPr>
          </a:p>
          <a:p>
            <a:pPr algn="l"/>
            <a:r>
              <a:rPr lang="ja-JP" altLang="en-US" sz="1300" b="1" dirty="0">
                <a:latin typeface="HG丸ｺﾞｼｯｸM-PRO" panose="020F0600000000000000" pitchFamily="50" charset="-128"/>
                <a:ea typeface="HG丸ｺﾞｼｯｸM-PRO" panose="020F0600000000000000" pitchFamily="50" charset="-128"/>
              </a:rPr>
              <a:t>・新聞折込み等で配布。選挙管理委員会ホームページにも掲載。</a:t>
            </a:r>
          </a:p>
        </p:txBody>
      </p:sp>
      <p:sp>
        <p:nvSpPr>
          <p:cNvPr id="34" name="タイトル 1"/>
          <p:cNvSpPr txBox="1">
            <a:spLocks/>
          </p:cNvSpPr>
          <p:nvPr/>
        </p:nvSpPr>
        <p:spPr>
          <a:xfrm>
            <a:off x="3263040" y="3717032"/>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35" name="タイトル 1"/>
          <p:cNvSpPr txBox="1">
            <a:spLocks/>
          </p:cNvSpPr>
          <p:nvPr/>
        </p:nvSpPr>
        <p:spPr>
          <a:xfrm>
            <a:off x="3510295" y="4221088"/>
            <a:ext cx="4752528"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b="1" dirty="0">
                <a:latin typeface="HG丸ｺﾞｼｯｸM-PRO" panose="020F0600000000000000" pitchFamily="50" charset="-128"/>
                <a:ea typeface="HG丸ｺﾞｼｯｸM-PRO" panose="020F0600000000000000" pitchFamily="50" charset="-128"/>
              </a:rPr>
              <a:t>・候補者の公約，政策などを放送局で収録</a:t>
            </a:r>
            <a:endParaRPr lang="en-US" altLang="ja-JP" sz="1300" b="1" dirty="0">
              <a:latin typeface="HG丸ｺﾞｼｯｸM-PRO" panose="020F0600000000000000" pitchFamily="50" charset="-128"/>
              <a:ea typeface="HG丸ｺﾞｼｯｸM-PRO" panose="020F0600000000000000" pitchFamily="50" charset="-128"/>
            </a:endParaRPr>
          </a:p>
          <a:p>
            <a:pPr algn="l"/>
            <a:r>
              <a:rPr lang="ja-JP" altLang="en-US" sz="1300" b="1" dirty="0">
                <a:latin typeface="HG丸ｺﾞｼｯｸM-PRO" panose="020F0600000000000000" pitchFamily="50" charset="-128"/>
                <a:ea typeface="HG丸ｺﾞｼｯｸM-PRO" panose="020F0600000000000000" pitchFamily="50" charset="-128"/>
              </a:rPr>
              <a:t>・収録した政見をテレビ・ラジオでそのまま放送</a:t>
            </a:r>
          </a:p>
        </p:txBody>
      </p:sp>
      <p:sp>
        <p:nvSpPr>
          <p:cNvPr id="36" name="タイトル 1"/>
          <p:cNvSpPr txBox="1">
            <a:spLocks/>
          </p:cNvSpPr>
          <p:nvPr/>
        </p:nvSpPr>
        <p:spPr>
          <a:xfrm>
            <a:off x="3263040" y="4202038"/>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32" name="角丸四角形吹き出し 31"/>
          <p:cNvSpPr/>
          <p:nvPr/>
        </p:nvSpPr>
        <p:spPr>
          <a:xfrm>
            <a:off x="6372200" y="5147667"/>
            <a:ext cx="2646547" cy="486285"/>
          </a:xfrm>
          <a:prstGeom prst="wedgeRoundRectCallout">
            <a:avLst>
              <a:gd name="adj1" fmla="val 556"/>
              <a:gd name="adj2" fmla="val 12101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20BBE"/>
                </a:solidFill>
                <a:latin typeface="HGPｺﾞｼｯｸM" panose="020B0600000000000000" pitchFamily="50" charset="-128"/>
                <a:ea typeface="HGPｺﾞｼｯｸM" panose="020B0600000000000000" pitchFamily="50" charset="-128"/>
              </a:rPr>
              <a:t>日頃の準備や地道な取組の積み重ねが大切！受験や就職活動と同じだね。</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39" name="タイトル 1"/>
          <p:cNvSpPr txBox="1">
            <a:spLocks/>
          </p:cNvSpPr>
          <p:nvPr/>
        </p:nvSpPr>
        <p:spPr>
          <a:xfrm>
            <a:off x="3264839" y="1772816"/>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40" name="タイトル 1"/>
          <p:cNvSpPr txBox="1">
            <a:spLocks/>
          </p:cNvSpPr>
          <p:nvPr/>
        </p:nvSpPr>
        <p:spPr>
          <a:xfrm>
            <a:off x="3516337" y="1772816"/>
            <a:ext cx="5232127"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a:latin typeface="HG丸ｺﾞｼｯｸM-PRO" panose="020F0600000000000000" pitchFamily="50" charset="-128"/>
                <a:ea typeface="HG丸ｺﾞｼｯｸM-PRO" panose="020F0600000000000000" pitchFamily="50" charset="-128"/>
              </a:rPr>
              <a:t>・毎日の出来事について，客観的事実＋解説，論評</a:t>
            </a:r>
            <a:endParaRPr lang="en-US" altLang="ja-JP" sz="1200" b="1" dirty="0">
              <a:latin typeface="HG丸ｺﾞｼｯｸM-PRO" panose="020F0600000000000000" pitchFamily="50" charset="-128"/>
              <a:ea typeface="HG丸ｺﾞｼｯｸM-PRO" panose="020F0600000000000000" pitchFamily="50" charset="-128"/>
            </a:endParaRPr>
          </a:p>
          <a:p>
            <a:pPr algn="l"/>
            <a:r>
              <a:rPr lang="ja-JP" altLang="en-US" sz="1200" b="1" dirty="0">
                <a:latin typeface="HG丸ｺﾞｼｯｸM-PRO" panose="020F0600000000000000" pitchFamily="50" charset="-128"/>
                <a:ea typeface="HG丸ｺﾞｼｯｸM-PRO" panose="020F0600000000000000" pitchFamily="50" charset="-128"/>
              </a:rPr>
              <a:t>・ＮＩＥ（</a:t>
            </a:r>
            <a:r>
              <a:rPr lang="en-US" altLang="ja-JP" sz="1300" b="1" dirty="0">
                <a:latin typeface="HG丸ｺﾞｼｯｸM-PRO" panose="020F0600000000000000" pitchFamily="50" charset="-128"/>
                <a:ea typeface="HG丸ｺﾞｼｯｸM-PRO" panose="020F0600000000000000" pitchFamily="50" charset="-128"/>
              </a:rPr>
              <a:t>Newspaper</a:t>
            </a:r>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dirty="0">
                <a:latin typeface="HG丸ｺﾞｼｯｸM-PRO" panose="020F0600000000000000" pitchFamily="50" charset="-128"/>
                <a:ea typeface="HG丸ｺﾞｼｯｸM-PRO" panose="020F0600000000000000" pitchFamily="50" charset="-128"/>
              </a:rPr>
              <a:t>In</a:t>
            </a:r>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dirty="0">
                <a:latin typeface="HG丸ｺﾞｼｯｸM-PRO" panose="020F0600000000000000" pitchFamily="50" charset="-128"/>
                <a:ea typeface="HG丸ｺﾞｼｯｸM-PRO" panose="020F0600000000000000" pitchFamily="50" charset="-128"/>
              </a:rPr>
              <a:t>Education</a:t>
            </a:r>
            <a:r>
              <a:rPr lang="ja-JP" altLang="en-US" sz="1200" b="1" dirty="0">
                <a:latin typeface="HG丸ｺﾞｼｯｸM-PRO" panose="020F0600000000000000" pitchFamily="50" charset="-128"/>
                <a:ea typeface="HG丸ｺﾞｼｯｸM-PRO" panose="020F0600000000000000" pitchFamily="50" charset="-128"/>
              </a:rPr>
              <a:t>）導入の学校もあり</a:t>
            </a:r>
          </a:p>
        </p:txBody>
      </p:sp>
      <p:sp>
        <p:nvSpPr>
          <p:cNvPr id="41" name="タイトル 1"/>
          <p:cNvSpPr txBox="1">
            <a:spLocks/>
          </p:cNvSpPr>
          <p:nvPr/>
        </p:nvSpPr>
        <p:spPr>
          <a:xfrm>
            <a:off x="3513914" y="2276872"/>
            <a:ext cx="4542410"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b="1" dirty="0">
                <a:latin typeface="HG丸ｺﾞｼｯｸM-PRO" panose="020F0600000000000000" pitchFamily="50" charset="-128"/>
                <a:ea typeface="HG丸ｺﾞｼｯｸM-PRO" panose="020F0600000000000000" pitchFamily="50" charset="-128"/>
              </a:rPr>
              <a:t>・映像（百聞は，一見に如かず）</a:t>
            </a:r>
            <a:endParaRPr lang="en-US" altLang="ja-JP" sz="1300" b="1" dirty="0">
              <a:latin typeface="HG丸ｺﾞｼｯｸM-PRO" panose="020F0600000000000000" pitchFamily="50" charset="-128"/>
              <a:ea typeface="HG丸ｺﾞｼｯｸM-PRO" panose="020F0600000000000000" pitchFamily="50" charset="-128"/>
            </a:endParaRPr>
          </a:p>
          <a:p>
            <a:pPr algn="l"/>
            <a:r>
              <a:rPr lang="ja-JP" altLang="en-US" sz="1300" b="1" dirty="0">
                <a:latin typeface="HG丸ｺﾞｼｯｸM-PRO" panose="020F0600000000000000" pitchFamily="50" charset="-128"/>
                <a:ea typeface="HG丸ｺﾞｼｯｸM-PRO" panose="020F0600000000000000" pitchFamily="50" charset="-128"/>
              </a:rPr>
              <a:t>・速報性（ニュース速報）</a:t>
            </a:r>
          </a:p>
        </p:txBody>
      </p:sp>
      <p:sp>
        <p:nvSpPr>
          <p:cNvPr id="42" name="タイトル 1"/>
          <p:cNvSpPr txBox="1">
            <a:spLocks/>
          </p:cNvSpPr>
          <p:nvPr/>
        </p:nvSpPr>
        <p:spPr>
          <a:xfrm>
            <a:off x="3266331" y="2276872"/>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43" name="タイトル 1"/>
          <p:cNvSpPr txBox="1">
            <a:spLocks/>
          </p:cNvSpPr>
          <p:nvPr/>
        </p:nvSpPr>
        <p:spPr>
          <a:xfrm>
            <a:off x="3275856" y="2780928"/>
            <a:ext cx="516872"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HG丸ｺﾞｼｯｸM-PRO" panose="020F0600000000000000" pitchFamily="50" charset="-128"/>
                <a:ea typeface="HG丸ｺﾞｼｯｸM-PRO" panose="020F0600000000000000" pitchFamily="50" charset="-128"/>
              </a:rPr>
              <a:t>～</a:t>
            </a:r>
          </a:p>
        </p:txBody>
      </p:sp>
      <p:sp>
        <p:nvSpPr>
          <p:cNvPr id="44" name="タイトル 1"/>
          <p:cNvSpPr txBox="1">
            <a:spLocks/>
          </p:cNvSpPr>
          <p:nvPr/>
        </p:nvSpPr>
        <p:spPr>
          <a:xfrm>
            <a:off x="3508802" y="2780928"/>
            <a:ext cx="5167654" cy="446453"/>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b="1" dirty="0">
                <a:latin typeface="HG丸ｺﾞｼｯｸM-PRO" panose="020F0600000000000000" pitchFamily="50" charset="-128"/>
                <a:ea typeface="HG丸ｺﾞｼｯｸM-PRO" panose="020F0600000000000000" pitchFamily="50" charset="-128"/>
              </a:rPr>
              <a:t>・Ｗｅｂサイト開設，ツイッターなどしている政治家も多数</a:t>
            </a:r>
            <a:endParaRPr lang="en-US" altLang="ja-JP" sz="1300" b="1" dirty="0">
              <a:latin typeface="HG丸ｺﾞｼｯｸM-PRO" panose="020F0600000000000000" pitchFamily="50" charset="-128"/>
              <a:ea typeface="HG丸ｺﾞｼｯｸM-PRO" panose="020F0600000000000000" pitchFamily="50" charset="-128"/>
            </a:endParaRPr>
          </a:p>
          <a:p>
            <a:pPr algn="l"/>
            <a:r>
              <a:rPr lang="ja-JP" altLang="en-US" sz="1300" b="1" dirty="0">
                <a:latin typeface="HG丸ｺﾞｼｯｸM-PRO" panose="020F0600000000000000" pitchFamily="50" charset="-128"/>
                <a:ea typeface="HG丸ｺﾞｼｯｸM-PRO" panose="020F0600000000000000" pitchFamily="50" charset="-128"/>
              </a:rPr>
              <a:t>・双方向性（返信，リツイート）がある一方，意見の偏りに注意</a:t>
            </a:r>
          </a:p>
        </p:txBody>
      </p:sp>
      <p:sp>
        <p:nvSpPr>
          <p:cNvPr id="45" name="タイトル 1"/>
          <p:cNvSpPr txBox="1">
            <a:spLocks/>
          </p:cNvSpPr>
          <p:nvPr/>
        </p:nvSpPr>
        <p:spPr>
          <a:xfrm>
            <a:off x="539552" y="865287"/>
            <a:ext cx="7992888" cy="479326"/>
          </a:xfrm>
          <a:prstGeom prst="rect">
            <a:avLst/>
          </a:prstGeom>
          <a:noFill/>
          <a:ln w="19050">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solidFill>
                  <a:srgbClr val="0F0FB1"/>
                </a:solidFill>
                <a:latin typeface="HGPｺﾞｼｯｸE" panose="020B0900000000000000" pitchFamily="50" charset="-128"/>
                <a:ea typeface="HGPｺﾞｼｯｸE" panose="020B0900000000000000" pitchFamily="50" charset="-128"/>
              </a:rPr>
              <a:t>～読み・聞き比べ，自分で考え，判断する力を培おう～</a:t>
            </a:r>
          </a:p>
        </p:txBody>
      </p:sp>
      <p:sp>
        <p:nvSpPr>
          <p:cNvPr id="46" name="サブタイトル 2"/>
          <p:cNvSpPr txBox="1">
            <a:spLocks/>
          </p:cNvSpPr>
          <p:nvPr/>
        </p:nvSpPr>
        <p:spPr>
          <a:xfrm>
            <a:off x="611561" y="5219675"/>
            <a:ext cx="5976664" cy="43204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HGPｺﾞｼｯｸM" panose="020B0600000000000000" pitchFamily="50" charset="-128"/>
                <a:ea typeface="HGPｺﾞｼｯｸM" panose="020B0600000000000000" pitchFamily="50" charset="-128"/>
              </a:rPr>
              <a:t>その３　情報を読み解き，自分の考えをまとめよう</a:t>
            </a:r>
          </a:p>
        </p:txBody>
      </p:sp>
      <p:sp>
        <p:nvSpPr>
          <p:cNvPr id="47" name="サブタイトル 2"/>
          <p:cNvSpPr txBox="1">
            <a:spLocks/>
          </p:cNvSpPr>
          <p:nvPr/>
        </p:nvSpPr>
        <p:spPr>
          <a:xfrm>
            <a:off x="611560" y="6309320"/>
            <a:ext cx="5976664"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200" dirty="0">
                <a:solidFill>
                  <a:schemeClr val="tx1"/>
                </a:solidFill>
                <a:latin typeface="HGPｺﾞｼｯｸM" panose="020B0600000000000000" pitchFamily="50" charset="-128"/>
                <a:ea typeface="HGPｺﾞｼｯｸM" panose="020B0600000000000000" pitchFamily="50" charset="-128"/>
              </a:rPr>
              <a:t>その４　自分の</a:t>
            </a:r>
            <a:r>
              <a:rPr lang="en-US" altLang="ja-JP" sz="2200" dirty="0">
                <a:solidFill>
                  <a:schemeClr val="tx1"/>
                </a:solidFill>
                <a:latin typeface="HGPｺﾞｼｯｸM" panose="020B0600000000000000" pitchFamily="50" charset="-128"/>
                <a:ea typeface="HGPｺﾞｼｯｸM" panose="020B0600000000000000" pitchFamily="50" charset="-128"/>
              </a:rPr>
              <a:t>1</a:t>
            </a:r>
            <a:r>
              <a:rPr lang="ja-JP" altLang="en-US" sz="2200" dirty="0">
                <a:solidFill>
                  <a:schemeClr val="tx1"/>
                </a:solidFill>
                <a:latin typeface="HGPｺﾞｼｯｸM" panose="020B0600000000000000" pitchFamily="50" charset="-128"/>
                <a:ea typeface="HGPｺﾞｼｯｸM" panose="020B0600000000000000" pitchFamily="50" charset="-128"/>
              </a:rPr>
              <a:t>票を誰に投票するか判断しよう</a:t>
            </a:r>
          </a:p>
        </p:txBody>
      </p:sp>
      <p:sp>
        <p:nvSpPr>
          <p:cNvPr id="27" name="下矢印 26"/>
          <p:cNvSpPr/>
          <p:nvPr/>
        </p:nvSpPr>
        <p:spPr>
          <a:xfrm>
            <a:off x="1843311" y="5680298"/>
            <a:ext cx="3016721" cy="528439"/>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r>
              <a:rPr kumimoji="1" lang="ja-JP" altLang="en-US" dirty="0"/>
              <a:t>１６</a:t>
            </a:r>
          </a:p>
        </p:txBody>
      </p:sp>
    </p:spTree>
    <p:extLst>
      <p:ext uri="{BB962C8B-B14F-4D97-AF65-F5344CB8AC3E}">
        <p14:creationId xmlns:p14="http://schemas.microsoft.com/office/powerpoint/2010/main" val="217562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3526" y="5589532"/>
            <a:ext cx="1152130" cy="1223844"/>
          </a:xfrm>
          <a:prstGeom prst="rect">
            <a:avLst/>
          </a:prstGeom>
        </p:spPr>
      </p:pic>
      <p:sp>
        <p:nvSpPr>
          <p:cNvPr id="3" name="サブタイトル 2"/>
          <p:cNvSpPr>
            <a:spLocks noGrp="1"/>
          </p:cNvSpPr>
          <p:nvPr>
            <p:ph type="subTitle" idx="1"/>
          </p:nvPr>
        </p:nvSpPr>
        <p:spPr>
          <a:xfrm>
            <a:off x="251520" y="908720"/>
            <a:ext cx="3816424" cy="432048"/>
          </a:xfrm>
          <a:solidFill>
            <a:srgbClr val="FF99CC"/>
          </a:solidFill>
          <a:ln w="19050">
            <a:solidFill>
              <a:schemeClr val="tx1"/>
            </a:solidFill>
          </a:ln>
        </p:spPr>
        <p:txBody>
          <a:bodyPr>
            <a:normAutofit/>
          </a:bodyPr>
          <a:lstStyle/>
          <a:p>
            <a:pPr algn="l"/>
            <a:r>
              <a:rPr kumimoji="1" lang="ja-JP" altLang="en-US" sz="2000" dirty="0">
                <a:solidFill>
                  <a:schemeClr val="tx1"/>
                </a:solidFill>
                <a:latin typeface="HGPｺﾞｼｯｸM" panose="020B0600000000000000" pitchFamily="50" charset="-128"/>
                <a:ea typeface="HGPｺﾞｼｯｸM" panose="020B0600000000000000" pitchFamily="50" charset="-128"/>
              </a:rPr>
              <a:t>いつ，どこで投票すればいいの？</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320"/>
            <a:ext cx="1440160" cy="149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6012160" y="3385567"/>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HGPｺﾞｼｯｸM" panose="020B0600000000000000" pitchFamily="50" charset="-128"/>
                <a:ea typeface="HGPｺﾞｼｯｸM" panose="020B0600000000000000" pitchFamily="50" charset="-128"/>
              </a:rPr>
              <a:t>期日前投票制度</a:t>
            </a:r>
          </a:p>
        </p:txBody>
      </p:sp>
      <p:sp>
        <p:nvSpPr>
          <p:cNvPr id="8" name="タイトル 1"/>
          <p:cNvSpPr txBox="1">
            <a:spLocks/>
          </p:cNvSpPr>
          <p:nvPr/>
        </p:nvSpPr>
        <p:spPr>
          <a:xfrm>
            <a:off x="6012160" y="3904481"/>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HGPｺﾞｼｯｸM" panose="020B0600000000000000" pitchFamily="50" charset="-128"/>
                <a:ea typeface="HGPｺﾞｼｯｸM" panose="020B0600000000000000" pitchFamily="50" charset="-128"/>
              </a:rPr>
              <a:t>不在者投票制度</a:t>
            </a:r>
          </a:p>
        </p:txBody>
      </p:sp>
      <p:sp>
        <p:nvSpPr>
          <p:cNvPr id="9" name="タイトル 1"/>
          <p:cNvSpPr txBox="1">
            <a:spLocks/>
          </p:cNvSpPr>
          <p:nvPr/>
        </p:nvSpPr>
        <p:spPr>
          <a:xfrm>
            <a:off x="6012160" y="4869160"/>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HGPｺﾞｼｯｸM" panose="020B0600000000000000" pitchFamily="50" charset="-128"/>
                <a:ea typeface="HGPｺﾞｼｯｸM" panose="020B0600000000000000" pitchFamily="50" charset="-128"/>
              </a:rPr>
              <a:t>在外選挙制度</a:t>
            </a:r>
          </a:p>
        </p:txBody>
      </p:sp>
      <p:sp>
        <p:nvSpPr>
          <p:cNvPr id="10" name="タイトル 1"/>
          <p:cNvSpPr txBox="1">
            <a:spLocks/>
          </p:cNvSpPr>
          <p:nvPr/>
        </p:nvSpPr>
        <p:spPr>
          <a:xfrm>
            <a:off x="338779" y="3501008"/>
            <a:ext cx="4722026" cy="288032"/>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a:t>①投票日に仕事や旅行，レジャー，冠婚葬祭等のある人は</a:t>
            </a:r>
            <a:endParaRPr lang="ja-JP" altLang="en-US" sz="1400" b="1" dirty="0">
              <a:solidFill>
                <a:schemeClr val="bg1"/>
              </a:solidFill>
            </a:endParaRPr>
          </a:p>
        </p:txBody>
      </p:sp>
      <p:sp>
        <p:nvSpPr>
          <p:cNvPr id="4" name="右矢印 3"/>
          <p:cNvSpPr/>
          <p:nvPr/>
        </p:nvSpPr>
        <p:spPr>
          <a:xfrm>
            <a:off x="5004049" y="3429000"/>
            <a:ext cx="864096" cy="37662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txBox="1">
            <a:spLocks/>
          </p:cNvSpPr>
          <p:nvPr/>
        </p:nvSpPr>
        <p:spPr>
          <a:xfrm>
            <a:off x="327721" y="3933056"/>
            <a:ext cx="5307824" cy="376620"/>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a:latin typeface="HGPｺﾞｼｯｸM" panose="020B0600000000000000" pitchFamily="50" charset="-128"/>
                <a:ea typeface="HGPｺﾞｼｯｸM" panose="020B0600000000000000" pitchFamily="50" charset="-128"/>
              </a:rPr>
              <a:t>②仕事や進学で，住民票とは異なる市町村に滞在している人は</a:t>
            </a:r>
            <a:endParaRPr lang="ja-JP" altLang="en-US" sz="1400" b="1" dirty="0">
              <a:solidFill>
                <a:schemeClr val="bg1"/>
              </a:solidFill>
              <a:latin typeface="HGPｺﾞｼｯｸM" panose="020B0600000000000000" pitchFamily="50" charset="-128"/>
              <a:ea typeface="HGPｺﾞｼｯｸM" panose="020B0600000000000000" pitchFamily="50" charset="-128"/>
            </a:endParaRPr>
          </a:p>
        </p:txBody>
      </p:sp>
      <p:sp>
        <p:nvSpPr>
          <p:cNvPr id="13" name="タイトル 1"/>
          <p:cNvSpPr txBox="1">
            <a:spLocks/>
          </p:cNvSpPr>
          <p:nvPr/>
        </p:nvSpPr>
        <p:spPr>
          <a:xfrm>
            <a:off x="323528" y="4922118"/>
            <a:ext cx="3888433"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a:latin typeface="HGPｺﾞｼｯｸM" panose="020B0600000000000000" pitchFamily="50" charset="-128"/>
                <a:ea typeface="HGPｺﾞｼｯｸM" panose="020B0600000000000000" pitchFamily="50" charset="-128"/>
              </a:rPr>
              <a:t>③仕事や留学などで，海外に住んでいる人は</a:t>
            </a:r>
            <a:endParaRPr lang="ja-JP" altLang="en-US" sz="1400" b="1" dirty="0">
              <a:solidFill>
                <a:schemeClr val="bg1"/>
              </a:solidFill>
              <a:latin typeface="HGPｺﾞｼｯｸM" panose="020B0600000000000000" pitchFamily="50" charset="-128"/>
              <a:ea typeface="HGPｺﾞｼｯｸM" panose="020B0600000000000000" pitchFamily="50" charset="-128"/>
            </a:endParaRPr>
          </a:p>
        </p:txBody>
      </p:sp>
      <p:sp>
        <p:nvSpPr>
          <p:cNvPr id="14" name="右矢印 13"/>
          <p:cNvSpPr/>
          <p:nvPr/>
        </p:nvSpPr>
        <p:spPr>
          <a:xfrm>
            <a:off x="3995936" y="4896013"/>
            <a:ext cx="1859503" cy="37662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5220072" y="3933056"/>
            <a:ext cx="647265" cy="37662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サブタイトル 2"/>
          <p:cNvSpPr txBox="1">
            <a:spLocks/>
          </p:cNvSpPr>
          <p:nvPr/>
        </p:nvSpPr>
        <p:spPr>
          <a:xfrm>
            <a:off x="251521" y="2996952"/>
            <a:ext cx="3797373" cy="432048"/>
          </a:xfrm>
          <a:prstGeom prst="rect">
            <a:avLst/>
          </a:prstGeom>
          <a:solidFill>
            <a:srgbClr val="FF99CC"/>
          </a:solidFill>
          <a:ln w="1905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000" dirty="0">
                <a:solidFill>
                  <a:schemeClr val="tx1"/>
                </a:solidFill>
                <a:latin typeface="HGPｺﾞｼｯｸM" panose="020B0600000000000000" pitchFamily="50" charset="-128"/>
                <a:ea typeface="HGPｺﾞｼｯｸM" panose="020B0600000000000000" pitchFamily="50" charset="-128"/>
              </a:rPr>
              <a:t>こんなときは，どうしたらいいいの？</a:t>
            </a:r>
          </a:p>
        </p:txBody>
      </p:sp>
      <p:sp>
        <p:nvSpPr>
          <p:cNvPr id="46" name="タイトル 1"/>
          <p:cNvSpPr txBox="1">
            <a:spLocks/>
          </p:cNvSpPr>
          <p:nvPr/>
        </p:nvSpPr>
        <p:spPr>
          <a:xfrm>
            <a:off x="611559" y="169936"/>
            <a:ext cx="7992888" cy="594767"/>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HGPｺﾞｼｯｸE" panose="020B0900000000000000" pitchFamily="50" charset="-128"/>
                <a:ea typeface="HGPｺﾞｼｯｸE" panose="020B0900000000000000" pitchFamily="50" charset="-128"/>
              </a:rPr>
              <a:t>【</a:t>
            </a:r>
            <a:r>
              <a:rPr lang="ja-JP" altLang="en-US" sz="3200" dirty="0">
                <a:latin typeface="HGPｺﾞｼｯｸE" panose="020B0900000000000000" pitchFamily="50" charset="-128"/>
                <a:ea typeface="HGPｺﾞｼｯｸE" panose="020B0900000000000000" pitchFamily="50" charset="-128"/>
              </a:rPr>
              <a:t>選挙のマメ知識</a:t>
            </a:r>
            <a:r>
              <a:rPr lang="en-US" altLang="ja-JP" sz="3200" dirty="0">
                <a:latin typeface="HGPｺﾞｼｯｸE" panose="020B0900000000000000" pitchFamily="50" charset="-128"/>
                <a:ea typeface="HGPｺﾞｼｯｸE" panose="020B0900000000000000" pitchFamily="50" charset="-128"/>
              </a:rPr>
              <a:t>】</a:t>
            </a:r>
            <a:endParaRPr lang="ja-JP" altLang="en-US" sz="3200" dirty="0">
              <a:latin typeface="HGPｺﾞｼｯｸE" panose="020B0900000000000000" pitchFamily="50" charset="-128"/>
              <a:ea typeface="HGPｺﾞｼｯｸE" panose="020B0900000000000000" pitchFamily="50" charset="-128"/>
            </a:endParaRPr>
          </a:p>
        </p:txBody>
      </p:sp>
      <p:sp>
        <p:nvSpPr>
          <p:cNvPr id="47" name="タイトル 1"/>
          <p:cNvSpPr txBox="1">
            <a:spLocks/>
          </p:cNvSpPr>
          <p:nvPr/>
        </p:nvSpPr>
        <p:spPr>
          <a:xfrm>
            <a:off x="328861" y="5517232"/>
            <a:ext cx="3888433"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a:latin typeface="HGPｺﾞｼｯｸM" panose="020B0600000000000000" pitchFamily="50" charset="-128"/>
                <a:ea typeface="HGPｺﾞｼｯｸM" panose="020B0600000000000000" pitchFamily="50" charset="-128"/>
              </a:rPr>
              <a:t>④手に怪我をしてしまって字が書けない場合は</a:t>
            </a:r>
            <a:endParaRPr lang="ja-JP" altLang="en-US" sz="1400" b="1" dirty="0">
              <a:solidFill>
                <a:schemeClr val="bg1"/>
              </a:solidFill>
              <a:latin typeface="HGPｺﾞｼｯｸM" panose="020B0600000000000000" pitchFamily="50" charset="-128"/>
              <a:ea typeface="HGPｺﾞｼｯｸM" panose="020B0600000000000000" pitchFamily="50" charset="-128"/>
            </a:endParaRPr>
          </a:p>
        </p:txBody>
      </p:sp>
      <p:sp>
        <p:nvSpPr>
          <p:cNvPr id="48" name="右矢印 47"/>
          <p:cNvSpPr/>
          <p:nvPr/>
        </p:nvSpPr>
        <p:spPr>
          <a:xfrm>
            <a:off x="4048894" y="5500652"/>
            <a:ext cx="1806544" cy="376620"/>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a:xfrm>
            <a:off x="6012160" y="5445224"/>
            <a:ext cx="2520280" cy="432048"/>
          </a:xfrm>
          <a:prstGeom prst="rect">
            <a:avLst/>
          </a:prstGeom>
          <a:solidFill>
            <a:srgbClr val="00B050"/>
          </a:solidFill>
          <a:ln w="19050">
            <a:solidFill>
              <a:srgbClr val="00B050"/>
            </a:solidFill>
          </a:ln>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HGPｺﾞｼｯｸM" panose="020B0600000000000000" pitchFamily="50" charset="-128"/>
                <a:ea typeface="HGPｺﾞｼｯｸM" panose="020B0600000000000000" pitchFamily="50" charset="-128"/>
              </a:rPr>
              <a:t>代理投票</a:t>
            </a:r>
          </a:p>
        </p:txBody>
      </p:sp>
      <p:sp>
        <p:nvSpPr>
          <p:cNvPr id="50" name="タイトル 1"/>
          <p:cNvSpPr txBox="1">
            <a:spLocks/>
          </p:cNvSpPr>
          <p:nvPr/>
        </p:nvSpPr>
        <p:spPr>
          <a:xfrm>
            <a:off x="5993506" y="5848697"/>
            <a:ext cx="2754957" cy="315629"/>
          </a:xfrm>
          <a:prstGeom prst="rect">
            <a:avLst/>
          </a:prstGeom>
          <a:no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00" b="1" dirty="0"/>
              <a:t>※</a:t>
            </a:r>
            <a:r>
              <a:rPr lang="ja-JP" altLang="en-US" sz="1000" b="1" dirty="0"/>
              <a:t>投票所で，投票管理者に申請してください。</a:t>
            </a:r>
            <a:endParaRPr lang="ja-JP" altLang="en-US" sz="1000" b="1" dirty="0">
              <a:solidFill>
                <a:schemeClr val="bg1"/>
              </a:solidFill>
            </a:endParaRPr>
          </a:p>
        </p:txBody>
      </p:sp>
      <p:sp>
        <p:nvSpPr>
          <p:cNvPr id="51" name="右矢印 50"/>
          <p:cNvSpPr/>
          <p:nvPr/>
        </p:nvSpPr>
        <p:spPr>
          <a:xfrm>
            <a:off x="1970186" y="1770258"/>
            <a:ext cx="619497" cy="760738"/>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タイトル 1"/>
          <p:cNvSpPr txBox="1">
            <a:spLocks/>
          </p:cNvSpPr>
          <p:nvPr/>
        </p:nvSpPr>
        <p:spPr>
          <a:xfrm>
            <a:off x="2699792" y="1588142"/>
            <a:ext cx="6264696" cy="1120778"/>
          </a:xfrm>
          <a:prstGeom prst="rect">
            <a:avLst/>
          </a:prstGeom>
          <a:solidFill>
            <a:srgbClr val="00B050"/>
          </a:solidFill>
          <a:ln w="19050">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chemeClr val="bg1"/>
                </a:solidFill>
                <a:latin typeface="HGPｺﾞｼｯｸM" panose="020B0600000000000000" pitchFamily="50" charset="-128"/>
                <a:ea typeface="HGPｺﾞｼｯｸM" panose="020B0600000000000000" pitchFamily="50" charset="-128"/>
              </a:rPr>
              <a:t>・投票日に自宅の最寄りの決められた投票所で投票</a:t>
            </a:r>
            <a:endParaRPr lang="en-US" altLang="ja-JP" sz="1800" b="1" dirty="0">
              <a:solidFill>
                <a:schemeClr val="bg1"/>
              </a:solidFill>
              <a:latin typeface="HGPｺﾞｼｯｸM" panose="020B0600000000000000" pitchFamily="50" charset="-128"/>
              <a:ea typeface="HGPｺﾞｼｯｸM" panose="020B0600000000000000" pitchFamily="50" charset="-128"/>
            </a:endParaRPr>
          </a:p>
          <a:p>
            <a:pPr algn="l"/>
            <a:r>
              <a:rPr lang="ja-JP" altLang="en-US" sz="1800" b="1" dirty="0">
                <a:solidFill>
                  <a:schemeClr val="bg1"/>
                </a:solidFill>
                <a:latin typeface="HGPｺﾞｼｯｸM" panose="020B0600000000000000" pitchFamily="50" charset="-128"/>
                <a:ea typeface="HGPｺﾞｼｯｸM" panose="020B0600000000000000" pitchFamily="50" charset="-128"/>
              </a:rPr>
              <a:t>・所定の投票所は，投票所入場券（葉書）等で事前に案内あり</a:t>
            </a:r>
            <a:endParaRPr lang="en-US" altLang="ja-JP" sz="1400" b="1" dirty="0">
              <a:solidFill>
                <a:schemeClr val="bg1"/>
              </a:solidFill>
              <a:latin typeface="HGPｺﾞｼｯｸM" panose="020B0600000000000000" pitchFamily="50" charset="-128"/>
              <a:ea typeface="HGPｺﾞｼｯｸM" panose="020B0600000000000000" pitchFamily="50" charset="-128"/>
            </a:endParaRPr>
          </a:p>
          <a:p>
            <a:pPr algn="l"/>
            <a:r>
              <a:rPr lang="ja-JP" altLang="en-US" sz="1800" b="1" dirty="0">
                <a:solidFill>
                  <a:schemeClr val="bg1"/>
                </a:solidFill>
                <a:latin typeface="HGPｺﾞｼｯｸM" panose="020B0600000000000000" pitchFamily="50" charset="-128"/>
                <a:ea typeface="HGPｺﾞｼｯｸM" panose="020B0600000000000000" pitchFamily="50" charset="-128"/>
              </a:rPr>
              <a:t>・投票時間は，午前</a:t>
            </a:r>
            <a:r>
              <a:rPr lang="en-US" altLang="ja-JP" sz="1800" b="1" dirty="0">
                <a:solidFill>
                  <a:schemeClr val="bg1"/>
                </a:solidFill>
                <a:latin typeface="HGPｺﾞｼｯｸM" panose="020B0600000000000000" pitchFamily="50" charset="-128"/>
                <a:ea typeface="HGPｺﾞｼｯｸM" panose="020B0600000000000000" pitchFamily="50" charset="-128"/>
              </a:rPr>
              <a:t>7</a:t>
            </a:r>
            <a:r>
              <a:rPr lang="ja-JP" altLang="en-US" sz="1800" b="1" dirty="0">
                <a:solidFill>
                  <a:schemeClr val="bg1"/>
                </a:solidFill>
                <a:latin typeface="HGPｺﾞｼｯｸM" panose="020B0600000000000000" pitchFamily="50" charset="-128"/>
                <a:ea typeface="HGPｺﾞｼｯｸM" panose="020B0600000000000000" pitchFamily="50" charset="-128"/>
              </a:rPr>
              <a:t>時から午後</a:t>
            </a:r>
            <a:r>
              <a:rPr lang="en-US" altLang="ja-JP" sz="1800" b="1" dirty="0">
                <a:solidFill>
                  <a:schemeClr val="bg1"/>
                </a:solidFill>
                <a:latin typeface="HGPｺﾞｼｯｸM" panose="020B0600000000000000" pitchFamily="50" charset="-128"/>
                <a:ea typeface="HGPｺﾞｼｯｸM" panose="020B0600000000000000" pitchFamily="50" charset="-128"/>
              </a:rPr>
              <a:t>8</a:t>
            </a:r>
            <a:r>
              <a:rPr lang="ja-JP" altLang="en-US" sz="1800" b="1" dirty="0">
                <a:solidFill>
                  <a:schemeClr val="bg1"/>
                </a:solidFill>
                <a:latin typeface="HGPｺﾞｼｯｸM" panose="020B0600000000000000" pitchFamily="50" charset="-128"/>
                <a:ea typeface="HGPｺﾞｼｯｸM" panose="020B0600000000000000" pitchFamily="50" charset="-128"/>
              </a:rPr>
              <a:t>時まで（一部の投票所を除く）</a:t>
            </a:r>
          </a:p>
        </p:txBody>
      </p:sp>
      <p:sp>
        <p:nvSpPr>
          <p:cNvPr id="2" name="角丸四角形吹き出し 1"/>
          <p:cNvSpPr/>
          <p:nvPr/>
        </p:nvSpPr>
        <p:spPr>
          <a:xfrm>
            <a:off x="1475656" y="6229107"/>
            <a:ext cx="7056784" cy="512261"/>
          </a:xfrm>
          <a:prstGeom prst="wedgeRoundRectCallout">
            <a:avLst>
              <a:gd name="adj1" fmla="val -54778"/>
              <a:gd name="adj2" fmla="val -2530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・みんなが少しでも投票しやすいように色々な制度があるんだね。</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dirty="0">
                <a:solidFill>
                  <a:srgbClr val="FF0000"/>
                </a:solidFill>
                <a:latin typeface="HG丸ｺﾞｼｯｸM-PRO" panose="020F0600000000000000" pitchFamily="50" charset="-128"/>
                <a:ea typeface="HG丸ｺﾞｼｯｸM-PRO" panose="020F0600000000000000" pitchFamily="50" charset="-128"/>
              </a:rPr>
              <a:t>・大学やショッピングモールに期日前投票所を設置している市町もあるみたいだよ。</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タイトル 1"/>
          <p:cNvSpPr txBox="1">
            <a:spLocks/>
          </p:cNvSpPr>
          <p:nvPr/>
        </p:nvSpPr>
        <p:spPr>
          <a:xfrm>
            <a:off x="323530" y="4393679"/>
            <a:ext cx="8496942" cy="432048"/>
          </a:xfrm>
          <a:prstGeom prst="rect">
            <a:avLst/>
          </a:prstGeom>
          <a:solidFill>
            <a:schemeClr val="bg1">
              <a:lumMod val="75000"/>
            </a:schemeClr>
          </a:solidFill>
          <a:ln w="1905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a:latin typeface="HGPｺﾞｼｯｸM" panose="020B0600000000000000" pitchFamily="50" charset="-128"/>
                <a:ea typeface="HGPｺﾞｼｯｸM" panose="020B0600000000000000" pitchFamily="50" charset="-128"/>
              </a:rPr>
              <a:t>※</a:t>
            </a:r>
            <a:r>
              <a:rPr lang="ja-JP" altLang="en-US" sz="1200" dirty="0">
                <a:latin typeface="HGPｺﾞｼｯｸM" panose="020B0600000000000000" pitchFamily="50" charset="-128"/>
                <a:ea typeface="HGPｺﾞｼｯｸM" panose="020B0600000000000000" pitchFamily="50" charset="-128"/>
              </a:rPr>
              <a:t>選挙で投票するためには，３ヶ月以上お住まいの市区町村の住民基本台帳に記録され，選挙人名簿に登録されることが必要です。　　</a:t>
            </a:r>
            <a:endParaRPr lang="en-US" altLang="ja-JP" sz="1200" dirty="0">
              <a:latin typeface="HGPｺﾞｼｯｸM" panose="020B0600000000000000" pitchFamily="50" charset="-128"/>
              <a:ea typeface="HGPｺﾞｼｯｸM" panose="020B0600000000000000" pitchFamily="50" charset="-128"/>
            </a:endParaRPr>
          </a:p>
          <a:p>
            <a:pPr algn="l"/>
            <a:r>
              <a:rPr lang="ja-JP" altLang="en-US" sz="1200" dirty="0">
                <a:solidFill>
                  <a:schemeClr val="bg1"/>
                </a:solidFill>
                <a:latin typeface="HGPｺﾞｼｯｸM" panose="020B0600000000000000" pitchFamily="50" charset="-128"/>
                <a:ea typeface="HGPｺﾞｼｯｸM" panose="020B0600000000000000" pitchFamily="50" charset="-128"/>
              </a:rPr>
              <a:t>　　</a:t>
            </a:r>
            <a:r>
              <a:rPr lang="ja-JP" altLang="en-US" sz="1200" dirty="0">
                <a:latin typeface="HGPｺﾞｼｯｸM" panose="020B0600000000000000" pitchFamily="50" charset="-128"/>
                <a:ea typeface="HGPｺﾞｼｯｸM" panose="020B0600000000000000" pitchFamily="50" charset="-128"/>
              </a:rPr>
              <a:t>新入学，就職，転勤等でお住まいを移された場合は，市区町村へきちんと住民票の届出をしましょう！</a:t>
            </a:r>
          </a:p>
        </p:txBody>
      </p:sp>
      <p:sp>
        <p:nvSpPr>
          <p:cNvPr id="18" name="スライド番号プレースホルダー 17"/>
          <p:cNvSpPr>
            <a:spLocks noGrp="1"/>
          </p:cNvSpPr>
          <p:nvPr>
            <p:ph type="sldNum" sz="quarter" idx="12"/>
          </p:nvPr>
        </p:nvSpPr>
        <p:spPr>
          <a:xfrm>
            <a:off x="6841751" y="6376243"/>
            <a:ext cx="2133600" cy="365125"/>
          </a:xfrm>
        </p:spPr>
        <p:txBody>
          <a:bodyPr/>
          <a:lstStyle/>
          <a:p>
            <a:r>
              <a:rPr kumimoji="1" lang="ja-JP" altLang="en-US"/>
              <a:t>１７</a:t>
            </a:r>
            <a:endParaRPr kumimoji="1" lang="ja-JP" altLang="en-US" dirty="0"/>
          </a:p>
        </p:txBody>
      </p:sp>
    </p:spTree>
    <p:extLst>
      <p:ext uri="{BB962C8B-B14F-4D97-AF65-F5344CB8AC3E}">
        <p14:creationId xmlns:p14="http://schemas.microsoft.com/office/powerpoint/2010/main" val="332770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40"/>
            <a:ext cx="7772400" cy="720079"/>
          </a:xfrm>
        </p:spPr>
        <p:txBody>
          <a:bodyPr>
            <a:normAutofit/>
          </a:bodyPr>
          <a:lstStyle/>
          <a:p>
            <a:r>
              <a:rPr kumimoji="1" lang="ja-JP" altLang="en-US" sz="3200" dirty="0">
                <a:latin typeface="HGPｺﾞｼｯｸM" panose="020B0600000000000000" pitchFamily="50" charset="-128"/>
                <a:ea typeface="HGPｺﾞｼｯｸM" panose="020B0600000000000000" pitchFamily="50" charset="-128"/>
              </a:rPr>
              <a:t>目　　　次</a:t>
            </a:r>
          </a:p>
        </p:txBody>
      </p:sp>
      <p:sp>
        <p:nvSpPr>
          <p:cNvPr id="3" name="サブタイトル 2"/>
          <p:cNvSpPr>
            <a:spLocks noGrp="1"/>
          </p:cNvSpPr>
          <p:nvPr>
            <p:ph type="subTitle" idx="1"/>
          </p:nvPr>
        </p:nvSpPr>
        <p:spPr>
          <a:xfrm>
            <a:off x="611560" y="836712"/>
            <a:ext cx="8208912" cy="5760640"/>
          </a:xfrm>
        </p:spPr>
        <p:txBody>
          <a:bodyPr>
            <a:noAutofit/>
          </a:bodyPr>
          <a:lstStyle/>
          <a:p>
            <a:pPr algn="l">
              <a:spcBef>
                <a:spcPts val="0"/>
              </a:spcBef>
            </a:pPr>
            <a:r>
              <a:rPr kumimoji="1" lang="ja-JP" altLang="en-US" sz="1600" dirty="0">
                <a:solidFill>
                  <a:schemeClr val="tx1"/>
                </a:solidFill>
                <a:latin typeface="HGｺﾞｼｯｸM" panose="020B0609000000000000" pitchFamily="49" charset="-128"/>
                <a:ea typeface="HGｺﾞｼｯｸM" panose="020B0609000000000000" pitchFamily="49" charset="-128"/>
              </a:rPr>
              <a:t>選挙＝私たちの代表者を選ぶこと　・・・・・・・・・・・・・・・・・・・　　１</a:t>
            </a:r>
            <a:endParaRPr kumimoji="1"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選挙の種類も色々ある　・・・・・・・・・・・・・・・・・・・・・・・・　　３　　</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未来のくらしをつくる大切な「選挙権」　・・・・・・・・・・・・・・・・　　４</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世界の選挙権の状況　・・・・・・・・・・・・・・・・・・・・・・・・・　　５</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参議院議員通常選挙年代別投票率の推移</a:t>
            </a:r>
            <a:r>
              <a:rPr lang="ja-JP" altLang="en-US" sz="1600" dirty="0">
                <a:solidFill>
                  <a:prstClr val="black"/>
                </a:solidFill>
                <a:latin typeface="HGｺﾞｼｯｸM" panose="020B0609000000000000" pitchFamily="49" charset="-128"/>
                <a:ea typeface="HGｺﾞｼｯｸM" panose="020B0609000000000000" pitchFamily="49" charset="-128"/>
              </a:rPr>
              <a:t>　・・・・・・・・・・・・・</a:t>
            </a:r>
            <a:r>
              <a:rPr lang="ja-JP" altLang="en-US" sz="1600" dirty="0">
                <a:solidFill>
                  <a:schemeClr val="tx1"/>
                </a:solidFill>
                <a:latin typeface="HGｺﾞｼｯｸM" panose="020B0609000000000000" pitchFamily="49" charset="-128"/>
                <a:ea typeface="HGｺﾞｼｯｸM" panose="020B0609000000000000" pitchFamily="49" charset="-128"/>
              </a:rPr>
              <a:t>・・・　　６</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衆議院議員総選挙年代別投票率の推移　・・・・・・・・・・・・・・・・・　　７</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若い人が投票に行かないとどうなるんだろう？　・・・・・・・・・・・・・　　８</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世界の投票制度と罰則　・・・・・・・・・・・・・・・・・・・・・・・・　１１</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憲法改正国民投票法　・・・・・・・・・・・・・・・・・・・・・・・・・　１２</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社会に参加し，自ら考え，自ら判断する主権者を目指して　・・・・・・・・　１５</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選挙のマメ知識　・・・・・・・・・・・・・・・・・・・・・・・・・・・　１７</a:t>
            </a: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endParaRPr lang="en-US" altLang="ja-JP" sz="1600" dirty="0">
              <a:solidFill>
                <a:schemeClr val="tx1"/>
              </a:solidFill>
              <a:latin typeface="HGｺﾞｼｯｸM" panose="020B0609000000000000" pitchFamily="49" charset="-128"/>
              <a:ea typeface="HGｺﾞｼｯｸM" panose="020B0609000000000000" pitchFamily="49" charset="-128"/>
            </a:endParaRPr>
          </a:p>
          <a:p>
            <a:pPr algn="l">
              <a:spcBef>
                <a:spcPts val="0"/>
              </a:spcBef>
            </a:pPr>
            <a:r>
              <a:rPr lang="ja-JP" altLang="en-US" sz="1600" dirty="0">
                <a:solidFill>
                  <a:schemeClr val="tx1"/>
                </a:solidFill>
                <a:latin typeface="HGｺﾞｼｯｸM" panose="020B0609000000000000" pitchFamily="49" charset="-128"/>
                <a:ea typeface="HGｺﾞｼｯｸM" panose="020B0609000000000000" pitchFamily="49" charset="-128"/>
              </a:rPr>
              <a:t>（おまけ）国会議事堂の銅像・・・・・・・・・・・・・・・・・・・・・・　１８</a:t>
            </a:r>
            <a:endParaRPr lang="en-US" altLang="ja-JP" sz="1600" dirty="0">
              <a:solidFill>
                <a:schemeClr val="tx1"/>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59840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r>
              <a:rPr kumimoji="1" lang="ja-JP" altLang="en-US" sz="3900" dirty="0"/>
              <a:t>国会議事堂の銅像</a:t>
            </a:r>
            <a:br>
              <a:rPr kumimoji="1" lang="en-US" altLang="ja-JP" sz="3900" dirty="0"/>
            </a:br>
            <a:r>
              <a:rPr lang="ja-JP" altLang="en-US" sz="2800" dirty="0"/>
              <a:t>～“４つ目の台座”に立つのは誰？～</a:t>
            </a:r>
            <a:endParaRPr kumimoji="1" lang="ja-JP" alt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340768"/>
            <a:ext cx="6840760" cy="396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939148" y="6228035"/>
            <a:ext cx="3384376" cy="415498"/>
          </a:xfrm>
          <a:prstGeom prst="rect">
            <a:avLst/>
          </a:prstGeom>
          <a:noFill/>
        </p:spPr>
        <p:txBody>
          <a:bodyPr wrap="square" rtlCol="0">
            <a:spAutoFit/>
          </a:bodyPr>
          <a:lstStyle/>
          <a:p>
            <a:r>
              <a:rPr kumimoji="1" lang="ja-JP" altLang="en-US" sz="1050" dirty="0">
                <a:latin typeface="HGPｺﾞｼｯｸM" panose="020B0600000000000000" pitchFamily="50" charset="-128"/>
                <a:ea typeface="HGPｺﾞｼｯｸM" panose="020B0600000000000000" pitchFamily="50" charset="-128"/>
              </a:rPr>
              <a:t>総務省・文部科学省作成　</a:t>
            </a:r>
            <a:r>
              <a:rPr lang="en-US" altLang="ja-JP" sz="1050" dirty="0">
                <a:latin typeface="HGPｺﾞｼｯｸM" panose="020B0600000000000000" pitchFamily="50" charset="-128"/>
                <a:ea typeface="HGPｺﾞｼｯｸM" panose="020B0600000000000000" pitchFamily="50" charset="-128"/>
              </a:rPr>
              <a:t>『</a:t>
            </a:r>
            <a:r>
              <a:rPr lang="ja-JP" altLang="en-US" sz="1050" dirty="0">
                <a:latin typeface="HGPｺﾞｼｯｸM" panose="020B0600000000000000" pitchFamily="50" charset="-128"/>
                <a:ea typeface="HGPｺﾞｼｯｸM" panose="020B0600000000000000" pitchFamily="50" charset="-128"/>
              </a:rPr>
              <a:t>私たちが拓く日本の未来</a:t>
            </a:r>
            <a:r>
              <a:rPr lang="en-US" altLang="ja-JP" sz="1050" dirty="0">
                <a:latin typeface="HGPｺﾞｼｯｸM" panose="020B0600000000000000" pitchFamily="50" charset="-128"/>
                <a:ea typeface="HGPｺﾞｼｯｸM" panose="020B0600000000000000" pitchFamily="50" charset="-128"/>
              </a:rPr>
              <a:t>』</a:t>
            </a:r>
            <a:r>
              <a:rPr lang="ja-JP" altLang="en-US" sz="1050" dirty="0">
                <a:latin typeface="HGPｺﾞｼｯｸM" panose="020B0600000000000000" pitchFamily="50" charset="-128"/>
                <a:ea typeface="HGPｺﾞｼｯｸM" panose="020B0600000000000000" pitchFamily="50" charset="-128"/>
              </a:rPr>
              <a:t>より</a:t>
            </a:r>
          </a:p>
          <a:p>
            <a:endParaRPr kumimoji="1" lang="en-US" altLang="ja-JP" sz="1050" dirty="0">
              <a:latin typeface="HGPｺﾞｼｯｸM" panose="020B0600000000000000" pitchFamily="50" charset="-128"/>
              <a:ea typeface="HGPｺﾞｼｯｸM" panose="020B0600000000000000" pitchFamily="50"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68344" y="4581128"/>
            <a:ext cx="1255595" cy="1405719"/>
          </a:xfrm>
          <a:prstGeom prst="rect">
            <a:avLst/>
          </a:prstGeom>
        </p:spPr>
      </p:pic>
      <p:sp>
        <p:nvSpPr>
          <p:cNvPr id="9" name="角丸四角形吹き出し 8"/>
          <p:cNvSpPr/>
          <p:nvPr/>
        </p:nvSpPr>
        <p:spPr>
          <a:xfrm>
            <a:off x="1907704" y="5403843"/>
            <a:ext cx="4932548" cy="676951"/>
          </a:xfrm>
          <a:prstGeom prst="wedgeRoundRectCallout">
            <a:avLst>
              <a:gd name="adj1" fmla="val 66623"/>
              <a:gd name="adj2" fmla="val -4354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solidFill>
            </a:endParaRPr>
          </a:p>
          <a:p>
            <a:pPr algn="ctr"/>
            <a:r>
              <a:rPr lang="ja-JP" altLang="en-US" dirty="0">
                <a:solidFill>
                  <a:schemeClr val="tx1"/>
                </a:solidFill>
              </a:rPr>
              <a:t>４つ目の台座に立つのは，</a:t>
            </a:r>
            <a:endParaRPr lang="en-US" altLang="ja-JP" dirty="0">
              <a:solidFill>
                <a:schemeClr val="tx1"/>
              </a:solidFill>
            </a:endParaRPr>
          </a:p>
          <a:p>
            <a:pPr algn="ctr"/>
            <a:r>
              <a:rPr lang="ja-JP" altLang="en-US" dirty="0">
                <a:solidFill>
                  <a:schemeClr val="tx1"/>
                </a:solidFill>
              </a:rPr>
              <a:t>僕たち一人一人なのかもしれないね！</a:t>
            </a:r>
            <a:endParaRPr kumimoji="1" lang="en-US" altLang="ja-JP" dirty="0">
              <a:solidFill>
                <a:schemeClr val="tx1"/>
              </a:solidFill>
            </a:endParaRPr>
          </a:p>
          <a:p>
            <a:pPr algn="ctr"/>
            <a:endParaRPr kumimoji="1"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r>
              <a:rPr kumimoji="1" lang="ja-JP" altLang="en-US" dirty="0"/>
              <a:t>１８</a:t>
            </a:r>
          </a:p>
        </p:txBody>
      </p:sp>
    </p:spTree>
    <p:extLst>
      <p:ext uri="{BB962C8B-B14F-4D97-AF65-F5344CB8AC3E}">
        <p14:creationId xmlns:p14="http://schemas.microsoft.com/office/powerpoint/2010/main" val="403369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916613" y="6462861"/>
            <a:ext cx="2133600" cy="365125"/>
          </a:xfrm>
        </p:spPr>
        <p:txBody>
          <a:bodyPr/>
          <a:lstStyle/>
          <a:p>
            <a:r>
              <a:rPr kumimoji="1" lang="ja-JP" altLang="en-US" dirty="0"/>
              <a:t>１９</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62" y="602320"/>
            <a:ext cx="8765926" cy="367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0683" y="4509120"/>
            <a:ext cx="7936788" cy="1754326"/>
          </a:xfrm>
          <a:prstGeom prst="rect">
            <a:avLst/>
          </a:prstGeom>
          <a:noFill/>
        </p:spPr>
        <p:txBody>
          <a:bodyPr wrap="none" rtlCol="0">
            <a:spAutoFit/>
          </a:bodyPr>
          <a:lstStyle/>
          <a:p>
            <a:pPr algn="ctr"/>
            <a:r>
              <a:rPr kumimoji="1" lang="ja-JP" altLang="en-US" sz="4000" dirty="0"/>
              <a:t>広島の未来を作る主役になろう！</a:t>
            </a:r>
            <a:endParaRPr kumimoji="1" lang="en-US" altLang="ja-JP" sz="4000" dirty="0"/>
          </a:p>
          <a:p>
            <a:pPr algn="ctr"/>
            <a:endParaRPr kumimoji="1" lang="en-US" altLang="ja-JP" sz="4000" dirty="0"/>
          </a:p>
          <a:p>
            <a:pPr algn="r"/>
            <a:r>
              <a:rPr kumimoji="1" lang="ja-JP" altLang="en-US" sz="2800" dirty="0"/>
              <a:t>御清聴ありがとうございました。</a:t>
            </a:r>
            <a:endParaRPr kumimoji="1" lang="en-US" altLang="ja-JP" sz="2800" dirty="0"/>
          </a:p>
        </p:txBody>
      </p:sp>
    </p:spTree>
    <p:extLst>
      <p:ext uri="{BB962C8B-B14F-4D97-AF65-F5344CB8AC3E}">
        <p14:creationId xmlns:p14="http://schemas.microsoft.com/office/powerpoint/2010/main" val="184820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548681"/>
            <a:ext cx="7772400" cy="792087"/>
          </a:xfrm>
          <a:solidFill>
            <a:srgbClr val="FF0000"/>
          </a:solidFill>
          <a:ln w="34925">
            <a:solidFill>
              <a:schemeClr val="tx1"/>
            </a:solidFill>
          </a:ln>
        </p:spPr>
        <p:txBody>
          <a:bodyPr>
            <a:normAutofit/>
          </a:bodyPr>
          <a:lstStyle/>
          <a:p>
            <a:r>
              <a:rPr kumimoji="1" lang="ja-JP" altLang="en-US" sz="4000" dirty="0">
                <a:solidFill>
                  <a:schemeClr val="bg1"/>
                </a:solidFill>
                <a:latin typeface="HGPｺﾞｼｯｸE" panose="020B0900000000000000" pitchFamily="50" charset="-128"/>
                <a:ea typeface="HGPｺﾞｼｯｸE" panose="020B0900000000000000" pitchFamily="50" charset="-128"/>
              </a:rPr>
              <a:t>選挙＝私たちの代表者を選ぶこと</a:t>
            </a:r>
          </a:p>
        </p:txBody>
      </p:sp>
      <p:sp>
        <p:nvSpPr>
          <p:cNvPr id="3" name="サブタイトル 2"/>
          <p:cNvSpPr>
            <a:spLocks noGrp="1"/>
          </p:cNvSpPr>
          <p:nvPr>
            <p:ph type="subTitle" idx="1"/>
          </p:nvPr>
        </p:nvSpPr>
        <p:spPr>
          <a:xfrm>
            <a:off x="683568" y="1924944"/>
            <a:ext cx="7848872" cy="3761243"/>
          </a:xfrm>
        </p:spPr>
        <p:txBody>
          <a:bodyPr>
            <a:normAutofit/>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私たちは，誰もが快適で安心できる社会がつくりたいと願っています。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では，あなたにとって，「快適で安心できる社会」とは？</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mn-ea"/>
            </a:endParaRPr>
          </a:p>
          <a:p>
            <a:pPr algn="l"/>
            <a:endParaRPr kumimoji="1" lang="en-US" altLang="ja-JP" sz="1600" dirty="0">
              <a:solidFill>
                <a:schemeClr val="tx1"/>
              </a:solidFill>
              <a:latin typeface="+mn-ea"/>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7" name="Picture 3"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091" y="1924944"/>
            <a:ext cx="951341" cy="7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タイトル 1"/>
          <p:cNvSpPr txBox="1">
            <a:spLocks/>
          </p:cNvSpPr>
          <p:nvPr/>
        </p:nvSpPr>
        <p:spPr>
          <a:xfrm>
            <a:off x="683568" y="1412776"/>
            <a:ext cx="7776864" cy="495944"/>
          </a:xfrm>
          <a:prstGeom prst="rect">
            <a:avLst/>
          </a:prstGeom>
          <a:noFill/>
          <a:ln w="19050">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srgbClr val="00B050"/>
                </a:solidFill>
                <a:latin typeface="HGPｺﾞｼｯｸM" panose="020B0600000000000000" pitchFamily="50" charset="-128"/>
                <a:ea typeface="HGPｺﾞｼｯｸM" panose="020B0600000000000000" pitchFamily="50" charset="-128"/>
              </a:rPr>
              <a:t>～誰を代表者に選ぶかによって，くらしは大きく変わる～</a:t>
            </a:r>
          </a:p>
        </p:txBody>
      </p:sp>
      <p:pic>
        <p:nvPicPr>
          <p:cNvPr id="16" name="図 15" descr="画像 131"/>
          <p:cNvPicPr/>
          <p:nvPr/>
        </p:nvPicPr>
        <p:blipFill>
          <a:blip r:embed="rId3">
            <a:extLst>
              <a:ext uri="{28A0092B-C50C-407E-A947-70E740481C1C}">
                <a14:useLocalDpi xmlns:a14="http://schemas.microsoft.com/office/drawing/2010/main" val="0"/>
              </a:ext>
            </a:extLst>
          </a:blip>
          <a:srcRect/>
          <a:stretch>
            <a:fillRect/>
          </a:stretch>
        </p:blipFill>
        <p:spPr bwMode="auto">
          <a:xfrm>
            <a:off x="7014542" y="3208392"/>
            <a:ext cx="1085850" cy="868680"/>
          </a:xfrm>
          <a:prstGeom prst="rect">
            <a:avLst/>
          </a:prstGeom>
          <a:noFill/>
          <a:ln>
            <a:noFill/>
          </a:ln>
        </p:spPr>
      </p:pic>
      <p:pic>
        <p:nvPicPr>
          <p:cNvPr id="17" name="図 16" descr="画像 04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271750"/>
            <a:ext cx="1045210" cy="1219200"/>
          </a:xfrm>
          <a:prstGeom prst="rect">
            <a:avLst/>
          </a:prstGeom>
          <a:noFill/>
        </p:spPr>
      </p:pic>
      <p:sp>
        <p:nvSpPr>
          <p:cNvPr id="18" name="AutoShape 52"/>
          <p:cNvSpPr>
            <a:spLocks noChangeArrowheads="1"/>
          </p:cNvSpPr>
          <p:nvPr/>
        </p:nvSpPr>
        <p:spPr bwMode="auto">
          <a:xfrm>
            <a:off x="4878387" y="2996953"/>
            <a:ext cx="1853853" cy="1080120"/>
          </a:xfrm>
          <a:prstGeom prst="wedgeEllipseCallout">
            <a:avLst>
              <a:gd name="adj1" fmla="val 74660"/>
              <a:gd name="adj2" fmla="val 739"/>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91440" tIns="45720" rIns="91440" bIns="45720" anchor="t" anchorCtr="0" upright="1">
            <a:noAutofit/>
          </a:bodyPr>
          <a:lstStyle/>
          <a:p>
            <a:pPr marL="0" marR="0" algn="just">
              <a:spcBef>
                <a:spcPts val="0"/>
              </a:spcBef>
              <a:spcAft>
                <a:spcPts val="0"/>
              </a:spcAft>
            </a:pPr>
            <a:r>
              <a:rPr lang="ja-JP" sz="1400" kern="100" dirty="0">
                <a:solidFill>
                  <a:srgbClr val="000000"/>
                </a:solidFill>
                <a:effectLst/>
                <a:latin typeface="HG丸ｺﾞｼｯｸM-PRO" panose="020F0600000000000000" pitchFamily="50" charset="-128"/>
                <a:ea typeface="HG丸ｺﾞｼｯｸM-PRO" panose="020F0600000000000000" pitchFamily="50" charset="-128"/>
                <a:cs typeface="ＭＳ Ｐゴシック"/>
              </a:rPr>
              <a:t>病院がたくさんあったら安心だね。</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p:txBody>
      </p:sp>
      <p:pic>
        <p:nvPicPr>
          <p:cNvPr id="19" name="図 18" descr="j0416798[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2194" y="3093467"/>
            <a:ext cx="1158240" cy="1257300"/>
          </a:xfrm>
          <a:prstGeom prst="rect">
            <a:avLst/>
          </a:prstGeom>
          <a:noFill/>
          <a:ln>
            <a:noFill/>
          </a:ln>
        </p:spPr>
      </p:pic>
      <p:pic>
        <p:nvPicPr>
          <p:cNvPr id="20" name="図 19" descr="j0416818[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1244" y="5193341"/>
            <a:ext cx="1139190" cy="1095375"/>
          </a:xfrm>
          <a:prstGeom prst="rect">
            <a:avLst/>
          </a:prstGeom>
          <a:noFill/>
          <a:ln>
            <a:noFill/>
          </a:ln>
        </p:spPr>
      </p:pic>
      <p:grpSp>
        <p:nvGrpSpPr>
          <p:cNvPr id="22" name="Group 199"/>
          <p:cNvGrpSpPr>
            <a:grpSpLocks/>
          </p:cNvGrpSpPr>
          <p:nvPr/>
        </p:nvGrpSpPr>
        <p:grpSpPr bwMode="auto">
          <a:xfrm>
            <a:off x="2736992" y="4149080"/>
            <a:ext cx="3851505" cy="2097344"/>
            <a:chOff x="3912" y="10335"/>
            <a:chExt cx="5320" cy="3090"/>
          </a:xfrm>
        </p:grpSpPr>
        <p:sp>
          <p:nvSpPr>
            <p:cNvPr id="25" name="AutoShape 169"/>
            <p:cNvSpPr>
              <a:spLocks noChangeArrowheads="1"/>
            </p:cNvSpPr>
            <p:nvPr/>
          </p:nvSpPr>
          <p:spPr bwMode="auto">
            <a:xfrm>
              <a:off x="3912" y="10335"/>
              <a:ext cx="5320" cy="1734"/>
            </a:xfrm>
            <a:prstGeom prst="cloudCallout">
              <a:avLst>
                <a:gd name="adj1" fmla="val -9356"/>
                <a:gd name="adj2" fmla="val 111361"/>
              </a:avLst>
            </a:prstGeom>
            <a:solidFill>
              <a:srgbClr val="FFFFFF"/>
            </a:solidFill>
            <a:ln w="31750">
              <a:solidFill>
                <a:srgbClr val="000000"/>
              </a:solidFill>
              <a:round/>
              <a:headEnd/>
              <a:tailEnd/>
            </a:ln>
          </p:spPr>
          <p:txBody>
            <a:bodyPr rot="0" vert="horz" wrap="square" lIns="74295" tIns="8890" rIns="74295" bIns="8890" anchor="ctr" anchorCtr="0" upright="1">
              <a:noAutofit/>
            </a:bodyPr>
            <a:lstStyle/>
            <a:p>
              <a:pPr marL="0" marR="0" algn="dist">
                <a:spcBef>
                  <a:spcPts val="0"/>
                </a:spcBef>
                <a:spcAft>
                  <a:spcPts val="0"/>
                </a:spcAft>
              </a:pPr>
              <a:r>
                <a:rPr lang="ja-JP" altLang="en-US" sz="1800" b="1" kern="100" dirty="0">
                  <a:effectLst>
                    <a:outerShdw blurRad="50800" dist="38100" dir="2700000" algn="tl">
                      <a:srgbClr val="000000">
                        <a:alpha val="40000"/>
                      </a:srgbClr>
                    </a:outerShdw>
                  </a:effectLst>
                  <a:latin typeface="Century"/>
                  <a:ea typeface="HG丸ｺﾞｼｯｸM-PRO"/>
                  <a:cs typeface="Times New Roman"/>
                </a:rPr>
                <a:t>社会（</a:t>
              </a:r>
              <a:r>
                <a:rPr lang="ja-JP" sz="1800" b="1" kern="100" dirty="0">
                  <a:effectLst>
                    <a:outerShdw blurRad="50800" dist="38100" dir="2700000" algn="tl">
                      <a:srgbClr val="000000">
                        <a:alpha val="40000"/>
                      </a:srgbClr>
                    </a:outerShdw>
                  </a:effectLst>
                  <a:latin typeface="Century"/>
                  <a:ea typeface="HG丸ｺﾞｼｯｸM-PRO"/>
                  <a:cs typeface="Times New Roman"/>
                </a:rPr>
                <a:t>政治</a:t>
              </a:r>
              <a:r>
                <a:rPr lang="ja-JP" altLang="en-US" sz="1800" b="1" kern="100" dirty="0">
                  <a:effectLst>
                    <a:outerShdw blurRad="50800" dist="38100" dir="2700000" algn="tl">
                      <a:srgbClr val="000000">
                        <a:alpha val="40000"/>
                      </a:srgbClr>
                    </a:outerShdw>
                  </a:effectLst>
                  <a:latin typeface="Century"/>
                  <a:ea typeface="HG丸ｺﾞｼｯｸM-PRO"/>
                  <a:cs typeface="Times New Roman"/>
                </a:rPr>
                <a:t>）</a:t>
              </a:r>
              <a:r>
                <a:rPr lang="ja-JP" sz="1800" b="1" kern="100" dirty="0">
                  <a:effectLst>
                    <a:outerShdw blurRad="50800" dist="38100" dir="2700000" algn="tl">
                      <a:srgbClr val="000000">
                        <a:alpha val="40000"/>
                      </a:srgbClr>
                    </a:outerShdw>
                  </a:effectLst>
                  <a:latin typeface="Century"/>
                  <a:ea typeface="HG丸ｺﾞｼｯｸM-PRO"/>
                  <a:cs typeface="Times New Roman"/>
                </a:rPr>
                <a:t>に対する期待（要求）は様々！</a:t>
              </a:r>
              <a:endParaRPr lang="ja-JP" sz="1050" kern="100" dirty="0">
                <a:effectLst/>
                <a:latin typeface="Century"/>
                <a:ea typeface="ＭＳ 明朝"/>
                <a:cs typeface="Times New Roman"/>
              </a:endParaRPr>
            </a:p>
          </p:txBody>
        </p:sp>
        <p:sp>
          <p:nvSpPr>
            <p:cNvPr id="26" name="Rectangle 198"/>
            <p:cNvSpPr>
              <a:spLocks noChangeArrowheads="1"/>
            </p:cNvSpPr>
            <p:nvPr/>
          </p:nvSpPr>
          <p:spPr bwMode="auto">
            <a:xfrm>
              <a:off x="5574" y="12195"/>
              <a:ext cx="1026" cy="12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endParaRPr lang="ja-JP" altLang="en-US"/>
            </a:p>
          </p:txBody>
        </p:sp>
      </p:grpSp>
      <p:sp>
        <p:nvSpPr>
          <p:cNvPr id="23" name="AutoShape 53"/>
          <p:cNvSpPr>
            <a:spLocks noChangeArrowheads="1"/>
          </p:cNvSpPr>
          <p:nvPr/>
        </p:nvSpPr>
        <p:spPr bwMode="auto">
          <a:xfrm>
            <a:off x="4722177" y="5353009"/>
            <a:ext cx="2082071" cy="935707"/>
          </a:xfrm>
          <a:prstGeom prst="wedgeEllipseCallout">
            <a:avLst>
              <a:gd name="adj1" fmla="val 61719"/>
              <a:gd name="adj2" fmla="val -28088"/>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91440" tIns="45720" rIns="91440" bIns="45720" anchor="t" anchorCtr="0" upright="1">
            <a:noAutofit/>
          </a:bodyPr>
          <a:lstStyle/>
          <a:p>
            <a:pPr marL="0" marR="0" algn="just">
              <a:spcBef>
                <a:spcPts val="0"/>
              </a:spcBef>
              <a:spcAft>
                <a:spcPts val="0"/>
              </a:spcAft>
            </a:pPr>
            <a:r>
              <a:rPr lang="ja-JP" sz="1400" kern="100" dirty="0">
                <a:solidFill>
                  <a:srgbClr val="000000"/>
                </a:solidFill>
                <a:effectLst/>
                <a:latin typeface="Century"/>
                <a:ea typeface="HG丸ｺﾞｼｯｸM-PRO"/>
                <a:cs typeface="ＭＳ Ｐゴシック"/>
              </a:rPr>
              <a:t>子育てしやすいよう保育園をつくってほしいわ。</a:t>
            </a:r>
            <a:endParaRPr lang="ja-JP" sz="1400" kern="100" dirty="0">
              <a:effectLst/>
              <a:latin typeface="Century"/>
              <a:ea typeface="ＭＳ 明朝"/>
              <a:cs typeface="Times New Roman"/>
            </a:endParaRPr>
          </a:p>
        </p:txBody>
      </p:sp>
      <p:sp>
        <p:nvSpPr>
          <p:cNvPr id="24" name="AutoShape 59"/>
          <p:cNvSpPr>
            <a:spLocks noChangeArrowheads="1"/>
          </p:cNvSpPr>
          <p:nvPr/>
        </p:nvSpPr>
        <p:spPr bwMode="auto">
          <a:xfrm>
            <a:off x="2736992" y="3045210"/>
            <a:ext cx="1835008" cy="1031863"/>
          </a:xfrm>
          <a:prstGeom prst="wedgeEllipseCallout">
            <a:avLst>
              <a:gd name="adj1" fmla="val -64136"/>
              <a:gd name="adj2" fmla="val -6859"/>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74295" tIns="8890" rIns="74295" bIns="8890" anchor="t" anchorCtr="0" upright="1">
            <a:noAutofit/>
          </a:bodyPr>
          <a:lstStyle/>
          <a:p>
            <a:pPr marL="0" marR="0" algn="just">
              <a:spcBef>
                <a:spcPts val="0"/>
              </a:spcBef>
              <a:spcAft>
                <a:spcPts val="0"/>
              </a:spcAft>
            </a:pPr>
            <a:r>
              <a:rPr lang="ja-JP" sz="1400" kern="100" dirty="0">
                <a:effectLst/>
                <a:latin typeface="Century"/>
                <a:ea typeface="HG丸ｺﾞｼｯｸM-PRO"/>
                <a:cs typeface="Times New Roman"/>
              </a:rPr>
              <a:t>大学で学ぶための奨学金を充実させて！</a:t>
            </a:r>
            <a:endParaRPr lang="ja-JP" sz="1400" kern="100" dirty="0">
              <a:effectLst/>
              <a:latin typeface="Century"/>
              <a:ea typeface="ＭＳ 明朝"/>
              <a:cs typeface="Times New Roman"/>
            </a:endParaRPr>
          </a:p>
        </p:txBody>
      </p:sp>
      <p:sp>
        <p:nvSpPr>
          <p:cNvPr id="21" name="AutoShape 60"/>
          <p:cNvSpPr>
            <a:spLocks noChangeArrowheads="1"/>
          </p:cNvSpPr>
          <p:nvPr/>
        </p:nvSpPr>
        <p:spPr bwMode="auto">
          <a:xfrm>
            <a:off x="2411761" y="5381372"/>
            <a:ext cx="2050190" cy="999956"/>
          </a:xfrm>
          <a:prstGeom prst="wedgeEllipseCallout">
            <a:avLst>
              <a:gd name="adj1" fmla="val -62154"/>
              <a:gd name="adj2" fmla="val -7859"/>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74295" tIns="8890" rIns="74295" bIns="8890" anchor="t" anchorCtr="0" upright="1">
            <a:noAutofit/>
          </a:bodyPr>
          <a:lstStyle/>
          <a:p>
            <a:pPr marL="0" marR="0" algn="just">
              <a:spcBef>
                <a:spcPts val="0"/>
              </a:spcBef>
              <a:spcAft>
                <a:spcPts val="0"/>
              </a:spcAft>
            </a:pPr>
            <a:r>
              <a:rPr lang="ja-JP" sz="1200" kern="100" dirty="0">
                <a:effectLst/>
                <a:latin typeface="Century"/>
                <a:ea typeface="HG丸ｺﾞｼｯｸM-PRO"/>
                <a:cs typeface="Times New Roman"/>
              </a:rPr>
              <a:t>仕事で帰りが遅くても、お店が開いていると便利よね。</a:t>
            </a:r>
            <a:endParaRPr lang="ja-JP" sz="1200" kern="100" dirty="0">
              <a:effectLst/>
              <a:latin typeface="Century"/>
              <a:ea typeface="ＭＳ 明朝"/>
              <a:cs typeface="Times New Roman"/>
            </a:endParaRPr>
          </a:p>
        </p:txBody>
      </p:sp>
      <p:sp>
        <p:nvSpPr>
          <p:cNvPr id="6" name="スライド番号プレースホルダー 5"/>
          <p:cNvSpPr>
            <a:spLocks noGrp="1"/>
          </p:cNvSpPr>
          <p:nvPr>
            <p:ph type="sldNum" sz="quarter" idx="12"/>
          </p:nvPr>
        </p:nvSpPr>
        <p:spPr/>
        <p:txBody>
          <a:bodyPr/>
          <a:lstStyle/>
          <a:p>
            <a:r>
              <a:rPr kumimoji="1" lang="ja-JP" altLang="en-US" dirty="0"/>
              <a:t>１</a:t>
            </a:r>
          </a:p>
        </p:txBody>
      </p:sp>
    </p:spTree>
    <p:extLst>
      <p:ext uri="{BB962C8B-B14F-4D97-AF65-F5344CB8AC3E}">
        <p14:creationId xmlns:p14="http://schemas.microsoft.com/office/powerpoint/2010/main" val="233526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548681"/>
            <a:ext cx="7772400" cy="792087"/>
          </a:xfrm>
          <a:solidFill>
            <a:srgbClr val="FF0000"/>
          </a:solidFill>
          <a:ln w="34925">
            <a:solidFill>
              <a:schemeClr val="tx1"/>
            </a:solidFill>
          </a:ln>
        </p:spPr>
        <p:txBody>
          <a:bodyPr>
            <a:normAutofit/>
          </a:bodyPr>
          <a:lstStyle/>
          <a:p>
            <a:r>
              <a:rPr kumimoji="1" lang="ja-JP" altLang="en-US" sz="4000" dirty="0">
                <a:solidFill>
                  <a:schemeClr val="bg1"/>
                </a:solidFill>
                <a:latin typeface="HGPｺﾞｼｯｸE" panose="020B0900000000000000" pitchFamily="50" charset="-128"/>
                <a:ea typeface="HGPｺﾞｼｯｸE" panose="020B0900000000000000" pitchFamily="50" charset="-128"/>
              </a:rPr>
              <a:t>選挙＝私たちの代表者を選ぶこと</a:t>
            </a:r>
          </a:p>
        </p:txBody>
      </p:sp>
      <p:sp>
        <p:nvSpPr>
          <p:cNvPr id="3" name="サブタイトル 2"/>
          <p:cNvSpPr>
            <a:spLocks noGrp="1"/>
          </p:cNvSpPr>
          <p:nvPr>
            <p:ph type="subTitle" idx="1"/>
          </p:nvPr>
        </p:nvSpPr>
        <p:spPr>
          <a:xfrm>
            <a:off x="683568" y="1924944"/>
            <a:ext cx="7848872" cy="4384376"/>
          </a:xfrm>
        </p:spPr>
        <p:txBody>
          <a:bodyPr>
            <a:normAutofit/>
          </a:bodyPr>
          <a:lstStyle/>
          <a:p>
            <a:r>
              <a:rPr lang="ja-JP" altLang="en-US"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快適で安心できる社会</a:t>
            </a:r>
            <a:endParaRPr lang="en-US" altLang="ja-JP"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endParaRPr lang="en-US" altLang="ja-JP"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年齢や職業，家庭の状況によって期待（要求）は様々</a:t>
            </a:r>
            <a:endParaRPr lang="en-US" altLang="ja-JP"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lgn="l"/>
            <a:r>
              <a:rPr kumimoji="1" lang="ja-JP" altLang="en-US"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endParaRPr kumimoji="1" lang="en-US" altLang="ja-JP"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kumimoji="1" lang="ja-JP" altLang="en-US" sz="2000" spc="-15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選挙で私たちの代表者を選び，私たちの代わりにその思いを実現してもらう</a:t>
            </a:r>
            <a:endParaRPr kumimoji="1" lang="en-US" altLang="ja-JP" sz="2000" spc="-15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lgn="l"/>
            <a:r>
              <a:rPr lang="ja-JP" altLang="en-US"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endParaRPr lang="en-US" altLang="ja-JP" sz="200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lgn="l"/>
            <a:endParaRPr lang="en-US" altLang="ja-JP" sz="1600" dirty="0">
              <a:solidFill>
                <a:schemeClr val="tx1"/>
              </a:solidFill>
              <a:effectLst>
                <a:outerShdw blurRad="38100" dist="38100" dir="2700000" algn="tl">
                  <a:srgbClr val="000000">
                    <a:alpha val="43137"/>
                  </a:srgbClr>
                </a:outerShdw>
              </a:effectLst>
              <a:latin typeface="+mn-ea"/>
            </a:endParaRPr>
          </a:p>
          <a:p>
            <a:endParaRPr lang="en-US" altLang="ja-JP" sz="19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endParaRPr lang="en-US" altLang="ja-JP" sz="19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endParaRPr lang="en-US" altLang="ja-JP" sz="19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endParaRPr lang="en-US" altLang="ja-JP" sz="19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2400" spc="-150" dirty="0">
                <a:solidFill>
                  <a:schemeClr val="tx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「選挙」は，私たちの日常生活に大きく関わる重要で大切なもの</a:t>
            </a:r>
          </a:p>
          <a:p>
            <a:endParaRPr lang="ja-JP" altLang="en-US" sz="28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algn="l"/>
            <a:endParaRPr kumimoji="1" lang="en-US" altLang="ja-JP" sz="1600" dirty="0">
              <a:solidFill>
                <a:schemeClr val="tx1"/>
              </a:solidFill>
              <a:effectLst>
                <a:outerShdw blurRad="38100" dist="38100" dir="2700000" algn="tl">
                  <a:srgbClr val="000000">
                    <a:alpha val="43137"/>
                  </a:srgbClr>
                </a:outerShdw>
              </a:effectLst>
              <a:latin typeface="+mn-ea"/>
            </a:endParaRPr>
          </a:p>
          <a:p>
            <a:pPr algn="l"/>
            <a:endParaRPr lang="en-US" altLang="ja-JP"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a:endParaRPr kumimoji="1" lang="en-US" altLang="ja-JP" sz="1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a:endParaRPr lang="en-US" altLang="ja-JP" sz="1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a:endParaRPr kumimoji="1" lang="ja-JP" altLang="en-US" sz="1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2" name="タイトル 1"/>
          <p:cNvSpPr txBox="1">
            <a:spLocks/>
          </p:cNvSpPr>
          <p:nvPr/>
        </p:nvSpPr>
        <p:spPr>
          <a:xfrm>
            <a:off x="683568" y="1412776"/>
            <a:ext cx="7776864" cy="495944"/>
          </a:xfrm>
          <a:prstGeom prst="rect">
            <a:avLst/>
          </a:prstGeom>
          <a:noFill/>
          <a:ln w="19050">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solidFill>
                  <a:srgbClr val="00B050"/>
                </a:solidFill>
                <a:latin typeface="HGPｺﾞｼｯｸM" panose="020B0600000000000000" pitchFamily="50" charset="-128"/>
                <a:ea typeface="HGPｺﾞｼｯｸM" panose="020B0600000000000000" pitchFamily="50" charset="-128"/>
              </a:rPr>
              <a:t>～誰を代表者に選ぶかによって，くらしは大きく変わる～</a:t>
            </a:r>
          </a:p>
        </p:txBody>
      </p:sp>
      <p:sp>
        <p:nvSpPr>
          <p:cNvPr id="5" name="下矢印 4"/>
          <p:cNvSpPr/>
          <p:nvPr/>
        </p:nvSpPr>
        <p:spPr>
          <a:xfrm>
            <a:off x="4248004" y="2352271"/>
            <a:ext cx="720000" cy="270000"/>
          </a:xfrm>
          <a:prstGeom prst="down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2816912" y="3933096"/>
            <a:ext cx="3600000" cy="360000"/>
          </a:xfrm>
          <a:prstGeom prst="down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90688" y="3933096"/>
            <a:ext cx="1234633" cy="307777"/>
          </a:xfrm>
          <a:prstGeom prst="rect">
            <a:avLst/>
          </a:prstGeom>
          <a:noFill/>
        </p:spPr>
        <p:txBody>
          <a:bodyPr wrap="none" rtlCol="0">
            <a:spAutoFit/>
          </a:bodyPr>
          <a:lstStyle/>
          <a:p>
            <a:r>
              <a:rPr kumimoji="1" lang="ja-JP" altLang="en-US" sz="1400" dirty="0">
                <a:latin typeface="HGPｺﾞｼｯｸE" panose="020B0900000000000000" pitchFamily="50" charset="-128"/>
                <a:ea typeface="HGPｺﾞｼｯｸE" panose="020B0900000000000000" pitchFamily="50" charset="-128"/>
              </a:rPr>
              <a:t>言い換えれば</a:t>
            </a:r>
          </a:p>
        </p:txBody>
      </p:sp>
      <p:sp>
        <p:nvSpPr>
          <p:cNvPr id="16" name="下矢印 15"/>
          <p:cNvSpPr/>
          <p:nvPr/>
        </p:nvSpPr>
        <p:spPr>
          <a:xfrm>
            <a:off x="4248004" y="3140968"/>
            <a:ext cx="720000" cy="270000"/>
          </a:xfrm>
          <a:prstGeom prst="down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p:nvPr/>
        </p:nvPicPr>
        <p:blipFill rotWithShape="1">
          <a:blip r:embed="rId2" cstate="print">
            <a:extLst>
              <a:ext uri="{28A0092B-C50C-407E-A947-70E740481C1C}">
                <a14:useLocalDpi xmlns:a14="http://schemas.microsoft.com/office/drawing/2010/main" val="0"/>
              </a:ext>
            </a:extLst>
          </a:blip>
          <a:srcRect/>
          <a:stretch/>
        </p:blipFill>
        <p:spPr bwMode="auto">
          <a:xfrm>
            <a:off x="7668344" y="4374232"/>
            <a:ext cx="1003300" cy="1143000"/>
          </a:xfrm>
          <a:prstGeom prst="rect">
            <a:avLst/>
          </a:prstGeom>
          <a:ln>
            <a:noFill/>
          </a:ln>
          <a:extLst>
            <a:ext uri="{53640926-AAD7-44D8-BBD7-CCE9431645EC}">
              <a14:shadowObscured xmlns:a14="http://schemas.microsoft.com/office/drawing/2010/main"/>
            </a:ext>
          </a:extLst>
        </p:spPr>
      </p:pic>
      <p:sp>
        <p:nvSpPr>
          <p:cNvPr id="8" name="角丸四角形 7"/>
          <p:cNvSpPr/>
          <p:nvPr/>
        </p:nvSpPr>
        <p:spPr>
          <a:xfrm>
            <a:off x="971600" y="4384889"/>
            <a:ext cx="6552728" cy="106033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私たちは，選挙（投票）をすることで，</a:t>
            </a:r>
            <a:endParaRPr lang="en-US" altLang="ja-JP" sz="3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3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くらしや社会づくり（政治）に参加</a:t>
            </a:r>
            <a:endParaRPr lang="en-US" altLang="ja-JP" sz="3000"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4254932" y="5445224"/>
            <a:ext cx="677108" cy="432048"/>
          </a:xfrm>
          <a:prstGeom prst="rect">
            <a:avLst/>
          </a:prstGeom>
          <a:noFill/>
        </p:spPr>
        <p:txBody>
          <a:bodyPr vert="eaVert" wrap="square" rtlCol="0">
            <a:spAutoFit/>
          </a:bodyPr>
          <a:lstStyle/>
          <a:p>
            <a:r>
              <a:rPr kumimoji="1" lang="ja-JP" altLang="en-US" sz="3200" dirty="0">
                <a:latin typeface="HGPｺﾞｼｯｸE" panose="020B0900000000000000" pitchFamily="50" charset="-128"/>
                <a:ea typeface="HGPｺﾞｼｯｸE" panose="020B0900000000000000" pitchFamily="50" charset="-128"/>
              </a:rPr>
              <a:t>＝</a:t>
            </a:r>
          </a:p>
        </p:txBody>
      </p:sp>
      <p:sp>
        <p:nvSpPr>
          <p:cNvPr id="12" name="スライド番号プレースホルダー 11"/>
          <p:cNvSpPr>
            <a:spLocks noGrp="1"/>
          </p:cNvSpPr>
          <p:nvPr>
            <p:ph type="sldNum" sz="quarter" idx="12"/>
          </p:nvPr>
        </p:nvSpPr>
        <p:spPr/>
        <p:txBody>
          <a:bodyPr/>
          <a:lstStyle/>
          <a:p>
            <a:r>
              <a:rPr kumimoji="1" lang="ja-JP" altLang="en-US" dirty="0"/>
              <a:t>２</a:t>
            </a:r>
          </a:p>
        </p:txBody>
      </p:sp>
    </p:spTree>
    <p:extLst>
      <p:ext uri="{BB962C8B-B14F-4D97-AF65-F5344CB8AC3E}">
        <p14:creationId xmlns:p14="http://schemas.microsoft.com/office/powerpoint/2010/main" val="238201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239" y="5063911"/>
            <a:ext cx="1626721" cy="1626721"/>
          </a:xfrm>
          <a:prstGeom prst="rect">
            <a:avLst/>
          </a:prstGeom>
        </p:spPr>
      </p:pic>
      <p:sp>
        <p:nvSpPr>
          <p:cNvPr id="2" name="タイトル 1"/>
          <p:cNvSpPr>
            <a:spLocks noGrp="1"/>
          </p:cNvSpPr>
          <p:nvPr>
            <p:ph type="ctrTitle"/>
          </p:nvPr>
        </p:nvSpPr>
        <p:spPr>
          <a:xfrm>
            <a:off x="611560" y="332656"/>
            <a:ext cx="7772400" cy="648072"/>
          </a:xfrm>
        </p:spPr>
        <p:txBody>
          <a:bodyPr>
            <a:normAutofit/>
          </a:bodyPr>
          <a:lstStyle/>
          <a:p>
            <a:r>
              <a:rPr kumimoji="1" lang="en-US" altLang="ja-JP" sz="3600" dirty="0"/>
              <a:t>【</a:t>
            </a:r>
            <a:r>
              <a:rPr kumimoji="1" lang="ja-JP" altLang="en-US" sz="3600" dirty="0"/>
              <a:t>選挙の種類も色々ある</a:t>
            </a:r>
            <a:r>
              <a:rPr kumimoji="1" lang="en-US" altLang="ja-JP" sz="3600" dirty="0"/>
              <a:t>】</a:t>
            </a:r>
            <a:endParaRPr kumimoji="1" lang="ja-JP" altLang="en-US" sz="3600" dirty="0"/>
          </a:p>
        </p:txBody>
      </p:sp>
      <p:sp>
        <p:nvSpPr>
          <p:cNvPr id="3" name="サブタイトル 2"/>
          <p:cNvSpPr>
            <a:spLocks noGrp="1"/>
          </p:cNvSpPr>
          <p:nvPr>
            <p:ph type="subTitle" idx="1"/>
          </p:nvPr>
        </p:nvSpPr>
        <p:spPr>
          <a:xfrm>
            <a:off x="539552" y="908720"/>
            <a:ext cx="8064896" cy="4968552"/>
          </a:xfrm>
        </p:spPr>
        <p:txBody>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吹き出し 11"/>
          <p:cNvSpPr/>
          <p:nvPr/>
        </p:nvSpPr>
        <p:spPr>
          <a:xfrm>
            <a:off x="1043608" y="5666297"/>
            <a:ext cx="5378896" cy="612648"/>
          </a:xfrm>
          <a:prstGeom prst="wedgeRoundRectCallout">
            <a:avLst>
              <a:gd name="adj1" fmla="val 61705"/>
              <a:gd name="adj2" fmla="val -38201"/>
              <a:gd name="adj3" fmla="val 16667"/>
            </a:avLst>
          </a:prstGeom>
          <a:noFill/>
          <a:ln w="19050">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M" panose="020B0600000000000000" pitchFamily="50" charset="-128"/>
                <a:ea typeface="HGPｺﾞｼｯｸM" panose="020B0600000000000000" pitchFamily="50" charset="-128"/>
              </a:rPr>
              <a:t>参議院議員の任期は６年で，３年ごとに半数ずつ改選。その他は４年。</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次回の選挙のときは，みなさんは何歳？</a:t>
            </a:r>
            <a:endParaRPr kumimoji="1" lang="en-US" altLang="ja-JP" sz="1400" dirty="0">
              <a:solidFill>
                <a:schemeClr val="tx1"/>
              </a:solidFill>
              <a:latin typeface="HGPｺﾞｼｯｸM" panose="020B0600000000000000" pitchFamily="50" charset="-128"/>
              <a:ea typeface="HGPｺﾞｼｯｸM" panose="020B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537880647"/>
              </p:ext>
            </p:extLst>
          </p:nvPr>
        </p:nvGraphicFramePr>
        <p:xfrm>
          <a:off x="366109" y="1095360"/>
          <a:ext cx="8382355" cy="4181088"/>
        </p:xfrm>
        <a:graphic>
          <a:graphicData uri="http://schemas.openxmlformats.org/drawingml/2006/table">
            <a:tbl>
              <a:tblPr firstRow="1" bandRow="1">
                <a:tableStyleId>{21E4AEA4-8DFA-4A89-87EB-49C32662AFE0}</a:tableStyleId>
              </a:tblPr>
              <a:tblGrid>
                <a:gridCol w="913130">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gridCol w="954106">
                  <a:extLst>
                    <a:ext uri="{9D8B030D-6E8A-4147-A177-3AD203B41FA5}">
                      <a16:colId xmlns:a16="http://schemas.microsoft.com/office/drawing/2014/main" val="20002"/>
                    </a:ext>
                  </a:extLst>
                </a:gridCol>
                <a:gridCol w="633730">
                  <a:extLst>
                    <a:ext uri="{9D8B030D-6E8A-4147-A177-3AD203B41FA5}">
                      <a16:colId xmlns:a16="http://schemas.microsoft.com/office/drawing/2014/main" val="20003"/>
                    </a:ext>
                  </a:extLst>
                </a:gridCol>
                <a:gridCol w="568643">
                  <a:extLst>
                    <a:ext uri="{9D8B030D-6E8A-4147-A177-3AD203B41FA5}">
                      <a16:colId xmlns:a16="http://schemas.microsoft.com/office/drawing/2014/main" val="20004"/>
                    </a:ext>
                  </a:extLst>
                </a:gridCol>
                <a:gridCol w="2653030">
                  <a:extLst>
                    <a:ext uri="{9D8B030D-6E8A-4147-A177-3AD203B41FA5}">
                      <a16:colId xmlns:a16="http://schemas.microsoft.com/office/drawing/2014/main" val="20005"/>
                    </a:ext>
                  </a:extLst>
                </a:gridCol>
                <a:gridCol w="776605">
                  <a:extLst>
                    <a:ext uri="{9D8B030D-6E8A-4147-A177-3AD203B41FA5}">
                      <a16:colId xmlns:a16="http://schemas.microsoft.com/office/drawing/2014/main" val="20006"/>
                    </a:ext>
                  </a:extLst>
                </a:gridCol>
                <a:gridCol w="929005">
                  <a:extLst>
                    <a:ext uri="{9D8B030D-6E8A-4147-A177-3AD203B41FA5}">
                      <a16:colId xmlns:a16="http://schemas.microsoft.com/office/drawing/2014/main" val="20007"/>
                    </a:ext>
                  </a:extLst>
                </a:gridCol>
              </a:tblGrid>
              <a:tr h="432048">
                <a:tc gridSpan="3">
                  <a:txBody>
                    <a:bodyPr/>
                    <a:lstStyle/>
                    <a:p>
                      <a:pPr algn="ctr"/>
                      <a:r>
                        <a:rPr kumimoji="1" lang="ja-JP" altLang="en-US" sz="1100" dirty="0">
                          <a:latin typeface="+mj-ea"/>
                          <a:ea typeface="+mj-ea"/>
                        </a:rPr>
                        <a:t>選挙の種類</a:t>
                      </a:r>
                    </a:p>
                  </a:txBody>
                  <a:tcPr anchor="ctr"/>
                </a:tc>
                <a:tc hMerge="1">
                  <a:txBody>
                    <a:bodyPr/>
                    <a:lstStyle/>
                    <a:p>
                      <a:endParaRPr kumimoji="1" lang="ja-JP" altLang="en-US" sz="1100" dirty="0"/>
                    </a:p>
                  </a:txBody>
                  <a:tcPr/>
                </a:tc>
                <a:tc hMerge="1">
                  <a:txBody>
                    <a:bodyPr/>
                    <a:lstStyle/>
                    <a:p>
                      <a:endParaRPr kumimoji="1" lang="ja-JP" altLang="en-US" sz="1100" dirty="0"/>
                    </a:p>
                  </a:txBody>
                  <a:tcPr/>
                </a:tc>
                <a:tc>
                  <a:txBody>
                    <a:bodyPr/>
                    <a:lstStyle/>
                    <a:p>
                      <a:pPr algn="ctr"/>
                      <a:r>
                        <a:rPr kumimoji="1" lang="ja-JP" altLang="en-US" sz="1100" dirty="0">
                          <a:latin typeface="+mj-ea"/>
                          <a:ea typeface="+mj-ea"/>
                        </a:rPr>
                        <a:t>選挙区</a:t>
                      </a:r>
                    </a:p>
                  </a:txBody>
                  <a:tcPr anchor="ctr"/>
                </a:tc>
                <a:tc>
                  <a:txBody>
                    <a:bodyPr/>
                    <a:lstStyle/>
                    <a:p>
                      <a:pPr algn="ctr"/>
                      <a:r>
                        <a:rPr kumimoji="1" lang="ja-JP" altLang="en-US" sz="1100" dirty="0">
                          <a:latin typeface="+mj-ea"/>
                          <a:ea typeface="+mj-ea"/>
                        </a:rPr>
                        <a:t>定数</a:t>
                      </a:r>
                    </a:p>
                  </a:txBody>
                  <a:tcPr anchor="ctr"/>
                </a:tc>
                <a:tc>
                  <a:txBody>
                    <a:bodyPr/>
                    <a:lstStyle/>
                    <a:p>
                      <a:pPr algn="ctr"/>
                      <a:r>
                        <a:rPr kumimoji="1" lang="ja-JP" altLang="en-US" sz="1100" dirty="0">
                          <a:latin typeface="+mj-ea"/>
                          <a:ea typeface="+mj-ea"/>
                        </a:rPr>
                        <a:t>選び方</a:t>
                      </a:r>
                    </a:p>
                  </a:txBody>
                  <a:tcPr anchor="ctr"/>
                </a:tc>
                <a:tc>
                  <a:txBody>
                    <a:bodyPr/>
                    <a:lstStyle/>
                    <a:p>
                      <a:pPr algn="ctr"/>
                      <a:r>
                        <a:rPr kumimoji="1" lang="ja-JP" altLang="en-US" sz="1100" dirty="0">
                          <a:latin typeface="+mj-ea"/>
                          <a:ea typeface="+mj-ea"/>
                        </a:rPr>
                        <a:t>被選挙権</a:t>
                      </a:r>
                    </a:p>
                  </a:txBody>
                  <a:tcPr anchor="ctr"/>
                </a:tc>
                <a:tc>
                  <a:txBody>
                    <a:bodyPr/>
                    <a:lstStyle/>
                    <a:p>
                      <a:pPr algn="ctr"/>
                      <a:r>
                        <a:rPr kumimoji="1" lang="ja-JP" altLang="en-US" sz="1100" dirty="0">
                          <a:latin typeface="+mj-ea"/>
                          <a:ea typeface="+mj-ea"/>
                        </a:rPr>
                        <a:t>選挙権</a:t>
                      </a:r>
                    </a:p>
                  </a:txBody>
                  <a:tcPr anchor="ctr"/>
                </a:tc>
                <a:extLst>
                  <a:ext uri="{0D108BD9-81ED-4DB2-BD59-A6C34878D82A}">
                    <a16:rowId xmlns:a16="http://schemas.microsoft.com/office/drawing/2014/main" val="10000"/>
                  </a:ext>
                </a:extLst>
              </a:tr>
              <a:tr h="399360">
                <a:tc rowSpan="4">
                  <a:txBody>
                    <a:bodyPr/>
                    <a:lstStyle/>
                    <a:p>
                      <a:pPr algn="ctr"/>
                      <a:r>
                        <a:rPr kumimoji="1" lang="ja-JP" altLang="en-US" sz="1100" dirty="0">
                          <a:latin typeface="HGPｺﾞｼｯｸM" panose="020B0600000000000000" pitchFamily="50" charset="-128"/>
                          <a:ea typeface="HGPｺﾞｼｯｸM" panose="020B0600000000000000" pitchFamily="50" charset="-128"/>
                        </a:rPr>
                        <a:t>国の選挙</a:t>
                      </a:r>
                    </a:p>
                  </a:txBody>
                  <a:tcPr anchor="ctr"/>
                </a:tc>
                <a:tc rowSpan="2">
                  <a:txBody>
                    <a:bodyPr/>
                    <a:lstStyle/>
                    <a:p>
                      <a:pPr algn="ctr"/>
                      <a:r>
                        <a:rPr kumimoji="1" lang="ja-JP" altLang="en-US" sz="1100" dirty="0">
                          <a:latin typeface="+mj-ea"/>
                          <a:ea typeface="+mj-ea"/>
                        </a:rPr>
                        <a:t>衆議院議員</a:t>
                      </a:r>
                      <a:endParaRPr kumimoji="1" lang="en-US" altLang="ja-JP" sz="1100" dirty="0">
                        <a:latin typeface="+mj-ea"/>
                        <a:ea typeface="+mj-ea"/>
                      </a:endParaRPr>
                    </a:p>
                    <a:p>
                      <a:pPr algn="ctr"/>
                      <a:r>
                        <a:rPr kumimoji="1" lang="ja-JP" altLang="en-US" sz="1100" dirty="0">
                          <a:latin typeface="+mj-ea"/>
                          <a:ea typeface="+mj-ea"/>
                        </a:rPr>
                        <a:t>選　　　　 挙</a:t>
                      </a:r>
                    </a:p>
                  </a:txBody>
                  <a:tcPr anchor="ctr"/>
                </a:tc>
                <a:tc>
                  <a:txBody>
                    <a:bodyPr/>
                    <a:lstStyle/>
                    <a:p>
                      <a:pPr algn="ctr"/>
                      <a:r>
                        <a:rPr kumimoji="1" lang="ja-JP" altLang="en-US" sz="1100" dirty="0">
                          <a:latin typeface="+mj-ea"/>
                          <a:ea typeface="+mj-ea"/>
                        </a:rPr>
                        <a:t>小選挙区</a:t>
                      </a:r>
                      <a:endParaRPr kumimoji="1" lang="en-US" altLang="ja-JP" sz="1100" dirty="0">
                        <a:latin typeface="+mj-ea"/>
                        <a:ea typeface="+mj-ea"/>
                      </a:endParaRPr>
                    </a:p>
                    <a:p>
                      <a:pPr algn="ctr"/>
                      <a:r>
                        <a:rPr kumimoji="1" lang="ja-JP" altLang="en-US" sz="1100" dirty="0">
                          <a:latin typeface="+mj-ea"/>
                          <a:ea typeface="+mj-ea"/>
                        </a:rPr>
                        <a:t>選　　　出</a:t>
                      </a:r>
                    </a:p>
                  </a:txBody>
                  <a:tcPr/>
                </a:tc>
                <a:tc>
                  <a:txBody>
                    <a:bodyPr/>
                    <a:lstStyle/>
                    <a:p>
                      <a:pPr algn="ctr"/>
                      <a:r>
                        <a:rPr kumimoji="1" lang="en-US" altLang="ja-JP" sz="1100" baseline="0" dirty="0">
                          <a:latin typeface="+mj-ea"/>
                          <a:ea typeface="+mj-ea"/>
                        </a:rPr>
                        <a:t>289</a:t>
                      </a:r>
                      <a:endParaRPr kumimoji="1" lang="ja-JP" altLang="en-US" sz="1100" baseline="0" dirty="0">
                        <a:latin typeface="+mj-ea"/>
                        <a:ea typeface="+mj-ea"/>
                      </a:endParaRPr>
                    </a:p>
                  </a:txBody>
                  <a:tcPr anchor="ctr"/>
                </a:tc>
                <a:tc>
                  <a:txBody>
                    <a:bodyPr/>
                    <a:lstStyle/>
                    <a:p>
                      <a:pPr algn="ctr"/>
                      <a:r>
                        <a:rPr kumimoji="1" lang="en-US" altLang="ja-JP" sz="1100" dirty="0">
                          <a:latin typeface="+mj-ea"/>
                          <a:ea typeface="+mj-ea"/>
                        </a:rPr>
                        <a:t>289</a:t>
                      </a:r>
                      <a:endParaRPr kumimoji="1" lang="ja-JP" altLang="en-US" sz="1100" dirty="0">
                        <a:latin typeface="+mj-ea"/>
                        <a:ea typeface="+mj-ea"/>
                      </a:endParaRPr>
                    </a:p>
                  </a:txBody>
                  <a:tcPr anchor="ctr"/>
                </a:tc>
                <a:tc>
                  <a:txBody>
                    <a:bodyPr/>
                    <a:lstStyle/>
                    <a:p>
                      <a:r>
                        <a:rPr kumimoji="1" lang="ja-JP" altLang="en-US" sz="1100" dirty="0">
                          <a:latin typeface="+mj-ea"/>
                          <a:ea typeface="+mj-ea"/>
                        </a:rPr>
                        <a:t>１つの選挙区で一番多くの票を得た候補者１人が当選</a:t>
                      </a:r>
                    </a:p>
                  </a:txBody>
                  <a:tcPr/>
                </a:tc>
                <a:tc rowSpan="2">
                  <a:txBody>
                    <a:bodyPr/>
                    <a:lstStyle/>
                    <a:p>
                      <a:pPr algn="l"/>
                      <a:r>
                        <a:rPr kumimoji="1" lang="ja-JP" altLang="en-US" sz="1100" dirty="0">
                          <a:latin typeface="+mj-ea"/>
                          <a:ea typeface="+mj-ea"/>
                        </a:rPr>
                        <a:t>満</a:t>
                      </a:r>
                      <a:endParaRPr kumimoji="1" lang="en-US" altLang="ja-JP" sz="1100" dirty="0">
                        <a:latin typeface="+mj-ea"/>
                        <a:ea typeface="+mj-ea"/>
                      </a:endParaRPr>
                    </a:p>
                    <a:p>
                      <a:pPr algn="l"/>
                      <a:r>
                        <a:rPr kumimoji="1" lang="en-US" altLang="ja-JP" sz="1100" dirty="0">
                          <a:latin typeface="+mj-ea"/>
                          <a:ea typeface="+mj-ea"/>
                        </a:rPr>
                        <a:t>25</a:t>
                      </a:r>
                      <a:r>
                        <a:rPr kumimoji="1" lang="ja-JP" altLang="en-US" sz="1100" dirty="0">
                          <a:latin typeface="+mj-ea"/>
                          <a:ea typeface="+mj-ea"/>
                        </a:rPr>
                        <a:t>歳以上</a:t>
                      </a:r>
                    </a:p>
                  </a:txBody>
                  <a:tcPr anchor="ctr"/>
                </a:tc>
                <a:tc rowSpan="8">
                  <a:txBody>
                    <a:bodyPr/>
                    <a:lstStyle/>
                    <a:p>
                      <a:pPr algn="ctr"/>
                      <a:r>
                        <a:rPr kumimoji="1" lang="ja-JP" altLang="en-US" sz="1100" dirty="0">
                          <a:latin typeface="+mj-ea"/>
                          <a:ea typeface="+mj-ea"/>
                        </a:rPr>
                        <a:t>満</a:t>
                      </a:r>
                      <a:r>
                        <a:rPr kumimoji="1" lang="en-US" altLang="ja-JP" sz="1100" dirty="0">
                          <a:latin typeface="+mj-ea"/>
                          <a:ea typeface="+mj-ea"/>
                        </a:rPr>
                        <a:t>18</a:t>
                      </a:r>
                      <a:r>
                        <a:rPr kumimoji="1" lang="ja-JP" altLang="en-US" sz="1100" dirty="0">
                          <a:latin typeface="+mj-ea"/>
                          <a:ea typeface="+mj-ea"/>
                        </a:rPr>
                        <a:t>歳以上</a:t>
                      </a:r>
                      <a:endParaRPr kumimoji="1" lang="en-US" altLang="ja-JP" sz="1100" dirty="0">
                        <a:latin typeface="+mj-ea"/>
                        <a:ea typeface="+mj-ea"/>
                      </a:endParaRPr>
                    </a:p>
                    <a:p>
                      <a:pPr algn="ctr"/>
                      <a:r>
                        <a:rPr kumimoji="1" lang="ja-JP" altLang="en-US" sz="1100" dirty="0">
                          <a:latin typeface="+mj-ea"/>
                          <a:ea typeface="+mj-ea"/>
                        </a:rPr>
                        <a:t>の日本国民</a:t>
                      </a:r>
                      <a:endParaRPr kumimoji="1" lang="en-US" altLang="ja-JP" sz="1100" dirty="0">
                        <a:latin typeface="+mj-ea"/>
                        <a:ea typeface="+mj-ea"/>
                      </a:endParaRPr>
                    </a:p>
                    <a:p>
                      <a:pPr algn="ctr"/>
                      <a:endParaRPr kumimoji="1" lang="en-US" altLang="ja-JP" sz="1100" dirty="0">
                        <a:latin typeface="+mj-ea"/>
                        <a:ea typeface="+mj-ea"/>
                      </a:endParaRPr>
                    </a:p>
                    <a:p>
                      <a:pPr algn="r"/>
                      <a:endParaRPr kumimoji="1" lang="ja-JP" altLang="en-US" sz="1100" dirty="0">
                        <a:latin typeface="+mj-ea"/>
                        <a:ea typeface="+mj-ea"/>
                      </a:endParaRPr>
                    </a:p>
                  </a:txBody>
                  <a:tcPr anchor="ctr"/>
                </a:tc>
                <a:extLst>
                  <a:ext uri="{0D108BD9-81ED-4DB2-BD59-A6C34878D82A}">
                    <a16:rowId xmlns:a16="http://schemas.microsoft.com/office/drawing/2014/main" val="10001"/>
                  </a:ext>
                </a:extLst>
              </a:tr>
              <a:tr h="29336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a:latin typeface="+mj-ea"/>
                          <a:ea typeface="+mj-ea"/>
                        </a:rPr>
                        <a:t>比例代表</a:t>
                      </a:r>
                      <a:endParaRPr kumimoji="1" lang="en-US" altLang="ja-JP" sz="1100" dirty="0">
                        <a:latin typeface="+mj-ea"/>
                        <a:ea typeface="+mj-ea"/>
                      </a:endParaRPr>
                    </a:p>
                    <a:p>
                      <a:pPr algn="ctr"/>
                      <a:r>
                        <a:rPr kumimoji="1" lang="ja-JP" altLang="en-US" sz="1100" dirty="0">
                          <a:latin typeface="+mj-ea"/>
                          <a:ea typeface="+mj-ea"/>
                        </a:rPr>
                        <a:t>選　　　出</a:t>
                      </a:r>
                    </a:p>
                  </a:txBody>
                  <a:tcPr anchor="ctr"/>
                </a:tc>
                <a:tc>
                  <a:txBody>
                    <a:bodyPr/>
                    <a:lstStyle/>
                    <a:p>
                      <a:pPr algn="ctr"/>
                      <a:r>
                        <a:rPr kumimoji="1" lang="en-US" altLang="ja-JP" sz="1100" dirty="0">
                          <a:latin typeface="+mj-ea"/>
                          <a:ea typeface="+mj-ea"/>
                        </a:rPr>
                        <a:t>11</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176</a:t>
                      </a:r>
                      <a:endParaRPr kumimoji="1" lang="ja-JP" altLang="en-US" sz="1100" dirty="0">
                        <a:latin typeface="+mj-ea"/>
                        <a:ea typeface="+mj-ea"/>
                      </a:endParaRPr>
                    </a:p>
                  </a:txBody>
                  <a:tcPr anchor="ctr"/>
                </a:tc>
                <a:tc>
                  <a:txBody>
                    <a:bodyPr/>
                    <a:lstStyle/>
                    <a:p>
                      <a:r>
                        <a:rPr kumimoji="1" lang="ja-JP" altLang="en-US" sz="1100" dirty="0">
                          <a:latin typeface="+mj-ea"/>
                          <a:ea typeface="+mj-ea"/>
                        </a:rPr>
                        <a:t>全国を</a:t>
                      </a:r>
                      <a:r>
                        <a:rPr kumimoji="1" lang="en-US" altLang="ja-JP" sz="1100" dirty="0">
                          <a:latin typeface="+mj-ea"/>
                          <a:ea typeface="+mj-ea"/>
                        </a:rPr>
                        <a:t>11</a:t>
                      </a:r>
                      <a:r>
                        <a:rPr kumimoji="1" lang="ja-JP" altLang="en-US" sz="1100" dirty="0">
                          <a:latin typeface="+mj-ea"/>
                          <a:ea typeface="+mj-ea"/>
                        </a:rPr>
                        <a:t>ブロックに分け，ブロックごとに各政党等の得票数に比例して議席を配分</a:t>
                      </a:r>
                    </a:p>
                  </a:txBody>
                  <a:tcPr/>
                </a:tc>
                <a:tc vMerge="1">
                  <a:txBody>
                    <a:bodyPr/>
                    <a:lstStyle/>
                    <a:p>
                      <a:endParaRPr kumimoji="1" lang="ja-JP" altLang="en-US" sz="1100" dirty="0"/>
                    </a:p>
                  </a:txBody>
                  <a:tcPr/>
                </a:tc>
                <a:tc vMerge="1">
                  <a:txBody>
                    <a:bodyPr/>
                    <a:lstStyle/>
                    <a:p>
                      <a:endParaRPr kumimoji="1" lang="ja-JP" altLang="en-US" sz="1100" dirty="0"/>
                    </a:p>
                  </a:txBody>
                  <a:tcPr/>
                </a:tc>
                <a:extLst>
                  <a:ext uri="{0D108BD9-81ED-4DB2-BD59-A6C34878D82A}">
                    <a16:rowId xmlns:a16="http://schemas.microsoft.com/office/drawing/2014/main" val="10002"/>
                  </a:ext>
                </a:extLst>
              </a:tr>
              <a:tr h="426600">
                <a:tc vMerge="1">
                  <a:txBody>
                    <a:bodyPr/>
                    <a:lstStyle/>
                    <a:p>
                      <a:endParaRPr kumimoji="1" lang="ja-JP" altLang="en-US" sz="1100" dirty="0"/>
                    </a:p>
                  </a:txBody>
                  <a:tcPr/>
                </a:tc>
                <a:tc rowSpan="2">
                  <a:txBody>
                    <a:bodyPr/>
                    <a:lstStyle/>
                    <a:p>
                      <a:pPr algn="ctr"/>
                      <a:r>
                        <a:rPr kumimoji="1" lang="ja-JP" altLang="en-US" sz="1100" dirty="0">
                          <a:latin typeface="+mj-ea"/>
                          <a:ea typeface="+mj-ea"/>
                        </a:rPr>
                        <a:t>参議院議員</a:t>
                      </a:r>
                      <a:endParaRPr kumimoji="1" lang="en-US" altLang="ja-JP" sz="1100" dirty="0">
                        <a:latin typeface="+mj-ea"/>
                        <a:ea typeface="+mj-ea"/>
                      </a:endParaRPr>
                    </a:p>
                    <a:p>
                      <a:pPr algn="ctr"/>
                      <a:r>
                        <a:rPr kumimoji="1" lang="ja-JP" altLang="en-US" sz="1100" kern="1200" dirty="0">
                          <a:solidFill>
                            <a:schemeClr val="dk1"/>
                          </a:solidFill>
                          <a:latin typeface="+mj-ea"/>
                          <a:ea typeface="+mn-ea"/>
                          <a:cs typeface="+mn-cs"/>
                        </a:rPr>
                        <a:t>選　　　　 挙</a:t>
                      </a:r>
                      <a:endParaRPr kumimoji="1" lang="ja-JP" altLang="en-US" sz="1100" dirty="0">
                        <a:latin typeface="+mj-ea"/>
                        <a:ea typeface="+mj-ea"/>
                      </a:endParaRPr>
                    </a:p>
                  </a:txBody>
                  <a:tcPr anchor="ctr"/>
                </a:tc>
                <a:tc>
                  <a:txBody>
                    <a:bodyPr/>
                    <a:lstStyle/>
                    <a:p>
                      <a:pPr algn="ctr"/>
                      <a:r>
                        <a:rPr kumimoji="1" lang="ja-JP" altLang="en-US" sz="1100" dirty="0">
                          <a:latin typeface="+mj-ea"/>
                          <a:ea typeface="+mj-ea"/>
                        </a:rPr>
                        <a:t>選 挙 区</a:t>
                      </a:r>
                      <a:endParaRPr kumimoji="1" lang="en-US" altLang="ja-JP" sz="1100" dirty="0">
                        <a:latin typeface="+mj-ea"/>
                        <a:ea typeface="+mj-ea"/>
                      </a:endParaRPr>
                    </a:p>
                    <a:p>
                      <a:pPr algn="ctr"/>
                      <a:r>
                        <a:rPr kumimoji="1" lang="ja-JP" altLang="en-US" sz="1100" dirty="0">
                          <a:latin typeface="+mj-ea"/>
                          <a:ea typeface="+mj-ea"/>
                        </a:rPr>
                        <a:t>選　 　出</a:t>
                      </a:r>
                    </a:p>
                  </a:txBody>
                  <a:tcPr anchor="ctr"/>
                </a:tc>
                <a:tc>
                  <a:txBody>
                    <a:bodyPr/>
                    <a:lstStyle/>
                    <a:p>
                      <a:pPr algn="ctr"/>
                      <a:r>
                        <a:rPr kumimoji="1" lang="en-US" altLang="ja-JP" sz="1100" dirty="0">
                          <a:latin typeface="+mj-ea"/>
                          <a:ea typeface="+mj-ea"/>
                        </a:rPr>
                        <a:t>45</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148</a:t>
                      </a:r>
                      <a:endParaRPr kumimoji="1" lang="ja-JP" altLang="en-US" sz="1100" dirty="0">
                        <a:latin typeface="+mj-ea"/>
                        <a:ea typeface="+mj-ea"/>
                      </a:endParaRPr>
                    </a:p>
                  </a:txBody>
                  <a:tcPr anchor="ctr"/>
                </a:tc>
                <a:tc>
                  <a:txBody>
                    <a:bodyPr/>
                    <a:lstStyle/>
                    <a:p>
                      <a:r>
                        <a:rPr kumimoji="1" lang="ja-JP" altLang="en-US" sz="1100" dirty="0">
                          <a:latin typeface="+mj-ea"/>
                          <a:ea typeface="+mj-ea"/>
                        </a:rPr>
                        <a:t>都道府県の区域（一部２県を一つの区域）を単位とした選挙区の中で得票数の多い順に当選します。</a:t>
                      </a:r>
                    </a:p>
                  </a:txBody>
                  <a:tcPr/>
                </a:tc>
                <a:tc rowSpan="2">
                  <a:txBody>
                    <a:bodyPr/>
                    <a:lstStyle/>
                    <a:p>
                      <a:r>
                        <a:rPr kumimoji="1" lang="ja-JP" altLang="en-US" sz="1100" dirty="0">
                          <a:latin typeface="+mj-ea"/>
                          <a:ea typeface="+mj-ea"/>
                        </a:rPr>
                        <a:t>満</a:t>
                      </a:r>
                      <a:endParaRPr kumimoji="1" lang="en-US" altLang="ja-JP" sz="1100" dirty="0">
                        <a:latin typeface="+mj-ea"/>
                        <a:ea typeface="+mj-ea"/>
                      </a:endParaRPr>
                    </a:p>
                    <a:p>
                      <a:r>
                        <a:rPr kumimoji="1" lang="en-US" altLang="ja-JP" sz="1100" dirty="0">
                          <a:latin typeface="+mj-ea"/>
                          <a:ea typeface="+mj-ea"/>
                        </a:rPr>
                        <a:t>30</a:t>
                      </a:r>
                      <a:r>
                        <a:rPr kumimoji="1" lang="ja-JP" altLang="en-US" sz="1100" dirty="0">
                          <a:latin typeface="+mj-ea"/>
                          <a:ea typeface="+mj-ea"/>
                        </a:rPr>
                        <a:t>歳以上</a:t>
                      </a:r>
                    </a:p>
                  </a:txBody>
                  <a:tcPr anchor="ctr"/>
                </a:tc>
                <a:tc vMerge="1">
                  <a:txBody>
                    <a:bodyPr/>
                    <a:lstStyle/>
                    <a:p>
                      <a:endParaRPr kumimoji="1" lang="ja-JP" altLang="en-US" sz="1100" dirty="0"/>
                    </a:p>
                  </a:txBody>
                  <a:tcPr/>
                </a:tc>
                <a:extLst>
                  <a:ext uri="{0D108BD9-81ED-4DB2-BD59-A6C34878D82A}">
                    <a16:rowId xmlns:a16="http://schemas.microsoft.com/office/drawing/2014/main" val="10003"/>
                  </a:ext>
                </a:extLst>
              </a:tr>
              <a:tr h="42660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a:latin typeface="+mj-ea"/>
                          <a:ea typeface="+mj-ea"/>
                        </a:rPr>
                        <a:t>比例代表</a:t>
                      </a:r>
                      <a:endParaRPr kumimoji="1" lang="en-US" altLang="ja-JP" sz="1100" dirty="0">
                        <a:latin typeface="+mj-ea"/>
                        <a:ea typeface="+mj-ea"/>
                      </a:endParaRPr>
                    </a:p>
                    <a:p>
                      <a:pPr algn="ctr"/>
                      <a:r>
                        <a:rPr kumimoji="1" lang="ja-JP" altLang="en-US" sz="1100" dirty="0">
                          <a:latin typeface="+mj-ea"/>
                          <a:ea typeface="+mj-ea"/>
                        </a:rPr>
                        <a:t>選　　　出</a:t>
                      </a:r>
                    </a:p>
                  </a:txBody>
                  <a:tcPr/>
                </a:tc>
                <a:tc>
                  <a:txBody>
                    <a:bodyPr/>
                    <a:lstStyle/>
                    <a:p>
                      <a:pPr algn="ctr"/>
                      <a:r>
                        <a:rPr kumimoji="1" lang="en-US" altLang="ja-JP" sz="1100" dirty="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100</a:t>
                      </a:r>
                      <a:endParaRPr kumimoji="1" lang="ja-JP" altLang="en-US" sz="1100" dirty="0">
                        <a:latin typeface="+mj-ea"/>
                        <a:ea typeface="+mj-ea"/>
                      </a:endParaRPr>
                    </a:p>
                  </a:txBody>
                  <a:tcPr anchor="ctr"/>
                </a:tc>
                <a:tc>
                  <a:txBody>
                    <a:bodyPr/>
                    <a:lstStyle/>
                    <a:p>
                      <a:r>
                        <a:rPr kumimoji="1" lang="ja-JP" altLang="en-US" sz="1100" dirty="0">
                          <a:latin typeface="+mj-ea"/>
                          <a:ea typeface="+mj-ea"/>
                        </a:rPr>
                        <a:t>全国を１つの単位として各政党等の得票数に比例して議席を配分</a:t>
                      </a:r>
                    </a:p>
                  </a:txBody>
                  <a:tcPr/>
                </a:tc>
                <a:tc vMerge="1">
                  <a:txBody>
                    <a:bodyPr/>
                    <a:lstStyle/>
                    <a:p>
                      <a:endParaRPr kumimoji="1" lang="ja-JP" altLang="en-US" sz="1100" dirty="0"/>
                    </a:p>
                  </a:txBody>
                  <a:tcPr/>
                </a:tc>
                <a:tc vMerge="1">
                  <a:txBody>
                    <a:bodyPr/>
                    <a:lstStyle/>
                    <a:p>
                      <a:endParaRPr kumimoji="1" lang="ja-JP" altLang="en-US" sz="1100" dirty="0"/>
                    </a:p>
                  </a:txBody>
                  <a:tcPr/>
                </a:tc>
                <a:extLst>
                  <a:ext uri="{0D108BD9-81ED-4DB2-BD59-A6C34878D82A}">
                    <a16:rowId xmlns:a16="http://schemas.microsoft.com/office/drawing/2014/main" val="10004"/>
                  </a:ext>
                </a:extLst>
              </a:tr>
              <a:tr h="426600">
                <a:tc rowSpan="4">
                  <a:txBody>
                    <a:bodyPr/>
                    <a:lstStyle/>
                    <a:p>
                      <a:pPr algn="ctr"/>
                      <a:r>
                        <a:rPr kumimoji="1" lang="ja-JP" altLang="en-US" sz="1100" dirty="0">
                          <a:latin typeface="+mj-ea"/>
                          <a:ea typeface="+mj-ea"/>
                        </a:rPr>
                        <a:t>地方の選挙</a:t>
                      </a:r>
                    </a:p>
                  </a:txBody>
                  <a:tcPr anchor="ctr"/>
                </a:tc>
                <a:tc gridSpan="2">
                  <a:txBody>
                    <a:bodyPr/>
                    <a:lstStyle/>
                    <a:p>
                      <a:pPr algn="ctr"/>
                      <a:r>
                        <a:rPr kumimoji="1" lang="ja-JP" altLang="en-US" sz="1100" dirty="0">
                          <a:latin typeface="+mj-ea"/>
                          <a:ea typeface="+mj-ea"/>
                        </a:rPr>
                        <a:t>県知事選挙</a:t>
                      </a:r>
                    </a:p>
                  </a:txBody>
                  <a:tcPr anchor="ctr"/>
                </a:tc>
                <a:tc hMerge="1">
                  <a:txBody>
                    <a:bodyPr/>
                    <a:lstStyle/>
                    <a:p>
                      <a:endParaRPr kumimoji="1" lang="ja-JP" altLang="en-US" sz="1100" dirty="0"/>
                    </a:p>
                  </a:txBody>
                  <a:tcPr/>
                </a:tc>
                <a:tc>
                  <a:txBody>
                    <a:bodyPr/>
                    <a:lstStyle/>
                    <a:p>
                      <a:pPr algn="ctr"/>
                      <a:r>
                        <a:rPr kumimoji="1" lang="en-US" altLang="ja-JP" sz="1100" dirty="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1</a:t>
                      </a:r>
                      <a:endParaRPr kumimoji="1" lang="ja-JP" altLang="en-US" sz="1100" dirty="0">
                        <a:latin typeface="+mj-ea"/>
                        <a:ea typeface="+mj-ea"/>
                      </a:endParaRPr>
                    </a:p>
                  </a:txBody>
                  <a:tcPr anchor="ctr"/>
                </a:tc>
                <a:tc>
                  <a:txBody>
                    <a:bodyPr/>
                    <a:lstStyle/>
                    <a:p>
                      <a:r>
                        <a:rPr kumimoji="1" lang="ja-JP" altLang="en-US" sz="1100" dirty="0">
                          <a:latin typeface="+mj-ea"/>
                          <a:ea typeface="+mj-ea"/>
                        </a:rPr>
                        <a:t>県を１つの単位として一番多くの票を得た候補者１人が当選</a:t>
                      </a:r>
                    </a:p>
                  </a:txBody>
                  <a:tcPr/>
                </a:tc>
                <a:tc>
                  <a:txBody>
                    <a:bodyPr/>
                    <a:lstStyle/>
                    <a:p>
                      <a:r>
                        <a:rPr kumimoji="1" lang="ja-JP" altLang="en-US" sz="1100" dirty="0">
                          <a:latin typeface="+mj-ea"/>
                          <a:ea typeface="+mj-ea"/>
                        </a:rPr>
                        <a:t>満</a:t>
                      </a:r>
                      <a:endParaRPr kumimoji="1" lang="en-US" altLang="ja-JP" sz="1100" dirty="0">
                        <a:latin typeface="+mj-ea"/>
                        <a:ea typeface="+mj-ea"/>
                      </a:endParaRPr>
                    </a:p>
                    <a:p>
                      <a:r>
                        <a:rPr kumimoji="1" lang="en-US" altLang="ja-JP" sz="1100" dirty="0">
                          <a:latin typeface="+mj-ea"/>
                          <a:ea typeface="+mj-ea"/>
                        </a:rPr>
                        <a:t>30</a:t>
                      </a:r>
                      <a:r>
                        <a:rPr kumimoji="1" lang="ja-JP" altLang="en-US" sz="1100" dirty="0">
                          <a:latin typeface="+mj-ea"/>
                          <a:ea typeface="+mj-ea"/>
                        </a:rPr>
                        <a:t>歳以上</a:t>
                      </a:r>
                    </a:p>
                  </a:txBody>
                  <a:tcPr anchor="ctr"/>
                </a:tc>
                <a:tc vMerge="1">
                  <a:txBody>
                    <a:bodyPr/>
                    <a:lstStyle/>
                    <a:p>
                      <a:endParaRPr kumimoji="1" lang="ja-JP" altLang="en-US" sz="1100" dirty="0"/>
                    </a:p>
                  </a:txBody>
                  <a:tcPr/>
                </a:tc>
                <a:extLst>
                  <a:ext uri="{0D108BD9-81ED-4DB2-BD59-A6C34878D82A}">
                    <a16:rowId xmlns:a16="http://schemas.microsoft.com/office/drawing/2014/main" val="10005"/>
                  </a:ext>
                </a:extLst>
              </a:tr>
              <a:tr h="426600">
                <a:tc vMerge="1">
                  <a:txBody>
                    <a:bodyPr/>
                    <a:lstStyle/>
                    <a:p>
                      <a:endParaRPr kumimoji="1" lang="ja-JP" altLang="en-US" sz="1100" dirty="0"/>
                    </a:p>
                  </a:txBody>
                  <a:tcPr/>
                </a:tc>
                <a:tc gridSpan="2">
                  <a:txBody>
                    <a:bodyPr/>
                    <a:lstStyle/>
                    <a:p>
                      <a:pPr algn="ctr"/>
                      <a:r>
                        <a:rPr kumimoji="1" lang="ja-JP" altLang="en-US" sz="1100" dirty="0">
                          <a:latin typeface="+mj-ea"/>
                          <a:ea typeface="+mj-ea"/>
                        </a:rPr>
                        <a:t>県議会議員選挙</a:t>
                      </a:r>
                    </a:p>
                  </a:txBody>
                  <a:tcPr anchor="ctr"/>
                </a:tc>
                <a:tc hMerge="1">
                  <a:txBody>
                    <a:bodyPr/>
                    <a:lstStyle/>
                    <a:p>
                      <a:endParaRPr kumimoji="1" lang="ja-JP" altLang="en-US" sz="1100" dirty="0"/>
                    </a:p>
                  </a:txBody>
                  <a:tcPr/>
                </a:tc>
                <a:tc>
                  <a:txBody>
                    <a:bodyPr/>
                    <a:lstStyle/>
                    <a:p>
                      <a:pPr algn="ctr"/>
                      <a:r>
                        <a:rPr kumimoji="1" lang="en-US" altLang="ja-JP" sz="1100" dirty="0">
                          <a:latin typeface="+mj-ea"/>
                          <a:ea typeface="+mj-ea"/>
                        </a:rPr>
                        <a:t>23</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64</a:t>
                      </a:r>
                    </a:p>
                  </a:txBody>
                  <a:tcPr anchor="ctr"/>
                </a:tc>
                <a:tc>
                  <a:txBody>
                    <a:bodyPr/>
                    <a:lstStyle/>
                    <a:p>
                      <a:r>
                        <a:rPr kumimoji="1" lang="ja-JP" altLang="en-US" sz="1100" dirty="0">
                          <a:latin typeface="+mj-ea"/>
                          <a:ea typeface="+mj-ea"/>
                        </a:rPr>
                        <a:t>広島県では，県内を</a:t>
                      </a:r>
                      <a:r>
                        <a:rPr kumimoji="1" lang="en-US" altLang="ja-JP" sz="1100" dirty="0">
                          <a:latin typeface="+mj-ea"/>
                          <a:ea typeface="+mj-ea"/>
                        </a:rPr>
                        <a:t>23</a:t>
                      </a:r>
                      <a:r>
                        <a:rPr kumimoji="1" lang="ja-JP" altLang="en-US" sz="1100" dirty="0">
                          <a:latin typeface="+mj-ea"/>
                          <a:ea typeface="+mj-ea"/>
                        </a:rPr>
                        <a:t>選挙区に分けて，その選挙区ごとに議員を選出</a:t>
                      </a:r>
                    </a:p>
                  </a:txBody>
                  <a:tcPr/>
                </a:tc>
                <a:tc rowSpan="3">
                  <a:txBody>
                    <a:bodyPr/>
                    <a:lstStyle/>
                    <a:p>
                      <a:r>
                        <a:rPr kumimoji="1" lang="ja-JP" altLang="en-US" sz="1100" dirty="0">
                          <a:latin typeface="+mj-ea"/>
                          <a:ea typeface="+mj-ea"/>
                        </a:rPr>
                        <a:t>満</a:t>
                      </a:r>
                      <a:endParaRPr kumimoji="1" lang="en-US" altLang="ja-JP" sz="1100" dirty="0">
                        <a:latin typeface="+mj-ea"/>
                        <a:ea typeface="+mj-ea"/>
                      </a:endParaRPr>
                    </a:p>
                    <a:p>
                      <a:r>
                        <a:rPr kumimoji="1" lang="en-US" altLang="ja-JP" sz="1100" dirty="0">
                          <a:latin typeface="+mj-ea"/>
                          <a:ea typeface="+mj-ea"/>
                        </a:rPr>
                        <a:t>25</a:t>
                      </a:r>
                      <a:r>
                        <a:rPr kumimoji="1" lang="ja-JP" altLang="en-US" sz="1100" dirty="0">
                          <a:latin typeface="+mj-ea"/>
                          <a:ea typeface="+mj-ea"/>
                        </a:rPr>
                        <a:t>歳以上</a:t>
                      </a:r>
                    </a:p>
                  </a:txBody>
                  <a:tcPr anchor="ctr"/>
                </a:tc>
                <a:tc vMerge="1">
                  <a:txBody>
                    <a:bodyPr/>
                    <a:lstStyle/>
                    <a:p>
                      <a:endParaRPr kumimoji="1" lang="ja-JP" altLang="en-US" sz="1100" dirty="0"/>
                    </a:p>
                  </a:txBody>
                  <a:tcPr/>
                </a:tc>
                <a:extLst>
                  <a:ext uri="{0D108BD9-81ED-4DB2-BD59-A6C34878D82A}">
                    <a16:rowId xmlns:a16="http://schemas.microsoft.com/office/drawing/2014/main" val="10006"/>
                  </a:ext>
                </a:extLst>
              </a:tr>
              <a:tr h="426600">
                <a:tc vMerge="1">
                  <a:txBody>
                    <a:bodyPr/>
                    <a:lstStyle/>
                    <a:p>
                      <a:endParaRPr kumimoji="1" lang="ja-JP" altLang="en-US" sz="1100" dirty="0"/>
                    </a:p>
                  </a:txBody>
                  <a:tcPr/>
                </a:tc>
                <a:tc gridSpan="2">
                  <a:txBody>
                    <a:bodyPr/>
                    <a:lstStyle/>
                    <a:p>
                      <a:pPr algn="ctr"/>
                      <a:r>
                        <a:rPr kumimoji="1" lang="ja-JP" altLang="en-US" sz="1100" dirty="0">
                          <a:latin typeface="+mj-ea"/>
                          <a:ea typeface="+mj-ea"/>
                        </a:rPr>
                        <a:t>市町村長選挙</a:t>
                      </a:r>
                    </a:p>
                  </a:txBody>
                  <a:tcPr anchor="ctr"/>
                </a:tc>
                <a:tc hMerge="1">
                  <a:txBody>
                    <a:bodyPr/>
                    <a:lstStyle/>
                    <a:p>
                      <a:endParaRPr kumimoji="1" lang="ja-JP" altLang="en-US" sz="1100" dirty="0"/>
                    </a:p>
                  </a:txBody>
                  <a:tcPr/>
                </a:tc>
                <a:tc>
                  <a:txBody>
                    <a:bodyPr/>
                    <a:lstStyle/>
                    <a:p>
                      <a:pPr algn="ctr"/>
                      <a:r>
                        <a:rPr kumimoji="1" lang="en-US" altLang="ja-JP" sz="1100" dirty="0">
                          <a:latin typeface="+mj-ea"/>
                          <a:ea typeface="+mj-ea"/>
                        </a:rPr>
                        <a:t>1</a:t>
                      </a:r>
                      <a:endParaRPr kumimoji="1" lang="ja-JP" altLang="en-US" sz="1100" dirty="0">
                        <a:latin typeface="+mj-ea"/>
                        <a:ea typeface="+mj-ea"/>
                      </a:endParaRPr>
                    </a:p>
                  </a:txBody>
                  <a:tcPr anchor="ctr"/>
                </a:tc>
                <a:tc>
                  <a:txBody>
                    <a:bodyPr/>
                    <a:lstStyle/>
                    <a:p>
                      <a:pPr algn="ctr"/>
                      <a:r>
                        <a:rPr kumimoji="1" lang="en-US" altLang="ja-JP" sz="1100" dirty="0">
                          <a:latin typeface="+mj-ea"/>
                          <a:ea typeface="+mj-ea"/>
                        </a:rPr>
                        <a:t>1</a:t>
                      </a:r>
                      <a:endParaRPr kumimoji="1" lang="ja-JP" altLang="en-US" sz="1100" dirty="0">
                        <a:latin typeface="+mj-ea"/>
                        <a:ea typeface="+mj-ea"/>
                      </a:endParaRPr>
                    </a:p>
                  </a:txBody>
                  <a:tcPr anchor="ctr"/>
                </a:tc>
                <a:tc>
                  <a:txBody>
                    <a:bodyPr/>
                    <a:lstStyle/>
                    <a:p>
                      <a:r>
                        <a:rPr kumimoji="1" lang="ja-JP" altLang="en-US" sz="1100" dirty="0">
                          <a:latin typeface="+mj-ea"/>
                          <a:ea typeface="+mj-ea"/>
                        </a:rPr>
                        <a:t>市町村を１つの単位として一番多くの票を得た候補者１人が当選</a:t>
                      </a:r>
                    </a:p>
                  </a:txBody>
                  <a:tcPr/>
                </a:tc>
                <a:tc vMerge="1">
                  <a:txBody>
                    <a:bodyPr/>
                    <a:lstStyle/>
                    <a:p>
                      <a:endParaRPr kumimoji="1" lang="ja-JP" altLang="en-US" sz="1100" dirty="0"/>
                    </a:p>
                  </a:txBody>
                  <a:tcPr/>
                </a:tc>
                <a:tc vMerge="1">
                  <a:txBody>
                    <a:bodyPr/>
                    <a:lstStyle/>
                    <a:p>
                      <a:endParaRPr kumimoji="1" lang="ja-JP" altLang="en-US" sz="1100" dirty="0"/>
                    </a:p>
                  </a:txBody>
                  <a:tcPr/>
                </a:tc>
                <a:extLst>
                  <a:ext uri="{0D108BD9-81ED-4DB2-BD59-A6C34878D82A}">
                    <a16:rowId xmlns:a16="http://schemas.microsoft.com/office/drawing/2014/main" val="10007"/>
                  </a:ext>
                </a:extLst>
              </a:tr>
              <a:tr h="426600">
                <a:tc vMerge="1">
                  <a:txBody>
                    <a:bodyPr/>
                    <a:lstStyle/>
                    <a:p>
                      <a:endParaRPr kumimoji="1" lang="ja-JP" altLang="en-US" sz="1100" dirty="0"/>
                    </a:p>
                  </a:txBody>
                  <a:tcPr/>
                </a:tc>
                <a:tc gridSpan="2">
                  <a:txBody>
                    <a:bodyPr/>
                    <a:lstStyle/>
                    <a:p>
                      <a:pPr algn="ctr"/>
                      <a:r>
                        <a:rPr kumimoji="1" lang="ja-JP" altLang="en-US" sz="1100" dirty="0">
                          <a:latin typeface="+mj-ea"/>
                          <a:ea typeface="+mj-ea"/>
                        </a:rPr>
                        <a:t>市町村議会議員選挙</a:t>
                      </a:r>
                    </a:p>
                  </a:txBody>
                  <a:tcPr anchor="ctr"/>
                </a:tc>
                <a:tc hMerge="1">
                  <a:txBody>
                    <a:bodyPr/>
                    <a:lstStyle/>
                    <a:p>
                      <a:endParaRPr kumimoji="1" lang="ja-JP" altLang="en-US"/>
                    </a:p>
                  </a:txBody>
                  <a:tcPr/>
                </a:tc>
                <a:tc>
                  <a:txBody>
                    <a:bodyPr/>
                    <a:lstStyle/>
                    <a:p>
                      <a:pPr algn="ctr"/>
                      <a:r>
                        <a:rPr kumimoji="1" lang="en-US" altLang="ja-JP" sz="1100" dirty="0">
                          <a:latin typeface="+mj-ea"/>
                          <a:ea typeface="+mj-ea"/>
                        </a:rPr>
                        <a:t>1</a:t>
                      </a:r>
                      <a:r>
                        <a:rPr kumimoji="1" lang="ja-JP" altLang="en-US" sz="1100" dirty="0">
                          <a:latin typeface="+mj-ea"/>
                          <a:ea typeface="+mj-ea"/>
                        </a:rPr>
                        <a:t>　</a:t>
                      </a:r>
                      <a:r>
                        <a:rPr kumimoji="1" lang="en-US" altLang="ja-JP" sz="800" dirty="0">
                          <a:latin typeface="+mj-ea"/>
                          <a:ea typeface="+mj-ea"/>
                        </a:rPr>
                        <a:t>(※)</a:t>
                      </a:r>
                      <a:endParaRPr kumimoji="1" lang="ja-JP" altLang="en-US" sz="800" dirty="0">
                        <a:latin typeface="+mj-ea"/>
                        <a:ea typeface="+mj-ea"/>
                      </a:endParaRPr>
                    </a:p>
                  </a:txBody>
                  <a:tcPr anchor="ctr"/>
                </a:tc>
                <a:tc>
                  <a:txBody>
                    <a:bodyPr/>
                    <a:lstStyle/>
                    <a:p>
                      <a:pPr algn="ctr"/>
                      <a:r>
                        <a:rPr kumimoji="1" lang="ja-JP" altLang="en-US" sz="1100" dirty="0">
                          <a:latin typeface="+mj-ea"/>
                          <a:ea typeface="+mj-ea"/>
                        </a:rPr>
                        <a:t>各</a:t>
                      </a:r>
                      <a:endParaRPr kumimoji="1" lang="en-US" altLang="ja-JP" sz="1100" dirty="0">
                        <a:latin typeface="+mj-ea"/>
                        <a:ea typeface="+mj-ea"/>
                      </a:endParaRPr>
                    </a:p>
                    <a:p>
                      <a:pPr algn="ctr"/>
                      <a:r>
                        <a:rPr kumimoji="1" lang="ja-JP" altLang="en-US" sz="1100" dirty="0">
                          <a:latin typeface="+mj-ea"/>
                          <a:ea typeface="+mj-ea"/>
                        </a:rPr>
                        <a:t>条例定数</a:t>
                      </a:r>
                    </a:p>
                  </a:txBody>
                  <a:tcPr anchor="ctr"/>
                </a:tc>
                <a:tc>
                  <a:txBody>
                    <a:bodyPr/>
                    <a:lstStyle/>
                    <a:p>
                      <a:r>
                        <a:rPr kumimoji="1" lang="ja-JP" altLang="en-US" sz="1100" dirty="0">
                          <a:latin typeface="+mj-ea"/>
                          <a:ea typeface="+mj-ea"/>
                        </a:rPr>
                        <a:t>市町村（政令指定都市は区）を１つの単位として得票数の多い順に当選</a:t>
                      </a:r>
                    </a:p>
                  </a:txBody>
                  <a:tcPr/>
                </a:tc>
                <a:tc vMerge="1">
                  <a:txBody>
                    <a:bodyPr/>
                    <a:lstStyle/>
                    <a:p>
                      <a:endParaRPr kumimoji="1" lang="ja-JP" altLang="en-US" sz="1100" dirty="0"/>
                    </a:p>
                  </a:txBody>
                  <a:tcPr/>
                </a:tc>
                <a:tc vMerge="1">
                  <a:txBody>
                    <a:bodyPr/>
                    <a:lstStyle/>
                    <a:p>
                      <a:endParaRPr kumimoji="1" lang="ja-JP" altLang="en-US" sz="1100" dirty="0"/>
                    </a:p>
                  </a:txBody>
                  <a:tcPr/>
                </a:tc>
                <a:extLst>
                  <a:ext uri="{0D108BD9-81ED-4DB2-BD59-A6C34878D82A}">
                    <a16:rowId xmlns:a16="http://schemas.microsoft.com/office/drawing/2014/main" val="10008"/>
                  </a:ext>
                </a:extLst>
              </a:tr>
            </a:tbl>
          </a:graphicData>
        </a:graphic>
      </p:graphicFrame>
      <p:sp>
        <p:nvSpPr>
          <p:cNvPr id="9" name="スライド番号プレースホルダー 8"/>
          <p:cNvSpPr>
            <a:spLocks noGrp="1"/>
          </p:cNvSpPr>
          <p:nvPr>
            <p:ph type="sldNum" sz="quarter" idx="12"/>
          </p:nvPr>
        </p:nvSpPr>
        <p:spPr/>
        <p:txBody>
          <a:bodyPr/>
          <a:lstStyle/>
          <a:p>
            <a:r>
              <a:rPr kumimoji="1" lang="ja-JP" altLang="en-US" dirty="0"/>
              <a:t>３</a:t>
            </a:r>
          </a:p>
        </p:txBody>
      </p:sp>
      <p:sp>
        <p:nvSpPr>
          <p:cNvPr id="8" name="テキスト ボックス 7"/>
          <p:cNvSpPr txBox="1"/>
          <p:nvPr/>
        </p:nvSpPr>
        <p:spPr>
          <a:xfrm>
            <a:off x="378485" y="5209172"/>
            <a:ext cx="4465376" cy="253916"/>
          </a:xfrm>
          <a:prstGeom prst="rect">
            <a:avLst/>
          </a:prstGeom>
          <a:noFill/>
        </p:spPr>
        <p:txBody>
          <a:bodyPr wrap="square" rtlCol="0">
            <a:spAutoFit/>
          </a:bodyPr>
          <a:lstStyle/>
          <a:p>
            <a:r>
              <a:rPr kumimoji="1" lang="en-US" altLang="ja-JP" sz="1050" dirty="0">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政令指定都市は区の数</a:t>
            </a:r>
          </a:p>
        </p:txBody>
      </p:sp>
    </p:spTree>
    <p:extLst>
      <p:ext uri="{BB962C8B-B14F-4D97-AF65-F5344CB8AC3E}">
        <p14:creationId xmlns:p14="http://schemas.microsoft.com/office/powerpoint/2010/main" val="244492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61998628"/>
              </p:ext>
            </p:extLst>
          </p:nvPr>
        </p:nvGraphicFramePr>
        <p:xfrm>
          <a:off x="539552" y="5715840"/>
          <a:ext cx="7920881" cy="37084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728193">
                  <a:extLst>
                    <a:ext uri="{9D8B030D-6E8A-4147-A177-3AD203B41FA5}">
                      <a16:colId xmlns:a16="http://schemas.microsoft.com/office/drawing/2014/main" val="20004"/>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 name="タイトル 1"/>
          <p:cNvSpPr>
            <a:spLocks noGrp="1"/>
          </p:cNvSpPr>
          <p:nvPr>
            <p:ph type="ctrTitle"/>
          </p:nvPr>
        </p:nvSpPr>
        <p:spPr>
          <a:xfrm>
            <a:off x="683568" y="404665"/>
            <a:ext cx="7772400" cy="792088"/>
          </a:xfrm>
          <a:solidFill>
            <a:srgbClr val="FF0000"/>
          </a:solidFill>
          <a:ln w="38100">
            <a:solidFill>
              <a:schemeClr val="tx1"/>
            </a:solidFill>
          </a:ln>
        </p:spPr>
        <p:txBody>
          <a:bodyPr>
            <a:normAutofit/>
          </a:bodyPr>
          <a:lstStyle/>
          <a:p>
            <a:pPr algn="l"/>
            <a:r>
              <a:rPr lang="ja-JP" altLang="en-US" sz="3600" dirty="0">
                <a:latin typeface="HGPｺﾞｼｯｸE" panose="020B0900000000000000" pitchFamily="50" charset="-128"/>
                <a:ea typeface="HGPｺﾞｼｯｸE" panose="020B0900000000000000" pitchFamily="50" charset="-128"/>
              </a:rPr>
              <a:t>　</a:t>
            </a:r>
            <a:r>
              <a:rPr lang="ja-JP" altLang="en-US" sz="3600" dirty="0">
                <a:solidFill>
                  <a:schemeClr val="bg1"/>
                </a:solidFill>
                <a:latin typeface="HGPｺﾞｼｯｸE" panose="020B0900000000000000" pitchFamily="50" charset="-128"/>
                <a:ea typeface="HGPｺﾞｼｯｸE" panose="020B0900000000000000" pitchFamily="50" charset="-128"/>
              </a:rPr>
              <a:t>未来のくらしをつくる大切な「選挙権」</a:t>
            </a:r>
            <a:endParaRPr kumimoji="1" lang="ja-JP" altLang="en-US" sz="36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1"/>
          </p:nvPr>
        </p:nvSpPr>
        <p:spPr>
          <a:xfrm>
            <a:off x="467544" y="1412775"/>
            <a:ext cx="8208912" cy="4461615"/>
          </a:xfrm>
        </p:spPr>
        <p:txBody>
          <a:bodyPr>
            <a:normAutofit/>
          </a:bodyPr>
          <a:lstStyle/>
          <a:p>
            <a:pPr algn="l"/>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私たちが選挙に行って投票するためには，「選挙権」がなければなりません。</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日本の選挙権の歴史</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a:t>
            </a: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国会議員の選挙が日本で初めて行われたのは，明治</a:t>
            </a:r>
            <a:r>
              <a:rPr lang="en-US" altLang="ja-JP" sz="1600" dirty="0">
                <a:solidFill>
                  <a:schemeClr val="tx1"/>
                </a:solidFill>
                <a:latin typeface="HG丸ｺﾞｼｯｸM-PRO" panose="020F0600000000000000" pitchFamily="50" charset="-128"/>
                <a:ea typeface="HG丸ｺﾞｼｯｸM-PRO" panose="020F0600000000000000" pitchFamily="50" charset="-128"/>
              </a:rPr>
              <a:t>23</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1890</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）年のことで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すが，そのときは，男性で，多くの税金を納めた人にしか選挙権が</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与えられませ</a:t>
            </a:r>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んでした。</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納税額に関係なく，</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男女に平等に選挙権が与えられるようになったのは，</a:t>
            </a:r>
            <a:r>
              <a:rPr lang="ja-JP" altLang="en-US" sz="1600" dirty="0">
                <a:solidFill>
                  <a:schemeClr val="tx1"/>
                </a:solidFill>
                <a:latin typeface="HG丸ｺﾞｼｯｸM-PRO" panose="020F0600000000000000" pitchFamily="50" charset="-128"/>
                <a:ea typeface="HG丸ｺﾞｼｯｸM-PRO" panose="020F0600000000000000" pitchFamily="50" charset="-128"/>
              </a:rPr>
              <a:t>昭和</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20</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1945</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）年のことなのです</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そして，平成</a:t>
            </a:r>
            <a:r>
              <a:rPr lang="en-US" altLang="ja-JP" sz="1600" dirty="0">
                <a:solidFill>
                  <a:schemeClr val="tx1"/>
                </a:solidFill>
                <a:latin typeface="HG丸ｺﾞｼｯｸM-PRO" panose="020F0600000000000000" pitchFamily="50" charset="-128"/>
                <a:ea typeface="HG丸ｺﾞｼｯｸM-PRO" panose="020F0600000000000000" pitchFamily="50" charset="-128"/>
              </a:rPr>
              <a:t>27</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2015</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）年には，選挙権の年齢を満</a:t>
            </a:r>
            <a:r>
              <a:rPr lang="en-US" altLang="ja-JP" sz="1600" dirty="0">
                <a:solidFill>
                  <a:schemeClr val="tx1"/>
                </a:solidFill>
                <a:latin typeface="HG丸ｺﾞｼｯｸM-PRO" panose="020F0600000000000000" pitchFamily="50" charset="-128"/>
                <a:ea typeface="HG丸ｺﾞｼｯｸM-PRO" panose="020F0600000000000000" pitchFamily="50" charset="-128"/>
              </a:rPr>
              <a:t>18</a:t>
            </a:r>
            <a:r>
              <a:rPr lang="ja-JP" altLang="en-US" sz="1600" dirty="0">
                <a:solidFill>
                  <a:schemeClr val="tx1"/>
                </a:solidFill>
                <a:latin typeface="HG丸ｺﾞｼｯｸM-PRO" panose="020F0600000000000000" pitchFamily="50" charset="-128"/>
                <a:ea typeface="HG丸ｺﾞｼｯｸM-PRO" panose="020F0600000000000000" pitchFamily="50" charset="-128"/>
              </a:rPr>
              <a:t>歳以上にすることが</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600" dirty="0">
                <a:solidFill>
                  <a:schemeClr val="tx1"/>
                </a:solidFill>
                <a:latin typeface="HG丸ｺﾞｼｯｸM-PRO" panose="020F0600000000000000" pitchFamily="50" charset="-128"/>
                <a:ea typeface="HG丸ｺﾞｼｯｸM-PRO" panose="020F0600000000000000" pitchFamily="50" charset="-128"/>
              </a:rPr>
              <a:t>　決まり，平成</a:t>
            </a:r>
            <a:r>
              <a:rPr lang="en-US" altLang="ja-JP" sz="1600" dirty="0">
                <a:solidFill>
                  <a:schemeClr val="tx1"/>
                </a:solidFill>
                <a:latin typeface="HG丸ｺﾞｼｯｸM-PRO" panose="020F0600000000000000" pitchFamily="50" charset="-128"/>
                <a:ea typeface="HG丸ｺﾞｼｯｸM-PRO" panose="020F0600000000000000" pitchFamily="50" charset="-128"/>
              </a:rPr>
              <a:t>28</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2016</a:t>
            </a:r>
            <a:r>
              <a:rPr lang="ja-JP" altLang="en-US" sz="1600" dirty="0">
                <a:solidFill>
                  <a:schemeClr val="tx1"/>
                </a:solidFill>
                <a:latin typeface="HG丸ｺﾞｼｯｸM-PRO" panose="020F0600000000000000" pitchFamily="50" charset="-128"/>
                <a:ea typeface="HG丸ｺﾞｼｯｸM-PRO" panose="020F0600000000000000" pitchFamily="50" charset="-128"/>
              </a:rPr>
              <a:t>）年から行われる選挙で投票できるようになりました。</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1560" y="5691446"/>
            <a:ext cx="1224136"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総人口に対する有権者の割合</a:t>
            </a:r>
          </a:p>
        </p:txBody>
      </p:sp>
      <p:sp>
        <p:nvSpPr>
          <p:cNvPr id="8" name="テキスト ボックス 7"/>
          <p:cNvSpPr txBox="1"/>
          <p:nvPr/>
        </p:nvSpPr>
        <p:spPr>
          <a:xfrm>
            <a:off x="1979712" y="5723964"/>
            <a:ext cx="1152128" cy="369332"/>
          </a:xfrm>
          <a:prstGeom prst="rect">
            <a:avLst/>
          </a:prstGeom>
          <a:noFill/>
        </p:spPr>
        <p:txBody>
          <a:bodyPr wrap="square" rtlCol="0">
            <a:spAutoFit/>
          </a:bodyPr>
          <a:lstStyle/>
          <a:p>
            <a:pPr algn="ctr"/>
            <a:r>
              <a:rPr kumimoji="1" lang="en-US" altLang="ja-JP" dirty="0">
                <a:latin typeface="HG丸ｺﾞｼｯｸM-PRO" panose="020F0600000000000000" pitchFamily="50" charset="-128"/>
                <a:ea typeface="HG丸ｺﾞｼｯｸM-PRO" panose="020F0600000000000000" pitchFamily="50" charset="-128"/>
              </a:rPr>
              <a:t>1.13</a:t>
            </a:r>
            <a:r>
              <a:rPr kumimoji="1" lang="ja-JP" altLang="en-US" dirty="0">
                <a:latin typeface="HG丸ｺﾞｼｯｸM-PRO" panose="020F0600000000000000" pitchFamily="50" charset="-128"/>
                <a:ea typeface="HG丸ｺﾞｼｯｸM-PRO" panose="020F0600000000000000" pitchFamily="50" charset="-128"/>
              </a:rPr>
              <a:t>％</a:t>
            </a:r>
          </a:p>
        </p:txBody>
      </p:sp>
      <p:sp>
        <p:nvSpPr>
          <p:cNvPr id="9" name="テキスト ボックス 8"/>
          <p:cNvSpPr txBox="1"/>
          <p:nvPr/>
        </p:nvSpPr>
        <p:spPr>
          <a:xfrm>
            <a:off x="3419872" y="5723964"/>
            <a:ext cx="1152128" cy="369332"/>
          </a:xfrm>
          <a:prstGeom prst="rect">
            <a:avLst/>
          </a:prstGeom>
          <a:noFill/>
        </p:spPr>
        <p:txBody>
          <a:bodyPr wrap="square" rtlCol="0">
            <a:spAutoFit/>
          </a:bodyPr>
          <a:lstStyle/>
          <a:p>
            <a:pPr algn="ctr"/>
            <a:r>
              <a:rPr kumimoji="1" lang="en-US" altLang="ja-JP" dirty="0">
                <a:latin typeface="HG丸ｺﾞｼｯｸM-PRO" panose="020F0600000000000000" pitchFamily="50" charset="-128"/>
                <a:ea typeface="HG丸ｺﾞｼｯｸM-PRO" panose="020F0600000000000000" pitchFamily="50" charset="-128"/>
              </a:rPr>
              <a:t>19.98</a:t>
            </a:r>
            <a:r>
              <a:rPr kumimoji="1" lang="ja-JP" altLang="en-US" dirty="0">
                <a:latin typeface="HG丸ｺﾞｼｯｸM-PRO" panose="020F0600000000000000" pitchFamily="50" charset="-128"/>
                <a:ea typeface="HG丸ｺﾞｼｯｸM-PRO" panose="020F0600000000000000" pitchFamily="50" charset="-128"/>
              </a:rPr>
              <a:t>％</a:t>
            </a:r>
          </a:p>
        </p:txBody>
      </p:sp>
      <p:sp>
        <p:nvSpPr>
          <p:cNvPr id="10" name="テキスト ボックス 9"/>
          <p:cNvSpPr txBox="1"/>
          <p:nvPr/>
        </p:nvSpPr>
        <p:spPr>
          <a:xfrm>
            <a:off x="5148064" y="5723964"/>
            <a:ext cx="1152128" cy="369332"/>
          </a:xfrm>
          <a:prstGeom prst="rect">
            <a:avLst/>
          </a:prstGeom>
          <a:noFill/>
        </p:spPr>
        <p:txBody>
          <a:bodyPr wrap="square" rtlCol="0">
            <a:spAutoFit/>
          </a:bodyPr>
          <a:lstStyle/>
          <a:p>
            <a:pPr algn="ctr"/>
            <a:r>
              <a:rPr kumimoji="1" lang="en-US" altLang="ja-JP" dirty="0">
                <a:latin typeface="HG丸ｺﾞｼｯｸM-PRO" panose="020F0600000000000000" pitchFamily="50" charset="-128"/>
                <a:ea typeface="HG丸ｺﾞｼｯｸM-PRO" panose="020F0600000000000000" pitchFamily="50" charset="-128"/>
              </a:rPr>
              <a:t>48.65</a:t>
            </a:r>
            <a:r>
              <a:rPr kumimoji="1" lang="ja-JP" altLang="en-US" dirty="0">
                <a:latin typeface="HG丸ｺﾞｼｯｸM-PRO" panose="020F0600000000000000" pitchFamily="50" charset="-128"/>
                <a:ea typeface="HG丸ｺﾞｼｯｸM-PRO" panose="020F0600000000000000" pitchFamily="50" charset="-128"/>
              </a:rPr>
              <a:t>％</a:t>
            </a:r>
          </a:p>
        </p:txBody>
      </p:sp>
      <p:grpSp>
        <p:nvGrpSpPr>
          <p:cNvPr id="14" name="グループ化 13"/>
          <p:cNvGrpSpPr/>
          <p:nvPr/>
        </p:nvGrpSpPr>
        <p:grpSpPr>
          <a:xfrm>
            <a:off x="1656440" y="4603980"/>
            <a:ext cx="6876000" cy="1057268"/>
            <a:chOff x="1134008" y="4411719"/>
            <a:chExt cx="6966384" cy="105726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08" y="4411719"/>
              <a:ext cx="6966384" cy="105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1763688" y="4715852"/>
              <a:ext cx="360040" cy="369332"/>
            </a:xfrm>
            <a:prstGeom prst="rect">
              <a:avLst/>
            </a:prstGeom>
            <a:noFill/>
          </p:spPr>
          <p:txBody>
            <a:bodyPr wrap="square" rtlCol="0">
              <a:spAutoFit/>
            </a:bodyPr>
            <a:lstStyle/>
            <a:p>
              <a:r>
                <a:rPr kumimoji="1" lang="ja-JP" altLang="en-US" b="1" dirty="0">
                  <a:solidFill>
                    <a:schemeClr val="tx1">
                      <a:lumMod val="85000"/>
                      <a:lumOff val="15000"/>
                    </a:schemeClr>
                  </a:solidFill>
                  <a:latin typeface="HGｺﾞｼｯｸE" panose="020B0909000000000000" pitchFamily="49" charset="-128"/>
                  <a:ea typeface="HGｺﾞｼｯｸE" panose="020B0909000000000000" pitchFamily="49" charset="-128"/>
                </a:rPr>
                <a:t>＋</a:t>
              </a:r>
            </a:p>
          </p:txBody>
        </p:sp>
      </p:grpSp>
      <p:sp>
        <p:nvSpPr>
          <p:cNvPr id="20" name="テキスト ボックス 19"/>
          <p:cNvSpPr txBox="1"/>
          <p:nvPr/>
        </p:nvSpPr>
        <p:spPr>
          <a:xfrm>
            <a:off x="6948264" y="5723964"/>
            <a:ext cx="1318245" cy="369332"/>
          </a:xfrm>
          <a:prstGeom prst="rect">
            <a:avLst/>
          </a:prstGeom>
          <a:noFill/>
        </p:spPr>
        <p:txBody>
          <a:bodyPr wrap="square" rtlCol="0">
            <a:spAutoFit/>
          </a:bodyPr>
          <a:lstStyle/>
          <a:p>
            <a:pPr algn="ctr"/>
            <a:r>
              <a:rPr lang="en-US" altLang="ja-JP" dirty="0">
                <a:latin typeface="HG丸ｺﾞｼｯｸM-PRO" panose="020F0600000000000000" pitchFamily="50" charset="-128"/>
                <a:ea typeface="HG丸ｺﾞｼｯｸM-PRO" panose="020F0600000000000000" pitchFamily="50" charset="-128"/>
              </a:rPr>
              <a:t>83.71</a:t>
            </a:r>
            <a:r>
              <a:rPr kumimoji="1" lang="ja-JP" altLang="en-US" dirty="0">
                <a:latin typeface="HG丸ｺﾞｼｯｸM-PRO" panose="020F0600000000000000" pitchFamily="50" charset="-128"/>
                <a:ea typeface="HG丸ｺﾞｼｯｸM-PRO" panose="020F0600000000000000" pitchFamily="50" charset="-128"/>
              </a:rPr>
              <a:t>％</a:t>
            </a:r>
          </a:p>
        </p:txBody>
      </p:sp>
      <p:grpSp>
        <p:nvGrpSpPr>
          <p:cNvPr id="7" name="Group 2"/>
          <p:cNvGrpSpPr>
            <a:grpSpLocks/>
          </p:cNvGrpSpPr>
          <p:nvPr/>
        </p:nvGrpSpPr>
        <p:grpSpPr bwMode="auto">
          <a:xfrm>
            <a:off x="1980424" y="4365104"/>
            <a:ext cx="6408000" cy="216024"/>
            <a:chOff x="1567" y="5456"/>
            <a:chExt cx="8766" cy="285"/>
          </a:xfrm>
        </p:grpSpPr>
        <p:sp>
          <p:nvSpPr>
            <p:cNvPr id="12" name="WordArt 3"/>
            <p:cNvSpPr>
              <a:spLocks noChangeArrowheads="1" noChangeShapeType="1" noTextEdit="1"/>
            </p:cNvSpPr>
            <p:nvPr/>
          </p:nvSpPr>
          <p:spPr bwMode="auto">
            <a:xfrm>
              <a:off x="1567"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a:ln w="9525">
                    <a:solidFill>
                      <a:srgbClr val="000000"/>
                    </a:solidFill>
                    <a:round/>
                    <a:headEnd/>
                    <a:tailEnd/>
                  </a:ln>
                  <a:solidFill>
                    <a:srgbClr val="000000"/>
                  </a:solidFill>
                  <a:effectLst/>
                  <a:latin typeface="HG丸ｺﾞｼｯｸM-PRO"/>
                  <a:ea typeface="HG丸ｺﾞｼｯｸM-PRO"/>
                </a:rPr>
                <a:t>明治</a:t>
              </a:r>
              <a:r>
                <a:rPr lang="en-US" altLang="ja-JP" sz="1400" b="1" kern="10" spc="0" dirty="0">
                  <a:ln w="9525">
                    <a:solidFill>
                      <a:srgbClr val="000000"/>
                    </a:solidFill>
                    <a:round/>
                    <a:headEnd/>
                    <a:tailEnd/>
                  </a:ln>
                  <a:solidFill>
                    <a:srgbClr val="000000"/>
                  </a:solidFill>
                  <a:effectLst/>
                  <a:latin typeface="HG丸ｺﾞｼｯｸM-PRO"/>
                  <a:ea typeface="HG丸ｺﾞｼｯｸM-PRO"/>
                </a:rPr>
                <a:t>23</a:t>
              </a:r>
              <a:r>
                <a:rPr lang="ja-JP" altLang="en-US" sz="1400" b="1" kern="10" spc="0" dirty="0">
                  <a:ln w="9525">
                    <a:solidFill>
                      <a:srgbClr val="000000"/>
                    </a:solidFill>
                    <a:round/>
                    <a:headEnd/>
                    <a:tailEnd/>
                  </a:ln>
                  <a:solidFill>
                    <a:srgbClr val="000000"/>
                  </a:solidFill>
                  <a:effectLst/>
                  <a:latin typeface="HG丸ｺﾞｼｯｸM-PRO"/>
                  <a:ea typeface="HG丸ｺﾞｼｯｸM-PRO"/>
                </a:rPr>
                <a:t>（１８９０）年</a:t>
              </a:r>
            </a:p>
          </p:txBody>
        </p:sp>
        <p:sp>
          <p:nvSpPr>
            <p:cNvPr id="15" name="WordArt 4"/>
            <p:cNvSpPr>
              <a:spLocks noChangeArrowheads="1" noChangeShapeType="1" noTextEdit="1"/>
            </p:cNvSpPr>
            <p:nvPr/>
          </p:nvSpPr>
          <p:spPr bwMode="auto">
            <a:xfrm>
              <a:off x="3997"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a:ln w="9525">
                    <a:solidFill>
                      <a:srgbClr val="000000"/>
                    </a:solidFill>
                    <a:round/>
                    <a:headEnd/>
                    <a:tailEnd/>
                  </a:ln>
                  <a:solidFill>
                    <a:srgbClr val="000000"/>
                  </a:solidFill>
                  <a:effectLst/>
                  <a:latin typeface="HG丸ｺﾞｼｯｸM-PRO"/>
                  <a:ea typeface="HG丸ｺﾞｼｯｸM-PRO"/>
                </a:rPr>
                <a:t>大正１４（１９２</a:t>
              </a:r>
              <a:r>
                <a:rPr lang="en-US" altLang="ja-JP" sz="1400" b="1" kern="10" spc="0">
                  <a:ln w="9525">
                    <a:solidFill>
                      <a:srgbClr val="000000"/>
                    </a:solidFill>
                    <a:round/>
                    <a:headEnd/>
                    <a:tailEnd/>
                  </a:ln>
                  <a:solidFill>
                    <a:srgbClr val="000000"/>
                  </a:solidFill>
                  <a:effectLst/>
                  <a:latin typeface="HG丸ｺﾞｼｯｸM-PRO"/>
                  <a:ea typeface="HG丸ｺﾞｼｯｸM-PRO"/>
                </a:rPr>
                <a:t>5</a:t>
              </a:r>
              <a:r>
                <a:rPr lang="ja-JP" altLang="en-US" sz="1400" b="1" kern="10" spc="0">
                  <a:ln w="9525">
                    <a:solidFill>
                      <a:srgbClr val="000000"/>
                    </a:solidFill>
                    <a:round/>
                    <a:headEnd/>
                    <a:tailEnd/>
                  </a:ln>
                  <a:solidFill>
                    <a:srgbClr val="000000"/>
                  </a:solidFill>
                  <a:effectLst/>
                  <a:latin typeface="HG丸ｺﾞｼｯｸM-PRO"/>
                  <a:ea typeface="HG丸ｺﾞｼｯｸM-PRO"/>
                </a:rPr>
                <a:t>）年</a:t>
              </a:r>
            </a:p>
          </p:txBody>
        </p:sp>
        <p:sp>
          <p:nvSpPr>
            <p:cNvPr id="17" name="WordArt 5"/>
            <p:cNvSpPr>
              <a:spLocks noChangeArrowheads="1" noChangeShapeType="1" noTextEdit="1"/>
            </p:cNvSpPr>
            <p:nvPr/>
          </p:nvSpPr>
          <p:spPr bwMode="auto">
            <a:xfrm>
              <a:off x="6442"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a:ln w="9525">
                    <a:solidFill>
                      <a:srgbClr val="000000"/>
                    </a:solidFill>
                    <a:round/>
                    <a:headEnd/>
                    <a:tailEnd/>
                  </a:ln>
                  <a:solidFill>
                    <a:srgbClr val="000000"/>
                  </a:solidFill>
                  <a:effectLst/>
                  <a:latin typeface="HG丸ｺﾞｼｯｸM-PRO"/>
                  <a:ea typeface="HG丸ｺﾞｼｯｸM-PRO"/>
                </a:rPr>
                <a:t>昭和２０（１９４５）年</a:t>
              </a:r>
            </a:p>
          </p:txBody>
        </p:sp>
        <p:sp>
          <p:nvSpPr>
            <p:cNvPr id="18" name="WordArt 6"/>
            <p:cNvSpPr>
              <a:spLocks noChangeArrowheads="1" noChangeShapeType="1" noTextEdit="1"/>
            </p:cNvSpPr>
            <p:nvPr/>
          </p:nvSpPr>
          <p:spPr bwMode="auto">
            <a:xfrm>
              <a:off x="8908" y="5456"/>
              <a:ext cx="1425" cy="28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400" b="1" kern="10" spc="0" dirty="0">
                  <a:ln w="9525">
                    <a:solidFill>
                      <a:srgbClr val="000000"/>
                    </a:solidFill>
                    <a:round/>
                    <a:headEnd/>
                    <a:tailEnd/>
                  </a:ln>
                  <a:solidFill>
                    <a:srgbClr val="000000"/>
                  </a:solidFill>
                  <a:effectLst/>
                  <a:latin typeface="HG丸ｺﾞｼｯｸM-PRO"/>
                  <a:ea typeface="HG丸ｺﾞｼｯｸM-PRO"/>
                </a:rPr>
                <a:t>平成２</a:t>
              </a:r>
              <a:r>
                <a:rPr lang="en-US" altLang="ja-JP" sz="1400" b="1" kern="10" spc="0" dirty="0">
                  <a:ln w="9525">
                    <a:solidFill>
                      <a:srgbClr val="000000"/>
                    </a:solidFill>
                    <a:round/>
                    <a:headEnd/>
                    <a:tailEnd/>
                  </a:ln>
                  <a:solidFill>
                    <a:srgbClr val="000000"/>
                  </a:solidFill>
                  <a:effectLst/>
                  <a:latin typeface="HG丸ｺﾞｼｯｸM-PRO"/>
                  <a:ea typeface="HG丸ｺﾞｼｯｸM-PRO"/>
                </a:rPr>
                <a:t>7</a:t>
              </a:r>
              <a:r>
                <a:rPr lang="ja-JP" altLang="en-US" sz="1400" b="1" kern="10" spc="0" dirty="0">
                  <a:ln w="9525">
                    <a:solidFill>
                      <a:srgbClr val="000000"/>
                    </a:solidFill>
                    <a:round/>
                    <a:headEnd/>
                    <a:tailEnd/>
                  </a:ln>
                  <a:solidFill>
                    <a:srgbClr val="000000"/>
                  </a:solidFill>
                  <a:effectLst/>
                  <a:latin typeface="HG丸ｺﾞｼｯｸM-PRO"/>
                  <a:ea typeface="HG丸ｺﾞｼｯｸM-PRO"/>
                </a:rPr>
                <a:t>（２０１</a:t>
              </a:r>
              <a:r>
                <a:rPr lang="en-US" altLang="ja-JP" sz="1400" b="1" kern="10" spc="0" dirty="0">
                  <a:ln w="9525">
                    <a:solidFill>
                      <a:srgbClr val="000000"/>
                    </a:solidFill>
                    <a:round/>
                    <a:headEnd/>
                    <a:tailEnd/>
                  </a:ln>
                  <a:solidFill>
                    <a:srgbClr val="000000"/>
                  </a:solidFill>
                  <a:effectLst/>
                  <a:latin typeface="HG丸ｺﾞｼｯｸM-PRO"/>
                  <a:ea typeface="HG丸ｺﾞｼｯｸM-PRO"/>
                </a:rPr>
                <a:t>5</a:t>
              </a:r>
              <a:r>
                <a:rPr lang="ja-JP" altLang="en-US" sz="1400" b="1" kern="10" spc="0" dirty="0">
                  <a:ln w="9525">
                    <a:solidFill>
                      <a:srgbClr val="000000"/>
                    </a:solidFill>
                    <a:round/>
                    <a:headEnd/>
                    <a:tailEnd/>
                  </a:ln>
                  <a:solidFill>
                    <a:srgbClr val="000000"/>
                  </a:solidFill>
                  <a:effectLst/>
                  <a:latin typeface="HG丸ｺﾞｼｯｸM-PRO"/>
                  <a:ea typeface="HG丸ｺﾞｼｯｸM-PRO"/>
                </a:rPr>
                <a:t>）年</a:t>
              </a:r>
            </a:p>
          </p:txBody>
        </p:sp>
      </p:grpSp>
      <p:sp>
        <p:nvSpPr>
          <p:cNvPr id="19" name="スライド番号プレースホルダー 18"/>
          <p:cNvSpPr>
            <a:spLocks noGrp="1"/>
          </p:cNvSpPr>
          <p:nvPr>
            <p:ph type="sldNum" sz="quarter" idx="12"/>
          </p:nvPr>
        </p:nvSpPr>
        <p:spPr/>
        <p:txBody>
          <a:bodyPr/>
          <a:lstStyle/>
          <a:p>
            <a:r>
              <a:rPr kumimoji="1" lang="ja-JP" altLang="en-US" dirty="0"/>
              <a:t>４</a:t>
            </a:r>
          </a:p>
        </p:txBody>
      </p:sp>
    </p:spTree>
    <p:extLst>
      <p:ext uri="{BB962C8B-B14F-4D97-AF65-F5344CB8AC3E}">
        <p14:creationId xmlns:p14="http://schemas.microsoft.com/office/powerpoint/2010/main" val="158598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88641"/>
            <a:ext cx="8208912" cy="720079"/>
          </a:xfrm>
        </p:spPr>
        <p:txBody>
          <a:bodyPr>
            <a:normAutofit fontScale="90000"/>
          </a:bodyPr>
          <a:lstStyle/>
          <a:p>
            <a:pPr algn="l"/>
            <a:r>
              <a:rPr kumimoji="1" lang="en-US" altLang="ja-JP" sz="3600" dirty="0">
                <a:latin typeface="HGPｺﾞｼｯｸE" panose="020B0900000000000000" pitchFamily="50" charset="-128"/>
                <a:ea typeface="HGPｺﾞｼｯｸE" panose="020B0900000000000000" pitchFamily="50" charset="-128"/>
              </a:rPr>
              <a:t>【</a:t>
            </a:r>
            <a:r>
              <a:rPr kumimoji="1" lang="ja-JP" altLang="en-US" sz="3600" dirty="0">
                <a:latin typeface="HGPｺﾞｼｯｸE" panose="020B0900000000000000" pitchFamily="50" charset="-128"/>
                <a:ea typeface="HGPｺﾞｼｯｸE" panose="020B0900000000000000" pitchFamily="50" charset="-128"/>
              </a:rPr>
              <a:t>世界の選挙権の状況</a:t>
            </a:r>
            <a:r>
              <a:rPr kumimoji="1" lang="en-US" altLang="ja-JP" sz="3600" dirty="0">
                <a:latin typeface="HGPｺﾞｼｯｸE" panose="020B0900000000000000" pitchFamily="50" charset="-128"/>
                <a:ea typeface="HGPｺﾞｼｯｸE" panose="020B0900000000000000" pitchFamily="50" charset="-128"/>
              </a:rPr>
              <a:t>】</a:t>
            </a:r>
            <a:r>
              <a:rPr kumimoji="1" lang="ja-JP" altLang="en-US" sz="3200" dirty="0"/>
              <a:t>　</a:t>
            </a:r>
            <a:r>
              <a:rPr kumimoji="1" lang="ja-JP" altLang="en-US" sz="1200" dirty="0">
                <a:latin typeface="HGPｺﾞｼｯｸM" panose="020B0600000000000000" pitchFamily="50" charset="-128"/>
                <a:ea typeface="HGPｺﾞｼｯｸM" panose="020B0600000000000000" pitchFamily="50" charset="-128"/>
              </a:rPr>
              <a:t>出典：平成</a:t>
            </a:r>
            <a:r>
              <a:rPr kumimoji="1" lang="en-US" altLang="ja-JP" sz="1200" dirty="0">
                <a:latin typeface="HGPｺﾞｼｯｸM" panose="020B0600000000000000" pitchFamily="50" charset="-128"/>
                <a:ea typeface="HGPｺﾞｼｯｸM" panose="020B0600000000000000" pitchFamily="50" charset="-128"/>
              </a:rPr>
              <a:t>20</a:t>
            </a:r>
            <a:r>
              <a:rPr kumimoji="1" lang="ja-JP" altLang="en-US" sz="1200" dirty="0">
                <a:latin typeface="HGPｺﾞｼｯｸM" panose="020B0600000000000000" pitchFamily="50" charset="-128"/>
                <a:ea typeface="HGPｺﾞｼｯｸM" panose="020B0600000000000000" pitchFamily="50" charset="-128"/>
              </a:rPr>
              <a:t>年法務省「法制審議会民法成年年齢部会」資料</a:t>
            </a:r>
          </a:p>
        </p:txBody>
      </p:sp>
      <p:sp>
        <p:nvSpPr>
          <p:cNvPr id="3" name="サブタイトル 2"/>
          <p:cNvSpPr>
            <a:spLocks noGrp="1"/>
          </p:cNvSpPr>
          <p:nvPr>
            <p:ph type="subTitle" idx="1"/>
          </p:nvPr>
        </p:nvSpPr>
        <p:spPr>
          <a:xfrm>
            <a:off x="395536" y="836712"/>
            <a:ext cx="7848872" cy="360040"/>
          </a:xfrm>
        </p:spPr>
        <p:txBody>
          <a:bodyPr>
            <a:normAutofit/>
          </a:bodyPr>
          <a:lstStyle/>
          <a:p>
            <a:pPr algn="l"/>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選挙権を有する年齢は，次のとおり，各国の事情によって様々です。</a:t>
            </a:r>
          </a:p>
        </p:txBody>
      </p:sp>
      <p:graphicFrame>
        <p:nvGraphicFramePr>
          <p:cNvPr id="6" name="表 5"/>
          <p:cNvGraphicFramePr>
            <a:graphicFrameLocks noGrp="1"/>
          </p:cNvGraphicFramePr>
          <p:nvPr>
            <p:extLst>
              <p:ext uri="{D42A27DB-BD31-4B8C-83A1-F6EECF244321}">
                <p14:modId xmlns:p14="http://schemas.microsoft.com/office/powerpoint/2010/main" val="2038144660"/>
              </p:ext>
            </p:extLst>
          </p:nvPr>
        </p:nvGraphicFramePr>
        <p:xfrm>
          <a:off x="611560" y="1196752"/>
          <a:ext cx="7776864" cy="4104456"/>
        </p:xfrm>
        <a:graphic>
          <a:graphicData uri="http://schemas.openxmlformats.org/drawingml/2006/table">
            <a:tbl>
              <a:tblPr firstRow="1" bandRow="1">
                <a:tableStyleId>{00A15C55-8517-42AA-B614-E9B94910E393}</a:tableStyleId>
              </a:tblPr>
              <a:tblGrid>
                <a:gridCol w="3498941">
                  <a:extLst>
                    <a:ext uri="{9D8B030D-6E8A-4147-A177-3AD203B41FA5}">
                      <a16:colId xmlns:a16="http://schemas.microsoft.com/office/drawing/2014/main" val="20000"/>
                    </a:ext>
                  </a:extLst>
                </a:gridCol>
                <a:gridCol w="2856550">
                  <a:extLst>
                    <a:ext uri="{9D8B030D-6E8A-4147-A177-3AD203B41FA5}">
                      <a16:colId xmlns:a16="http://schemas.microsoft.com/office/drawing/2014/main" val="20001"/>
                    </a:ext>
                  </a:extLst>
                </a:gridCol>
                <a:gridCol w="1421373">
                  <a:extLst>
                    <a:ext uri="{9D8B030D-6E8A-4147-A177-3AD203B41FA5}">
                      <a16:colId xmlns:a16="http://schemas.microsoft.com/office/drawing/2014/main" val="20002"/>
                    </a:ext>
                  </a:extLst>
                </a:gridCol>
              </a:tblGrid>
              <a:tr h="388619">
                <a:tc>
                  <a:txBody>
                    <a:bodyPr/>
                    <a:lstStyle/>
                    <a:p>
                      <a:pPr algn="ctr"/>
                      <a:r>
                        <a:rPr kumimoji="1" lang="ja-JP" altLang="en-US" sz="1600" dirty="0">
                          <a:latin typeface="HGPｺﾞｼｯｸM" panose="020B0600000000000000" pitchFamily="50" charset="-128"/>
                          <a:ea typeface="HGPｺﾞｼｯｸM" panose="020B0600000000000000" pitchFamily="50" charset="-128"/>
                        </a:rPr>
                        <a:t>国名</a:t>
                      </a:r>
                    </a:p>
                  </a:txBody>
                  <a:tcPr anchor="ctr"/>
                </a:tc>
                <a:tc>
                  <a:txBody>
                    <a:bodyPr/>
                    <a:lstStyle/>
                    <a:p>
                      <a:pPr algn="ctr"/>
                      <a:r>
                        <a:rPr kumimoji="1" lang="ja-JP" altLang="en-US" sz="1600" dirty="0">
                          <a:latin typeface="HGPｺﾞｼｯｸM" panose="020B0600000000000000" pitchFamily="50" charset="-128"/>
                          <a:ea typeface="HGPｺﾞｼｯｸM" panose="020B0600000000000000" pitchFamily="50" charset="-128"/>
                        </a:rPr>
                        <a:t>成年年齢</a:t>
                      </a:r>
                    </a:p>
                  </a:txBody>
                  <a:tcPr anchor="ctr"/>
                </a:tc>
                <a:tc>
                  <a:txBody>
                    <a:bodyPr/>
                    <a:lstStyle/>
                    <a:p>
                      <a:pPr algn="ctr"/>
                      <a:r>
                        <a:rPr kumimoji="1" lang="ja-JP" altLang="en-US" sz="1600" dirty="0">
                          <a:latin typeface="HGPｺﾞｼｯｸM" panose="020B0600000000000000" pitchFamily="50" charset="-128"/>
                          <a:ea typeface="HGPｺﾞｼｯｸM" panose="020B0600000000000000" pitchFamily="50" charset="-128"/>
                        </a:rPr>
                        <a:t>選挙権年齢</a:t>
                      </a:r>
                    </a:p>
                  </a:txBody>
                  <a:tcPr anchor="ctr"/>
                </a:tc>
                <a:extLst>
                  <a:ext uri="{0D108BD9-81ED-4DB2-BD59-A6C34878D82A}">
                    <a16:rowId xmlns:a16="http://schemas.microsoft.com/office/drawing/2014/main" val="10000"/>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キューバ</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16</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1"/>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インドネシア</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21</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17</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2"/>
                  </a:ext>
                </a:extLst>
              </a:tr>
              <a:tr h="606885">
                <a:tc>
                  <a:txBody>
                    <a:bodyPr/>
                    <a:lstStyle/>
                    <a:p>
                      <a:r>
                        <a:rPr kumimoji="1" lang="ja-JP" altLang="en-US" sz="1600" dirty="0">
                          <a:latin typeface="HGPｺﾞｼｯｸM" panose="020B0600000000000000" pitchFamily="50" charset="-128"/>
                          <a:ea typeface="HGPｺﾞｼｯｸM" panose="020B0600000000000000" pitchFamily="50" charset="-128"/>
                        </a:rPr>
                        <a:t>イギリス，イタリア，オーストラリア，ドイツ，フランス，ロシア</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3"/>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アメリカ合衆国</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r>
                        <a:rPr kumimoji="1" lang="ja-JP" altLang="en-US" sz="1600" dirty="0">
                          <a:latin typeface="HGPｺﾞｼｯｸM" panose="020B0600000000000000" pitchFamily="50" charset="-128"/>
                          <a:ea typeface="HGPｺﾞｼｯｸM" panose="020B0600000000000000" pitchFamily="50" charset="-128"/>
                        </a:rPr>
                        <a:t>～</a:t>
                      </a:r>
                      <a:r>
                        <a:rPr kumimoji="1" lang="en-US" altLang="ja-JP" sz="1600" dirty="0">
                          <a:latin typeface="HGPｺﾞｼｯｸM" panose="020B0600000000000000" pitchFamily="50" charset="-128"/>
                          <a:ea typeface="HGPｺﾞｼｯｸM" panose="020B0600000000000000" pitchFamily="50" charset="-128"/>
                        </a:rPr>
                        <a:t>21</a:t>
                      </a:r>
                      <a:r>
                        <a:rPr kumimoji="1" lang="ja-JP" altLang="en-US" sz="1600" dirty="0">
                          <a:latin typeface="HGPｺﾞｼｯｸM" panose="020B0600000000000000" pitchFamily="50" charset="-128"/>
                          <a:ea typeface="HGPｺﾞｼｯｸM" panose="020B0600000000000000" pitchFamily="50" charset="-128"/>
                        </a:rPr>
                        <a:t>（州によって異なる）</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4"/>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カナダ</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r>
                        <a:rPr kumimoji="1" lang="ja-JP" altLang="en-US" sz="1600" dirty="0">
                          <a:latin typeface="HGPｺﾞｼｯｸM" panose="020B0600000000000000" pitchFamily="50" charset="-128"/>
                          <a:ea typeface="HGPｺﾞｼｯｸM" panose="020B0600000000000000" pitchFamily="50" charset="-128"/>
                        </a:rPr>
                        <a:t>～</a:t>
                      </a:r>
                      <a:r>
                        <a:rPr kumimoji="1" lang="en-US" altLang="ja-JP" sz="1600" dirty="0">
                          <a:latin typeface="HGPｺﾞｼｯｸM" panose="020B0600000000000000" pitchFamily="50" charset="-128"/>
                          <a:ea typeface="HGPｺﾞｼｯｸM" panose="020B0600000000000000" pitchFamily="50" charset="-128"/>
                        </a:rPr>
                        <a:t>19</a:t>
                      </a:r>
                      <a:r>
                        <a:rPr kumimoji="1" lang="ja-JP" altLang="en-US" sz="1600" dirty="0">
                          <a:latin typeface="HGPｺﾞｼｯｸM" panose="020B0600000000000000" pitchFamily="50" charset="-128"/>
                          <a:ea typeface="HGPｺﾞｼｯｸM" panose="020B0600000000000000" pitchFamily="50" charset="-128"/>
                        </a:rPr>
                        <a:t>（州によって異なる）</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5"/>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タイ</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20</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6"/>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大韓民国</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20</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19</a:t>
                      </a:r>
                    </a:p>
                  </a:txBody>
                  <a:tcPr anchor="ctr"/>
                </a:tc>
                <a:extLst>
                  <a:ext uri="{0D108BD9-81ED-4DB2-BD59-A6C34878D82A}">
                    <a16:rowId xmlns:a16="http://schemas.microsoft.com/office/drawing/2014/main" val="10007"/>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サウジアラビア</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18</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21</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8"/>
                  </a:ext>
                </a:extLst>
              </a:tr>
              <a:tr h="388619">
                <a:tc>
                  <a:txBody>
                    <a:bodyPr/>
                    <a:lstStyle/>
                    <a:p>
                      <a:r>
                        <a:rPr kumimoji="1" lang="ja-JP" altLang="en-US" sz="1600" dirty="0">
                          <a:latin typeface="HGPｺﾞｼｯｸM" panose="020B0600000000000000" pitchFamily="50" charset="-128"/>
                          <a:ea typeface="HGPｺﾞｼｯｸM" panose="020B0600000000000000" pitchFamily="50" charset="-128"/>
                        </a:rPr>
                        <a:t>シンガポール</a:t>
                      </a: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21</a:t>
                      </a:r>
                      <a:endParaRPr kumimoji="1" lang="ja-JP" altLang="en-US" sz="16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600" dirty="0">
                          <a:latin typeface="HGPｺﾞｼｯｸM" panose="020B0600000000000000" pitchFamily="50" charset="-128"/>
                          <a:ea typeface="HGPｺﾞｼｯｸM" panose="020B0600000000000000" pitchFamily="50" charset="-128"/>
                        </a:rPr>
                        <a:t>21</a:t>
                      </a:r>
                      <a:endParaRPr kumimoji="1" lang="ja-JP" altLang="en-US" sz="16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611560" y="5373216"/>
            <a:ext cx="7848872" cy="923330"/>
          </a:xfrm>
          <a:prstGeom prst="rect">
            <a:avLst/>
          </a:prstGeom>
          <a:noFill/>
        </p:spPr>
        <p:txBody>
          <a:bodyPr wrap="square" rtlCol="0">
            <a:spAutoFit/>
          </a:bodyPr>
          <a:lstStyle/>
          <a:p>
            <a:r>
              <a:rPr lang="ja-JP" altLang="en-US"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選挙権の与えられる年齢は，国によって様々ですが，政治や選挙に関心をもって，自分で正しい判断ができるようになることが，民主主義を守り，明るい未来をつくるために重要です。</a:t>
            </a:r>
          </a:p>
        </p:txBody>
      </p:sp>
      <p:sp>
        <p:nvSpPr>
          <p:cNvPr id="9" name="スライド番号プレースホルダー 8"/>
          <p:cNvSpPr>
            <a:spLocks noGrp="1"/>
          </p:cNvSpPr>
          <p:nvPr>
            <p:ph type="sldNum" sz="quarter" idx="12"/>
          </p:nvPr>
        </p:nvSpPr>
        <p:spPr/>
        <p:txBody>
          <a:bodyPr/>
          <a:lstStyle/>
          <a:p>
            <a:r>
              <a:rPr kumimoji="1" lang="ja-JP" altLang="en-US" dirty="0"/>
              <a:t>５</a:t>
            </a:r>
          </a:p>
        </p:txBody>
      </p:sp>
    </p:spTree>
    <p:extLst>
      <p:ext uri="{BB962C8B-B14F-4D97-AF65-F5344CB8AC3E}">
        <p14:creationId xmlns:p14="http://schemas.microsoft.com/office/powerpoint/2010/main" val="122250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228546"/>
            <a:ext cx="1119758" cy="112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7446802" y="1524052"/>
            <a:ext cx="1464116" cy="3601634"/>
          </a:xfrm>
          <a:custGeom>
            <a:avLst/>
            <a:gdLst>
              <a:gd name="connsiteX0" fmla="*/ 0 w 1440000"/>
              <a:gd name="connsiteY0" fmla="*/ 240005 h 2736304"/>
              <a:gd name="connsiteX1" fmla="*/ 240005 w 1440000"/>
              <a:gd name="connsiteY1" fmla="*/ 0 h 2736304"/>
              <a:gd name="connsiteX2" fmla="*/ 840000 w 1440000"/>
              <a:gd name="connsiteY2" fmla="*/ 0 h 2736304"/>
              <a:gd name="connsiteX3" fmla="*/ 840000 w 1440000"/>
              <a:gd name="connsiteY3" fmla="*/ 0 h 2736304"/>
              <a:gd name="connsiteX4" fmla="*/ 1200000 w 1440000"/>
              <a:gd name="connsiteY4" fmla="*/ 0 h 2736304"/>
              <a:gd name="connsiteX5" fmla="*/ 1199995 w 1440000"/>
              <a:gd name="connsiteY5" fmla="*/ 0 h 2736304"/>
              <a:gd name="connsiteX6" fmla="*/ 1440000 w 1440000"/>
              <a:gd name="connsiteY6" fmla="*/ 240005 h 2736304"/>
              <a:gd name="connsiteX7" fmla="*/ 1440000 w 1440000"/>
              <a:gd name="connsiteY7" fmla="*/ 1596177 h 2736304"/>
              <a:gd name="connsiteX8" fmla="*/ 1440000 w 1440000"/>
              <a:gd name="connsiteY8" fmla="*/ 1596177 h 2736304"/>
              <a:gd name="connsiteX9" fmla="*/ 1440000 w 1440000"/>
              <a:gd name="connsiteY9" fmla="*/ 2280253 h 2736304"/>
              <a:gd name="connsiteX10" fmla="*/ 1440000 w 1440000"/>
              <a:gd name="connsiteY10" fmla="*/ 2496299 h 2736304"/>
              <a:gd name="connsiteX11" fmla="*/ 1199995 w 1440000"/>
              <a:gd name="connsiteY11" fmla="*/ 2736304 h 2736304"/>
              <a:gd name="connsiteX12" fmla="*/ 1200000 w 1440000"/>
              <a:gd name="connsiteY12" fmla="*/ 2736304 h 2736304"/>
              <a:gd name="connsiteX13" fmla="*/ 724435 w 1440000"/>
              <a:gd name="connsiteY13" fmla="*/ 3172006 h 2736304"/>
              <a:gd name="connsiteX14" fmla="*/ 840000 w 1440000"/>
              <a:gd name="connsiteY14" fmla="*/ 2736304 h 2736304"/>
              <a:gd name="connsiteX15" fmla="*/ 240005 w 1440000"/>
              <a:gd name="connsiteY15" fmla="*/ 2736304 h 2736304"/>
              <a:gd name="connsiteX16" fmla="*/ 0 w 1440000"/>
              <a:gd name="connsiteY16" fmla="*/ 2496299 h 2736304"/>
              <a:gd name="connsiteX17" fmla="*/ 0 w 1440000"/>
              <a:gd name="connsiteY17" fmla="*/ 2280253 h 2736304"/>
              <a:gd name="connsiteX18" fmla="*/ 0 w 1440000"/>
              <a:gd name="connsiteY18" fmla="*/ 1596177 h 2736304"/>
              <a:gd name="connsiteX19" fmla="*/ 0 w 1440000"/>
              <a:gd name="connsiteY19" fmla="*/ 1596177 h 2736304"/>
              <a:gd name="connsiteX20" fmla="*/ 0 w 1440000"/>
              <a:gd name="connsiteY20" fmla="*/ 240005 h 2736304"/>
              <a:gd name="connsiteX0" fmla="*/ 0 w 1440000"/>
              <a:gd name="connsiteY0" fmla="*/ 240005 h 3172006"/>
              <a:gd name="connsiteX1" fmla="*/ 240005 w 1440000"/>
              <a:gd name="connsiteY1" fmla="*/ 0 h 3172006"/>
              <a:gd name="connsiteX2" fmla="*/ 840000 w 1440000"/>
              <a:gd name="connsiteY2" fmla="*/ 0 h 3172006"/>
              <a:gd name="connsiteX3" fmla="*/ 840000 w 1440000"/>
              <a:gd name="connsiteY3" fmla="*/ 0 h 3172006"/>
              <a:gd name="connsiteX4" fmla="*/ 1200000 w 1440000"/>
              <a:gd name="connsiteY4" fmla="*/ 0 h 3172006"/>
              <a:gd name="connsiteX5" fmla="*/ 1199995 w 1440000"/>
              <a:gd name="connsiteY5" fmla="*/ 0 h 3172006"/>
              <a:gd name="connsiteX6" fmla="*/ 1440000 w 1440000"/>
              <a:gd name="connsiteY6" fmla="*/ 240005 h 3172006"/>
              <a:gd name="connsiteX7" fmla="*/ 1440000 w 1440000"/>
              <a:gd name="connsiteY7" fmla="*/ 1596177 h 3172006"/>
              <a:gd name="connsiteX8" fmla="*/ 1440000 w 1440000"/>
              <a:gd name="connsiteY8" fmla="*/ 1596177 h 3172006"/>
              <a:gd name="connsiteX9" fmla="*/ 1440000 w 1440000"/>
              <a:gd name="connsiteY9" fmla="*/ 2280253 h 3172006"/>
              <a:gd name="connsiteX10" fmla="*/ 1440000 w 1440000"/>
              <a:gd name="connsiteY10" fmla="*/ 2496299 h 3172006"/>
              <a:gd name="connsiteX11" fmla="*/ 1199995 w 1440000"/>
              <a:gd name="connsiteY11" fmla="*/ 2736304 h 3172006"/>
              <a:gd name="connsiteX12" fmla="*/ 1057125 w 1440000"/>
              <a:gd name="connsiteY12" fmla="*/ 2726779 h 3172006"/>
              <a:gd name="connsiteX13" fmla="*/ 724435 w 1440000"/>
              <a:gd name="connsiteY13" fmla="*/ 3172006 h 3172006"/>
              <a:gd name="connsiteX14" fmla="*/ 840000 w 1440000"/>
              <a:gd name="connsiteY14" fmla="*/ 2736304 h 3172006"/>
              <a:gd name="connsiteX15" fmla="*/ 240005 w 1440000"/>
              <a:gd name="connsiteY15" fmla="*/ 2736304 h 3172006"/>
              <a:gd name="connsiteX16" fmla="*/ 0 w 1440000"/>
              <a:gd name="connsiteY16" fmla="*/ 2496299 h 3172006"/>
              <a:gd name="connsiteX17" fmla="*/ 0 w 1440000"/>
              <a:gd name="connsiteY17" fmla="*/ 2280253 h 3172006"/>
              <a:gd name="connsiteX18" fmla="*/ 0 w 1440000"/>
              <a:gd name="connsiteY18" fmla="*/ 1596177 h 3172006"/>
              <a:gd name="connsiteX19" fmla="*/ 0 w 1440000"/>
              <a:gd name="connsiteY19" fmla="*/ 1596177 h 3172006"/>
              <a:gd name="connsiteX20" fmla="*/ 0 w 1440000"/>
              <a:gd name="connsiteY20" fmla="*/ 240005 h 31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000" h="3172006">
                <a:moveTo>
                  <a:pt x="0" y="240005"/>
                </a:moveTo>
                <a:cubicBezTo>
                  <a:pt x="0" y="107454"/>
                  <a:pt x="107454" y="0"/>
                  <a:pt x="240005" y="0"/>
                </a:cubicBezTo>
                <a:lnTo>
                  <a:pt x="840000" y="0"/>
                </a:lnTo>
                <a:lnTo>
                  <a:pt x="840000" y="0"/>
                </a:lnTo>
                <a:lnTo>
                  <a:pt x="1200000" y="0"/>
                </a:lnTo>
                <a:lnTo>
                  <a:pt x="1199995" y="0"/>
                </a:lnTo>
                <a:cubicBezTo>
                  <a:pt x="1332546" y="0"/>
                  <a:pt x="1440000" y="107454"/>
                  <a:pt x="1440000" y="240005"/>
                </a:cubicBezTo>
                <a:lnTo>
                  <a:pt x="1440000" y="1596177"/>
                </a:lnTo>
                <a:lnTo>
                  <a:pt x="1440000" y="1596177"/>
                </a:lnTo>
                <a:lnTo>
                  <a:pt x="1440000" y="2280253"/>
                </a:lnTo>
                <a:lnTo>
                  <a:pt x="1440000" y="2496299"/>
                </a:lnTo>
                <a:cubicBezTo>
                  <a:pt x="1440000" y="2628850"/>
                  <a:pt x="1332546" y="2736304"/>
                  <a:pt x="1199995" y="2736304"/>
                </a:cubicBezTo>
                <a:lnTo>
                  <a:pt x="1057125" y="2726779"/>
                </a:lnTo>
                <a:lnTo>
                  <a:pt x="724435" y="3172006"/>
                </a:lnTo>
                <a:lnTo>
                  <a:pt x="840000" y="2736304"/>
                </a:lnTo>
                <a:lnTo>
                  <a:pt x="240005" y="2736304"/>
                </a:lnTo>
                <a:cubicBezTo>
                  <a:pt x="107454" y="2736304"/>
                  <a:pt x="0" y="2628850"/>
                  <a:pt x="0" y="2496299"/>
                </a:cubicBezTo>
                <a:lnTo>
                  <a:pt x="0" y="2280253"/>
                </a:lnTo>
                <a:lnTo>
                  <a:pt x="0" y="1596177"/>
                </a:lnTo>
                <a:lnTo>
                  <a:pt x="0" y="1596177"/>
                </a:lnTo>
                <a:lnTo>
                  <a:pt x="0" y="240005"/>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7014754" y="3893691"/>
            <a:ext cx="432048" cy="3618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kumimoji="1" lang="ja-JP" altLang="en-US" dirty="0"/>
              <a:t>６</a:t>
            </a:r>
          </a:p>
        </p:txBody>
      </p:sp>
      <p:sp>
        <p:nvSpPr>
          <p:cNvPr id="23" name="テキスト ボックス 22"/>
          <p:cNvSpPr txBox="1"/>
          <p:nvPr/>
        </p:nvSpPr>
        <p:spPr>
          <a:xfrm>
            <a:off x="221903" y="2326521"/>
            <a:ext cx="461665" cy="1246495"/>
          </a:xfrm>
          <a:prstGeom prst="rect">
            <a:avLst/>
          </a:prstGeom>
          <a:noFill/>
        </p:spPr>
        <p:txBody>
          <a:bodyPr vert="eaVert" wrap="none" rtlCol="0">
            <a:spAutoFit/>
          </a:bodyPr>
          <a:lstStyle/>
          <a:p>
            <a:r>
              <a:rPr kumimoji="1" lang="ja-JP" altLang="en-US" dirty="0"/>
              <a:t>投票率（％）</a:t>
            </a:r>
          </a:p>
        </p:txBody>
      </p:sp>
      <p:sp>
        <p:nvSpPr>
          <p:cNvPr id="10" name="タイトル 1"/>
          <p:cNvSpPr>
            <a:spLocks noGrp="1"/>
          </p:cNvSpPr>
          <p:nvPr>
            <p:ph type="ctrTitle"/>
          </p:nvPr>
        </p:nvSpPr>
        <p:spPr>
          <a:xfrm>
            <a:off x="467544" y="260649"/>
            <a:ext cx="7772400" cy="648071"/>
          </a:xfrm>
        </p:spPr>
        <p:txBody>
          <a:bodyPr>
            <a:normAutofit fontScale="90000"/>
          </a:bodyPr>
          <a:lstStyle/>
          <a:p>
            <a:r>
              <a:rPr kumimoji="1" lang="en-US" altLang="ja-JP" sz="3200" dirty="0"/>
              <a:t>【</a:t>
            </a:r>
            <a:r>
              <a:rPr lang="ja-JP" altLang="en-US" sz="3200" dirty="0"/>
              <a:t>参議院議員通常選挙 年代別投票率の推移</a:t>
            </a:r>
            <a:r>
              <a:rPr kumimoji="1" lang="en-US" altLang="ja-JP" sz="3200" dirty="0"/>
              <a:t>】</a:t>
            </a:r>
            <a:endParaRPr kumimoji="1" lang="ja-JP" altLang="en-US" sz="3200" dirty="0"/>
          </a:p>
        </p:txBody>
      </p:sp>
      <p:sp>
        <p:nvSpPr>
          <p:cNvPr id="13" name="テキスト ボックス 12"/>
          <p:cNvSpPr txBox="1"/>
          <p:nvPr/>
        </p:nvSpPr>
        <p:spPr>
          <a:xfrm>
            <a:off x="6516216" y="2621556"/>
            <a:ext cx="723900" cy="327025"/>
          </a:xfrm>
          <a:prstGeom prst="rect">
            <a:avLst/>
          </a:prstGeom>
          <a:noFill/>
          <a:ln w="25400"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dirty="0">
                <a:solidFill>
                  <a:srgbClr val="0070C0"/>
                </a:solidFill>
              </a:rPr>
              <a:t>60</a:t>
            </a:r>
            <a:r>
              <a:rPr kumimoji="1" lang="ja-JP" altLang="en-US" sz="1400" b="1" dirty="0">
                <a:solidFill>
                  <a:srgbClr val="0070C0"/>
                </a:solidFill>
              </a:rPr>
              <a:t>歳代</a:t>
            </a:r>
          </a:p>
        </p:txBody>
      </p:sp>
      <p:sp>
        <p:nvSpPr>
          <p:cNvPr id="14" name="テキスト ボックス 3"/>
          <p:cNvSpPr txBox="1"/>
          <p:nvPr/>
        </p:nvSpPr>
        <p:spPr>
          <a:xfrm>
            <a:off x="6516216" y="3573016"/>
            <a:ext cx="723900" cy="320675"/>
          </a:xfrm>
          <a:prstGeom prst="rect">
            <a:avLst/>
          </a:prstGeom>
          <a:noFill/>
          <a:ln w="25400" cmpd="sng">
            <a:solidFill>
              <a:srgbClr val="00B05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dirty="0">
                <a:solidFill>
                  <a:srgbClr val="00B050"/>
                </a:solidFill>
              </a:rPr>
              <a:t>40</a:t>
            </a:r>
            <a:r>
              <a:rPr kumimoji="1" lang="ja-JP" altLang="en-US" sz="1400" b="1" dirty="0">
                <a:solidFill>
                  <a:srgbClr val="00B050"/>
                </a:solidFill>
              </a:rPr>
              <a:t>歳代</a:t>
            </a:r>
          </a:p>
        </p:txBody>
      </p:sp>
      <p:sp>
        <p:nvSpPr>
          <p:cNvPr id="15" name="テキスト ボックス 4"/>
          <p:cNvSpPr txBox="1"/>
          <p:nvPr/>
        </p:nvSpPr>
        <p:spPr>
          <a:xfrm>
            <a:off x="6516216" y="4293096"/>
            <a:ext cx="723900" cy="320675"/>
          </a:xfrm>
          <a:prstGeom prst="rect">
            <a:avLst/>
          </a:prstGeom>
          <a:noFill/>
          <a:ln w="25400" cmpd="sng">
            <a:solidFill>
              <a:schemeClr val="accent6">
                <a:lumMod val="7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a:solidFill>
                  <a:schemeClr val="accent6">
                    <a:lumMod val="75000"/>
                  </a:schemeClr>
                </a:solidFill>
              </a:rPr>
              <a:t>10</a:t>
            </a:r>
            <a:r>
              <a:rPr kumimoji="1" lang="ja-JP" altLang="en-US" sz="1400" b="1">
                <a:solidFill>
                  <a:schemeClr val="accent6">
                    <a:lumMod val="75000"/>
                  </a:schemeClr>
                </a:solidFill>
              </a:rPr>
              <a:t>歳代</a:t>
            </a:r>
          </a:p>
        </p:txBody>
      </p:sp>
      <p:sp>
        <p:nvSpPr>
          <p:cNvPr id="16" name="テキスト ボックス 5"/>
          <p:cNvSpPr txBox="1"/>
          <p:nvPr/>
        </p:nvSpPr>
        <p:spPr>
          <a:xfrm>
            <a:off x="6516216" y="4761813"/>
            <a:ext cx="723900" cy="327025"/>
          </a:xfrm>
          <a:prstGeom prst="rect">
            <a:avLst/>
          </a:prstGeom>
          <a:noFill/>
          <a:ln w="25400" cmpd="sng">
            <a:solidFill>
              <a:srgbClr val="00B0F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400" b="1">
                <a:solidFill>
                  <a:srgbClr val="00B0F0"/>
                </a:solidFill>
              </a:rPr>
              <a:t>20</a:t>
            </a:r>
            <a:r>
              <a:rPr kumimoji="1" lang="ja-JP" altLang="en-US" sz="1400" b="1">
                <a:solidFill>
                  <a:srgbClr val="00B0F0"/>
                </a:solidFill>
              </a:rPr>
              <a:t>歳代</a:t>
            </a:r>
          </a:p>
        </p:txBody>
      </p:sp>
      <p:sp>
        <p:nvSpPr>
          <p:cNvPr id="17" name="テキスト ボックス 16"/>
          <p:cNvSpPr txBox="1"/>
          <p:nvPr/>
        </p:nvSpPr>
        <p:spPr>
          <a:xfrm>
            <a:off x="7437474" y="1696025"/>
            <a:ext cx="1480197" cy="2893100"/>
          </a:xfrm>
          <a:prstGeom prst="rect">
            <a:avLst/>
          </a:prstGeom>
          <a:noFill/>
        </p:spPr>
        <p:txBody>
          <a:bodyPr wrap="square" rtlCol="0">
            <a:spAutoFit/>
          </a:bodyPr>
          <a:lstStyle/>
          <a:p>
            <a:r>
              <a:rPr lang="ja-JP" altLang="en-US" sz="1400" dirty="0"/>
              <a:t>令和４年の参議院選挙の投票率は、令和元年の前回の参議院選挙と比べて上がりましたが、</a:t>
            </a:r>
            <a:r>
              <a:rPr lang="en-US" altLang="ja-JP" sz="1400" dirty="0"/>
              <a:t>10</a:t>
            </a:r>
            <a:r>
              <a:rPr lang="ja-JP" altLang="en-US" sz="1400" dirty="0"/>
              <a:t>代が投票できるようになった平成</a:t>
            </a:r>
            <a:r>
              <a:rPr lang="en-US" altLang="ja-JP" sz="1400" dirty="0"/>
              <a:t>28</a:t>
            </a:r>
            <a:r>
              <a:rPr lang="ja-JP" altLang="en-US" sz="1400" dirty="0"/>
              <a:t>年の参議院選挙と比べると</a:t>
            </a:r>
            <a:r>
              <a:rPr lang="en-US" altLang="ja-JP" sz="1400" dirty="0"/>
              <a:t>10</a:t>
            </a:r>
            <a:r>
              <a:rPr lang="ja-JP" altLang="en-US" sz="1400" dirty="0"/>
              <a:t>ポイント以上低い結果となっています。</a:t>
            </a:r>
            <a:endParaRPr kumimoji="1" lang="ja-JP" altLang="en-US" sz="1400" b="1" dirty="0">
              <a:solidFill>
                <a:srgbClr val="FF0000"/>
              </a:solidFill>
            </a:endParaRPr>
          </a:p>
        </p:txBody>
      </p:sp>
      <p:graphicFrame>
        <p:nvGraphicFramePr>
          <p:cNvPr id="18" name="グラフ 17"/>
          <p:cNvGraphicFramePr>
            <a:graphicFrameLocks/>
          </p:cNvGraphicFramePr>
          <p:nvPr/>
        </p:nvGraphicFramePr>
        <p:xfrm>
          <a:off x="371042" y="502791"/>
          <a:ext cx="7187734"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15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642" y="5229200"/>
            <a:ext cx="1119758" cy="112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7473521" y="2664856"/>
            <a:ext cx="1440000" cy="2309221"/>
          </a:xfrm>
          <a:prstGeom prst="wedgeRoundRectCallout">
            <a:avLst>
              <a:gd name="adj1" fmla="val 17506"/>
              <a:gd name="adj2" fmla="val 7253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00239" y="2802867"/>
            <a:ext cx="1386563" cy="2031325"/>
          </a:xfrm>
          <a:prstGeom prst="rect">
            <a:avLst/>
          </a:prstGeom>
          <a:noFill/>
        </p:spPr>
        <p:txBody>
          <a:bodyPr wrap="square" rtlCol="0">
            <a:spAutoFit/>
          </a:bodyPr>
          <a:lstStyle/>
          <a:p>
            <a:r>
              <a:rPr kumimoji="1" lang="en-US" altLang="ja-JP" sz="1400" dirty="0"/>
              <a:t>10</a:t>
            </a:r>
            <a:r>
              <a:rPr kumimoji="1" lang="ja-JP" altLang="en-US" sz="1400" dirty="0"/>
              <a:t>歳代の投票率は、平成</a:t>
            </a:r>
            <a:r>
              <a:rPr kumimoji="1" lang="en-US" altLang="ja-JP" sz="1400" dirty="0"/>
              <a:t>29</a:t>
            </a:r>
            <a:r>
              <a:rPr kumimoji="1" lang="ja-JP" altLang="en-US" sz="1400" dirty="0"/>
              <a:t>年の前回の衆議院選挙より上がっていますが、</a:t>
            </a:r>
            <a:r>
              <a:rPr lang="en-US" altLang="ja-JP" sz="1400" dirty="0"/>
              <a:t>60</a:t>
            </a:r>
            <a:r>
              <a:rPr lang="ja-JP" altLang="en-US" sz="1400" dirty="0"/>
              <a:t>代，</a:t>
            </a:r>
            <a:r>
              <a:rPr lang="en-US" altLang="ja-JP" sz="1400" dirty="0"/>
              <a:t>40</a:t>
            </a:r>
            <a:r>
              <a:rPr lang="ja-JP" altLang="en-US" sz="1400" dirty="0"/>
              <a:t>代</a:t>
            </a:r>
            <a:r>
              <a:rPr kumimoji="1" lang="ja-JP" altLang="en-US" sz="1400" dirty="0"/>
              <a:t>の投票率と比べて低い結果となっています。</a:t>
            </a:r>
            <a:endParaRPr kumimoji="1" lang="ja-JP" altLang="en-US" sz="1400" b="1" dirty="0">
              <a:solidFill>
                <a:srgbClr val="FF0000"/>
              </a:solidFill>
            </a:endParaRPr>
          </a:p>
        </p:txBody>
      </p:sp>
      <p:cxnSp>
        <p:nvCxnSpPr>
          <p:cNvPr id="10" name="直線矢印コネクタ 9"/>
          <p:cNvCxnSpPr>
            <a:endCxn id="1030" idx="3"/>
          </p:cNvCxnSpPr>
          <p:nvPr/>
        </p:nvCxnSpPr>
        <p:spPr>
          <a:xfrm flipH="1">
            <a:off x="7168476" y="3818531"/>
            <a:ext cx="3894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r>
              <a:rPr kumimoji="1" lang="ja-JP" altLang="en-US" dirty="0"/>
              <a:t>７</a:t>
            </a:r>
          </a:p>
        </p:txBody>
      </p:sp>
      <p:sp>
        <p:nvSpPr>
          <p:cNvPr id="23" name="テキスト ボックス 22"/>
          <p:cNvSpPr txBox="1"/>
          <p:nvPr/>
        </p:nvSpPr>
        <p:spPr>
          <a:xfrm>
            <a:off x="221903" y="2326521"/>
            <a:ext cx="461665" cy="1246495"/>
          </a:xfrm>
          <a:prstGeom prst="rect">
            <a:avLst/>
          </a:prstGeom>
          <a:noFill/>
        </p:spPr>
        <p:txBody>
          <a:bodyPr vert="eaVert" wrap="none" rtlCol="0">
            <a:spAutoFit/>
          </a:bodyPr>
          <a:lstStyle/>
          <a:p>
            <a:r>
              <a:rPr kumimoji="1" lang="ja-JP" altLang="en-US" dirty="0"/>
              <a:t>投票率（％）</a:t>
            </a:r>
          </a:p>
        </p:txBody>
      </p:sp>
      <p:sp>
        <p:nvSpPr>
          <p:cNvPr id="12" name="タイトル 1"/>
          <p:cNvSpPr>
            <a:spLocks noGrp="1"/>
          </p:cNvSpPr>
          <p:nvPr>
            <p:ph type="ctrTitle"/>
          </p:nvPr>
        </p:nvSpPr>
        <p:spPr>
          <a:xfrm>
            <a:off x="467544" y="260649"/>
            <a:ext cx="7772400" cy="648071"/>
          </a:xfrm>
        </p:spPr>
        <p:txBody>
          <a:bodyPr>
            <a:normAutofit/>
          </a:bodyPr>
          <a:lstStyle/>
          <a:p>
            <a:r>
              <a:rPr kumimoji="1" lang="en-US" altLang="ja-JP" sz="3200" dirty="0"/>
              <a:t>【</a:t>
            </a:r>
            <a:r>
              <a:rPr lang="ja-JP" altLang="en-US" sz="3200" dirty="0"/>
              <a:t>衆議院議員総選挙 年代別投票率の推移</a:t>
            </a:r>
            <a:r>
              <a:rPr kumimoji="1" lang="en-US" altLang="ja-JP" sz="3200" dirty="0"/>
              <a:t>】</a:t>
            </a:r>
            <a:endParaRPr kumimoji="1" lang="ja-JP" altLang="en-US"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355" y="2154123"/>
            <a:ext cx="828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306" y="3191450"/>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151" y="3638349"/>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306" y="4108624"/>
            <a:ext cx="82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グラフ 15"/>
          <p:cNvGraphicFramePr>
            <a:graphicFrameLocks/>
          </p:cNvGraphicFramePr>
          <p:nvPr/>
        </p:nvGraphicFramePr>
        <p:xfrm>
          <a:off x="174072" y="548680"/>
          <a:ext cx="7272730" cy="6781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30758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3308</TotalTime>
  <Words>2827</Words>
  <Application>Microsoft Office PowerPoint</Application>
  <PresentationFormat>画面に合わせる (4:3)</PresentationFormat>
  <Paragraphs>439</Paragraphs>
  <Slides>21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HGPｺﾞｼｯｸE</vt:lpstr>
      <vt:lpstr>HGPｺﾞｼｯｸM</vt:lpstr>
      <vt:lpstr>HGｺﾞｼｯｸE</vt:lpstr>
      <vt:lpstr>HGｺﾞｼｯｸM</vt:lpstr>
      <vt:lpstr>HG丸ｺﾞｼｯｸM-PRO</vt:lpstr>
      <vt:lpstr>ＭＳ Ｐゴシック</vt:lpstr>
      <vt:lpstr>Arial</vt:lpstr>
      <vt:lpstr>Calibri</vt:lpstr>
      <vt:lpstr>Century</vt:lpstr>
      <vt:lpstr>Office ​​テーマ</vt:lpstr>
      <vt:lpstr>PowerPoint プレゼンテーション</vt:lpstr>
      <vt:lpstr>目　　　次</vt:lpstr>
      <vt:lpstr>選挙＝私たちの代表者を選ぶこと</vt:lpstr>
      <vt:lpstr>選挙＝私たちの代表者を選ぶこと</vt:lpstr>
      <vt:lpstr>【選挙の種類も色々ある】</vt:lpstr>
      <vt:lpstr>　未来のくらしをつくる大切な「選挙権」</vt:lpstr>
      <vt:lpstr>【世界の選挙権の状況】　出典：平成20年法務省「法制審議会民法成年年齢部会」資料</vt:lpstr>
      <vt:lpstr>【参議院議員通常選挙 年代別投票率の推移】</vt:lpstr>
      <vt:lpstr>【衆議院議員総選挙 年代別投票率の推移】</vt:lpstr>
      <vt:lpstr>PowerPoint プレゼンテーション</vt:lpstr>
      <vt:lpstr>若い人が投票に行かないと・・・・・・</vt:lpstr>
      <vt:lpstr>投票に行かないのは・・・・・・</vt:lpstr>
      <vt:lpstr>【世界の投票制度と罰則】</vt:lpstr>
      <vt:lpstr>【憲法改正国民投票法①】</vt:lpstr>
      <vt:lpstr>【憲法改正国民投票法②】</vt:lpstr>
      <vt:lpstr>【憲法改正国民投票法③】</vt:lpstr>
      <vt:lpstr>PowerPoint プレゼンテーション</vt:lpstr>
      <vt:lpstr>社会に参加し，自ら考え，自ら判断する『主権者』を目指して②</vt:lpstr>
      <vt:lpstr>PowerPoint プレゼンテーション</vt:lpstr>
      <vt:lpstr>国会議事堂の銅像 ～“４つ目の台座”に立つのは誰？～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主権者として期待される君たち</dc:title>
  <dc:creator>広島県</dc:creator>
  <cp:lastModifiedBy>下阪 紗弓</cp:lastModifiedBy>
  <cp:revision>317</cp:revision>
  <cp:lastPrinted>2024-01-30T00:08:31Z</cp:lastPrinted>
  <dcterms:created xsi:type="dcterms:W3CDTF">2014-02-18T07:38:27Z</dcterms:created>
  <dcterms:modified xsi:type="dcterms:W3CDTF">2024-01-30T00:10:01Z</dcterms:modified>
</cp:coreProperties>
</file>