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7559675" cy="106918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526" autoAdjust="0"/>
    <p:restoredTop sz="94660"/>
  </p:normalViewPr>
  <p:slideViewPr>
    <p:cSldViewPr snapToGrid="0">
      <p:cViewPr>
        <p:scale>
          <a:sx n="150" d="100"/>
          <a:sy n="150" d="100"/>
        </p:scale>
        <p:origin x="990" y="-46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2BF5C-5AC0-4CB3-9891-7F8B6ABAA05A}" type="datetimeFigureOut">
              <a:rPr kumimoji="1" lang="ja-JP" altLang="en-US" smtClean="0"/>
              <a:t>2023/9/28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12E8D-CE11-4C10-BDAC-A50B8CC414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448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2BF5C-5AC0-4CB3-9891-7F8B6ABAA05A}" type="datetimeFigureOut">
              <a:rPr kumimoji="1" lang="ja-JP" altLang="en-US" smtClean="0"/>
              <a:t>2023/9/28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12E8D-CE11-4C10-BDAC-A50B8CC414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6974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2BF5C-5AC0-4CB3-9891-7F8B6ABAA05A}" type="datetimeFigureOut">
              <a:rPr kumimoji="1" lang="ja-JP" altLang="en-US" smtClean="0"/>
              <a:t>2023/9/28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12E8D-CE11-4C10-BDAC-A50B8CC414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9166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2BF5C-5AC0-4CB3-9891-7F8B6ABAA05A}" type="datetimeFigureOut">
              <a:rPr kumimoji="1" lang="ja-JP" altLang="en-US" smtClean="0"/>
              <a:t>2023/9/28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12E8D-CE11-4C10-BDAC-A50B8CC414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5910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2BF5C-5AC0-4CB3-9891-7F8B6ABAA05A}" type="datetimeFigureOut">
              <a:rPr kumimoji="1" lang="ja-JP" altLang="en-US" smtClean="0"/>
              <a:t>2023/9/28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12E8D-CE11-4C10-BDAC-A50B8CC414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5085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2BF5C-5AC0-4CB3-9891-7F8B6ABAA05A}" type="datetimeFigureOut">
              <a:rPr kumimoji="1" lang="ja-JP" altLang="en-US" smtClean="0"/>
              <a:t>2023/9/28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12E8D-CE11-4C10-BDAC-A50B8CC414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7326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2BF5C-5AC0-4CB3-9891-7F8B6ABAA05A}" type="datetimeFigureOut">
              <a:rPr kumimoji="1" lang="ja-JP" altLang="en-US" smtClean="0"/>
              <a:t>2023/9/28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12E8D-CE11-4C10-BDAC-A50B8CC414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4132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2BF5C-5AC0-4CB3-9891-7F8B6ABAA05A}" type="datetimeFigureOut">
              <a:rPr kumimoji="1" lang="ja-JP" altLang="en-US" smtClean="0"/>
              <a:t>2023/9/28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12E8D-CE11-4C10-BDAC-A50B8CC414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8743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2BF5C-5AC0-4CB3-9891-7F8B6ABAA05A}" type="datetimeFigureOut">
              <a:rPr kumimoji="1" lang="ja-JP" altLang="en-US" smtClean="0"/>
              <a:t>2023/9/28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12E8D-CE11-4C10-BDAC-A50B8CC414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3107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2BF5C-5AC0-4CB3-9891-7F8B6ABAA05A}" type="datetimeFigureOut">
              <a:rPr kumimoji="1" lang="ja-JP" altLang="en-US" smtClean="0"/>
              <a:t>2023/9/28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12E8D-CE11-4C10-BDAC-A50B8CC414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0485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2BF5C-5AC0-4CB3-9891-7F8B6ABAA05A}" type="datetimeFigureOut">
              <a:rPr kumimoji="1" lang="ja-JP" altLang="en-US" smtClean="0"/>
              <a:t>2023/9/28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12E8D-CE11-4C10-BDAC-A50B8CC414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4270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2BF5C-5AC0-4CB3-9891-7F8B6ABAA05A}" type="datetimeFigureOut">
              <a:rPr kumimoji="1" lang="ja-JP" altLang="en-US" smtClean="0"/>
              <a:t>2023/9/28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12E8D-CE11-4C10-BDAC-A50B8CC414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593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四角形: 角を丸くする 23">
            <a:extLst>
              <a:ext uri="{FF2B5EF4-FFF2-40B4-BE49-F238E27FC236}">
                <a16:creationId xmlns="" xmlns:a16="http://schemas.microsoft.com/office/drawing/2014/main" id="{9612C5F2-8741-406D-8C92-B4ECAF8D9FDF}"/>
              </a:ext>
            </a:extLst>
          </p:cNvPr>
          <p:cNvSpPr/>
          <p:nvPr/>
        </p:nvSpPr>
        <p:spPr>
          <a:xfrm>
            <a:off x="287763" y="5672265"/>
            <a:ext cx="6918652" cy="2616247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="" xmlns:a16="http://schemas.microsoft.com/office/drawing/2014/main" id="{1CFBB961-2D63-4A08-802F-028D2C5C19EC}"/>
              </a:ext>
            </a:extLst>
          </p:cNvPr>
          <p:cNvSpPr/>
          <p:nvPr/>
        </p:nvSpPr>
        <p:spPr>
          <a:xfrm>
            <a:off x="305574" y="1417548"/>
            <a:ext cx="6896015" cy="307224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0C5DC5E2-65FE-40BE-A3B9-C270A95502AC}"/>
              </a:ext>
            </a:extLst>
          </p:cNvPr>
          <p:cNvSpPr txBox="1"/>
          <p:nvPr/>
        </p:nvSpPr>
        <p:spPr>
          <a:xfrm>
            <a:off x="889402" y="394082"/>
            <a:ext cx="55194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3200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蜜蜂転飼許可申請書について</a:t>
            </a:r>
            <a:endParaRPr kumimoji="1" lang="ja-JP" altLang="en-US" sz="32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="" xmlns:a16="http://schemas.microsoft.com/office/drawing/2014/main" id="{A48E739F-4789-415A-B3BF-72BB26087990}"/>
              </a:ext>
            </a:extLst>
          </p:cNvPr>
          <p:cNvSpPr txBox="1"/>
          <p:nvPr/>
        </p:nvSpPr>
        <p:spPr>
          <a:xfrm>
            <a:off x="301772" y="1442810"/>
            <a:ext cx="6918652" cy="3567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  <a:defRPr/>
            </a:pPr>
            <a:r>
              <a: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</a:t>
            </a:r>
            <a:r>
              <a:rPr kumimoji="1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2000" dirty="0" smtClean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巣箱を移動して飼育する場合</a:t>
            </a:r>
            <a:r>
              <a:rPr kumimoji="1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は、巣箱</a:t>
            </a: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を移動する</a:t>
            </a:r>
            <a:r>
              <a:rPr kumimoji="1" lang="ja-JP" altLang="en-US" sz="20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前年度</a:t>
            </a:r>
            <a:r>
              <a:rPr kumimoji="1" lang="ja-JP" altLang="en-US" sz="2000" dirty="0" smtClean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の</a:t>
            </a:r>
            <a:endParaRPr kumimoji="1" lang="en-US" altLang="ja-JP" sz="2000" dirty="0" smtClean="0">
              <a:solidFill>
                <a:srgbClr val="FF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lnSpc>
                <a:spcPts val="2500"/>
              </a:lnSpc>
              <a:defRPr/>
            </a:pPr>
            <a:r>
              <a:rPr kumimoji="1" lang="ja-JP" altLang="en-US" sz="20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kumimoji="1" lang="ja-JP" altLang="en-US" sz="2000" dirty="0" smtClean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９月</a:t>
            </a:r>
            <a:r>
              <a:rPr kumimoji="1" lang="en-US" altLang="ja-JP" sz="20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30</a:t>
            </a:r>
            <a:r>
              <a:rPr kumimoji="1" lang="ja-JP" altLang="en-US" sz="20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</a:t>
            </a:r>
            <a:r>
              <a:rPr kumimoji="1" lang="ja-JP" altLang="en-US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までに</a:t>
            </a:r>
            <a:r>
              <a:rPr kumimoji="1" lang="ja-JP" altLang="en-US" sz="20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蜜蜂転飼許可</a:t>
            </a:r>
            <a:r>
              <a:rPr kumimoji="1" lang="ja-JP" altLang="en-US" sz="2000" dirty="0" smtClean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申請書</a:t>
            </a:r>
            <a:r>
              <a:rPr kumimoji="1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の提出が必要です。</a:t>
            </a:r>
            <a:endParaRPr kumimoji="1"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000"/>
              </a:lnSpc>
              <a:defRPr/>
            </a:pPr>
            <a:endParaRPr kumimoji="1"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>
              <a:lnSpc>
                <a:spcPts val="2500"/>
              </a:lnSpc>
              <a:defRPr/>
            </a:pP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</a:t>
            </a:r>
            <a:r>
              <a:rPr kumimoji="1" lang="ja-JP" altLang="en-US" sz="20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申請書の内容については、</a:t>
            </a:r>
            <a:r>
              <a:rPr kumimoji="1" lang="ja-JP" altLang="en-US" sz="2000" dirty="0" smtClean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蜜蜂飼育届の内容と相違</a:t>
            </a:r>
            <a:r>
              <a:rPr kumimoji="1" lang="ja-JP" altLang="en-US" sz="20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が</a:t>
            </a:r>
            <a:r>
              <a:rPr kumimoji="1" lang="ja-JP" altLang="en-US" sz="2000" dirty="0" smtClean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ない</a:t>
            </a:r>
            <a:endParaRPr kumimoji="1" lang="en-US" altLang="ja-JP" sz="2000" dirty="0" smtClean="0">
              <a:solidFill>
                <a:srgbClr val="FF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lvl="0">
              <a:lnSpc>
                <a:spcPts val="2500"/>
              </a:lnSpc>
              <a:defRPr/>
            </a:pPr>
            <a:r>
              <a:rPr kumimoji="1" lang="ja-JP" altLang="en-US" sz="20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kumimoji="1" lang="ja-JP" altLang="en-US" sz="2000" dirty="0" smtClean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よう</a:t>
            </a:r>
            <a:r>
              <a:rPr kumimoji="1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にご記入</a:t>
            </a: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ください</a:t>
            </a:r>
            <a:r>
              <a:rPr kumimoji="1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kumimoji="1"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>
              <a:lnSpc>
                <a:spcPts val="1000"/>
              </a:lnSpc>
              <a:defRPr/>
            </a:pPr>
            <a:endParaRPr kumimoji="1"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>
              <a:lnSpc>
                <a:spcPts val="1800"/>
              </a:lnSpc>
              <a:defRPr/>
            </a:pP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</a:t>
            </a: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600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蜜蜂転飼許可申請書の</a:t>
            </a:r>
            <a:r>
              <a:rPr kumimoji="1" lang="ja-JP" altLang="en-US" sz="1600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様式はこちら</a:t>
            </a:r>
            <a:endParaRPr kumimoji="1" lang="en-US" altLang="ja-JP" sz="1600" u="sng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>
              <a:lnSpc>
                <a:spcPts val="1800"/>
              </a:lnSpc>
              <a:defRPr/>
            </a:pP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https://www.pref.hiroshima.lg.jp/soshiki/85/youhoutenshikyoka2.html</a:t>
            </a:r>
          </a:p>
          <a:p>
            <a:pPr>
              <a:lnSpc>
                <a:spcPts val="1000"/>
              </a:lnSpc>
              <a:defRPr/>
            </a:pPr>
            <a:endParaRPr kumimoji="1"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100"/>
              </a:lnSpc>
              <a:defRPr/>
            </a:pPr>
            <a:r>
              <a: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　</a:t>
            </a:r>
            <a:r>
              <a:rPr kumimoji="1"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提出先：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〒</a:t>
            </a:r>
            <a:r>
              <a:rPr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730-8511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広島県広島市中区基町</a:t>
            </a:r>
            <a:r>
              <a:rPr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10-52</a:t>
            </a:r>
          </a:p>
          <a:p>
            <a:pPr>
              <a:lnSpc>
                <a:spcPts val="2100"/>
              </a:lnSpc>
            </a:pP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</a:t>
            </a:r>
            <a:r>
              <a:rPr lang="ja-JP" altLang="ja-JP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広島県</a:t>
            </a:r>
            <a:r>
              <a:rPr lang="ja-JP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農林水産局畜産課　畜産経営</a:t>
            </a:r>
            <a:r>
              <a:rPr lang="ja-JP" altLang="ja-JP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グループ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100"/>
              </a:lnSpc>
            </a:pPr>
            <a:r>
              <a:rPr kumimoji="1" lang="ja-JP" altLang="en-US" sz="14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　</a:t>
            </a:r>
            <a:r>
              <a:rPr kumimoji="1" lang="ja-JP" altLang="en-US" sz="16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手数料：</a:t>
            </a:r>
            <a:r>
              <a:rPr kumimoji="1"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１場所あたり</a:t>
            </a:r>
            <a:r>
              <a:rPr kumimoji="1" lang="en-US" altLang="ja-JP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150</a:t>
            </a:r>
            <a:r>
              <a:rPr kumimoji="1"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円</a:t>
            </a:r>
            <a:r>
              <a:rPr kumimoji="1" lang="en-US" altLang="ja-JP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/</a:t>
            </a:r>
            <a:r>
              <a:rPr kumimoji="1"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群</a:t>
            </a:r>
            <a:r>
              <a:rPr kumimoji="1"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kumimoji="1"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１場所当たり上限</a:t>
            </a:r>
            <a:r>
              <a:rPr kumimoji="1" lang="en-US" altLang="ja-JP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kumimoji="1"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,</a:t>
            </a:r>
            <a:r>
              <a:rPr kumimoji="1" lang="en-US" altLang="ja-JP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300</a:t>
            </a:r>
            <a:r>
              <a:rPr kumimoji="1"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円</a:t>
            </a:r>
            <a:r>
              <a:rPr kumimoji="1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en-US" altLang="ja-JP" sz="2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100"/>
              </a:lnSpc>
            </a:pP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100"/>
              </a:lnSpc>
            </a:pP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="" xmlns:a16="http://schemas.microsoft.com/office/drawing/2014/main" id="{578AB57C-C7B3-41D2-8BE2-56B66A608765}"/>
              </a:ext>
            </a:extLst>
          </p:cNvPr>
          <p:cNvSpPr txBox="1"/>
          <p:nvPr/>
        </p:nvSpPr>
        <p:spPr>
          <a:xfrm>
            <a:off x="289949" y="5548852"/>
            <a:ext cx="6928218" cy="307777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転飼に該当する例</a:t>
            </a:r>
            <a:endParaRPr kumimoji="1" lang="en-US" altLang="ja-JP" sz="1400" b="1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="" xmlns:a16="http://schemas.microsoft.com/office/drawing/2014/main" id="{8217DF64-4AAF-43A1-AFC5-DBFF39BCAFAE}"/>
              </a:ext>
            </a:extLst>
          </p:cNvPr>
          <p:cNvSpPr txBox="1"/>
          <p:nvPr/>
        </p:nvSpPr>
        <p:spPr>
          <a:xfrm>
            <a:off x="289361" y="1130786"/>
            <a:ext cx="6929970" cy="33855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kumimoji="1" lang="ja-JP" altLang="en-US" sz="1600" b="1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蜜蜂転飼申請書の提出が必要です</a:t>
            </a:r>
            <a:endParaRPr lang="ja-JP" altLang="en-US" sz="1600" b="1" dirty="0">
              <a:solidFill>
                <a:schemeClr val="bg1"/>
              </a:solidFill>
            </a:endParaRPr>
          </a:p>
        </p:txBody>
      </p:sp>
      <p:pic>
        <p:nvPicPr>
          <p:cNvPr id="46" name="図 45">
            <a:extLst>
              <a:ext uri="{FF2B5EF4-FFF2-40B4-BE49-F238E27FC236}">
                <a16:creationId xmlns="" xmlns:a16="http://schemas.microsoft.com/office/drawing/2014/main" id="{80C6A90B-3075-4BDB-9F4B-D856A77BA2B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795165">
            <a:off x="6385556" y="425647"/>
            <a:ext cx="541259" cy="469390"/>
          </a:xfrm>
          <a:prstGeom prst="rect">
            <a:avLst/>
          </a:prstGeom>
        </p:spPr>
      </p:pic>
      <p:pic>
        <p:nvPicPr>
          <p:cNvPr id="20" name="図 1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569" y="6136014"/>
            <a:ext cx="2578183" cy="2077238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AutoShape 38"/>
          <p:cNvSpPr>
            <a:spLocks noChangeArrowheads="1"/>
          </p:cNvSpPr>
          <p:nvPr/>
        </p:nvSpPr>
        <p:spPr bwMode="auto">
          <a:xfrm rot="10800000">
            <a:off x="1125123" y="6761263"/>
            <a:ext cx="1814957" cy="309880"/>
          </a:xfrm>
          <a:prstGeom prst="leftArrow">
            <a:avLst>
              <a:gd name="adj1" fmla="val 50000"/>
              <a:gd name="adj2" fmla="val 72695"/>
            </a:avLst>
          </a:prstGeom>
          <a:solidFill>
            <a:srgbClr val="FF0000"/>
          </a:solidFill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/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indent="203200" algn="just">
              <a:spcAft>
                <a:spcPts val="0"/>
              </a:spcAft>
            </a:pPr>
            <a:r>
              <a:rPr lang="en-US" sz="8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32" name="角丸四角形 31"/>
          <p:cNvSpPr/>
          <p:nvPr/>
        </p:nvSpPr>
        <p:spPr>
          <a:xfrm>
            <a:off x="585118" y="6699933"/>
            <a:ext cx="439458" cy="444262"/>
          </a:xfrm>
          <a:prstGeom prst="roundRect">
            <a:avLst>
              <a:gd name="adj" fmla="val 32068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2400" kern="100">
                <a:effectLst/>
                <a:latin typeface="ＭＳ Ｐゴシック" panose="020B0600070205080204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A</a:t>
            </a:r>
            <a:endParaRPr lang="ja-JP" sz="1050" kern="10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33" name="角丸四角形 32"/>
          <p:cNvSpPr/>
          <p:nvPr/>
        </p:nvSpPr>
        <p:spPr>
          <a:xfrm>
            <a:off x="2976878" y="6715586"/>
            <a:ext cx="428363" cy="434175"/>
          </a:xfrm>
          <a:prstGeom prst="roundRect">
            <a:avLst>
              <a:gd name="adj" fmla="val 32068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2400" kern="100" dirty="0">
                <a:effectLst/>
                <a:latin typeface="ＭＳ Ｐゴシック" panose="020B0600070205080204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B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42" name="AutoShape 38"/>
          <p:cNvSpPr>
            <a:spLocks noChangeArrowheads="1"/>
          </p:cNvSpPr>
          <p:nvPr/>
        </p:nvSpPr>
        <p:spPr bwMode="auto">
          <a:xfrm>
            <a:off x="1085749" y="7410745"/>
            <a:ext cx="1835711" cy="309880"/>
          </a:xfrm>
          <a:prstGeom prst="leftArrow">
            <a:avLst>
              <a:gd name="adj1" fmla="val 50000"/>
              <a:gd name="adj2" fmla="val 72695"/>
            </a:avLst>
          </a:prstGeom>
          <a:solidFill>
            <a:srgbClr val="FF0000"/>
          </a:solidFill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/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indent="203200" algn="just">
              <a:spcAft>
                <a:spcPts val="0"/>
              </a:spcAft>
            </a:pPr>
            <a:r>
              <a:rPr lang="en-US" sz="800" kern="10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2274584"/>
              </p:ext>
            </p:extLst>
          </p:nvPr>
        </p:nvGraphicFramePr>
        <p:xfrm>
          <a:off x="301772" y="8601955"/>
          <a:ext cx="6917559" cy="1874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55578"/>
                <a:gridCol w="2193109"/>
                <a:gridCol w="2268872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お住まい</a:t>
                      </a:r>
                      <a:endParaRPr kumimoji="1" lang="ja-JP" altLang="en-US" sz="900" b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管轄する畜産事務所</a:t>
                      </a:r>
                      <a:endParaRPr kumimoji="1" lang="ja-JP" altLang="en-US" sz="900" b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電話番号・</a:t>
                      </a:r>
                      <a:r>
                        <a:rPr kumimoji="1" lang="en-US" altLang="ja-JP" sz="9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FAX</a:t>
                      </a:r>
                      <a:endParaRPr kumimoji="1" lang="ja-JP" altLang="en-US" sz="900" b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16205"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ja-JP" sz="900" kern="12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広島市・呉市・竹原市・大竹市・東広島市・廿日市市・安芸高田市・江田島市・府中町・海田町・熊野町・坂町・安芸太田町・北広島町・大崎上島町</a:t>
                      </a:r>
                      <a:endParaRPr kumimoji="1" lang="ja-JP" altLang="en-US" sz="900" b="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西部畜産事務所</a:t>
                      </a:r>
                      <a:endParaRPr kumimoji="1" lang="en-US" altLang="ja-JP" sz="900" b="1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900" b="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　</a:t>
                      </a:r>
                      <a:r>
                        <a:rPr kumimoji="1" lang="ja-JP" altLang="ja-JP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〒</a:t>
                      </a:r>
                      <a:r>
                        <a:rPr kumimoji="1" lang="en-US" altLang="ja-JP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739-0013</a:t>
                      </a:r>
                      <a:endParaRPr kumimoji="1" lang="ja-JP" altLang="ja-JP" sz="900" kern="1200" dirty="0" smtClean="0"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　</a:t>
                      </a:r>
                      <a:r>
                        <a:rPr kumimoji="1" lang="ja-JP" altLang="ja-JP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東広島市西条御条町</a:t>
                      </a:r>
                      <a:r>
                        <a:rPr kumimoji="1" lang="en-US" altLang="ja-JP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1-15</a:t>
                      </a:r>
                      <a:endParaRPr kumimoji="1" lang="ja-JP" altLang="en-US" sz="900" b="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TEL</a:t>
                      </a:r>
                      <a:r>
                        <a:rPr kumimoji="1" lang="ja-JP" altLang="ja-JP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：</a:t>
                      </a:r>
                      <a:r>
                        <a:rPr kumimoji="1" lang="en-US" altLang="ja-JP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082-423-2441</a:t>
                      </a:r>
                    </a:p>
                    <a:p>
                      <a:r>
                        <a:rPr kumimoji="1" lang="en-US" altLang="ja-JP" sz="900" b="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FAX</a:t>
                      </a:r>
                      <a:r>
                        <a:rPr kumimoji="1" lang="ja-JP" altLang="en-US" sz="900" b="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：</a:t>
                      </a:r>
                      <a:r>
                        <a:rPr kumimoji="1" lang="en-US" altLang="ja-JP" sz="900" b="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082-424-1826</a:t>
                      </a:r>
                      <a:endParaRPr kumimoji="1" lang="ja-JP" altLang="en-US" sz="900" b="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ja-JP" sz="900" kern="12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三原市・尾道市・福山市・府中市・世羅町・神石高原町</a:t>
                      </a:r>
                      <a:endParaRPr kumimoji="1" lang="ja-JP" altLang="en-US" sz="900" b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1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東部畜産事務所</a:t>
                      </a:r>
                      <a:endParaRPr kumimoji="1" lang="en-US" altLang="ja-JP" sz="900" b="1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　</a:t>
                      </a:r>
                      <a:r>
                        <a:rPr kumimoji="1" lang="ja-JP" altLang="ja-JP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〒</a:t>
                      </a:r>
                      <a:r>
                        <a:rPr kumimoji="1" lang="en-US" altLang="ja-JP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720-8511</a:t>
                      </a:r>
                      <a:endParaRPr kumimoji="1" lang="ja-JP" altLang="ja-JP" sz="900" kern="1200" dirty="0" smtClean="0"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　</a:t>
                      </a:r>
                      <a:r>
                        <a:rPr kumimoji="1" lang="ja-JP" altLang="ja-JP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福山市三吉町</a:t>
                      </a:r>
                      <a:r>
                        <a:rPr kumimoji="1" lang="en-US" altLang="ja-JP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1-1-1</a:t>
                      </a:r>
                      <a:endParaRPr kumimoji="1" lang="ja-JP" altLang="ja-JP" sz="900" kern="1200" dirty="0" smtClean="0"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TEL</a:t>
                      </a:r>
                      <a:r>
                        <a:rPr kumimoji="1" lang="ja-JP" altLang="ja-JP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：</a:t>
                      </a:r>
                      <a:r>
                        <a:rPr kumimoji="1" lang="en-US" altLang="ja-JP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084-921-1311</a:t>
                      </a:r>
                      <a:r>
                        <a:rPr kumimoji="1" lang="ja-JP" altLang="ja-JP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（代表）</a:t>
                      </a:r>
                      <a:endParaRPr kumimoji="1" lang="en-US" altLang="ja-JP" sz="900" kern="1200" dirty="0" smtClean="0"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  <a:p>
                      <a:r>
                        <a:rPr kumimoji="1" lang="en-US" altLang="ja-JP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FAX</a:t>
                      </a:r>
                      <a:r>
                        <a:rPr kumimoji="1" lang="ja-JP" altLang="en-US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：</a:t>
                      </a:r>
                      <a:r>
                        <a:rPr kumimoji="1" lang="en-US" altLang="ja-JP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084-921-1229</a:t>
                      </a:r>
                      <a:endParaRPr kumimoji="1" lang="ja-JP" altLang="en-US" sz="90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endParaRPr kumimoji="1" lang="ja-JP" altLang="en-US" sz="9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ja-JP" sz="900" kern="12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三次市・庄原市</a:t>
                      </a:r>
                      <a:endParaRPr kumimoji="1" lang="en-US" altLang="ja-JP" sz="900" b="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1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北部畜産事務所</a:t>
                      </a:r>
                      <a:endParaRPr kumimoji="1" lang="en-US" altLang="ja-JP" sz="900" b="1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　</a:t>
                      </a:r>
                      <a:r>
                        <a:rPr kumimoji="1" lang="ja-JP" altLang="ja-JP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〒</a:t>
                      </a:r>
                      <a:r>
                        <a:rPr kumimoji="1" lang="en-US" altLang="ja-JP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727-0011</a:t>
                      </a:r>
                      <a:endParaRPr kumimoji="1" lang="ja-JP" altLang="ja-JP" sz="900" kern="1200" dirty="0" smtClean="0"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　</a:t>
                      </a:r>
                      <a:r>
                        <a:rPr kumimoji="1" lang="ja-JP" altLang="ja-JP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庄原市東本町</a:t>
                      </a:r>
                      <a:r>
                        <a:rPr kumimoji="1" lang="en-US" altLang="ja-JP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1-4-1</a:t>
                      </a:r>
                      <a:endParaRPr kumimoji="1" lang="ja-JP" altLang="ja-JP" sz="900" kern="1200" dirty="0" smtClean="0"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TEL</a:t>
                      </a:r>
                      <a:r>
                        <a:rPr kumimoji="1" lang="ja-JP" altLang="ja-JP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：</a:t>
                      </a:r>
                      <a:r>
                        <a:rPr kumimoji="1" lang="en-US" altLang="ja-JP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0824-72-2015</a:t>
                      </a:r>
                      <a:r>
                        <a:rPr kumimoji="1" lang="ja-JP" altLang="ja-JP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（代表）</a:t>
                      </a:r>
                      <a:endParaRPr kumimoji="1" lang="en-US" altLang="ja-JP" sz="900" kern="1200" dirty="0" smtClean="0"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  <a:p>
                      <a:r>
                        <a:rPr kumimoji="1" lang="en-US" altLang="ja-JP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FAX</a:t>
                      </a:r>
                      <a:r>
                        <a:rPr kumimoji="1" lang="ja-JP" altLang="en-US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：</a:t>
                      </a:r>
                      <a:r>
                        <a:rPr kumimoji="1" lang="en-US" altLang="ja-JP" sz="900" kern="1200" dirty="0" smtClean="0"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0824-72-7334</a:t>
                      </a:r>
                      <a:endParaRPr kumimoji="1" lang="ja-JP" altLang="en-US" sz="90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endParaRPr kumimoji="1" lang="ja-JP" altLang="en-US" sz="9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0" name="四角形: 角を丸くする 52">
            <a:extLst>
              <a:ext uri="{FF2B5EF4-FFF2-40B4-BE49-F238E27FC236}">
                <a16:creationId xmlns:a16="http://schemas.microsoft.com/office/drawing/2014/main" xmlns="" id="{A0623722-8EF0-403D-8A95-78E3D076D10C}"/>
              </a:ext>
            </a:extLst>
          </p:cNvPr>
          <p:cNvSpPr/>
          <p:nvPr/>
        </p:nvSpPr>
        <p:spPr>
          <a:xfrm>
            <a:off x="294164" y="8363773"/>
            <a:ext cx="6933396" cy="280108"/>
          </a:xfrm>
          <a:prstGeom prst="roundRect">
            <a:avLst>
              <a:gd name="adj" fmla="val 0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お住まいを管轄する畜産事務所</a:t>
            </a:r>
            <a:endParaRPr kumimoji="1" lang="ja-JP" altLang="en-US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1" name="フレーム 30"/>
          <p:cNvSpPr/>
          <p:nvPr/>
        </p:nvSpPr>
        <p:spPr>
          <a:xfrm>
            <a:off x="293844" y="310161"/>
            <a:ext cx="6896015" cy="767424"/>
          </a:xfrm>
          <a:prstGeom prst="frame">
            <a:avLst>
              <a:gd name="adj1" fmla="val 9838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="" xmlns:a16="http://schemas.microsoft.com/office/drawing/2014/main" id="{A48E739F-4789-415A-B3BF-72BB26087990}"/>
              </a:ext>
            </a:extLst>
          </p:cNvPr>
          <p:cNvSpPr txBox="1"/>
          <p:nvPr/>
        </p:nvSpPr>
        <p:spPr>
          <a:xfrm>
            <a:off x="640734" y="4583222"/>
            <a:ext cx="7144838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  <a:defRPr/>
            </a:pPr>
            <a:r>
              <a:rPr kumimoji="1" lang="ja-JP" altLang="en-US" sz="2000" dirty="0" smtClean="0">
                <a:solidFill>
                  <a:srgbClr val="FF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　　　　　複</a:t>
            </a:r>
            <a:r>
              <a:rPr kumimoji="1" lang="ja-JP" altLang="en-US" sz="2000" dirty="0">
                <a:solidFill>
                  <a:srgbClr val="FF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数個所で飼育を行う</a:t>
            </a:r>
            <a:r>
              <a:rPr kumimoji="1" lang="ja-JP" altLang="en-US" sz="2000" dirty="0" smtClean="0">
                <a:solidFill>
                  <a:srgbClr val="FF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場合</a:t>
            </a:r>
            <a:endParaRPr kumimoji="1" lang="en-US" altLang="ja-JP" sz="2000" dirty="0" smtClean="0">
              <a:solidFill>
                <a:srgbClr val="FF0000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>
              <a:lnSpc>
                <a:spcPts val="2100"/>
              </a:lnSpc>
              <a:defRPr/>
            </a:pPr>
            <a:r>
              <a:rPr kumimoji="1" lang="ja-JP" altLang="en-US" sz="2000" dirty="0" smtClean="0">
                <a:solidFill>
                  <a:srgbClr val="FF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　　　転飼</a:t>
            </a:r>
            <a:r>
              <a:rPr kumimoji="1" lang="ja-JP" altLang="en-US" sz="2000" dirty="0">
                <a:solidFill>
                  <a:srgbClr val="FF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に該当する可能性</a:t>
            </a:r>
            <a:r>
              <a:rPr kumimoji="1" lang="ja-JP" altLang="en-US" sz="2000" dirty="0" smtClean="0">
                <a:solidFill>
                  <a:srgbClr val="FF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があります！！</a:t>
            </a:r>
            <a:endParaRPr kumimoji="1" lang="en-US" altLang="ja-JP" sz="2000" dirty="0" smtClean="0">
              <a:solidFill>
                <a:srgbClr val="FF0000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>
              <a:lnSpc>
                <a:spcPts val="2100"/>
              </a:lnSpc>
              <a:defRPr/>
            </a:pPr>
            <a:r>
              <a:rPr kumimoji="1" lang="ja-JP" altLang="en-US" sz="1400" b="1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kumimoji="1"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詳しくは、お住まい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を管轄する畜産事務所へご相談ください。</a:t>
            </a:r>
            <a:endParaRPr kumimoji="1"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8" name="六角形 37">
            <a:extLst>
              <a:ext uri="{FF2B5EF4-FFF2-40B4-BE49-F238E27FC236}">
                <a16:creationId xmlns:a16="http://schemas.microsoft.com/office/drawing/2014/main" xmlns="" id="{25402B05-1E04-4ECE-B9AB-68790FBCCAB3}"/>
              </a:ext>
            </a:extLst>
          </p:cNvPr>
          <p:cNvSpPr/>
          <p:nvPr/>
        </p:nvSpPr>
        <p:spPr>
          <a:xfrm>
            <a:off x="335836" y="4553107"/>
            <a:ext cx="6896015" cy="915509"/>
          </a:xfrm>
          <a:prstGeom prst="hexagon">
            <a:avLst>
              <a:gd name="adj" fmla="val 32642"/>
              <a:gd name="vf" fmla="val 115470"/>
            </a:avLst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="" xmlns:a16="http://schemas.microsoft.com/office/drawing/2014/main" id="{A48E739F-4789-415A-B3BF-72BB26087990}"/>
              </a:ext>
            </a:extLst>
          </p:cNvPr>
          <p:cNvSpPr txBox="1"/>
          <p:nvPr/>
        </p:nvSpPr>
        <p:spPr>
          <a:xfrm>
            <a:off x="896661" y="5833450"/>
            <a:ext cx="2284765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  <a:defRPr/>
            </a:pPr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kumimoji="1" lang="ja-JP" altLang="en-US" sz="1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県内で移動する場合～</a:t>
            </a:r>
            <a:endParaRPr kumimoji="1" lang="en-US" altLang="ja-JP" sz="14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xmlns="" id="{B5A34F6D-C285-4627-9946-75D6AB19ABBA}"/>
              </a:ext>
            </a:extLst>
          </p:cNvPr>
          <p:cNvCxnSpPr>
            <a:cxnSpLocks/>
          </p:cNvCxnSpPr>
          <p:nvPr/>
        </p:nvCxnSpPr>
        <p:spPr>
          <a:xfrm flipH="1">
            <a:off x="3740272" y="5950459"/>
            <a:ext cx="11222" cy="2283393"/>
          </a:xfrm>
          <a:prstGeom prst="line">
            <a:avLst/>
          </a:prstGeom>
          <a:ln w="50800" cap="rnd">
            <a:solidFill>
              <a:schemeClr val="tx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テキスト ボックス 42">
            <a:extLst>
              <a:ext uri="{FF2B5EF4-FFF2-40B4-BE49-F238E27FC236}">
                <a16:creationId xmlns="" xmlns:a16="http://schemas.microsoft.com/office/drawing/2014/main" id="{A48E739F-4789-415A-B3BF-72BB26087990}"/>
              </a:ext>
            </a:extLst>
          </p:cNvPr>
          <p:cNvSpPr txBox="1"/>
          <p:nvPr/>
        </p:nvSpPr>
        <p:spPr>
          <a:xfrm>
            <a:off x="4142901" y="5855177"/>
            <a:ext cx="3381334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  <a:defRPr/>
            </a:pPr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kumimoji="1" lang="ja-JP" altLang="en-US" sz="1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県をまたいで移動する場合～</a:t>
            </a:r>
            <a:endParaRPr kumimoji="1" lang="en-US" altLang="ja-JP" sz="14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45" name="図 4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2367" y="7234025"/>
            <a:ext cx="1481672" cy="1074926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角丸四角形 50"/>
          <p:cNvSpPr/>
          <p:nvPr/>
        </p:nvSpPr>
        <p:spPr>
          <a:xfrm>
            <a:off x="5602730" y="7497371"/>
            <a:ext cx="1805939" cy="504190"/>
          </a:xfrm>
          <a:prstGeom prst="roundRect">
            <a:avLst>
              <a:gd name="adj" fmla="val 32068"/>
            </a:avLst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400" b="1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広島県</a:t>
            </a:r>
            <a:endParaRPr lang="ja-JP" sz="700" b="1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53" name="角丸四角形 52"/>
          <p:cNvSpPr/>
          <p:nvPr/>
        </p:nvSpPr>
        <p:spPr>
          <a:xfrm>
            <a:off x="5836073" y="6404313"/>
            <a:ext cx="1562027" cy="350515"/>
          </a:xfrm>
          <a:prstGeom prst="roundRect">
            <a:avLst>
              <a:gd name="adj" fmla="val 32068"/>
            </a:avLst>
          </a:prstGeom>
          <a:noFill/>
          <a:ln w="22225" cap="sq">
            <a:noFill/>
            <a:prstDash val="dash"/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100" b="1" kern="1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広島県</a:t>
            </a:r>
            <a:r>
              <a:rPr lang="ja-JP" altLang="en-US" sz="1100" b="1" kern="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に</a:t>
            </a:r>
            <a:r>
              <a:rPr lang="ja-JP" altLang="en-US" sz="1100" b="1" kern="1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申請</a:t>
            </a:r>
            <a:endParaRPr lang="ja-JP" sz="300" b="1" kern="100" dirty="0"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6" name="角丸四角形吹き出し 5"/>
          <p:cNvSpPr/>
          <p:nvPr/>
        </p:nvSpPr>
        <p:spPr>
          <a:xfrm>
            <a:off x="6066006" y="6424045"/>
            <a:ext cx="1093013" cy="286419"/>
          </a:xfrm>
          <a:prstGeom prst="wedgeRoundRectCallout">
            <a:avLst>
              <a:gd name="adj1" fmla="val -43430"/>
              <a:gd name="adj2" fmla="val 93760"/>
              <a:gd name="adj3" fmla="val 16667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角丸四角形吹き出し 54"/>
          <p:cNvSpPr/>
          <p:nvPr/>
        </p:nvSpPr>
        <p:spPr>
          <a:xfrm>
            <a:off x="4077138" y="7622686"/>
            <a:ext cx="1107275" cy="629583"/>
          </a:xfrm>
          <a:prstGeom prst="wedgeRoundRectCallout">
            <a:avLst>
              <a:gd name="adj1" fmla="val 42411"/>
              <a:gd name="adj2" fmla="val -71010"/>
              <a:gd name="adj3" fmla="val 16667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角丸四角形 55"/>
          <p:cNvSpPr/>
          <p:nvPr/>
        </p:nvSpPr>
        <p:spPr>
          <a:xfrm>
            <a:off x="3941038" y="7689738"/>
            <a:ext cx="1342256" cy="503749"/>
          </a:xfrm>
          <a:prstGeom prst="roundRect">
            <a:avLst>
              <a:gd name="adj" fmla="val 32068"/>
            </a:avLst>
          </a:prstGeom>
          <a:noFill/>
          <a:ln w="22225" cap="sq">
            <a:noFill/>
            <a:prstDash val="dash"/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altLang="ja-JP" sz="1100" kern="1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X</a:t>
            </a:r>
            <a:r>
              <a:rPr lang="ja-JP" altLang="en-US" sz="1100" kern="1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県</a:t>
            </a:r>
            <a:r>
              <a:rPr lang="ja-JP" altLang="en-US" sz="1100" kern="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に</a:t>
            </a:r>
            <a:r>
              <a:rPr lang="ja-JP" altLang="en-US" sz="1100" kern="1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申請</a:t>
            </a:r>
            <a:endParaRPr lang="en-US" altLang="ja-JP" sz="1100" kern="1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ja-JP" altLang="en-US" sz="1000" kern="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（</a:t>
            </a:r>
            <a:r>
              <a:rPr lang="en-US" altLang="ja-JP" sz="1000" kern="100" dirty="0" smtClean="0"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X</a:t>
            </a:r>
            <a:r>
              <a:rPr lang="ja-JP" altLang="en-US" sz="1000" kern="100" dirty="0" smtClean="0"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県へお問い合わせください）</a:t>
            </a:r>
            <a:endParaRPr lang="ja-JP" sz="100" kern="100" dirty="0"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58" name="角丸四角形 57"/>
          <p:cNvSpPr/>
          <p:nvPr/>
        </p:nvSpPr>
        <p:spPr>
          <a:xfrm>
            <a:off x="4254971" y="6267211"/>
            <a:ext cx="1334531" cy="604882"/>
          </a:xfrm>
          <a:prstGeom prst="roundRect">
            <a:avLst>
              <a:gd name="adj" fmla="val 32068"/>
            </a:avLst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altLang="ja-JP" sz="1400" b="1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X</a:t>
            </a:r>
            <a:r>
              <a:rPr lang="ja-JP" altLang="en-US" sz="1400" b="1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県</a:t>
            </a:r>
            <a:endParaRPr lang="ja-JP" sz="1400" b="1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59" name="角丸四角形 58"/>
          <p:cNvSpPr/>
          <p:nvPr/>
        </p:nvSpPr>
        <p:spPr>
          <a:xfrm>
            <a:off x="1683171" y="7405416"/>
            <a:ext cx="737758" cy="305982"/>
          </a:xfrm>
          <a:prstGeom prst="roundRect">
            <a:avLst>
              <a:gd name="adj" fmla="val 32068"/>
            </a:avLst>
          </a:prstGeom>
          <a:solidFill>
            <a:srgbClr val="FF0000"/>
          </a:solidFill>
          <a:ln w="22225" cap="sq">
            <a:noFill/>
            <a:prstDash val="dash"/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600" b="1" kern="100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転飼</a:t>
            </a:r>
            <a:endParaRPr lang="en-US" altLang="ja-JP" sz="1600" b="1" kern="100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60" name="角丸四角形 59"/>
          <p:cNvSpPr/>
          <p:nvPr/>
        </p:nvSpPr>
        <p:spPr>
          <a:xfrm>
            <a:off x="1683171" y="6755194"/>
            <a:ext cx="737758" cy="305982"/>
          </a:xfrm>
          <a:prstGeom prst="roundRect">
            <a:avLst>
              <a:gd name="adj" fmla="val 32068"/>
            </a:avLst>
          </a:prstGeom>
          <a:solidFill>
            <a:srgbClr val="FF0000"/>
          </a:solidFill>
          <a:ln w="22225" cap="sq">
            <a:noFill/>
            <a:prstDash val="dash"/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600" b="1" kern="100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転飼</a:t>
            </a:r>
            <a:endParaRPr lang="en-US" altLang="ja-JP" sz="1600" b="1" kern="100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63" name="AutoShape 38"/>
          <p:cNvSpPr>
            <a:spLocks noChangeArrowheads="1"/>
          </p:cNvSpPr>
          <p:nvPr/>
        </p:nvSpPr>
        <p:spPr bwMode="auto">
          <a:xfrm rot="10800000">
            <a:off x="1210534" y="8022340"/>
            <a:ext cx="488597" cy="182190"/>
          </a:xfrm>
          <a:prstGeom prst="leftArrow">
            <a:avLst>
              <a:gd name="adj1" fmla="val 50000"/>
              <a:gd name="adj2" fmla="val 72695"/>
            </a:avLst>
          </a:prstGeom>
          <a:solidFill>
            <a:srgbClr val="FF0000"/>
          </a:solidFill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/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indent="203200" algn="just">
              <a:spcAft>
                <a:spcPts val="0"/>
              </a:spcAft>
            </a:pPr>
            <a:r>
              <a:rPr lang="en-US" sz="8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64" name="角丸四角形 63"/>
          <p:cNvSpPr/>
          <p:nvPr/>
        </p:nvSpPr>
        <p:spPr>
          <a:xfrm>
            <a:off x="-116673" y="7862890"/>
            <a:ext cx="1770484" cy="503749"/>
          </a:xfrm>
          <a:prstGeom prst="roundRect">
            <a:avLst>
              <a:gd name="adj" fmla="val 32068"/>
            </a:avLst>
          </a:prstGeom>
          <a:noFill/>
          <a:ln w="22225" cap="sq">
            <a:noFill/>
            <a:prstDash val="dash"/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altLang="ja-JP" sz="1050" kern="1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1050" kern="1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ハチの移動</a:t>
            </a:r>
            <a:endParaRPr lang="ja-JP" sz="200" kern="100" dirty="0"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65" name="図 64">
            <a:extLst>
              <a:ext uri="{FF2B5EF4-FFF2-40B4-BE49-F238E27FC236}">
                <a16:creationId xmlns="" xmlns:a16="http://schemas.microsoft.com/office/drawing/2014/main" id="{80C6A90B-3075-4BDB-9F4B-D856A77BA2B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795165">
            <a:off x="4584068" y="7046299"/>
            <a:ext cx="352156" cy="305396"/>
          </a:xfrm>
          <a:prstGeom prst="rect">
            <a:avLst/>
          </a:prstGeom>
        </p:spPr>
      </p:pic>
      <p:sp>
        <p:nvSpPr>
          <p:cNvPr id="67" name="角丸四角形 66"/>
          <p:cNvSpPr/>
          <p:nvPr/>
        </p:nvSpPr>
        <p:spPr>
          <a:xfrm>
            <a:off x="593757" y="7331813"/>
            <a:ext cx="436563" cy="442375"/>
          </a:xfrm>
          <a:prstGeom prst="roundRect">
            <a:avLst>
              <a:gd name="adj" fmla="val 32068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2400" kern="100" dirty="0">
                <a:effectLst/>
                <a:latin typeface="ＭＳ Ｐゴシック" panose="020B0600070205080204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A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68" name="角丸四角形 67"/>
          <p:cNvSpPr/>
          <p:nvPr/>
        </p:nvSpPr>
        <p:spPr>
          <a:xfrm>
            <a:off x="2984599" y="7343965"/>
            <a:ext cx="433494" cy="418913"/>
          </a:xfrm>
          <a:prstGeom prst="roundRect">
            <a:avLst>
              <a:gd name="adj" fmla="val 32068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2400" kern="100">
                <a:effectLst/>
                <a:latin typeface="ＭＳ Ｐゴシック" panose="020B0600070205080204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B</a:t>
            </a:r>
            <a:endParaRPr lang="ja-JP" sz="1050" kern="10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pic>
        <p:nvPicPr>
          <p:cNvPr id="69" name="図 68">
            <a:extLst>
              <a:ext uri="{FF2B5EF4-FFF2-40B4-BE49-F238E27FC236}">
                <a16:creationId xmlns="" xmlns:a16="http://schemas.microsoft.com/office/drawing/2014/main" id="{80C6A90B-3075-4BDB-9F4B-D856A77BA2B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795165">
            <a:off x="2343618" y="7301013"/>
            <a:ext cx="340045" cy="294893"/>
          </a:xfrm>
          <a:prstGeom prst="rect">
            <a:avLst/>
          </a:prstGeom>
        </p:spPr>
      </p:pic>
      <p:pic>
        <p:nvPicPr>
          <p:cNvPr id="70" name="図 69">
            <a:extLst>
              <a:ext uri="{FF2B5EF4-FFF2-40B4-BE49-F238E27FC236}">
                <a16:creationId xmlns="" xmlns:a16="http://schemas.microsoft.com/office/drawing/2014/main" id="{80C6A90B-3075-4BDB-9F4B-D856A77BA2B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795165">
            <a:off x="3331986" y="7513470"/>
            <a:ext cx="340045" cy="295090"/>
          </a:xfrm>
          <a:prstGeom prst="rect">
            <a:avLst/>
          </a:prstGeom>
        </p:spPr>
      </p:pic>
      <p:pic>
        <p:nvPicPr>
          <p:cNvPr id="47" name="図 46">
            <a:extLst>
              <a:ext uri="{FF2B5EF4-FFF2-40B4-BE49-F238E27FC236}">
                <a16:creationId xmlns="" xmlns:a16="http://schemas.microsoft.com/office/drawing/2014/main" id="{80C6A90B-3075-4BDB-9F4B-D856A77BA2B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795165">
            <a:off x="1453479" y="6691732"/>
            <a:ext cx="362150" cy="314063"/>
          </a:xfrm>
          <a:prstGeom prst="rect">
            <a:avLst/>
          </a:prstGeom>
        </p:spPr>
      </p:pic>
      <p:pic>
        <p:nvPicPr>
          <p:cNvPr id="72" name="図 71">
            <a:extLst>
              <a:ext uri="{FF2B5EF4-FFF2-40B4-BE49-F238E27FC236}">
                <a16:creationId xmlns="" xmlns:a16="http://schemas.microsoft.com/office/drawing/2014/main" id="{80C6A90B-3075-4BDB-9F4B-D856A77BA2B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795165">
            <a:off x="409837" y="7548537"/>
            <a:ext cx="332699" cy="288715"/>
          </a:xfrm>
          <a:prstGeom prst="rect">
            <a:avLst/>
          </a:prstGeom>
        </p:spPr>
      </p:pic>
      <p:sp>
        <p:nvSpPr>
          <p:cNvPr id="73" name="テキスト ボックス 72">
            <a:extLst>
              <a:ext uri="{FF2B5EF4-FFF2-40B4-BE49-F238E27FC236}">
                <a16:creationId xmlns="" xmlns:a16="http://schemas.microsoft.com/office/drawing/2014/main" id="{A48E739F-4789-415A-B3BF-72BB26087990}"/>
              </a:ext>
            </a:extLst>
          </p:cNvPr>
          <p:cNvSpPr txBox="1"/>
          <p:nvPr/>
        </p:nvSpPr>
        <p:spPr>
          <a:xfrm>
            <a:off x="807874" y="6064867"/>
            <a:ext cx="3249276" cy="5874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  <a:defRPr/>
            </a:pPr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県内の他の場所へ巣箱の移動により</a:t>
            </a:r>
            <a:endParaRPr kumimoji="1" lang="en-US" altLang="ja-JP" sz="1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100"/>
              </a:lnSpc>
              <a:defRPr/>
            </a:pPr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群数が増減する場合が該当します。</a:t>
            </a:r>
            <a:endParaRPr kumimoji="1" lang="en-US" altLang="ja-JP" sz="1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57" name="図 56">
            <a:extLst>
              <a:ext uri="{FF2B5EF4-FFF2-40B4-BE49-F238E27FC236}">
                <a16:creationId xmlns="" xmlns:a16="http://schemas.microsoft.com/office/drawing/2014/main" id="{80C6A90B-3075-4BDB-9F4B-D856A77BA2B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795165">
            <a:off x="6478906" y="6875860"/>
            <a:ext cx="354555" cy="307477"/>
          </a:xfrm>
          <a:prstGeom prst="rect">
            <a:avLst/>
          </a:prstGeom>
        </p:spPr>
      </p:pic>
      <p:sp>
        <p:nvSpPr>
          <p:cNvPr id="54" name="AutoShape 38"/>
          <p:cNvSpPr>
            <a:spLocks noChangeArrowheads="1"/>
          </p:cNvSpPr>
          <p:nvPr/>
        </p:nvSpPr>
        <p:spPr bwMode="auto">
          <a:xfrm rot="2678712">
            <a:off x="4755161" y="7210757"/>
            <a:ext cx="1388651" cy="404353"/>
          </a:xfrm>
          <a:prstGeom prst="leftArrow">
            <a:avLst>
              <a:gd name="adj1" fmla="val 50000"/>
              <a:gd name="adj2" fmla="val 72695"/>
            </a:avLst>
          </a:prstGeom>
          <a:solidFill>
            <a:srgbClr val="FF0000"/>
          </a:solidFill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/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indent="203200" algn="just">
              <a:spcAft>
                <a:spcPts val="0"/>
              </a:spcAft>
            </a:pPr>
            <a:r>
              <a:rPr lang="en-US" sz="800" kern="10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61" name="角丸四角形 60"/>
          <p:cNvSpPr/>
          <p:nvPr/>
        </p:nvSpPr>
        <p:spPr>
          <a:xfrm>
            <a:off x="5193011" y="7341754"/>
            <a:ext cx="656463" cy="305982"/>
          </a:xfrm>
          <a:prstGeom prst="roundRect">
            <a:avLst>
              <a:gd name="adj" fmla="val 32068"/>
            </a:avLst>
          </a:prstGeom>
          <a:solidFill>
            <a:srgbClr val="FF0000"/>
          </a:solidFill>
          <a:ln w="22225" cap="sq">
            <a:noFill/>
            <a:prstDash val="dash"/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600" b="1" kern="100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転飼</a:t>
            </a:r>
            <a:endParaRPr lang="en-US" altLang="ja-JP" sz="1600" b="1" kern="100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52" name="AutoShape 38"/>
          <p:cNvSpPr>
            <a:spLocks noChangeArrowheads="1"/>
          </p:cNvSpPr>
          <p:nvPr/>
        </p:nvSpPr>
        <p:spPr bwMode="auto">
          <a:xfrm rot="13412764">
            <a:off x="5489860" y="6913906"/>
            <a:ext cx="1316775" cy="420698"/>
          </a:xfrm>
          <a:prstGeom prst="leftArrow">
            <a:avLst>
              <a:gd name="adj1" fmla="val 50000"/>
              <a:gd name="adj2" fmla="val 72695"/>
            </a:avLst>
          </a:prstGeom>
          <a:solidFill>
            <a:srgbClr val="FF0000"/>
          </a:solidFill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/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indent="203200" algn="just">
              <a:spcAft>
                <a:spcPts val="0"/>
              </a:spcAft>
            </a:pPr>
            <a:r>
              <a:rPr lang="en-US" sz="800" kern="10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62" name="角丸四角形 61"/>
          <p:cNvSpPr/>
          <p:nvPr/>
        </p:nvSpPr>
        <p:spPr>
          <a:xfrm>
            <a:off x="5752399" y="6933692"/>
            <a:ext cx="656463" cy="305982"/>
          </a:xfrm>
          <a:prstGeom prst="roundRect">
            <a:avLst>
              <a:gd name="adj" fmla="val 32068"/>
            </a:avLst>
          </a:prstGeom>
          <a:solidFill>
            <a:srgbClr val="FF0000"/>
          </a:solidFill>
          <a:ln w="22225" cap="sq">
            <a:noFill/>
            <a:prstDash val="dash"/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600" b="1" kern="100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転飼</a:t>
            </a:r>
            <a:endParaRPr lang="en-US" altLang="ja-JP" sz="1600" b="1" kern="100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9617" y="2574939"/>
            <a:ext cx="1010761" cy="1010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898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4179</TotalTime>
  <Words>181</Words>
  <Application>Microsoft Office PowerPoint</Application>
  <PresentationFormat>ユーザー設定</PresentationFormat>
  <Paragraphs>63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4" baseType="lpstr">
      <vt:lpstr>HGP創英角ﾎﾟｯﾌﾟ体</vt:lpstr>
      <vt:lpstr>HGS創英角ﾎﾟｯﾌﾟ体</vt:lpstr>
      <vt:lpstr>HG丸ｺﾞｼｯｸM-PRO</vt:lpstr>
      <vt:lpstr>ＭＳ Ｐゴシック</vt:lpstr>
      <vt:lpstr>ＭＳ 明朝</vt:lpstr>
      <vt:lpstr>游ゴシック</vt:lpstr>
      <vt:lpstr>游ゴシック Light</vt:lpstr>
      <vt:lpstr>Arial</vt:lpstr>
      <vt:lpstr>Calibri</vt:lpstr>
      <vt:lpstr>Calibri Light</vt:lpstr>
      <vt:lpstr>Century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堀田　昌弥</dc:creator>
  <cp:lastModifiedBy>谷口 大</cp:lastModifiedBy>
  <cp:revision>175</cp:revision>
  <cp:lastPrinted>2023-09-28T06:52:54Z</cp:lastPrinted>
  <dcterms:created xsi:type="dcterms:W3CDTF">2022-01-20T06:27:53Z</dcterms:created>
  <dcterms:modified xsi:type="dcterms:W3CDTF">2023-09-28T07:16:48Z</dcterms:modified>
</cp:coreProperties>
</file>