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0"/>
  </p:notesMasterIdLst>
  <p:handoutMasterIdLst>
    <p:handoutMasterId r:id="rId11"/>
  </p:handoutMasterIdLst>
  <p:sldIdLst>
    <p:sldId id="830" r:id="rId2"/>
    <p:sldId id="807" r:id="rId3"/>
    <p:sldId id="784" r:id="rId4"/>
    <p:sldId id="800" r:id="rId5"/>
    <p:sldId id="789" r:id="rId6"/>
    <p:sldId id="793" r:id="rId7"/>
    <p:sldId id="799" r:id="rId8"/>
    <p:sldId id="794" r:id="rId9"/>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FFFCC"/>
    <a:srgbClr val="008000"/>
    <a:srgbClr val="00FF00"/>
    <a:srgbClr val="FF6600"/>
    <a:srgbClr val="66FFFF"/>
    <a:srgbClr val="FFCCFF"/>
    <a:srgbClr val="FF99FF"/>
    <a:srgbClr val="33CC33"/>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67" autoAdjust="0"/>
    <p:restoredTop sz="94710" autoAdjust="0"/>
  </p:normalViewPr>
  <p:slideViewPr>
    <p:cSldViewPr>
      <p:cViewPr varScale="1">
        <p:scale>
          <a:sx n="82" d="100"/>
          <a:sy n="82" d="100"/>
        </p:scale>
        <p:origin x="1618" y="67"/>
      </p:cViewPr>
      <p:guideLst>
        <p:guide orient="horz" pos="2160"/>
        <p:guide pos="2880"/>
      </p:guideLst>
    </p:cSldViewPr>
  </p:slideViewPr>
  <p:notesTextViewPr>
    <p:cViewPr>
      <p:scale>
        <a:sx n="125" d="100"/>
        <a:sy n="125" d="100"/>
      </p:scale>
      <p:origin x="0" y="0"/>
    </p:cViewPr>
  </p:notesTextViewPr>
  <p:sorterViewPr>
    <p:cViewPr>
      <p:scale>
        <a:sx n="100" d="100"/>
        <a:sy n="100" d="100"/>
      </p:scale>
      <p:origin x="0" y="2604"/>
    </p:cViewPr>
  </p:sorterViewPr>
  <p:notesViewPr>
    <p:cSldViewPr>
      <p:cViewPr varScale="1">
        <p:scale>
          <a:sx n="67" d="100"/>
          <a:sy n="67" d="100"/>
        </p:scale>
        <p:origin x="2916"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1"/>
            <a:ext cx="2945659" cy="496332"/>
          </a:xfrm>
          <a:prstGeom prst="rect">
            <a:avLst/>
          </a:prstGeom>
        </p:spPr>
        <p:txBody>
          <a:bodyPr vert="horz" lIns="91371" tIns="45687" rIns="91371" bIns="45687" rtlCol="0"/>
          <a:lstStyle>
            <a:lvl1pPr algn="l">
              <a:defRPr sz="1200"/>
            </a:lvl1pPr>
          </a:lstStyle>
          <a:p>
            <a:endParaRPr kumimoji="1" lang="ja-JP" altLang="en-US" dirty="0"/>
          </a:p>
        </p:txBody>
      </p:sp>
    </p:spTree>
    <p:extLst>
      <p:ext uri="{BB962C8B-B14F-4D97-AF65-F5344CB8AC3E}">
        <p14:creationId xmlns:p14="http://schemas.microsoft.com/office/powerpoint/2010/main" val="7266640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1"/>
            <a:ext cx="2945659" cy="496332"/>
          </a:xfrm>
          <a:prstGeom prst="rect">
            <a:avLst/>
          </a:prstGeom>
        </p:spPr>
        <p:txBody>
          <a:bodyPr vert="horz" lIns="91371" tIns="45687" rIns="91371" bIns="4568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4" y="1"/>
            <a:ext cx="2945659" cy="496332"/>
          </a:xfrm>
          <a:prstGeom prst="rect">
            <a:avLst/>
          </a:prstGeom>
        </p:spPr>
        <p:txBody>
          <a:bodyPr vert="horz" lIns="91371" tIns="45687" rIns="91371" bIns="45687" rtlCol="0"/>
          <a:lstStyle>
            <a:lvl1pPr algn="r">
              <a:defRPr sz="1200"/>
            </a:lvl1pPr>
          </a:lstStyle>
          <a:p>
            <a:fld id="{9733562D-1299-48A2-BD81-91D7B5205E3A}" type="datetimeFigureOut">
              <a:rPr kumimoji="1" lang="ja-JP" altLang="en-US" smtClean="0"/>
              <a:t>2024/7/29</a:t>
            </a:fld>
            <a:endParaRPr kumimoji="1" lang="ja-JP" altLang="en-US"/>
          </a:p>
        </p:txBody>
      </p:sp>
      <p:sp>
        <p:nvSpPr>
          <p:cNvPr id="4" name="スライド イメージ プレースホルダー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371" tIns="45687" rIns="91371" bIns="45687" rtlCol="0" anchor="ctr"/>
          <a:lstStyle/>
          <a:p>
            <a:endParaRPr lang="ja-JP" altLang="en-US"/>
          </a:p>
        </p:txBody>
      </p:sp>
      <p:sp>
        <p:nvSpPr>
          <p:cNvPr id="5" name="ノート プレースホルダー 4"/>
          <p:cNvSpPr>
            <a:spLocks noGrp="1"/>
          </p:cNvSpPr>
          <p:nvPr>
            <p:ph type="body" sz="quarter" idx="3"/>
          </p:nvPr>
        </p:nvSpPr>
        <p:spPr>
          <a:xfrm>
            <a:off x="679768" y="4715159"/>
            <a:ext cx="5438140" cy="4466987"/>
          </a:xfrm>
          <a:prstGeom prst="rect">
            <a:avLst/>
          </a:prstGeom>
        </p:spPr>
        <p:txBody>
          <a:bodyPr vert="horz" lIns="91371" tIns="45687" rIns="91371" bIns="4568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428586"/>
            <a:ext cx="2945659" cy="496332"/>
          </a:xfrm>
          <a:prstGeom prst="rect">
            <a:avLst/>
          </a:prstGeom>
        </p:spPr>
        <p:txBody>
          <a:bodyPr vert="horz" lIns="91371" tIns="45687" rIns="91371" bIns="4568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4" y="9428586"/>
            <a:ext cx="2945659" cy="496332"/>
          </a:xfrm>
          <a:prstGeom prst="rect">
            <a:avLst/>
          </a:prstGeom>
        </p:spPr>
        <p:txBody>
          <a:bodyPr vert="horz" lIns="91371" tIns="45687" rIns="91371" bIns="45687" rtlCol="0" anchor="b"/>
          <a:lstStyle>
            <a:lvl1pPr algn="r">
              <a:defRPr sz="1200"/>
            </a:lvl1pPr>
          </a:lstStyle>
          <a:p>
            <a:fld id="{58395BCB-1F8F-4B91-8FA2-45D8F81DAB3A}" type="slidenum">
              <a:rPr kumimoji="1" lang="ja-JP" altLang="en-US" smtClean="0"/>
              <a:t>‹#›</a:t>
            </a:fld>
            <a:endParaRPr kumimoji="1" lang="ja-JP" altLang="en-US"/>
          </a:p>
        </p:txBody>
      </p:sp>
    </p:spTree>
    <p:extLst>
      <p:ext uri="{BB962C8B-B14F-4D97-AF65-F5344CB8AC3E}">
        <p14:creationId xmlns:p14="http://schemas.microsoft.com/office/powerpoint/2010/main" val="46145692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567094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406013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3027"/>
            <a:endParaRPr kumimoji="1" lang="ja-JP" altLang="en-US" dirty="0"/>
          </a:p>
        </p:txBody>
      </p:sp>
      <p:sp>
        <p:nvSpPr>
          <p:cNvPr id="4" name="スライド番号プレースホルダー 3"/>
          <p:cNvSpPr>
            <a:spLocks noGrp="1"/>
          </p:cNvSpPr>
          <p:nvPr>
            <p:ph type="sldNum" sz="quarter" idx="10"/>
          </p:nvPr>
        </p:nvSpPr>
        <p:spPr/>
        <p:txBody>
          <a:bodyPr/>
          <a:lstStyle/>
          <a:p>
            <a:fld id="{58395BCB-1F8F-4B91-8FA2-45D8F81DAB3A}" type="slidenum">
              <a:rPr kumimoji="1" lang="ja-JP" altLang="en-US" smtClean="0"/>
              <a:t>3</a:t>
            </a:fld>
            <a:endParaRPr kumimoji="1" lang="ja-JP" altLang="en-US" dirty="0"/>
          </a:p>
        </p:txBody>
      </p:sp>
    </p:spTree>
    <p:extLst>
      <p:ext uri="{BB962C8B-B14F-4D97-AF65-F5344CB8AC3E}">
        <p14:creationId xmlns:p14="http://schemas.microsoft.com/office/powerpoint/2010/main" val="2533009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3027"/>
            <a:endParaRPr kumimoji="1" lang="ja-JP" altLang="en-US" dirty="0"/>
          </a:p>
        </p:txBody>
      </p:sp>
      <p:sp>
        <p:nvSpPr>
          <p:cNvPr id="4" name="スライド番号プレースホルダー 3"/>
          <p:cNvSpPr>
            <a:spLocks noGrp="1"/>
          </p:cNvSpPr>
          <p:nvPr>
            <p:ph type="sldNum" sz="quarter" idx="10"/>
          </p:nvPr>
        </p:nvSpPr>
        <p:spPr/>
        <p:txBody>
          <a:bodyPr/>
          <a:lstStyle/>
          <a:p>
            <a:fld id="{58395BCB-1F8F-4B91-8FA2-45D8F81DAB3A}" type="slidenum">
              <a:rPr kumimoji="1" lang="ja-JP" altLang="en-US" smtClean="0"/>
              <a:t>4</a:t>
            </a:fld>
            <a:endParaRPr kumimoji="1" lang="ja-JP" altLang="en-US" dirty="0"/>
          </a:p>
        </p:txBody>
      </p:sp>
    </p:spTree>
    <p:extLst>
      <p:ext uri="{BB962C8B-B14F-4D97-AF65-F5344CB8AC3E}">
        <p14:creationId xmlns:p14="http://schemas.microsoft.com/office/powerpoint/2010/main" val="972744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3027"/>
            <a:endParaRPr kumimoji="1" lang="ja-JP" altLang="en-US" dirty="0"/>
          </a:p>
        </p:txBody>
      </p:sp>
      <p:sp>
        <p:nvSpPr>
          <p:cNvPr id="4" name="スライド番号プレースホルダー 3"/>
          <p:cNvSpPr>
            <a:spLocks noGrp="1"/>
          </p:cNvSpPr>
          <p:nvPr>
            <p:ph type="sldNum" sz="quarter" idx="10"/>
          </p:nvPr>
        </p:nvSpPr>
        <p:spPr/>
        <p:txBody>
          <a:bodyPr/>
          <a:lstStyle/>
          <a:p>
            <a:fld id="{58395BCB-1F8F-4B91-8FA2-45D8F81DAB3A}" type="slidenum">
              <a:rPr kumimoji="1" lang="ja-JP" altLang="en-US" smtClean="0"/>
              <a:t>5</a:t>
            </a:fld>
            <a:endParaRPr kumimoji="1" lang="ja-JP" altLang="en-US" dirty="0"/>
          </a:p>
        </p:txBody>
      </p:sp>
    </p:spTree>
    <p:extLst>
      <p:ext uri="{BB962C8B-B14F-4D97-AF65-F5344CB8AC3E}">
        <p14:creationId xmlns:p14="http://schemas.microsoft.com/office/powerpoint/2010/main" val="3161668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3027"/>
            <a:endParaRPr kumimoji="1" lang="ja-JP" altLang="en-US" dirty="0"/>
          </a:p>
        </p:txBody>
      </p:sp>
      <p:sp>
        <p:nvSpPr>
          <p:cNvPr id="4" name="スライド番号プレースホルダー 3"/>
          <p:cNvSpPr>
            <a:spLocks noGrp="1"/>
          </p:cNvSpPr>
          <p:nvPr>
            <p:ph type="sldNum" sz="quarter" idx="10"/>
          </p:nvPr>
        </p:nvSpPr>
        <p:spPr/>
        <p:txBody>
          <a:bodyPr/>
          <a:lstStyle/>
          <a:p>
            <a:fld id="{58395BCB-1F8F-4B91-8FA2-45D8F81DAB3A}" type="slidenum">
              <a:rPr kumimoji="1" lang="ja-JP" altLang="en-US" smtClean="0"/>
              <a:t>6</a:t>
            </a:fld>
            <a:endParaRPr kumimoji="1" lang="ja-JP" altLang="en-US" dirty="0"/>
          </a:p>
        </p:txBody>
      </p:sp>
    </p:spTree>
    <p:extLst>
      <p:ext uri="{BB962C8B-B14F-4D97-AF65-F5344CB8AC3E}">
        <p14:creationId xmlns:p14="http://schemas.microsoft.com/office/powerpoint/2010/main" val="3692643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3027"/>
            <a:endParaRPr kumimoji="1" lang="ja-JP" altLang="en-US" dirty="0"/>
          </a:p>
        </p:txBody>
      </p:sp>
      <p:sp>
        <p:nvSpPr>
          <p:cNvPr id="4" name="スライド番号プレースホルダー 3"/>
          <p:cNvSpPr>
            <a:spLocks noGrp="1"/>
          </p:cNvSpPr>
          <p:nvPr>
            <p:ph type="sldNum" sz="quarter" idx="10"/>
          </p:nvPr>
        </p:nvSpPr>
        <p:spPr/>
        <p:txBody>
          <a:bodyPr/>
          <a:lstStyle/>
          <a:p>
            <a:fld id="{58395BCB-1F8F-4B91-8FA2-45D8F81DAB3A}" type="slidenum">
              <a:rPr kumimoji="1" lang="ja-JP" altLang="en-US" smtClean="0"/>
              <a:t>7</a:t>
            </a:fld>
            <a:endParaRPr kumimoji="1" lang="ja-JP" altLang="en-US" dirty="0"/>
          </a:p>
        </p:txBody>
      </p:sp>
    </p:spTree>
    <p:extLst>
      <p:ext uri="{BB962C8B-B14F-4D97-AF65-F5344CB8AC3E}">
        <p14:creationId xmlns:p14="http://schemas.microsoft.com/office/powerpoint/2010/main" val="3970057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3027"/>
            <a:endParaRPr kumimoji="1" lang="ja-JP" altLang="en-US" dirty="0"/>
          </a:p>
        </p:txBody>
      </p:sp>
      <p:sp>
        <p:nvSpPr>
          <p:cNvPr id="4" name="スライド番号プレースホルダー 3"/>
          <p:cNvSpPr>
            <a:spLocks noGrp="1"/>
          </p:cNvSpPr>
          <p:nvPr>
            <p:ph type="sldNum" sz="quarter" idx="10"/>
          </p:nvPr>
        </p:nvSpPr>
        <p:spPr/>
        <p:txBody>
          <a:bodyPr/>
          <a:lstStyle/>
          <a:p>
            <a:fld id="{58395BCB-1F8F-4B91-8FA2-45D8F81DAB3A}" type="slidenum">
              <a:rPr kumimoji="1" lang="ja-JP" altLang="en-US" smtClean="0"/>
              <a:t>8</a:t>
            </a:fld>
            <a:endParaRPr kumimoji="1" lang="ja-JP" altLang="en-US" dirty="0"/>
          </a:p>
        </p:txBody>
      </p:sp>
    </p:spTree>
    <p:extLst>
      <p:ext uri="{BB962C8B-B14F-4D97-AF65-F5344CB8AC3E}">
        <p14:creationId xmlns:p14="http://schemas.microsoft.com/office/powerpoint/2010/main" val="1870854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9"/>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E4FFACCB-87D8-4013-B270-466EAC09485C}" type="datetime1">
              <a:rPr kumimoji="1" lang="ja-JP" altLang="en-US" smtClean="0"/>
              <a:t>2024/7/29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008CF0E-0782-404B-9537-ACFFA41CEAE1}" type="slidenum">
              <a:rPr kumimoji="1" lang="ja-JP" altLang="en-US" smtClean="0"/>
              <a:t>‹#›</a:t>
            </a:fld>
            <a:endParaRPr kumimoji="1" lang="ja-JP" altLang="en-US"/>
          </a:p>
        </p:txBody>
      </p:sp>
    </p:spTree>
    <p:extLst>
      <p:ext uri="{BB962C8B-B14F-4D97-AF65-F5344CB8AC3E}">
        <p14:creationId xmlns:p14="http://schemas.microsoft.com/office/powerpoint/2010/main" val="3545950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940517A-8DD7-4342-834E-BB0CB6696AF6}" type="datetime1">
              <a:rPr kumimoji="1" lang="ja-JP" altLang="en-US" smtClean="0"/>
              <a:t>2024/7/29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008CF0E-0782-404B-9537-ACFFA41CEAE1}" type="slidenum">
              <a:rPr kumimoji="1" lang="ja-JP" altLang="en-US" smtClean="0"/>
              <a:t>‹#›</a:t>
            </a:fld>
            <a:endParaRPr kumimoji="1" lang="ja-JP" altLang="en-US"/>
          </a:p>
        </p:txBody>
      </p:sp>
    </p:spTree>
    <p:extLst>
      <p:ext uri="{BB962C8B-B14F-4D97-AF65-F5344CB8AC3E}">
        <p14:creationId xmlns:p14="http://schemas.microsoft.com/office/powerpoint/2010/main" val="3094249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7"/>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47"/>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545C884-CE34-49C5-A2F1-4B38C654D210}" type="datetime1">
              <a:rPr kumimoji="1" lang="ja-JP" altLang="en-US" smtClean="0"/>
              <a:t>2024/7/29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008CF0E-0782-404B-9537-ACFFA41CEAE1}" type="slidenum">
              <a:rPr kumimoji="1" lang="ja-JP" altLang="en-US" smtClean="0"/>
              <a:t>‹#›</a:t>
            </a:fld>
            <a:endParaRPr kumimoji="1" lang="ja-JP" altLang="en-US"/>
          </a:p>
        </p:txBody>
      </p:sp>
    </p:spTree>
    <p:extLst>
      <p:ext uri="{BB962C8B-B14F-4D97-AF65-F5344CB8AC3E}">
        <p14:creationId xmlns:p14="http://schemas.microsoft.com/office/powerpoint/2010/main" val="390378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7E3CED3-B71F-47BF-8DB8-D50A838535C0}" type="datetime1">
              <a:rPr kumimoji="1" lang="ja-JP" altLang="en-US" smtClean="0"/>
              <a:t>2024/7/29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008CF0E-0782-404B-9537-ACFFA41CEAE1}" type="slidenum">
              <a:rPr kumimoji="1" lang="ja-JP" altLang="en-US" smtClean="0"/>
              <a:t>‹#›</a:t>
            </a:fld>
            <a:endParaRPr kumimoji="1" lang="ja-JP" altLang="en-US"/>
          </a:p>
        </p:txBody>
      </p:sp>
    </p:spTree>
    <p:extLst>
      <p:ext uri="{BB962C8B-B14F-4D97-AF65-F5344CB8AC3E}">
        <p14:creationId xmlns:p14="http://schemas.microsoft.com/office/powerpoint/2010/main" val="3269961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14"/>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84B73E7-E489-4223-B4FE-47FB4B01B3D1}" type="datetime1">
              <a:rPr kumimoji="1" lang="ja-JP" altLang="en-US" smtClean="0"/>
              <a:t>2024/7/29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008CF0E-0782-404B-9537-ACFFA41CEAE1}" type="slidenum">
              <a:rPr kumimoji="1" lang="ja-JP" altLang="en-US" smtClean="0"/>
              <a:t>‹#›</a:t>
            </a:fld>
            <a:endParaRPr kumimoji="1" lang="ja-JP" altLang="en-US"/>
          </a:p>
        </p:txBody>
      </p:sp>
    </p:spTree>
    <p:extLst>
      <p:ext uri="{BB962C8B-B14F-4D97-AF65-F5344CB8AC3E}">
        <p14:creationId xmlns:p14="http://schemas.microsoft.com/office/powerpoint/2010/main" val="4149547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EBC7186-A9E0-42A5-B105-A83A08D50DB6}" type="datetime1">
              <a:rPr kumimoji="1" lang="ja-JP" altLang="en-US" smtClean="0"/>
              <a:t>2024/7/29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008CF0E-0782-404B-9537-ACFFA41CEAE1}" type="slidenum">
              <a:rPr kumimoji="1" lang="ja-JP" altLang="en-US" smtClean="0"/>
              <a:t>‹#›</a:t>
            </a:fld>
            <a:endParaRPr kumimoji="1" lang="ja-JP" altLang="en-US"/>
          </a:p>
        </p:txBody>
      </p:sp>
    </p:spTree>
    <p:extLst>
      <p:ext uri="{BB962C8B-B14F-4D97-AF65-F5344CB8AC3E}">
        <p14:creationId xmlns:p14="http://schemas.microsoft.com/office/powerpoint/2010/main" val="3161467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505A418-BDDE-4B28-AECE-9E7408A749B0}" type="datetime1">
              <a:rPr kumimoji="1" lang="ja-JP" altLang="en-US" smtClean="0"/>
              <a:t>2024/7/29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008CF0E-0782-404B-9537-ACFFA41CEAE1}" type="slidenum">
              <a:rPr kumimoji="1" lang="ja-JP" altLang="en-US" smtClean="0"/>
              <a:t>‹#›</a:t>
            </a:fld>
            <a:endParaRPr kumimoji="1" lang="ja-JP" altLang="en-US"/>
          </a:p>
        </p:txBody>
      </p:sp>
    </p:spTree>
    <p:extLst>
      <p:ext uri="{BB962C8B-B14F-4D97-AF65-F5344CB8AC3E}">
        <p14:creationId xmlns:p14="http://schemas.microsoft.com/office/powerpoint/2010/main" val="241504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B66DAC2-7EC4-431A-BC6B-64B58E64389E}" type="datetime1">
              <a:rPr kumimoji="1" lang="ja-JP" altLang="en-US" smtClean="0"/>
              <a:t>2024/7/29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008CF0E-0782-404B-9537-ACFFA41CEAE1}" type="slidenum">
              <a:rPr kumimoji="1" lang="ja-JP" altLang="en-US" smtClean="0"/>
              <a:t>‹#›</a:t>
            </a:fld>
            <a:endParaRPr kumimoji="1" lang="ja-JP" altLang="en-US"/>
          </a:p>
        </p:txBody>
      </p:sp>
    </p:spTree>
    <p:extLst>
      <p:ext uri="{BB962C8B-B14F-4D97-AF65-F5344CB8AC3E}">
        <p14:creationId xmlns:p14="http://schemas.microsoft.com/office/powerpoint/2010/main" val="1071598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2D72A8E-EF89-4F7E-B82A-07D448D4E7E6}" type="datetime1">
              <a:rPr kumimoji="1" lang="ja-JP" altLang="en-US" smtClean="0"/>
              <a:t>2024/7/29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008CF0E-0782-404B-9537-ACFFA41CEAE1}" type="slidenum">
              <a:rPr kumimoji="1" lang="ja-JP" altLang="en-US" smtClean="0"/>
              <a:t>‹#›</a:t>
            </a:fld>
            <a:endParaRPr kumimoji="1" lang="ja-JP" altLang="en-US"/>
          </a:p>
        </p:txBody>
      </p:sp>
    </p:spTree>
    <p:extLst>
      <p:ext uri="{BB962C8B-B14F-4D97-AF65-F5344CB8AC3E}">
        <p14:creationId xmlns:p14="http://schemas.microsoft.com/office/powerpoint/2010/main" val="611933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1"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32F26DC-2BF3-45F2-9444-945A4ADA29A0}" type="datetime1">
              <a:rPr kumimoji="1" lang="ja-JP" altLang="en-US" smtClean="0"/>
              <a:t>2024/7/29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008CF0E-0782-404B-9537-ACFFA41CEAE1}" type="slidenum">
              <a:rPr kumimoji="1" lang="ja-JP" altLang="en-US" smtClean="0"/>
              <a:t>‹#›</a:t>
            </a:fld>
            <a:endParaRPr kumimoji="1" lang="ja-JP" altLang="en-US"/>
          </a:p>
        </p:txBody>
      </p:sp>
    </p:spTree>
    <p:extLst>
      <p:ext uri="{BB962C8B-B14F-4D97-AF65-F5344CB8AC3E}">
        <p14:creationId xmlns:p14="http://schemas.microsoft.com/office/powerpoint/2010/main" val="766079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83179E0-57B6-4DB3-A838-5299B02DFC81}" type="datetime1">
              <a:rPr kumimoji="1" lang="ja-JP" altLang="en-US" smtClean="0"/>
              <a:t>2024/7/29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008CF0E-0782-404B-9537-ACFFA41CEAE1}" type="slidenum">
              <a:rPr kumimoji="1" lang="ja-JP" altLang="en-US" smtClean="0"/>
              <a:t>‹#›</a:t>
            </a:fld>
            <a:endParaRPr kumimoji="1" lang="ja-JP" altLang="en-US"/>
          </a:p>
        </p:txBody>
      </p:sp>
    </p:spTree>
    <p:extLst>
      <p:ext uri="{BB962C8B-B14F-4D97-AF65-F5344CB8AC3E}">
        <p14:creationId xmlns:p14="http://schemas.microsoft.com/office/powerpoint/2010/main" val="1969027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6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F06012-F969-40DB-9A69-FA93389E2490}" type="datetime1">
              <a:rPr kumimoji="1" lang="ja-JP" altLang="en-US" smtClean="0"/>
              <a:t>2024/7/29</a:t>
            </a:fld>
            <a:endParaRPr kumimoji="1" lang="ja-JP" altLang="en-US"/>
          </a:p>
        </p:txBody>
      </p:sp>
      <p:sp>
        <p:nvSpPr>
          <p:cNvPr id="5" name="フッター プレースホルダー 4"/>
          <p:cNvSpPr>
            <a:spLocks noGrp="1"/>
          </p:cNvSpPr>
          <p:nvPr>
            <p:ph type="ftr" sz="quarter" idx="3"/>
          </p:nvPr>
        </p:nvSpPr>
        <p:spPr>
          <a:xfrm>
            <a:off x="3124200" y="635636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6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08CF0E-0782-404B-9537-ACFFA41CEAE1}" type="slidenum">
              <a:rPr kumimoji="1" lang="ja-JP" altLang="en-US" smtClean="0"/>
              <a:t>‹#›</a:t>
            </a:fld>
            <a:endParaRPr kumimoji="1" lang="ja-JP" altLang="en-US"/>
          </a:p>
        </p:txBody>
      </p:sp>
    </p:spTree>
    <p:extLst>
      <p:ext uri="{BB962C8B-B14F-4D97-AF65-F5344CB8AC3E}">
        <p14:creationId xmlns:p14="http://schemas.microsoft.com/office/powerpoint/2010/main" val="2891102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9.png"/><Relationship Id="rId5" Type="http://schemas.microsoft.com/office/2007/relationships/hdphoto" Target="../media/hdphoto2.wdp"/><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1289472"/>
            <a:ext cx="9144000" cy="1440633"/>
          </a:xfrm>
          <a:prstGeom prst="rect">
            <a:avLst/>
          </a:prstGeom>
          <a:solidFill>
            <a:srgbClr val="002060"/>
          </a:solidFill>
        </p:spPr>
        <p:txBody>
          <a:bodyPr vert="horz" wrap="square" lIns="91440" tIns="144000" rIns="91440" bIns="45720" rtlCol="0"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3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令和６年度 全国学力・学習状況調査</a:t>
            </a:r>
            <a:endParaRPr lang="en-US" altLang="ja-JP" sz="3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800"/>
              </a:lnSpc>
            </a:pPr>
            <a:endParaRPr lang="en-US" altLang="ja-JP" sz="3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300"/>
              </a:lnSpc>
            </a:pPr>
            <a:endParaRPr lang="en-US" altLang="ja-JP" sz="2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00000"/>
              </a:lnSpc>
            </a:pPr>
            <a:r>
              <a:rPr lang="ja-JP" altLang="en-US" sz="4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中学校　数学　授業展開例</a:t>
            </a:r>
            <a:endParaRPr lang="en-US" altLang="ja-JP" sz="4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四角形: 角を丸くする 2">
            <a:extLst>
              <a:ext uri="{FF2B5EF4-FFF2-40B4-BE49-F238E27FC236}">
                <a16:creationId xmlns:a16="http://schemas.microsoft.com/office/drawing/2014/main" id="{6C12B6D4-7050-F076-E7CC-3317162B86F9}"/>
              </a:ext>
            </a:extLst>
          </p:cNvPr>
          <p:cNvSpPr/>
          <p:nvPr/>
        </p:nvSpPr>
        <p:spPr>
          <a:xfrm>
            <a:off x="323528" y="3429000"/>
            <a:ext cx="8568952" cy="3147025"/>
          </a:xfrm>
          <a:prstGeom prst="roundRect">
            <a:avLst>
              <a:gd name="adj" fmla="val 9081"/>
            </a:avLst>
          </a:prstGeom>
          <a:solidFill>
            <a:schemeClr val="accent5">
              <a:lumMod val="20000"/>
              <a:lumOff val="80000"/>
            </a:schemeClr>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300"/>
              </a:lnSpc>
            </a:pPr>
            <a:endParaRPr lang="en-US" altLang="ja-JP" sz="1800" b="1" u="sng" dirty="0">
              <a:solidFill>
                <a:srgbClr val="002060"/>
              </a:solidFill>
              <a:latin typeface="メイリオ" panose="020B0604030504040204" pitchFamily="50" charset="-128"/>
              <a:ea typeface="メイリオ" panose="020B0604030504040204" pitchFamily="50" charset="-128"/>
            </a:endParaRPr>
          </a:p>
          <a:p>
            <a:pPr marL="263525" indent="-263525" algn="just">
              <a:lnSpc>
                <a:spcPts val="3200"/>
              </a:lnSpc>
            </a:pPr>
            <a:r>
              <a:rPr lang="ja-JP" altLang="en-US" sz="1800" b="1" dirty="0">
                <a:solidFill>
                  <a:srgbClr val="002060"/>
                </a:solidFill>
                <a:latin typeface="メイリオ" panose="020B0604030504040204" pitchFamily="50" charset="-128"/>
                <a:ea typeface="メイリオ" panose="020B0604030504040204" pitchFamily="50" charset="-128"/>
              </a:rPr>
              <a:t>○ 「知識・技能」、「思考・判断・表現」の問題を１問ずつ取り上げています。</a:t>
            </a:r>
            <a:endParaRPr lang="en-US" altLang="ja-JP" sz="1800" b="1" dirty="0">
              <a:solidFill>
                <a:srgbClr val="002060"/>
              </a:solidFill>
              <a:latin typeface="メイリオ" panose="020B0604030504040204" pitchFamily="50" charset="-128"/>
              <a:ea typeface="メイリオ" panose="020B0604030504040204" pitchFamily="50" charset="-128"/>
            </a:endParaRPr>
          </a:p>
          <a:p>
            <a:pPr marL="263525" indent="-263525" algn="just">
              <a:lnSpc>
                <a:spcPts val="3200"/>
              </a:lnSpc>
            </a:pPr>
            <a:r>
              <a:rPr kumimoji="1" lang="ja-JP" altLang="en-US" b="1" dirty="0">
                <a:solidFill>
                  <a:srgbClr val="002060"/>
                </a:solidFill>
                <a:latin typeface="メイリオ" panose="020B0604030504040204" pitchFamily="50" charset="-128"/>
                <a:ea typeface="メイリオ" panose="020B0604030504040204" pitchFamily="50" charset="-128"/>
              </a:rPr>
              <a:t>○ 各問題の２枚目の「解答類型分析シート」には、自校の反応率や人数を入力できるようになっています。自校の児童生徒にどのような解答の傾向があったのか、分析してみましょう。</a:t>
            </a:r>
            <a:endParaRPr kumimoji="1" lang="en-US" altLang="ja-JP" b="1" dirty="0">
              <a:solidFill>
                <a:srgbClr val="002060"/>
              </a:solidFill>
              <a:latin typeface="メイリオ" panose="020B0604030504040204" pitchFamily="50" charset="-128"/>
              <a:ea typeface="メイリオ" panose="020B0604030504040204" pitchFamily="50" charset="-128"/>
            </a:endParaRPr>
          </a:p>
          <a:p>
            <a:pPr marL="263525" indent="-263525" algn="just">
              <a:lnSpc>
                <a:spcPts val="3200"/>
              </a:lnSpc>
            </a:pPr>
            <a:r>
              <a:rPr lang="ja-JP" altLang="en-US" b="1" dirty="0">
                <a:solidFill>
                  <a:srgbClr val="002060"/>
                </a:solidFill>
                <a:latin typeface="メイリオ" panose="020B0604030504040204" pitchFamily="50" charset="-128"/>
                <a:ea typeface="メイリオ" panose="020B0604030504040204" pitchFamily="50" charset="-128"/>
              </a:rPr>
              <a:t>○ 各問題の３枚目には、授業改善のヒントになるような授業展開例を示しています。自校の児童生徒の実態を踏まえながら、自校ではどのような授業改善を行うか、校内研修等で共有してみましょう。</a:t>
            </a:r>
            <a:endParaRPr kumimoji="1" lang="ja-JP" altLang="en-US" b="1" dirty="0"/>
          </a:p>
        </p:txBody>
      </p:sp>
    </p:spTree>
    <p:extLst>
      <p:ext uri="{BB962C8B-B14F-4D97-AF65-F5344CB8AC3E}">
        <p14:creationId xmlns:p14="http://schemas.microsoft.com/office/powerpoint/2010/main" val="2364690373"/>
      </p:ext>
    </p:extLst>
  </p:cSld>
  <p:clrMapOvr>
    <a:masterClrMapping/>
  </p:clrMapOvr>
  <mc:AlternateContent xmlns:mc="http://schemas.openxmlformats.org/markup-compatibility/2006" xmlns:p14="http://schemas.microsoft.com/office/powerpoint/2010/main">
    <mc:Choice Requires="p14">
      <p:transition spd="med" p14:dur="700" advTm="59439">
        <p:fade/>
      </p:transition>
    </mc:Choice>
    <mc:Fallback xmlns="">
      <p:transition spd="med" advTm="59439">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B73CA89C-EE2D-8B98-4D4C-0458743EF3F7}"/>
              </a:ext>
            </a:extLst>
          </p:cNvPr>
          <p:cNvSpPr txBox="1">
            <a:spLocks/>
          </p:cNvSpPr>
          <p:nvPr/>
        </p:nvSpPr>
        <p:spPr>
          <a:xfrm>
            <a:off x="-16974" y="10127"/>
            <a:ext cx="9160973" cy="560905"/>
          </a:xfrm>
          <a:prstGeom prst="rect">
            <a:avLst/>
          </a:prstGeom>
          <a:solidFill>
            <a:srgbClr val="002060"/>
          </a:solidFill>
        </p:spPr>
        <p:txBody>
          <a:bodyPr vert="horz" wrap="square" lIns="91440" tIns="144000" rIns="91440" bIns="45720" rtlCol="0"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2400" b="1" spc="-15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中学校　数学　設問を取り上げた意図　　</a:t>
            </a:r>
          </a:p>
        </p:txBody>
      </p:sp>
      <p:sp>
        <p:nvSpPr>
          <p:cNvPr id="4" name="吹き出し: 角を丸めた四角形 3">
            <a:extLst>
              <a:ext uri="{FF2B5EF4-FFF2-40B4-BE49-F238E27FC236}">
                <a16:creationId xmlns:a16="http://schemas.microsoft.com/office/drawing/2014/main" id="{1A26C7F5-DAC7-FFFF-94A9-187EF543CC08}"/>
              </a:ext>
            </a:extLst>
          </p:cNvPr>
          <p:cNvSpPr/>
          <p:nvPr/>
        </p:nvSpPr>
        <p:spPr>
          <a:xfrm>
            <a:off x="504677" y="985174"/>
            <a:ext cx="8550365" cy="2521381"/>
          </a:xfrm>
          <a:prstGeom prst="wedgeRoundRectCallout">
            <a:avLst>
              <a:gd name="adj1" fmla="val -51006"/>
              <a:gd name="adj2" fmla="val -3307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en-US" altLang="ja-JP" b="1" dirty="0">
                <a:solidFill>
                  <a:schemeClr val="tx1"/>
                </a:solidFill>
                <a:latin typeface="メイリオ" panose="020B0604030504040204" pitchFamily="50" charset="-128"/>
                <a:ea typeface="メイリオ" panose="020B0604030504040204" pitchFamily="50" charset="-128"/>
              </a:rPr>
              <a:t>〔</a:t>
            </a:r>
            <a:r>
              <a:rPr lang="ja-JP" altLang="en-US" b="1" dirty="0">
                <a:solidFill>
                  <a:schemeClr val="tx1"/>
                </a:solidFill>
                <a:latin typeface="メイリオ" panose="020B0604030504040204" pitchFamily="50" charset="-128"/>
                <a:ea typeface="メイリオ" panose="020B0604030504040204" pitchFamily="50" charset="-128"/>
              </a:rPr>
              <a:t>知識及び技能</a:t>
            </a:r>
            <a:r>
              <a:rPr lang="en-US" altLang="ja-JP" b="1" dirty="0">
                <a:solidFill>
                  <a:schemeClr val="tx1"/>
                </a:solidFill>
                <a:latin typeface="メイリオ" panose="020B0604030504040204" pitchFamily="50" charset="-128"/>
                <a:ea typeface="メイリオ" panose="020B0604030504040204" pitchFamily="50" charset="-128"/>
              </a:rPr>
              <a:t>〕</a:t>
            </a:r>
            <a:r>
              <a:rPr lang="ja-JP" altLang="en-US" b="1" dirty="0">
                <a:solidFill>
                  <a:schemeClr val="tx1"/>
                </a:solidFill>
                <a:latin typeface="メイリオ" panose="020B0604030504040204" pitchFamily="50" charset="-128"/>
                <a:ea typeface="メイリオ" panose="020B0604030504040204" pitchFamily="50" charset="-128"/>
              </a:rPr>
              <a:t>４「</a:t>
            </a:r>
            <a:r>
              <a:rPr lang="ja-JP" altLang="en-US" sz="1800" b="1" dirty="0">
                <a:latin typeface="メイリオ" panose="020B0604030504040204" pitchFamily="50" charset="-128"/>
                <a:ea typeface="メイリオ" panose="020B0604030504040204" pitchFamily="50" charset="-128"/>
              </a:rPr>
              <a:t>一次関数について、式とグラフの特徴を関連付けて理解しているかどうかをみる</a:t>
            </a:r>
            <a:r>
              <a:rPr lang="ja-JP" altLang="en-US" b="1" dirty="0">
                <a:solidFill>
                  <a:schemeClr val="tx1"/>
                </a:solidFill>
                <a:latin typeface="メイリオ" panose="020B0604030504040204" pitchFamily="50" charset="-128"/>
                <a:ea typeface="メイリオ" panose="020B0604030504040204" pitchFamily="50" charset="-128"/>
              </a:rPr>
              <a:t>」問題</a:t>
            </a:r>
            <a:endParaRPr lang="en-US" altLang="ja-JP" b="1" dirty="0">
              <a:solidFill>
                <a:schemeClr val="tx1"/>
              </a:solidFill>
              <a:latin typeface="メイリオ" panose="020B0604030504040204" pitchFamily="50" charset="-128"/>
              <a:ea typeface="メイリオ" panose="020B0604030504040204" pitchFamily="50" charset="-128"/>
            </a:endParaRPr>
          </a:p>
          <a:p>
            <a:endParaRPr lang="en-US" altLang="ja-JP" sz="1400" b="1" dirty="0">
              <a:solidFill>
                <a:schemeClr val="tx1"/>
              </a:solidFill>
              <a:latin typeface="メイリオ" panose="020B0604030504040204" pitchFamily="50" charset="-128"/>
              <a:ea typeface="メイリオ" panose="020B0604030504040204" pitchFamily="50" charset="-128"/>
            </a:endParaRPr>
          </a:p>
          <a:p>
            <a:r>
              <a:rPr lang="ja-JP" altLang="en-US" sz="2200" b="1" dirty="0">
                <a:solidFill>
                  <a:srgbClr val="FF0000"/>
                </a:solidFill>
                <a:latin typeface="メイリオ" panose="020B0604030504040204" pitchFamily="50" charset="-128"/>
                <a:ea typeface="メイリオ" panose="020B0604030504040204" pitchFamily="50" charset="-128"/>
              </a:rPr>
              <a:t>式とグラフの特徴を関連付けて理解するような数学的活動を十分取り入れていますか。</a:t>
            </a:r>
            <a:endParaRPr lang="en-US" altLang="ja-JP" sz="2200" dirty="0">
              <a:solidFill>
                <a:schemeClr val="tx1"/>
              </a:solidFill>
              <a:latin typeface="メイリオ" panose="020B0604030504040204" pitchFamily="50" charset="-128"/>
              <a:ea typeface="メイリオ" panose="020B0604030504040204" pitchFamily="50" charset="-128"/>
            </a:endParaRPr>
          </a:p>
          <a:p>
            <a:pPr>
              <a:lnSpc>
                <a:spcPts val="700"/>
              </a:lnSpc>
            </a:pPr>
            <a:endParaRPr lang="en-US" altLang="ja-JP" sz="1600" b="1" dirty="0">
              <a:solidFill>
                <a:srgbClr val="0070C0"/>
              </a:solidFill>
              <a:latin typeface="メイリオ" panose="020B0604030504040204" pitchFamily="50" charset="-128"/>
              <a:ea typeface="メイリオ" panose="020B0604030504040204" pitchFamily="50" charset="-128"/>
            </a:endParaRPr>
          </a:p>
          <a:p>
            <a:r>
              <a:rPr lang="ja-JP" altLang="en-US" sz="1600" b="1" dirty="0">
                <a:solidFill>
                  <a:srgbClr val="0070C0"/>
                </a:solidFill>
                <a:latin typeface="メイリオ" panose="020B0604030504040204" pitchFamily="50" charset="-128"/>
                <a:ea typeface="メイリオ" panose="020B0604030504040204" pitchFamily="50" charset="-128"/>
              </a:rPr>
              <a:t>「授業改善のヒント」では、一次関数の</a:t>
            </a:r>
            <a:r>
              <a:rPr lang="en-US" altLang="ja-JP" sz="1600" b="1" i="1" dirty="0">
                <a:solidFill>
                  <a:srgbClr val="0070C0"/>
                </a:solidFill>
                <a:latin typeface="メイリオ" panose="020B0604030504040204" pitchFamily="50" charset="-128"/>
                <a:ea typeface="メイリオ" panose="020B0604030504040204" pitchFamily="50" charset="-128"/>
              </a:rPr>
              <a:t>y</a:t>
            </a:r>
            <a:r>
              <a:rPr lang="ja-JP" altLang="en-US" sz="1600" b="1" i="1" dirty="0">
                <a:solidFill>
                  <a:srgbClr val="0070C0"/>
                </a:solidFill>
                <a:latin typeface="メイリオ" panose="020B0604030504040204" pitchFamily="50" charset="-128"/>
                <a:ea typeface="メイリオ" panose="020B0604030504040204" pitchFamily="50" charset="-128"/>
              </a:rPr>
              <a:t>＝</a:t>
            </a:r>
            <a:r>
              <a:rPr lang="en-US" altLang="ja-JP" sz="1600" b="1" i="1" dirty="0">
                <a:solidFill>
                  <a:srgbClr val="0070C0"/>
                </a:solidFill>
                <a:latin typeface="メイリオ" panose="020B0604030504040204" pitchFamily="50" charset="-128"/>
                <a:ea typeface="メイリオ" panose="020B0604030504040204" pitchFamily="50" charset="-128"/>
              </a:rPr>
              <a:t>ax</a:t>
            </a:r>
            <a:r>
              <a:rPr lang="ja-JP" altLang="en-US" sz="1600" b="1" i="1" dirty="0">
                <a:solidFill>
                  <a:srgbClr val="0070C0"/>
                </a:solidFill>
                <a:latin typeface="メイリオ" panose="020B0604030504040204" pitchFamily="50" charset="-128"/>
                <a:ea typeface="メイリオ" panose="020B0604030504040204" pitchFamily="50" charset="-128"/>
              </a:rPr>
              <a:t>＋</a:t>
            </a:r>
            <a:r>
              <a:rPr lang="en-US" altLang="ja-JP" sz="1600" b="1" i="1" dirty="0">
                <a:solidFill>
                  <a:srgbClr val="0070C0"/>
                </a:solidFill>
                <a:latin typeface="メイリオ" panose="020B0604030504040204" pitchFamily="50" charset="-128"/>
                <a:ea typeface="メイリオ" panose="020B0604030504040204" pitchFamily="50" charset="-128"/>
              </a:rPr>
              <a:t>b </a:t>
            </a:r>
            <a:r>
              <a:rPr lang="ja-JP" altLang="en-US" sz="1600" b="1" dirty="0">
                <a:solidFill>
                  <a:srgbClr val="0070C0"/>
                </a:solidFill>
                <a:latin typeface="メイリオ" panose="020B0604030504040204" pitchFamily="50" charset="-128"/>
                <a:ea typeface="メイリオ" panose="020B0604030504040204" pitchFamily="50" charset="-128"/>
              </a:rPr>
              <a:t>の</a:t>
            </a:r>
            <a:r>
              <a:rPr lang="en-US" altLang="ja-JP" sz="1600" b="1" i="1" dirty="0">
                <a:solidFill>
                  <a:srgbClr val="0070C0"/>
                </a:solidFill>
                <a:latin typeface="メイリオ" panose="020B0604030504040204" pitchFamily="50" charset="-128"/>
                <a:ea typeface="メイリオ" panose="020B0604030504040204" pitchFamily="50" charset="-128"/>
              </a:rPr>
              <a:t> a</a:t>
            </a:r>
            <a:r>
              <a:rPr kumimoji="1" lang="ja-JP" altLang="en-US" sz="1600" b="1" dirty="0">
                <a:solidFill>
                  <a:srgbClr val="0070C0"/>
                </a:solidFill>
                <a:latin typeface="メイリオ" panose="020B0604030504040204" pitchFamily="50" charset="-128"/>
                <a:ea typeface="メイリオ" panose="020B0604030504040204" pitchFamily="50" charset="-128"/>
              </a:rPr>
              <a:t> や </a:t>
            </a:r>
            <a:r>
              <a:rPr kumimoji="1" lang="en-US" altLang="ja-JP" sz="1600" b="1" i="1" dirty="0">
                <a:solidFill>
                  <a:srgbClr val="0070C0"/>
                </a:solidFill>
                <a:latin typeface="メイリオ" panose="020B0604030504040204" pitchFamily="50" charset="-128"/>
                <a:ea typeface="メイリオ" panose="020B0604030504040204" pitchFamily="50" charset="-128"/>
              </a:rPr>
              <a:t>b</a:t>
            </a:r>
            <a:r>
              <a:rPr kumimoji="1" lang="ja-JP" altLang="en-US" sz="1600" b="1" i="1" dirty="0">
                <a:solidFill>
                  <a:srgbClr val="0070C0"/>
                </a:solidFill>
                <a:latin typeface="メイリオ" panose="020B0604030504040204" pitchFamily="50" charset="-128"/>
                <a:ea typeface="メイリオ" panose="020B0604030504040204" pitchFamily="50" charset="-128"/>
              </a:rPr>
              <a:t> の値の変化と</a:t>
            </a:r>
            <a:r>
              <a:rPr lang="ja-JP" altLang="en-US" sz="1600" b="1" dirty="0">
                <a:solidFill>
                  <a:srgbClr val="0070C0"/>
                </a:solidFill>
                <a:latin typeface="メイリオ" panose="020B0604030504040204" pitchFamily="50" charset="-128"/>
                <a:ea typeface="メイリオ" panose="020B0604030504040204" pitchFamily="50" charset="-128"/>
              </a:rPr>
              <a:t>グラフの変化の様子を確認しながら、一次関数の式とグラフの相互関係について理解を深められるよう、デジタル機器を使いながら考察する場面を取り上げています。</a:t>
            </a:r>
          </a:p>
        </p:txBody>
      </p:sp>
      <p:pic>
        <p:nvPicPr>
          <p:cNvPr id="2" name="Picture 6" descr="女性教師のイラスト（職業）">
            <a:extLst>
              <a:ext uri="{FF2B5EF4-FFF2-40B4-BE49-F238E27FC236}">
                <a16:creationId xmlns:a16="http://schemas.microsoft.com/office/drawing/2014/main" id="{B6297C6B-525C-F269-7358-2E5C8A30F6B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458" r="17130" b="54012"/>
          <a:stretch/>
        </p:blipFill>
        <p:spPr bwMode="auto">
          <a:xfrm>
            <a:off x="88958" y="571032"/>
            <a:ext cx="803144" cy="709493"/>
          </a:xfrm>
          <a:prstGeom prst="rect">
            <a:avLst/>
          </a:prstGeom>
          <a:noFill/>
          <a:extLst>
            <a:ext uri="{909E8E84-426E-40DD-AFC4-6F175D3DCCD1}">
              <a14:hiddenFill xmlns:a14="http://schemas.microsoft.com/office/drawing/2010/main">
                <a:solidFill>
                  <a:srgbClr val="FFFFFF"/>
                </a:solidFill>
              </a14:hiddenFill>
            </a:ext>
          </a:extLst>
        </p:spPr>
      </p:pic>
      <p:sp>
        <p:nvSpPr>
          <p:cNvPr id="6" name="吹き出し: 角を丸めた四角形 5">
            <a:extLst>
              <a:ext uri="{FF2B5EF4-FFF2-40B4-BE49-F238E27FC236}">
                <a16:creationId xmlns:a16="http://schemas.microsoft.com/office/drawing/2014/main" id="{008A0EDA-FBDF-B9CA-E94F-802A0B76D6A4}"/>
              </a:ext>
            </a:extLst>
          </p:cNvPr>
          <p:cNvSpPr/>
          <p:nvPr/>
        </p:nvSpPr>
        <p:spPr>
          <a:xfrm>
            <a:off x="642103" y="3958904"/>
            <a:ext cx="8412939" cy="2827143"/>
          </a:xfrm>
          <a:prstGeom prst="wedgeRoundRectCallout">
            <a:avLst>
              <a:gd name="adj1" fmla="val -51006"/>
              <a:gd name="adj2" fmla="val -3307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en-US" altLang="ja-JP" b="1" dirty="0">
                <a:solidFill>
                  <a:schemeClr val="tx1"/>
                </a:solidFill>
                <a:latin typeface="メイリオ" panose="020B0604030504040204" pitchFamily="50" charset="-128"/>
                <a:ea typeface="メイリオ" panose="020B0604030504040204" pitchFamily="50" charset="-128"/>
              </a:rPr>
              <a:t>〔</a:t>
            </a:r>
            <a:r>
              <a:rPr lang="ja-JP" altLang="en-US" b="1" dirty="0">
                <a:solidFill>
                  <a:schemeClr val="tx1"/>
                </a:solidFill>
                <a:latin typeface="メイリオ" panose="020B0604030504040204" pitchFamily="50" charset="-128"/>
                <a:ea typeface="メイリオ" panose="020B0604030504040204" pitchFamily="50" charset="-128"/>
              </a:rPr>
              <a:t>思考力、判断力、表現力等</a:t>
            </a:r>
            <a:r>
              <a:rPr lang="en-US" altLang="ja-JP" b="1" dirty="0">
                <a:solidFill>
                  <a:schemeClr val="tx1"/>
                </a:solidFill>
                <a:latin typeface="メイリオ" panose="020B0604030504040204" pitchFamily="50" charset="-128"/>
                <a:ea typeface="メイリオ" panose="020B0604030504040204" pitchFamily="50" charset="-128"/>
              </a:rPr>
              <a:t>〕</a:t>
            </a:r>
            <a:r>
              <a:rPr lang="ja-JP" altLang="en-US" b="1" dirty="0">
                <a:solidFill>
                  <a:schemeClr val="tx1"/>
                </a:solidFill>
                <a:latin typeface="メイリオ" panose="020B0604030504040204" pitchFamily="50" charset="-128"/>
                <a:ea typeface="メイリオ" panose="020B0604030504040204" pitchFamily="50" charset="-128"/>
              </a:rPr>
              <a:t>６（３）「</a:t>
            </a:r>
            <a:r>
              <a:rPr lang="ja-JP" altLang="en-US" sz="1800" b="1" dirty="0">
                <a:latin typeface="メイリオ" panose="020B0604030504040204" pitchFamily="50" charset="-128"/>
                <a:ea typeface="メイリオ" panose="020B0604030504040204" pitchFamily="50" charset="-128"/>
              </a:rPr>
              <a:t>統合的・発展的に考え、成り立つ事柄を見いだし、数学的な表現を用いて説明することができるかどうかをみる</a:t>
            </a:r>
            <a:r>
              <a:rPr lang="ja-JP" altLang="en-US" b="1" dirty="0">
                <a:solidFill>
                  <a:schemeClr val="tx1"/>
                </a:solidFill>
                <a:latin typeface="メイリオ" panose="020B0604030504040204" pitchFamily="50" charset="-128"/>
                <a:ea typeface="メイリオ" panose="020B0604030504040204" pitchFamily="50" charset="-128"/>
              </a:rPr>
              <a:t>」問題</a:t>
            </a:r>
            <a:endParaRPr lang="en-US" altLang="ja-JP" b="1" dirty="0">
              <a:solidFill>
                <a:schemeClr val="tx1"/>
              </a:solidFill>
              <a:latin typeface="メイリオ" panose="020B0604030504040204" pitchFamily="50" charset="-128"/>
              <a:ea typeface="メイリオ" panose="020B0604030504040204" pitchFamily="50" charset="-128"/>
            </a:endParaRPr>
          </a:p>
          <a:p>
            <a:endParaRPr lang="en-US" altLang="ja-JP" b="1" dirty="0">
              <a:solidFill>
                <a:schemeClr val="tx1"/>
              </a:solidFill>
              <a:latin typeface="メイリオ" panose="020B0604030504040204" pitchFamily="50" charset="-128"/>
              <a:ea typeface="メイリオ" panose="020B0604030504040204" pitchFamily="50" charset="-128"/>
            </a:endParaRPr>
          </a:p>
          <a:p>
            <a:r>
              <a:rPr lang="ja-JP" altLang="en-US" sz="2200" b="1" dirty="0">
                <a:solidFill>
                  <a:srgbClr val="FF0000"/>
                </a:solidFill>
                <a:latin typeface="メイリオ" panose="020B0604030504040204" pitchFamily="50" charset="-128"/>
                <a:ea typeface="メイリオ" panose="020B0604030504040204" pitchFamily="50" charset="-128"/>
              </a:rPr>
              <a:t>「成り立つことを説明して終わり」になっていませんか。</a:t>
            </a:r>
            <a:endParaRPr lang="en-US" altLang="ja-JP" sz="2200" b="1" dirty="0">
              <a:solidFill>
                <a:srgbClr val="FF0000"/>
              </a:solidFill>
              <a:latin typeface="メイリオ" panose="020B0604030504040204" pitchFamily="50" charset="-128"/>
              <a:ea typeface="メイリオ" panose="020B0604030504040204" pitchFamily="50" charset="-128"/>
            </a:endParaRPr>
          </a:p>
          <a:p>
            <a:pPr>
              <a:lnSpc>
                <a:spcPts val="1100"/>
              </a:lnSpc>
            </a:pPr>
            <a:endParaRPr lang="en-US" altLang="ja-JP" sz="1600" b="1" dirty="0">
              <a:solidFill>
                <a:srgbClr val="0070C0"/>
              </a:solidFill>
              <a:latin typeface="メイリオ" panose="020B0604030504040204" pitchFamily="50" charset="-128"/>
              <a:ea typeface="メイリオ" panose="020B0604030504040204" pitchFamily="50" charset="-128"/>
            </a:endParaRPr>
          </a:p>
          <a:p>
            <a:r>
              <a:rPr lang="ja-JP" altLang="en-US" sz="1600" b="1" dirty="0">
                <a:solidFill>
                  <a:srgbClr val="0070C0"/>
                </a:solidFill>
                <a:latin typeface="メイリオ" panose="020B0604030504040204" pitchFamily="50" charset="-128"/>
                <a:ea typeface="メイリオ" panose="020B0604030504040204" pitchFamily="50" charset="-128"/>
              </a:rPr>
              <a:t>「授業改善のヒント」では、解決された問題やその解決の過程を振り返り、条件を変えた場合について考えるなど、統合的・発展的に</a:t>
            </a:r>
            <a:r>
              <a:rPr lang="ja-JP" altLang="en-US" sz="1600" b="1">
                <a:solidFill>
                  <a:srgbClr val="0070C0"/>
                </a:solidFill>
                <a:latin typeface="メイリオ" panose="020B0604030504040204" pitchFamily="50" charset="-128"/>
                <a:ea typeface="メイリオ" panose="020B0604030504040204" pitchFamily="50" charset="-128"/>
              </a:rPr>
              <a:t>考察する場面</a:t>
            </a:r>
            <a:r>
              <a:rPr lang="ja-JP" altLang="en-US" sz="1600" b="1" dirty="0">
                <a:solidFill>
                  <a:srgbClr val="0070C0"/>
                </a:solidFill>
                <a:latin typeface="メイリオ" panose="020B0604030504040204" pitchFamily="50" charset="-128"/>
                <a:ea typeface="メイリオ" panose="020B0604030504040204" pitchFamily="50" charset="-128"/>
              </a:rPr>
              <a:t>を取り上げています。</a:t>
            </a:r>
          </a:p>
        </p:txBody>
      </p:sp>
      <p:pic>
        <p:nvPicPr>
          <p:cNvPr id="3" name="Picture 6" descr="女性教師のイラスト（職業）">
            <a:extLst>
              <a:ext uri="{FF2B5EF4-FFF2-40B4-BE49-F238E27FC236}">
                <a16:creationId xmlns:a16="http://schemas.microsoft.com/office/drawing/2014/main" id="{799F8787-3EFF-D53C-BEE7-37806CC8F69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458" r="17130" b="54012"/>
          <a:stretch/>
        </p:blipFill>
        <p:spPr bwMode="auto">
          <a:xfrm>
            <a:off x="88958" y="3622317"/>
            <a:ext cx="803144" cy="709493"/>
          </a:xfrm>
          <a:prstGeom prst="rect">
            <a:avLst/>
          </a:prstGeom>
          <a:noFill/>
          <a:extLst>
            <a:ext uri="{909E8E84-426E-40DD-AFC4-6F175D3DCCD1}">
              <a14:hiddenFill xmlns:a14="http://schemas.microsoft.com/office/drawing/2010/main">
                <a:solidFill>
                  <a:srgbClr val="FFFFFF"/>
                </a:solidFill>
              </a14:hiddenFill>
            </a:ext>
          </a:extLst>
        </p:spPr>
      </p:pic>
      <p:sp>
        <p:nvSpPr>
          <p:cNvPr id="7" name="正方形/長方形 6">
            <a:extLst>
              <a:ext uri="{FF2B5EF4-FFF2-40B4-BE49-F238E27FC236}">
                <a16:creationId xmlns:a16="http://schemas.microsoft.com/office/drawing/2014/main" id="{2CB2EB61-F6E3-2B62-781E-48C112F01A66}"/>
              </a:ext>
            </a:extLst>
          </p:cNvPr>
          <p:cNvSpPr/>
          <p:nvPr/>
        </p:nvSpPr>
        <p:spPr>
          <a:xfrm>
            <a:off x="2555776" y="1097912"/>
            <a:ext cx="281532" cy="242856"/>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A36F9671-2E00-0C11-3F93-6781F401064F}"/>
              </a:ext>
            </a:extLst>
          </p:cNvPr>
          <p:cNvSpPr/>
          <p:nvPr/>
        </p:nvSpPr>
        <p:spPr>
          <a:xfrm>
            <a:off x="4067944" y="4338272"/>
            <a:ext cx="281532" cy="242856"/>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68213050"/>
      </p:ext>
    </p:extLst>
  </p:cSld>
  <p:clrMapOvr>
    <a:masterClrMapping/>
  </p:clrMapOvr>
  <mc:AlternateContent xmlns:mc="http://schemas.openxmlformats.org/markup-compatibility/2006" xmlns:p14="http://schemas.microsoft.com/office/powerpoint/2010/main">
    <mc:Choice Requires="p14">
      <p:transition spd="med" p14:dur="700" advTm="80980">
        <p:fade/>
      </p:transition>
    </mc:Choice>
    <mc:Fallback xmlns="">
      <p:transition spd="med" advTm="8098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107504" y="32762"/>
            <a:ext cx="8928992" cy="646184"/>
          </a:xfrm>
          <a:prstGeom prst="rect">
            <a:avLst/>
          </a:prstGeom>
          <a:solidFill>
            <a:srgbClr val="002060"/>
          </a:solidFill>
        </p:spPr>
        <p:txBody>
          <a:bodyPr vert="horz" wrap="square" lIns="91440" tIns="144000" rIns="91440" bIns="45720" rtlCol="0"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28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数学 ４　一次関数</a:t>
            </a:r>
          </a:p>
        </p:txBody>
      </p:sp>
      <p:sp>
        <p:nvSpPr>
          <p:cNvPr id="5" name="テキスト ボックス 4"/>
          <p:cNvSpPr txBox="1"/>
          <p:nvPr/>
        </p:nvSpPr>
        <p:spPr>
          <a:xfrm>
            <a:off x="-16973" y="776898"/>
            <a:ext cx="8905002" cy="707886"/>
          </a:xfrm>
          <a:prstGeom prst="rect">
            <a:avLst/>
          </a:prstGeom>
          <a:noFill/>
        </p:spPr>
        <p:txBody>
          <a:bodyPr wrap="none" rtlCol="0">
            <a:spAutoFit/>
          </a:bodyPr>
          <a:lstStyle/>
          <a:p>
            <a:r>
              <a:rPr kumimoji="1" lang="en-US" altLang="ja-JP" sz="2000" b="1" dirty="0">
                <a:latin typeface="メイリオ" panose="020B0604030504040204" pitchFamily="50" charset="-128"/>
                <a:ea typeface="メイリオ" panose="020B0604030504040204" pitchFamily="50" charset="-128"/>
              </a:rPr>
              <a:t>【</a:t>
            </a:r>
            <a:r>
              <a:rPr kumimoji="1" lang="ja-JP" altLang="en-US" sz="2000" b="1" dirty="0">
                <a:latin typeface="メイリオ" panose="020B0604030504040204" pitchFamily="50" charset="-128"/>
                <a:ea typeface="メイリオ" panose="020B0604030504040204" pitchFamily="50" charset="-128"/>
              </a:rPr>
              <a:t>出題の趣旨</a:t>
            </a:r>
            <a:r>
              <a:rPr kumimoji="1" lang="en-US" altLang="ja-JP" sz="2000" b="1" dirty="0">
                <a:latin typeface="メイリオ" panose="020B0604030504040204" pitchFamily="50" charset="-128"/>
                <a:ea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rPr>
              <a:t>一次関数について、式とグラフの特徴を関連付けて理解して</a:t>
            </a:r>
            <a:endParaRPr lang="en-US" altLang="ja-JP" sz="2000" b="1" dirty="0">
              <a:latin typeface="メイリオ" panose="020B0604030504040204" pitchFamily="50" charset="-128"/>
              <a:ea typeface="メイリオ" panose="020B0604030504040204" pitchFamily="50" charset="-128"/>
            </a:endParaRPr>
          </a:p>
          <a:p>
            <a:pPr marL="1795463" indent="-1795463"/>
            <a:r>
              <a:rPr lang="en-US" altLang="ja-JP" sz="2000" b="1" dirty="0">
                <a:latin typeface="メイリオ" panose="020B0604030504040204" pitchFamily="50" charset="-128"/>
                <a:ea typeface="メイリオ" panose="020B0604030504040204" pitchFamily="50" charset="-128"/>
              </a:rPr>
              <a:t>	</a:t>
            </a:r>
            <a:r>
              <a:rPr lang="ja-JP" altLang="en-US" sz="2000" b="1" dirty="0">
                <a:latin typeface="メイリオ" panose="020B0604030504040204" pitchFamily="50" charset="-128"/>
                <a:ea typeface="メイリオ" panose="020B0604030504040204" pitchFamily="50" charset="-128"/>
              </a:rPr>
              <a:t>いるかどうかをみる。</a:t>
            </a:r>
            <a:endParaRPr kumimoji="1" lang="ja-JP" altLang="en-US" sz="2000" b="1" dirty="0">
              <a:latin typeface="メイリオ" panose="020B0604030504040204" pitchFamily="50" charset="-128"/>
              <a:ea typeface="メイリオ" panose="020B0604030504040204" pitchFamily="50" charset="-128"/>
            </a:endParaRPr>
          </a:p>
        </p:txBody>
      </p:sp>
      <p:pic>
        <p:nvPicPr>
          <p:cNvPr id="10" name="図 9">
            <a:extLst>
              <a:ext uri="{FF2B5EF4-FFF2-40B4-BE49-F238E27FC236}">
                <a16:creationId xmlns:a16="http://schemas.microsoft.com/office/drawing/2014/main" id="{D4454EF4-DB09-2687-4E0F-6FF7E28EC6FB}"/>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b="75950"/>
          <a:stretch/>
        </p:blipFill>
        <p:spPr>
          <a:xfrm>
            <a:off x="107504" y="1484784"/>
            <a:ext cx="6192837" cy="1214814"/>
          </a:xfrm>
          <a:prstGeom prst="rect">
            <a:avLst/>
          </a:prstGeom>
        </p:spPr>
      </p:pic>
      <p:sp>
        <p:nvSpPr>
          <p:cNvPr id="12" name="角丸四角形 7">
            <a:extLst>
              <a:ext uri="{FF2B5EF4-FFF2-40B4-BE49-F238E27FC236}">
                <a16:creationId xmlns:a16="http://schemas.microsoft.com/office/drawing/2014/main" id="{0836D8C7-8DCC-1E5F-6CFC-342D79D23890}"/>
              </a:ext>
            </a:extLst>
          </p:cNvPr>
          <p:cNvSpPr/>
          <p:nvPr/>
        </p:nvSpPr>
        <p:spPr>
          <a:xfrm>
            <a:off x="6420218" y="1582736"/>
            <a:ext cx="2592288" cy="1214814"/>
          </a:xfrm>
          <a:prstGeom prst="roundRect">
            <a:avLst>
              <a:gd name="adj" fmla="val 7999"/>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ja-JP" altLang="en-US" sz="2400" dirty="0">
                <a:solidFill>
                  <a:srgbClr val="000000"/>
                </a:solidFill>
                <a:latin typeface="メイリオ" panose="020B0604030504040204" pitchFamily="50" charset="-128"/>
                <a:ea typeface="メイリオ" panose="020B0604030504040204" pitchFamily="50" charset="-128"/>
              </a:rPr>
              <a:t>広島県　</a:t>
            </a:r>
            <a:r>
              <a:rPr lang="en-US" altLang="ja-JP" sz="2400" dirty="0">
                <a:solidFill>
                  <a:schemeClr val="tx1"/>
                </a:solidFill>
                <a:latin typeface="メイリオ" panose="020B0604030504040204" pitchFamily="50" charset="-128"/>
                <a:ea typeface="メイリオ" panose="020B0604030504040204" pitchFamily="50" charset="-128"/>
              </a:rPr>
              <a:t>63.1</a:t>
            </a:r>
            <a:r>
              <a:rPr lang="ja-JP" altLang="en-US" sz="2400" dirty="0">
                <a:solidFill>
                  <a:schemeClr val="tx1"/>
                </a:solidFill>
                <a:latin typeface="メイリオ" panose="020B0604030504040204" pitchFamily="50" charset="-128"/>
                <a:ea typeface="メイリオ" panose="020B0604030504040204" pitchFamily="50" charset="-128"/>
              </a:rPr>
              <a:t>％</a:t>
            </a:r>
            <a:endParaRPr lang="en-US" altLang="ja-JP" sz="2400" dirty="0">
              <a:solidFill>
                <a:schemeClr val="tx1"/>
              </a:solidFill>
              <a:latin typeface="メイリオ" panose="020B0604030504040204" pitchFamily="50" charset="-128"/>
              <a:ea typeface="メイリオ" panose="020B0604030504040204" pitchFamily="50" charset="-128"/>
            </a:endParaRPr>
          </a:p>
          <a:p>
            <a:r>
              <a:rPr lang="ja-JP" altLang="en-US" sz="2400" dirty="0">
                <a:solidFill>
                  <a:schemeClr val="tx1"/>
                </a:solidFill>
                <a:latin typeface="メイリオ" panose="020B0604030504040204" pitchFamily="50" charset="-128"/>
                <a:ea typeface="メイリオ" panose="020B0604030504040204" pitchFamily="50" charset="-128"/>
              </a:rPr>
              <a:t>全　国　</a:t>
            </a:r>
            <a:r>
              <a:rPr lang="en-US" altLang="ja-JP" sz="2400" dirty="0">
                <a:solidFill>
                  <a:schemeClr val="tx1"/>
                </a:solidFill>
                <a:latin typeface="メイリオ" panose="020B0604030504040204" pitchFamily="50" charset="-128"/>
                <a:ea typeface="メイリオ" panose="020B0604030504040204" pitchFamily="50" charset="-128"/>
              </a:rPr>
              <a:t>65.3</a:t>
            </a:r>
            <a:r>
              <a:rPr lang="ja-JP" altLang="en-US" sz="2400" dirty="0">
                <a:solidFill>
                  <a:schemeClr val="tx1"/>
                </a:solidFill>
                <a:latin typeface="メイリオ" panose="020B0604030504040204" pitchFamily="50" charset="-128"/>
                <a:ea typeface="メイリオ" panose="020B0604030504040204" pitchFamily="50" charset="-128"/>
              </a:rPr>
              <a:t>％</a:t>
            </a:r>
            <a:endParaRPr lang="en-US" altLang="ja-JP" sz="2400" dirty="0">
              <a:solidFill>
                <a:schemeClr val="tx1"/>
              </a:solidFill>
              <a:latin typeface="メイリオ" panose="020B0604030504040204" pitchFamily="50" charset="-128"/>
              <a:ea typeface="メイリオ" panose="020B0604030504040204" pitchFamily="50" charset="-128"/>
            </a:endParaRPr>
          </a:p>
          <a:p>
            <a:r>
              <a:rPr kumimoji="1" lang="ja-JP" altLang="en-US" sz="2400" dirty="0">
                <a:solidFill>
                  <a:srgbClr val="000000"/>
                </a:solidFill>
                <a:latin typeface="メイリオ" panose="020B0604030504040204" pitchFamily="50" charset="-128"/>
                <a:ea typeface="メイリオ" panose="020B0604030504040204" pitchFamily="50" charset="-128"/>
              </a:rPr>
              <a:t>　差　  </a:t>
            </a:r>
            <a:r>
              <a:rPr kumimoji="1" lang="ja-JP" altLang="en-US" sz="2400" b="1" dirty="0">
                <a:solidFill>
                  <a:srgbClr val="FF0000"/>
                </a:solidFill>
                <a:latin typeface="メイリオ" panose="020B0604030504040204" pitchFamily="50" charset="-128"/>
                <a:ea typeface="メイリオ" panose="020B0604030504040204" pitchFamily="50" charset="-128"/>
              </a:rPr>
              <a:t>－</a:t>
            </a:r>
            <a:r>
              <a:rPr lang="en-US" altLang="ja-JP" sz="2400" b="1" dirty="0">
                <a:solidFill>
                  <a:srgbClr val="FF0000"/>
                </a:solidFill>
                <a:latin typeface="メイリオ" panose="020B0604030504040204" pitchFamily="50" charset="-128"/>
                <a:ea typeface="メイリオ" panose="020B0604030504040204" pitchFamily="50" charset="-128"/>
              </a:rPr>
              <a:t>2.2</a:t>
            </a:r>
            <a:r>
              <a:rPr kumimoji="1" lang="ja-JP" altLang="en-US" sz="2400" b="1" dirty="0">
                <a:solidFill>
                  <a:srgbClr val="FF0000"/>
                </a:solidFill>
                <a:latin typeface="メイリオ" panose="020B0604030504040204" pitchFamily="50" charset="-128"/>
                <a:ea typeface="メイリオ" panose="020B0604030504040204" pitchFamily="50" charset="-128"/>
              </a:rPr>
              <a:t>㌽</a:t>
            </a:r>
            <a:endParaRPr kumimoji="1" lang="ja-JP" altLang="en-US" sz="2400" b="1" dirty="0">
              <a:solidFill>
                <a:srgbClr val="FF0000"/>
              </a:solidFill>
            </a:endParaRPr>
          </a:p>
        </p:txBody>
      </p:sp>
      <p:pic>
        <p:nvPicPr>
          <p:cNvPr id="2" name="図 1">
            <a:extLst>
              <a:ext uri="{FF2B5EF4-FFF2-40B4-BE49-F238E27FC236}">
                <a16:creationId xmlns:a16="http://schemas.microsoft.com/office/drawing/2014/main" id="{0EC67C24-83F0-EEA1-9A1E-0E256E3DF1F9}"/>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4651" t="26117"/>
          <a:stretch/>
        </p:blipFill>
        <p:spPr>
          <a:xfrm>
            <a:off x="8364" y="2857201"/>
            <a:ext cx="4682062" cy="2959143"/>
          </a:xfrm>
          <a:prstGeom prst="rect">
            <a:avLst/>
          </a:prstGeom>
        </p:spPr>
      </p:pic>
      <p:sp>
        <p:nvSpPr>
          <p:cNvPr id="8" name="テキスト ボックス 7">
            <a:extLst>
              <a:ext uri="{FF2B5EF4-FFF2-40B4-BE49-F238E27FC236}">
                <a16:creationId xmlns:a16="http://schemas.microsoft.com/office/drawing/2014/main" id="{5A260DCA-A67F-9CB0-1B9E-29D10E95FBE9}"/>
              </a:ext>
            </a:extLst>
          </p:cNvPr>
          <p:cNvSpPr txBox="1"/>
          <p:nvPr/>
        </p:nvSpPr>
        <p:spPr>
          <a:xfrm>
            <a:off x="4572000" y="3121959"/>
            <a:ext cx="4440506" cy="2959143"/>
          </a:xfrm>
          <a:prstGeom prst="rect">
            <a:avLst/>
          </a:prstGeom>
          <a:noFill/>
        </p:spPr>
        <p:txBody>
          <a:bodyPr wrap="square" rtlCol="0">
            <a:spAutoFit/>
          </a:bodyPr>
          <a:lstStyle/>
          <a:p>
            <a:pPr algn="just">
              <a:lnSpc>
                <a:spcPts val="2500"/>
              </a:lnSpc>
            </a:pPr>
            <a:r>
              <a:rPr lang="en-US" altLang="ja-JP" sz="1600" b="1" dirty="0">
                <a:latin typeface="メイリオ" panose="020B0604030504040204" pitchFamily="50" charset="-128"/>
                <a:ea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rPr>
              <a:t>解答類型１の誤答</a:t>
            </a:r>
            <a:r>
              <a:rPr lang="en-US" altLang="ja-JP" sz="1600" b="1" dirty="0">
                <a:latin typeface="メイリオ" panose="020B0604030504040204" pitchFamily="50" charset="-128"/>
                <a:ea typeface="メイリオ" panose="020B0604030504040204" pitchFamily="50" charset="-128"/>
              </a:rPr>
              <a:t>】</a:t>
            </a:r>
          </a:p>
          <a:p>
            <a:pPr marL="361950" indent="-4763" algn="just">
              <a:lnSpc>
                <a:spcPts val="2500"/>
              </a:lnSpc>
            </a:pPr>
            <a:r>
              <a:rPr lang="en-US" altLang="ja-JP" sz="1600" b="1" i="1" dirty="0">
                <a:latin typeface="メイリオ" panose="020B0604030504040204" pitchFamily="50" charset="-128"/>
                <a:ea typeface="メイリオ" panose="020B0604030504040204" pitchFamily="50" charset="-128"/>
              </a:rPr>
              <a:t>a</a:t>
            </a:r>
            <a:r>
              <a:rPr lang="ja-JP" altLang="en-US" sz="1600" b="1" dirty="0">
                <a:latin typeface="メイリオ" panose="020B0604030504040204" pitchFamily="50" charset="-128"/>
                <a:ea typeface="メイリオ" panose="020B0604030504040204" pitchFamily="50" charset="-128"/>
              </a:rPr>
              <a:t>の値を１をより大きくするとグラフは </a:t>
            </a:r>
            <a:r>
              <a:rPr lang="en-US" altLang="ja-JP" sz="1600" b="1" i="1" dirty="0">
                <a:latin typeface="メイリオ" panose="020B0604030504040204" pitchFamily="50" charset="-128"/>
                <a:ea typeface="メイリオ" panose="020B0604030504040204" pitchFamily="50" charset="-128"/>
              </a:rPr>
              <a:t>y</a:t>
            </a:r>
            <a:r>
              <a:rPr lang="ja-JP" altLang="en-US" sz="1600" b="1" dirty="0">
                <a:latin typeface="メイリオ" panose="020B0604030504040204" pitchFamily="50" charset="-128"/>
                <a:ea typeface="メイリオ" panose="020B0604030504040204" pitchFamily="50" charset="-128"/>
              </a:rPr>
              <a:t>軸の正の方向に平行移動すると捉えている。</a:t>
            </a:r>
            <a:endParaRPr lang="en-US" altLang="ja-JP" sz="1600" b="1" dirty="0">
              <a:latin typeface="メイリオ" panose="020B0604030504040204" pitchFamily="50" charset="-128"/>
              <a:ea typeface="メイリオ" panose="020B0604030504040204" pitchFamily="50" charset="-128"/>
            </a:endParaRPr>
          </a:p>
          <a:p>
            <a:pPr algn="just">
              <a:lnSpc>
                <a:spcPts val="2500"/>
              </a:lnSpc>
            </a:pPr>
            <a:r>
              <a:rPr lang="en-US" altLang="ja-JP" sz="1600" b="1" dirty="0">
                <a:latin typeface="メイリオ" panose="020B0604030504040204" pitchFamily="50" charset="-128"/>
                <a:ea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rPr>
              <a:t>解答類型３の誤答</a:t>
            </a:r>
            <a:r>
              <a:rPr lang="en-US" altLang="ja-JP" sz="1600" b="1" dirty="0">
                <a:latin typeface="メイリオ" panose="020B0604030504040204" pitchFamily="50" charset="-128"/>
                <a:ea typeface="メイリオ" panose="020B0604030504040204" pitchFamily="50" charset="-128"/>
              </a:rPr>
              <a:t>】</a:t>
            </a:r>
          </a:p>
          <a:p>
            <a:pPr marL="361950" indent="-4763" algn="just">
              <a:lnSpc>
                <a:spcPts val="2500"/>
              </a:lnSpc>
            </a:pPr>
            <a:r>
              <a:rPr lang="en-US" altLang="ja-JP" sz="1600" b="1" i="1" dirty="0">
                <a:latin typeface="メイリオ" panose="020B0604030504040204" pitchFamily="50" charset="-128"/>
                <a:ea typeface="メイリオ" panose="020B0604030504040204" pitchFamily="50" charset="-128"/>
              </a:rPr>
              <a:t>a</a:t>
            </a:r>
            <a:r>
              <a:rPr lang="ja-JP" altLang="en-US" sz="1600" b="1" dirty="0">
                <a:latin typeface="メイリオ" panose="020B0604030504040204" pitchFamily="50" charset="-128"/>
                <a:ea typeface="メイリオ" panose="020B0604030504040204" pitchFamily="50" charset="-128"/>
              </a:rPr>
              <a:t>の値を１をより大きくするとグラフの傾き具合は小さくなると捉えている。</a:t>
            </a:r>
            <a:endParaRPr lang="en-US" altLang="ja-JP" sz="1600" b="1" dirty="0">
              <a:latin typeface="メイリオ" panose="020B0604030504040204" pitchFamily="50" charset="-128"/>
              <a:ea typeface="メイリオ" panose="020B0604030504040204" pitchFamily="50" charset="-128"/>
            </a:endParaRPr>
          </a:p>
          <a:p>
            <a:pPr algn="just">
              <a:lnSpc>
                <a:spcPts val="2500"/>
              </a:lnSpc>
            </a:pPr>
            <a:r>
              <a:rPr lang="en-US" altLang="ja-JP" sz="1600" b="1" dirty="0">
                <a:latin typeface="メイリオ" panose="020B0604030504040204" pitchFamily="50" charset="-128"/>
                <a:ea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rPr>
              <a:t>解答類型４の誤答</a:t>
            </a:r>
            <a:r>
              <a:rPr lang="en-US" altLang="ja-JP" sz="1600" b="1" dirty="0">
                <a:latin typeface="メイリオ" panose="020B0604030504040204" pitchFamily="50" charset="-128"/>
                <a:ea typeface="メイリオ" panose="020B0604030504040204" pitchFamily="50" charset="-128"/>
              </a:rPr>
              <a:t>】</a:t>
            </a:r>
          </a:p>
          <a:p>
            <a:pPr marL="361950" indent="-4763" algn="just">
              <a:lnSpc>
                <a:spcPts val="2500"/>
              </a:lnSpc>
            </a:pPr>
            <a:r>
              <a:rPr lang="en-US" altLang="ja-JP" sz="1600" b="1" i="1" dirty="0">
                <a:latin typeface="メイリオ" panose="020B0604030504040204" pitchFamily="50" charset="-128"/>
                <a:ea typeface="メイリオ" panose="020B0604030504040204" pitchFamily="50" charset="-128"/>
              </a:rPr>
              <a:t>a</a:t>
            </a:r>
            <a:r>
              <a:rPr lang="ja-JP" altLang="en-US" sz="1600" b="1" dirty="0">
                <a:latin typeface="メイリオ" panose="020B0604030504040204" pitchFamily="50" charset="-128"/>
                <a:ea typeface="メイリオ" panose="020B0604030504040204" pitchFamily="50" charset="-128"/>
              </a:rPr>
              <a:t>の値を１をより大きくするとグラフは </a:t>
            </a:r>
            <a:r>
              <a:rPr lang="en-US" altLang="ja-JP" sz="1600" b="1" i="1" dirty="0">
                <a:latin typeface="メイリオ" panose="020B0604030504040204" pitchFamily="50" charset="-128"/>
                <a:ea typeface="メイリオ" panose="020B0604030504040204" pitchFamily="50" charset="-128"/>
              </a:rPr>
              <a:t>x</a:t>
            </a:r>
            <a:r>
              <a:rPr lang="ja-JP" altLang="en-US" sz="1600" b="1" dirty="0">
                <a:latin typeface="メイリオ" panose="020B0604030504040204" pitchFamily="50" charset="-128"/>
                <a:ea typeface="メイリオ" panose="020B0604030504040204" pitchFamily="50" charset="-128"/>
              </a:rPr>
              <a:t>軸の正の方向に平行移動すると捉えている。</a:t>
            </a:r>
            <a:endParaRPr lang="en-US" altLang="ja-JP" sz="16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00349365"/>
      </p:ext>
    </p:extLst>
  </p:cSld>
  <p:clrMapOvr>
    <a:masterClrMapping/>
  </p:clrMapOvr>
  <mc:AlternateContent xmlns:mc="http://schemas.openxmlformats.org/markup-compatibility/2006" xmlns:p14="http://schemas.microsoft.com/office/powerpoint/2010/main">
    <mc:Choice Requires="p14">
      <p:transition spd="med" p14:dur="700" advTm="31272">
        <p:fade/>
      </p:transition>
    </mc:Choice>
    <mc:Fallback xmlns="">
      <p:transition spd="med" advTm="31272">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四角形: 角を丸くする 7">
            <a:extLst>
              <a:ext uri="{FF2B5EF4-FFF2-40B4-BE49-F238E27FC236}">
                <a16:creationId xmlns:a16="http://schemas.microsoft.com/office/drawing/2014/main" id="{15640F4F-8C3A-C10D-D16F-08278D201D69}"/>
              </a:ext>
            </a:extLst>
          </p:cNvPr>
          <p:cNvSpPr/>
          <p:nvPr/>
        </p:nvSpPr>
        <p:spPr>
          <a:xfrm>
            <a:off x="107504" y="4112413"/>
            <a:ext cx="1332147" cy="1304751"/>
          </a:xfrm>
          <a:prstGeom prst="roundRect">
            <a:avLst>
              <a:gd name="adj" fmla="val 9049"/>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en-US" altLang="ja-JP" sz="1200" b="1" dirty="0">
              <a:solidFill>
                <a:schemeClr val="tx2"/>
              </a:solidFill>
              <a:latin typeface="メイリオ" panose="020B0604030504040204" pitchFamily="50" charset="-128"/>
              <a:ea typeface="メイリオ" panose="020B0604030504040204" pitchFamily="50" charset="-128"/>
            </a:endParaRPr>
          </a:p>
          <a:p>
            <a:endParaRPr lang="en-US" altLang="ja-JP" sz="1200" b="1" dirty="0">
              <a:solidFill>
                <a:schemeClr val="tx2"/>
              </a:solidFill>
              <a:latin typeface="メイリオ" panose="020B0604030504040204" pitchFamily="50" charset="-128"/>
              <a:ea typeface="メイリオ" panose="020B0604030504040204" pitchFamily="50" charset="-128"/>
            </a:endParaRPr>
          </a:p>
          <a:p>
            <a:endParaRPr kumimoji="1" lang="en-US" altLang="ja-JP" sz="1600" b="1" dirty="0">
              <a:solidFill>
                <a:schemeClr val="tx2"/>
              </a:solidFill>
              <a:latin typeface="メイリオ" panose="020B0604030504040204" pitchFamily="50" charset="-128"/>
              <a:ea typeface="メイリオ" panose="020B0604030504040204" pitchFamily="50" charset="-128"/>
            </a:endParaRPr>
          </a:p>
          <a:p>
            <a:endParaRPr lang="en-US" altLang="ja-JP" sz="1600" b="1" dirty="0">
              <a:solidFill>
                <a:schemeClr val="tx2"/>
              </a:solidFill>
              <a:latin typeface="メイリオ" panose="020B0604030504040204" pitchFamily="50" charset="-128"/>
              <a:ea typeface="メイリオ" panose="020B0604030504040204" pitchFamily="50" charset="-128"/>
            </a:endParaRPr>
          </a:p>
          <a:p>
            <a:endParaRPr kumimoji="1" lang="en-US" altLang="ja-JP" sz="1600" b="1" dirty="0">
              <a:solidFill>
                <a:schemeClr val="tx2"/>
              </a:solidFill>
              <a:latin typeface="メイリオ" panose="020B0604030504040204" pitchFamily="50" charset="-128"/>
              <a:ea typeface="メイリオ" panose="020B0604030504040204" pitchFamily="50" charset="-128"/>
            </a:endParaRPr>
          </a:p>
          <a:p>
            <a:pPr algn="ctr"/>
            <a:r>
              <a:rPr lang="ja-JP" altLang="en-US" sz="3200" b="1" dirty="0">
                <a:solidFill>
                  <a:schemeClr val="tx2"/>
                </a:solidFill>
                <a:latin typeface="メイリオ" panose="020B0604030504040204" pitchFamily="50" charset="-128"/>
                <a:ea typeface="メイリオ" panose="020B0604030504040204" pitchFamily="50" charset="-128"/>
              </a:rPr>
              <a:t>３</a:t>
            </a:r>
            <a:endParaRPr lang="en-US" altLang="ja-JP" sz="3200" b="1" dirty="0">
              <a:solidFill>
                <a:schemeClr val="tx2"/>
              </a:solidFill>
              <a:latin typeface="メイリオ" panose="020B0604030504040204" pitchFamily="50" charset="-128"/>
              <a:ea typeface="メイリオ" panose="020B0604030504040204" pitchFamily="50" charset="-128"/>
            </a:endParaRPr>
          </a:p>
          <a:p>
            <a:endParaRPr kumimoji="1" lang="en-US" altLang="ja-JP" sz="1200" b="1" dirty="0">
              <a:solidFill>
                <a:schemeClr val="tx2"/>
              </a:solidFill>
              <a:latin typeface="メイリオ" panose="020B0604030504040204" pitchFamily="50" charset="-128"/>
              <a:ea typeface="メイリオ" panose="020B0604030504040204" pitchFamily="50" charset="-128"/>
            </a:endParaRPr>
          </a:p>
          <a:p>
            <a:endParaRPr kumimoji="1" lang="en-US" altLang="ja-JP" sz="1200" b="1" dirty="0">
              <a:solidFill>
                <a:schemeClr val="tx2"/>
              </a:solidFill>
              <a:latin typeface="メイリオ" panose="020B0604030504040204" pitchFamily="50" charset="-128"/>
              <a:ea typeface="メイリオ" panose="020B0604030504040204" pitchFamily="50" charset="-128"/>
            </a:endParaRPr>
          </a:p>
        </p:txBody>
      </p:sp>
      <p:graphicFrame>
        <p:nvGraphicFramePr>
          <p:cNvPr id="7" name="表 6">
            <a:extLst>
              <a:ext uri="{FF2B5EF4-FFF2-40B4-BE49-F238E27FC236}">
                <a16:creationId xmlns:a16="http://schemas.microsoft.com/office/drawing/2014/main" id="{B58AABE6-F214-64C5-DA38-D7B0C409A0BB}"/>
              </a:ext>
            </a:extLst>
          </p:cNvPr>
          <p:cNvGraphicFramePr>
            <a:graphicFrameLocks noGrp="1"/>
          </p:cNvGraphicFramePr>
          <p:nvPr>
            <p:extLst>
              <p:ext uri="{D42A27DB-BD31-4B8C-83A1-F6EECF244321}">
                <p14:modId xmlns:p14="http://schemas.microsoft.com/office/powerpoint/2010/main" val="872234345"/>
              </p:ext>
            </p:extLst>
          </p:nvPr>
        </p:nvGraphicFramePr>
        <p:xfrm>
          <a:off x="143507" y="1131895"/>
          <a:ext cx="8892991" cy="2858902"/>
        </p:xfrm>
        <a:graphic>
          <a:graphicData uri="http://schemas.openxmlformats.org/drawingml/2006/table">
            <a:tbl>
              <a:tblPr firstRow="1" bandRow="1">
                <a:tableStyleId>{5940675A-B579-460E-94D1-54222C63F5DA}</a:tableStyleId>
              </a:tblPr>
              <a:tblGrid>
                <a:gridCol w="396044">
                  <a:extLst>
                    <a:ext uri="{9D8B030D-6E8A-4147-A177-3AD203B41FA5}">
                      <a16:colId xmlns:a16="http://schemas.microsoft.com/office/drawing/2014/main" val="497881674"/>
                    </a:ext>
                  </a:extLst>
                </a:gridCol>
                <a:gridCol w="5328592">
                  <a:extLst>
                    <a:ext uri="{9D8B030D-6E8A-4147-A177-3AD203B41FA5}">
                      <a16:colId xmlns:a16="http://schemas.microsoft.com/office/drawing/2014/main" val="3061564528"/>
                    </a:ext>
                  </a:extLst>
                </a:gridCol>
                <a:gridCol w="633671">
                  <a:extLst>
                    <a:ext uri="{9D8B030D-6E8A-4147-A177-3AD203B41FA5}">
                      <a16:colId xmlns:a16="http://schemas.microsoft.com/office/drawing/2014/main" val="3024050227"/>
                    </a:ext>
                  </a:extLst>
                </a:gridCol>
                <a:gridCol w="633671">
                  <a:extLst>
                    <a:ext uri="{9D8B030D-6E8A-4147-A177-3AD203B41FA5}">
                      <a16:colId xmlns:a16="http://schemas.microsoft.com/office/drawing/2014/main" val="3508318739"/>
                    </a:ext>
                  </a:extLst>
                </a:gridCol>
                <a:gridCol w="633671">
                  <a:extLst>
                    <a:ext uri="{9D8B030D-6E8A-4147-A177-3AD203B41FA5}">
                      <a16:colId xmlns:a16="http://schemas.microsoft.com/office/drawing/2014/main" val="2557356096"/>
                    </a:ext>
                  </a:extLst>
                </a:gridCol>
                <a:gridCol w="633671">
                  <a:extLst>
                    <a:ext uri="{9D8B030D-6E8A-4147-A177-3AD203B41FA5}">
                      <a16:colId xmlns:a16="http://schemas.microsoft.com/office/drawing/2014/main" val="193483412"/>
                    </a:ext>
                  </a:extLst>
                </a:gridCol>
                <a:gridCol w="633671">
                  <a:extLst>
                    <a:ext uri="{9D8B030D-6E8A-4147-A177-3AD203B41FA5}">
                      <a16:colId xmlns:a16="http://schemas.microsoft.com/office/drawing/2014/main" val="345310821"/>
                    </a:ext>
                  </a:extLst>
                </a:gridCol>
              </a:tblGrid>
              <a:tr h="1030102">
                <a:tc gridSpan="2">
                  <a:txBody>
                    <a:bodyPr/>
                    <a:lstStyle/>
                    <a:p>
                      <a:r>
                        <a:rPr kumimoji="1" lang="ja-JP" altLang="en-US" sz="1400" dirty="0"/>
                        <a:t>　　　　　　</a:t>
                      </a:r>
                    </a:p>
                  </a:txBody>
                  <a:tcPr/>
                </a:tc>
                <a:tc hMerge="1">
                  <a:txBody>
                    <a:bodyPr/>
                    <a:lstStyle/>
                    <a:p>
                      <a:endParaRPr kumimoji="1" lang="ja-JP" altLang="en-US"/>
                    </a:p>
                  </a:txBody>
                  <a:tcPr/>
                </a:tc>
                <a:tc>
                  <a:txBody>
                    <a:bodyPr/>
                    <a:lstStyle/>
                    <a:p>
                      <a:pPr algn="ctr"/>
                      <a:r>
                        <a:rPr kumimoji="1" lang="ja-JP" altLang="en-US" sz="1400" dirty="0"/>
                        <a:t>正　答</a:t>
                      </a:r>
                    </a:p>
                  </a:txBody>
                  <a:tcPr vert="eaVert" anchor="ctr"/>
                </a:tc>
                <a:tc>
                  <a:txBody>
                    <a:bodyPr/>
                    <a:lstStyle/>
                    <a:p>
                      <a:pPr algn="ctr"/>
                      <a:r>
                        <a:rPr kumimoji="1" lang="ja-JP" altLang="en-US" sz="1400" dirty="0">
                          <a:latin typeface="ＭＳ ゴシック" panose="020B0609070205080204" pitchFamily="49" charset="-128"/>
                          <a:ea typeface="ＭＳ ゴシック" panose="020B0609070205080204" pitchFamily="49" charset="-128"/>
                        </a:rPr>
                        <a:t>全国（％）</a:t>
                      </a:r>
                    </a:p>
                  </a:txBody>
                  <a:tcPr vert="eaVert" anchor="ctr"/>
                </a:tc>
                <a:tc>
                  <a:txBody>
                    <a:bodyPr/>
                    <a:lstStyle/>
                    <a:p>
                      <a:pPr algn="ctr"/>
                      <a:r>
                        <a:rPr kumimoji="1" lang="ja-JP" altLang="en-US" sz="1400" dirty="0">
                          <a:latin typeface="ＭＳ ゴシック" panose="020B0609070205080204" pitchFamily="49" charset="-128"/>
                          <a:ea typeface="ＭＳ ゴシック" panose="020B0609070205080204" pitchFamily="49" charset="-128"/>
                        </a:rPr>
                        <a:t>県（％）</a:t>
                      </a:r>
                    </a:p>
                  </a:txBody>
                  <a:tcPr vert="eaVert" anchor="ctr"/>
                </a:tc>
                <a:tc>
                  <a:txBody>
                    <a:bodyPr/>
                    <a:lstStyle/>
                    <a:p>
                      <a:pPr algn="ctr"/>
                      <a:r>
                        <a:rPr kumimoji="1" lang="ja-JP" altLang="en-US" sz="1400" dirty="0">
                          <a:latin typeface="ＭＳ ゴシック" panose="020B0609070205080204" pitchFamily="49" charset="-128"/>
                          <a:ea typeface="ＭＳ ゴシック" panose="020B0609070205080204" pitchFamily="49" charset="-128"/>
                        </a:rPr>
                        <a:t>自校（％）</a:t>
                      </a:r>
                    </a:p>
                  </a:txBody>
                  <a:tcPr vert="eaVert" anchor="ctr"/>
                </a:tc>
                <a:tc>
                  <a:txBody>
                    <a:bodyPr/>
                    <a:lstStyle/>
                    <a:p>
                      <a:pPr algn="ctr"/>
                      <a:r>
                        <a:rPr kumimoji="1" lang="ja-JP" altLang="en-US" sz="1400" dirty="0">
                          <a:latin typeface="ＭＳ ゴシック" panose="020B0609070205080204" pitchFamily="49" charset="-128"/>
                          <a:ea typeface="ＭＳ ゴシック" panose="020B0609070205080204" pitchFamily="49" charset="-128"/>
                        </a:rPr>
                        <a:t>自校（人）</a:t>
                      </a:r>
                    </a:p>
                  </a:txBody>
                  <a:tcPr vert="eaVert" anchor="ctr"/>
                </a:tc>
                <a:extLst>
                  <a:ext uri="{0D108BD9-81ED-4DB2-BD59-A6C34878D82A}">
                    <a16:rowId xmlns:a16="http://schemas.microsoft.com/office/drawing/2014/main" val="620879162"/>
                  </a:ext>
                </a:extLst>
              </a:tr>
              <a:tr h="211177">
                <a:tc>
                  <a:txBody>
                    <a:bodyPr/>
                    <a:lstStyle/>
                    <a:p>
                      <a:pPr algn="ctr"/>
                      <a:r>
                        <a:rPr kumimoji="1" lang="ja-JP" altLang="en-US" sz="1400" dirty="0"/>
                        <a:t>１</a:t>
                      </a:r>
                    </a:p>
                  </a:txBody>
                  <a:tcPr anchor="ctr">
                    <a:solidFill>
                      <a:schemeClr val="accent6">
                        <a:lumMod val="20000"/>
                        <a:lumOff val="80000"/>
                      </a:schemeClr>
                    </a:solidFill>
                  </a:tcPr>
                </a:tc>
                <a:tc>
                  <a:txBody>
                    <a:bodyPr/>
                    <a:lstStyle/>
                    <a:p>
                      <a:pPr algn="just"/>
                      <a:r>
                        <a:rPr kumimoji="1" lang="ja-JP" altLang="en-US" sz="1400" dirty="0"/>
                        <a:t>ア　と解答しているもの。</a:t>
                      </a:r>
                    </a:p>
                  </a:txBody>
                  <a:tcPr>
                    <a:solidFill>
                      <a:schemeClr val="accent6">
                        <a:lumMod val="20000"/>
                        <a:lumOff val="80000"/>
                      </a:schemeClr>
                    </a:solidFill>
                  </a:tcPr>
                </a:tc>
                <a:tc>
                  <a:txBody>
                    <a:bodyPr/>
                    <a:lstStyle/>
                    <a:p>
                      <a:pPr algn="ctr"/>
                      <a:endParaRPr kumimoji="1" lang="ja-JP" altLang="en-US" sz="1400" dirty="0"/>
                    </a:p>
                  </a:txBody>
                  <a:tcPr anchor="ctr">
                    <a:solidFill>
                      <a:schemeClr val="accent6">
                        <a:lumMod val="20000"/>
                        <a:lumOff val="80000"/>
                      </a:schemeClr>
                    </a:solidFill>
                  </a:tcPr>
                </a:tc>
                <a:tc>
                  <a:txBody>
                    <a:bodyPr/>
                    <a:lstStyle/>
                    <a:p>
                      <a:pPr marL="0" indent="0" algn="ctr"/>
                      <a:r>
                        <a:rPr kumimoji="1" lang="en-US" altLang="ja-JP" sz="1400" dirty="0">
                          <a:solidFill>
                            <a:schemeClr val="tx1"/>
                          </a:solidFill>
                        </a:rPr>
                        <a:t>8.6</a:t>
                      </a:r>
                      <a:endParaRPr kumimoji="1" lang="ja-JP" altLang="en-US" sz="1400" dirty="0">
                        <a:solidFill>
                          <a:schemeClr val="tx1"/>
                        </a:solidFill>
                      </a:endParaRPr>
                    </a:p>
                  </a:txBody>
                  <a:tcPr anchor="ctr">
                    <a:solidFill>
                      <a:schemeClr val="accent6">
                        <a:lumMod val="20000"/>
                        <a:lumOff val="80000"/>
                      </a:schemeClr>
                    </a:solidFill>
                  </a:tcPr>
                </a:tc>
                <a:tc>
                  <a:txBody>
                    <a:bodyPr/>
                    <a:lstStyle/>
                    <a:p>
                      <a:pPr marL="0" indent="0" algn="ctr"/>
                      <a:r>
                        <a:rPr kumimoji="1" lang="en-US" altLang="ja-JP" sz="1400" dirty="0">
                          <a:solidFill>
                            <a:schemeClr val="tx1"/>
                          </a:solidFill>
                        </a:rPr>
                        <a:t>9.3</a:t>
                      </a:r>
                      <a:endParaRPr kumimoji="1" lang="ja-JP" altLang="en-US" sz="1400" dirty="0">
                        <a:solidFill>
                          <a:schemeClr val="tx1"/>
                        </a:solidFill>
                      </a:endParaRPr>
                    </a:p>
                  </a:txBody>
                  <a:tcPr anchor="ctr">
                    <a:solidFill>
                      <a:schemeClr val="accent6">
                        <a:lumMod val="20000"/>
                        <a:lumOff val="80000"/>
                      </a:schemeClr>
                    </a:solidFill>
                  </a:tcPr>
                </a:tc>
                <a:tc>
                  <a:txBody>
                    <a:bodyPr/>
                    <a:lstStyle/>
                    <a:p>
                      <a:pPr algn="ctr"/>
                      <a:endParaRPr kumimoji="1" lang="ja-JP" altLang="en-US" sz="1400" dirty="0"/>
                    </a:p>
                  </a:txBody>
                  <a:tcPr anchor="ctr">
                    <a:solidFill>
                      <a:schemeClr val="accent6">
                        <a:lumMod val="20000"/>
                        <a:lumOff val="80000"/>
                      </a:schemeClr>
                    </a:solidFill>
                  </a:tcPr>
                </a:tc>
                <a:tc>
                  <a:txBody>
                    <a:bodyPr/>
                    <a:lstStyle/>
                    <a:p>
                      <a:pPr algn="ctr"/>
                      <a:endParaRPr kumimoji="1" lang="ja-JP" altLang="en-US" sz="1400" dirty="0"/>
                    </a:p>
                  </a:txBody>
                  <a:tcPr anchor="ctr">
                    <a:solidFill>
                      <a:schemeClr val="accent6">
                        <a:lumMod val="20000"/>
                        <a:lumOff val="80000"/>
                      </a:schemeClr>
                    </a:solidFill>
                  </a:tcPr>
                </a:tc>
                <a:extLst>
                  <a:ext uri="{0D108BD9-81ED-4DB2-BD59-A6C34878D82A}">
                    <a16:rowId xmlns:a16="http://schemas.microsoft.com/office/drawing/2014/main" val="8223435"/>
                  </a:ext>
                </a:extLst>
              </a:tr>
              <a:tr h="211177">
                <a:tc>
                  <a:txBody>
                    <a:bodyPr/>
                    <a:lstStyle/>
                    <a:p>
                      <a:pPr marL="0" indent="0" algn="ctr"/>
                      <a:r>
                        <a:rPr kumimoji="1" lang="ja-JP" altLang="en-US" sz="1400" dirty="0"/>
                        <a:t>２</a:t>
                      </a:r>
                    </a:p>
                  </a:txBody>
                  <a:tcPr anchor="ctr"/>
                </a:tc>
                <a:tc>
                  <a:txBody>
                    <a:bodyPr/>
                    <a:lstStyle/>
                    <a:p>
                      <a:pPr algn="just"/>
                      <a:r>
                        <a:rPr kumimoji="1" lang="ja-JP" altLang="en-US" sz="1400" dirty="0"/>
                        <a:t>イ　と解答しているもの。</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rPr>
                        <a:t>65.3</a:t>
                      </a:r>
                      <a:endParaRPr kumimoji="1" lang="ja-JP" altLang="en-US" sz="140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rPr>
                        <a:t>63.1</a:t>
                      </a:r>
                      <a:endParaRPr kumimoji="1" lang="ja-JP" altLang="en-US" sz="1400" dirty="0">
                        <a:solidFill>
                          <a:schemeClr val="tx1"/>
                        </a:solidFill>
                      </a:endParaRPr>
                    </a:p>
                  </a:txBody>
                  <a:tcPr anchor="ctr"/>
                </a:tc>
                <a:tc>
                  <a:txBody>
                    <a:bodyPr/>
                    <a:lstStyle/>
                    <a:p>
                      <a:pPr algn="ctr"/>
                      <a:endParaRPr kumimoji="1" lang="ja-JP" altLang="en-US" sz="1400" dirty="0"/>
                    </a:p>
                  </a:txBody>
                  <a:tcPr anchor="ctr"/>
                </a:tc>
                <a:tc>
                  <a:txBody>
                    <a:bodyPr/>
                    <a:lstStyle/>
                    <a:p>
                      <a:pPr algn="ctr"/>
                      <a:endParaRPr kumimoji="1" lang="ja-JP" altLang="en-US" sz="1400" dirty="0"/>
                    </a:p>
                  </a:txBody>
                  <a:tcPr anchor="ctr"/>
                </a:tc>
                <a:extLst>
                  <a:ext uri="{0D108BD9-81ED-4DB2-BD59-A6C34878D82A}">
                    <a16:rowId xmlns:a16="http://schemas.microsoft.com/office/drawing/2014/main" val="219737149"/>
                  </a:ext>
                </a:extLst>
              </a:tr>
              <a:tr h="192841">
                <a:tc>
                  <a:txBody>
                    <a:bodyPr/>
                    <a:lstStyle/>
                    <a:p>
                      <a:pPr algn="ctr"/>
                      <a:r>
                        <a:rPr kumimoji="1" lang="ja-JP" altLang="en-US" sz="1400" dirty="0"/>
                        <a:t>３</a:t>
                      </a:r>
                    </a:p>
                  </a:txBody>
                  <a:tcPr anchor="ctr">
                    <a:solidFill>
                      <a:schemeClr val="accent5">
                        <a:lumMod val="20000"/>
                        <a:lumOff val="80000"/>
                      </a:schemeClr>
                    </a:solidFill>
                  </a:tcPr>
                </a:tc>
                <a:tc>
                  <a:txBody>
                    <a:bodyPr/>
                    <a:lstStyle/>
                    <a:p>
                      <a:pPr algn="just"/>
                      <a:r>
                        <a:rPr kumimoji="1" lang="ja-JP" altLang="en-US" sz="1400" dirty="0"/>
                        <a:t>ウ　と解答しているもの。</a:t>
                      </a:r>
                    </a:p>
                  </a:txBody>
                  <a:tcP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p>
                  </a:txBody>
                  <a:tcPr anchor="c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rPr>
                        <a:t>17.8</a:t>
                      </a:r>
                    </a:p>
                  </a:txBody>
                  <a:tcPr anchor="c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rPr>
                        <a:t>18.7</a:t>
                      </a:r>
                    </a:p>
                  </a:txBody>
                  <a:tcPr anchor="ctr">
                    <a:solidFill>
                      <a:schemeClr val="accent5">
                        <a:lumMod val="20000"/>
                        <a:lumOff val="80000"/>
                      </a:schemeClr>
                    </a:solidFill>
                  </a:tcPr>
                </a:tc>
                <a:tc>
                  <a:txBody>
                    <a:bodyPr/>
                    <a:lstStyle/>
                    <a:p>
                      <a:pPr algn="ctr"/>
                      <a:endParaRPr kumimoji="1" lang="ja-JP" altLang="en-US" sz="1400" dirty="0"/>
                    </a:p>
                  </a:txBody>
                  <a:tcPr anchor="ctr">
                    <a:solidFill>
                      <a:schemeClr val="accent5">
                        <a:lumMod val="20000"/>
                        <a:lumOff val="80000"/>
                      </a:schemeClr>
                    </a:solidFill>
                  </a:tcPr>
                </a:tc>
                <a:tc>
                  <a:txBody>
                    <a:bodyPr/>
                    <a:lstStyle/>
                    <a:p>
                      <a:pPr algn="ctr"/>
                      <a:endParaRPr kumimoji="1" lang="ja-JP" altLang="en-US" sz="1400" dirty="0"/>
                    </a:p>
                  </a:txBody>
                  <a:tcPr anchor="ctr">
                    <a:solidFill>
                      <a:schemeClr val="accent5">
                        <a:lumMod val="20000"/>
                        <a:lumOff val="80000"/>
                      </a:schemeClr>
                    </a:solidFill>
                  </a:tcPr>
                </a:tc>
                <a:extLst>
                  <a:ext uri="{0D108BD9-81ED-4DB2-BD59-A6C34878D82A}">
                    <a16:rowId xmlns:a16="http://schemas.microsoft.com/office/drawing/2014/main" val="1580398011"/>
                  </a:ext>
                </a:extLst>
              </a:tr>
              <a:tr h="211177">
                <a:tc>
                  <a:txBody>
                    <a:bodyPr/>
                    <a:lstStyle/>
                    <a:p>
                      <a:pPr algn="ctr"/>
                      <a:r>
                        <a:rPr kumimoji="1" lang="ja-JP" altLang="en-US" sz="1400" dirty="0"/>
                        <a:t>４</a:t>
                      </a:r>
                    </a:p>
                  </a:txBody>
                  <a:tcPr anchor="ctr">
                    <a:solidFill>
                      <a:schemeClr val="accent2">
                        <a:lumMod val="20000"/>
                        <a:lumOff val="80000"/>
                      </a:schemeClr>
                    </a:solidFill>
                  </a:tcPr>
                </a:tc>
                <a:tc>
                  <a:txBody>
                    <a:bodyPr/>
                    <a:lstStyle/>
                    <a:p>
                      <a:pPr algn="just"/>
                      <a:r>
                        <a:rPr kumimoji="1" lang="ja-JP" altLang="en-US" sz="1400" dirty="0"/>
                        <a:t>エ　と解答しているもの。</a:t>
                      </a:r>
                    </a:p>
                  </a:txBody>
                  <a:tcP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p>
                  </a:txBody>
                  <a:tcPr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rPr>
                        <a:t>7.6</a:t>
                      </a:r>
                    </a:p>
                  </a:txBody>
                  <a:tcPr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rPr>
                        <a:t>8.3</a:t>
                      </a:r>
                    </a:p>
                  </a:txBody>
                  <a:tcPr anchor="ctr">
                    <a:solidFill>
                      <a:schemeClr val="accent2">
                        <a:lumMod val="20000"/>
                        <a:lumOff val="80000"/>
                      </a:schemeClr>
                    </a:solidFill>
                  </a:tcPr>
                </a:tc>
                <a:tc>
                  <a:txBody>
                    <a:bodyPr/>
                    <a:lstStyle/>
                    <a:p>
                      <a:pPr algn="ctr"/>
                      <a:endParaRPr kumimoji="1" lang="ja-JP" altLang="en-US" sz="1400" dirty="0"/>
                    </a:p>
                  </a:txBody>
                  <a:tcPr anchor="ctr">
                    <a:solidFill>
                      <a:schemeClr val="accent2">
                        <a:lumMod val="20000"/>
                        <a:lumOff val="80000"/>
                      </a:schemeClr>
                    </a:solidFill>
                  </a:tcPr>
                </a:tc>
                <a:tc>
                  <a:txBody>
                    <a:bodyPr/>
                    <a:lstStyle/>
                    <a:p>
                      <a:pPr algn="ctr"/>
                      <a:endParaRPr kumimoji="1" lang="ja-JP" altLang="en-US" sz="1400" dirty="0"/>
                    </a:p>
                  </a:txBody>
                  <a:tcPr anchor="ctr">
                    <a:solidFill>
                      <a:schemeClr val="accent2">
                        <a:lumMod val="20000"/>
                        <a:lumOff val="80000"/>
                      </a:schemeClr>
                    </a:solidFill>
                  </a:tcPr>
                </a:tc>
                <a:extLst>
                  <a:ext uri="{0D108BD9-81ED-4DB2-BD59-A6C34878D82A}">
                    <a16:rowId xmlns:a16="http://schemas.microsoft.com/office/drawing/2014/main" val="3730291628"/>
                  </a:ext>
                </a:extLst>
              </a:tr>
              <a:tr h="211177">
                <a:tc>
                  <a:txBody>
                    <a:bodyPr/>
                    <a:lstStyle/>
                    <a:p>
                      <a:pPr algn="ctr"/>
                      <a:r>
                        <a:rPr kumimoji="1" lang="en-US" altLang="ja-JP" sz="1400" dirty="0"/>
                        <a:t>99</a:t>
                      </a:r>
                      <a:endParaRPr kumimoji="1" lang="ja-JP" altLang="en-US" sz="1400" dirty="0"/>
                    </a:p>
                  </a:txBody>
                  <a:tcPr anchor="ctr"/>
                </a:tc>
                <a:tc>
                  <a:txBody>
                    <a:bodyPr/>
                    <a:lstStyle/>
                    <a:p>
                      <a:pPr algn="just"/>
                      <a:r>
                        <a:rPr kumimoji="1" lang="ja-JP" altLang="en-US" sz="1400" dirty="0"/>
                        <a:t>上記以外の解答</a:t>
                      </a:r>
                    </a:p>
                  </a:txBody>
                  <a:tcPr/>
                </a:tc>
                <a:tc>
                  <a:txBody>
                    <a:bodyPr/>
                    <a:lstStyle/>
                    <a:p>
                      <a:pPr algn="ctr"/>
                      <a:endParaRPr kumimoji="1" lang="ja-JP" altLang="en-US" sz="140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rPr>
                        <a:t>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rPr>
                        <a:t>0.0</a:t>
                      </a:r>
                    </a:p>
                  </a:txBody>
                  <a:tcPr anchor="ctr"/>
                </a:tc>
                <a:tc>
                  <a:txBody>
                    <a:bodyPr/>
                    <a:lstStyle/>
                    <a:p>
                      <a:pPr algn="ctr"/>
                      <a:endParaRPr kumimoji="1" lang="ja-JP" altLang="en-US" sz="1400" dirty="0"/>
                    </a:p>
                  </a:txBody>
                  <a:tcPr anchor="ctr"/>
                </a:tc>
                <a:tc>
                  <a:txBody>
                    <a:bodyPr/>
                    <a:lstStyle/>
                    <a:p>
                      <a:pPr algn="ctr"/>
                      <a:endParaRPr kumimoji="1" lang="ja-JP" altLang="en-US" sz="1400" dirty="0"/>
                    </a:p>
                  </a:txBody>
                  <a:tcPr anchor="ctr"/>
                </a:tc>
                <a:extLst>
                  <a:ext uri="{0D108BD9-81ED-4DB2-BD59-A6C34878D82A}">
                    <a16:rowId xmlns:a16="http://schemas.microsoft.com/office/drawing/2014/main" val="2540675280"/>
                  </a:ext>
                </a:extLst>
              </a:tr>
              <a:tr h="231531">
                <a:tc>
                  <a:txBody>
                    <a:bodyPr/>
                    <a:lstStyle/>
                    <a:p>
                      <a:pPr algn="ctr"/>
                      <a:r>
                        <a:rPr kumimoji="1" lang="ja-JP" altLang="en-US" sz="1400" dirty="0"/>
                        <a:t>０</a:t>
                      </a:r>
                    </a:p>
                  </a:txBody>
                  <a:tcPr anchor="ctr"/>
                </a:tc>
                <a:tc>
                  <a:txBody>
                    <a:bodyPr/>
                    <a:lstStyle/>
                    <a:p>
                      <a:pPr algn="just"/>
                      <a:r>
                        <a:rPr kumimoji="1" lang="ja-JP" altLang="en-US" sz="1400" dirty="0"/>
                        <a:t>無解答</a:t>
                      </a:r>
                    </a:p>
                  </a:txBody>
                  <a:tcPr/>
                </a:tc>
                <a:tc>
                  <a:txBody>
                    <a:bodyPr/>
                    <a:lstStyle/>
                    <a:p>
                      <a:pPr algn="ctr"/>
                      <a:endParaRPr kumimoji="1" lang="ja-JP" altLang="en-US" sz="1400" dirty="0"/>
                    </a:p>
                  </a:txBody>
                  <a:tcPr anchor="ctr"/>
                </a:tc>
                <a:tc>
                  <a:txBody>
                    <a:bodyPr/>
                    <a:lstStyle/>
                    <a:p>
                      <a:pPr algn="ctr"/>
                      <a:r>
                        <a:rPr kumimoji="1" lang="en-US" altLang="ja-JP" sz="1400" dirty="0">
                          <a:solidFill>
                            <a:schemeClr val="tx1"/>
                          </a:solidFill>
                        </a:rPr>
                        <a:t>0.7</a:t>
                      </a:r>
                      <a:endParaRPr kumimoji="1" lang="ja-JP" altLang="en-US" sz="1400" dirty="0">
                        <a:solidFill>
                          <a:schemeClr val="tx1"/>
                        </a:solidFill>
                      </a:endParaRPr>
                    </a:p>
                  </a:txBody>
                  <a:tcPr anchor="ctr"/>
                </a:tc>
                <a:tc>
                  <a:txBody>
                    <a:bodyPr/>
                    <a:lstStyle/>
                    <a:p>
                      <a:pPr algn="ctr"/>
                      <a:r>
                        <a:rPr kumimoji="1" lang="en-US" altLang="ja-JP" sz="1400" dirty="0">
                          <a:solidFill>
                            <a:schemeClr val="tx1"/>
                          </a:solidFill>
                        </a:rPr>
                        <a:t>0.6</a:t>
                      </a:r>
                      <a:endParaRPr kumimoji="1" lang="ja-JP" altLang="en-US" sz="1400" dirty="0">
                        <a:solidFill>
                          <a:schemeClr val="tx1"/>
                        </a:solidFill>
                      </a:endParaRPr>
                    </a:p>
                  </a:txBody>
                  <a:tcPr anchor="ctr"/>
                </a:tc>
                <a:tc>
                  <a:txBody>
                    <a:bodyPr/>
                    <a:lstStyle/>
                    <a:p>
                      <a:pPr algn="ctr"/>
                      <a:endParaRPr kumimoji="1" lang="ja-JP" altLang="en-US" sz="1400" dirty="0"/>
                    </a:p>
                  </a:txBody>
                  <a:tcPr anchor="ctr"/>
                </a:tc>
                <a:tc>
                  <a:txBody>
                    <a:bodyPr/>
                    <a:lstStyle/>
                    <a:p>
                      <a:pPr algn="ctr"/>
                      <a:endParaRPr kumimoji="1" lang="ja-JP" altLang="en-US" sz="1400" dirty="0"/>
                    </a:p>
                  </a:txBody>
                  <a:tcPr anchor="ctr"/>
                </a:tc>
                <a:extLst>
                  <a:ext uri="{0D108BD9-81ED-4DB2-BD59-A6C34878D82A}">
                    <a16:rowId xmlns:a16="http://schemas.microsoft.com/office/drawing/2014/main" val="333400974"/>
                  </a:ext>
                </a:extLst>
              </a:tr>
            </a:tbl>
          </a:graphicData>
        </a:graphic>
      </p:graphicFrame>
      <p:sp>
        <p:nvSpPr>
          <p:cNvPr id="17" name="四角形: 角を丸くする 16">
            <a:extLst>
              <a:ext uri="{FF2B5EF4-FFF2-40B4-BE49-F238E27FC236}">
                <a16:creationId xmlns:a16="http://schemas.microsoft.com/office/drawing/2014/main" id="{6686C14F-CA56-7A80-9D2E-C9BFBB08F2FE}"/>
              </a:ext>
            </a:extLst>
          </p:cNvPr>
          <p:cNvSpPr/>
          <p:nvPr/>
        </p:nvSpPr>
        <p:spPr>
          <a:xfrm>
            <a:off x="107505" y="4121020"/>
            <a:ext cx="1332147" cy="423440"/>
          </a:xfrm>
          <a:prstGeom prst="roundRect">
            <a:avLst>
              <a:gd name="adj" fmla="val 25472"/>
            </a:avLst>
          </a:prstGeom>
          <a:solidFill>
            <a:srgbClr val="002060"/>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ts val="1400"/>
              </a:lnSpc>
            </a:pPr>
            <a:r>
              <a:rPr lang="ja-JP" altLang="en-US" sz="1400" b="1" dirty="0">
                <a:solidFill>
                  <a:schemeClr val="bg1"/>
                </a:solidFill>
                <a:latin typeface="メイリオ" panose="020B0604030504040204" pitchFamily="50" charset="-128"/>
                <a:ea typeface="メイリオ" panose="020B0604030504040204" pitchFamily="50" charset="-128"/>
              </a:rPr>
              <a:t>反応率の</a:t>
            </a:r>
            <a:endParaRPr lang="en-US" altLang="ja-JP" sz="1400" b="1" dirty="0">
              <a:solidFill>
                <a:schemeClr val="bg1"/>
              </a:solidFill>
              <a:latin typeface="メイリオ" panose="020B0604030504040204" pitchFamily="50" charset="-128"/>
              <a:ea typeface="メイリオ" panose="020B0604030504040204" pitchFamily="50" charset="-128"/>
            </a:endParaRPr>
          </a:p>
          <a:p>
            <a:pPr algn="ctr">
              <a:lnSpc>
                <a:spcPts val="1400"/>
              </a:lnSpc>
            </a:pPr>
            <a:r>
              <a:rPr lang="ja-JP" altLang="en-US" sz="1400" b="1" dirty="0">
                <a:solidFill>
                  <a:schemeClr val="bg1"/>
                </a:solidFill>
                <a:latin typeface="メイリオ" panose="020B0604030504040204" pitchFamily="50" charset="-128"/>
                <a:ea typeface="メイリオ" panose="020B0604030504040204" pitchFamily="50" charset="-128"/>
              </a:rPr>
              <a:t>高い誤答</a:t>
            </a:r>
            <a:endParaRPr kumimoji="1" lang="ja-JP" altLang="en-US" sz="1400" b="1" dirty="0">
              <a:solidFill>
                <a:schemeClr val="bg1"/>
              </a:solidFill>
              <a:latin typeface="メイリオ" panose="020B0604030504040204" pitchFamily="50" charset="-128"/>
              <a:ea typeface="メイリオ" panose="020B0604030504040204" pitchFamily="50" charset="-128"/>
            </a:endParaRPr>
          </a:p>
        </p:txBody>
      </p:sp>
      <p:sp>
        <p:nvSpPr>
          <p:cNvPr id="19" name="四角形: 角を丸くする 18">
            <a:extLst>
              <a:ext uri="{FF2B5EF4-FFF2-40B4-BE49-F238E27FC236}">
                <a16:creationId xmlns:a16="http://schemas.microsoft.com/office/drawing/2014/main" id="{B759039E-BEA5-D969-86E7-87CB59718035}"/>
              </a:ext>
            </a:extLst>
          </p:cNvPr>
          <p:cNvSpPr/>
          <p:nvPr/>
        </p:nvSpPr>
        <p:spPr>
          <a:xfrm>
            <a:off x="2195736" y="4112413"/>
            <a:ext cx="6840760" cy="1613692"/>
          </a:xfrm>
          <a:prstGeom prst="roundRect">
            <a:avLst>
              <a:gd name="adj" fmla="val 9049"/>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just">
              <a:lnSpc>
                <a:spcPts val="2000"/>
              </a:lnSpc>
            </a:pPr>
            <a:r>
              <a:rPr lang="ja-JP" altLang="en-US" b="1" dirty="0">
                <a:solidFill>
                  <a:schemeClr val="tx2"/>
                </a:solidFill>
                <a:latin typeface="メイリオ" panose="020B0604030504040204" pitchFamily="50" charset="-128"/>
                <a:ea typeface="メイリオ" panose="020B0604030504040204" pitchFamily="50" charset="-128"/>
              </a:rPr>
              <a:t>　</a:t>
            </a:r>
            <a:r>
              <a:rPr lang="en-US" altLang="ja-JP" b="1" dirty="0">
                <a:solidFill>
                  <a:schemeClr val="tx2"/>
                </a:solidFill>
                <a:latin typeface="メイリオ" panose="020B0604030504040204" pitchFamily="50" charset="-128"/>
                <a:ea typeface="メイリオ" panose="020B0604030504040204" pitchFamily="50" charset="-128"/>
              </a:rPr>
              <a:t>a</a:t>
            </a:r>
            <a:r>
              <a:rPr lang="ja-JP" altLang="en-US" b="1" dirty="0">
                <a:solidFill>
                  <a:schemeClr val="tx2"/>
                </a:solidFill>
                <a:latin typeface="メイリオ" panose="020B0604030504040204" pitchFamily="50" charset="-128"/>
                <a:ea typeface="メイリオ" panose="020B0604030504040204" pitchFamily="50" charset="-128"/>
              </a:rPr>
              <a:t> の値が傾きを表すことは理解しているものの、</a:t>
            </a:r>
            <a:r>
              <a:rPr lang="en-US" altLang="ja-JP" b="1" dirty="0">
                <a:solidFill>
                  <a:schemeClr val="tx2"/>
                </a:solidFill>
                <a:latin typeface="メイリオ" panose="020B0604030504040204" pitchFamily="50" charset="-128"/>
                <a:ea typeface="メイリオ" panose="020B0604030504040204" pitchFamily="50" charset="-128"/>
              </a:rPr>
              <a:t> a</a:t>
            </a:r>
            <a:r>
              <a:rPr kumimoji="1" lang="ja-JP" altLang="en-US" b="1" dirty="0">
                <a:solidFill>
                  <a:schemeClr val="tx2"/>
                </a:solidFill>
                <a:latin typeface="メイリオ" panose="020B0604030504040204" pitchFamily="50" charset="-128"/>
                <a:ea typeface="メイリオ" panose="020B0604030504040204" pitchFamily="50" charset="-128"/>
              </a:rPr>
              <a:t> の値の増減が、グラフ</a:t>
            </a:r>
            <a:r>
              <a:rPr lang="ja-JP" altLang="en-US" b="1" dirty="0">
                <a:solidFill>
                  <a:schemeClr val="tx2"/>
                </a:solidFill>
                <a:latin typeface="メイリオ" panose="020B0604030504040204" pitchFamily="50" charset="-128"/>
                <a:ea typeface="メイリオ" panose="020B0604030504040204" pitchFamily="50" charset="-128"/>
              </a:rPr>
              <a:t>を</a:t>
            </a:r>
            <a:r>
              <a:rPr kumimoji="1" lang="ja-JP" altLang="en-US" b="1" dirty="0">
                <a:solidFill>
                  <a:schemeClr val="tx2"/>
                </a:solidFill>
                <a:latin typeface="メイリオ" panose="020B0604030504040204" pitchFamily="50" charset="-128"/>
                <a:ea typeface="メイリオ" panose="020B0604030504040204" pitchFamily="50" charset="-128"/>
              </a:rPr>
              <a:t>どのように変化させるかが理解できていないことが考えられます。</a:t>
            </a:r>
            <a:r>
              <a:rPr lang="en-US" altLang="ja-JP" b="1" dirty="0">
                <a:solidFill>
                  <a:schemeClr val="tx2"/>
                </a:solidFill>
                <a:latin typeface="メイリオ" panose="020B0604030504040204" pitchFamily="50" charset="-128"/>
                <a:ea typeface="メイリオ" panose="020B0604030504040204" pitchFamily="50" charset="-128"/>
              </a:rPr>
              <a:t>a</a:t>
            </a:r>
            <a:r>
              <a:rPr kumimoji="1" lang="ja-JP" altLang="en-US" b="1" dirty="0">
                <a:solidFill>
                  <a:schemeClr val="tx2"/>
                </a:solidFill>
                <a:latin typeface="メイリオ" panose="020B0604030504040204" pitchFamily="50" charset="-128"/>
                <a:ea typeface="メイリオ" panose="020B0604030504040204" pitchFamily="50" charset="-128"/>
              </a:rPr>
              <a:t> や </a:t>
            </a:r>
            <a:r>
              <a:rPr kumimoji="1" lang="en-US" altLang="ja-JP" b="1" dirty="0">
                <a:solidFill>
                  <a:schemeClr val="tx2"/>
                </a:solidFill>
                <a:latin typeface="メイリオ" panose="020B0604030504040204" pitchFamily="50" charset="-128"/>
                <a:ea typeface="メイリオ" panose="020B0604030504040204" pitchFamily="50" charset="-128"/>
              </a:rPr>
              <a:t>b </a:t>
            </a:r>
            <a:r>
              <a:rPr kumimoji="1" lang="ja-JP" altLang="en-US" b="1" dirty="0">
                <a:solidFill>
                  <a:schemeClr val="tx2"/>
                </a:solidFill>
                <a:latin typeface="メイリオ" panose="020B0604030504040204" pitchFamily="50" charset="-128"/>
                <a:ea typeface="メイリオ" panose="020B0604030504040204" pitchFamily="50" charset="-128"/>
              </a:rPr>
              <a:t>の値とグラフの特徴を関連付けて理解できるようにすることが大切です。</a:t>
            </a:r>
          </a:p>
        </p:txBody>
      </p:sp>
      <p:sp>
        <p:nvSpPr>
          <p:cNvPr id="23" name="四角形: 角を丸くする 22">
            <a:extLst>
              <a:ext uri="{FF2B5EF4-FFF2-40B4-BE49-F238E27FC236}">
                <a16:creationId xmlns:a16="http://schemas.microsoft.com/office/drawing/2014/main" id="{D6539B7B-E764-8BB7-B3B4-B9D1382FE89B}"/>
              </a:ext>
            </a:extLst>
          </p:cNvPr>
          <p:cNvSpPr/>
          <p:nvPr/>
        </p:nvSpPr>
        <p:spPr>
          <a:xfrm>
            <a:off x="2195736" y="4114964"/>
            <a:ext cx="6840760" cy="414832"/>
          </a:xfrm>
          <a:prstGeom prst="roundRect">
            <a:avLst>
              <a:gd name="adj" fmla="val 25472"/>
            </a:avLst>
          </a:prstGeom>
          <a:solidFill>
            <a:srgbClr val="002060"/>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ts val="2600"/>
              </a:lnSpc>
            </a:pPr>
            <a:r>
              <a:rPr lang="ja-JP" altLang="en-US" b="1" dirty="0">
                <a:solidFill>
                  <a:schemeClr val="bg1"/>
                </a:solidFill>
                <a:latin typeface="メイリオ" panose="020B0604030504040204" pitchFamily="50" charset="-128"/>
                <a:ea typeface="メイリオ" panose="020B0604030504040204" pitchFamily="50" charset="-128"/>
              </a:rPr>
              <a:t>こんなところ</a:t>
            </a:r>
            <a:r>
              <a:rPr lang="ja-JP" altLang="en-US" b="1">
                <a:solidFill>
                  <a:schemeClr val="bg1"/>
                </a:solidFill>
                <a:latin typeface="メイリオ" panose="020B0604030504040204" pitchFamily="50" charset="-128"/>
                <a:ea typeface="メイリオ" panose="020B0604030504040204" pitchFamily="50" charset="-128"/>
              </a:rPr>
              <a:t>につまずいて</a:t>
            </a:r>
            <a:r>
              <a:rPr lang="ja-JP" altLang="en-US" b="1" dirty="0">
                <a:solidFill>
                  <a:schemeClr val="bg1"/>
                </a:solidFill>
                <a:latin typeface="メイリオ" panose="020B0604030504040204" pitchFamily="50" charset="-128"/>
                <a:ea typeface="メイリオ" panose="020B0604030504040204" pitchFamily="50" charset="-128"/>
              </a:rPr>
              <a:t>いませんか？</a:t>
            </a:r>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2" name="タイトル 1">
            <a:extLst>
              <a:ext uri="{FF2B5EF4-FFF2-40B4-BE49-F238E27FC236}">
                <a16:creationId xmlns:a16="http://schemas.microsoft.com/office/drawing/2014/main" id="{6F0B837A-75DC-F085-D373-57E78B125384}"/>
              </a:ext>
            </a:extLst>
          </p:cNvPr>
          <p:cNvSpPr txBox="1">
            <a:spLocks/>
          </p:cNvSpPr>
          <p:nvPr/>
        </p:nvSpPr>
        <p:spPr>
          <a:xfrm>
            <a:off x="107504" y="32762"/>
            <a:ext cx="8928992" cy="646184"/>
          </a:xfrm>
          <a:prstGeom prst="rect">
            <a:avLst/>
          </a:prstGeom>
          <a:solidFill>
            <a:srgbClr val="002060"/>
          </a:solidFill>
        </p:spPr>
        <p:txBody>
          <a:bodyPr vert="horz" wrap="square" lIns="91440" tIns="144000" rIns="91440" bIns="45720" rtlCol="0"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28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数学 ４　一次関数　解答類型分析シート</a:t>
            </a:r>
          </a:p>
        </p:txBody>
      </p:sp>
      <p:sp>
        <p:nvSpPr>
          <p:cNvPr id="12" name="矢印: 右 11">
            <a:extLst>
              <a:ext uri="{FF2B5EF4-FFF2-40B4-BE49-F238E27FC236}">
                <a16:creationId xmlns:a16="http://schemas.microsoft.com/office/drawing/2014/main" id="{121D5AE4-832A-1861-BF27-B3EE62C205F1}"/>
              </a:ext>
            </a:extLst>
          </p:cNvPr>
          <p:cNvSpPr/>
          <p:nvPr/>
        </p:nvSpPr>
        <p:spPr>
          <a:xfrm>
            <a:off x="1520661" y="4529796"/>
            <a:ext cx="594063" cy="590729"/>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30CE1552-947B-F820-EF8B-C7CF4FDD52FC}"/>
              </a:ext>
            </a:extLst>
          </p:cNvPr>
          <p:cNvSpPr txBox="1"/>
          <p:nvPr/>
        </p:nvSpPr>
        <p:spPr>
          <a:xfrm>
            <a:off x="54233" y="4584777"/>
            <a:ext cx="936104" cy="276999"/>
          </a:xfrm>
          <a:prstGeom prst="rect">
            <a:avLst/>
          </a:prstGeom>
          <a:noFill/>
        </p:spPr>
        <p:txBody>
          <a:bodyPr wrap="square" rtlCol="0">
            <a:spAutoFit/>
          </a:bodyPr>
          <a:lstStyle/>
          <a:p>
            <a:pPr algn="ctr"/>
            <a:r>
              <a:rPr lang="ja-JP" altLang="en-US" sz="1200" b="1" dirty="0">
                <a:solidFill>
                  <a:schemeClr val="tx2"/>
                </a:solidFill>
                <a:latin typeface="メイリオ" panose="020B0604030504040204" pitchFamily="50" charset="-128"/>
                <a:ea typeface="メイリオ" panose="020B0604030504040204" pitchFamily="50" charset="-128"/>
              </a:rPr>
              <a:t>類型番号</a:t>
            </a:r>
          </a:p>
        </p:txBody>
      </p:sp>
      <p:sp>
        <p:nvSpPr>
          <p:cNvPr id="3" name="吹き出し: 角を丸めた四角形 2">
            <a:extLst>
              <a:ext uri="{FF2B5EF4-FFF2-40B4-BE49-F238E27FC236}">
                <a16:creationId xmlns:a16="http://schemas.microsoft.com/office/drawing/2014/main" id="{6F234CAB-C15C-02FC-3450-A0947330EF25}"/>
              </a:ext>
            </a:extLst>
          </p:cNvPr>
          <p:cNvSpPr/>
          <p:nvPr/>
        </p:nvSpPr>
        <p:spPr>
          <a:xfrm>
            <a:off x="4427984" y="5805264"/>
            <a:ext cx="3531852" cy="971788"/>
          </a:xfrm>
          <a:prstGeom prst="wedgeRoundRectCallout">
            <a:avLst>
              <a:gd name="adj1" fmla="val 53996"/>
              <a:gd name="adj2" fmla="val 34240"/>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nSpc>
                <a:spcPts val="1600"/>
              </a:lnSpc>
            </a:pPr>
            <a:r>
              <a:rPr lang="ja-JP" altLang="en-US" sz="1600" dirty="0">
                <a:solidFill>
                  <a:schemeClr val="tx1"/>
                </a:solidFill>
                <a:latin typeface="メイリオ" panose="020B0604030504040204" pitchFamily="50" charset="-128"/>
                <a:ea typeface="メイリオ" panose="020B0604030504040204" pitchFamily="50" charset="-128"/>
              </a:rPr>
              <a:t>自校の反応率は、全国や広島県と</a:t>
            </a:r>
            <a:endParaRPr lang="en-US" altLang="ja-JP" sz="1600" dirty="0">
              <a:solidFill>
                <a:schemeClr val="tx1"/>
              </a:solidFill>
              <a:latin typeface="メイリオ" panose="020B0604030504040204" pitchFamily="50" charset="-128"/>
              <a:ea typeface="メイリオ" panose="020B0604030504040204" pitchFamily="50" charset="-128"/>
            </a:endParaRPr>
          </a:p>
          <a:p>
            <a:pPr>
              <a:lnSpc>
                <a:spcPts val="1600"/>
              </a:lnSpc>
            </a:pPr>
            <a:r>
              <a:rPr lang="ja-JP" altLang="en-US" sz="1600" dirty="0">
                <a:solidFill>
                  <a:schemeClr val="tx1"/>
                </a:solidFill>
                <a:latin typeface="メイリオ" panose="020B0604030504040204" pitchFamily="50" charset="-128"/>
                <a:ea typeface="メイリオ" panose="020B0604030504040204" pitchFamily="50" charset="-128"/>
              </a:rPr>
              <a:t>比べてどうでしょうか。</a:t>
            </a:r>
            <a:endParaRPr lang="en-US" altLang="ja-JP" sz="1600" dirty="0">
              <a:solidFill>
                <a:schemeClr val="tx1"/>
              </a:solidFill>
              <a:latin typeface="メイリオ" panose="020B0604030504040204" pitchFamily="50" charset="-128"/>
              <a:ea typeface="メイリオ" panose="020B0604030504040204" pitchFamily="50" charset="-128"/>
            </a:endParaRPr>
          </a:p>
          <a:p>
            <a:pPr>
              <a:lnSpc>
                <a:spcPts val="1600"/>
              </a:lnSpc>
            </a:pPr>
            <a:r>
              <a:rPr lang="ja-JP" altLang="en-US" sz="1600" dirty="0">
                <a:solidFill>
                  <a:schemeClr val="tx1"/>
                </a:solidFill>
                <a:latin typeface="メイリオ" panose="020B0604030504040204" pitchFamily="50" charset="-128"/>
                <a:ea typeface="メイリオ" panose="020B0604030504040204" pitchFamily="50" charset="-128"/>
              </a:rPr>
              <a:t>特徴的な傾向があれば、その要因も</a:t>
            </a:r>
            <a:endParaRPr lang="en-US" altLang="ja-JP" sz="1600" dirty="0">
              <a:solidFill>
                <a:schemeClr val="tx1"/>
              </a:solidFill>
              <a:latin typeface="メイリオ" panose="020B0604030504040204" pitchFamily="50" charset="-128"/>
              <a:ea typeface="メイリオ" panose="020B0604030504040204" pitchFamily="50" charset="-128"/>
            </a:endParaRPr>
          </a:p>
          <a:p>
            <a:pPr>
              <a:lnSpc>
                <a:spcPts val="1600"/>
              </a:lnSpc>
            </a:pPr>
            <a:r>
              <a:rPr lang="ja-JP" altLang="en-US" sz="1600" dirty="0">
                <a:solidFill>
                  <a:schemeClr val="tx1"/>
                </a:solidFill>
                <a:latin typeface="メイリオ" panose="020B0604030504040204" pitchFamily="50" charset="-128"/>
                <a:ea typeface="メイリオ" panose="020B0604030504040204" pitchFamily="50" charset="-128"/>
              </a:rPr>
              <a:t>考えてみましょう。</a:t>
            </a:r>
          </a:p>
        </p:txBody>
      </p:sp>
      <p:sp>
        <p:nvSpPr>
          <p:cNvPr id="5" name="吹き出し: 角を丸めた四角形 4">
            <a:extLst>
              <a:ext uri="{FF2B5EF4-FFF2-40B4-BE49-F238E27FC236}">
                <a16:creationId xmlns:a16="http://schemas.microsoft.com/office/drawing/2014/main" id="{EA43F950-DB67-B337-EB2C-8CBC9F76E260}"/>
              </a:ext>
            </a:extLst>
          </p:cNvPr>
          <p:cNvSpPr/>
          <p:nvPr/>
        </p:nvSpPr>
        <p:spPr>
          <a:xfrm>
            <a:off x="7020272" y="592896"/>
            <a:ext cx="1879128" cy="414832"/>
          </a:xfrm>
          <a:prstGeom prst="wedgeRoundRectCallout">
            <a:avLst>
              <a:gd name="adj1" fmla="val 24981"/>
              <a:gd name="adj2" fmla="val 9959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ts val="1700"/>
              </a:lnSpc>
            </a:pPr>
            <a:r>
              <a:rPr lang="ja-JP" altLang="en-US" sz="1200" dirty="0">
                <a:solidFill>
                  <a:schemeClr val="tx1"/>
                </a:solidFill>
                <a:latin typeface="メイリオ" panose="020B0604030504040204" pitchFamily="50" charset="-128"/>
                <a:ea typeface="メイリオ" panose="020B0604030504040204" pitchFamily="50" charset="-128"/>
              </a:rPr>
              <a:t>自校の反応率と人数を</a:t>
            </a:r>
            <a:endParaRPr lang="en-US" altLang="ja-JP" sz="1200" dirty="0">
              <a:solidFill>
                <a:schemeClr val="tx1"/>
              </a:solidFill>
              <a:latin typeface="メイリオ" panose="020B0604030504040204" pitchFamily="50" charset="-128"/>
              <a:ea typeface="メイリオ" panose="020B0604030504040204" pitchFamily="50" charset="-128"/>
            </a:endParaRPr>
          </a:p>
          <a:p>
            <a:pPr algn="ctr">
              <a:lnSpc>
                <a:spcPts val="1100"/>
              </a:lnSpc>
            </a:pPr>
            <a:r>
              <a:rPr lang="ja-JP" altLang="en-US" sz="1200" dirty="0">
                <a:solidFill>
                  <a:schemeClr val="tx1"/>
                </a:solidFill>
                <a:latin typeface="メイリオ" panose="020B0604030504040204" pitchFamily="50" charset="-128"/>
                <a:ea typeface="メイリオ" panose="020B0604030504040204" pitchFamily="50" charset="-128"/>
              </a:rPr>
              <a:t>入力してみましょう。</a:t>
            </a:r>
          </a:p>
        </p:txBody>
      </p:sp>
      <p:pic>
        <p:nvPicPr>
          <p:cNvPr id="6" name="Picture 6" descr="女性教師のイラスト（職業）">
            <a:extLst>
              <a:ext uri="{FF2B5EF4-FFF2-40B4-BE49-F238E27FC236}">
                <a16:creationId xmlns:a16="http://schemas.microsoft.com/office/drawing/2014/main" id="{21E8B1C5-82D2-B468-88D4-FEE7D34428C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458" r="17130" b="54012"/>
          <a:stretch/>
        </p:blipFill>
        <p:spPr bwMode="auto">
          <a:xfrm>
            <a:off x="8096256" y="6115745"/>
            <a:ext cx="803144" cy="709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2765077"/>
      </p:ext>
    </p:extLst>
  </p:cSld>
  <p:clrMapOvr>
    <a:masterClrMapping/>
  </p:clrMapOvr>
  <mc:AlternateContent xmlns:mc="http://schemas.openxmlformats.org/markup-compatibility/2006" xmlns:p14="http://schemas.microsoft.com/office/powerpoint/2010/main">
    <mc:Choice Requires="p14">
      <p:transition spd="med" p14:dur="700" advTm="46136">
        <p:fade/>
      </p:transition>
    </mc:Choice>
    <mc:Fallback xmlns="">
      <p:transition spd="med" advTm="46136">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図 54">
            <a:extLst>
              <a:ext uri="{FF2B5EF4-FFF2-40B4-BE49-F238E27FC236}">
                <a16:creationId xmlns:a16="http://schemas.microsoft.com/office/drawing/2014/main" id="{708A3AA1-88D8-82FB-E365-2E6D20F6BE4D}"/>
              </a:ext>
            </a:extLst>
          </p:cNvPr>
          <p:cNvPicPr>
            <a:picLocks noChangeAspect="1"/>
          </p:cNvPicPr>
          <p:nvPr/>
        </p:nvPicPr>
        <p:blipFill rotWithShape="1">
          <a:blip r:embed="rId3"/>
          <a:srcRect l="29208" t="23401" r="46850" b="29355"/>
          <a:stretch/>
        </p:blipFill>
        <p:spPr>
          <a:xfrm>
            <a:off x="6348705" y="2992495"/>
            <a:ext cx="2189258" cy="2429986"/>
          </a:xfrm>
          <a:prstGeom prst="rect">
            <a:avLst/>
          </a:prstGeom>
          <a:ln>
            <a:solidFill>
              <a:schemeClr val="tx1"/>
            </a:solidFill>
          </a:ln>
        </p:spPr>
      </p:pic>
      <p:sp>
        <p:nvSpPr>
          <p:cNvPr id="30" name="正方形/長方形 29">
            <a:extLst>
              <a:ext uri="{FF2B5EF4-FFF2-40B4-BE49-F238E27FC236}">
                <a16:creationId xmlns:a16="http://schemas.microsoft.com/office/drawing/2014/main" id="{3B62F5FE-6955-F5B0-8A6C-71924944716A}"/>
              </a:ext>
            </a:extLst>
          </p:cNvPr>
          <p:cNvSpPr/>
          <p:nvPr/>
        </p:nvSpPr>
        <p:spPr>
          <a:xfrm>
            <a:off x="7943612" y="4849172"/>
            <a:ext cx="1117978" cy="2160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a:extLst>
              <a:ext uri="{FF2B5EF4-FFF2-40B4-BE49-F238E27FC236}">
                <a16:creationId xmlns:a16="http://schemas.microsoft.com/office/drawing/2014/main" id="{607F2027-1473-5381-C868-8136AFA144EC}"/>
              </a:ext>
            </a:extLst>
          </p:cNvPr>
          <p:cNvSpPr txBox="1"/>
          <p:nvPr/>
        </p:nvSpPr>
        <p:spPr>
          <a:xfrm>
            <a:off x="3491880" y="5551265"/>
            <a:ext cx="5366767" cy="639919"/>
          </a:xfrm>
          <a:prstGeom prst="rect">
            <a:avLst/>
          </a:prstGeom>
          <a:noFill/>
        </p:spPr>
        <p:txBody>
          <a:bodyPr wrap="square" rtlCol="0">
            <a:spAutoFit/>
          </a:bodyPr>
          <a:lstStyle/>
          <a:p>
            <a:pPr algn="just">
              <a:lnSpc>
                <a:spcPts val="1400"/>
              </a:lnSpc>
            </a:pPr>
            <a:r>
              <a:rPr lang="ja-JP" altLang="en-US" sz="1400" b="1" dirty="0">
                <a:solidFill>
                  <a:srgbClr val="002060"/>
                </a:solidFill>
                <a:latin typeface="メイリオ" panose="020B0604030504040204" pitchFamily="50" charset="-128"/>
                <a:ea typeface="メイリオ" panose="020B0604030504040204" pitchFamily="50" charset="-128"/>
              </a:rPr>
              <a:t>　　　　　　</a:t>
            </a:r>
            <a:r>
              <a:rPr lang="ja-JP" altLang="en-US" sz="1400" dirty="0">
                <a:solidFill>
                  <a:srgbClr val="002060"/>
                </a:solidFill>
                <a:latin typeface="メイリオ" panose="020B0604030504040204" pitchFamily="50" charset="-128"/>
                <a:ea typeface="メイリオ" panose="020B0604030504040204" pitchFamily="50" charset="-128"/>
              </a:rPr>
              <a:t>は、幾何・代数・統計・解析を結び付けた動的な数学ソフトウェアで、ブラウザ上でフリーで使用することができる。「一次関数」などと検索し、教材集の中から自由に使用できる。</a:t>
            </a:r>
            <a:endParaRPr lang="en-US" altLang="ja-JP" sz="1400" dirty="0">
              <a:solidFill>
                <a:srgbClr val="002060"/>
              </a:solidFill>
              <a:latin typeface="メイリオ" panose="020B0604030504040204" pitchFamily="50" charset="-128"/>
              <a:ea typeface="メイリオ" panose="020B0604030504040204" pitchFamily="50" charset="-128"/>
            </a:endParaRPr>
          </a:p>
        </p:txBody>
      </p:sp>
      <p:sp>
        <p:nvSpPr>
          <p:cNvPr id="6" name="タイトル 1"/>
          <p:cNvSpPr txBox="1">
            <a:spLocks/>
          </p:cNvSpPr>
          <p:nvPr/>
        </p:nvSpPr>
        <p:spPr>
          <a:xfrm>
            <a:off x="107504" y="32762"/>
            <a:ext cx="8928992" cy="646184"/>
          </a:xfrm>
          <a:prstGeom prst="rect">
            <a:avLst/>
          </a:prstGeom>
          <a:solidFill>
            <a:srgbClr val="002060"/>
          </a:solidFill>
        </p:spPr>
        <p:txBody>
          <a:bodyPr vert="horz" wrap="square" lIns="91440" tIns="144000" rIns="91440" bIns="45720" rtlCol="0"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28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数学 ４　一次関数　授業展開例</a:t>
            </a:r>
          </a:p>
        </p:txBody>
      </p:sp>
      <p:grpSp>
        <p:nvGrpSpPr>
          <p:cNvPr id="40" name="グループ化 39">
            <a:extLst>
              <a:ext uri="{FF2B5EF4-FFF2-40B4-BE49-F238E27FC236}">
                <a16:creationId xmlns:a16="http://schemas.microsoft.com/office/drawing/2014/main" id="{7C533D96-3788-5EE6-4F04-13C82040FA15}"/>
              </a:ext>
            </a:extLst>
          </p:cNvPr>
          <p:cNvGrpSpPr/>
          <p:nvPr/>
        </p:nvGrpSpPr>
        <p:grpSpPr>
          <a:xfrm>
            <a:off x="815162" y="3574760"/>
            <a:ext cx="2254178" cy="2228169"/>
            <a:chOff x="251520" y="1700808"/>
            <a:chExt cx="4151436" cy="4103535"/>
          </a:xfrm>
        </p:grpSpPr>
        <p:pic>
          <p:nvPicPr>
            <p:cNvPr id="1026" name="Picture 2" descr="グラフ用紙 に対する画像結果">
              <a:extLst>
                <a:ext uri="{FF2B5EF4-FFF2-40B4-BE49-F238E27FC236}">
                  <a16:creationId xmlns:a16="http://schemas.microsoft.com/office/drawing/2014/main" id="{BB7AE22A-0EEA-3310-AAEE-B1C1287B0005}"/>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51520" y="1700808"/>
              <a:ext cx="4151436" cy="4103535"/>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5" name="直線コネクタ 4">
              <a:extLst>
                <a:ext uri="{FF2B5EF4-FFF2-40B4-BE49-F238E27FC236}">
                  <a16:creationId xmlns:a16="http://schemas.microsoft.com/office/drawing/2014/main" id="{F044197D-77F1-271F-91C9-776358CC4A16}"/>
                </a:ext>
              </a:extLst>
            </p:cNvPr>
            <p:cNvCxnSpPr>
              <a:cxnSpLocks/>
            </p:cNvCxnSpPr>
            <p:nvPr/>
          </p:nvCxnSpPr>
          <p:spPr>
            <a:xfrm>
              <a:off x="1403648" y="1916832"/>
              <a:ext cx="2016224" cy="381642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D205EEC7-EE8A-7AB1-05C6-CF4AB738F58C}"/>
                </a:ext>
              </a:extLst>
            </p:cNvPr>
            <p:cNvCxnSpPr>
              <a:cxnSpLocks/>
            </p:cNvCxnSpPr>
            <p:nvPr/>
          </p:nvCxnSpPr>
          <p:spPr>
            <a:xfrm flipH="1">
              <a:off x="1043608" y="1916832"/>
              <a:ext cx="2016224" cy="381642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C390DF97-AB6B-8C17-76DC-035522677170}"/>
                </a:ext>
              </a:extLst>
            </p:cNvPr>
            <p:cNvCxnSpPr>
              <a:cxnSpLocks/>
            </p:cNvCxnSpPr>
            <p:nvPr/>
          </p:nvCxnSpPr>
          <p:spPr>
            <a:xfrm>
              <a:off x="683568" y="1952376"/>
              <a:ext cx="3456384" cy="34928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16F8E051-0BF2-1FED-35CD-5A6AE71AD98A}"/>
                </a:ext>
              </a:extLst>
            </p:cNvPr>
            <p:cNvCxnSpPr>
              <a:cxnSpLocks/>
            </p:cNvCxnSpPr>
            <p:nvPr/>
          </p:nvCxnSpPr>
          <p:spPr>
            <a:xfrm flipH="1">
              <a:off x="323528" y="1940956"/>
              <a:ext cx="3456384" cy="34928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2B6D12F0-A398-19F0-07B5-06F626136697}"/>
                </a:ext>
              </a:extLst>
            </p:cNvPr>
            <p:cNvCxnSpPr>
              <a:cxnSpLocks/>
            </p:cNvCxnSpPr>
            <p:nvPr/>
          </p:nvCxnSpPr>
          <p:spPr>
            <a:xfrm>
              <a:off x="323528" y="2564904"/>
              <a:ext cx="3816424" cy="190263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EECCEDBF-EE89-91C4-A242-581EABD244FD}"/>
                </a:ext>
              </a:extLst>
            </p:cNvPr>
            <p:cNvCxnSpPr>
              <a:cxnSpLocks/>
            </p:cNvCxnSpPr>
            <p:nvPr/>
          </p:nvCxnSpPr>
          <p:spPr>
            <a:xfrm flipH="1">
              <a:off x="299906" y="2581300"/>
              <a:ext cx="3816424" cy="190263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2" name="吹き出し: 角を丸めた四角形 41">
            <a:extLst>
              <a:ext uri="{FF2B5EF4-FFF2-40B4-BE49-F238E27FC236}">
                <a16:creationId xmlns:a16="http://schemas.microsoft.com/office/drawing/2014/main" id="{D14DBEE2-5AB5-851A-D15B-DE2CD5D2EF50}"/>
              </a:ext>
            </a:extLst>
          </p:cNvPr>
          <p:cNvSpPr/>
          <p:nvPr/>
        </p:nvSpPr>
        <p:spPr>
          <a:xfrm>
            <a:off x="686224" y="2251517"/>
            <a:ext cx="2962155" cy="701409"/>
          </a:xfrm>
          <a:prstGeom prst="wedgeRoundRectCallout">
            <a:avLst>
              <a:gd name="adj1" fmla="val -54128"/>
              <a:gd name="adj2" fmla="val 39054"/>
              <a:gd name="adj3" fmla="val 16667"/>
            </a:avLst>
          </a:prstGeom>
          <a:solidFill>
            <a:schemeClr val="accent3">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600"/>
              </a:lnSpc>
            </a:pPr>
            <a:r>
              <a:rPr kumimoji="1" lang="ja-JP" altLang="en-US" sz="1200" dirty="0">
                <a:latin typeface="メイリオ" panose="020B0604030504040204" pitchFamily="50" charset="-128"/>
                <a:ea typeface="メイリオ" panose="020B0604030504040204" pitchFamily="50" charset="-128"/>
              </a:rPr>
              <a:t>１次関数 </a:t>
            </a:r>
            <a:r>
              <a:rPr kumimoji="1" lang="en-US" altLang="ja-JP" sz="1200" i="1" dirty="0">
                <a:latin typeface="メイリオ" panose="020B0604030504040204" pitchFamily="50" charset="-128"/>
                <a:ea typeface="メイリオ" panose="020B0604030504040204" pitchFamily="50" charset="-128"/>
              </a:rPr>
              <a:t>y=</a:t>
            </a:r>
            <a:r>
              <a:rPr kumimoji="1" lang="en-US" altLang="ja-JP" sz="1200" i="1" dirty="0" err="1">
                <a:latin typeface="メイリオ" panose="020B0604030504040204" pitchFamily="50" charset="-128"/>
                <a:ea typeface="メイリオ" panose="020B0604030504040204" pitchFamily="50" charset="-128"/>
              </a:rPr>
              <a:t>ax+b</a:t>
            </a:r>
            <a:r>
              <a:rPr kumimoji="1" lang="ja-JP" altLang="en-US" sz="1200" i="1" dirty="0">
                <a:latin typeface="メイリオ" panose="020B0604030504040204" pitchFamily="50" charset="-128"/>
                <a:ea typeface="メイリオ" panose="020B0604030504040204" pitchFamily="50" charset="-128"/>
              </a:rPr>
              <a:t> </a:t>
            </a:r>
            <a:r>
              <a:rPr kumimoji="1" lang="ja-JP" altLang="en-US" sz="1200" dirty="0">
                <a:latin typeface="メイリオ" panose="020B0604030504040204" pitchFamily="50" charset="-128"/>
                <a:ea typeface="メイリオ" panose="020B0604030504040204" pitchFamily="50" charset="-128"/>
              </a:rPr>
              <a:t>のグラフの</a:t>
            </a:r>
            <a:endParaRPr kumimoji="1" lang="en-US" altLang="ja-JP" sz="1200" dirty="0">
              <a:latin typeface="メイリオ" panose="020B0604030504040204" pitchFamily="50" charset="-128"/>
              <a:ea typeface="メイリオ" panose="020B0604030504040204" pitchFamily="50" charset="-128"/>
            </a:endParaRPr>
          </a:p>
          <a:p>
            <a:pPr>
              <a:lnSpc>
                <a:spcPts val="1600"/>
              </a:lnSpc>
            </a:pPr>
            <a:r>
              <a:rPr kumimoji="1" lang="ja-JP" altLang="en-US" sz="1200" dirty="0">
                <a:latin typeface="メイリオ" panose="020B0604030504040204" pitchFamily="50" charset="-128"/>
                <a:ea typeface="メイリオ" panose="020B0604030504040204" pitchFamily="50" charset="-128"/>
              </a:rPr>
              <a:t> </a:t>
            </a:r>
            <a:r>
              <a:rPr lang="en-US" altLang="ja-JP" sz="1200" i="1" dirty="0">
                <a:latin typeface="メイリオ" panose="020B0604030504040204" pitchFamily="50" charset="-128"/>
                <a:ea typeface="メイリオ" panose="020B0604030504040204" pitchFamily="50" charset="-128"/>
              </a:rPr>
              <a:t>a</a:t>
            </a:r>
            <a:r>
              <a:rPr kumimoji="1" lang="ja-JP" altLang="en-US" sz="1200" dirty="0">
                <a:latin typeface="メイリオ" panose="020B0604030504040204" pitchFamily="50" charset="-128"/>
                <a:ea typeface="メイリオ" panose="020B0604030504040204" pitchFamily="50" charset="-128"/>
              </a:rPr>
              <a:t> や </a:t>
            </a:r>
            <a:r>
              <a:rPr kumimoji="1" lang="en-US" altLang="ja-JP" sz="1200" i="1" dirty="0">
                <a:latin typeface="メイリオ" panose="020B0604030504040204" pitchFamily="50" charset="-128"/>
                <a:ea typeface="メイリオ" panose="020B0604030504040204" pitchFamily="50" charset="-128"/>
              </a:rPr>
              <a:t>b</a:t>
            </a:r>
            <a:r>
              <a:rPr kumimoji="1" lang="ja-JP" altLang="en-US" sz="1200" dirty="0">
                <a:latin typeface="メイリオ" panose="020B0604030504040204" pitchFamily="50" charset="-128"/>
                <a:ea typeface="メイリオ" panose="020B0604030504040204" pitchFamily="50" charset="-128"/>
              </a:rPr>
              <a:t> をいろいろ変化させて、</a:t>
            </a:r>
            <a:endParaRPr kumimoji="1" lang="en-US" altLang="ja-JP" sz="1200" dirty="0">
              <a:latin typeface="メイリオ" panose="020B0604030504040204" pitchFamily="50" charset="-128"/>
              <a:ea typeface="メイリオ" panose="020B0604030504040204" pitchFamily="50" charset="-128"/>
            </a:endParaRPr>
          </a:p>
          <a:p>
            <a:pPr>
              <a:lnSpc>
                <a:spcPts val="1600"/>
              </a:lnSpc>
            </a:pPr>
            <a:r>
              <a:rPr kumimoji="1" lang="ja-JP" altLang="en-US" sz="1200" dirty="0">
                <a:latin typeface="メイリオ" panose="020B0604030504040204" pitchFamily="50" charset="-128"/>
                <a:ea typeface="メイリオ" panose="020B0604030504040204" pitchFamily="50" charset="-128"/>
              </a:rPr>
              <a:t>気付いたことを話し合ってみましょう。</a:t>
            </a:r>
          </a:p>
        </p:txBody>
      </p:sp>
      <p:sp>
        <p:nvSpPr>
          <p:cNvPr id="49" name="吹き出し: 角を丸めた四角形 48">
            <a:extLst>
              <a:ext uri="{FF2B5EF4-FFF2-40B4-BE49-F238E27FC236}">
                <a16:creationId xmlns:a16="http://schemas.microsoft.com/office/drawing/2014/main" id="{EEAF8801-2675-7455-5AA8-FD1FB9FB494C}"/>
              </a:ext>
            </a:extLst>
          </p:cNvPr>
          <p:cNvSpPr/>
          <p:nvPr/>
        </p:nvSpPr>
        <p:spPr>
          <a:xfrm>
            <a:off x="914732" y="5848412"/>
            <a:ext cx="2505140" cy="634013"/>
          </a:xfrm>
          <a:prstGeom prst="wedgeRoundRectCallout">
            <a:avLst>
              <a:gd name="adj1" fmla="val -56233"/>
              <a:gd name="adj2" fmla="val 38704"/>
              <a:gd name="adj3" fmla="val 16667"/>
            </a:avLst>
          </a:prstGeom>
          <a:solidFill>
            <a:schemeClr val="accent3">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just">
              <a:lnSpc>
                <a:spcPts val="1400"/>
              </a:lnSpc>
            </a:pPr>
            <a:r>
              <a:rPr lang="en-US" altLang="ja-JP" sz="1200" dirty="0">
                <a:latin typeface="メイリオ" panose="020B0604030504040204" pitchFamily="50" charset="-128"/>
                <a:ea typeface="メイリオ" panose="020B0604030504040204" pitchFamily="50" charset="-128"/>
              </a:rPr>
              <a:t>a</a:t>
            </a:r>
            <a:r>
              <a:rPr lang="ja-JP" altLang="en-US" sz="1200" dirty="0">
                <a:latin typeface="メイリオ" panose="020B0604030504040204" pitchFamily="50" charset="-128"/>
                <a:ea typeface="メイリオ" panose="020B0604030504040204" pitchFamily="50" charset="-128"/>
              </a:rPr>
              <a:t>の値が大きくなると、グラフはどのように変化するのかな？</a:t>
            </a:r>
            <a:endParaRPr lang="en-US" altLang="ja-JP" sz="1200" dirty="0">
              <a:latin typeface="メイリオ" panose="020B0604030504040204" pitchFamily="50" charset="-128"/>
              <a:ea typeface="メイリオ" panose="020B0604030504040204" pitchFamily="50" charset="-128"/>
            </a:endParaRPr>
          </a:p>
          <a:p>
            <a:pPr algn="just">
              <a:lnSpc>
                <a:spcPts val="1400"/>
              </a:lnSpc>
            </a:pPr>
            <a:r>
              <a:rPr lang="ja-JP" altLang="en-US" sz="1200" dirty="0">
                <a:latin typeface="メイリオ" panose="020B0604030504040204" pitchFamily="50" charset="-128"/>
                <a:ea typeface="メイリオ" panose="020B0604030504040204" pitchFamily="50" charset="-128"/>
              </a:rPr>
              <a:t>なぜそのようになるのかな？</a:t>
            </a:r>
          </a:p>
        </p:txBody>
      </p:sp>
      <p:pic>
        <p:nvPicPr>
          <p:cNvPr id="53" name="図 52">
            <a:extLst>
              <a:ext uri="{FF2B5EF4-FFF2-40B4-BE49-F238E27FC236}">
                <a16:creationId xmlns:a16="http://schemas.microsoft.com/office/drawing/2014/main" id="{17C41E72-79DE-9F85-94A2-1B2F85E5EB4C}"/>
              </a:ext>
            </a:extLst>
          </p:cNvPr>
          <p:cNvPicPr>
            <a:picLocks noChangeAspect="1"/>
          </p:cNvPicPr>
          <p:nvPr/>
        </p:nvPicPr>
        <p:blipFill rotWithShape="1">
          <a:blip r:embed="rId6"/>
          <a:srcRect l="30755" t="24911" r="46483" b="30174"/>
          <a:stretch/>
        </p:blipFill>
        <p:spPr>
          <a:xfrm>
            <a:off x="3707155" y="2992495"/>
            <a:ext cx="2189258" cy="2429986"/>
          </a:xfrm>
          <a:prstGeom prst="rect">
            <a:avLst/>
          </a:prstGeom>
          <a:ln>
            <a:solidFill>
              <a:schemeClr val="tx1"/>
            </a:solidFill>
          </a:ln>
        </p:spPr>
      </p:pic>
      <p:pic>
        <p:nvPicPr>
          <p:cNvPr id="57" name="図 56">
            <a:extLst>
              <a:ext uri="{FF2B5EF4-FFF2-40B4-BE49-F238E27FC236}">
                <a16:creationId xmlns:a16="http://schemas.microsoft.com/office/drawing/2014/main" id="{BACB1585-16F1-78DE-BBEA-B89BC9F36117}"/>
              </a:ext>
            </a:extLst>
          </p:cNvPr>
          <p:cNvPicPr>
            <a:picLocks noChangeAspect="1"/>
          </p:cNvPicPr>
          <p:nvPr/>
        </p:nvPicPr>
        <p:blipFill rotWithShape="1">
          <a:blip r:embed="rId7"/>
          <a:srcRect l="7476" t="9400" r="81650" b="85934"/>
          <a:stretch/>
        </p:blipFill>
        <p:spPr>
          <a:xfrm>
            <a:off x="3537077" y="5445225"/>
            <a:ext cx="1106931" cy="267114"/>
          </a:xfrm>
          <a:prstGeom prst="rect">
            <a:avLst/>
          </a:prstGeom>
        </p:spPr>
      </p:pic>
      <p:sp>
        <p:nvSpPr>
          <p:cNvPr id="59" name="テキスト ボックス 58">
            <a:extLst>
              <a:ext uri="{FF2B5EF4-FFF2-40B4-BE49-F238E27FC236}">
                <a16:creationId xmlns:a16="http://schemas.microsoft.com/office/drawing/2014/main" id="{F0F4ECE4-0B36-5EF9-A953-C9FF08B2939A}"/>
              </a:ext>
            </a:extLst>
          </p:cNvPr>
          <p:cNvSpPr txBox="1"/>
          <p:nvPr/>
        </p:nvSpPr>
        <p:spPr>
          <a:xfrm>
            <a:off x="3791633" y="2297973"/>
            <a:ext cx="4884823" cy="675185"/>
          </a:xfrm>
          <a:prstGeom prst="rect">
            <a:avLst/>
          </a:prstGeom>
          <a:noFill/>
        </p:spPr>
        <p:txBody>
          <a:bodyPr wrap="square" rtlCol="0">
            <a:spAutoFit/>
          </a:bodyPr>
          <a:lstStyle/>
          <a:p>
            <a:pPr algn="just">
              <a:lnSpc>
                <a:spcPts val="1500"/>
              </a:lnSpc>
            </a:pPr>
            <a:r>
              <a:rPr lang="ja-JP" altLang="en-US" sz="1400" dirty="0">
                <a:solidFill>
                  <a:srgbClr val="002060"/>
                </a:solidFill>
                <a:latin typeface="メイリオ" panose="020B0604030504040204" pitchFamily="50" charset="-128"/>
                <a:ea typeface="メイリオ" panose="020B0604030504040204" pitchFamily="50" charset="-128"/>
              </a:rPr>
              <a:t>例えば、</a:t>
            </a:r>
            <a:r>
              <a:rPr lang="en-US" altLang="ja-JP" sz="1400" dirty="0">
                <a:solidFill>
                  <a:srgbClr val="002060"/>
                </a:solidFill>
                <a:latin typeface="メイリオ" panose="020B0604030504040204" pitchFamily="50" charset="-128"/>
                <a:ea typeface="メイリオ" panose="020B0604030504040204" pitchFamily="50" charset="-128"/>
              </a:rPr>
              <a:t>GeoGebra</a:t>
            </a:r>
            <a:r>
              <a:rPr lang="ja-JP" altLang="en-US" sz="1400" dirty="0">
                <a:solidFill>
                  <a:srgbClr val="002060"/>
                </a:solidFill>
                <a:latin typeface="メイリオ" panose="020B0604030504040204" pitchFamily="50" charset="-128"/>
                <a:ea typeface="メイリオ" panose="020B0604030504040204" pitchFamily="50" charset="-128"/>
              </a:rPr>
              <a:t> などのソフトウェアを活用し、生徒が端末で操作しながら、 </a:t>
            </a:r>
            <a:r>
              <a:rPr lang="en-US" altLang="ja-JP" sz="1400" dirty="0">
                <a:solidFill>
                  <a:srgbClr val="002060"/>
                </a:solidFill>
                <a:latin typeface="メイリオ" panose="020B0604030504040204" pitchFamily="50" charset="-128"/>
                <a:ea typeface="メイリオ" panose="020B0604030504040204" pitchFamily="50" charset="-128"/>
              </a:rPr>
              <a:t>a</a:t>
            </a:r>
            <a:r>
              <a:rPr lang="ja-JP" altLang="en-US" sz="1400" dirty="0">
                <a:solidFill>
                  <a:srgbClr val="002060"/>
                </a:solidFill>
                <a:latin typeface="メイリオ" panose="020B0604030504040204" pitchFamily="50" charset="-128"/>
                <a:ea typeface="メイリオ" panose="020B0604030504040204" pitchFamily="50" charset="-128"/>
              </a:rPr>
              <a:t> や </a:t>
            </a:r>
            <a:r>
              <a:rPr lang="en-US" altLang="ja-JP" sz="1400" dirty="0">
                <a:solidFill>
                  <a:srgbClr val="002060"/>
                </a:solidFill>
                <a:latin typeface="メイリオ" panose="020B0604030504040204" pitchFamily="50" charset="-128"/>
                <a:ea typeface="メイリオ" panose="020B0604030504040204" pitchFamily="50" charset="-128"/>
              </a:rPr>
              <a:t>b</a:t>
            </a:r>
            <a:r>
              <a:rPr lang="ja-JP" altLang="en-US" sz="1400" dirty="0">
                <a:solidFill>
                  <a:srgbClr val="002060"/>
                </a:solidFill>
                <a:latin typeface="メイリオ" panose="020B0604030504040204" pitchFamily="50" charset="-128"/>
                <a:ea typeface="メイリオ" panose="020B0604030504040204" pitchFamily="50" charset="-128"/>
              </a:rPr>
              <a:t> の値の変化とグラフの変化について気付いたことを話し合う。</a:t>
            </a:r>
            <a:endParaRPr lang="en-US" altLang="ja-JP" sz="1400" dirty="0">
              <a:solidFill>
                <a:srgbClr val="002060"/>
              </a:solidFill>
              <a:latin typeface="メイリオ" panose="020B0604030504040204" pitchFamily="50" charset="-128"/>
              <a:ea typeface="メイリオ" panose="020B0604030504040204" pitchFamily="50" charset="-128"/>
            </a:endParaRPr>
          </a:p>
        </p:txBody>
      </p:sp>
      <p:sp>
        <p:nvSpPr>
          <p:cNvPr id="61" name="矢印: 右 60">
            <a:extLst>
              <a:ext uri="{FF2B5EF4-FFF2-40B4-BE49-F238E27FC236}">
                <a16:creationId xmlns:a16="http://schemas.microsoft.com/office/drawing/2014/main" id="{6287D64F-5EC4-147D-7927-509C00DF3CEA}"/>
              </a:ext>
            </a:extLst>
          </p:cNvPr>
          <p:cNvSpPr/>
          <p:nvPr/>
        </p:nvSpPr>
        <p:spPr>
          <a:xfrm>
            <a:off x="5896413" y="3974438"/>
            <a:ext cx="447035" cy="40585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4" name="吹き出し: 角を丸めた四角形 1023">
            <a:extLst>
              <a:ext uri="{FF2B5EF4-FFF2-40B4-BE49-F238E27FC236}">
                <a16:creationId xmlns:a16="http://schemas.microsoft.com/office/drawing/2014/main" id="{99E95BA0-D33F-D1E8-0AA8-F1F086E29BB1}"/>
              </a:ext>
            </a:extLst>
          </p:cNvPr>
          <p:cNvSpPr/>
          <p:nvPr/>
        </p:nvSpPr>
        <p:spPr>
          <a:xfrm>
            <a:off x="3002174" y="3740554"/>
            <a:ext cx="1408168" cy="595355"/>
          </a:xfrm>
          <a:prstGeom prst="wedgeRoundRectCallout">
            <a:avLst>
              <a:gd name="adj1" fmla="val 26748"/>
              <a:gd name="adj2" fmla="val -109850"/>
              <a:gd name="adj3" fmla="val 16667"/>
            </a:avLst>
          </a:prstGeom>
          <a:solidFill>
            <a:schemeClr val="accent3">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just">
              <a:lnSpc>
                <a:spcPts val="1100"/>
              </a:lnSpc>
            </a:pPr>
            <a:r>
              <a:rPr lang="en-US" altLang="ja-JP" sz="1100" dirty="0">
                <a:latin typeface="メイリオ" panose="020B0604030504040204" pitchFamily="50" charset="-128"/>
                <a:ea typeface="メイリオ" panose="020B0604030504040204" pitchFamily="50" charset="-128"/>
              </a:rPr>
              <a:t>a</a:t>
            </a:r>
            <a:r>
              <a:rPr lang="ja-JP" altLang="en-US" sz="1100" dirty="0">
                <a:latin typeface="メイリオ" panose="020B0604030504040204" pitchFamily="50" charset="-128"/>
                <a:ea typeface="メイリオ" panose="020B0604030504040204" pitchFamily="50" charset="-128"/>
              </a:rPr>
              <a:t>をスライドすることで、グラフが動的に変化する。</a:t>
            </a:r>
          </a:p>
        </p:txBody>
      </p:sp>
      <p:sp>
        <p:nvSpPr>
          <p:cNvPr id="4" name="四角形: 角を丸くする 3">
            <a:extLst>
              <a:ext uri="{FF2B5EF4-FFF2-40B4-BE49-F238E27FC236}">
                <a16:creationId xmlns:a16="http://schemas.microsoft.com/office/drawing/2014/main" id="{E24B5795-490E-DA3B-C6B5-FE0563EA1BE5}"/>
              </a:ext>
            </a:extLst>
          </p:cNvPr>
          <p:cNvSpPr/>
          <p:nvPr/>
        </p:nvSpPr>
        <p:spPr>
          <a:xfrm>
            <a:off x="285355" y="764704"/>
            <a:ext cx="8573292" cy="1418126"/>
          </a:xfrm>
          <a:prstGeom prst="roundRect">
            <a:avLst>
              <a:gd name="adj" fmla="val 9081"/>
            </a:avLst>
          </a:prstGeom>
          <a:solidFill>
            <a:schemeClr val="accent5">
              <a:lumMod val="20000"/>
              <a:lumOff val="80000"/>
            </a:schemeClr>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300"/>
              </a:lnSpc>
            </a:pPr>
            <a:endParaRPr lang="en-US" altLang="ja-JP" sz="1800" b="1" u="sng" dirty="0">
              <a:solidFill>
                <a:srgbClr val="002060"/>
              </a:solidFill>
              <a:latin typeface="メイリオ" panose="020B0604030504040204" pitchFamily="50" charset="-128"/>
              <a:ea typeface="メイリオ" panose="020B0604030504040204" pitchFamily="50" charset="-128"/>
            </a:endParaRPr>
          </a:p>
          <a:p>
            <a:pPr>
              <a:lnSpc>
                <a:spcPts val="3100"/>
              </a:lnSpc>
            </a:pPr>
            <a:endParaRPr lang="en-US" altLang="ja-JP" sz="1800" b="1" u="sng" dirty="0">
              <a:solidFill>
                <a:srgbClr val="002060"/>
              </a:solidFill>
              <a:latin typeface="メイリオ" panose="020B0604030504040204" pitchFamily="50" charset="-128"/>
              <a:ea typeface="メイリオ" panose="020B0604030504040204" pitchFamily="50" charset="-128"/>
            </a:endParaRPr>
          </a:p>
          <a:p>
            <a:r>
              <a:rPr lang="ja-JP" altLang="en-US" sz="1800" b="1" dirty="0">
                <a:solidFill>
                  <a:srgbClr val="002060"/>
                </a:solidFill>
                <a:latin typeface="メイリオ" panose="020B0604030504040204" pitchFamily="50" charset="-128"/>
                <a:ea typeface="メイリオ" panose="020B0604030504040204" pitchFamily="50" charset="-128"/>
              </a:rPr>
              <a:t>　デジタル機器を使って、一次関数 </a:t>
            </a:r>
            <a:r>
              <a:rPr lang="en-US" altLang="ja-JP" sz="1800" b="1" i="1" dirty="0">
                <a:solidFill>
                  <a:srgbClr val="002060"/>
                </a:solidFill>
                <a:latin typeface="メイリオ" panose="020B0604030504040204" pitchFamily="50" charset="-128"/>
                <a:ea typeface="メイリオ" panose="020B0604030504040204" pitchFamily="50" charset="-128"/>
              </a:rPr>
              <a:t>y</a:t>
            </a:r>
            <a:r>
              <a:rPr lang="ja-JP" altLang="en-US" sz="1800" b="1" i="1" dirty="0">
                <a:solidFill>
                  <a:srgbClr val="002060"/>
                </a:solidFill>
                <a:latin typeface="メイリオ" panose="020B0604030504040204" pitchFamily="50" charset="-128"/>
                <a:ea typeface="メイリオ" panose="020B0604030504040204" pitchFamily="50" charset="-128"/>
              </a:rPr>
              <a:t>＝</a:t>
            </a:r>
            <a:r>
              <a:rPr lang="en-US" altLang="ja-JP" sz="1800" b="1" i="1" dirty="0">
                <a:solidFill>
                  <a:srgbClr val="002060"/>
                </a:solidFill>
                <a:latin typeface="メイリオ" panose="020B0604030504040204" pitchFamily="50" charset="-128"/>
                <a:ea typeface="メイリオ" panose="020B0604030504040204" pitchFamily="50" charset="-128"/>
              </a:rPr>
              <a:t>ax</a:t>
            </a:r>
            <a:r>
              <a:rPr lang="ja-JP" altLang="en-US" sz="1800" b="1" i="1" dirty="0">
                <a:solidFill>
                  <a:srgbClr val="002060"/>
                </a:solidFill>
                <a:latin typeface="メイリオ" panose="020B0604030504040204" pitchFamily="50" charset="-128"/>
                <a:ea typeface="メイリオ" panose="020B0604030504040204" pitchFamily="50" charset="-128"/>
              </a:rPr>
              <a:t>＋</a:t>
            </a:r>
            <a:r>
              <a:rPr lang="en-US" altLang="ja-JP" sz="1800" b="1" i="1" dirty="0">
                <a:solidFill>
                  <a:srgbClr val="002060"/>
                </a:solidFill>
                <a:latin typeface="メイリオ" panose="020B0604030504040204" pitchFamily="50" charset="-128"/>
                <a:ea typeface="メイリオ" panose="020B0604030504040204" pitchFamily="50" charset="-128"/>
              </a:rPr>
              <a:t>b </a:t>
            </a:r>
            <a:r>
              <a:rPr lang="ja-JP" altLang="en-US" sz="1800" b="1" dirty="0">
                <a:solidFill>
                  <a:srgbClr val="002060"/>
                </a:solidFill>
                <a:latin typeface="メイリオ" panose="020B0604030504040204" pitchFamily="50" charset="-128"/>
                <a:ea typeface="メイリオ" panose="020B0604030504040204" pitchFamily="50" charset="-128"/>
              </a:rPr>
              <a:t>の</a:t>
            </a:r>
            <a:r>
              <a:rPr lang="en-US" altLang="ja-JP" sz="1800" b="1" i="1" dirty="0">
                <a:solidFill>
                  <a:srgbClr val="002060"/>
                </a:solidFill>
                <a:latin typeface="メイリオ" panose="020B0604030504040204" pitchFamily="50" charset="-128"/>
                <a:ea typeface="メイリオ" panose="020B0604030504040204" pitchFamily="50" charset="-128"/>
              </a:rPr>
              <a:t> a</a:t>
            </a:r>
            <a:r>
              <a:rPr kumimoji="1" lang="ja-JP" altLang="en-US" sz="1800" b="1" dirty="0">
                <a:solidFill>
                  <a:srgbClr val="002060"/>
                </a:solidFill>
                <a:latin typeface="メイリオ" panose="020B0604030504040204" pitchFamily="50" charset="-128"/>
                <a:ea typeface="メイリオ" panose="020B0604030504040204" pitchFamily="50" charset="-128"/>
              </a:rPr>
              <a:t> や </a:t>
            </a:r>
            <a:r>
              <a:rPr kumimoji="1" lang="en-US" altLang="ja-JP" sz="1800" b="1" i="1" dirty="0">
                <a:solidFill>
                  <a:srgbClr val="002060"/>
                </a:solidFill>
                <a:latin typeface="メイリオ" panose="020B0604030504040204" pitchFamily="50" charset="-128"/>
                <a:ea typeface="メイリオ" panose="020B0604030504040204" pitchFamily="50" charset="-128"/>
              </a:rPr>
              <a:t>b</a:t>
            </a:r>
            <a:r>
              <a:rPr kumimoji="1" lang="ja-JP" altLang="en-US" sz="1800" b="1" i="1" dirty="0">
                <a:solidFill>
                  <a:srgbClr val="002060"/>
                </a:solidFill>
                <a:latin typeface="メイリオ" panose="020B0604030504040204" pitchFamily="50" charset="-128"/>
                <a:ea typeface="メイリオ" panose="020B0604030504040204" pitchFamily="50" charset="-128"/>
              </a:rPr>
              <a:t> の値の</a:t>
            </a:r>
            <a:endParaRPr kumimoji="1" lang="en-US" altLang="ja-JP" sz="1800" b="1" i="1" dirty="0">
              <a:solidFill>
                <a:srgbClr val="002060"/>
              </a:solidFill>
              <a:latin typeface="メイリオ" panose="020B0604030504040204" pitchFamily="50" charset="-128"/>
              <a:ea typeface="メイリオ" panose="020B0604030504040204" pitchFamily="50" charset="-128"/>
            </a:endParaRPr>
          </a:p>
          <a:p>
            <a:r>
              <a:rPr kumimoji="1" lang="ja-JP" altLang="en-US" sz="1800" b="1" i="1" dirty="0">
                <a:solidFill>
                  <a:srgbClr val="002060"/>
                </a:solidFill>
                <a:latin typeface="メイリオ" panose="020B0604030504040204" pitchFamily="50" charset="-128"/>
                <a:ea typeface="メイリオ" panose="020B0604030504040204" pitchFamily="50" charset="-128"/>
              </a:rPr>
              <a:t>変化と</a:t>
            </a:r>
            <a:r>
              <a:rPr lang="ja-JP" altLang="en-US" sz="1800" b="1" dirty="0">
                <a:solidFill>
                  <a:srgbClr val="002060"/>
                </a:solidFill>
                <a:latin typeface="メイリオ" panose="020B0604030504040204" pitchFamily="50" charset="-128"/>
                <a:ea typeface="メイリオ" panose="020B0604030504040204" pitchFamily="50" charset="-128"/>
              </a:rPr>
              <a:t>グラフの変化の様子を確認しながら、一次関数の式とグラ</a:t>
            </a:r>
            <a:endParaRPr lang="en-US" altLang="ja-JP" sz="1800" b="1" dirty="0">
              <a:solidFill>
                <a:srgbClr val="002060"/>
              </a:solidFill>
              <a:latin typeface="メイリオ" panose="020B0604030504040204" pitchFamily="50" charset="-128"/>
              <a:ea typeface="メイリオ" panose="020B0604030504040204" pitchFamily="50" charset="-128"/>
            </a:endParaRPr>
          </a:p>
          <a:p>
            <a:r>
              <a:rPr lang="ja-JP" altLang="en-US" sz="1800" b="1" dirty="0">
                <a:solidFill>
                  <a:srgbClr val="002060"/>
                </a:solidFill>
                <a:latin typeface="メイリオ" panose="020B0604030504040204" pitchFamily="50" charset="-128"/>
                <a:ea typeface="メイリオ" panose="020B0604030504040204" pitchFamily="50" charset="-128"/>
              </a:rPr>
              <a:t>フの相互関係について理解を深める活動を取り入れましょう。</a:t>
            </a:r>
            <a:endParaRPr kumimoji="1" lang="ja-JP" altLang="en-US" b="1" dirty="0"/>
          </a:p>
        </p:txBody>
      </p:sp>
      <p:sp>
        <p:nvSpPr>
          <p:cNvPr id="2" name="四角形: 角を丸くする 1">
            <a:extLst>
              <a:ext uri="{FF2B5EF4-FFF2-40B4-BE49-F238E27FC236}">
                <a16:creationId xmlns:a16="http://schemas.microsoft.com/office/drawing/2014/main" id="{43642A1B-470B-2D46-55AE-55924CD4A121}"/>
              </a:ext>
            </a:extLst>
          </p:cNvPr>
          <p:cNvSpPr/>
          <p:nvPr/>
        </p:nvSpPr>
        <p:spPr>
          <a:xfrm>
            <a:off x="285354" y="782898"/>
            <a:ext cx="3775611" cy="394339"/>
          </a:xfrm>
          <a:prstGeom prst="roundRect">
            <a:avLst>
              <a:gd name="adj" fmla="val 25472"/>
            </a:avLst>
          </a:prstGeom>
          <a:solidFill>
            <a:srgbClr val="002060"/>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a:solidFill>
                  <a:schemeClr val="bg1"/>
                </a:solidFill>
                <a:latin typeface="メイリオ" panose="020B0604030504040204" pitchFamily="50" charset="-128"/>
                <a:ea typeface="メイリオ" panose="020B0604030504040204" pitchFamily="50" charset="-128"/>
              </a:rPr>
              <a:t>こんな授業を！授業改善のヒント</a:t>
            </a:r>
          </a:p>
        </p:txBody>
      </p:sp>
      <p:cxnSp>
        <p:nvCxnSpPr>
          <p:cNvPr id="7" name="直線コネクタ 6">
            <a:extLst>
              <a:ext uri="{FF2B5EF4-FFF2-40B4-BE49-F238E27FC236}">
                <a16:creationId xmlns:a16="http://schemas.microsoft.com/office/drawing/2014/main" id="{43A92EC9-AAD1-BCF4-816E-56145556A961}"/>
              </a:ext>
            </a:extLst>
          </p:cNvPr>
          <p:cNvCxnSpPr>
            <a:cxnSpLocks/>
          </p:cNvCxnSpPr>
          <p:nvPr/>
        </p:nvCxnSpPr>
        <p:spPr>
          <a:xfrm flipH="1">
            <a:off x="4450062" y="2979449"/>
            <a:ext cx="1220205" cy="245490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5416408E-7FD9-2014-1DF2-70D06B894422}"/>
              </a:ext>
            </a:extLst>
          </p:cNvPr>
          <p:cNvCxnSpPr>
            <a:cxnSpLocks/>
          </p:cNvCxnSpPr>
          <p:nvPr/>
        </p:nvCxnSpPr>
        <p:spPr>
          <a:xfrm flipH="1">
            <a:off x="7166903" y="2971829"/>
            <a:ext cx="1220205" cy="2454903"/>
          </a:xfrm>
          <a:prstGeom prst="line">
            <a:avLst/>
          </a:prstGeom>
          <a:ln w="28575">
            <a:solidFill>
              <a:srgbClr val="FFCCCC"/>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B25F925A-EEE0-E078-452D-0EE1FC233073}"/>
              </a:ext>
            </a:extLst>
          </p:cNvPr>
          <p:cNvCxnSpPr>
            <a:cxnSpLocks/>
          </p:cNvCxnSpPr>
          <p:nvPr/>
        </p:nvCxnSpPr>
        <p:spPr>
          <a:xfrm flipH="1">
            <a:off x="7383762" y="2995952"/>
            <a:ext cx="800100" cy="242316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矢印: 右 21">
            <a:extLst>
              <a:ext uri="{FF2B5EF4-FFF2-40B4-BE49-F238E27FC236}">
                <a16:creationId xmlns:a16="http://schemas.microsoft.com/office/drawing/2014/main" id="{139F3369-26C4-87B6-2BD6-2069147647BD}"/>
              </a:ext>
            </a:extLst>
          </p:cNvPr>
          <p:cNvSpPr/>
          <p:nvPr/>
        </p:nvSpPr>
        <p:spPr>
          <a:xfrm>
            <a:off x="7198910" y="5346418"/>
            <a:ext cx="184851" cy="87933"/>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23" name="矢印: 右 22">
            <a:extLst>
              <a:ext uri="{FF2B5EF4-FFF2-40B4-BE49-F238E27FC236}">
                <a16:creationId xmlns:a16="http://schemas.microsoft.com/office/drawing/2014/main" id="{E43EB3C1-7626-8224-A6BC-0AC95A1536EF}"/>
              </a:ext>
            </a:extLst>
          </p:cNvPr>
          <p:cNvSpPr/>
          <p:nvPr/>
        </p:nvSpPr>
        <p:spPr>
          <a:xfrm>
            <a:off x="7307924" y="5108577"/>
            <a:ext cx="144820" cy="88352"/>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24" name="矢印: 右 23">
            <a:extLst>
              <a:ext uri="{FF2B5EF4-FFF2-40B4-BE49-F238E27FC236}">
                <a16:creationId xmlns:a16="http://schemas.microsoft.com/office/drawing/2014/main" id="{5C2C52D3-8422-CE50-4BA7-89F07784DC78}"/>
              </a:ext>
            </a:extLst>
          </p:cNvPr>
          <p:cNvSpPr/>
          <p:nvPr/>
        </p:nvSpPr>
        <p:spPr>
          <a:xfrm>
            <a:off x="7440379" y="4838848"/>
            <a:ext cx="112627" cy="93385"/>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25" name="矢印: 右 24">
            <a:extLst>
              <a:ext uri="{FF2B5EF4-FFF2-40B4-BE49-F238E27FC236}">
                <a16:creationId xmlns:a16="http://schemas.microsoft.com/office/drawing/2014/main" id="{7BECCDB8-5A6F-E82B-9220-6C22C1C2C4BD}"/>
              </a:ext>
            </a:extLst>
          </p:cNvPr>
          <p:cNvSpPr/>
          <p:nvPr/>
        </p:nvSpPr>
        <p:spPr>
          <a:xfrm flipH="1">
            <a:off x="8183592" y="2978264"/>
            <a:ext cx="184851" cy="87933"/>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26" name="矢印: 右 25">
            <a:extLst>
              <a:ext uri="{FF2B5EF4-FFF2-40B4-BE49-F238E27FC236}">
                <a16:creationId xmlns:a16="http://schemas.microsoft.com/office/drawing/2014/main" id="{CDCF3582-2A8D-0B2E-83F8-2D024CE6BC51}"/>
              </a:ext>
            </a:extLst>
          </p:cNvPr>
          <p:cNvSpPr/>
          <p:nvPr/>
        </p:nvSpPr>
        <p:spPr>
          <a:xfrm flipH="1">
            <a:off x="8111182" y="3190729"/>
            <a:ext cx="144820" cy="88352"/>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27" name="矢印: 右 26">
            <a:extLst>
              <a:ext uri="{FF2B5EF4-FFF2-40B4-BE49-F238E27FC236}">
                <a16:creationId xmlns:a16="http://schemas.microsoft.com/office/drawing/2014/main" id="{88462882-E32C-A45A-DE00-885C890EC536}"/>
              </a:ext>
            </a:extLst>
          </p:cNvPr>
          <p:cNvSpPr/>
          <p:nvPr/>
        </p:nvSpPr>
        <p:spPr>
          <a:xfrm flipH="1">
            <a:off x="8014865" y="3440649"/>
            <a:ext cx="112627" cy="93385"/>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pic>
        <p:nvPicPr>
          <p:cNvPr id="28" name="Picture 2" descr="先生の男の子のイラスト（将来の夢）">
            <a:extLst>
              <a:ext uri="{FF2B5EF4-FFF2-40B4-BE49-F238E27FC236}">
                <a16:creationId xmlns:a16="http://schemas.microsoft.com/office/drawing/2014/main" id="{F5E95386-CB2E-AEF6-FE34-DE3C1B86723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215" y="2900239"/>
            <a:ext cx="774798" cy="77479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先生の男の子のイラスト（将来の夢）">
            <a:extLst>
              <a:ext uri="{FF2B5EF4-FFF2-40B4-BE49-F238E27FC236}">
                <a16:creationId xmlns:a16="http://schemas.microsoft.com/office/drawing/2014/main" id="{F7032BFC-5BDA-C895-5111-AC822E48FEA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52" y="5991712"/>
            <a:ext cx="774798" cy="774798"/>
          </a:xfrm>
          <a:prstGeom prst="rect">
            <a:avLst/>
          </a:prstGeom>
          <a:noFill/>
          <a:extLst>
            <a:ext uri="{909E8E84-426E-40DD-AFC4-6F175D3DCCD1}">
              <a14:hiddenFill xmlns:a14="http://schemas.microsoft.com/office/drawing/2010/main">
                <a:solidFill>
                  <a:srgbClr val="FFFFFF"/>
                </a:solidFill>
              </a14:hiddenFill>
            </a:ext>
          </a:extLst>
        </p:spPr>
      </p:pic>
      <p:sp>
        <p:nvSpPr>
          <p:cNvPr id="8" name="吹き出し: 角を丸めた四角形 7">
            <a:extLst>
              <a:ext uri="{FF2B5EF4-FFF2-40B4-BE49-F238E27FC236}">
                <a16:creationId xmlns:a16="http://schemas.microsoft.com/office/drawing/2014/main" id="{3658AC29-DFDC-D761-6A39-C62559CD1BB9}"/>
              </a:ext>
            </a:extLst>
          </p:cNvPr>
          <p:cNvSpPr/>
          <p:nvPr/>
        </p:nvSpPr>
        <p:spPr>
          <a:xfrm>
            <a:off x="802576" y="3104296"/>
            <a:ext cx="2009387" cy="445387"/>
          </a:xfrm>
          <a:prstGeom prst="wedgeRoundRectCallout">
            <a:avLst>
              <a:gd name="adj1" fmla="val -56578"/>
              <a:gd name="adj2" fmla="val 21595"/>
              <a:gd name="adj3" fmla="val 16667"/>
            </a:avLst>
          </a:prstGeom>
          <a:solidFill>
            <a:schemeClr val="accent3">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400"/>
              </a:lnSpc>
            </a:pPr>
            <a:r>
              <a:rPr lang="ja-JP" altLang="en-US" sz="1200" dirty="0">
                <a:latin typeface="メイリオ" panose="020B0604030504040204" pitchFamily="50" charset="-128"/>
                <a:ea typeface="メイリオ" panose="020B0604030504040204" pitchFamily="50" charset="-128"/>
              </a:rPr>
              <a:t>例えば、</a:t>
            </a:r>
            <a:r>
              <a:rPr lang="en-US" altLang="ja-JP" sz="1200" dirty="0">
                <a:latin typeface="メイリオ" panose="020B0604030504040204" pitchFamily="50" charset="-128"/>
                <a:ea typeface="メイリオ" panose="020B0604030504040204" pitchFamily="50" charset="-128"/>
              </a:rPr>
              <a:t>b=1</a:t>
            </a:r>
            <a:r>
              <a:rPr lang="ja-JP" altLang="en-US" sz="1200" dirty="0">
                <a:latin typeface="メイリオ" panose="020B0604030504040204" pitchFamily="50" charset="-128"/>
                <a:ea typeface="メイリオ" panose="020B0604030504040204" pitchFamily="50" charset="-128"/>
              </a:rPr>
              <a:t>で、</a:t>
            </a:r>
            <a:r>
              <a:rPr lang="en-US" altLang="ja-JP" sz="1200" dirty="0">
                <a:latin typeface="メイリオ" panose="020B0604030504040204" pitchFamily="50" charset="-128"/>
                <a:ea typeface="メイリオ" panose="020B0604030504040204" pitchFamily="50" charset="-128"/>
              </a:rPr>
              <a:t>a</a:t>
            </a:r>
            <a:r>
              <a:rPr lang="ja-JP" altLang="en-US" sz="1200" dirty="0">
                <a:latin typeface="メイリオ" panose="020B0604030504040204" pitchFamily="50" charset="-128"/>
                <a:ea typeface="メイリオ" panose="020B0604030504040204" pitchFamily="50" charset="-128"/>
              </a:rPr>
              <a:t>の値を変化させてみると</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a:t>
            </a:r>
          </a:p>
        </p:txBody>
      </p:sp>
      <p:sp>
        <p:nvSpPr>
          <p:cNvPr id="3" name="吹き出し: 角を丸めた四角形 2">
            <a:extLst>
              <a:ext uri="{FF2B5EF4-FFF2-40B4-BE49-F238E27FC236}">
                <a16:creationId xmlns:a16="http://schemas.microsoft.com/office/drawing/2014/main" id="{9A3B2029-1797-8A7E-C969-BD3F1FA1A54B}"/>
              </a:ext>
            </a:extLst>
          </p:cNvPr>
          <p:cNvSpPr/>
          <p:nvPr/>
        </p:nvSpPr>
        <p:spPr>
          <a:xfrm>
            <a:off x="5550891" y="6156450"/>
            <a:ext cx="2401187" cy="558363"/>
          </a:xfrm>
          <a:prstGeom prst="wedgeRoundRectCallout">
            <a:avLst>
              <a:gd name="adj1" fmla="val 52906"/>
              <a:gd name="adj2" fmla="val 2600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a:solidFill>
                  <a:schemeClr val="tx1"/>
                </a:solidFill>
                <a:latin typeface="メイリオ" panose="020B0604030504040204" pitchFamily="50" charset="-128"/>
                <a:ea typeface="メイリオ" panose="020B0604030504040204" pitchFamily="50" charset="-128"/>
              </a:rPr>
              <a:t>自校では、どのような</a:t>
            </a:r>
            <a:endParaRPr lang="en-US" altLang="ja-JP" sz="1600" dirty="0">
              <a:solidFill>
                <a:schemeClr val="tx1"/>
              </a:solidFill>
              <a:latin typeface="メイリオ" panose="020B0604030504040204" pitchFamily="50" charset="-128"/>
              <a:ea typeface="メイリオ" panose="020B0604030504040204" pitchFamily="50" charset="-128"/>
            </a:endParaRPr>
          </a:p>
          <a:p>
            <a:pPr algn="ctr"/>
            <a:r>
              <a:rPr lang="ja-JP" altLang="en-US" sz="1600" dirty="0">
                <a:solidFill>
                  <a:schemeClr val="tx1"/>
                </a:solidFill>
                <a:latin typeface="メイリオ" panose="020B0604030504040204" pitchFamily="50" charset="-128"/>
                <a:ea typeface="メイリオ" panose="020B0604030504040204" pitchFamily="50" charset="-128"/>
              </a:rPr>
              <a:t>授業改善を行いますか。</a:t>
            </a:r>
          </a:p>
        </p:txBody>
      </p:sp>
      <p:pic>
        <p:nvPicPr>
          <p:cNvPr id="1030" name="Picture 6" descr="女性教師のイラスト（職業）">
            <a:extLst>
              <a:ext uri="{FF2B5EF4-FFF2-40B4-BE49-F238E27FC236}">
                <a16:creationId xmlns:a16="http://schemas.microsoft.com/office/drawing/2014/main" id="{5197DEFB-16C1-1F57-726A-37C118F908F4}"/>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458" r="17130" b="54012"/>
          <a:stretch/>
        </p:blipFill>
        <p:spPr bwMode="auto">
          <a:xfrm>
            <a:off x="8024086" y="6127677"/>
            <a:ext cx="803144" cy="709493"/>
          </a:xfrm>
          <a:prstGeom prst="rect">
            <a:avLst/>
          </a:prstGeom>
          <a:noFill/>
          <a:extLst>
            <a:ext uri="{909E8E84-426E-40DD-AFC4-6F175D3DCCD1}">
              <a14:hiddenFill xmlns:a14="http://schemas.microsoft.com/office/drawing/2010/main">
                <a:solidFill>
                  <a:srgbClr val="FFFFFF"/>
                </a:solidFill>
              </a14:hiddenFill>
            </a:ext>
          </a:extLst>
        </p:spPr>
      </p:pic>
      <p:pic>
        <p:nvPicPr>
          <p:cNvPr id="11" name="図 10">
            <a:extLst>
              <a:ext uri="{FF2B5EF4-FFF2-40B4-BE49-F238E27FC236}">
                <a16:creationId xmlns:a16="http://schemas.microsoft.com/office/drawing/2014/main" id="{1E746893-2946-4E2F-6186-30B06E4F5876}"/>
              </a:ext>
            </a:extLst>
          </p:cNvPr>
          <p:cNvPicPr>
            <a:picLocks noChangeAspect="1"/>
          </p:cNvPicPr>
          <p:nvPr/>
        </p:nvPicPr>
        <p:blipFill>
          <a:blip r:embed="rId10"/>
          <a:stretch>
            <a:fillRect/>
          </a:stretch>
        </p:blipFill>
        <p:spPr>
          <a:xfrm>
            <a:off x="7905753" y="4373007"/>
            <a:ext cx="1165957" cy="735570"/>
          </a:xfrm>
          <a:prstGeom prst="rect">
            <a:avLst/>
          </a:prstGeom>
        </p:spPr>
      </p:pic>
      <p:sp>
        <p:nvSpPr>
          <p:cNvPr id="12" name="四角形: 角を丸くする 11">
            <a:extLst>
              <a:ext uri="{FF2B5EF4-FFF2-40B4-BE49-F238E27FC236}">
                <a16:creationId xmlns:a16="http://schemas.microsoft.com/office/drawing/2014/main" id="{A4D883A0-4CE3-EB51-4795-9F6A7B4F0C93}"/>
              </a:ext>
            </a:extLst>
          </p:cNvPr>
          <p:cNvSpPr/>
          <p:nvPr/>
        </p:nvSpPr>
        <p:spPr>
          <a:xfrm>
            <a:off x="7905754" y="5065196"/>
            <a:ext cx="1165956" cy="399678"/>
          </a:xfrm>
          <a:prstGeom prst="roundRect">
            <a:avLst>
              <a:gd name="adj" fmla="val 25494"/>
            </a:avLst>
          </a:prstGeom>
          <a:solidFill>
            <a:schemeClr val="bg1"/>
          </a:solidFill>
          <a:ln>
            <a:solidFill>
              <a:schemeClr val="accent1"/>
            </a:solidFill>
          </a:ln>
        </p:spPr>
        <p:style>
          <a:lnRef idx="2">
            <a:schemeClr val="accent6"/>
          </a:lnRef>
          <a:fillRef idx="1">
            <a:schemeClr val="lt1"/>
          </a:fillRef>
          <a:effectRef idx="0">
            <a:schemeClr val="accent6"/>
          </a:effectRef>
          <a:fontRef idx="minor">
            <a:schemeClr val="dk1"/>
          </a:fontRef>
        </p:style>
        <p:txBody>
          <a:bodyPr tIns="0" bIns="0" rtlCol="0" anchor="b"/>
          <a:lstStyle/>
          <a:p>
            <a:pPr algn="ctr">
              <a:lnSpc>
                <a:spcPts val="1300"/>
              </a:lnSpc>
            </a:pPr>
            <a:r>
              <a:rPr kumimoji="1" lang="ja-JP" altLang="en-US" sz="1200" b="1" dirty="0">
                <a:solidFill>
                  <a:schemeClr val="tx1"/>
                </a:solidFill>
              </a:rPr>
              <a:t>連続的な変化を可視化</a:t>
            </a:r>
          </a:p>
        </p:txBody>
      </p:sp>
      <p:pic>
        <p:nvPicPr>
          <p:cNvPr id="18" name="図 17">
            <a:extLst>
              <a:ext uri="{FF2B5EF4-FFF2-40B4-BE49-F238E27FC236}">
                <a16:creationId xmlns:a16="http://schemas.microsoft.com/office/drawing/2014/main" id="{6458D68C-8123-F05C-301E-1128D266EED3}"/>
              </a:ext>
            </a:extLst>
          </p:cNvPr>
          <p:cNvPicPr>
            <a:picLocks noChangeAspect="1"/>
          </p:cNvPicPr>
          <p:nvPr/>
        </p:nvPicPr>
        <p:blipFill>
          <a:blip r:embed="rId11"/>
          <a:stretch>
            <a:fillRect/>
          </a:stretch>
        </p:blipFill>
        <p:spPr>
          <a:xfrm>
            <a:off x="7380312" y="1086371"/>
            <a:ext cx="1164437" cy="731583"/>
          </a:xfrm>
          <a:prstGeom prst="rect">
            <a:avLst/>
          </a:prstGeom>
        </p:spPr>
      </p:pic>
      <p:sp>
        <p:nvSpPr>
          <p:cNvPr id="19" name="四角形: 角を丸くする 18">
            <a:extLst>
              <a:ext uri="{FF2B5EF4-FFF2-40B4-BE49-F238E27FC236}">
                <a16:creationId xmlns:a16="http://schemas.microsoft.com/office/drawing/2014/main" id="{509790E9-5402-E93F-E274-2EAB70026D82}"/>
              </a:ext>
            </a:extLst>
          </p:cNvPr>
          <p:cNvSpPr/>
          <p:nvPr/>
        </p:nvSpPr>
        <p:spPr>
          <a:xfrm>
            <a:off x="7238912" y="1094122"/>
            <a:ext cx="1468066" cy="923362"/>
          </a:xfrm>
          <a:prstGeom prst="roundRect">
            <a:avLst>
              <a:gd name="adj" fmla="val 26363"/>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tIns="0" bIns="0" rtlCol="0" anchor="b"/>
          <a:lstStyle/>
          <a:p>
            <a:pPr algn="ctr"/>
            <a:r>
              <a:rPr lang="ja-JP" altLang="en-US" sz="1200" b="1" dirty="0">
                <a:solidFill>
                  <a:schemeClr val="tx1"/>
                </a:solidFill>
              </a:rPr>
              <a:t>グラフ</a:t>
            </a:r>
            <a:r>
              <a:rPr kumimoji="1" lang="ja-JP" altLang="en-US" sz="1200" b="1" dirty="0">
                <a:solidFill>
                  <a:schemeClr val="tx1"/>
                </a:solidFill>
              </a:rPr>
              <a:t>作成ソフト</a:t>
            </a:r>
          </a:p>
        </p:txBody>
      </p:sp>
    </p:spTree>
    <p:extLst>
      <p:ext uri="{BB962C8B-B14F-4D97-AF65-F5344CB8AC3E}">
        <p14:creationId xmlns:p14="http://schemas.microsoft.com/office/powerpoint/2010/main" val="49899349"/>
      </p:ext>
    </p:extLst>
  </p:cSld>
  <p:clrMapOvr>
    <a:masterClrMapping/>
  </p:clrMapOvr>
  <mc:AlternateContent xmlns:mc="http://schemas.openxmlformats.org/markup-compatibility/2006" xmlns:p14="http://schemas.microsoft.com/office/powerpoint/2010/main">
    <mc:Choice Requires="p14">
      <p:transition spd="med" p14:dur="700" advTm="66925">
        <p:fade/>
      </p:transition>
    </mc:Choice>
    <mc:Fallback xmlns="">
      <p:transition spd="med" advTm="66925">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107504" y="75401"/>
            <a:ext cx="8928992" cy="560905"/>
          </a:xfrm>
          <a:prstGeom prst="rect">
            <a:avLst/>
          </a:prstGeom>
          <a:solidFill>
            <a:srgbClr val="002060"/>
          </a:solidFill>
        </p:spPr>
        <p:txBody>
          <a:bodyPr vert="horz" wrap="square" lIns="91440" tIns="144000" rIns="91440" bIns="45720" rtlCol="0"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24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数学 ６ （３）　</a:t>
            </a:r>
            <a:r>
              <a:rPr lang="ja-JP" altLang="en-US" sz="2400" b="1" spc="-15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統合的・発展的に考察すること</a:t>
            </a:r>
          </a:p>
        </p:txBody>
      </p:sp>
      <p:sp>
        <p:nvSpPr>
          <p:cNvPr id="5" name="テキスト ボックス 4"/>
          <p:cNvSpPr txBox="1"/>
          <p:nvPr/>
        </p:nvSpPr>
        <p:spPr>
          <a:xfrm>
            <a:off x="-16973" y="704890"/>
            <a:ext cx="8905002" cy="707886"/>
          </a:xfrm>
          <a:prstGeom prst="rect">
            <a:avLst/>
          </a:prstGeom>
          <a:noFill/>
        </p:spPr>
        <p:txBody>
          <a:bodyPr wrap="none" rtlCol="0">
            <a:spAutoFit/>
          </a:bodyPr>
          <a:lstStyle/>
          <a:p>
            <a:r>
              <a:rPr kumimoji="1" lang="en-US" altLang="ja-JP" sz="2000" b="1" dirty="0">
                <a:latin typeface="メイリオ" panose="020B0604030504040204" pitchFamily="50" charset="-128"/>
                <a:ea typeface="メイリオ" panose="020B0604030504040204" pitchFamily="50" charset="-128"/>
              </a:rPr>
              <a:t>【</a:t>
            </a:r>
            <a:r>
              <a:rPr kumimoji="1" lang="ja-JP" altLang="en-US" sz="2000" b="1" dirty="0">
                <a:latin typeface="メイリオ" panose="020B0604030504040204" pitchFamily="50" charset="-128"/>
                <a:ea typeface="メイリオ" panose="020B0604030504040204" pitchFamily="50" charset="-128"/>
              </a:rPr>
              <a:t>出題の趣旨</a:t>
            </a:r>
            <a:r>
              <a:rPr kumimoji="1" lang="en-US" altLang="ja-JP" sz="2000" b="1" dirty="0">
                <a:latin typeface="メイリオ" panose="020B0604030504040204" pitchFamily="50" charset="-128"/>
                <a:ea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rPr>
              <a:t>統合的・発展的に考え、成り立つ事柄を見いだし、数学的な</a:t>
            </a:r>
            <a:endParaRPr lang="en-US" altLang="ja-JP" sz="2000" b="1" dirty="0">
              <a:latin typeface="メイリオ" panose="020B0604030504040204" pitchFamily="50" charset="-128"/>
              <a:ea typeface="メイリオ" panose="020B0604030504040204" pitchFamily="50" charset="-128"/>
            </a:endParaRPr>
          </a:p>
          <a:p>
            <a:pPr marL="1790700" indent="-1790700"/>
            <a:r>
              <a:rPr lang="en-US" altLang="ja-JP" sz="2000" b="1" dirty="0">
                <a:latin typeface="メイリオ" panose="020B0604030504040204" pitchFamily="50" charset="-128"/>
                <a:ea typeface="メイリオ" panose="020B0604030504040204" pitchFamily="50" charset="-128"/>
              </a:rPr>
              <a:t>	</a:t>
            </a:r>
            <a:r>
              <a:rPr lang="ja-JP" altLang="en-US" sz="2000" b="1" dirty="0">
                <a:latin typeface="メイリオ" panose="020B0604030504040204" pitchFamily="50" charset="-128"/>
                <a:ea typeface="メイリオ" panose="020B0604030504040204" pitchFamily="50" charset="-128"/>
              </a:rPr>
              <a:t>表現を用いて説明することができるかどうかをみる</a:t>
            </a:r>
            <a:r>
              <a:rPr lang="ja-JP" altLang="en-US" sz="2000" b="1" spc="-150" dirty="0">
                <a:latin typeface="メイリオ" panose="020B0604030504040204" pitchFamily="50" charset="-128"/>
                <a:ea typeface="メイリオ" panose="020B0604030504040204" pitchFamily="50" charset="-128"/>
              </a:rPr>
              <a:t>。</a:t>
            </a:r>
            <a:endParaRPr kumimoji="1" lang="ja-JP" altLang="en-US" sz="2000" b="1" spc="-150" dirty="0">
              <a:latin typeface="メイリオ" panose="020B0604030504040204" pitchFamily="50" charset="-128"/>
              <a:ea typeface="メイリオ" panose="020B0604030504040204" pitchFamily="50" charset="-128"/>
            </a:endParaRPr>
          </a:p>
        </p:txBody>
      </p:sp>
      <p:pic>
        <p:nvPicPr>
          <p:cNvPr id="8" name="図 7">
            <a:extLst>
              <a:ext uri="{FF2B5EF4-FFF2-40B4-BE49-F238E27FC236}">
                <a16:creationId xmlns:a16="http://schemas.microsoft.com/office/drawing/2014/main" id="{BF4F7B3C-B5DA-D0AB-5DC0-D891FE104F18}"/>
              </a:ext>
            </a:extLst>
          </p:cNvPr>
          <p:cNvPicPr>
            <a:picLocks noChangeAspect="1"/>
          </p:cNvPicPr>
          <p:nvPr/>
        </p:nvPicPr>
        <p:blipFill>
          <a:blip r:embed="rId3"/>
          <a:stretch>
            <a:fillRect/>
          </a:stretch>
        </p:blipFill>
        <p:spPr>
          <a:xfrm>
            <a:off x="141159" y="1412776"/>
            <a:ext cx="2918673" cy="2876477"/>
          </a:xfrm>
          <a:prstGeom prst="rect">
            <a:avLst/>
          </a:prstGeom>
        </p:spPr>
      </p:pic>
      <p:pic>
        <p:nvPicPr>
          <p:cNvPr id="11" name="図 10">
            <a:extLst>
              <a:ext uri="{FF2B5EF4-FFF2-40B4-BE49-F238E27FC236}">
                <a16:creationId xmlns:a16="http://schemas.microsoft.com/office/drawing/2014/main" id="{0EB09A42-1DE8-7B4D-8E4E-A0D5561BF9B8}"/>
              </a:ext>
            </a:extLst>
          </p:cNvPr>
          <p:cNvPicPr>
            <a:picLocks noChangeAspect="1"/>
          </p:cNvPicPr>
          <p:nvPr/>
        </p:nvPicPr>
        <p:blipFill rotWithShape="1">
          <a:blip r:embed="rId4"/>
          <a:srcRect t="66853"/>
          <a:stretch/>
        </p:blipFill>
        <p:spPr>
          <a:xfrm>
            <a:off x="3059832" y="1387468"/>
            <a:ext cx="2965387" cy="953474"/>
          </a:xfrm>
          <a:prstGeom prst="rect">
            <a:avLst/>
          </a:prstGeom>
        </p:spPr>
      </p:pic>
      <p:pic>
        <p:nvPicPr>
          <p:cNvPr id="16" name="図 15">
            <a:extLst>
              <a:ext uri="{FF2B5EF4-FFF2-40B4-BE49-F238E27FC236}">
                <a16:creationId xmlns:a16="http://schemas.microsoft.com/office/drawing/2014/main" id="{A425BF2A-D6B5-354C-4080-3C755D95F30E}"/>
              </a:ext>
            </a:extLst>
          </p:cNvPr>
          <p:cNvPicPr>
            <a:picLocks noChangeAspect="1"/>
          </p:cNvPicPr>
          <p:nvPr/>
        </p:nvPicPr>
        <p:blipFill>
          <a:blip r:embed="rId5"/>
          <a:stretch>
            <a:fillRect/>
          </a:stretch>
        </p:blipFill>
        <p:spPr>
          <a:xfrm>
            <a:off x="3108456" y="2482406"/>
            <a:ext cx="2771588" cy="2876477"/>
          </a:xfrm>
          <a:prstGeom prst="rect">
            <a:avLst/>
          </a:prstGeom>
        </p:spPr>
      </p:pic>
      <p:pic>
        <p:nvPicPr>
          <p:cNvPr id="20" name="図 19">
            <a:extLst>
              <a:ext uri="{FF2B5EF4-FFF2-40B4-BE49-F238E27FC236}">
                <a16:creationId xmlns:a16="http://schemas.microsoft.com/office/drawing/2014/main" id="{48F0BD26-F42F-E4A7-46B9-B774D0BA5DFC}"/>
              </a:ext>
            </a:extLst>
          </p:cNvPr>
          <p:cNvPicPr>
            <a:picLocks noChangeAspect="1"/>
          </p:cNvPicPr>
          <p:nvPr/>
        </p:nvPicPr>
        <p:blipFill>
          <a:blip r:embed="rId6"/>
          <a:stretch>
            <a:fillRect/>
          </a:stretch>
        </p:blipFill>
        <p:spPr>
          <a:xfrm>
            <a:off x="6123804" y="2676513"/>
            <a:ext cx="2909155" cy="2876478"/>
          </a:xfrm>
          <a:prstGeom prst="rect">
            <a:avLst/>
          </a:prstGeom>
        </p:spPr>
      </p:pic>
      <p:pic>
        <p:nvPicPr>
          <p:cNvPr id="21" name="図 20">
            <a:extLst>
              <a:ext uri="{FF2B5EF4-FFF2-40B4-BE49-F238E27FC236}">
                <a16:creationId xmlns:a16="http://schemas.microsoft.com/office/drawing/2014/main" id="{C3720AFE-85B4-43AA-C8AF-6F96A1E0B00E}"/>
              </a:ext>
            </a:extLst>
          </p:cNvPr>
          <p:cNvPicPr>
            <a:picLocks noChangeAspect="1"/>
          </p:cNvPicPr>
          <p:nvPr/>
        </p:nvPicPr>
        <p:blipFill rotWithShape="1">
          <a:blip r:embed="rId4"/>
          <a:srcRect b="34737"/>
          <a:stretch/>
        </p:blipFill>
        <p:spPr>
          <a:xfrm>
            <a:off x="141159" y="4535622"/>
            <a:ext cx="2965387" cy="1877278"/>
          </a:xfrm>
          <a:prstGeom prst="rect">
            <a:avLst/>
          </a:prstGeom>
        </p:spPr>
      </p:pic>
      <p:sp>
        <p:nvSpPr>
          <p:cNvPr id="22" name="テキスト ボックス 21">
            <a:extLst>
              <a:ext uri="{FF2B5EF4-FFF2-40B4-BE49-F238E27FC236}">
                <a16:creationId xmlns:a16="http://schemas.microsoft.com/office/drawing/2014/main" id="{764ECCD3-3511-E22B-882C-32B95FF925A0}"/>
              </a:ext>
            </a:extLst>
          </p:cNvPr>
          <p:cNvSpPr txBox="1"/>
          <p:nvPr/>
        </p:nvSpPr>
        <p:spPr>
          <a:xfrm>
            <a:off x="3106546" y="5443941"/>
            <a:ext cx="5928745" cy="1483098"/>
          </a:xfrm>
          <a:prstGeom prst="rect">
            <a:avLst/>
          </a:prstGeom>
          <a:noFill/>
        </p:spPr>
        <p:txBody>
          <a:bodyPr wrap="square" rtlCol="0">
            <a:spAutoFit/>
          </a:bodyPr>
          <a:lstStyle/>
          <a:p>
            <a:pPr algn="just">
              <a:lnSpc>
                <a:spcPts val="1500"/>
              </a:lnSpc>
            </a:pPr>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正答の条件</a:t>
            </a:r>
            <a:r>
              <a:rPr lang="en-US" altLang="ja-JP" sz="1400" b="1" dirty="0">
                <a:latin typeface="メイリオ" panose="020B0604030504040204" pitchFamily="50" charset="-128"/>
                <a:ea typeface="メイリオ" panose="020B0604030504040204" pitchFamily="50" charset="-128"/>
              </a:rPr>
              <a:t>】</a:t>
            </a:r>
          </a:p>
          <a:p>
            <a:pPr marL="271463" algn="just">
              <a:lnSpc>
                <a:spcPts val="1500"/>
              </a:lnSpc>
            </a:pPr>
            <a:r>
              <a:rPr lang="ja-JP" altLang="en-US" sz="1400" b="1" dirty="0">
                <a:latin typeface="メイリオ" panose="020B0604030504040204" pitchFamily="50" charset="-128"/>
                <a:ea typeface="メイリオ" panose="020B0604030504040204" pitchFamily="50" charset="-128"/>
              </a:rPr>
              <a:t>「●●は、◆◆になる。」という形で、次の</a:t>
            </a:r>
            <a:r>
              <a:rPr lang="en-US" altLang="ja-JP" sz="1400" b="1" dirty="0">
                <a:latin typeface="メイリオ" panose="020B0604030504040204" pitchFamily="50" charset="-128"/>
                <a:ea typeface="メイリオ" panose="020B0604030504040204" pitchFamily="50" charset="-128"/>
              </a:rPr>
              <a:t>(a)</a:t>
            </a:r>
            <a:r>
              <a:rPr lang="ja-JP" altLang="en-US" sz="1400" b="1" dirty="0">
                <a:latin typeface="メイリオ" panose="020B0604030504040204" pitchFamily="50" charset="-128"/>
                <a:ea typeface="メイリオ" panose="020B0604030504040204" pitchFamily="50" charset="-128"/>
              </a:rPr>
              <a:t>、</a:t>
            </a:r>
            <a:r>
              <a:rPr lang="en-US" altLang="ja-JP" sz="1400" b="1" dirty="0">
                <a:latin typeface="メイリオ" panose="020B0604030504040204" pitchFamily="50" charset="-128"/>
                <a:ea typeface="メイリオ" panose="020B0604030504040204" pitchFamily="50" charset="-128"/>
              </a:rPr>
              <a:t>(b)</a:t>
            </a:r>
            <a:r>
              <a:rPr lang="ja-JP" altLang="en-US" sz="1400" b="1" dirty="0">
                <a:latin typeface="メイリオ" panose="020B0604030504040204" pitchFamily="50" charset="-128"/>
                <a:ea typeface="メイリオ" panose="020B0604030504040204" pitchFamily="50" charset="-128"/>
              </a:rPr>
              <a:t>について記述しているもの。</a:t>
            </a:r>
            <a:endParaRPr lang="en-US" altLang="ja-JP" sz="1400" b="1" dirty="0">
              <a:latin typeface="メイリオ" panose="020B0604030504040204" pitchFamily="50" charset="-128"/>
              <a:ea typeface="メイリオ" panose="020B0604030504040204" pitchFamily="50" charset="-128"/>
            </a:endParaRPr>
          </a:p>
          <a:p>
            <a:pPr marL="342900" indent="-71438" algn="just">
              <a:lnSpc>
                <a:spcPts val="1500"/>
              </a:lnSpc>
              <a:buAutoNum type="alphaLcParenBoth"/>
            </a:pPr>
            <a:r>
              <a:rPr lang="ja-JP" altLang="en-US" sz="1400" b="1" dirty="0">
                <a:latin typeface="メイリオ" panose="020B0604030504040204" pitchFamily="50" charset="-128"/>
                <a:ea typeface="メイリオ" panose="020B0604030504040204" pitchFamily="50" charset="-128"/>
              </a:rPr>
              <a:t>●●が、「□に入る整数の和」である。</a:t>
            </a:r>
            <a:endParaRPr lang="en-US" altLang="ja-JP" sz="1400" b="1" dirty="0">
              <a:latin typeface="メイリオ" panose="020B0604030504040204" pitchFamily="50" charset="-128"/>
              <a:ea typeface="メイリオ" panose="020B0604030504040204" pitchFamily="50" charset="-128"/>
            </a:endParaRPr>
          </a:p>
          <a:p>
            <a:pPr marL="342900" indent="-71438" algn="just">
              <a:lnSpc>
                <a:spcPts val="1500"/>
              </a:lnSpc>
              <a:buAutoNum type="alphaLcParenBoth"/>
            </a:pPr>
            <a:r>
              <a:rPr lang="ja-JP" altLang="en-US" sz="1400" b="1" dirty="0">
                <a:latin typeface="メイリオ" panose="020B0604030504040204" pitchFamily="50" charset="-128"/>
                <a:ea typeface="メイリオ" panose="020B0604030504040204" pitchFamily="50" charset="-128"/>
              </a:rPr>
              <a:t>◆◆が、「○に入れた整数の和の</a:t>
            </a:r>
            <a:r>
              <a:rPr lang="en-US" altLang="ja-JP" sz="1400" b="1" dirty="0">
                <a:latin typeface="メイリオ" panose="020B0604030504040204" pitchFamily="50" charset="-128"/>
                <a:ea typeface="メイリオ" panose="020B0604030504040204" pitchFamily="50" charset="-128"/>
              </a:rPr>
              <a:t>3</a:t>
            </a:r>
            <a:r>
              <a:rPr lang="ja-JP" altLang="en-US" sz="1400" b="1" dirty="0">
                <a:latin typeface="メイリオ" panose="020B0604030504040204" pitchFamily="50" charset="-128"/>
                <a:ea typeface="メイリオ" panose="020B0604030504040204" pitchFamily="50" charset="-128"/>
              </a:rPr>
              <a:t>倍」である。</a:t>
            </a:r>
            <a:endParaRPr lang="en-US" altLang="ja-JP" sz="1400" b="1" dirty="0">
              <a:latin typeface="メイリオ" panose="020B0604030504040204" pitchFamily="50" charset="-128"/>
              <a:ea typeface="メイリオ" panose="020B0604030504040204" pitchFamily="50" charset="-128"/>
            </a:endParaRPr>
          </a:p>
          <a:p>
            <a:pPr algn="just">
              <a:lnSpc>
                <a:spcPts val="1800"/>
              </a:lnSpc>
            </a:pPr>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正答例</a:t>
            </a:r>
            <a:r>
              <a:rPr lang="en-US" altLang="ja-JP" sz="1400" b="1" dirty="0">
                <a:latin typeface="メイリオ" panose="020B0604030504040204" pitchFamily="50" charset="-128"/>
                <a:ea typeface="メイリオ" panose="020B0604030504040204" pitchFamily="50" charset="-128"/>
              </a:rPr>
              <a:t>】</a:t>
            </a:r>
          </a:p>
          <a:p>
            <a:pPr marL="271463" algn="just">
              <a:lnSpc>
                <a:spcPts val="1500"/>
              </a:lnSpc>
            </a:pPr>
            <a:r>
              <a:rPr lang="ja-JP" altLang="en-US" sz="1400" b="1" dirty="0">
                <a:latin typeface="メイリオ" panose="020B0604030504040204" pitchFamily="50" charset="-128"/>
                <a:ea typeface="メイリオ" panose="020B0604030504040204" pitchFamily="50" charset="-128"/>
              </a:rPr>
              <a:t>・□に入る整数の和は、 ○に入れた整数の和の</a:t>
            </a:r>
            <a:r>
              <a:rPr lang="en-US" altLang="ja-JP" sz="1400" b="1" dirty="0">
                <a:latin typeface="メイリオ" panose="020B0604030504040204" pitchFamily="50" charset="-128"/>
                <a:ea typeface="メイリオ" panose="020B0604030504040204" pitchFamily="50" charset="-128"/>
              </a:rPr>
              <a:t>3</a:t>
            </a:r>
            <a:r>
              <a:rPr lang="ja-JP" altLang="en-US" sz="1400" b="1" dirty="0">
                <a:latin typeface="メイリオ" panose="020B0604030504040204" pitchFamily="50" charset="-128"/>
                <a:ea typeface="メイリオ" panose="020B0604030504040204" pitchFamily="50" charset="-128"/>
              </a:rPr>
              <a:t>倍になる。</a:t>
            </a:r>
            <a:endParaRPr lang="en-US" altLang="ja-JP" sz="1400" b="1" dirty="0">
              <a:latin typeface="メイリオ" panose="020B0604030504040204" pitchFamily="50" charset="-128"/>
              <a:ea typeface="メイリオ" panose="020B0604030504040204" pitchFamily="50" charset="-128"/>
            </a:endParaRPr>
          </a:p>
        </p:txBody>
      </p:sp>
      <p:sp>
        <p:nvSpPr>
          <p:cNvPr id="2" name="角丸四角形 7">
            <a:extLst>
              <a:ext uri="{FF2B5EF4-FFF2-40B4-BE49-F238E27FC236}">
                <a16:creationId xmlns:a16="http://schemas.microsoft.com/office/drawing/2014/main" id="{10B28654-01D2-B9EF-54C6-A21953A96646}"/>
              </a:ext>
            </a:extLst>
          </p:cNvPr>
          <p:cNvSpPr/>
          <p:nvPr/>
        </p:nvSpPr>
        <p:spPr>
          <a:xfrm>
            <a:off x="6417621" y="1387468"/>
            <a:ext cx="2592288" cy="1214814"/>
          </a:xfrm>
          <a:prstGeom prst="roundRect">
            <a:avLst>
              <a:gd name="adj" fmla="val 7999"/>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ja-JP" altLang="en-US" sz="2400" dirty="0">
                <a:solidFill>
                  <a:srgbClr val="000000"/>
                </a:solidFill>
                <a:latin typeface="メイリオ" panose="020B0604030504040204" pitchFamily="50" charset="-128"/>
                <a:ea typeface="メイリオ" panose="020B0604030504040204" pitchFamily="50" charset="-128"/>
              </a:rPr>
              <a:t>広島県　</a:t>
            </a:r>
            <a:r>
              <a:rPr lang="en-US" altLang="ja-JP" sz="2400" dirty="0">
                <a:solidFill>
                  <a:schemeClr val="tx1"/>
                </a:solidFill>
                <a:latin typeface="メイリオ" panose="020B0604030504040204" pitchFamily="50" charset="-128"/>
                <a:ea typeface="メイリオ" panose="020B0604030504040204" pitchFamily="50" charset="-128"/>
              </a:rPr>
              <a:t>42.2</a:t>
            </a:r>
            <a:r>
              <a:rPr lang="ja-JP" altLang="en-US" sz="2400" dirty="0">
                <a:solidFill>
                  <a:schemeClr val="tx1"/>
                </a:solidFill>
                <a:latin typeface="メイリオ" panose="020B0604030504040204" pitchFamily="50" charset="-128"/>
                <a:ea typeface="メイリオ" panose="020B0604030504040204" pitchFamily="50" charset="-128"/>
              </a:rPr>
              <a:t>％</a:t>
            </a:r>
            <a:endParaRPr lang="en-US" altLang="ja-JP" sz="2400" dirty="0">
              <a:solidFill>
                <a:schemeClr val="tx1"/>
              </a:solidFill>
              <a:latin typeface="メイリオ" panose="020B0604030504040204" pitchFamily="50" charset="-128"/>
              <a:ea typeface="メイリオ" panose="020B0604030504040204" pitchFamily="50" charset="-128"/>
            </a:endParaRPr>
          </a:p>
          <a:p>
            <a:r>
              <a:rPr lang="ja-JP" altLang="en-US" sz="2400" dirty="0">
                <a:solidFill>
                  <a:schemeClr val="tx1"/>
                </a:solidFill>
                <a:latin typeface="メイリオ" panose="020B0604030504040204" pitchFamily="50" charset="-128"/>
                <a:ea typeface="メイリオ" panose="020B0604030504040204" pitchFamily="50" charset="-128"/>
              </a:rPr>
              <a:t>全　国　</a:t>
            </a:r>
            <a:r>
              <a:rPr lang="en-US" altLang="ja-JP" sz="2400" dirty="0">
                <a:solidFill>
                  <a:schemeClr val="tx1"/>
                </a:solidFill>
                <a:latin typeface="メイリオ" panose="020B0604030504040204" pitchFamily="50" charset="-128"/>
                <a:ea typeface="メイリオ" panose="020B0604030504040204" pitchFamily="50" charset="-128"/>
              </a:rPr>
              <a:t>41.8</a:t>
            </a:r>
            <a:r>
              <a:rPr lang="ja-JP" altLang="en-US" sz="2400" dirty="0">
                <a:solidFill>
                  <a:schemeClr val="tx1"/>
                </a:solidFill>
                <a:latin typeface="メイリオ" panose="020B0604030504040204" pitchFamily="50" charset="-128"/>
                <a:ea typeface="メイリオ" panose="020B0604030504040204" pitchFamily="50" charset="-128"/>
              </a:rPr>
              <a:t>％</a:t>
            </a:r>
            <a:endParaRPr lang="en-US" altLang="ja-JP" sz="2400" dirty="0">
              <a:solidFill>
                <a:schemeClr val="tx1"/>
              </a:solidFill>
              <a:latin typeface="メイリオ" panose="020B0604030504040204" pitchFamily="50" charset="-128"/>
              <a:ea typeface="メイリオ" panose="020B0604030504040204" pitchFamily="50" charset="-128"/>
            </a:endParaRPr>
          </a:p>
          <a:p>
            <a:r>
              <a:rPr kumimoji="1" lang="ja-JP" altLang="en-US" sz="2400" dirty="0">
                <a:solidFill>
                  <a:srgbClr val="000000"/>
                </a:solidFill>
                <a:latin typeface="メイリオ" panose="020B0604030504040204" pitchFamily="50" charset="-128"/>
                <a:ea typeface="メイリオ" panose="020B0604030504040204" pitchFamily="50" charset="-128"/>
              </a:rPr>
              <a:t>　差　  </a:t>
            </a:r>
            <a:r>
              <a:rPr lang="ja-JP" altLang="en-US" sz="2400" b="1" dirty="0">
                <a:solidFill>
                  <a:srgbClr val="FF0000"/>
                </a:solidFill>
                <a:latin typeface="メイリオ" panose="020B0604030504040204" pitchFamily="50" charset="-128"/>
                <a:ea typeface="メイリオ" panose="020B0604030504040204" pitchFamily="50" charset="-128"/>
              </a:rPr>
              <a:t>＋</a:t>
            </a:r>
            <a:r>
              <a:rPr lang="en-US" altLang="ja-JP" sz="2400" b="1">
                <a:solidFill>
                  <a:srgbClr val="FF0000"/>
                </a:solidFill>
                <a:latin typeface="メイリオ" panose="020B0604030504040204" pitchFamily="50" charset="-128"/>
                <a:ea typeface="メイリオ" panose="020B0604030504040204" pitchFamily="50" charset="-128"/>
              </a:rPr>
              <a:t>0.4</a:t>
            </a:r>
            <a:r>
              <a:rPr kumimoji="1" lang="ja-JP" altLang="en-US" sz="2400" b="1">
                <a:solidFill>
                  <a:srgbClr val="FF0000"/>
                </a:solidFill>
                <a:latin typeface="メイリオ" panose="020B0604030504040204" pitchFamily="50" charset="-128"/>
                <a:ea typeface="メイリオ" panose="020B0604030504040204" pitchFamily="50" charset="-128"/>
              </a:rPr>
              <a:t>㌽</a:t>
            </a:r>
            <a:endParaRPr kumimoji="1" lang="ja-JP" altLang="en-US" sz="2400" b="1" dirty="0">
              <a:solidFill>
                <a:srgbClr val="FF0000"/>
              </a:solidFill>
            </a:endParaRPr>
          </a:p>
        </p:txBody>
      </p:sp>
    </p:spTree>
    <p:extLst>
      <p:ext uri="{BB962C8B-B14F-4D97-AF65-F5344CB8AC3E}">
        <p14:creationId xmlns:p14="http://schemas.microsoft.com/office/powerpoint/2010/main" val="396365040"/>
      </p:ext>
    </p:extLst>
  </p:cSld>
  <p:clrMapOvr>
    <a:masterClrMapping/>
  </p:clrMapOvr>
  <mc:AlternateContent xmlns:mc="http://schemas.openxmlformats.org/markup-compatibility/2006" xmlns:p14="http://schemas.microsoft.com/office/powerpoint/2010/main">
    <mc:Choice Requires="p14">
      <p:transition spd="med" p14:dur="700" advTm="42020">
        <p:fade/>
      </p:transition>
    </mc:Choice>
    <mc:Fallback xmlns="">
      <p:transition spd="med" advTm="4202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107504" y="106179"/>
            <a:ext cx="8928992" cy="499349"/>
          </a:xfrm>
          <a:prstGeom prst="rect">
            <a:avLst/>
          </a:prstGeom>
          <a:solidFill>
            <a:srgbClr val="002060"/>
          </a:solidFill>
        </p:spPr>
        <p:txBody>
          <a:bodyPr vert="horz" wrap="square" lIns="91440" tIns="144000" rIns="91440" bIns="45720" rtlCol="0"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20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数学 ６ （３）</a:t>
            </a:r>
            <a:r>
              <a:rPr lang="ja-JP" altLang="en-US" sz="2000" b="1" spc="-15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統合的・発展的に考察すること　</a:t>
            </a:r>
            <a:r>
              <a:rPr lang="ja-JP" altLang="en-US" sz="20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解答類型分析シート</a:t>
            </a:r>
            <a:endParaRPr lang="ja-JP" altLang="en-US" sz="2000" b="1" spc="-15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7" name="表 6">
            <a:extLst>
              <a:ext uri="{FF2B5EF4-FFF2-40B4-BE49-F238E27FC236}">
                <a16:creationId xmlns:a16="http://schemas.microsoft.com/office/drawing/2014/main" id="{B58AABE6-F214-64C5-DA38-D7B0C409A0BB}"/>
              </a:ext>
            </a:extLst>
          </p:cNvPr>
          <p:cNvGraphicFramePr>
            <a:graphicFrameLocks noGrp="1"/>
          </p:cNvGraphicFramePr>
          <p:nvPr>
            <p:extLst>
              <p:ext uri="{D42A27DB-BD31-4B8C-83A1-F6EECF244321}">
                <p14:modId xmlns:p14="http://schemas.microsoft.com/office/powerpoint/2010/main" val="3319428312"/>
              </p:ext>
            </p:extLst>
          </p:nvPr>
        </p:nvGraphicFramePr>
        <p:xfrm>
          <a:off x="143508" y="681655"/>
          <a:ext cx="8892988" cy="4282440"/>
        </p:xfrm>
        <a:graphic>
          <a:graphicData uri="http://schemas.openxmlformats.org/drawingml/2006/table">
            <a:tbl>
              <a:tblPr firstRow="1" bandRow="1">
                <a:tableStyleId>{5940675A-B579-460E-94D1-54222C63F5DA}</a:tableStyleId>
              </a:tblPr>
              <a:tblGrid>
                <a:gridCol w="396044">
                  <a:extLst>
                    <a:ext uri="{9D8B030D-6E8A-4147-A177-3AD203B41FA5}">
                      <a16:colId xmlns:a16="http://schemas.microsoft.com/office/drawing/2014/main" val="497881674"/>
                    </a:ext>
                  </a:extLst>
                </a:gridCol>
                <a:gridCol w="6624736">
                  <a:extLst>
                    <a:ext uri="{9D8B030D-6E8A-4147-A177-3AD203B41FA5}">
                      <a16:colId xmlns:a16="http://schemas.microsoft.com/office/drawing/2014/main" val="3061564528"/>
                    </a:ext>
                  </a:extLst>
                </a:gridCol>
                <a:gridCol w="216024">
                  <a:extLst>
                    <a:ext uri="{9D8B030D-6E8A-4147-A177-3AD203B41FA5}">
                      <a16:colId xmlns:a16="http://schemas.microsoft.com/office/drawing/2014/main" val="3024050227"/>
                    </a:ext>
                  </a:extLst>
                </a:gridCol>
                <a:gridCol w="414046">
                  <a:extLst>
                    <a:ext uri="{9D8B030D-6E8A-4147-A177-3AD203B41FA5}">
                      <a16:colId xmlns:a16="http://schemas.microsoft.com/office/drawing/2014/main" val="3508318739"/>
                    </a:ext>
                  </a:extLst>
                </a:gridCol>
                <a:gridCol w="414046">
                  <a:extLst>
                    <a:ext uri="{9D8B030D-6E8A-4147-A177-3AD203B41FA5}">
                      <a16:colId xmlns:a16="http://schemas.microsoft.com/office/drawing/2014/main" val="2557356096"/>
                    </a:ext>
                  </a:extLst>
                </a:gridCol>
                <a:gridCol w="414046">
                  <a:extLst>
                    <a:ext uri="{9D8B030D-6E8A-4147-A177-3AD203B41FA5}">
                      <a16:colId xmlns:a16="http://schemas.microsoft.com/office/drawing/2014/main" val="193483412"/>
                    </a:ext>
                  </a:extLst>
                </a:gridCol>
                <a:gridCol w="414046">
                  <a:extLst>
                    <a:ext uri="{9D8B030D-6E8A-4147-A177-3AD203B41FA5}">
                      <a16:colId xmlns:a16="http://schemas.microsoft.com/office/drawing/2014/main" val="345310821"/>
                    </a:ext>
                  </a:extLst>
                </a:gridCol>
              </a:tblGrid>
              <a:tr h="607133">
                <a:tc gridSpan="2">
                  <a:txBody>
                    <a:bodyPr/>
                    <a:lstStyle/>
                    <a:p>
                      <a:r>
                        <a:rPr kumimoji="1" lang="ja-JP" altLang="en-US" sz="1100" dirty="0"/>
                        <a:t>（正答の条件）</a:t>
                      </a:r>
                      <a:endParaRPr kumimoji="1" lang="en-US" altLang="ja-JP" sz="1100" dirty="0"/>
                    </a:p>
                    <a:p>
                      <a:r>
                        <a:rPr kumimoji="1" lang="ja-JP" altLang="en-US" sz="1100" dirty="0"/>
                        <a:t>　「●●は、◆◆になる。」という形で、次の</a:t>
                      </a:r>
                      <a:r>
                        <a:rPr kumimoji="1" lang="en-US" altLang="ja-JP" sz="1100" dirty="0"/>
                        <a:t>(a)</a:t>
                      </a:r>
                      <a:r>
                        <a:rPr kumimoji="1" lang="ja-JP" altLang="en-US" sz="1100" dirty="0"/>
                        <a:t>、</a:t>
                      </a:r>
                      <a:r>
                        <a:rPr kumimoji="1" lang="en-US" altLang="ja-JP" sz="1100" dirty="0"/>
                        <a:t>(b)</a:t>
                      </a:r>
                      <a:r>
                        <a:rPr kumimoji="1" lang="ja-JP" altLang="en-US" sz="1100" dirty="0"/>
                        <a:t>について記述しているもの。</a:t>
                      </a:r>
                      <a:endParaRPr kumimoji="1" lang="en-US" altLang="ja-JP" sz="1100" dirty="0"/>
                    </a:p>
                    <a:p>
                      <a:r>
                        <a:rPr kumimoji="1" lang="ja-JP" altLang="en-US" sz="1100" dirty="0"/>
                        <a:t>　</a:t>
                      </a:r>
                      <a:r>
                        <a:rPr kumimoji="1" lang="en-US" altLang="ja-JP" sz="1100" dirty="0"/>
                        <a:t>(a) </a:t>
                      </a:r>
                      <a:r>
                        <a:rPr kumimoji="1" lang="ja-JP" altLang="en-US" sz="1100" dirty="0"/>
                        <a:t>●●が、「□に入る整数の和」である。</a:t>
                      </a:r>
                      <a:endParaRPr kumimoji="1" lang="en-US" altLang="ja-JP" sz="1100" dirty="0"/>
                    </a:p>
                    <a:p>
                      <a:r>
                        <a:rPr kumimoji="1" lang="ja-JP" altLang="en-US" sz="1100" dirty="0"/>
                        <a:t>　</a:t>
                      </a:r>
                      <a:r>
                        <a:rPr kumimoji="1" lang="en-US" altLang="ja-JP" sz="1100" dirty="0"/>
                        <a:t>(b) </a:t>
                      </a:r>
                      <a:r>
                        <a:rPr kumimoji="1" lang="ja-JP" altLang="en-US" sz="1100" dirty="0"/>
                        <a:t>◆◆が、「○に入れた整数の和の３倍」である。　　　　　　　</a:t>
                      </a:r>
                    </a:p>
                  </a:txBody>
                  <a:tcPr/>
                </a:tc>
                <a:tc hMerge="1">
                  <a:txBody>
                    <a:bodyPr/>
                    <a:lstStyle/>
                    <a:p>
                      <a:endParaRPr kumimoji="1" lang="ja-JP" altLang="en-US"/>
                    </a:p>
                  </a:txBody>
                  <a:tcPr/>
                </a:tc>
                <a:tc>
                  <a:txBody>
                    <a:bodyPr/>
                    <a:lstStyle/>
                    <a:p>
                      <a:pPr algn="ctr"/>
                      <a:r>
                        <a:rPr kumimoji="1" lang="ja-JP" altLang="en-US" sz="1000" dirty="0"/>
                        <a:t>正　答</a:t>
                      </a:r>
                    </a:p>
                  </a:txBody>
                  <a:tcPr vert="eaVert" anchor="ctr"/>
                </a:tc>
                <a:tc>
                  <a:txBody>
                    <a:bodyPr/>
                    <a:lstStyle/>
                    <a:p>
                      <a:pPr algn="ctr"/>
                      <a:r>
                        <a:rPr kumimoji="1" lang="ja-JP" altLang="en-US" sz="1000" dirty="0">
                          <a:latin typeface="ＭＳ ゴシック" panose="020B0609070205080204" pitchFamily="49" charset="-128"/>
                          <a:ea typeface="ＭＳ ゴシック" panose="020B0609070205080204" pitchFamily="49" charset="-128"/>
                        </a:rPr>
                        <a:t>全国（％）</a:t>
                      </a:r>
                    </a:p>
                  </a:txBody>
                  <a:tcPr vert="eaVert" anchor="ctr"/>
                </a:tc>
                <a:tc>
                  <a:txBody>
                    <a:bodyPr/>
                    <a:lstStyle/>
                    <a:p>
                      <a:pPr algn="ctr"/>
                      <a:r>
                        <a:rPr kumimoji="1" lang="ja-JP" altLang="en-US" sz="1000" dirty="0">
                          <a:latin typeface="ＭＳ ゴシック" panose="020B0609070205080204" pitchFamily="49" charset="-128"/>
                          <a:ea typeface="ＭＳ ゴシック" panose="020B0609070205080204" pitchFamily="49" charset="-128"/>
                        </a:rPr>
                        <a:t>県 </a:t>
                      </a:r>
                      <a:r>
                        <a:rPr kumimoji="1" lang="en-US" altLang="ja-JP" sz="1000" dirty="0">
                          <a:latin typeface="ＭＳ ゴシック" panose="020B0609070205080204" pitchFamily="49" charset="-128"/>
                          <a:ea typeface="ＭＳ ゴシック" panose="020B0609070205080204" pitchFamily="49" charset="-128"/>
                        </a:rPr>
                        <a:t>(</a:t>
                      </a:r>
                      <a:r>
                        <a:rPr kumimoji="1" lang="ja-JP" altLang="en-US" sz="1000" dirty="0">
                          <a:latin typeface="ＭＳ ゴシック" panose="020B0609070205080204" pitchFamily="49" charset="-128"/>
                          <a:ea typeface="ＭＳ ゴシック" panose="020B0609070205080204" pitchFamily="49" charset="-128"/>
                        </a:rPr>
                        <a:t>％）</a:t>
                      </a:r>
                    </a:p>
                  </a:txBody>
                  <a:tcPr vert="eaVert" anchor="ctr"/>
                </a:tc>
                <a:tc>
                  <a:txBody>
                    <a:bodyPr/>
                    <a:lstStyle/>
                    <a:p>
                      <a:pPr algn="ctr"/>
                      <a:r>
                        <a:rPr kumimoji="1" lang="ja-JP" altLang="en-US" sz="1000" dirty="0">
                          <a:latin typeface="ＭＳ ゴシック" panose="020B0609070205080204" pitchFamily="49" charset="-128"/>
                          <a:ea typeface="ＭＳ ゴシック" panose="020B0609070205080204" pitchFamily="49" charset="-128"/>
                        </a:rPr>
                        <a:t>自校（％）</a:t>
                      </a:r>
                    </a:p>
                  </a:txBody>
                  <a:tcPr vert="eaVert" anchor="ctr"/>
                </a:tc>
                <a:tc>
                  <a:txBody>
                    <a:bodyPr/>
                    <a:lstStyle/>
                    <a:p>
                      <a:pPr algn="ctr"/>
                      <a:r>
                        <a:rPr kumimoji="1" lang="ja-JP" altLang="en-US" sz="1000" dirty="0">
                          <a:latin typeface="ＭＳ ゴシック" panose="020B0609070205080204" pitchFamily="49" charset="-128"/>
                          <a:ea typeface="ＭＳ ゴシック" panose="020B0609070205080204" pitchFamily="49" charset="-128"/>
                        </a:rPr>
                        <a:t>自校（人）</a:t>
                      </a:r>
                    </a:p>
                  </a:txBody>
                  <a:tcPr vert="eaVert" anchor="ctr"/>
                </a:tc>
                <a:extLst>
                  <a:ext uri="{0D108BD9-81ED-4DB2-BD59-A6C34878D82A}">
                    <a16:rowId xmlns:a16="http://schemas.microsoft.com/office/drawing/2014/main" val="620879162"/>
                  </a:ext>
                </a:extLst>
              </a:tr>
              <a:tr h="211177">
                <a:tc>
                  <a:txBody>
                    <a:bodyPr/>
                    <a:lstStyle/>
                    <a:p>
                      <a:pPr algn="ctr"/>
                      <a:r>
                        <a:rPr kumimoji="1" lang="ja-JP" altLang="en-US" sz="1100" dirty="0"/>
                        <a:t>１</a:t>
                      </a:r>
                    </a:p>
                  </a:txBody>
                  <a:tcPr anchor="ctr"/>
                </a:tc>
                <a:tc>
                  <a:txBody>
                    <a:bodyPr/>
                    <a:lstStyle/>
                    <a:p>
                      <a:pPr algn="just"/>
                      <a:r>
                        <a:rPr kumimoji="1" lang="en-US" altLang="ja-JP" sz="1100" dirty="0"/>
                        <a:t>(a)</a:t>
                      </a:r>
                      <a:r>
                        <a:rPr kumimoji="1" lang="ja-JP" altLang="en-US" sz="1100" dirty="0"/>
                        <a:t>、</a:t>
                      </a:r>
                      <a:r>
                        <a:rPr kumimoji="1" lang="en-US" altLang="ja-JP" sz="1100" dirty="0"/>
                        <a:t>(b)</a:t>
                      </a:r>
                      <a:r>
                        <a:rPr kumimoji="1" lang="ja-JP" altLang="en-US" sz="1100" dirty="0"/>
                        <a:t>について記述しているもの。</a:t>
                      </a:r>
                    </a:p>
                  </a:txBody>
                  <a:tcPr/>
                </a:tc>
                <a:tc>
                  <a:txBody>
                    <a:bodyPr/>
                    <a:lstStyle/>
                    <a:p>
                      <a:pPr algn="ctr"/>
                      <a:r>
                        <a:rPr kumimoji="1" lang="ja-JP" altLang="en-US" sz="1000" dirty="0"/>
                        <a:t>◎</a:t>
                      </a:r>
                    </a:p>
                  </a:txBody>
                  <a:tcPr anchor="ctr"/>
                </a:tc>
                <a:tc>
                  <a:txBody>
                    <a:bodyPr/>
                    <a:lstStyle/>
                    <a:p>
                      <a:pPr marL="0" indent="0" algn="ctr"/>
                      <a:r>
                        <a:rPr kumimoji="1" lang="en-US" altLang="ja-JP" sz="1000" dirty="0">
                          <a:solidFill>
                            <a:schemeClr val="tx1"/>
                          </a:solidFill>
                        </a:rPr>
                        <a:t>40.2</a:t>
                      </a:r>
                      <a:endParaRPr kumimoji="1" lang="ja-JP" altLang="en-US" sz="1000" dirty="0">
                        <a:solidFill>
                          <a:schemeClr val="tx1"/>
                        </a:solidFill>
                      </a:endParaRPr>
                    </a:p>
                  </a:txBody>
                  <a:tcPr anchor="ctr"/>
                </a:tc>
                <a:tc>
                  <a:txBody>
                    <a:bodyPr/>
                    <a:lstStyle/>
                    <a:p>
                      <a:pPr marL="0" indent="0" algn="ctr"/>
                      <a:r>
                        <a:rPr kumimoji="1" lang="en-US" altLang="ja-JP" sz="1000" dirty="0">
                          <a:solidFill>
                            <a:schemeClr val="tx1"/>
                          </a:solidFill>
                        </a:rPr>
                        <a:t>40.8</a:t>
                      </a:r>
                      <a:endParaRPr kumimoji="1" lang="ja-JP" altLang="en-US" sz="1000" dirty="0">
                        <a:solidFill>
                          <a:schemeClr val="tx1"/>
                        </a:solidFill>
                      </a:endParaRPr>
                    </a:p>
                  </a:txBody>
                  <a:tcPr anchor="ctr"/>
                </a:tc>
                <a:tc>
                  <a:txBody>
                    <a:bodyPr/>
                    <a:lstStyle/>
                    <a:p>
                      <a:pPr algn="ctr"/>
                      <a:endParaRPr kumimoji="1" lang="ja-JP" altLang="en-US" sz="1000"/>
                    </a:p>
                  </a:txBody>
                  <a:tcPr anchor="ctr"/>
                </a:tc>
                <a:tc>
                  <a:txBody>
                    <a:bodyPr/>
                    <a:lstStyle/>
                    <a:p>
                      <a:pPr algn="ctr"/>
                      <a:endParaRPr kumimoji="1" lang="ja-JP" altLang="en-US" sz="1000" dirty="0"/>
                    </a:p>
                  </a:txBody>
                  <a:tcPr anchor="ctr"/>
                </a:tc>
                <a:extLst>
                  <a:ext uri="{0D108BD9-81ED-4DB2-BD59-A6C34878D82A}">
                    <a16:rowId xmlns:a16="http://schemas.microsoft.com/office/drawing/2014/main" val="8223435"/>
                  </a:ext>
                </a:extLst>
              </a:tr>
              <a:tr h="211177">
                <a:tc>
                  <a:txBody>
                    <a:bodyPr/>
                    <a:lstStyle/>
                    <a:p>
                      <a:pPr marL="0" indent="0" algn="ctr"/>
                      <a:r>
                        <a:rPr kumimoji="1" lang="ja-JP" altLang="en-US" sz="1100" dirty="0"/>
                        <a:t>２</a:t>
                      </a:r>
                    </a:p>
                  </a:txBody>
                  <a:tcPr anchor="ctr"/>
                </a:tc>
                <a:tc>
                  <a:txBody>
                    <a:bodyPr/>
                    <a:lstStyle/>
                    <a:p>
                      <a:pPr algn="just"/>
                      <a:r>
                        <a:rPr kumimoji="1" lang="ja-JP" altLang="en-US" sz="1100" dirty="0"/>
                        <a:t>上記１について、</a:t>
                      </a:r>
                      <a:r>
                        <a:rPr kumimoji="1" lang="en-US" altLang="ja-JP" sz="1100" dirty="0"/>
                        <a:t>(a)</a:t>
                      </a:r>
                      <a:r>
                        <a:rPr kumimoji="1" lang="ja-JP" altLang="en-US" sz="1100" dirty="0"/>
                        <a:t>又は</a:t>
                      </a:r>
                      <a:r>
                        <a:rPr kumimoji="1" lang="en-US" altLang="ja-JP" sz="1100" dirty="0"/>
                        <a:t>(b)</a:t>
                      </a:r>
                      <a:r>
                        <a:rPr kumimoji="1" lang="ja-JP" altLang="en-US" sz="1100" dirty="0"/>
                        <a:t>についての記述が十分でないもの。</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rPr>
                        <a:t>1.1</a:t>
                      </a:r>
                      <a:endParaRPr kumimoji="1" lang="ja-JP" altLang="en-US" sz="100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rPr>
                        <a:t>1.0</a:t>
                      </a:r>
                      <a:endParaRPr kumimoji="1" lang="ja-JP" altLang="en-US" sz="1000" dirty="0">
                        <a:solidFill>
                          <a:schemeClr val="tx1"/>
                        </a:solidFill>
                      </a:endParaRPr>
                    </a:p>
                  </a:txBody>
                  <a:tcPr anchor="ctr"/>
                </a:tc>
                <a:tc>
                  <a:txBody>
                    <a:bodyPr/>
                    <a:lstStyle/>
                    <a:p>
                      <a:pPr algn="ctr"/>
                      <a:endParaRPr kumimoji="1" lang="ja-JP" altLang="en-US" sz="1000"/>
                    </a:p>
                  </a:txBody>
                  <a:tcPr anchor="ctr"/>
                </a:tc>
                <a:tc>
                  <a:txBody>
                    <a:bodyPr/>
                    <a:lstStyle/>
                    <a:p>
                      <a:pPr algn="ctr"/>
                      <a:endParaRPr kumimoji="1" lang="ja-JP" altLang="en-US" sz="1000" dirty="0"/>
                    </a:p>
                  </a:txBody>
                  <a:tcPr anchor="ctr"/>
                </a:tc>
                <a:extLst>
                  <a:ext uri="{0D108BD9-81ED-4DB2-BD59-A6C34878D82A}">
                    <a16:rowId xmlns:a16="http://schemas.microsoft.com/office/drawing/2014/main" val="219737149"/>
                  </a:ext>
                </a:extLst>
              </a:tr>
              <a:tr h="343162">
                <a:tc>
                  <a:txBody>
                    <a:bodyPr/>
                    <a:lstStyle/>
                    <a:p>
                      <a:pPr algn="ctr"/>
                      <a:r>
                        <a:rPr kumimoji="1" lang="ja-JP" altLang="en-US" sz="1100" dirty="0"/>
                        <a:t>３</a:t>
                      </a:r>
                    </a:p>
                  </a:txBody>
                  <a:tcPr anchor="ctr"/>
                </a:tc>
                <a:tc>
                  <a:txBody>
                    <a:bodyPr/>
                    <a:lstStyle/>
                    <a:p>
                      <a:pPr algn="just"/>
                      <a:r>
                        <a:rPr kumimoji="1" lang="en-US" altLang="ja-JP" sz="1100" dirty="0"/>
                        <a:t>(a)</a:t>
                      </a:r>
                      <a:r>
                        <a:rPr kumimoji="1" lang="ja-JP" altLang="en-US" sz="1100" dirty="0"/>
                        <a:t>について、「●●」に「○に入れた整数の和」と記述し、</a:t>
                      </a:r>
                      <a:r>
                        <a:rPr kumimoji="1" lang="en-US" altLang="ja-JP" sz="1100" dirty="0"/>
                        <a:t>(b)</a:t>
                      </a:r>
                      <a:r>
                        <a:rPr kumimoji="1" lang="ja-JP" altLang="en-US" sz="1100" dirty="0"/>
                        <a:t>について、「◆◆」に「□に入る整数の和の</a:t>
                      </a:r>
                      <a:r>
                        <a:rPr kumimoji="1" lang="en-US" altLang="ja-JP" sz="1100" dirty="0"/>
                        <a:t>1/3</a:t>
                      </a:r>
                      <a:r>
                        <a:rPr kumimoji="1" lang="ja-JP" altLang="en-US" sz="1100" dirty="0"/>
                        <a:t>倍」と記述しているもの。</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rPr>
                        <a:t>0.1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rPr>
                        <a:t>0.1</a:t>
                      </a:r>
                    </a:p>
                  </a:txBody>
                  <a:tcPr anchor="ctr"/>
                </a:tc>
                <a:tc>
                  <a:txBody>
                    <a:bodyPr/>
                    <a:lstStyle/>
                    <a:p>
                      <a:pPr algn="ctr"/>
                      <a:endParaRPr kumimoji="1" lang="ja-JP" altLang="en-US" sz="1000" dirty="0"/>
                    </a:p>
                  </a:txBody>
                  <a:tcPr anchor="ctr"/>
                </a:tc>
                <a:tc>
                  <a:txBody>
                    <a:bodyPr/>
                    <a:lstStyle/>
                    <a:p>
                      <a:pPr algn="ctr"/>
                      <a:endParaRPr kumimoji="1" lang="ja-JP" altLang="en-US" sz="1000"/>
                    </a:p>
                  </a:txBody>
                  <a:tcPr anchor="ctr"/>
                </a:tc>
                <a:extLst>
                  <a:ext uri="{0D108BD9-81ED-4DB2-BD59-A6C34878D82A}">
                    <a16:rowId xmlns:a16="http://schemas.microsoft.com/office/drawing/2014/main" val="1580398011"/>
                  </a:ext>
                </a:extLst>
              </a:tr>
              <a:tr h="211177">
                <a:tc>
                  <a:txBody>
                    <a:bodyPr/>
                    <a:lstStyle/>
                    <a:p>
                      <a:pPr algn="ctr"/>
                      <a:r>
                        <a:rPr kumimoji="1" lang="ja-JP" altLang="en-US" sz="1100" dirty="0"/>
                        <a:t>４</a:t>
                      </a:r>
                    </a:p>
                  </a:txBody>
                  <a:tcPr anchor="ctr"/>
                </a:tc>
                <a:tc>
                  <a:txBody>
                    <a:bodyPr/>
                    <a:lstStyle/>
                    <a:p>
                      <a:pPr algn="just"/>
                      <a:r>
                        <a:rPr kumimoji="1" lang="ja-JP" altLang="en-US" sz="1100" dirty="0"/>
                        <a:t>上記３について、「●●」又は「◆◆」についての記述が十分でないもの。</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rPr>
                        <a:t>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rPr>
                        <a:t>0.0</a:t>
                      </a:r>
                    </a:p>
                  </a:txBody>
                  <a:tcPr anchor="ctr"/>
                </a:tc>
                <a:tc>
                  <a:txBody>
                    <a:bodyPr/>
                    <a:lstStyle/>
                    <a:p>
                      <a:pPr algn="ctr"/>
                      <a:endParaRPr kumimoji="1" lang="ja-JP" altLang="en-US" sz="1000" dirty="0"/>
                    </a:p>
                  </a:txBody>
                  <a:tcPr anchor="ctr"/>
                </a:tc>
                <a:tc>
                  <a:txBody>
                    <a:bodyPr/>
                    <a:lstStyle/>
                    <a:p>
                      <a:pPr algn="ctr"/>
                      <a:endParaRPr kumimoji="1" lang="ja-JP" altLang="en-US" sz="1000"/>
                    </a:p>
                  </a:txBody>
                  <a:tcPr anchor="ctr"/>
                </a:tc>
                <a:extLst>
                  <a:ext uri="{0D108BD9-81ED-4DB2-BD59-A6C34878D82A}">
                    <a16:rowId xmlns:a16="http://schemas.microsoft.com/office/drawing/2014/main" val="3730291628"/>
                  </a:ext>
                </a:extLst>
              </a:tr>
              <a:tr h="211177">
                <a:tc>
                  <a:txBody>
                    <a:bodyPr/>
                    <a:lstStyle/>
                    <a:p>
                      <a:pPr algn="ctr"/>
                      <a:r>
                        <a:rPr kumimoji="1" lang="ja-JP" altLang="en-US" sz="1100" dirty="0"/>
                        <a:t>５</a:t>
                      </a:r>
                    </a:p>
                  </a:txBody>
                  <a:tcPr anchor="ctr">
                    <a:solidFill>
                      <a:schemeClr val="accent6">
                        <a:lumMod val="20000"/>
                        <a:lumOff val="80000"/>
                      </a:schemeClr>
                    </a:solidFill>
                  </a:tcPr>
                </a:tc>
                <a:tc>
                  <a:txBody>
                    <a:bodyPr/>
                    <a:lstStyle/>
                    <a:p>
                      <a:pPr algn="just"/>
                      <a:r>
                        <a:rPr kumimoji="1" lang="ja-JP" altLang="en-US" sz="1100" dirty="0"/>
                        <a:t>上記１、３について、「●●」について記述していないもの。</a:t>
                      </a:r>
                    </a:p>
                  </a:txBody>
                  <a:tcPr>
                    <a:solidFill>
                      <a:schemeClr val="accent6">
                        <a:lumMod val="20000"/>
                        <a:lumOff val="80000"/>
                      </a:schemeClr>
                    </a:solidFill>
                  </a:tcPr>
                </a:tc>
                <a:tc>
                  <a:txBody>
                    <a:bodyPr/>
                    <a:lstStyle/>
                    <a:p>
                      <a:pPr algn="ctr"/>
                      <a:endParaRPr kumimoji="1" lang="ja-JP" altLang="en-US" sz="1000" dirty="0"/>
                    </a:p>
                  </a:txBody>
                  <a:tcPr anchor="ctr">
                    <a:solidFill>
                      <a:schemeClr val="accent6">
                        <a:lumMod val="20000"/>
                        <a:lumOff val="80000"/>
                      </a:schemeClr>
                    </a:solidFill>
                  </a:tcPr>
                </a:tc>
                <a:tc>
                  <a:txBody>
                    <a:bodyPr/>
                    <a:lstStyle/>
                    <a:p>
                      <a:pPr marL="0" indent="0" algn="ctr"/>
                      <a:r>
                        <a:rPr kumimoji="1" lang="en-US" altLang="ja-JP" sz="1000" dirty="0">
                          <a:solidFill>
                            <a:schemeClr val="tx1"/>
                          </a:solidFill>
                        </a:rPr>
                        <a:t>0.4</a:t>
                      </a:r>
                      <a:endParaRPr kumimoji="1" lang="ja-JP" altLang="en-US" sz="1000" dirty="0">
                        <a:solidFill>
                          <a:schemeClr val="tx1"/>
                        </a:solidFill>
                      </a:endParaRPr>
                    </a:p>
                  </a:txBody>
                  <a:tcPr anchor="ctr">
                    <a:solidFill>
                      <a:schemeClr val="accent6">
                        <a:lumMod val="20000"/>
                        <a:lumOff val="80000"/>
                      </a:schemeClr>
                    </a:solidFill>
                  </a:tcPr>
                </a:tc>
                <a:tc>
                  <a:txBody>
                    <a:bodyPr/>
                    <a:lstStyle/>
                    <a:p>
                      <a:pPr marL="0" indent="0" algn="ctr"/>
                      <a:r>
                        <a:rPr kumimoji="1" lang="en-US" altLang="ja-JP" sz="1000" dirty="0">
                          <a:solidFill>
                            <a:schemeClr val="tx1"/>
                          </a:solidFill>
                        </a:rPr>
                        <a:t>0.4</a:t>
                      </a:r>
                      <a:endParaRPr kumimoji="1" lang="ja-JP" altLang="en-US" sz="1000" dirty="0">
                        <a:solidFill>
                          <a:schemeClr val="tx1"/>
                        </a:solidFill>
                      </a:endParaRPr>
                    </a:p>
                  </a:txBody>
                  <a:tcPr anchor="ctr">
                    <a:solidFill>
                      <a:schemeClr val="accent6">
                        <a:lumMod val="20000"/>
                        <a:lumOff val="80000"/>
                      </a:schemeClr>
                    </a:solidFill>
                  </a:tcPr>
                </a:tc>
                <a:tc>
                  <a:txBody>
                    <a:bodyPr/>
                    <a:lstStyle/>
                    <a:p>
                      <a:pPr algn="ctr"/>
                      <a:endParaRPr kumimoji="1" lang="ja-JP" altLang="en-US" sz="1000"/>
                    </a:p>
                  </a:txBody>
                  <a:tcPr anchor="ctr">
                    <a:solidFill>
                      <a:schemeClr val="accent6">
                        <a:lumMod val="20000"/>
                        <a:lumOff val="80000"/>
                      </a:schemeClr>
                    </a:solidFill>
                  </a:tcPr>
                </a:tc>
                <a:tc>
                  <a:txBody>
                    <a:bodyPr/>
                    <a:lstStyle/>
                    <a:p>
                      <a:pPr algn="ctr"/>
                      <a:endParaRPr kumimoji="1" lang="ja-JP" altLang="en-US" sz="1000" dirty="0"/>
                    </a:p>
                  </a:txBody>
                  <a:tcPr anchor="ctr">
                    <a:solidFill>
                      <a:schemeClr val="accent6">
                        <a:lumMod val="20000"/>
                        <a:lumOff val="80000"/>
                      </a:schemeClr>
                    </a:solidFill>
                  </a:tcPr>
                </a:tc>
                <a:extLst>
                  <a:ext uri="{0D108BD9-81ED-4DB2-BD59-A6C34878D82A}">
                    <a16:rowId xmlns:a16="http://schemas.microsoft.com/office/drawing/2014/main" val="911207956"/>
                  </a:ext>
                </a:extLst>
              </a:tr>
              <a:tr h="343162">
                <a:tc>
                  <a:txBody>
                    <a:bodyPr/>
                    <a:lstStyle/>
                    <a:p>
                      <a:pPr algn="ctr"/>
                      <a:r>
                        <a:rPr kumimoji="1" lang="ja-JP" altLang="en-US" sz="1100" dirty="0"/>
                        <a:t>６</a:t>
                      </a:r>
                    </a:p>
                  </a:txBody>
                  <a:tcPr anchor="ctr"/>
                </a:tc>
                <a:tc>
                  <a:txBody>
                    <a:bodyPr/>
                    <a:lstStyle/>
                    <a:p>
                      <a:pPr algn="just"/>
                      <a:r>
                        <a:rPr kumimoji="1" lang="ja-JP" altLang="en-US" sz="1100" dirty="0"/>
                        <a:t>上記１、３以外で、「○に入れた整数の和」と「□に入る整数の和」について、「●●は、◆◆になる。」という形で、成り立つ事柄について記述しているもの。</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rPr>
                        <a:t>0.3</a:t>
                      </a:r>
                      <a:endParaRPr kumimoji="1" lang="ja-JP" altLang="en-US" sz="100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rPr>
                        <a:t>0.3</a:t>
                      </a:r>
                      <a:endParaRPr kumimoji="1" lang="ja-JP" altLang="en-US" sz="1000" dirty="0">
                        <a:solidFill>
                          <a:schemeClr val="tx1"/>
                        </a:solidFill>
                      </a:endParaRPr>
                    </a:p>
                  </a:txBody>
                  <a:tcPr anchor="ctr"/>
                </a:tc>
                <a:tc>
                  <a:txBody>
                    <a:bodyPr/>
                    <a:lstStyle/>
                    <a:p>
                      <a:pPr algn="ctr"/>
                      <a:endParaRPr kumimoji="1" lang="ja-JP" altLang="en-US" sz="1000"/>
                    </a:p>
                  </a:txBody>
                  <a:tcPr anchor="ctr"/>
                </a:tc>
                <a:tc>
                  <a:txBody>
                    <a:bodyPr/>
                    <a:lstStyle/>
                    <a:p>
                      <a:pPr algn="ctr"/>
                      <a:endParaRPr kumimoji="1" lang="ja-JP" altLang="en-US" sz="1000" dirty="0"/>
                    </a:p>
                  </a:txBody>
                  <a:tcPr anchor="ctr"/>
                </a:tc>
                <a:extLst>
                  <a:ext uri="{0D108BD9-81ED-4DB2-BD59-A6C34878D82A}">
                    <a16:rowId xmlns:a16="http://schemas.microsoft.com/office/drawing/2014/main" val="2372117625"/>
                  </a:ext>
                </a:extLst>
              </a:tr>
              <a:tr h="211177">
                <a:tc>
                  <a:txBody>
                    <a:bodyPr/>
                    <a:lstStyle/>
                    <a:p>
                      <a:pPr algn="ctr"/>
                      <a:r>
                        <a:rPr kumimoji="1" lang="ja-JP" altLang="en-US" sz="1100" dirty="0"/>
                        <a:t>７</a:t>
                      </a:r>
                    </a:p>
                  </a:txBody>
                  <a:tcPr anchor="ctr"/>
                </a:tc>
                <a:tc>
                  <a:txBody>
                    <a:bodyPr/>
                    <a:lstStyle/>
                    <a:p>
                      <a:pPr algn="just"/>
                      <a:r>
                        <a:rPr kumimoji="1" lang="ja-JP" altLang="en-US" sz="1100" dirty="0"/>
                        <a:t>上記６について、「●●」又は「◆◆」についての記述が十分でないもの。</a:t>
                      </a:r>
                    </a:p>
                  </a:txBody>
                  <a:tcPr/>
                </a:tc>
                <a:tc>
                  <a:txBody>
                    <a:bodyPr/>
                    <a:lstStyle/>
                    <a:p>
                      <a:pPr algn="ctr"/>
                      <a:r>
                        <a:rPr kumimoji="1" lang="ja-JP" altLang="en-US" sz="1000" dirty="0"/>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rPr>
                        <a:t>0.1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rPr>
                        <a:t>0.1</a:t>
                      </a:r>
                    </a:p>
                  </a:txBody>
                  <a:tcPr anchor="ctr"/>
                </a:tc>
                <a:tc>
                  <a:txBody>
                    <a:bodyPr/>
                    <a:lstStyle/>
                    <a:p>
                      <a:pPr algn="ctr"/>
                      <a:endParaRPr kumimoji="1" lang="ja-JP" altLang="en-US" sz="1000" dirty="0"/>
                    </a:p>
                  </a:txBody>
                  <a:tcPr anchor="ctr"/>
                </a:tc>
                <a:tc>
                  <a:txBody>
                    <a:bodyPr/>
                    <a:lstStyle/>
                    <a:p>
                      <a:pPr algn="ctr"/>
                      <a:endParaRPr kumimoji="1" lang="ja-JP" altLang="en-US" sz="1000"/>
                    </a:p>
                  </a:txBody>
                  <a:tcPr anchor="ctr"/>
                </a:tc>
                <a:extLst>
                  <a:ext uri="{0D108BD9-81ED-4DB2-BD59-A6C34878D82A}">
                    <a16:rowId xmlns:a16="http://schemas.microsoft.com/office/drawing/2014/main" val="3178701948"/>
                  </a:ext>
                </a:extLst>
              </a:tr>
              <a:tr h="343162">
                <a:tc>
                  <a:txBody>
                    <a:bodyPr/>
                    <a:lstStyle/>
                    <a:p>
                      <a:pPr algn="ctr"/>
                      <a:r>
                        <a:rPr kumimoji="1" lang="ja-JP" altLang="en-US" sz="1100" dirty="0"/>
                        <a:t>８</a:t>
                      </a:r>
                    </a:p>
                  </a:txBody>
                  <a:tcPr anchor="ctr">
                    <a:solidFill>
                      <a:schemeClr val="accent5">
                        <a:lumMod val="20000"/>
                        <a:lumOff val="80000"/>
                      </a:schemeClr>
                    </a:solidFill>
                  </a:tcPr>
                </a:tc>
                <a:tc>
                  <a:txBody>
                    <a:bodyPr/>
                    <a:lstStyle/>
                    <a:p>
                      <a:pPr algn="just"/>
                      <a:r>
                        <a:rPr kumimoji="1" lang="ja-JP" altLang="en-US" sz="1100" dirty="0"/>
                        <a:t>「○に入れた整数の和」と「□に入る整数の和」について、「●●は、◆◆になる。」という形で、成り立たない事柄について記述しているもの。</a:t>
                      </a:r>
                    </a:p>
                  </a:txBody>
                  <a:tcPr>
                    <a:solidFill>
                      <a:schemeClr val="accent5">
                        <a:lumMod val="20000"/>
                        <a:lumOff val="80000"/>
                      </a:schemeClr>
                    </a:solidFill>
                  </a:tcPr>
                </a:tc>
                <a:tc>
                  <a:txBody>
                    <a:bodyPr/>
                    <a:lstStyle/>
                    <a:p>
                      <a:pPr algn="ctr"/>
                      <a:endParaRPr kumimoji="1" lang="ja-JP" altLang="en-US" sz="1000" dirty="0"/>
                    </a:p>
                  </a:txBody>
                  <a:tcPr anchor="c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rPr>
                        <a:t>9.2</a:t>
                      </a:r>
                    </a:p>
                  </a:txBody>
                  <a:tcPr anchor="c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rPr>
                        <a:t>11.5</a:t>
                      </a:r>
                    </a:p>
                  </a:txBody>
                  <a:tcPr anchor="ctr">
                    <a:solidFill>
                      <a:schemeClr val="accent5">
                        <a:lumMod val="20000"/>
                        <a:lumOff val="80000"/>
                      </a:schemeClr>
                    </a:solidFill>
                  </a:tcPr>
                </a:tc>
                <a:tc>
                  <a:txBody>
                    <a:bodyPr/>
                    <a:lstStyle/>
                    <a:p>
                      <a:pPr algn="ctr"/>
                      <a:endParaRPr kumimoji="1" lang="ja-JP" altLang="en-US" sz="1000" dirty="0"/>
                    </a:p>
                  </a:txBody>
                  <a:tcPr anchor="ctr">
                    <a:solidFill>
                      <a:schemeClr val="accent5">
                        <a:lumMod val="20000"/>
                        <a:lumOff val="80000"/>
                      </a:schemeClr>
                    </a:solidFill>
                  </a:tcPr>
                </a:tc>
                <a:tc>
                  <a:txBody>
                    <a:bodyPr/>
                    <a:lstStyle/>
                    <a:p>
                      <a:pPr algn="ctr"/>
                      <a:endParaRPr kumimoji="1" lang="ja-JP" altLang="en-US" sz="1000" dirty="0"/>
                    </a:p>
                  </a:txBody>
                  <a:tcPr anchor="ctr">
                    <a:solidFill>
                      <a:schemeClr val="accent5">
                        <a:lumMod val="20000"/>
                        <a:lumOff val="80000"/>
                      </a:schemeClr>
                    </a:solidFill>
                  </a:tcPr>
                </a:tc>
                <a:extLst>
                  <a:ext uri="{0D108BD9-81ED-4DB2-BD59-A6C34878D82A}">
                    <a16:rowId xmlns:a16="http://schemas.microsoft.com/office/drawing/2014/main" val="3504066497"/>
                  </a:ext>
                </a:extLst>
              </a:tr>
              <a:tr h="343162">
                <a:tc>
                  <a:txBody>
                    <a:bodyPr/>
                    <a:lstStyle/>
                    <a:p>
                      <a:pPr algn="ctr"/>
                      <a:r>
                        <a:rPr kumimoji="1" lang="ja-JP" altLang="en-US" sz="1100" dirty="0"/>
                        <a:t>９</a:t>
                      </a:r>
                    </a:p>
                  </a:txBody>
                  <a:tcPr anchor="ctr">
                    <a:solidFill>
                      <a:schemeClr val="accent2">
                        <a:lumMod val="20000"/>
                        <a:lumOff val="80000"/>
                      </a:schemeClr>
                    </a:solidFill>
                  </a:tcPr>
                </a:tc>
                <a:tc>
                  <a:txBody>
                    <a:bodyPr/>
                    <a:lstStyle/>
                    <a:p>
                      <a:pPr algn="just"/>
                      <a:r>
                        <a:rPr kumimoji="1" lang="ja-JP" altLang="en-US" sz="1100" dirty="0"/>
                        <a:t>「●●は、◆◆になる。」という形で、「○に入れた整数の和」又は「□に入る整数の和」について記述しているが、「○に入れた整数の和」と「□に入る整数の和」の関係について記述していないもの。</a:t>
                      </a:r>
                    </a:p>
                  </a:txBody>
                  <a:tcPr>
                    <a:solidFill>
                      <a:schemeClr val="accent2">
                        <a:lumMod val="20000"/>
                        <a:lumOff val="80000"/>
                      </a:schemeClr>
                    </a:solidFill>
                  </a:tcPr>
                </a:tc>
                <a:tc>
                  <a:txBody>
                    <a:bodyPr/>
                    <a:lstStyle/>
                    <a:p>
                      <a:pPr algn="ctr"/>
                      <a:endParaRPr kumimoji="1" lang="ja-JP" altLang="en-US" sz="1000" dirty="0"/>
                    </a:p>
                  </a:txBody>
                  <a:tcPr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rPr>
                        <a:t>5.6</a:t>
                      </a:r>
                    </a:p>
                  </a:txBody>
                  <a:tcPr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rPr>
                        <a:t>5.6</a:t>
                      </a:r>
                    </a:p>
                  </a:txBody>
                  <a:tcPr anchor="ctr">
                    <a:solidFill>
                      <a:schemeClr val="accent2">
                        <a:lumMod val="20000"/>
                        <a:lumOff val="80000"/>
                      </a:schemeClr>
                    </a:solidFill>
                  </a:tcPr>
                </a:tc>
                <a:tc>
                  <a:txBody>
                    <a:bodyPr/>
                    <a:lstStyle/>
                    <a:p>
                      <a:pPr algn="ctr"/>
                      <a:endParaRPr kumimoji="1" lang="ja-JP" altLang="en-US" sz="1000" dirty="0"/>
                    </a:p>
                  </a:txBody>
                  <a:tcPr anchor="ctr">
                    <a:solidFill>
                      <a:schemeClr val="accent2">
                        <a:lumMod val="20000"/>
                        <a:lumOff val="80000"/>
                      </a:schemeClr>
                    </a:solidFill>
                  </a:tcPr>
                </a:tc>
                <a:tc>
                  <a:txBody>
                    <a:bodyPr/>
                    <a:lstStyle/>
                    <a:p>
                      <a:pPr algn="ctr"/>
                      <a:endParaRPr kumimoji="1" lang="ja-JP" altLang="en-US" sz="1000" dirty="0"/>
                    </a:p>
                  </a:txBody>
                  <a:tcPr anchor="ctr">
                    <a:solidFill>
                      <a:schemeClr val="accent2">
                        <a:lumMod val="20000"/>
                        <a:lumOff val="80000"/>
                      </a:schemeClr>
                    </a:solidFill>
                  </a:tcPr>
                </a:tc>
                <a:extLst>
                  <a:ext uri="{0D108BD9-81ED-4DB2-BD59-A6C34878D82A}">
                    <a16:rowId xmlns:a16="http://schemas.microsoft.com/office/drawing/2014/main" val="2140010795"/>
                  </a:ext>
                </a:extLst>
              </a:tr>
              <a:tr h="211177">
                <a:tc>
                  <a:txBody>
                    <a:bodyPr/>
                    <a:lstStyle/>
                    <a:p>
                      <a:pPr algn="ctr"/>
                      <a:r>
                        <a:rPr kumimoji="1" lang="en-US" altLang="ja-JP" sz="1100" dirty="0"/>
                        <a:t>99</a:t>
                      </a:r>
                      <a:endParaRPr kumimoji="1" lang="ja-JP" altLang="en-US" sz="1100" dirty="0"/>
                    </a:p>
                  </a:txBody>
                  <a:tcPr anchor="ctr"/>
                </a:tc>
                <a:tc>
                  <a:txBody>
                    <a:bodyPr/>
                    <a:lstStyle/>
                    <a:p>
                      <a:pPr algn="just"/>
                      <a:r>
                        <a:rPr kumimoji="1" lang="ja-JP" altLang="en-US" sz="1100" dirty="0"/>
                        <a:t>上記以外の解答</a:t>
                      </a:r>
                    </a:p>
                  </a:txBody>
                  <a:tcPr/>
                </a:tc>
                <a:tc>
                  <a:txBody>
                    <a:bodyPr/>
                    <a:lstStyle/>
                    <a:p>
                      <a:pPr algn="ctr"/>
                      <a:endParaRPr kumimoji="1" lang="ja-JP" altLang="en-US" sz="100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rPr>
                        <a:t>13.3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rPr>
                        <a:t>14.8</a:t>
                      </a:r>
                    </a:p>
                  </a:txBody>
                  <a:tcPr anchor="ctr"/>
                </a:tc>
                <a:tc>
                  <a:txBody>
                    <a:bodyPr/>
                    <a:lstStyle/>
                    <a:p>
                      <a:pPr algn="ctr"/>
                      <a:endParaRPr kumimoji="1" lang="ja-JP" altLang="en-US" sz="1000" dirty="0"/>
                    </a:p>
                  </a:txBody>
                  <a:tcPr anchor="ctr"/>
                </a:tc>
                <a:tc>
                  <a:txBody>
                    <a:bodyPr/>
                    <a:lstStyle/>
                    <a:p>
                      <a:pPr algn="ctr"/>
                      <a:endParaRPr kumimoji="1" lang="ja-JP" altLang="en-US" sz="1000" dirty="0"/>
                    </a:p>
                  </a:txBody>
                  <a:tcPr anchor="ctr"/>
                </a:tc>
                <a:extLst>
                  <a:ext uri="{0D108BD9-81ED-4DB2-BD59-A6C34878D82A}">
                    <a16:rowId xmlns:a16="http://schemas.microsoft.com/office/drawing/2014/main" val="2540675280"/>
                  </a:ext>
                </a:extLst>
              </a:tr>
              <a:tr h="231531">
                <a:tc>
                  <a:txBody>
                    <a:bodyPr/>
                    <a:lstStyle/>
                    <a:p>
                      <a:pPr algn="ctr"/>
                      <a:r>
                        <a:rPr kumimoji="1" lang="ja-JP" altLang="en-US" sz="1100" dirty="0"/>
                        <a:t>０</a:t>
                      </a:r>
                    </a:p>
                  </a:txBody>
                  <a:tcPr anchor="ctr"/>
                </a:tc>
                <a:tc>
                  <a:txBody>
                    <a:bodyPr/>
                    <a:lstStyle/>
                    <a:p>
                      <a:pPr algn="just"/>
                      <a:r>
                        <a:rPr kumimoji="1" lang="ja-JP" altLang="en-US" sz="1100" dirty="0"/>
                        <a:t>無解答</a:t>
                      </a:r>
                    </a:p>
                  </a:txBody>
                  <a:tcPr/>
                </a:tc>
                <a:tc>
                  <a:txBody>
                    <a:bodyPr/>
                    <a:lstStyle/>
                    <a:p>
                      <a:pPr algn="ctr"/>
                      <a:endParaRPr kumimoji="1" lang="ja-JP" altLang="en-US" sz="1000" dirty="0"/>
                    </a:p>
                  </a:txBody>
                  <a:tcPr anchor="ctr"/>
                </a:tc>
                <a:tc>
                  <a:txBody>
                    <a:bodyPr/>
                    <a:lstStyle/>
                    <a:p>
                      <a:pPr algn="ctr"/>
                      <a:r>
                        <a:rPr kumimoji="1" lang="en-US" altLang="ja-JP" sz="1000" dirty="0">
                          <a:solidFill>
                            <a:schemeClr val="tx1"/>
                          </a:solidFill>
                        </a:rPr>
                        <a:t>29.6</a:t>
                      </a:r>
                      <a:endParaRPr kumimoji="1" lang="ja-JP" altLang="en-US" sz="1000" dirty="0">
                        <a:solidFill>
                          <a:schemeClr val="tx1"/>
                        </a:solidFill>
                      </a:endParaRPr>
                    </a:p>
                  </a:txBody>
                  <a:tcPr anchor="ctr"/>
                </a:tc>
                <a:tc>
                  <a:txBody>
                    <a:bodyPr/>
                    <a:lstStyle/>
                    <a:p>
                      <a:pPr algn="ctr"/>
                      <a:r>
                        <a:rPr kumimoji="1" lang="en-US" altLang="ja-JP" sz="1000" dirty="0">
                          <a:solidFill>
                            <a:schemeClr val="tx1"/>
                          </a:solidFill>
                        </a:rPr>
                        <a:t>25.5</a:t>
                      </a:r>
                      <a:endParaRPr kumimoji="1" lang="ja-JP" altLang="en-US" sz="1000" dirty="0">
                        <a:solidFill>
                          <a:schemeClr val="tx1"/>
                        </a:solidFill>
                      </a:endParaRPr>
                    </a:p>
                  </a:txBody>
                  <a:tcPr anchor="ctr"/>
                </a:tc>
                <a:tc>
                  <a:txBody>
                    <a:bodyPr/>
                    <a:lstStyle/>
                    <a:p>
                      <a:pPr algn="ctr"/>
                      <a:endParaRPr kumimoji="1" lang="ja-JP" altLang="en-US" sz="1000" dirty="0"/>
                    </a:p>
                  </a:txBody>
                  <a:tcPr anchor="ctr"/>
                </a:tc>
                <a:tc>
                  <a:txBody>
                    <a:bodyPr/>
                    <a:lstStyle/>
                    <a:p>
                      <a:pPr algn="ctr"/>
                      <a:endParaRPr kumimoji="1" lang="ja-JP" altLang="en-US" sz="1000" dirty="0"/>
                    </a:p>
                  </a:txBody>
                  <a:tcPr anchor="ctr"/>
                </a:tc>
                <a:extLst>
                  <a:ext uri="{0D108BD9-81ED-4DB2-BD59-A6C34878D82A}">
                    <a16:rowId xmlns:a16="http://schemas.microsoft.com/office/drawing/2014/main" val="333400974"/>
                  </a:ext>
                </a:extLst>
              </a:tr>
            </a:tbl>
          </a:graphicData>
        </a:graphic>
      </p:graphicFrame>
      <p:sp>
        <p:nvSpPr>
          <p:cNvPr id="2" name="四角形: 角を丸くする 1">
            <a:extLst>
              <a:ext uri="{FF2B5EF4-FFF2-40B4-BE49-F238E27FC236}">
                <a16:creationId xmlns:a16="http://schemas.microsoft.com/office/drawing/2014/main" id="{0F537BFF-D7BC-2206-7BFF-42452991AB78}"/>
              </a:ext>
            </a:extLst>
          </p:cNvPr>
          <p:cNvSpPr/>
          <p:nvPr/>
        </p:nvSpPr>
        <p:spPr>
          <a:xfrm>
            <a:off x="139031" y="5157192"/>
            <a:ext cx="1332147" cy="1304751"/>
          </a:xfrm>
          <a:prstGeom prst="roundRect">
            <a:avLst>
              <a:gd name="adj" fmla="val 9049"/>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en-US" altLang="ja-JP" sz="1200" b="1" dirty="0">
              <a:solidFill>
                <a:schemeClr val="tx2"/>
              </a:solidFill>
              <a:latin typeface="メイリオ" panose="020B0604030504040204" pitchFamily="50" charset="-128"/>
              <a:ea typeface="メイリオ" panose="020B0604030504040204" pitchFamily="50" charset="-128"/>
            </a:endParaRPr>
          </a:p>
          <a:p>
            <a:endParaRPr lang="en-US" altLang="ja-JP" sz="1200" b="1" dirty="0">
              <a:solidFill>
                <a:schemeClr val="tx2"/>
              </a:solidFill>
              <a:latin typeface="メイリオ" panose="020B0604030504040204" pitchFamily="50" charset="-128"/>
              <a:ea typeface="メイリオ" panose="020B0604030504040204" pitchFamily="50" charset="-128"/>
            </a:endParaRPr>
          </a:p>
          <a:p>
            <a:endParaRPr kumimoji="1" lang="en-US" altLang="ja-JP" sz="1600" b="1" dirty="0">
              <a:solidFill>
                <a:schemeClr val="tx2"/>
              </a:solidFill>
              <a:latin typeface="メイリオ" panose="020B0604030504040204" pitchFamily="50" charset="-128"/>
              <a:ea typeface="メイリオ" panose="020B0604030504040204" pitchFamily="50" charset="-128"/>
            </a:endParaRPr>
          </a:p>
          <a:p>
            <a:endParaRPr lang="en-US" altLang="ja-JP" sz="1600" b="1" dirty="0">
              <a:solidFill>
                <a:schemeClr val="tx2"/>
              </a:solidFill>
              <a:latin typeface="メイリオ" panose="020B0604030504040204" pitchFamily="50" charset="-128"/>
              <a:ea typeface="メイリオ" panose="020B0604030504040204" pitchFamily="50" charset="-128"/>
            </a:endParaRPr>
          </a:p>
          <a:p>
            <a:pPr algn="ctr">
              <a:lnSpc>
                <a:spcPts val="2500"/>
              </a:lnSpc>
            </a:pPr>
            <a:r>
              <a:rPr kumimoji="1" lang="ja-JP" altLang="en-US" sz="3200" b="1" dirty="0">
                <a:solidFill>
                  <a:schemeClr val="tx2"/>
                </a:solidFill>
                <a:latin typeface="メイリオ" panose="020B0604030504040204" pitchFamily="50" charset="-128"/>
                <a:ea typeface="メイリオ" panose="020B0604030504040204" pitchFamily="50" charset="-128"/>
              </a:rPr>
              <a:t>８</a:t>
            </a:r>
            <a:endParaRPr kumimoji="1" lang="en-US" altLang="ja-JP" sz="1200" b="1" dirty="0">
              <a:solidFill>
                <a:schemeClr val="tx2"/>
              </a:solidFill>
              <a:latin typeface="メイリオ" panose="020B0604030504040204" pitchFamily="50" charset="-128"/>
              <a:ea typeface="メイリオ" panose="020B0604030504040204" pitchFamily="50" charset="-128"/>
            </a:endParaRPr>
          </a:p>
        </p:txBody>
      </p:sp>
      <p:sp>
        <p:nvSpPr>
          <p:cNvPr id="3" name="四角形: 角を丸くする 2">
            <a:extLst>
              <a:ext uri="{FF2B5EF4-FFF2-40B4-BE49-F238E27FC236}">
                <a16:creationId xmlns:a16="http://schemas.microsoft.com/office/drawing/2014/main" id="{80B60D1F-CE84-2093-320E-AA9D7E086E17}"/>
              </a:ext>
            </a:extLst>
          </p:cNvPr>
          <p:cNvSpPr/>
          <p:nvPr/>
        </p:nvSpPr>
        <p:spPr>
          <a:xfrm>
            <a:off x="139032" y="5165799"/>
            <a:ext cx="1332147" cy="423440"/>
          </a:xfrm>
          <a:prstGeom prst="roundRect">
            <a:avLst>
              <a:gd name="adj" fmla="val 25472"/>
            </a:avLst>
          </a:prstGeom>
          <a:solidFill>
            <a:srgbClr val="002060"/>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ts val="1400"/>
              </a:lnSpc>
            </a:pPr>
            <a:r>
              <a:rPr lang="ja-JP" altLang="en-US" sz="1400" b="1" dirty="0">
                <a:solidFill>
                  <a:schemeClr val="bg1"/>
                </a:solidFill>
                <a:latin typeface="メイリオ" panose="020B0604030504040204" pitchFamily="50" charset="-128"/>
                <a:ea typeface="メイリオ" panose="020B0604030504040204" pitchFamily="50" charset="-128"/>
              </a:rPr>
              <a:t>反応率の</a:t>
            </a:r>
            <a:endParaRPr lang="en-US" altLang="ja-JP" sz="1400" b="1" dirty="0">
              <a:solidFill>
                <a:schemeClr val="bg1"/>
              </a:solidFill>
              <a:latin typeface="メイリオ" panose="020B0604030504040204" pitchFamily="50" charset="-128"/>
              <a:ea typeface="メイリオ" panose="020B0604030504040204" pitchFamily="50" charset="-128"/>
            </a:endParaRPr>
          </a:p>
          <a:p>
            <a:pPr algn="ctr">
              <a:lnSpc>
                <a:spcPts val="1400"/>
              </a:lnSpc>
            </a:pPr>
            <a:r>
              <a:rPr lang="ja-JP" altLang="en-US" sz="1400" b="1" dirty="0">
                <a:solidFill>
                  <a:schemeClr val="bg1"/>
                </a:solidFill>
                <a:latin typeface="メイリオ" panose="020B0604030504040204" pitchFamily="50" charset="-128"/>
                <a:ea typeface="メイリオ" panose="020B0604030504040204" pitchFamily="50" charset="-128"/>
              </a:rPr>
              <a:t>高い誤答</a:t>
            </a:r>
            <a:endParaRPr kumimoji="1" lang="ja-JP" altLang="en-US" sz="1400" b="1" dirty="0">
              <a:solidFill>
                <a:schemeClr val="bg1"/>
              </a:solidFill>
              <a:latin typeface="メイリオ" panose="020B0604030504040204" pitchFamily="50" charset="-128"/>
              <a:ea typeface="メイリオ" panose="020B0604030504040204" pitchFamily="50" charset="-128"/>
            </a:endParaRPr>
          </a:p>
        </p:txBody>
      </p:sp>
      <p:sp>
        <p:nvSpPr>
          <p:cNvPr id="4" name="四角形: 角を丸くする 3">
            <a:extLst>
              <a:ext uri="{FF2B5EF4-FFF2-40B4-BE49-F238E27FC236}">
                <a16:creationId xmlns:a16="http://schemas.microsoft.com/office/drawing/2014/main" id="{DCD7DA41-9256-995C-7507-E8CEDC1FEDED}"/>
              </a:ext>
            </a:extLst>
          </p:cNvPr>
          <p:cNvSpPr/>
          <p:nvPr/>
        </p:nvSpPr>
        <p:spPr>
          <a:xfrm>
            <a:off x="2267744" y="5157192"/>
            <a:ext cx="6737224" cy="1594629"/>
          </a:xfrm>
          <a:prstGeom prst="roundRect">
            <a:avLst>
              <a:gd name="adj" fmla="val 9049"/>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just">
              <a:lnSpc>
                <a:spcPts val="1700"/>
              </a:lnSpc>
            </a:pPr>
            <a:r>
              <a:rPr lang="ja-JP" altLang="en-US" b="1" dirty="0">
                <a:solidFill>
                  <a:schemeClr val="tx2"/>
                </a:solidFill>
                <a:latin typeface="メイリオ" panose="020B0604030504040204" pitchFamily="50" charset="-128"/>
                <a:ea typeface="メイリオ" panose="020B0604030504040204" pitchFamily="50" charset="-128"/>
              </a:rPr>
              <a:t>　正三角形を正四面体に変えたときに成り立つ事柄について見いだすことができていないことが考えられます。それまでの問題解決の過程を振り返り、条件を変えたときにどうなるか、数学的な表現を用いて説明することが求められます。</a:t>
            </a:r>
            <a:endParaRPr kumimoji="1" lang="ja-JP" altLang="en-US" b="1" dirty="0">
              <a:solidFill>
                <a:schemeClr val="tx2"/>
              </a:solidFill>
              <a:latin typeface="メイリオ" panose="020B0604030504040204" pitchFamily="50" charset="-128"/>
              <a:ea typeface="メイリオ" panose="020B0604030504040204" pitchFamily="50" charset="-128"/>
            </a:endParaRPr>
          </a:p>
        </p:txBody>
      </p:sp>
      <p:sp>
        <p:nvSpPr>
          <p:cNvPr id="5" name="四角形: 角を丸くする 4">
            <a:extLst>
              <a:ext uri="{FF2B5EF4-FFF2-40B4-BE49-F238E27FC236}">
                <a16:creationId xmlns:a16="http://schemas.microsoft.com/office/drawing/2014/main" id="{385A63B5-583B-36FE-E65F-FD97A2E3FD11}"/>
              </a:ext>
            </a:extLst>
          </p:cNvPr>
          <p:cNvSpPr/>
          <p:nvPr/>
        </p:nvSpPr>
        <p:spPr>
          <a:xfrm>
            <a:off x="2267744" y="5159743"/>
            <a:ext cx="6737224" cy="414832"/>
          </a:xfrm>
          <a:prstGeom prst="roundRect">
            <a:avLst>
              <a:gd name="adj" fmla="val 25472"/>
            </a:avLst>
          </a:prstGeom>
          <a:solidFill>
            <a:srgbClr val="002060"/>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ts val="2600"/>
              </a:lnSpc>
            </a:pPr>
            <a:r>
              <a:rPr lang="ja-JP" altLang="en-US" b="1" dirty="0">
                <a:solidFill>
                  <a:schemeClr val="bg1"/>
                </a:solidFill>
                <a:latin typeface="メイリオ" panose="020B0604030504040204" pitchFamily="50" charset="-128"/>
                <a:ea typeface="メイリオ" panose="020B0604030504040204" pitchFamily="50" charset="-128"/>
              </a:rPr>
              <a:t>こんなところにつまずいていませんか？</a:t>
            </a:r>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8" name="矢印: 右 7">
            <a:extLst>
              <a:ext uri="{FF2B5EF4-FFF2-40B4-BE49-F238E27FC236}">
                <a16:creationId xmlns:a16="http://schemas.microsoft.com/office/drawing/2014/main" id="{52083D4A-A290-6CD6-FF1D-C1591E9D0ACB}"/>
              </a:ext>
            </a:extLst>
          </p:cNvPr>
          <p:cNvSpPr/>
          <p:nvPr/>
        </p:nvSpPr>
        <p:spPr>
          <a:xfrm>
            <a:off x="1595807" y="5617092"/>
            <a:ext cx="594063" cy="590729"/>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59DAE258-2800-91EE-2620-8F24315289B6}"/>
              </a:ext>
            </a:extLst>
          </p:cNvPr>
          <p:cNvSpPr txBox="1"/>
          <p:nvPr/>
        </p:nvSpPr>
        <p:spPr>
          <a:xfrm>
            <a:off x="85760" y="5629556"/>
            <a:ext cx="936104" cy="276999"/>
          </a:xfrm>
          <a:prstGeom prst="rect">
            <a:avLst/>
          </a:prstGeom>
          <a:noFill/>
        </p:spPr>
        <p:txBody>
          <a:bodyPr wrap="square" rtlCol="0">
            <a:spAutoFit/>
          </a:bodyPr>
          <a:lstStyle/>
          <a:p>
            <a:pPr algn="ctr"/>
            <a:r>
              <a:rPr lang="ja-JP" altLang="en-US" sz="1200" b="1" dirty="0">
                <a:solidFill>
                  <a:schemeClr val="tx2"/>
                </a:solidFill>
                <a:latin typeface="メイリオ" panose="020B0604030504040204" pitchFamily="50" charset="-128"/>
                <a:ea typeface="メイリオ" panose="020B0604030504040204" pitchFamily="50" charset="-128"/>
              </a:rPr>
              <a:t>類型番号</a:t>
            </a:r>
          </a:p>
        </p:txBody>
      </p:sp>
    </p:spTree>
    <p:extLst>
      <p:ext uri="{BB962C8B-B14F-4D97-AF65-F5344CB8AC3E}">
        <p14:creationId xmlns:p14="http://schemas.microsoft.com/office/powerpoint/2010/main" val="784676756"/>
      </p:ext>
    </p:extLst>
  </p:cSld>
  <p:clrMapOvr>
    <a:masterClrMapping/>
  </p:clrMapOvr>
  <mc:AlternateContent xmlns:mc="http://schemas.openxmlformats.org/markup-compatibility/2006" xmlns:p14="http://schemas.microsoft.com/office/powerpoint/2010/main">
    <mc:Choice Requires="p14">
      <p:transition spd="med" p14:dur="700" advTm="48771">
        <p:fade/>
      </p:transition>
    </mc:Choice>
    <mc:Fallback xmlns="">
      <p:transition spd="med" advTm="48771">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107504" y="75401"/>
            <a:ext cx="8928992" cy="560905"/>
          </a:xfrm>
          <a:prstGeom prst="rect">
            <a:avLst/>
          </a:prstGeom>
          <a:solidFill>
            <a:srgbClr val="002060"/>
          </a:solidFill>
        </p:spPr>
        <p:txBody>
          <a:bodyPr vert="horz" wrap="square" lIns="91440" tIns="144000" rIns="91440" bIns="45720" rtlCol="0"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2400" b="1" dirty="0">
                <a:solidFill>
                  <a:srgbClr val="FFFFFF"/>
                </a:solidFill>
                <a:latin typeface="メイリオ" panose="020B0604030504040204" pitchFamily="50" charset="-128"/>
                <a:ea typeface="メイリオ" panose="020B0604030504040204" pitchFamily="50" charset="-128"/>
              </a:rPr>
              <a:t>数学 ６ （３）　統合的・発展的に考察すること　授業展開例</a:t>
            </a:r>
          </a:p>
        </p:txBody>
      </p:sp>
      <p:sp>
        <p:nvSpPr>
          <p:cNvPr id="42" name="吹き出し: 角を丸めた四角形 41">
            <a:extLst>
              <a:ext uri="{FF2B5EF4-FFF2-40B4-BE49-F238E27FC236}">
                <a16:creationId xmlns:a16="http://schemas.microsoft.com/office/drawing/2014/main" id="{D14DBEE2-5AB5-851A-D15B-DE2CD5D2EF50}"/>
              </a:ext>
            </a:extLst>
          </p:cNvPr>
          <p:cNvSpPr/>
          <p:nvPr/>
        </p:nvSpPr>
        <p:spPr>
          <a:xfrm>
            <a:off x="4854649" y="2009057"/>
            <a:ext cx="2962155" cy="498683"/>
          </a:xfrm>
          <a:prstGeom prst="wedgeRoundRectCallout">
            <a:avLst>
              <a:gd name="adj1" fmla="val 55806"/>
              <a:gd name="adj2" fmla="val 17148"/>
              <a:gd name="adj3" fmla="val 16667"/>
            </a:avLst>
          </a:prstGeom>
          <a:solidFill>
            <a:schemeClr val="accent3">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600"/>
              </a:lnSpc>
            </a:pPr>
            <a:r>
              <a:rPr kumimoji="1" lang="ja-JP" altLang="en-US" sz="1200" dirty="0">
                <a:latin typeface="メイリオ" panose="020B0604030504040204" pitchFamily="50" charset="-128"/>
                <a:ea typeface="メイリオ" panose="020B0604030504040204" pitchFamily="50" charset="-128"/>
              </a:rPr>
              <a:t>これまで正三角形で考えたね。これが他の図形になったら、どうなるかな？</a:t>
            </a:r>
          </a:p>
        </p:txBody>
      </p:sp>
      <p:sp>
        <p:nvSpPr>
          <p:cNvPr id="4" name="四角形: 角を丸くする 3">
            <a:extLst>
              <a:ext uri="{FF2B5EF4-FFF2-40B4-BE49-F238E27FC236}">
                <a16:creationId xmlns:a16="http://schemas.microsoft.com/office/drawing/2014/main" id="{E24B5795-490E-DA3B-C6B5-FE0563EA1BE5}"/>
              </a:ext>
            </a:extLst>
          </p:cNvPr>
          <p:cNvSpPr/>
          <p:nvPr/>
        </p:nvSpPr>
        <p:spPr>
          <a:xfrm>
            <a:off x="285355" y="764704"/>
            <a:ext cx="8573292" cy="1106788"/>
          </a:xfrm>
          <a:prstGeom prst="roundRect">
            <a:avLst>
              <a:gd name="adj" fmla="val 9081"/>
            </a:avLst>
          </a:prstGeom>
          <a:solidFill>
            <a:schemeClr val="accent5">
              <a:lumMod val="20000"/>
              <a:lumOff val="80000"/>
            </a:schemeClr>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300"/>
              </a:lnSpc>
            </a:pPr>
            <a:endParaRPr lang="en-US" altLang="ja-JP" sz="1800" b="1" u="sng" dirty="0">
              <a:solidFill>
                <a:srgbClr val="002060"/>
              </a:solidFill>
              <a:latin typeface="メイリオ" panose="020B0604030504040204" pitchFamily="50" charset="-128"/>
              <a:ea typeface="メイリオ" panose="020B0604030504040204" pitchFamily="50" charset="-128"/>
            </a:endParaRPr>
          </a:p>
          <a:p>
            <a:pPr>
              <a:lnSpc>
                <a:spcPts val="3100"/>
              </a:lnSpc>
            </a:pPr>
            <a:endParaRPr lang="en-US" altLang="ja-JP" sz="1800" b="1" u="sng" dirty="0">
              <a:solidFill>
                <a:srgbClr val="002060"/>
              </a:solidFill>
              <a:latin typeface="メイリオ" panose="020B0604030504040204" pitchFamily="50" charset="-128"/>
              <a:ea typeface="メイリオ" panose="020B0604030504040204" pitchFamily="50" charset="-128"/>
            </a:endParaRPr>
          </a:p>
          <a:p>
            <a:r>
              <a:rPr lang="ja-JP" altLang="en-US" sz="1800" b="1" dirty="0">
                <a:solidFill>
                  <a:srgbClr val="002060"/>
                </a:solidFill>
                <a:latin typeface="メイリオ" panose="020B0604030504040204" pitchFamily="50" charset="-128"/>
                <a:ea typeface="メイリオ" panose="020B0604030504040204" pitchFamily="50" charset="-128"/>
              </a:rPr>
              <a:t>　解決された問題やその解決の過程を振り返り、条件を変えた場合について考えるなど、統合的・発展的に考察する機会を設けましょう。</a:t>
            </a:r>
            <a:endParaRPr kumimoji="1" lang="ja-JP" altLang="en-US" b="1" dirty="0"/>
          </a:p>
        </p:txBody>
      </p:sp>
      <p:sp>
        <p:nvSpPr>
          <p:cNvPr id="2" name="四角形: 角を丸くする 1">
            <a:extLst>
              <a:ext uri="{FF2B5EF4-FFF2-40B4-BE49-F238E27FC236}">
                <a16:creationId xmlns:a16="http://schemas.microsoft.com/office/drawing/2014/main" id="{43642A1B-470B-2D46-55AE-55924CD4A121}"/>
              </a:ext>
            </a:extLst>
          </p:cNvPr>
          <p:cNvSpPr/>
          <p:nvPr/>
        </p:nvSpPr>
        <p:spPr>
          <a:xfrm>
            <a:off x="285354" y="782898"/>
            <a:ext cx="3775611" cy="394339"/>
          </a:xfrm>
          <a:prstGeom prst="roundRect">
            <a:avLst>
              <a:gd name="adj" fmla="val 25472"/>
            </a:avLst>
          </a:prstGeom>
          <a:solidFill>
            <a:srgbClr val="002060"/>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a:solidFill>
                  <a:schemeClr val="bg1"/>
                </a:solidFill>
                <a:latin typeface="メイリオ" panose="020B0604030504040204" pitchFamily="50" charset="-128"/>
                <a:ea typeface="メイリオ" panose="020B0604030504040204" pitchFamily="50" charset="-128"/>
              </a:rPr>
              <a:t>こんな授業を！授業改善のヒント</a:t>
            </a:r>
          </a:p>
        </p:txBody>
      </p:sp>
      <p:pic>
        <p:nvPicPr>
          <p:cNvPr id="7" name="図 6">
            <a:extLst>
              <a:ext uri="{FF2B5EF4-FFF2-40B4-BE49-F238E27FC236}">
                <a16:creationId xmlns:a16="http://schemas.microsoft.com/office/drawing/2014/main" id="{23428933-184D-4DC2-5F96-DCC044E0A210}"/>
              </a:ext>
            </a:extLst>
          </p:cNvPr>
          <p:cNvPicPr>
            <a:picLocks noChangeAspect="1"/>
          </p:cNvPicPr>
          <p:nvPr/>
        </p:nvPicPr>
        <p:blipFill rotWithShape="1">
          <a:blip r:embed="rId3"/>
          <a:srcRect b="63052"/>
          <a:stretch/>
        </p:blipFill>
        <p:spPr>
          <a:xfrm>
            <a:off x="107504" y="1990761"/>
            <a:ext cx="4725227" cy="1726272"/>
          </a:xfrm>
          <a:prstGeom prst="rect">
            <a:avLst/>
          </a:prstGeom>
        </p:spPr>
      </p:pic>
      <p:sp>
        <p:nvSpPr>
          <p:cNvPr id="8" name="吹き出し: 角を丸めた四角形 7">
            <a:extLst>
              <a:ext uri="{FF2B5EF4-FFF2-40B4-BE49-F238E27FC236}">
                <a16:creationId xmlns:a16="http://schemas.microsoft.com/office/drawing/2014/main" id="{23B8FA91-2822-A024-01A3-D9E92F6AF28F}"/>
              </a:ext>
            </a:extLst>
          </p:cNvPr>
          <p:cNvSpPr/>
          <p:nvPr/>
        </p:nvSpPr>
        <p:spPr>
          <a:xfrm>
            <a:off x="6574643" y="2578549"/>
            <a:ext cx="2284004" cy="424975"/>
          </a:xfrm>
          <a:prstGeom prst="wedgeRoundRectCallout">
            <a:avLst>
              <a:gd name="adj1" fmla="val -59840"/>
              <a:gd name="adj2" fmla="val 38213"/>
              <a:gd name="adj3" fmla="val 16667"/>
            </a:avLst>
          </a:prstGeom>
          <a:solidFill>
            <a:schemeClr val="accent6">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just">
              <a:lnSpc>
                <a:spcPts val="1400"/>
              </a:lnSpc>
            </a:pPr>
            <a:r>
              <a:rPr lang="ja-JP" altLang="en-US" sz="1100" dirty="0">
                <a:latin typeface="メイリオ" panose="020B0604030504040204" pitchFamily="50" charset="-128"/>
                <a:ea typeface="メイリオ" panose="020B0604030504040204" pitchFamily="50" charset="-128"/>
              </a:rPr>
              <a:t>他の図形？ 例えば、正方形だったらということ？</a:t>
            </a:r>
          </a:p>
        </p:txBody>
      </p:sp>
      <p:sp>
        <p:nvSpPr>
          <p:cNvPr id="11" name="吹き出し: 角を丸めた四角形 10">
            <a:extLst>
              <a:ext uri="{FF2B5EF4-FFF2-40B4-BE49-F238E27FC236}">
                <a16:creationId xmlns:a16="http://schemas.microsoft.com/office/drawing/2014/main" id="{F3DE63A0-A246-AA8A-E7B4-C344CCB0DE64}"/>
              </a:ext>
            </a:extLst>
          </p:cNvPr>
          <p:cNvSpPr/>
          <p:nvPr/>
        </p:nvSpPr>
        <p:spPr>
          <a:xfrm>
            <a:off x="4850916" y="3565526"/>
            <a:ext cx="1786186" cy="424975"/>
          </a:xfrm>
          <a:prstGeom prst="wedgeRoundRectCallout">
            <a:avLst>
              <a:gd name="adj1" fmla="val 58437"/>
              <a:gd name="adj2" fmla="val 32311"/>
              <a:gd name="adj3" fmla="val 16667"/>
            </a:avLst>
          </a:prstGeom>
          <a:solidFill>
            <a:schemeClr val="accent3">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600"/>
              </a:lnSpc>
            </a:pPr>
            <a:r>
              <a:rPr kumimoji="1" lang="ja-JP" altLang="en-US" sz="1200" dirty="0">
                <a:latin typeface="メイリオ" panose="020B0604030504040204" pitchFamily="50" charset="-128"/>
                <a:ea typeface="メイリオ" panose="020B0604030504040204" pitchFamily="50" charset="-128"/>
              </a:rPr>
              <a:t>これまでと同じように、調べてみよう。</a:t>
            </a:r>
          </a:p>
        </p:txBody>
      </p:sp>
      <p:sp>
        <p:nvSpPr>
          <p:cNvPr id="15" name="吹き出し: 角を丸めた四角形 14">
            <a:extLst>
              <a:ext uri="{FF2B5EF4-FFF2-40B4-BE49-F238E27FC236}">
                <a16:creationId xmlns:a16="http://schemas.microsoft.com/office/drawing/2014/main" id="{B79CACA4-ED74-FC4B-64FC-BDF369D3F92E}"/>
              </a:ext>
            </a:extLst>
          </p:cNvPr>
          <p:cNvSpPr/>
          <p:nvPr/>
        </p:nvSpPr>
        <p:spPr>
          <a:xfrm>
            <a:off x="6574643" y="3074333"/>
            <a:ext cx="2284003" cy="424975"/>
          </a:xfrm>
          <a:prstGeom prst="wedgeRoundRectCallout">
            <a:avLst>
              <a:gd name="adj1" fmla="val -68419"/>
              <a:gd name="adj2" fmla="val 30529"/>
              <a:gd name="adj3" fmla="val 16667"/>
            </a:avLst>
          </a:prstGeom>
          <a:solidFill>
            <a:schemeClr val="accent6">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just">
              <a:lnSpc>
                <a:spcPts val="1400"/>
              </a:lnSpc>
            </a:pPr>
            <a:r>
              <a:rPr lang="ja-JP" altLang="en-US" sz="1100" dirty="0">
                <a:latin typeface="メイリオ" panose="020B0604030504040204" pitchFamily="50" charset="-128"/>
                <a:ea typeface="メイリオ" panose="020B0604030504040204" pitchFamily="50" charset="-128"/>
              </a:rPr>
              <a:t>正方形になっても、○と□に何か関係があるのかな？</a:t>
            </a:r>
          </a:p>
        </p:txBody>
      </p:sp>
      <p:sp>
        <p:nvSpPr>
          <p:cNvPr id="5" name="吹き出し: 角を丸めた四角形 4">
            <a:extLst>
              <a:ext uri="{FF2B5EF4-FFF2-40B4-BE49-F238E27FC236}">
                <a16:creationId xmlns:a16="http://schemas.microsoft.com/office/drawing/2014/main" id="{52CE70B6-4CAD-2801-4579-3C8AC8FFCC36}"/>
              </a:ext>
            </a:extLst>
          </p:cNvPr>
          <p:cNvSpPr/>
          <p:nvPr/>
        </p:nvSpPr>
        <p:spPr>
          <a:xfrm>
            <a:off x="6084167" y="4045187"/>
            <a:ext cx="2774479" cy="652371"/>
          </a:xfrm>
          <a:prstGeom prst="wedgeRoundRectCallout">
            <a:avLst>
              <a:gd name="adj1" fmla="val -59840"/>
              <a:gd name="adj2" fmla="val 38213"/>
              <a:gd name="adj3" fmla="val 16667"/>
            </a:avLst>
          </a:prstGeom>
          <a:solidFill>
            <a:schemeClr val="accent6">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just">
              <a:lnSpc>
                <a:spcPts val="1400"/>
              </a:lnSpc>
            </a:pPr>
            <a:r>
              <a:rPr lang="ja-JP" altLang="en-US" sz="1100" dirty="0">
                <a:latin typeface="メイリオ" panose="020B0604030504040204" pitchFamily="50" charset="-128"/>
                <a:ea typeface="メイリオ" panose="020B0604030504040204" pitchFamily="50" charset="-128"/>
              </a:rPr>
              <a:t>文字を使って考えたら、正方形でも、「□に入る整数の和は、〇に入れた整数の和の２倍になる」ことが示せそうだね。</a:t>
            </a:r>
          </a:p>
        </p:txBody>
      </p:sp>
      <p:sp>
        <p:nvSpPr>
          <p:cNvPr id="10" name="吹き出し: 角を丸めた四角形 9">
            <a:extLst>
              <a:ext uri="{FF2B5EF4-FFF2-40B4-BE49-F238E27FC236}">
                <a16:creationId xmlns:a16="http://schemas.microsoft.com/office/drawing/2014/main" id="{AEF248C0-CCED-8EA1-A350-57D53EA0D6E3}"/>
              </a:ext>
            </a:extLst>
          </p:cNvPr>
          <p:cNvSpPr/>
          <p:nvPr/>
        </p:nvSpPr>
        <p:spPr>
          <a:xfrm>
            <a:off x="4854649" y="4909967"/>
            <a:ext cx="2885703" cy="498683"/>
          </a:xfrm>
          <a:prstGeom prst="wedgeRoundRectCallout">
            <a:avLst>
              <a:gd name="adj1" fmla="val 54704"/>
              <a:gd name="adj2" fmla="val 36794"/>
              <a:gd name="adj3" fmla="val 16667"/>
            </a:avLst>
          </a:prstGeom>
          <a:solidFill>
            <a:schemeClr val="accent3">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600"/>
              </a:lnSpc>
            </a:pPr>
            <a:r>
              <a:rPr kumimoji="1" lang="ja-JP" altLang="en-US" sz="1200" dirty="0">
                <a:latin typeface="メイリオ" panose="020B0604030504040204" pitchFamily="50" charset="-128"/>
                <a:ea typeface="メイリオ" panose="020B0604030504040204" pitchFamily="50" charset="-128"/>
              </a:rPr>
              <a:t>それでは、左の図のように、正四面体に変えたらどうなるのかな？</a:t>
            </a:r>
          </a:p>
        </p:txBody>
      </p:sp>
      <p:sp>
        <p:nvSpPr>
          <p:cNvPr id="14" name="吹き出し: 角を丸めた四角形 13">
            <a:extLst>
              <a:ext uri="{FF2B5EF4-FFF2-40B4-BE49-F238E27FC236}">
                <a16:creationId xmlns:a16="http://schemas.microsoft.com/office/drawing/2014/main" id="{2726421D-D4AB-407A-65DB-E8A1C7314D8A}"/>
              </a:ext>
            </a:extLst>
          </p:cNvPr>
          <p:cNvSpPr/>
          <p:nvPr/>
        </p:nvSpPr>
        <p:spPr>
          <a:xfrm>
            <a:off x="6217841" y="5487458"/>
            <a:ext cx="2640805" cy="214419"/>
          </a:xfrm>
          <a:prstGeom prst="wedgeRoundRectCallout">
            <a:avLst>
              <a:gd name="adj1" fmla="val -59840"/>
              <a:gd name="adj2" fmla="val 38213"/>
              <a:gd name="adj3" fmla="val 16667"/>
            </a:avLst>
          </a:prstGeom>
          <a:solidFill>
            <a:schemeClr val="accent6">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just">
              <a:lnSpc>
                <a:spcPts val="1400"/>
              </a:lnSpc>
            </a:pPr>
            <a:r>
              <a:rPr lang="ja-JP" altLang="en-US" sz="1100" dirty="0">
                <a:latin typeface="メイリオ" panose="020B0604030504040204" pitchFamily="50" charset="-128"/>
                <a:ea typeface="メイリオ" panose="020B0604030504040204" pitchFamily="50" charset="-128"/>
              </a:rPr>
              <a:t>ちょっと具体的な数字で考えてみよう。</a:t>
            </a:r>
          </a:p>
        </p:txBody>
      </p:sp>
      <p:sp>
        <p:nvSpPr>
          <p:cNvPr id="17" name="吹き出し: 角を丸めた四角形 16">
            <a:extLst>
              <a:ext uri="{FF2B5EF4-FFF2-40B4-BE49-F238E27FC236}">
                <a16:creationId xmlns:a16="http://schemas.microsoft.com/office/drawing/2014/main" id="{429E32BE-62E2-9470-3066-2BDBF29B3B73}"/>
              </a:ext>
            </a:extLst>
          </p:cNvPr>
          <p:cNvSpPr/>
          <p:nvPr/>
        </p:nvSpPr>
        <p:spPr>
          <a:xfrm>
            <a:off x="6217841" y="5763343"/>
            <a:ext cx="2640805" cy="214419"/>
          </a:xfrm>
          <a:prstGeom prst="wedgeRoundRectCallout">
            <a:avLst>
              <a:gd name="adj1" fmla="val -68084"/>
              <a:gd name="adj2" fmla="val 63597"/>
              <a:gd name="adj3" fmla="val 16667"/>
            </a:avLst>
          </a:prstGeom>
          <a:solidFill>
            <a:schemeClr val="accent6">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just">
              <a:lnSpc>
                <a:spcPts val="1400"/>
              </a:lnSpc>
            </a:pPr>
            <a:r>
              <a:rPr lang="ja-JP" altLang="en-US" sz="1100" dirty="0">
                <a:latin typeface="メイリオ" panose="020B0604030504040204" pitchFamily="50" charset="-128"/>
                <a:ea typeface="メイリオ" panose="020B0604030504040204" pitchFamily="50" charset="-128"/>
              </a:rPr>
              <a:t>文字を使っても示せそうだね。</a:t>
            </a:r>
          </a:p>
        </p:txBody>
      </p:sp>
      <p:sp>
        <p:nvSpPr>
          <p:cNvPr id="19" name="吹き出し: 角を丸めた四角形 18">
            <a:extLst>
              <a:ext uri="{FF2B5EF4-FFF2-40B4-BE49-F238E27FC236}">
                <a16:creationId xmlns:a16="http://schemas.microsoft.com/office/drawing/2014/main" id="{B3103228-092E-58FF-B8B8-A995915BE7C8}"/>
              </a:ext>
            </a:extLst>
          </p:cNvPr>
          <p:cNvSpPr/>
          <p:nvPr/>
        </p:nvSpPr>
        <p:spPr>
          <a:xfrm>
            <a:off x="4832731" y="6068891"/>
            <a:ext cx="2182544" cy="678369"/>
          </a:xfrm>
          <a:prstGeom prst="wedgeRoundRectCallout">
            <a:avLst>
              <a:gd name="adj1" fmla="val 56241"/>
              <a:gd name="adj2" fmla="val 30217"/>
              <a:gd name="adj3" fmla="val 16667"/>
            </a:avLst>
          </a:prstGeom>
          <a:solidFill>
            <a:schemeClr val="accent3">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just">
              <a:lnSpc>
                <a:spcPts val="1600"/>
              </a:lnSpc>
            </a:pPr>
            <a:r>
              <a:rPr kumimoji="1" lang="ja-JP" altLang="en-US" sz="1200" dirty="0">
                <a:latin typeface="メイリオ" panose="020B0604030504040204" pitchFamily="50" charset="-128"/>
                <a:ea typeface="メイリオ" panose="020B0604030504040204" pitchFamily="50" charset="-128"/>
              </a:rPr>
              <a:t>どんなことが予想できるか、「～は、</a:t>
            </a:r>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になる」の形で、</a:t>
            </a:r>
            <a:endParaRPr kumimoji="1" lang="en-US" altLang="ja-JP" sz="1200" dirty="0">
              <a:latin typeface="メイリオ" panose="020B0604030504040204" pitchFamily="50" charset="-128"/>
              <a:ea typeface="メイリオ" panose="020B0604030504040204" pitchFamily="50" charset="-128"/>
            </a:endParaRPr>
          </a:p>
          <a:p>
            <a:pPr algn="just">
              <a:lnSpc>
                <a:spcPts val="1600"/>
              </a:lnSpc>
            </a:pPr>
            <a:r>
              <a:rPr kumimoji="1" lang="ja-JP" altLang="en-US" sz="1200" dirty="0">
                <a:latin typeface="メイリオ" panose="020B0604030504040204" pitchFamily="50" charset="-128"/>
                <a:ea typeface="メイリオ" panose="020B0604030504040204" pitchFamily="50" charset="-128"/>
              </a:rPr>
              <a:t>表現してみましょう。</a:t>
            </a:r>
          </a:p>
        </p:txBody>
      </p:sp>
      <p:pic>
        <p:nvPicPr>
          <p:cNvPr id="1026" name="Picture 2" descr="先生の男の子のイラスト（将来の夢）">
            <a:extLst>
              <a:ext uri="{FF2B5EF4-FFF2-40B4-BE49-F238E27FC236}">
                <a16:creationId xmlns:a16="http://schemas.microsoft.com/office/drawing/2014/main" id="{E2F3F257-B4A4-37A4-F24B-B67BA2FABBE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6376" y="1965405"/>
            <a:ext cx="573740" cy="57374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先生の男の子のイラスト（将来の夢）">
            <a:extLst>
              <a:ext uri="{FF2B5EF4-FFF2-40B4-BE49-F238E27FC236}">
                <a16:creationId xmlns:a16="http://schemas.microsoft.com/office/drawing/2014/main" id="{E0088D30-8715-3A34-317D-72E4E5831FB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28405" y="3471447"/>
            <a:ext cx="573740" cy="57374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先生の男の子のイラスト（将来の夢）">
            <a:extLst>
              <a:ext uri="{FF2B5EF4-FFF2-40B4-BE49-F238E27FC236}">
                <a16:creationId xmlns:a16="http://schemas.microsoft.com/office/drawing/2014/main" id="{6501DC5D-C033-368B-540C-4FA332E0F99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97541" y="4848125"/>
            <a:ext cx="573740" cy="57374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先生の男の子のイラスト（将来の夢）">
            <a:extLst>
              <a:ext uri="{FF2B5EF4-FFF2-40B4-BE49-F238E27FC236}">
                <a16:creationId xmlns:a16="http://schemas.microsoft.com/office/drawing/2014/main" id="{B7CB417A-A5ED-B86B-05F4-F03732473C3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9975" y="6208859"/>
            <a:ext cx="573740" cy="5737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学ランを着た男子学生のイラスト（冬服・学生服）">
            <a:extLst>
              <a:ext uri="{FF2B5EF4-FFF2-40B4-BE49-F238E27FC236}">
                <a16:creationId xmlns:a16="http://schemas.microsoft.com/office/drawing/2014/main" id="{A0B6460C-125D-DCAD-DA8C-3949B1D62F87}"/>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58275"/>
          <a:stretch/>
        </p:blipFill>
        <p:spPr bwMode="auto">
          <a:xfrm>
            <a:off x="5792071" y="2515476"/>
            <a:ext cx="730002" cy="56175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セーラー服を着た女子学生のイラスト（冬服・学生服）">
            <a:extLst>
              <a:ext uri="{FF2B5EF4-FFF2-40B4-BE49-F238E27FC236}">
                <a16:creationId xmlns:a16="http://schemas.microsoft.com/office/drawing/2014/main" id="{45EED787-8908-70DC-B0A2-9607BC42FE77}"/>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3145" t="7847" r="22115" b="57197"/>
          <a:stretch/>
        </p:blipFill>
        <p:spPr bwMode="auto">
          <a:xfrm>
            <a:off x="5575287" y="2994819"/>
            <a:ext cx="433568" cy="51060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学ランを着た男子学生のイラスト（冬服・学生服）">
            <a:extLst>
              <a:ext uri="{FF2B5EF4-FFF2-40B4-BE49-F238E27FC236}">
                <a16:creationId xmlns:a16="http://schemas.microsoft.com/office/drawing/2014/main" id="{A6B1257F-F43C-F54E-155B-27A07BD31AFA}"/>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58275"/>
          <a:stretch/>
        </p:blipFill>
        <p:spPr bwMode="auto">
          <a:xfrm>
            <a:off x="5391794" y="5302940"/>
            <a:ext cx="730002" cy="56175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セーラー服を着た女子学生のイラスト（冬服・学生服）">
            <a:extLst>
              <a:ext uri="{FF2B5EF4-FFF2-40B4-BE49-F238E27FC236}">
                <a16:creationId xmlns:a16="http://schemas.microsoft.com/office/drawing/2014/main" id="{8E9F178D-8085-D958-9633-CABA6B6DD209}"/>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3145" t="7847" r="22115" b="57197"/>
          <a:stretch/>
        </p:blipFill>
        <p:spPr bwMode="auto">
          <a:xfrm>
            <a:off x="5138745" y="5558282"/>
            <a:ext cx="433568" cy="51060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学ランを着た男子学生のイラスト（冬服・学生服）">
            <a:extLst>
              <a:ext uri="{FF2B5EF4-FFF2-40B4-BE49-F238E27FC236}">
                <a16:creationId xmlns:a16="http://schemas.microsoft.com/office/drawing/2014/main" id="{DCD0E152-784B-6446-950C-0D3335E682EC}"/>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58275"/>
          <a:stretch/>
        </p:blipFill>
        <p:spPr bwMode="auto">
          <a:xfrm>
            <a:off x="5220133" y="4300361"/>
            <a:ext cx="730002" cy="561756"/>
          </a:xfrm>
          <a:prstGeom prst="rect">
            <a:avLst/>
          </a:prstGeom>
          <a:noFill/>
          <a:extLst>
            <a:ext uri="{909E8E84-426E-40DD-AFC4-6F175D3DCCD1}">
              <a14:hiddenFill xmlns:a14="http://schemas.microsoft.com/office/drawing/2010/main">
                <a:solidFill>
                  <a:srgbClr val="FFFFFF"/>
                </a:solidFill>
              </a14:hiddenFill>
            </a:ext>
          </a:extLst>
        </p:spPr>
      </p:pic>
      <p:pic>
        <p:nvPicPr>
          <p:cNvPr id="3" name="図 2">
            <a:extLst>
              <a:ext uri="{FF2B5EF4-FFF2-40B4-BE49-F238E27FC236}">
                <a16:creationId xmlns:a16="http://schemas.microsoft.com/office/drawing/2014/main" id="{F9AA8551-B85E-0816-70FC-00E2B217D015}"/>
              </a:ext>
            </a:extLst>
          </p:cNvPr>
          <p:cNvPicPr>
            <a:picLocks noChangeAspect="1"/>
          </p:cNvPicPr>
          <p:nvPr/>
        </p:nvPicPr>
        <p:blipFill rotWithShape="1">
          <a:blip r:embed="rId3"/>
          <a:srcRect l="24076" t="36930" r="27589" b="18651"/>
          <a:stretch/>
        </p:blipFill>
        <p:spPr>
          <a:xfrm>
            <a:off x="1638934" y="3310811"/>
            <a:ext cx="1893803" cy="1720777"/>
          </a:xfrm>
          <a:prstGeom prst="rect">
            <a:avLst/>
          </a:prstGeom>
        </p:spPr>
      </p:pic>
      <p:pic>
        <p:nvPicPr>
          <p:cNvPr id="13" name="図 12">
            <a:extLst>
              <a:ext uri="{FF2B5EF4-FFF2-40B4-BE49-F238E27FC236}">
                <a16:creationId xmlns:a16="http://schemas.microsoft.com/office/drawing/2014/main" id="{1C6207A8-4DD0-33CA-160A-28A7F87DD55C}"/>
              </a:ext>
            </a:extLst>
          </p:cNvPr>
          <p:cNvPicPr>
            <a:picLocks noChangeAspect="1"/>
          </p:cNvPicPr>
          <p:nvPr/>
        </p:nvPicPr>
        <p:blipFill rotWithShape="1">
          <a:blip r:embed="rId3"/>
          <a:srcRect t="84310"/>
          <a:stretch/>
        </p:blipFill>
        <p:spPr>
          <a:xfrm>
            <a:off x="107504" y="4982022"/>
            <a:ext cx="4725227" cy="733040"/>
          </a:xfrm>
          <a:prstGeom prst="rect">
            <a:avLst/>
          </a:prstGeom>
        </p:spPr>
      </p:pic>
      <p:sp>
        <p:nvSpPr>
          <p:cNvPr id="16" name="吹き出し: 角を丸めた四角形 15">
            <a:extLst>
              <a:ext uri="{FF2B5EF4-FFF2-40B4-BE49-F238E27FC236}">
                <a16:creationId xmlns:a16="http://schemas.microsoft.com/office/drawing/2014/main" id="{1F88F45E-6C05-0C4A-C284-461369E87B8F}"/>
              </a:ext>
            </a:extLst>
          </p:cNvPr>
          <p:cNvSpPr/>
          <p:nvPr/>
        </p:nvSpPr>
        <p:spPr>
          <a:xfrm>
            <a:off x="1134517" y="5849712"/>
            <a:ext cx="2401187" cy="558363"/>
          </a:xfrm>
          <a:prstGeom prst="wedgeRoundRectCallout">
            <a:avLst>
              <a:gd name="adj1" fmla="val 57000"/>
              <a:gd name="adj2" fmla="val 4009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a:solidFill>
                  <a:schemeClr val="tx1"/>
                </a:solidFill>
                <a:latin typeface="メイリオ" panose="020B0604030504040204" pitchFamily="50" charset="-128"/>
                <a:ea typeface="メイリオ" panose="020B0604030504040204" pitchFamily="50" charset="-128"/>
              </a:rPr>
              <a:t>自校では、どのような</a:t>
            </a:r>
            <a:endParaRPr lang="en-US" altLang="ja-JP" sz="1600" dirty="0">
              <a:solidFill>
                <a:schemeClr val="tx1"/>
              </a:solidFill>
              <a:latin typeface="メイリオ" panose="020B0604030504040204" pitchFamily="50" charset="-128"/>
              <a:ea typeface="メイリオ" panose="020B0604030504040204" pitchFamily="50" charset="-128"/>
            </a:endParaRPr>
          </a:p>
          <a:p>
            <a:pPr algn="ctr"/>
            <a:r>
              <a:rPr lang="ja-JP" altLang="en-US" sz="1600" dirty="0">
                <a:solidFill>
                  <a:schemeClr val="tx1"/>
                </a:solidFill>
                <a:latin typeface="メイリオ" panose="020B0604030504040204" pitchFamily="50" charset="-128"/>
                <a:ea typeface="メイリオ" panose="020B0604030504040204" pitchFamily="50" charset="-128"/>
              </a:rPr>
              <a:t>授業改善を行いますか。</a:t>
            </a:r>
          </a:p>
        </p:txBody>
      </p:sp>
      <p:pic>
        <p:nvPicPr>
          <p:cNvPr id="18" name="Picture 6" descr="女性教師のイラスト（職業）">
            <a:extLst>
              <a:ext uri="{FF2B5EF4-FFF2-40B4-BE49-F238E27FC236}">
                <a16:creationId xmlns:a16="http://schemas.microsoft.com/office/drawing/2014/main" id="{A5FC0AAF-82E5-DE4C-142A-C78E9B7DF6FE}"/>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458" r="17130" b="54012"/>
          <a:stretch/>
        </p:blipFill>
        <p:spPr bwMode="auto">
          <a:xfrm>
            <a:off x="3704683" y="6036837"/>
            <a:ext cx="803144" cy="709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7963243"/>
      </p:ext>
    </p:extLst>
  </p:cSld>
  <p:clrMapOvr>
    <a:masterClrMapping/>
  </p:clrMapOvr>
  <mc:AlternateContent xmlns:mc="http://schemas.openxmlformats.org/markup-compatibility/2006" xmlns:p14="http://schemas.microsoft.com/office/powerpoint/2010/main">
    <mc:Choice Requires="p14">
      <p:transition spd="med" p14:dur="700" advTm="104303">
        <p:fade/>
      </p:transition>
    </mc:Choice>
    <mc:Fallback xmlns="">
      <p:transition spd="med" advTm="104303">
        <p:fade/>
      </p:transition>
    </mc:Fallback>
  </mc:AlternateContent>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1818</Words>
  <Application>Microsoft Office PowerPoint</Application>
  <PresentationFormat>画面に合わせる (4:3)</PresentationFormat>
  <Paragraphs>205</Paragraphs>
  <Slides>8</Slides>
  <Notes>8</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8</vt:i4>
      </vt:variant>
    </vt:vector>
  </HeadingPairs>
  <TitlesOfParts>
    <vt:vector size="13" baseType="lpstr">
      <vt:lpstr>ＭＳ ゴシック</vt:lpstr>
      <vt:lpstr>メイリオ</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2021-05-21T04:04:56Z</dcterms:created>
  <dcterms:modified xsi:type="dcterms:W3CDTF">2024-07-29T01:17:15Z</dcterms:modified>
</cp:coreProperties>
</file>