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heme/themeOverride1.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408" r:id="rId3"/>
    <p:sldId id="411" r:id="rId4"/>
    <p:sldId id="401" r:id="rId5"/>
    <p:sldId id="400" r:id="rId6"/>
    <p:sldId id="259" r:id="rId7"/>
    <p:sldId id="322" r:id="rId8"/>
    <p:sldId id="414" r:id="rId9"/>
    <p:sldId id="336" r:id="rId10"/>
    <p:sldId id="356" r:id="rId11"/>
    <p:sldId id="396" r:id="rId12"/>
    <p:sldId id="258" r:id="rId13"/>
    <p:sldId id="261" r:id="rId14"/>
    <p:sldId id="389" r:id="rId15"/>
    <p:sldId id="357" r:id="rId16"/>
    <p:sldId id="398" r:id="rId17"/>
    <p:sldId id="402" r:id="rId18"/>
    <p:sldId id="413" r:id="rId19"/>
    <p:sldId id="416" r:id="rId20"/>
    <p:sldId id="418" r:id="rId21"/>
    <p:sldId id="417" r:id="rId22"/>
    <p:sldId id="265" r:id="rId23"/>
    <p:sldId id="390" r:id="rId24"/>
    <p:sldId id="358" r:id="rId25"/>
    <p:sldId id="403" r:id="rId26"/>
    <p:sldId id="359" r:id="rId27"/>
    <p:sldId id="270" r:id="rId28"/>
    <p:sldId id="391" r:id="rId29"/>
    <p:sldId id="360" r:id="rId30"/>
    <p:sldId id="376" r:id="rId31"/>
    <p:sldId id="269" r:id="rId32"/>
    <p:sldId id="392" r:id="rId33"/>
    <p:sldId id="361" r:id="rId34"/>
    <p:sldId id="393" r:id="rId35"/>
    <p:sldId id="412" r:id="rId36"/>
    <p:sldId id="409" r:id="rId37"/>
    <p:sldId id="377" r:id="rId38"/>
    <p:sldId id="362" r:id="rId39"/>
    <p:sldId id="379" r:id="rId40"/>
    <p:sldId id="370" r:id="rId41"/>
    <p:sldId id="378" r:id="rId42"/>
    <p:sldId id="268" r:id="rId43"/>
    <p:sldId id="363" r:id="rId44"/>
    <p:sldId id="380" r:id="rId45"/>
    <p:sldId id="387" r:id="rId46"/>
    <p:sldId id="371" r:id="rId47"/>
    <p:sldId id="381" r:id="rId48"/>
    <p:sldId id="267" r:id="rId49"/>
    <p:sldId id="366" r:id="rId50"/>
    <p:sldId id="382" r:id="rId51"/>
    <p:sldId id="388" r:id="rId52"/>
    <p:sldId id="394" r:id="rId53"/>
    <p:sldId id="383" r:id="rId54"/>
    <p:sldId id="385" r:id="rId55"/>
    <p:sldId id="384" r:id="rId56"/>
    <p:sldId id="266" r:id="rId57"/>
    <p:sldId id="373" r:id="rId58"/>
    <p:sldId id="386" r:id="rId59"/>
    <p:sldId id="321" r:id="rId60"/>
    <p:sldId id="323" r:id="rId61"/>
    <p:sldId id="404" r:id="rId62"/>
    <p:sldId id="415" r:id="rId63"/>
    <p:sldId id="405" r:id="rId64"/>
    <p:sldId id="410" r:id="rId65"/>
    <p:sldId id="406" r:id="rId66"/>
    <p:sldId id="407" r:id="rId67"/>
    <p:sldId id="324" r:id="rId68"/>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99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60957" autoAdjust="0"/>
  </p:normalViewPr>
  <p:slideViewPr>
    <p:cSldViewPr snapToGrid="0">
      <p:cViewPr varScale="1">
        <p:scale>
          <a:sx n="49" d="100"/>
          <a:sy n="49" d="100"/>
        </p:scale>
        <p:origin x="1795" y="4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5659" cy="498055"/>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0443" y="2"/>
            <a:ext cx="2945659" cy="498055"/>
          </a:xfrm>
          <a:prstGeom prst="rect">
            <a:avLst/>
          </a:prstGeom>
        </p:spPr>
        <p:txBody>
          <a:bodyPr vert="horz" lIns="91440" tIns="45720" rIns="91440" bIns="45720" rtlCol="0"/>
          <a:lstStyle>
            <a:lvl1pPr algn="r">
              <a:defRPr sz="1200"/>
            </a:lvl1pPr>
          </a:lstStyle>
          <a:p>
            <a:fld id="{C4832B27-5D8F-48BE-9589-523B9ACAD9A8}" type="datetimeFigureOut">
              <a:rPr kumimoji="1" lang="ja-JP" altLang="en-US" smtClean="0"/>
              <a:t>2024/3/21</a:t>
            </a:fld>
            <a:endParaRPr kumimoji="1" lang="ja-JP" altLang="en-US" dirty="0"/>
          </a:p>
        </p:txBody>
      </p:sp>
      <p:sp>
        <p:nvSpPr>
          <p:cNvPr id="4" name="スライド イメージ プレースホルダー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5"/>
            <a:ext cx="2945659" cy="498054"/>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0443" y="9428585"/>
            <a:ext cx="2945659" cy="498054"/>
          </a:xfrm>
          <a:prstGeom prst="rect">
            <a:avLst/>
          </a:prstGeom>
        </p:spPr>
        <p:txBody>
          <a:bodyPr vert="horz" lIns="91440" tIns="45720" rIns="91440" bIns="45720" rtlCol="0" anchor="b"/>
          <a:lstStyle>
            <a:lvl1pPr algn="r">
              <a:defRPr sz="1200"/>
            </a:lvl1pPr>
          </a:lstStyle>
          <a:p>
            <a:fld id="{FD9767F4-26A4-4A05-A5C2-951BEAFF25FE}" type="slidenum">
              <a:rPr kumimoji="1" lang="ja-JP" altLang="en-US" smtClean="0"/>
              <a:t>‹#›</a:t>
            </a:fld>
            <a:endParaRPr kumimoji="1" lang="ja-JP" altLang="en-US" dirty="0"/>
          </a:p>
        </p:txBody>
      </p:sp>
    </p:spTree>
    <p:extLst>
      <p:ext uri="{BB962C8B-B14F-4D97-AF65-F5344CB8AC3E}">
        <p14:creationId xmlns:p14="http://schemas.microsoft.com/office/powerpoint/2010/main" val="27548696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1</a:t>
            </a:fld>
            <a:endParaRPr kumimoji="1" lang="ja-JP" altLang="en-US" dirty="0"/>
          </a:p>
        </p:txBody>
      </p:sp>
    </p:spTree>
    <p:extLst>
      <p:ext uri="{BB962C8B-B14F-4D97-AF65-F5344CB8AC3E}">
        <p14:creationId xmlns:p14="http://schemas.microsoft.com/office/powerpoint/2010/main" val="1119815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ねらい</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生徒が学習改善を進めている姿について、具体的なイメージをもつ。</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概要</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・教育センターの研究における社会科の授業実践で見られた生徒の姿である。</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生徒は評価規準にある「多面的多角的に考察、構想し、表現する」とは、どういうことかを具体的に把握し、そのように考えられるようになるには、何が必要かを明らかにして、明らかになったことと自分の考察を照らし合わせて、自己の学習状況を把握していた。生徒の振り返りには、「何が効率で、何が公正であるかを色々な面でしっかり知った上で考えることが大切」、「効率と公正の見方で、全員が公正に活動ができるかを考えよう」などと書かれており、自己の学習を調整していることが見取れた。</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5"/>
          </p:nvPr>
        </p:nvSpPr>
        <p:spPr/>
        <p:txBody>
          <a:bodyPr/>
          <a:lstStyle/>
          <a:p>
            <a:fld id="{F4A964A8-1A15-4E69-AD76-A0EBB2CC0EA3}" type="slidenum">
              <a:rPr kumimoji="1" lang="ja-JP" altLang="en-US" smtClean="0"/>
              <a:t>10</a:t>
            </a:fld>
            <a:endParaRPr kumimoji="1" lang="ja-JP" altLang="en-US" dirty="0"/>
          </a:p>
        </p:txBody>
      </p:sp>
    </p:spTree>
    <p:extLst>
      <p:ext uri="{BB962C8B-B14F-4D97-AF65-F5344CB8AC3E}">
        <p14:creationId xmlns:p14="http://schemas.microsoft.com/office/powerpoint/2010/main" val="4028486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ねらい</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生徒が学習改善を進めていけるようになるために、授業を実践したどのような働きかけをしたのかについて知る。</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概要</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・単元の導入時に、模範例を基に、評価規準を生徒の言葉で表現させる働きかけをした。</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・働きかけの具体：右下のＡ君、Ｂ君のスライドを提示し、現代社会の見方・考え方を働かせて考えている生徒Ｂと感想レベルに留まって</a:t>
            </a:r>
            <a:r>
              <a:rPr kumimoji="1" lang="ja-JP" altLang="en-US" sz="1200" kern="1200">
                <a:solidFill>
                  <a:schemeClr val="tx1"/>
                </a:solidFill>
                <a:latin typeface="ＭＳ 明朝" panose="02020609040205080304" pitchFamily="17" charset="-128"/>
                <a:ea typeface="ＭＳ 明朝" panose="02020609040205080304" pitchFamily="17" charset="-128"/>
                <a:cs typeface="+mn-cs"/>
              </a:rPr>
              <a:t>いる生徒Ａの</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思考を比較させ、どちらが評価規準を満たしているか、また生徒Ｂのような思考をするには、何が必要かを問い、生徒に説明させた。</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・生徒は、「（左側の吹き出し）」のような反応を示した。授業実践をした先生は、この反応から、まだ、理解は深まっていないが、目標達成に必要な要素に気付くことができていると見取った。</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・次時には、模範となるスピーチの例を提示し、政治参加に関して</a:t>
            </a:r>
            <a:r>
              <a:rPr kumimoji="1" lang="ja-JP" altLang="ja-JP" sz="1200" kern="1200" dirty="0">
                <a:solidFill>
                  <a:schemeClr val="tx1"/>
                </a:solidFill>
                <a:latin typeface="ＭＳ 明朝" panose="02020609040205080304" pitchFamily="17" charset="-128"/>
                <a:ea typeface="ＭＳ 明朝" panose="02020609040205080304" pitchFamily="17" charset="-128"/>
                <a:cs typeface="+mn-cs"/>
              </a:rPr>
              <a:t>知っている事実（知識）</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や、</a:t>
            </a:r>
            <a:r>
              <a:rPr kumimoji="1" lang="ja-JP" altLang="ja-JP" sz="1200" kern="1200" dirty="0">
                <a:solidFill>
                  <a:schemeClr val="tx1"/>
                </a:solidFill>
                <a:latin typeface="ＭＳ 明朝" panose="02020609040205080304" pitchFamily="17" charset="-128"/>
                <a:ea typeface="ＭＳ 明朝" panose="02020609040205080304" pitchFamily="17" charset="-128"/>
                <a:cs typeface="+mn-cs"/>
              </a:rPr>
              <a:t>見方・考え方が働いている箇所に線を引</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かせたり理解を深めていくような、働きかけをした。</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・生徒に示したスピーチの模範例は、</a:t>
            </a:r>
            <a:r>
              <a:rPr lang="ja-JP" altLang="en-US" sz="1200" dirty="0">
                <a:latin typeface="ＭＳ 明朝" panose="02020609040205080304" pitchFamily="17" charset="-128"/>
                <a:ea typeface="ＭＳ 明朝" panose="02020609040205080304" pitchFamily="17" charset="-128"/>
              </a:rPr>
              <a:t>添付資料２「社会科　単元の指導と評価の計画」を参照</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F4A964A8-1A15-4E69-AD76-A0EBB2CC0EA3}" type="slidenum">
              <a:rPr kumimoji="1" lang="ja-JP" altLang="en-US" smtClean="0"/>
              <a:t>11</a:t>
            </a:fld>
            <a:endParaRPr kumimoji="1" lang="ja-JP" altLang="en-US" dirty="0"/>
          </a:p>
        </p:txBody>
      </p:sp>
    </p:spTree>
    <p:extLst>
      <p:ext uri="{BB962C8B-B14F-4D97-AF65-F5344CB8AC3E}">
        <p14:creationId xmlns:p14="http://schemas.microsoft.com/office/powerpoint/2010/main" val="2962352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ねらい</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本研修のねらいを確認する。</a:t>
            </a:r>
          </a:p>
        </p:txBody>
      </p:sp>
      <p:sp>
        <p:nvSpPr>
          <p:cNvPr id="4" name="スライド番号プレースホルダー 3"/>
          <p:cNvSpPr>
            <a:spLocks noGrp="1"/>
          </p:cNvSpPr>
          <p:nvPr>
            <p:ph type="sldNum" sz="quarter" idx="10"/>
          </p:nvPr>
        </p:nvSpPr>
        <p:spPr/>
        <p:txBody>
          <a:bodyPr/>
          <a:lstStyle/>
          <a:p>
            <a:fld id="{FD9767F4-26A4-4A05-A5C2-951BEAFF25FE}" type="slidenum">
              <a:rPr kumimoji="1" lang="ja-JP" altLang="en-US" smtClean="0"/>
              <a:t>12</a:t>
            </a:fld>
            <a:endParaRPr kumimoji="1" lang="ja-JP" altLang="en-US" dirty="0"/>
          </a:p>
        </p:txBody>
      </p:sp>
    </p:spTree>
    <p:extLst>
      <p:ext uri="{BB962C8B-B14F-4D97-AF65-F5344CB8AC3E}">
        <p14:creationId xmlns:p14="http://schemas.microsoft.com/office/powerpoint/2010/main" val="1503584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ねらい</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授業改善につなぐ学習評価の要となる「形成的評価」の定義の理解を図る。</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補足</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日本において</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2000</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年代以降論じられている「形成的アセスメント」の考え方の下、生徒の学習改善を促す「学習のための評価」や、生徒自身による学習改善を志向する「学習としての評価」と称されるようなところまでを含めるものとする。</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（一年次）」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２、</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５</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D9767F4-26A4-4A05-A5C2-951BEAFF25FE}" type="slidenum">
              <a:rPr kumimoji="1" lang="ja-JP" altLang="en-US" smtClean="0"/>
              <a:t>13</a:t>
            </a:fld>
            <a:endParaRPr kumimoji="1" lang="ja-JP" altLang="en-US" dirty="0"/>
          </a:p>
        </p:txBody>
      </p:sp>
    </p:spTree>
    <p:extLst>
      <p:ext uri="{BB962C8B-B14F-4D97-AF65-F5344CB8AC3E}">
        <p14:creationId xmlns:p14="http://schemas.microsoft.com/office/powerpoint/2010/main" val="2485708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ねらい</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「形成的評価」の実践上のポイントを確認する。</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補足</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「形成的評価の実践上のポイント」について</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一年次の研究で、形成的評価の実践上の課題をどのように乗り越えていけばよいのかを明らかにするために、形成的評価を効果的に行っている国内外の事例に当たり、どのような実践で課題を乗り越えているのかという視点で分析を行った結果、６つのポイントを抽出した。</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（一年次）」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pp.11</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15</a:t>
            </a:r>
          </a:p>
          <a:p>
            <a:endParaRPr kumimoji="1" lang="ja-JP" altLang="en-US" dirty="0"/>
          </a:p>
        </p:txBody>
      </p:sp>
      <p:sp>
        <p:nvSpPr>
          <p:cNvPr id="4" name="スライド番号プレースホルダー 3"/>
          <p:cNvSpPr>
            <a:spLocks noGrp="1"/>
          </p:cNvSpPr>
          <p:nvPr>
            <p:ph type="sldNum" sz="quarter" idx="10"/>
          </p:nvPr>
        </p:nvSpPr>
        <p:spPr/>
        <p:txBody>
          <a:bodyPr/>
          <a:lstStyle/>
          <a:p>
            <a:fld id="{F4A964A8-1A15-4E69-AD76-A0EBB2CC0EA3}" type="slidenum">
              <a:rPr kumimoji="1" lang="ja-JP" altLang="en-US" smtClean="0"/>
              <a:t>14</a:t>
            </a:fld>
            <a:endParaRPr kumimoji="1" lang="ja-JP" altLang="en-US" dirty="0"/>
          </a:p>
        </p:txBody>
      </p:sp>
    </p:spTree>
    <p:extLst>
      <p:ext uri="{BB962C8B-B14F-4D97-AF65-F5344CB8AC3E}">
        <p14:creationId xmlns:p14="http://schemas.microsoft.com/office/powerpoint/2010/main" val="1991007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概要</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・各ポイントをキーワードとして共有する。</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・「形成的評価の実践上のポイント」は以下、</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ポイント</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として共有する。</a:t>
            </a:r>
          </a:p>
        </p:txBody>
      </p:sp>
      <p:sp>
        <p:nvSpPr>
          <p:cNvPr id="4" name="スライド番号プレースホルダー 3"/>
          <p:cNvSpPr>
            <a:spLocks noGrp="1"/>
          </p:cNvSpPr>
          <p:nvPr>
            <p:ph type="sldNum" sz="quarter" idx="10"/>
          </p:nvPr>
        </p:nvSpPr>
        <p:spPr/>
        <p:txBody>
          <a:bodyPr/>
          <a:lstStyle/>
          <a:p>
            <a:fld id="{F4A964A8-1A15-4E69-AD76-A0EBB2CC0EA3}" type="slidenum">
              <a:rPr kumimoji="1" lang="ja-JP" altLang="en-US" smtClean="0"/>
              <a:t>15</a:t>
            </a:fld>
            <a:endParaRPr kumimoji="1" lang="ja-JP" altLang="en-US" dirty="0"/>
          </a:p>
        </p:txBody>
      </p:sp>
    </p:spTree>
    <p:extLst>
      <p:ext uri="{BB962C8B-B14F-4D97-AF65-F5344CB8AC3E}">
        <p14:creationId xmlns:p14="http://schemas.microsoft.com/office/powerpoint/2010/main" val="2318887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ねらい</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「授業改善につなぐ学習評価の在り方」について共通認識をもつ。</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概要</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生徒が自分の力で学習改善を進めていけるようになるために、教師が生徒に対して</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ポイント</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を踏まえた働きかけ（矢印❶）をしていく。その働きかけが学習改善に有効であったかを、生徒の反応（矢印❷）から確認し、効果が見られなければ、働きかけを変えて、生徒の学習改善を促す。このようにして生徒の学習改善を促すような</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ポイント</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を踏まえた働きかけを、効果的に実践していくことが、「授業改善につなぐ学習評価の在り方」である。</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補足</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論文では、「授業改善につなぐ学習評価の在り方」について、「生徒自身が自らの力で目標の実現に向けて主体的に学習を進めていくことができるようになることを目指し、教師が</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ポイント</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を踏まえた働きかけを行うとともに、それが生徒の学習改善に有効であったかを確認し、その都度、働きかけを改善することである」と捉えている。</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pp.</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２～３</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5"/>
          </p:nvPr>
        </p:nvSpPr>
        <p:spPr/>
        <p:txBody>
          <a:bodyPr/>
          <a:lstStyle/>
          <a:p>
            <a:fld id="{F4A964A8-1A15-4E69-AD76-A0EBB2CC0EA3}" type="slidenum">
              <a:rPr kumimoji="1" lang="ja-JP" altLang="en-US" smtClean="0"/>
              <a:t>16</a:t>
            </a:fld>
            <a:endParaRPr kumimoji="1" lang="ja-JP" altLang="en-US" dirty="0"/>
          </a:p>
        </p:txBody>
      </p:sp>
    </p:spTree>
    <p:extLst>
      <p:ext uri="{BB962C8B-B14F-4D97-AF65-F5344CB8AC3E}">
        <p14:creationId xmlns:p14="http://schemas.microsoft.com/office/powerpoint/2010/main" val="3355391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ねらい</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「授業改善につなぐ学習評価の在り方」に基づいた授業実践の効果について知る。</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概要</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教育センターの研究事業における授業実践を通して、共同研究者である先生方が見取った生徒の姿や取組の効果である。（事後アンケート調査の回答による。）</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pp.18</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19</a:t>
            </a:r>
          </a:p>
          <a:p>
            <a:endParaRPr kumimoji="1" lang="ja-JP" altLang="en-US" dirty="0"/>
          </a:p>
        </p:txBody>
      </p:sp>
      <p:sp>
        <p:nvSpPr>
          <p:cNvPr id="4" name="スライド番号プレースホルダー 3"/>
          <p:cNvSpPr>
            <a:spLocks noGrp="1"/>
          </p:cNvSpPr>
          <p:nvPr>
            <p:ph type="sldNum" sz="quarter" idx="5"/>
          </p:nvPr>
        </p:nvSpPr>
        <p:spPr/>
        <p:txBody>
          <a:bodyPr/>
          <a:lstStyle/>
          <a:p>
            <a:fld id="{F4A964A8-1A15-4E69-AD76-A0EBB2CC0EA3}" type="slidenum">
              <a:rPr kumimoji="1" lang="ja-JP" altLang="en-US" smtClean="0"/>
              <a:t>17</a:t>
            </a:fld>
            <a:endParaRPr kumimoji="1" lang="ja-JP" altLang="en-US" dirty="0"/>
          </a:p>
        </p:txBody>
      </p:sp>
    </p:spTree>
    <p:extLst>
      <p:ext uri="{BB962C8B-B14F-4D97-AF65-F5344CB8AC3E}">
        <p14:creationId xmlns:p14="http://schemas.microsoft.com/office/powerpoint/2010/main" val="4022808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ねらい</a:t>
            </a:r>
            <a:r>
              <a:rPr kumimoji="1" lang="en-US" altLang="ja-JP" dirty="0"/>
              <a:t>】</a:t>
            </a:r>
          </a:p>
          <a:p>
            <a:r>
              <a:rPr kumimoji="1" lang="ja-JP" altLang="en-US" dirty="0"/>
              <a:t>６つのポイントの効果を発揮させる要素について確認し、具体的にどのように実践したらよいかについて理解を図る。</a:t>
            </a:r>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18</a:t>
            </a:fld>
            <a:endParaRPr kumimoji="1" lang="ja-JP" altLang="en-US" dirty="0"/>
          </a:p>
        </p:txBody>
      </p:sp>
    </p:spTree>
    <p:extLst>
      <p:ext uri="{BB962C8B-B14F-4D97-AF65-F5344CB8AC3E}">
        <p14:creationId xmlns:p14="http://schemas.microsoft.com/office/powerpoint/2010/main" val="2884173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補足</a:t>
            </a:r>
            <a:r>
              <a:rPr kumimoji="1" lang="en-US" altLang="ja-JP" dirty="0"/>
              <a:t>】</a:t>
            </a:r>
          </a:p>
          <a:p>
            <a:r>
              <a:rPr kumimoji="1" lang="ja-JP" altLang="en-US" dirty="0"/>
              <a:t>　本研究における</a:t>
            </a:r>
            <a:r>
              <a:rPr kumimoji="1" lang="ja-JP" altLang="en-US" sz="1200" kern="1200" dirty="0">
                <a:solidFill>
                  <a:schemeClr val="tx1"/>
                </a:solidFill>
                <a:latin typeface="+mn-lt"/>
                <a:ea typeface="+mn-ea"/>
                <a:cs typeface="+mn-cs"/>
              </a:rPr>
              <a:t>各教科の授業実践で</a:t>
            </a:r>
            <a:r>
              <a:rPr kumimoji="1" lang="en-US" altLang="ja-JP" sz="1200" kern="1200" dirty="0">
                <a:solidFill>
                  <a:schemeClr val="tx1"/>
                </a:solidFill>
                <a:latin typeface="+mn-lt"/>
                <a:ea typeface="+mn-ea"/>
                <a:cs typeface="+mn-cs"/>
              </a:rPr>
              <a:t>【</a:t>
            </a:r>
            <a:r>
              <a:rPr kumimoji="1" lang="ja-JP" altLang="en-US" sz="1200" kern="1200" dirty="0">
                <a:solidFill>
                  <a:schemeClr val="tx1"/>
                </a:solidFill>
                <a:latin typeface="+mn-lt"/>
                <a:ea typeface="+mn-ea"/>
                <a:cs typeface="+mn-cs"/>
              </a:rPr>
              <a:t>ポイント</a:t>
            </a:r>
            <a:r>
              <a:rPr kumimoji="1" lang="en-US" altLang="ja-JP" sz="1200" kern="1200" dirty="0">
                <a:solidFill>
                  <a:schemeClr val="tx1"/>
                </a:solidFill>
                <a:latin typeface="+mn-lt"/>
                <a:ea typeface="+mn-ea"/>
                <a:cs typeface="+mn-cs"/>
              </a:rPr>
              <a:t>】</a:t>
            </a:r>
            <a:r>
              <a:rPr kumimoji="1" lang="ja-JP" altLang="en-US" sz="1200" kern="1200" dirty="0">
                <a:solidFill>
                  <a:schemeClr val="tx1"/>
                </a:solidFill>
                <a:latin typeface="+mn-lt"/>
                <a:ea typeface="+mn-ea"/>
                <a:cs typeface="+mn-cs"/>
              </a:rPr>
              <a:t>を踏まえて計画・実践・改善した結果、共通して見いだされた学習改善に効果を発揮させる要素である。</a:t>
            </a:r>
            <a:endParaRPr kumimoji="1" lang="en-US" altLang="ja-JP" dirty="0"/>
          </a:p>
          <a:p>
            <a:r>
              <a:rPr kumimoji="1" lang="en-US" altLang="ja-JP" dirty="0"/>
              <a:t>【</a:t>
            </a:r>
            <a:r>
              <a:rPr kumimoji="1" lang="ja-JP" altLang="en-US" dirty="0"/>
              <a:t>参考</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p.4</a:t>
            </a:r>
          </a:p>
          <a:p>
            <a:endParaRPr kumimoji="1" lang="ja-JP" altLang="en-US" dirty="0"/>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19</a:t>
            </a:fld>
            <a:endParaRPr kumimoji="1" lang="ja-JP" altLang="en-US" dirty="0"/>
          </a:p>
        </p:txBody>
      </p:sp>
    </p:spTree>
    <p:extLst>
      <p:ext uri="{BB962C8B-B14F-4D97-AF65-F5344CB8AC3E}">
        <p14:creationId xmlns:p14="http://schemas.microsoft.com/office/powerpoint/2010/main" val="2210333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補足</a:t>
            </a:r>
            <a:r>
              <a:rPr kumimoji="1" lang="en-US" altLang="ja-JP" dirty="0"/>
              <a:t>】</a:t>
            </a:r>
          </a:p>
          <a:p>
            <a:r>
              <a:rPr kumimoji="1" lang="ja-JP" altLang="en-US" dirty="0"/>
              <a:t>・本研修スライドは著作権による制限はありませんが、論文及び事例の引用部分の改変はご遠慮願います。</a:t>
            </a:r>
            <a:endParaRPr kumimoji="1" lang="en-US" altLang="ja-JP" dirty="0"/>
          </a:p>
          <a:p>
            <a:r>
              <a:rPr kumimoji="1" lang="ja-JP" altLang="en-US" dirty="0"/>
              <a:t>・実際の校内研修では、これまでの実践の振り返りや事例の交流、協議等を行う時間を組み入れることをお勧めします。</a:t>
            </a:r>
            <a:endParaRPr kumimoji="1" lang="en-US" altLang="ja-JP" dirty="0"/>
          </a:p>
          <a:p>
            <a:r>
              <a:rPr kumimoji="1" lang="ja-JP" altLang="en-US" dirty="0"/>
              <a:t>・各スライドのノートに、該当スライドの</a:t>
            </a:r>
            <a:r>
              <a:rPr kumimoji="1" lang="en-US" altLang="ja-JP" dirty="0"/>
              <a:t>【</a:t>
            </a:r>
            <a:r>
              <a:rPr kumimoji="1" lang="ja-JP" altLang="en-US" dirty="0"/>
              <a:t>ねらい</a:t>
            </a:r>
            <a:r>
              <a:rPr kumimoji="1" lang="en-US" altLang="ja-JP" dirty="0"/>
              <a:t>】</a:t>
            </a:r>
            <a:r>
              <a:rPr kumimoji="1" lang="ja-JP" altLang="en-US" dirty="0"/>
              <a:t>や</a:t>
            </a:r>
            <a:r>
              <a:rPr kumimoji="1" lang="en-US" altLang="ja-JP" dirty="0"/>
              <a:t>【</a:t>
            </a:r>
            <a:r>
              <a:rPr kumimoji="1" lang="ja-JP" altLang="en-US" dirty="0"/>
              <a:t>概要</a:t>
            </a:r>
            <a:r>
              <a:rPr kumimoji="1" lang="en-US" altLang="ja-JP" dirty="0"/>
              <a:t>】</a:t>
            </a:r>
            <a:r>
              <a:rPr kumimoji="1" lang="ja-JP" altLang="en-US" dirty="0"/>
              <a:t>を付けていますので、参考にしてください。</a:t>
            </a:r>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2</a:t>
            </a:fld>
            <a:endParaRPr kumimoji="1" lang="ja-JP" altLang="en-US" dirty="0"/>
          </a:p>
        </p:txBody>
      </p:sp>
    </p:spTree>
    <p:extLst>
      <p:ext uri="{BB962C8B-B14F-4D97-AF65-F5344CB8AC3E}">
        <p14:creationId xmlns:p14="http://schemas.microsoft.com/office/powerpoint/2010/main" val="4097665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20</a:t>
            </a:fld>
            <a:endParaRPr kumimoji="1" lang="ja-JP" altLang="en-US" dirty="0"/>
          </a:p>
        </p:txBody>
      </p:sp>
    </p:spTree>
    <p:extLst>
      <p:ext uri="{BB962C8B-B14F-4D97-AF65-F5344CB8AC3E}">
        <p14:creationId xmlns:p14="http://schemas.microsoft.com/office/powerpoint/2010/main" val="1164747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概要</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この図は、計画段階と実践段階で、踏まえるポイントとそれぞれについて効果を発揮させる要素の関係を示している。</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a:t>
            </a:r>
            <a:r>
              <a:rPr lang="ja-JP" altLang="ja-JP" sz="12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計画段階で、【ポイント①一貫性】【ポイント②問いや学習課題】【ポイント③関係の理解】、実践段階では、生徒の学習改善の過程における各段階で【ポイント③関係の理解】【ポイント④相互評価】【ポイント⑤フィードバック】のそれぞれにおいて、効果を発揮させる要素（Ａ～Ｌ）があることを意味している。【ポイント⑥文化の醸成】は、形成的評価を効果的に進めていく基盤となるものであり、全ての段階において踏まえるものとして、全体を包括する形で示している。</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７</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5"/>
          </p:nvPr>
        </p:nvSpPr>
        <p:spPr/>
        <p:txBody>
          <a:bodyPr/>
          <a:lstStyle/>
          <a:p>
            <a:fld id="{F4A964A8-1A15-4E69-AD76-A0EBB2CC0EA3}" type="slidenum">
              <a:rPr kumimoji="1" lang="ja-JP" altLang="en-US" smtClean="0"/>
              <a:t>21</a:t>
            </a:fld>
            <a:endParaRPr kumimoji="1" lang="ja-JP" altLang="en-US" dirty="0"/>
          </a:p>
        </p:txBody>
      </p:sp>
    </p:spTree>
    <p:extLst>
      <p:ext uri="{BB962C8B-B14F-4D97-AF65-F5344CB8AC3E}">
        <p14:creationId xmlns:p14="http://schemas.microsoft.com/office/powerpoint/2010/main" val="2723341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pp.</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７～９</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22</a:t>
            </a:fld>
            <a:endParaRPr kumimoji="1" lang="ja-JP" altLang="en-US" dirty="0"/>
          </a:p>
        </p:txBody>
      </p:sp>
    </p:spTree>
    <p:extLst>
      <p:ext uri="{BB962C8B-B14F-4D97-AF65-F5344CB8AC3E}">
        <p14:creationId xmlns:p14="http://schemas.microsoft.com/office/powerpoint/2010/main" val="3023330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８</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D9767F4-26A4-4A05-A5C2-951BEAFF25FE}" type="slidenum">
              <a:rPr kumimoji="1" lang="ja-JP" altLang="en-US" smtClean="0"/>
              <a:t>23</a:t>
            </a:fld>
            <a:endParaRPr kumimoji="1" lang="ja-JP" altLang="en-US" dirty="0"/>
          </a:p>
        </p:txBody>
      </p:sp>
    </p:spTree>
    <p:extLst>
      <p:ext uri="{BB962C8B-B14F-4D97-AF65-F5344CB8AC3E}">
        <p14:creationId xmlns:p14="http://schemas.microsoft.com/office/powerpoint/2010/main" val="883562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概要</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2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この事例では、「思考・判断・表現」の観点の評価規準「ＡＬＴやクラスメイトに自分の友達や学校の先生について知ってもらうために、友達や学校の先生について、これまでに学習した語句や文を用いて即興で内容を整理して話している。」を満たす条件を挙げ、その条件を満たした生徒の発話例を示している</a:t>
            </a:r>
            <a:r>
              <a:rPr lang="ja-JP" altLang="en-US" sz="12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2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effectLst/>
                <a:ea typeface="ＭＳ 明朝" panose="02020609040205080304" pitchFamily="17" charset="-128"/>
                <a:cs typeface="Times New Roman" panose="02020603050405020304" pitchFamily="18" charset="0"/>
              </a:rPr>
              <a:t>　</a:t>
            </a:r>
            <a:r>
              <a:rPr lang="ja-JP" altLang="ja-JP" sz="1200" dirty="0">
                <a:solidFill>
                  <a:srgbClr val="000000"/>
                </a:solidFill>
                <a:effectLst/>
                <a:ea typeface="ＭＳ 明朝" panose="02020609040205080304" pitchFamily="17" charset="-128"/>
                <a:cs typeface="Times New Roman" panose="02020603050405020304" pitchFamily="18" charset="0"/>
              </a:rPr>
              <a:t>本事例では、評価規準を満たす条件１～３を主な言語活動と結び付け、１回目は友達や先生について紹介したいことを伝える言語活動、２回目は情報を加えて詳しく伝える言語活動、３回目は内容を整理して伝える言語活動を設定した。そして、目標の到達に向けて言語活動を通した段階的な指導を計画した。</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８</a:t>
            </a:r>
            <a:endParaRPr kumimoji="1" lang="ja-JP" altLang="en-US" sz="1200" dirty="0"/>
          </a:p>
        </p:txBody>
      </p:sp>
      <p:sp>
        <p:nvSpPr>
          <p:cNvPr id="4" name="スライド番号プレースホルダー 3"/>
          <p:cNvSpPr>
            <a:spLocks noGrp="1"/>
          </p:cNvSpPr>
          <p:nvPr>
            <p:ph type="sldNum" sz="quarter" idx="10"/>
          </p:nvPr>
        </p:nvSpPr>
        <p:spPr/>
        <p:txBody>
          <a:bodyPr/>
          <a:lstStyle/>
          <a:p>
            <a:fld id="{FD9767F4-26A4-4A05-A5C2-951BEAFF25FE}" type="slidenum">
              <a:rPr kumimoji="1" lang="ja-JP" altLang="en-US" smtClean="0"/>
              <a:t>24</a:t>
            </a:fld>
            <a:endParaRPr kumimoji="1" lang="ja-JP" altLang="en-US" dirty="0"/>
          </a:p>
        </p:txBody>
      </p:sp>
    </p:spTree>
    <p:extLst>
      <p:ext uri="{BB962C8B-B14F-4D97-AF65-F5344CB8AC3E}">
        <p14:creationId xmlns:p14="http://schemas.microsoft.com/office/powerpoint/2010/main" val="1195792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pp.</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８～９</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25</a:t>
            </a:fld>
            <a:endParaRPr kumimoji="1" lang="ja-JP" altLang="en-US" dirty="0"/>
          </a:p>
        </p:txBody>
      </p:sp>
    </p:spTree>
    <p:extLst>
      <p:ext uri="{BB962C8B-B14F-4D97-AF65-F5344CB8AC3E}">
        <p14:creationId xmlns:p14="http://schemas.microsoft.com/office/powerpoint/2010/main" val="1338642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概要</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indent="133350" algn="just" hangingPunct="0"/>
            <a:r>
              <a:rPr lang="ja-JP"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本事例では、「思考・判断・表現」の観点に係る資質・能力をどのような学習活動を通して育成するのか、「記録に残す評価」と「指導に生かす評価」はどの場面でどのような評価方法で行うのかを示している。「指導に生かす評価」については、主な言語活動における生徒のつまずきを想定し、そのつまずきが生じる場面でどのような働きかけを行うかについて示している。</a:t>
            </a:r>
            <a:endParaRPr lang="ja-JP"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sz="12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2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このように、各観点の学習活動における生徒のつまずきとつまずきに対する働きかけを事前に想定することにより、評価規準に対して生徒のどのような学習状況をどのような方法で見取り、見取ったことに対してどのような働きかけをすればよいかが明確になる。</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pp.</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８～９</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26</a:t>
            </a:fld>
            <a:endParaRPr kumimoji="1" lang="ja-JP" altLang="en-US" dirty="0"/>
          </a:p>
        </p:txBody>
      </p:sp>
    </p:spTree>
    <p:extLst>
      <p:ext uri="{BB962C8B-B14F-4D97-AF65-F5344CB8AC3E}">
        <p14:creationId xmlns:p14="http://schemas.microsoft.com/office/powerpoint/2010/main" val="1996253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９</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27</a:t>
            </a:fld>
            <a:endParaRPr kumimoji="1" lang="ja-JP" altLang="en-US" dirty="0"/>
          </a:p>
        </p:txBody>
      </p:sp>
    </p:spTree>
    <p:extLst>
      <p:ext uri="{BB962C8B-B14F-4D97-AF65-F5344CB8AC3E}">
        <p14:creationId xmlns:p14="http://schemas.microsoft.com/office/powerpoint/2010/main" val="787544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９</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28</a:t>
            </a:fld>
            <a:endParaRPr kumimoji="1" lang="ja-JP" altLang="en-US" dirty="0"/>
          </a:p>
        </p:txBody>
      </p:sp>
    </p:spTree>
    <p:extLst>
      <p:ext uri="{BB962C8B-B14F-4D97-AF65-F5344CB8AC3E}">
        <p14:creationId xmlns:p14="http://schemas.microsoft.com/office/powerpoint/2010/main" val="1566368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概要</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本事例では、生徒の思考を促し、生徒が試行錯誤しながら学習活動に取り組むことを求めるような問い及びパフォーマンス課題するとともに、生徒がこれらに取り組むための時間を十分に確保した。（次スライド参照）</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９</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a:t>
            </a:r>
            <a:r>
              <a:rPr lang="ja-JP" altLang="en-US" sz="1200" dirty="0">
                <a:latin typeface="ＭＳ 明朝" panose="02020609040205080304" pitchFamily="17" charset="-128"/>
                <a:ea typeface="ＭＳ 明朝" panose="02020609040205080304" pitchFamily="17" charset="-128"/>
              </a:rPr>
              <a:t>添付資料２「社会科　単元の指導と評価の計画」</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29</a:t>
            </a:fld>
            <a:endParaRPr kumimoji="1" lang="ja-JP" altLang="en-US" dirty="0"/>
          </a:p>
        </p:txBody>
      </p:sp>
    </p:spTree>
    <p:extLst>
      <p:ext uri="{BB962C8B-B14F-4D97-AF65-F5344CB8AC3E}">
        <p14:creationId xmlns:p14="http://schemas.microsoft.com/office/powerpoint/2010/main" val="1517793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3</a:t>
            </a:fld>
            <a:endParaRPr kumimoji="1" lang="ja-JP" altLang="en-US" dirty="0"/>
          </a:p>
        </p:txBody>
      </p:sp>
    </p:spTree>
    <p:extLst>
      <p:ext uri="{BB962C8B-B14F-4D97-AF65-F5344CB8AC3E}">
        <p14:creationId xmlns:p14="http://schemas.microsoft.com/office/powerpoint/2010/main" val="2015955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概要</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このような実践により、問いや学習課題に対して思考を深めるような活動に重点を置くことができる。</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５、</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９</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30</a:t>
            </a:fld>
            <a:endParaRPr kumimoji="1" lang="ja-JP" altLang="en-US" dirty="0"/>
          </a:p>
        </p:txBody>
      </p:sp>
    </p:spTree>
    <p:extLst>
      <p:ext uri="{BB962C8B-B14F-4D97-AF65-F5344CB8AC3E}">
        <p14:creationId xmlns:p14="http://schemas.microsoft.com/office/powerpoint/2010/main" val="2264474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pp.10</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12</a:t>
            </a:r>
          </a:p>
          <a:p>
            <a:endParaRPr kumimoji="1" lang="ja-JP" altLang="en-US" dirty="0"/>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31</a:t>
            </a:fld>
            <a:endParaRPr kumimoji="1" lang="ja-JP" altLang="en-US" dirty="0"/>
          </a:p>
        </p:txBody>
      </p:sp>
    </p:spTree>
    <p:extLst>
      <p:ext uri="{BB962C8B-B14F-4D97-AF65-F5344CB8AC3E}">
        <p14:creationId xmlns:p14="http://schemas.microsoft.com/office/powerpoint/2010/main" val="2410896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p.10</a:t>
            </a:r>
          </a:p>
          <a:p>
            <a:endParaRPr kumimoji="1" lang="ja-JP" altLang="en-US" dirty="0"/>
          </a:p>
        </p:txBody>
      </p:sp>
      <p:sp>
        <p:nvSpPr>
          <p:cNvPr id="4" name="スライド番号プレースホルダー 3"/>
          <p:cNvSpPr>
            <a:spLocks noGrp="1"/>
          </p:cNvSpPr>
          <p:nvPr>
            <p:ph type="sldNum" sz="quarter" idx="10"/>
          </p:nvPr>
        </p:nvSpPr>
        <p:spPr/>
        <p:txBody>
          <a:bodyPr/>
          <a:lstStyle/>
          <a:p>
            <a:fld id="{FD9767F4-26A4-4A05-A5C2-951BEAFF25FE}" type="slidenum">
              <a:rPr kumimoji="1" lang="ja-JP" altLang="en-US" smtClean="0"/>
              <a:t>32</a:t>
            </a:fld>
            <a:endParaRPr kumimoji="1" lang="ja-JP" altLang="en-US" dirty="0"/>
          </a:p>
        </p:txBody>
      </p:sp>
    </p:spTree>
    <p:extLst>
      <p:ext uri="{BB962C8B-B14F-4D97-AF65-F5344CB8AC3E}">
        <p14:creationId xmlns:p14="http://schemas.microsoft.com/office/powerpoint/2010/main" val="5701745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概要</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第１時、第３時、第７時に評価規準を共有する場面を設定し、目標に到達した学習状況を生徒に理解させる働きかけを行った。</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p.10</a:t>
            </a:r>
          </a:p>
          <a:p>
            <a:endParaRPr kumimoji="1" lang="ja-JP" altLang="en-US" dirty="0"/>
          </a:p>
        </p:txBody>
      </p:sp>
      <p:sp>
        <p:nvSpPr>
          <p:cNvPr id="4" name="スライド番号プレースホルダー 3"/>
          <p:cNvSpPr>
            <a:spLocks noGrp="1"/>
          </p:cNvSpPr>
          <p:nvPr>
            <p:ph type="sldNum" sz="quarter" idx="10"/>
          </p:nvPr>
        </p:nvSpPr>
        <p:spPr/>
        <p:txBody>
          <a:bodyPr/>
          <a:lstStyle/>
          <a:p>
            <a:fld id="{FD9767F4-26A4-4A05-A5C2-951BEAFF25FE}" type="slidenum">
              <a:rPr kumimoji="1" lang="ja-JP" altLang="en-US" smtClean="0"/>
              <a:t>33</a:t>
            </a:fld>
            <a:endParaRPr kumimoji="1" lang="ja-JP" altLang="en-US" dirty="0"/>
          </a:p>
        </p:txBody>
      </p:sp>
    </p:spTree>
    <p:extLst>
      <p:ext uri="{BB962C8B-B14F-4D97-AF65-F5344CB8AC3E}">
        <p14:creationId xmlns:p14="http://schemas.microsoft.com/office/powerpoint/2010/main" val="10245671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p.10</a:t>
            </a:r>
          </a:p>
          <a:p>
            <a:endParaRPr kumimoji="1" lang="ja-JP" altLang="en-US" dirty="0"/>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34</a:t>
            </a:fld>
            <a:endParaRPr kumimoji="1" lang="ja-JP" altLang="en-US" dirty="0"/>
          </a:p>
        </p:txBody>
      </p:sp>
    </p:spTree>
    <p:extLst>
      <p:ext uri="{BB962C8B-B14F-4D97-AF65-F5344CB8AC3E}">
        <p14:creationId xmlns:p14="http://schemas.microsoft.com/office/powerpoint/2010/main" val="2540371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概要</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これまで用いていた振り返りシートに、次のような生徒の学習改善を意図した項目を取り入れると効果的である。</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・学習活動と評価規準を示し、その関係を生徒が理解できるようする。</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・学習の記録に、学習した知識を記録し、後から見返して参考にできるようする。</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・相互評価を記録し、自己の学習状況の把握ができるようする。</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・振り返りの欄には、分かったことだけでなく分からなかったことや、次に向けて取り組みたいことなどを書かせることで、自己の学習の調整を促す。</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・単元を通してどのように学習の調整をしたかを記録することで、生徒自身がどのように学習改善を進めてきたかを自覚できるようにする。</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補足</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・これまで活用していた振り返りシート等を持ち寄り、生徒の学習改善を意図したものになっているか、また生徒の学習改善を促すためにどのような工夫をしたらよいかについて協議することも考えられる。</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・スライドに示した学習改善を意図した項目を入れる際には、各教科特有の学習過程に応じた構成とすることが重要である。</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263525" indent="-263525" algn="just"/>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a:t>
            </a:r>
            <a:r>
              <a:rPr lang="ja-JP" altLang="en-US" sz="1200" dirty="0">
                <a:latin typeface="ＭＳ 明朝" panose="02020609040205080304" pitchFamily="17" charset="-128"/>
                <a:ea typeface="ＭＳ 明朝" panose="02020609040205080304" pitchFamily="17" charset="-128"/>
              </a:rPr>
              <a:t>研究論文「授業改善につなぐ学習評価の在り方に関する研究（中学校）　</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　形成的評価の実践上の課題に着目して　</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　（二年次）」の添付資料１「国語科　単元の見通しと振り返りシート（単元の全体マップ）」及び資料２～資料５（各教科の「見通しと振り返りシート」）</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F4A964A8-1A15-4E69-AD76-A0EBB2CC0EA3}" type="slidenum">
              <a:rPr kumimoji="1" lang="ja-JP" altLang="en-US" smtClean="0"/>
              <a:t>35</a:t>
            </a:fld>
            <a:endParaRPr kumimoji="1" lang="ja-JP" altLang="en-US" dirty="0"/>
          </a:p>
        </p:txBody>
      </p:sp>
    </p:spTree>
    <p:extLst>
      <p:ext uri="{BB962C8B-B14F-4D97-AF65-F5344CB8AC3E}">
        <p14:creationId xmlns:p14="http://schemas.microsoft.com/office/powerpoint/2010/main" val="2946170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概要</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・「知識・技能」（左の図）及び「思考・判断・表現」（右の図）の観点の評価規準を、生徒に理解できる言葉を用いてルーブリックに明示している。</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・「思考・判断・表現」の評価項目は、</a:t>
            </a:r>
            <a:r>
              <a:rPr lang="ja-JP" altLang="en-US" dirty="0">
                <a:latin typeface="ＭＳ 明朝" panose="02020609040205080304" pitchFamily="17" charset="-128"/>
                <a:ea typeface="ＭＳ 明朝" panose="02020609040205080304" pitchFamily="17" charset="-128"/>
              </a:rPr>
              <a:t>評価規準の理解を図る活動の際に、生徒から出てきた言葉を整理したものである。</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・生徒はこのルーブリックに照らして、自己評価や相互評価を行う。</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263525" indent="-263525" algn="l"/>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a:t>
            </a:r>
            <a:r>
              <a:rPr lang="ja-JP" altLang="en-US" sz="1200" dirty="0">
                <a:latin typeface="ＭＳ 明朝" panose="02020609040205080304" pitchFamily="17" charset="-128"/>
                <a:ea typeface="ＭＳ 明朝" panose="02020609040205080304" pitchFamily="17" charset="-128"/>
              </a:rPr>
              <a:t>研究論文「授業改善につなぐ学習評価の在り方に関する研究（中学校）　</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　形成的評価の実践上の課題に着目して　</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　（二年次）」の添付資料５「外国語科　単元の見通しと振り返りシート（ステップアップシート）」</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36</a:t>
            </a:fld>
            <a:endParaRPr kumimoji="1" lang="ja-JP" altLang="en-US" dirty="0"/>
          </a:p>
        </p:txBody>
      </p:sp>
    </p:spTree>
    <p:extLst>
      <p:ext uri="{BB962C8B-B14F-4D97-AF65-F5344CB8AC3E}">
        <p14:creationId xmlns:p14="http://schemas.microsoft.com/office/powerpoint/2010/main" val="32241323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p.11</a:t>
            </a:r>
            <a:endParaRPr kumimoji="1" lang="ja-JP" altLang="en-US" dirty="0"/>
          </a:p>
        </p:txBody>
      </p:sp>
      <p:sp>
        <p:nvSpPr>
          <p:cNvPr id="4" name="スライド番号プレースホルダー 3"/>
          <p:cNvSpPr>
            <a:spLocks noGrp="1"/>
          </p:cNvSpPr>
          <p:nvPr>
            <p:ph type="sldNum" sz="quarter" idx="10"/>
          </p:nvPr>
        </p:nvSpPr>
        <p:spPr/>
        <p:txBody>
          <a:bodyPr/>
          <a:lstStyle/>
          <a:p>
            <a:fld id="{FD9767F4-26A4-4A05-A5C2-951BEAFF25FE}" type="slidenum">
              <a:rPr kumimoji="1" lang="ja-JP" altLang="en-US" smtClean="0"/>
              <a:t>37</a:t>
            </a:fld>
            <a:endParaRPr kumimoji="1" lang="ja-JP" altLang="en-US" dirty="0"/>
          </a:p>
        </p:txBody>
      </p:sp>
    </p:spTree>
    <p:extLst>
      <p:ext uri="{BB962C8B-B14F-4D97-AF65-F5344CB8AC3E}">
        <p14:creationId xmlns:p14="http://schemas.microsoft.com/office/powerpoint/2010/main" val="13375262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添付資料５「外国語科　単元の見通しと振り返りシート（ステップアップシート）」</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FD9767F4-26A4-4A05-A5C2-951BEAFF25FE}" type="slidenum">
              <a:rPr kumimoji="1" lang="ja-JP" altLang="en-US" smtClean="0"/>
              <a:t>38</a:t>
            </a:fld>
            <a:endParaRPr kumimoji="1" lang="ja-JP" altLang="en-US" dirty="0"/>
          </a:p>
        </p:txBody>
      </p:sp>
    </p:spTree>
    <p:extLst>
      <p:ext uri="{BB962C8B-B14F-4D97-AF65-F5344CB8AC3E}">
        <p14:creationId xmlns:p14="http://schemas.microsoft.com/office/powerpoint/2010/main" val="33238591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p.11</a:t>
            </a:r>
          </a:p>
          <a:p>
            <a:endParaRPr kumimoji="1" lang="ja-JP" altLang="en-US" dirty="0"/>
          </a:p>
        </p:txBody>
      </p:sp>
      <p:sp>
        <p:nvSpPr>
          <p:cNvPr id="4" name="スライド番号プレースホルダー 3"/>
          <p:cNvSpPr>
            <a:spLocks noGrp="1"/>
          </p:cNvSpPr>
          <p:nvPr>
            <p:ph type="sldNum" sz="quarter" idx="10"/>
          </p:nvPr>
        </p:nvSpPr>
        <p:spPr/>
        <p:txBody>
          <a:bodyPr/>
          <a:lstStyle/>
          <a:p>
            <a:fld id="{FD9767F4-26A4-4A05-A5C2-951BEAFF25FE}" type="slidenum">
              <a:rPr kumimoji="1" lang="ja-JP" altLang="en-US" smtClean="0"/>
              <a:t>39</a:t>
            </a:fld>
            <a:endParaRPr kumimoji="1" lang="ja-JP" altLang="en-US" dirty="0"/>
          </a:p>
        </p:txBody>
      </p:sp>
    </p:spTree>
    <p:extLst>
      <p:ext uri="{BB962C8B-B14F-4D97-AF65-F5344CB8AC3E}">
        <p14:creationId xmlns:p14="http://schemas.microsoft.com/office/powerpoint/2010/main" val="4029941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a:latin typeface="ＭＳ 明朝" panose="02020609040205080304" pitchFamily="17" charset="-128"/>
                <a:ea typeface="ＭＳ 明朝" panose="02020609040205080304" pitchFamily="17" charset="-128"/>
              </a:rPr>
              <a:t>【</a:t>
            </a:r>
            <a:r>
              <a:rPr kumimoji="1" lang="ja-JP" altLang="en-US" sz="1200" dirty="0">
                <a:latin typeface="ＭＳ 明朝" panose="02020609040205080304" pitchFamily="17" charset="-128"/>
                <a:ea typeface="ＭＳ 明朝" panose="02020609040205080304" pitchFamily="17" charset="-128"/>
              </a:rPr>
              <a:t>ねらい</a:t>
            </a:r>
            <a:r>
              <a:rPr kumimoji="1" lang="en-US" altLang="ja-JP" sz="1200" dirty="0">
                <a:latin typeface="ＭＳ 明朝" panose="02020609040205080304" pitchFamily="17" charset="-128"/>
                <a:ea typeface="ＭＳ 明朝" panose="02020609040205080304" pitchFamily="17" charset="-128"/>
              </a:rPr>
              <a:t>】</a:t>
            </a:r>
          </a:p>
          <a:p>
            <a:r>
              <a:rPr kumimoji="1" lang="ja-JP" altLang="en-US" sz="1200" dirty="0">
                <a:latin typeface="ＭＳ 明朝" panose="02020609040205080304" pitchFamily="17" charset="-128"/>
                <a:ea typeface="ＭＳ 明朝" panose="02020609040205080304" pitchFamily="17" charset="-128"/>
              </a:rPr>
              <a:t>　「授業改善」について、共通認識をもつ。</a:t>
            </a:r>
            <a:endParaRPr kumimoji="1" lang="en-US" altLang="ja-JP" sz="1200" dirty="0">
              <a:latin typeface="ＭＳ 明朝" panose="02020609040205080304" pitchFamily="17" charset="-128"/>
              <a:ea typeface="ＭＳ 明朝" panose="02020609040205080304" pitchFamily="17" charset="-128"/>
            </a:endParaRPr>
          </a:p>
          <a:p>
            <a:r>
              <a:rPr kumimoji="1" lang="en-US" altLang="ja-JP" sz="1200" dirty="0">
                <a:latin typeface="ＭＳ 明朝" panose="02020609040205080304" pitchFamily="17" charset="-128"/>
                <a:ea typeface="ＭＳ 明朝" panose="02020609040205080304" pitchFamily="17" charset="-128"/>
              </a:rPr>
              <a:t>【</a:t>
            </a:r>
            <a:r>
              <a:rPr kumimoji="1" lang="ja-JP" altLang="en-US" sz="1200" dirty="0">
                <a:latin typeface="ＭＳ 明朝" panose="02020609040205080304" pitchFamily="17" charset="-128"/>
                <a:ea typeface="ＭＳ 明朝" panose="02020609040205080304" pitchFamily="17" charset="-128"/>
              </a:rPr>
              <a:t>概要</a:t>
            </a:r>
            <a:r>
              <a:rPr kumimoji="1" lang="en-US" altLang="ja-JP" sz="1200" dirty="0">
                <a:latin typeface="ＭＳ 明朝" panose="02020609040205080304" pitchFamily="17" charset="-128"/>
                <a:ea typeface="ＭＳ 明朝" panose="02020609040205080304" pitchFamily="17" charset="-128"/>
              </a:rPr>
              <a:t>】</a:t>
            </a:r>
          </a:p>
          <a:p>
            <a:r>
              <a:rPr kumimoji="1" lang="ja-JP" altLang="en-US" sz="1200" dirty="0">
                <a:latin typeface="ＭＳ 明朝" panose="02020609040205080304" pitchFamily="17" charset="-128"/>
                <a:ea typeface="ＭＳ 明朝" panose="02020609040205080304" pitchFamily="17" charset="-128"/>
              </a:rPr>
              <a:t>　この定義には、指導の過程で把握した生徒の学習状況を教師の指導改善だけではなく、生徒の学習改善にも生かし、さらに生徒の学習改善を促すような教師の働きかけることも含んでいる。</a:t>
            </a:r>
            <a:endParaRPr kumimoji="1" lang="en-US" altLang="ja-JP" sz="1200" dirty="0">
              <a:latin typeface="ＭＳ 明朝" panose="02020609040205080304" pitchFamily="17" charset="-128"/>
              <a:ea typeface="ＭＳ 明朝" panose="02020609040205080304" pitchFamily="17" charset="-128"/>
            </a:endParaRPr>
          </a:p>
          <a:p>
            <a:pPr marL="0" algn="l" defTabSz="914400" rtl="0" eaLnBrk="1" latinLnBrk="0" hangingPunct="1"/>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algn="l" defTabSz="914400" rtl="0" eaLnBrk="1" latinLnBrk="0" hangingPunct="1"/>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（一年次）」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２</a:t>
            </a:r>
            <a:endParaRPr kumimoji="1" lang="en-US" altLang="ja-JP" sz="105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4</a:t>
            </a:fld>
            <a:endParaRPr kumimoji="1" lang="ja-JP" altLang="en-US" dirty="0"/>
          </a:p>
        </p:txBody>
      </p:sp>
    </p:spTree>
    <p:extLst>
      <p:ext uri="{BB962C8B-B14F-4D97-AF65-F5344CB8AC3E}">
        <p14:creationId xmlns:p14="http://schemas.microsoft.com/office/powerpoint/2010/main" val="36087701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pp.11</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12</a:t>
            </a:r>
          </a:p>
          <a:p>
            <a:endParaRPr kumimoji="1" lang="ja-JP" altLang="en-US" dirty="0"/>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40</a:t>
            </a:fld>
            <a:endParaRPr kumimoji="1" lang="ja-JP" altLang="en-US" dirty="0"/>
          </a:p>
        </p:txBody>
      </p:sp>
    </p:spTree>
    <p:extLst>
      <p:ext uri="{BB962C8B-B14F-4D97-AF65-F5344CB8AC3E}">
        <p14:creationId xmlns:p14="http://schemas.microsoft.com/office/powerpoint/2010/main" val="4043120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263525" indent="-263525" algn="l"/>
            <a:r>
              <a:rPr lang="ja-JP" altLang="en-US" sz="1200" dirty="0">
                <a:latin typeface="ＭＳ 明朝" panose="02020609040205080304" pitchFamily="17" charset="-128"/>
                <a:ea typeface="ＭＳ 明朝" panose="02020609040205080304" pitchFamily="17" charset="-128"/>
              </a:rPr>
              <a:t>　研究論文「授業改善につなぐ学習評価の在り方に関する研究（中学校）　</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　形成的評価の実践上の課題に着目して　</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　（二年次）」の添付資料１「「星の花が降るころに」を使って目標を具体的にイメージしよう」</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D9767F4-26A4-4A05-A5C2-951BEAFF25FE}" type="slidenum">
              <a:rPr kumimoji="1" lang="ja-JP" altLang="en-US" smtClean="0"/>
              <a:t>41</a:t>
            </a:fld>
            <a:endParaRPr kumimoji="1" lang="ja-JP" altLang="en-US" dirty="0"/>
          </a:p>
        </p:txBody>
      </p:sp>
    </p:spTree>
    <p:extLst>
      <p:ext uri="{BB962C8B-B14F-4D97-AF65-F5344CB8AC3E}">
        <p14:creationId xmlns:p14="http://schemas.microsoft.com/office/powerpoint/2010/main" val="3121975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pp.12</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13</a:t>
            </a:r>
          </a:p>
          <a:p>
            <a:endParaRPr kumimoji="1" lang="ja-JP" altLang="en-US" dirty="0"/>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42</a:t>
            </a:fld>
            <a:endParaRPr kumimoji="1" lang="ja-JP" altLang="en-US" dirty="0"/>
          </a:p>
        </p:txBody>
      </p:sp>
    </p:spTree>
    <p:extLst>
      <p:ext uri="{BB962C8B-B14F-4D97-AF65-F5344CB8AC3E}">
        <p14:creationId xmlns:p14="http://schemas.microsoft.com/office/powerpoint/2010/main" val="19466693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p.12</a:t>
            </a:r>
          </a:p>
          <a:p>
            <a:endParaRPr kumimoji="1" lang="ja-JP" altLang="en-US" dirty="0"/>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43</a:t>
            </a:fld>
            <a:endParaRPr kumimoji="1" lang="ja-JP" altLang="en-US" dirty="0"/>
          </a:p>
        </p:txBody>
      </p:sp>
    </p:spTree>
    <p:extLst>
      <p:ext uri="{BB962C8B-B14F-4D97-AF65-F5344CB8AC3E}">
        <p14:creationId xmlns:p14="http://schemas.microsoft.com/office/powerpoint/2010/main" val="17073453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p.12</a:t>
            </a:r>
          </a:p>
          <a:p>
            <a:endParaRPr kumimoji="1" lang="ja-JP" altLang="en-US" dirty="0"/>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44</a:t>
            </a:fld>
            <a:endParaRPr kumimoji="1" lang="ja-JP" altLang="en-US" dirty="0"/>
          </a:p>
        </p:txBody>
      </p:sp>
    </p:spTree>
    <p:extLst>
      <p:ext uri="{BB962C8B-B14F-4D97-AF65-F5344CB8AC3E}">
        <p14:creationId xmlns:p14="http://schemas.microsoft.com/office/powerpoint/2010/main" val="42689896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p.12</a:t>
            </a:r>
          </a:p>
          <a:p>
            <a:endParaRPr kumimoji="1" lang="ja-JP" altLang="en-US" dirty="0"/>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45</a:t>
            </a:fld>
            <a:endParaRPr kumimoji="1" lang="ja-JP" altLang="en-US" dirty="0"/>
          </a:p>
        </p:txBody>
      </p:sp>
    </p:spTree>
    <p:extLst>
      <p:ext uri="{BB962C8B-B14F-4D97-AF65-F5344CB8AC3E}">
        <p14:creationId xmlns:p14="http://schemas.microsoft.com/office/powerpoint/2010/main" val="11344501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p.13</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FD9767F4-26A4-4A05-A5C2-951BEAFF25FE}" type="slidenum">
              <a:rPr kumimoji="1" lang="ja-JP" altLang="en-US" smtClean="0"/>
              <a:t>46</a:t>
            </a:fld>
            <a:endParaRPr kumimoji="1" lang="ja-JP" altLang="en-US" dirty="0"/>
          </a:p>
        </p:txBody>
      </p:sp>
    </p:spTree>
    <p:extLst>
      <p:ext uri="{BB962C8B-B14F-4D97-AF65-F5344CB8AC3E}">
        <p14:creationId xmlns:p14="http://schemas.microsoft.com/office/powerpoint/2010/main" val="27980040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p.13</a:t>
            </a:r>
          </a:p>
          <a:p>
            <a:endParaRPr kumimoji="1" lang="ja-JP" altLang="en-US" dirty="0"/>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47</a:t>
            </a:fld>
            <a:endParaRPr kumimoji="1" lang="ja-JP" altLang="en-US" dirty="0"/>
          </a:p>
        </p:txBody>
      </p:sp>
    </p:spTree>
    <p:extLst>
      <p:ext uri="{BB962C8B-B14F-4D97-AF65-F5344CB8AC3E}">
        <p14:creationId xmlns:p14="http://schemas.microsoft.com/office/powerpoint/2010/main" val="28195454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pp.13</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15</a:t>
            </a:r>
          </a:p>
          <a:p>
            <a:endParaRPr kumimoji="1" lang="ja-JP" altLang="en-US" dirty="0"/>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48</a:t>
            </a:fld>
            <a:endParaRPr kumimoji="1" lang="ja-JP" altLang="en-US" dirty="0"/>
          </a:p>
        </p:txBody>
      </p:sp>
    </p:spTree>
    <p:extLst>
      <p:ext uri="{BB962C8B-B14F-4D97-AF65-F5344CB8AC3E}">
        <p14:creationId xmlns:p14="http://schemas.microsoft.com/office/powerpoint/2010/main" val="9987518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参考</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p.14</a:t>
            </a:r>
          </a:p>
          <a:p>
            <a:endParaRPr kumimoji="1" lang="ja-JP" altLang="en-US" dirty="0"/>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49</a:t>
            </a:fld>
            <a:endParaRPr kumimoji="1" lang="ja-JP" altLang="en-US" dirty="0"/>
          </a:p>
        </p:txBody>
      </p:sp>
    </p:spTree>
    <p:extLst>
      <p:ext uri="{BB962C8B-B14F-4D97-AF65-F5344CB8AC3E}">
        <p14:creationId xmlns:p14="http://schemas.microsoft.com/office/powerpoint/2010/main" val="3296001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algn="l" defTabSz="914400" rtl="0" eaLnBrk="1" latinLnBrk="0" hangingPunct="1"/>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ねらい</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algn="l" defTabSz="914400" rtl="0" eaLnBrk="1" latinLnBrk="0" hangingPunct="1"/>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学習評価の改善の基本的な方向性について確認する。</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algn="l" defTabSz="914400" rtl="0" eaLnBrk="1" latinLnBrk="0" hangingPunct="1"/>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algn="l" defTabSz="914400" rtl="0" eaLnBrk="1" latinLnBrk="0" hangingPunct="1"/>
            <a:r>
              <a:rPr lang="ja-JP" altLang="en-US" sz="1200" dirty="0">
                <a:latin typeface="ＭＳ 明朝" panose="02020609040205080304" pitchFamily="17" charset="-128"/>
                <a:ea typeface="ＭＳ 明朝" panose="02020609040205080304" pitchFamily="17" charset="-128"/>
              </a:rPr>
              <a:t>　中央教育審議会初等中等教育分科会教育課程部会「児童生徒の学習評価の在り方について（報告）」（平成</a:t>
            </a:r>
            <a:r>
              <a:rPr lang="en-US" altLang="ja-JP" sz="1200" dirty="0">
                <a:latin typeface="ＭＳ 明朝" panose="02020609040205080304" pitchFamily="17" charset="-128"/>
                <a:ea typeface="ＭＳ 明朝" panose="02020609040205080304" pitchFamily="17" charset="-128"/>
              </a:rPr>
              <a:t>31</a:t>
            </a:r>
            <a:r>
              <a:rPr lang="ja-JP" altLang="en-US" sz="1200" dirty="0">
                <a:latin typeface="ＭＳ 明朝" panose="02020609040205080304" pitchFamily="17" charset="-128"/>
                <a:ea typeface="ＭＳ 明朝" panose="02020609040205080304" pitchFamily="17" charset="-128"/>
              </a:rPr>
              <a:t>年１月）</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algn="l" defTabSz="914400" rtl="0" eaLnBrk="1" latinLnBrk="0" hangingPunct="1"/>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5</a:t>
            </a:fld>
            <a:endParaRPr kumimoji="1" lang="ja-JP" altLang="en-US" dirty="0"/>
          </a:p>
        </p:txBody>
      </p:sp>
    </p:spTree>
    <p:extLst>
      <p:ext uri="{BB962C8B-B14F-4D97-AF65-F5344CB8AC3E}">
        <p14:creationId xmlns:p14="http://schemas.microsoft.com/office/powerpoint/2010/main" val="34117909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p.14</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50</a:t>
            </a:fld>
            <a:endParaRPr kumimoji="1" lang="ja-JP" altLang="en-US" dirty="0"/>
          </a:p>
        </p:txBody>
      </p:sp>
    </p:spTree>
    <p:extLst>
      <p:ext uri="{BB962C8B-B14F-4D97-AF65-F5344CB8AC3E}">
        <p14:creationId xmlns:p14="http://schemas.microsoft.com/office/powerpoint/2010/main" val="42455795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p.14</a:t>
            </a:r>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51</a:t>
            </a:fld>
            <a:endParaRPr kumimoji="1" lang="ja-JP" altLang="en-US" dirty="0"/>
          </a:p>
        </p:txBody>
      </p:sp>
    </p:spTree>
    <p:extLst>
      <p:ext uri="{BB962C8B-B14F-4D97-AF65-F5344CB8AC3E}">
        <p14:creationId xmlns:p14="http://schemas.microsoft.com/office/powerpoint/2010/main" val="21557398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参考</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pp.14</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15</a:t>
            </a:r>
          </a:p>
          <a:p>
            <a:endParaRPr kumimoji="1" lang="ja-JP" altLang="en-US" dirty="0"/>
          </a:p>
        </p:txBody>
      </p:sp>
      <p:sp>
        <p:nvSpPr>
          <p:cNvPr id="4" name="スライド番号プレースホルダー 3"/>
          <p:cNvSpPr>
            <a:spLocks noGrp="1"/>
          </p:cNvSpPr>
          <p:nvPr>
            <p:ph type="sldNum" sz="quarter" idx="10"/>
          </p:nvPr>
        </p:nvSpPr>
        <p:spPr/>
        <p:txBody>
          <a:bodyPr/>
          <a:lstStyle/>
          <a:p>
            <a:fld id="{FD9767F4-26A4-4A05-A5C2-951BEAFF25FE}" type="slidenum">
              <a:rPr kumimoji="1" lang="ja-JP" altLang="en-US" smtClean="0"/>
              <a:t>52</a:t>
            </a:fld>
            <a:endParaRPr kumimoji="1" lang="ja-JP" altLang="en-US" dirty="0"/>
          </a:p>
        </p:txBody>
      </p:sp>
    </p:spTree>
    <p:extLst>
      <p:ext uri="{BB962C8B-B14F-4D97-AF65-F5344CB8AC3E}">
        <p14:creationId xmlns:p14="http://schemas.microsoft.com/office/powerpoint/2010/main" val="34935053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参考</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pp.14</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15</a:t>
            </a:r>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53</a:t>
            </a:fld>
            <a:endParaRPr kumimoji="1" lang="ja-JP" altLang="en-US" dirty="0"/>
          </a:p>
        </p:txBody>
      </p:sp>
    </p:spTree>
    <p:extLst>
      <p:ext uri="{BB962C8B-B14F-4D97-AF65-F5344CB8AC3E}">
        <p14:creationId xmlns:p14="http://schemas.microsoft.com/office/powerpoint/2010/main" val="38816083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参考</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p.15</a:t>
            </a:r>
          </a:p>
        </p:txBody>
      </p:sp>
      <p:sp>
        <p:nvSpPr>
          <p:cNvPr id="4" name="スライド番号プレースホルダー 3"/>
          <p:cNvSpPr>
            <a:spLocks noGrp="1"/>
          </p:cNvSpPr>
          <p:nvPr>
            <p:ph type="sldNum" sz="quarter" idx="5"/>
          </p:nvPr>
        </p:nvSpPr>
        <p:spPr/>
        <p:txBody>
          <a:bodyPr/>
          <a:lstStyle/>
          <a:p>
            <a:fld id="{F4A964A8-1A15-4E69-AD76-A0EBB2CC0EA3}" type="slidenum">
              <a:rPr kumimoji="1" lang="ja-JP" altLang="en-US" smtClean="0"/>
              <a:t>54</a:t>
            </a:fld>
            <a:endParaRPr kumimoji="1" lang="ja-JP" altLang="en-US" dirty="0"/>
          </a:p>
        </p:txBody>
      </p:sp>
    </p:spTree>
    <p:extLst>
      <p:ext uri="{BB962C8B-B14F-4D97-AF65-F5344CB8AC3E}">
        <p14:creationId xmlns:p14="http://schemas.microsoft.com/office/powerpoint/2010/main" val="14580787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参考</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p.15</a:t>
            </a:r>
            <a:endParaRPr kumimoji="1" lang="ja-JP" altLang="en-US" dirty="0"/>
          </a:p>
        </p:txBody>
      </p:sp>
      <p:sp>
        <p:nvSpPr>
          <p:cNvPr id="4" name="スライド番号プレースホルダー 3"/>
          <p:cNvSpPr>
            <a:spLocks noGrp="1"/>
          </p:cNvSpPr>
          <p:nvPr>
            <p:ph type="sldNum" sz="quarter" idx="5"/>
          </p:nvPr>
        </p:nvSpPr>
        <p:spPr/>
        <p:txBody>
          <a:bodyPr/>
          <a:lstStyle/>
          <a:p>
            <a:fld id="{F4A964A8-1A15-4E69-AD76-A0EBB2CC0EA3}" type="slidenum">
              <a:rPr kumimoji="1" lang="ja-JP" altLang="en-US" smtClean="0"/>
              <a:t>55</a:t>
            </a:fld>
            <a:endParaRPr kumimoji="1" lang="ja-JP" altLang="en-US" dirty="0"/>
          </a:p>
        </p:txBody>
      </p:sp>
    </p:spTree>
    <p:extLst>
      <p:ext uri="{BB962C8B-B14F-4D97-AF65-F5344CB8AC3E}">
        <p14:creationId xmlns:p14="http://schemas.microsoft.com/office/powerpoint/2010/main" val="20083606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参考</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p.16</a:t>
            </a:r>
            <a:endParaRPr kumimoji="1" lang="ja-JP" altLang="en-US" dirty="0"/>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56</a:t>
            </a:fld>
            <a:endParaRPr kumimoji="1" lang="ja-JP" altLang="en-US" dirty="0"/>
          </a:p>
        </p:txBody>
      </p:sp>
    </p:spTree>
    <p:extLst>
      <p:ext uri="{BB962C8B-B14F-4D97-AF65-F5344CB8AC3E}">
        <p14:creationId xmlns:p14="http://schemas.microsoft.com/office/powerpoint/2010/main" val="2136875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p.16</a:t>
            </a:r>
          </a:p>
          <a:p>
            <a:endParaRPr kumimoji="1" lang="ja-JP" altLang="en-US" dirty="0"/>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57</a:t>
            </a:fld>
            <a:endParaRPr kumimoji="1" lang="ja-JP" altLang="en-US" dirty="0"/>
          </a:p>
        </p:txBody>
      </p:sp>
    </p:spTree>
    <p:extLst>
      <p:ext uri="{BB962C8B-B14F-4D97-AF65-F5344CB8AC3E}">
        <p14:creationId xmlns:p14="http://schemas.microsoft.com/office/powerpoint/2010/main" val="6042145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参考</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p.16</a:t>
            </a:r>
            <a:endParaRPr kumimoji="1" lang="ja-JP" altLang="en-US" dirty="0"/>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58</a:t>
            </a:fld>
            <a:endParaRPr kumimoji="1" lang="ja-JP" altLang="en-US" dirty="0"/>
          </a:p>
        </p:txBody>
      </p:sp>
    </p:spTree>
    <p:extLst>
      <p:ext uri="{BB962C8B-B14F-4D97-AF65-F5344CB8AC3E}">
        <p14:creationId xmlns:p14="http://schemas.microsoft.com/office/powerpoint/2010/main" val="7430233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59</a:t>
            </a:fld>
            <a:endParaRPr kumimoji="1" lang="ja-JP" altLang="en-US" dirty="0"/>
          </a:p>
        </p:txBody>
      </p:sp>
    </p:spTree>
    <p:extLst>
      <p:ext uri="{BB962C8B-B14F-4D97-AF65-F5344CB8AC3E}">
        <p14:creationId xmlns:p14="http://schemas.microsoft.com/office/powerpoint/2010/main" val="525845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algn="l" defTabSz="914400" rtl="0" eaLnBrk="1" latinLnBrk="0" hangingPunct="1"/>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ねらい</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algn="l" defTabSz="914400" rtl="0" eaLnBrk="1" latinLnBrk="0" hangingPunct="1"/>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「授業改善」の定義及び「学習評価の改善の基本的な方向性」に含まれている「生徒の学習改善」について、共通認識をもつために改めて考えてもらう。</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algn="l" defTabSz="914400" rtl="0" eaLnBrk="1" latinLnBrk="0" hangingPunct="1"/>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補足</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algn="l" defTabSz="914400" rtl="0" eaLnBrk="1" latinLnBrk="0" hangingPunct="1"/>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これまでの実践の振り返りや交流をすることも考えられる。</a:t>
            </a:r>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6</a:t>
            </a:fld>
            <a:endParaRPr kumimoji="1" lang="ja-JP" altLang="en-US" dirty="0"/>
          </a:p>
        </p:txBody>
      </p:sp>
    </p:spTree>
    <p:extLst>
      <p:ext uri="{BB962C8B-B14F-4D97-AF65-F5344CB8AC3E}">
        <p14:creationId xmlns:p14="http://schemas.microsoft.com/office/powerpoint/2010/main" val="29435263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ねらい</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ポイント③関係の理解</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を軸とした授業改善の推進について、理解を図る。</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pp.21</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24</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767F4-26A4-4A05-A5C2-951BEAFF25F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842302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61</a:t>
            </a:fld>
            <a:endParaRPr kumimoji="1" lang="ja-JP" altLang="en-US" dirty="0"/>
          </a:p>
        </p:txBody>
      </p:sp>
    </p:spTree>
    <p:extLst>
      <p:ext uri="{BB962C8B-B14F-4D97-AF65-F5344CB8AC3E}">
        <p14:creationId xmlns:p14="http://schemas.microsoft.com/office/powerpoint/2010/main" val="22738167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概要</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a:t>
            </a:r>
            <a:r>
              <a:rPr kumimoji="1" lang="ja-JP" altLang="ja-JP" sz="1200" kern="1200" dirty="0">
                <a:solidFill>
                  <a:schemeClr val="tx1"/>
                </a:solidFill>
                <a:latin typeface="ＭＳ 明朝" panose="02020609040205080304" pitchFamily="17" charset="-128"/>
                <a:ea typeface="ＭＳ 明朝" panose="02020609040205080304" pitchFamily="17" charset="-128"/>
                <a:cs typeface="+mn-cs"/>
              </a:rPr>
              <a:t>【ポイント①一貫性】と【ポイント②問いや学習課題】は、具体的な評価規準の想定及び問いや課題の設定は、始めから精緻なものとすることは難しいため、【ポイント③関係の理解】を実践する過程で、教師が何度も評価規準と問いや課題に立ち返り、本当に何ができたらよいのかを生徒の実態から捉え直し、修正を加えながら精度を上げていく</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a:t>
            </a:r>
            <a:endParaRPr kumimoji="1" lang="ja-JP" altLang="ja-JP" sz="1200" kern="1200" dirty="0">
              <a:solidFill>
                <a:schemeClr val="tx1"/>
              </a:solidFill>
              <a:latin typeface="ＭＳ 明朝" panose="02020609040205080304" pitchFamily="17" charset="-128"/>
              <a:ea typeface="ＭＳ 明朝" panose="02020609040205080304" pitchFamily="17" charset="-128"/>
              <a:cs typeface="+mn-cs"/>
            </a:endParaRPr>
          </a:p>
          <a:p>
            <a:r>
              <a:rPr kumimoji="1" lang="en-US" altLang="ja-JP" dirty="0"/>
              <a:t>【</a:t>
            </a:r>
            <a:r>
              <a:rPr kumimoji="1" lang="ja-JP" altLang="en-US" dirty="0"/>
              <a:t>参考</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p.23</a:t>
            </a:r>
            <a:endParaRPr kumimoji="1" lang="ja-JP" altLang="en-US" dirty="0"/>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62</a:t>
            </a:fld>
            <a:endParaRPr kumimoji="1" lang="ja-JP" altLang="en-US" dirty="0"/>
          </a:p>
        </p:txBody>
      </p:sp>
    </p:spTree>
    <p:extLst>
      <p:ext uri="{BB962C8B-B14F-4D97-AF65-F5344CB8AC3E}">
        <p14:creationId xmlns:p14="http://schemas.microsoft.com/office/powerpoint/2010/main" val="5788306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a:t>【</a:t>
            </a:r>
            <a:r>
              <a:rPr kumimoji="1" lang="ja-JP" altLang="en-US" sz="1200" dirty="0"/>
              <a:t>概要</a:t>
            </a:r>
            <a:r>
              <a:rPr kumimoji="1" lang="en-US" altLang="ja-JP"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12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目標に到達した生徒の姿の具体的な想定やその実現に向けた意図的な働きかけを全学年や全単元で計画することの負担の軽減については、一度作成したものをストックとして残していくことが方法の一つとして考えられる。まずは取り組みやすい単元から始め、改善を重ねながら徐々にストックとして残していくことにより、体系的な計画を完成させていくことができる。</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r>
              <a:rPr kumimoji="1" lang="en-US" altLang="ja-JP" sz="1200" dirty="0"/>
              <a:t>【</a:t>
            </a:r>
            <a:r>
              <a:rPr kumimoji="1" lang="ja-JP" altLang="en-US" sz="1200" dirty="0"/>
              <a:t>参考</a:t>
            </a:r>
            <a:r>
              <a:rPr kumimoji="1" lang="en-US" altLang="ja-JP"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p.22</a:t>
            </a:r>
            <a:endParaRPr kumimoji="1" lang="ja-JP" altLang="en-US" sz="1200" dirty="0"/>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63</a:t>
            </a:fld>
            <a:endParaRPr kumimoji="1" lang="ja-JP" altLang="en-US" dirty="0"/>
          </a:p>
        </p:txBody>
      </p:sp>
    </p:spTree>
    <p:extLst>
      <p:ext uri="{BB962C8B-B14F-4D97-AF65-F5344CB8AC3E}">
        <p14:creationId xmlns:p14="http://schemas.microsoft.com/office/powerpoint/2010/main" val="42603351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a:latin typeface="ＭＳ 明朝" panose="02020609040205080304" pitchFamily="17" charset="-128"/>
                <a:ea typeface="ＭＳ 明朝" panose="02020609040205080304" pitchFamily="17" charset="-128"/>
              </a:rPr>
              <a:t>【</a:t>
            </a:r>
            <a:r>
              <a:rPr kumimoji="1" lang="ja-JP" altLang="en-US" sz="1200" dirty="0">
                <a:latin typeface="ＭＳ 明朝" panose="02020609040205080304" pitchFamily="17" charset="-128"/>
                <a:ea typeface="ＭＳ 明朝" panose="02020609040205080304" pitchFamily="17" charset="-128"/>
              </a:rPr>
              <a:t>概要</a:t>
            </a:r>
            <a:r>
              <a:rPr kumimoji="1" lang="en-US" altLang="ja-JP" sz="1200" dirty="0">
                <a:latin typeface="ＭＳ 明朝" panose="02020609040205080304" pitchFamily="17" charset="-128"/>
                <a:ea typeface="ＭＳ 明朝" panose="02020609040205080304" pitchFamily="17" charset="-128"/>
              </a:rPr>
              <a:t>】</a:t>
            </a:r>
          </a:p>
          <a:p>
            <a:r>
              <a:rPr lang="ja-JP" altLang="en-US" sz="12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2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評価規準を生徒の理解できる表現として示すまでの準備には労力はかかるが、一度それができれば、生徒との共有場面で提示したり、何度でも評価規準を確認したりすることが可能になる。このような手法についても、改善を重ねながらストックとして残していくことができ、準備の労力は軽減されていく。</a:t>
            </a:r>
            <a:endParaRPr kumimoji="1" lang="en-US" altLang="ja-JP" sz="1200" dirty="0">
              <a:latin typeface="ＭＳ 明朝" panose="02020609040205080304" pitchFamily="17" charset="-128"/>
              <a:ea typeface="ＭＳ 明朝" panose="02020609040205080304" pitchFamily="17" charset="-128"/>
            </a:endParaRPr>
          </a:p>
          <a:p>
            <a:r>
              <a:rPr kumimoji="1" lang="en-US" altLang="ja-JP" sz="1200" dirty="0">
                <a:latin typeface="ＭＳ 明朝" panose="02020609040205080304" pitchFamily="17" charset="-128"/>
                <a:ea typeface="ＭＳ 明朝" panose="02020609040205080304" pitchFamily="17" charset="-128"/>
              </a:rPr>
              <a:t>【</a:t>
            </a:r>
            <a:r>
              <a:rPr kumimoji="1" lang="ja-JP" altLang="en-US" sz="1200" dirty="0">
                <a:latin typeface="ＭＳ 明朝" panose="02020609040205080304" pitchFamily="17" charset="-128"/>
                <a:ea typeface="ＭＳ 明朝" panose="02020609040205080304" pitchFamily="17" charset="-128"/>
              </a:rPr>
              <a:t>参考</a:t>
            </a:r>
            <a:r>
              <a:rPr kumimoji="1" lang="en-US" altLang="ja-JP" sz="1200" dirty="0">
                <a:latin typeface="ＭＳ 明朝" panose="02020609040205080304" pitchFamily="17" charset="-128"/>
                <a:ea typeface="ＭＳ 明朝" panose="02020609040205080304" pitchFamily="17"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p.22</a:t>
            </a:r>
            <a:endParaRPr kumimoji="1" lang="ja-JP" altLang="en-US" sz="1200"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64</a:t>
            </a:fld>
            <a:endParaRPr kumimoji="1" lang="ja-JP" altLang="en-US" dirty="0"/>
          </a:p>
        </p:txBody>
      </p:sp>
    </p:spTree>
    <p:extLst>
      <p:ext uri="{BB962C8B-B14F-4D97-AF65-F5344CB8AC3E}">
        <p14:creationId xmlns:p14="http://schemas.microsoft.com/office/powerpoint/2010/main" val="12018945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概要</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a:t>
            </a:r>
            <a:r>
              <a:rPr kumimoji="1" lang="ja-JP" altLang="ja-JP" sz="1200" kern="1200" dirty="0">
                <a:solidFill>
                  <a:schemeClr val="tx1"/>
                </a:solidFill>
                <a:latin typeface="ＭＳ 明朝" panose="02020609040205080304" pitchFamily="17" charset="-128"/>
                <a:ea typeface="ＭＳ 明朝" panose="02020609040205080304" pitchFamily="17" charset="-128"/>
                <a:cs typeface="+mn-cs"/>
              </a:rPr>
              <a:t>【ポイント④相互評価】及び【ポイント⑤フィードバック】は、【ポイント③関係の理解】で共有した評価規準を満たす要素を生徒同士の相互評価と教師のフィードバックの視点とし、「単元の見通しと振り返りシート」等を活用して行うことができる。生徒の評価規準の理解が抽象的なものに留まっていたり、評価規準への意識の弱まりが見られたりする場合には、再度【ポイント③関係の理解】を踏まえて働きかける。この過程で、教師は評価規準を生徒に理解できるように、より具体化することが必要になり、そうすることを通して、相互評価とフィードバックの視点を一致させつつ、その精度を上げることができる。また、それにより、生徒同士の相互評価と教師によるフィードバックを組み合わせ、それぞれの実践のみでは不足する部分を補ったり、より効果的に行ったりすることが可能になる。</a:t>
            </a:r>
          </a:p>
          <a:p>
            <a:r>
              <a:rPr kumimoji="1" lang="en-US" altLang="ja-JP" dirty="0"/>
              <a:t>【</a:t>
            </a:r>
            <a:r>
              <a:rPr kumimoji="1" lang="ja-JP" altLang="en-US" dirty="0"/>
              <a:t>参考</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p.23</a:t>
            </a:r>
            <a:endParaRPr kumimoji="1" lang="ja-JP" altLang="en-US" dirty="0"/>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65</a:t>
            </a:fld>
            <a:endParaRPr kumimoji="1" lang="ja-JP" altLang="en-US" dirty="0"/>
          </a:p>
        </p:txBody>
      </p:sp>
    </p:spTree>
    <p:extLst>
      <p:ext uri="{BB962C8B-B14F-4D97-AF65-F5344CB8AC3E}">
        <p14:creationId xmlns:p14="http://schemas.microsoft.com/office/powerpoint/2010/main" val="6664200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概要</a:t>
            </a:r>
            <a:r>
              <a:rPr kumimoji="1" lang="en-US" altLang="ja-JP" dirty="0">
                <a:latin typeface="ＭＳ 明朝" panose="02020609040205080304" pitchFamily="17" charset="-128"/>
                <a:ea typeface="ＭＳ 明朝" panose="02020609040205080304" pitchFamily="17" charset="-128"/>
              </a:rPr>
              <a:t>】</a:t>
            </a:r>
          </a:p>
          <a:p>
            <a:r>
              <a:rPr kumimoji="1" lang="ja-JP" altLang="en-US" dirty="0">
                <a:latin typeface="ＭＳ 明朝" panose="02020609040205080304" pitchFamily="17" charset="-128"/>
                <a:ea typeface="ＭＳ 明朝" panose="02020609040205080304" pitchFamily="17" charset="-128"/>
              </a:rPr>
              <a:t>　</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ポイント③関係の理解</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を再度踏まえることについて、教師の働きかけの例</a:t>
            </a: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　相互評価の場面で、</a:t>
            </a:r>
            <a:r>
              <a:rPr kumimoji="1" lang="ja-JP" altLang="ja-JP" sz="1200" kern="1200" dirty="0">
                <a:solidFill>
                  <a:schemeClr val="tx1"/>
                </a:solidFill>
                <a:latin typeface="ＭＳ 明朝" panose="02020609040205080304" pitchFamily="17" charset="-128"/>
                <a:ea typeface="ＭＳ 明朝" panose="02020609040205080304" pitchFamily="17" charset="-128"/>
                <a:cs typeface="+mn-cs"/>
              </a:rPr>
              <a:t>生徒</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が</a:t>
            </a:r>
            <a:r>
              <a:rPr kumimoji="1" lang="ja-JP" altLang="ja-JP" sz="1200" kern="1200" dirty="0">
                <a:solidFill>
                  <a:schemeClr val="tx1"/>
                </a:solidFill>
                <a:latin typeface="ＭＳ 明朝" panose="02020609040205080304" pitchFamily="17" charset="-128"/>
                <a:ea typeface="ＭＳ 明朝" panose="02020609040205080304" pitchFamily="17" charset="-128"/>
                <a:cs typeface="+mn-cs"/>
              </a:rPr>
              <a:t>評価規準</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に即したアドバイスをしていない場合などには、</a:t>
            </a:r>
            <a:r>
              <a:rPr kumimoji="1" lang="ja-JP" altLang="ja-JP" sz="1200" kern="1200" dirty="0">
                <a:solidFill>
                  <a:schemeClr val="tx1"/>
                </a:solidFill>
                <a:latin typeface="ＭＳ 明朝" panose="02020609040205080304" pitchFamily="17" charset="-128"/>
                <a:ea typeface="ＭＳ 明朝" panose="02020609040205080304" pitchFamily="17" charset="-128"/>
                <a:cs typeface="+mn-cs"/>
              </a:rPr>
              <a:t>再度</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「単元の見通しと振り返りシート」に書かれている評価規準を満たす要素を確認するよう促すことが考えられる</a:t>
            </a:r>
            <a:r>
              <a:rPr kumimoji="1" lang="ja-JP" altLang="ja-JP" sz="1200" kern="1200" dirty="0">
                <a:solidFill>
                  <a:schemeClr val="tx1"/>
                </a:solidFill>
                <a:latin typeface="ＭＳ 明朝" panose="02020609040205080304" pitchFamily="17" charset="-128"/>
                <a:ea typeface="ＭＳ 明朝" panose="02020609040205080304" pitchFamily="17" charset="-128"/>
                <a:cs typeface="+mn-cs"/>
              </a:rPr>
              <a:t>。</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66</a:t>
            </a:fld>
            <a:endParaRPr kumimoji="1" lang="ja-JP" altLang="en-US" dirty="0"/>
          </a:p>
        </p:txBody>
      </p:sp>
    </p:spTree>
    <p:extLst>
      <p:ext uri="{BB962C8B-B14F-4D97-AF65-F5344CB8AC3E}">
        <p14:creationId xmlns:p14="http://schemas.microsoft.com/office/powerpoint/2010/main" val="1049358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67</a:t>
            </a:fld>
            <a:endParaRPr kumimoji="1" lang="ja-JP" altLang="en-US" dirty="0"/>
          </a:p>
        </p:txBody>
      </p:sp>
    </p:spTree>
    <p:extLst>
      <p:ext uri="{BB962C8B-B14F-4D97-AF65-F5344CB8AC3E}">
        <p14:creationId xmlns:p14="http://schemas.microsoft.com/office/powerpoint/2010/main" val="1206984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ねらい</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「生徒の学習改善」についての理解を図るとともに、学習評価の目的は、生徒が自分の力で学習改善を進めていくことができるようにすることにある、ということを共有する。</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参考</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研究論文「授業改善につなぐ学習評価の在り方に関する研究（中学校）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形成的評価の実践上の課題に着目して　</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（二年次）」</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p.</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２</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F4A964A8-1A15-4E69-AD76-A0EBB2CC0EA3}" type="slidenum">
              <a:rPr kumimoji="1" lang="ja-JP" altLang="en-US" smtClean="0"/>
              <a:t>7</a:t>
            </a:fld>
            <a:endParaRPr kumimoji="1" lang="ja-JP" altLang="en-US" dirty="0"/>
          </a:p>
        </p:txBody>
      </p:sp>
    </p:spTree>
    <p:extLst>
      <p:ext uri="{BB962C8B-B14F-4D97-AF65-F5344CB8AC3E}">
        <p14:creationId xmlns:p14="http://schemas.microsoft.com/office/powerpoint/2010/main" val="1156714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9767F4-26A4-4A05-A5C2-951BEAFF25FE}" type="slidenum">
              <a:rPr kumimoji="1" lang="ja-JP" altLang="en-US" smtClean="0"/>
              <a:t>8</a:t>
            </a:fld>
            <a:endParaRPr kumimoji="1" lang="ja-JP" altLang="en-US" dirty="0"/>
          </a:p>
        </p:txBody>
      </p:sp>
    </p:spTree>
    <p:extLst>
      <p:ext uri="{BB962C8B-B14F-4D97-AF65-F5344CB8AC3E}">
        <p14:creationId xmlns:p14="http://schemas.microsoft.com/office/powerpoint/2010/main" val="1212644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概要</a:t>
            </a: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　生徒が自分の力だけで、始めから学習改善を進めていくことは難しいため、教師が生徒に対して働きかけ（矢印❶）、徐々に生徒が学習改善を進められるように促す。また、教師はその働きかけが、生徒の学習改善に有効だったかを生徒の反応（矢印❷）から確かめ、効果が見られなければ、働きかけを変えて、生徒の学習改善を促すことが重要である。</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5"/>
          </p:nvPr>
        </p:nvSpPr>
        <p:spPr/>
        <p:txBody>
          <a:bodyPr/>
          <a:lstStyle/>
          <a:p>
            <a:fld id="{F4A964A8-1A15-4E69-AD76-A0EBB2CC0EA3}" type="slidenum">
              <a:rPr kumimoji="1" lang="ja-JP" altLang="en-US" smtClean="0"/>
              <a:t>9</a:t>
            </a:fld>
            <a:endParaRPr kumimoji="1" lang="ja-JP" altLang="en-US" dirty="0"/>
          </a:p>
        </p:txBody>
      </p:sp>
    </p:spTree>
    <p:extLst>
      <p:ext uri="{BB962C8B-B14F-4D97-AF65-F5344CB8AC3E}">
        <p14:creationId xmlns:p14="http://schemas.microsoft.com/office/powerpoint/2010/main" val="1463948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382738-D61A-0295-7D57-8046E9EB0AD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9BA0DA8-D5FF-A71A-2043-DD40F46973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5CC7BC9-B17A-2296-D5F8-53EEECC5DBD2}"/>
              </a:ext>
            </a:extLst>
          </p:cNvPr>
          <p:cNvSpPr>
            <a:spLocks noGrp="1"/>
          </p:cNvSpPr>
          <p:nvPr>
            <p:ph type="dt" sz="half" idx="10"/>
          </p:nvPr>
        </p:nvSpPr>
        <p:spPr/>
        <p:txBody>
          <a:bodyPr/>
          <a:lstStyle/>
          <a:p>
            <a:fld id="{F79CE927-E800-423F-B119-8A8242E3AA8F}" type="datetimeFigureOut">
              <a:rPr kumimoji="1" lang="ja-JP" altLang="en-US" smtClean="0"/>
              <a:t>2024/3/21</a:t>
            </a:fld>
            <a:endParaRPr kumimoji="1" lang="ja-JP" altLang="en-US" dirty="0"/>
          </a:p>
        </p:txBody>
      </p:sp>
      <p:sp>
        <p:nvSpPr>
          <p:cNvPr id="5" name="フッター プレースホルダー 4">
            <a:extLst>
              <a:ext uri="{FF2B5EF4-FFF2-40B4-BE49-F238E27FC236}">
                <a16:creationId xmlns:a16="http://schemas.microsoft.com/office/drawing/2014/main" id="{B0AE24C7-F366-8FA5-1F82-D3DBFBEC872D}"/>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B942B815-033A-6F64-DA03-4E244F4F08E4}"/>
              </a:ext>
            </a:extLst>
          </p:cNvPr>
          <p:cNvSpPr>
            <a:spLocks noGrp="1"/>
          </p:cNvSpPr>
          <p:nvPr>
            <p:ph type="sldNum" sz="quarter" idx="12"/>
          </p:nvPr>
        </p:nvSpPr>
        <p:spPr/>
        <p:txBody>
          <a:bodyPr/>
          <a:lstStyle/>
          <a:p>
            <a:fld id="{68A1F2B2-CE5A-49F2-A131-AB8BE8AA63D7}" type="slidenum">
              <a:rPr kumimoji="1" lang="ja-JP" altLang="en-US" smtClean="0"/>
              <a:t>‹#›</a:t>
            </a:fld>
            <a:endParaRPr kumimoji="1" lang="ja-JP" altLang="en-US" dirty="0"/>
          </a:p>
        </p:txBody>
      </p:sp>
    </p:spTree>
    <p:extLst>
      <p:ext uri="{BB962C8B-B14F-4D97-AF65-F5344CB8AC3E}">
        <p14:creationId xmlns:p14="http://schemas.microsoft.com/office/powerpoint/2010/main" val="1816686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C7706E-EDB4-4D21-EBD6-38ABCC463BF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73EF1BA-9D7A-BF2E-5214-E08B66008B8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A13867B-75C1-1A4E-B9DE-F3D7B313D992}"/>
              </a:ext>
            </a:extLst>
          </p:cNvPr>
          <p:cNvSpPr>
            <a:spLocks noGrp="1"/>
          </p:cNvSpPr>
          <p:nvPr>
            <p:ph type="dt" sz="half" idx="10"/>
          </p:nvPr>
        </p:nvSpPr>
        <p:spPr/>
        <p:txBody>
          <a:bodyPr/>
          <a:lstStyle/>
          <a:p>
            <a:fld id="{F79CE927-E800-423F-B119-8A8242E3AA8F}" type="datetimeFigureOut">
              <a:rPr kumimoji="1" lang="ja-JP" altLang="en-US" smtClean="0"/>
              <a:t>2024/3/21</a:t>
            </a:fld>
            <a:endParaRPr kumimoji="1" lang="ja-JP" altLang="en-US" dirty="0"/>
          </a:p>
        </p:txBody>
      </p:sp>
      <p:sp>
        <p:nvSpPr>
          <p:cNvPr id="5" name="フッター プレースホルダー 4">
            <a:extLst>
              <a:ext uri="{FF2B5EF4-FFF2-40B4-BE49-F238E27FC236}">
                <a16:creationId xmlns:a16="http://schemas.microsoft.com/office/drawing/2014/main" id="{BEE6477C-808C-044F-F052-C3FC39CAF0E2}"/>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14CB339D-2257-161C-95AF-C89D985DE4BC}"/>
              </a:ext>
            </a:extLst>
          </p:cNvPr>
          <p:cNvSpPr>
            <a:spLocks noGrp="1"/>
          </p:cNvSpPr>
          <p:nvPr>
            <p:ph type="sldNum" sz="quarter" idx="12"/>
          </p:nvPr>
        </p:nvSpPr>
        <p:spPr/>
        <p:txBody>
          <a:bodyPr/>
          <a:lstStyle/>
          <a:p>
            <a:fld id="{68A1F2B2-CE5A-49F2-A131-AB8BE8AA63D7}" type="slidenum">
              <a:rPr kumimoji="1" lang="ja-JP" altLang="en-US" smtClean="0"/>
              <a:t>‹#›</a:t>
            </a:fld>
            <a:endParaRPr kumimoji="1" lang="ja-JP" altLang="en-US" dirty="0"/>
          </a:p>
        </p:txBody>
      </p:sp>
    </p:spTree>
    <p:extLst>
      <p:ext uri="{BB962C8B-B14F-4D97-AF65-F5344CB8AC3E}">
        <p14:creationId xmlns:p14="http://schemas.microsoft.com/office/powerpoint/2010/main" val="378836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CEF1FAF-44BF-530E-BD2C-80F3A610D6A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05640C7-AF42-8AC9-E545-4BA6A8CF55D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0B68BBA-0400-C0A6-DEE5-FC37B7B1A838}"/>
              </a:ext>
            </a:extLst>
          </p:cNvPr>
          <p:cNvSpPr>
            <a:spLocks noGrp="1"/>
          </p:cNvSpPr>
          <p:nvPr>
            <p:ph type="dt" sz="half" idx="10"/>
          </p:nvPr>
        </p:nvSpPr>
        <p:spPr/>
        <p:txBody>
          <a:bodyPr/>
          <a:lstStyle/>
          <a:p>
            <a:fld id="{F79CE927-E800-423F-B119-8A8242E3AA8F}" type="datetimeFigureOut">
              <a:rPr kumimoji="1" lang="ja-JP" altLang="en-US" smtClean="0"/>
              <a:t>2024/3/21</a:t>
            </a:fld>
            <a:endParaRPr kumimoji="1" lang="ja-JP" altLang="en-US" dirty="0"/>
          </a:p>
        </p:txBody>
      </p:sp>
      <p:sp>
        <p:nvSpPr>
          <p:cNvPr id="5" name="フッター プレースホルダー 4">
            <a:extLst>
              <a:ext uri="{FF2B5EF4-FFF2-40B4-BE49-F238E27FC236}">
                <a16:creationId xmlns:a16="http://schemas.microsoft.com/office/drawing/2014/main" id="{7CBED99D-FEB8-EF44-5900-329D4EF33322}"/>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BB22DAE1-8729-B3BC-518F-E31809BA1AF8}"/>
              </a:ext>
            </a:extLst>
          </p:cNvPr>
          <p:cNvSpPr>
            <a:spLocks noGrp="1"/>
          </p:cNvSpPr>
          <p:nvPr>
            <p:ph type="sldNum" sz="quarter" idx="12"/>
          </p:nvPr>
        </p:nvSpPr>
        <p:spPr/>
        <p:txBody>
          <a:bodyPr/>
          <a:lstStyle/>
          <a:p>
            <a:fld id="{68A1F2B2-CE5A-49F2-A131-AB8BE8AA63D7}" type="slidenum">
              <a:rPr kumimoji="1" lang="ja-JP" altLang="en-US" smtClean="0"/>
              <a:t>‹#›</a:t>
            </a:fld>
            <a:endParaRPr kumimoji="1" lang="ja-JP" altLang="en-US" dirty="0"/>
          </a:p>
        </p:txBody>
      </p:sp>
    </p:spTree>
    <p:extLst>
      <p:ext uri="{BB962C8B-B14F-4D97-AF65-F5344CB8AC3E}">
        <p14:creationId xmlns:p14="http://schemas.microsoft.com/office/powerpoint/2010/main" val="4168811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968A7B-549C-4A7F-AC26-F03D4C4BB5C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D654490-2F6A-4C88-B001-A3A4150A478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3C155CC-F22F-6E61-3A80-9908441C2C54}"/>
              </a:ext>
            </a:extLst>
          </p:cNvPr>
          <p:cNvSpPr>
            <a:spLocks noGrp="1"/>
          </p:cNvSpPr>
          <p:nvPr>
            <p:ph type="dt" sz="half" idx="10"/>
          </p:nvPr>
        </p:nvSpPr>
        <p:spPr/>
        <p:txBody>
          <a:bodyPr/>
          <a:lstStyle/>
          <a:p>
            <a:fld id="{F79CE927-E800-423F-B119-8A8242E3AA8F}" type="datetimeFigureOut">
              <a:rPr kumimoji="1" lang="ja-JP" altLang="en-US" smtClean="0"/>
              <a:t>2024/3/21</a:t>
            </a:fld>
            <a:endParaRPr kumimoji="1" lang="ja-JP" altLang="en-US" dirty="0"/>
          </a:p>
        </p:txBody>
      </p:sp>
      <p:sp>
        <p:nvSpPr>
          <p:cNvPr id="5" name="フッター プレースホルダー 4">
            <a:extLst>
              <a:ext uri="{FF2B5EF4-FFF2-40B4-BE49-F238E27FC236}">
                <a16:creationId xmlns:a16="http://schemas.microsoft.com/office/drawing/2014/main" id="{8ABA7A03-8F66-04F2-9D43-6CA76D8AA331}"/>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9518C4C8-8D25-29F0-D179-54417ACEA5CC}"/>
              </a:ext>
            </a:extLst>
          </p:cNvPr>
          <p:cNvSpPr>
            <a:spLocks noGrp="1"/>
          </p:cNvSpPr>
          <p:nvPr>
            <p:ph type="sldNum" sz="quarter" idx="12"/>
          </p:nvPr>
        </p:nvSpPr>
        <p:spPr/>
        <p:txBody>
          <a:bodyPr/>
          <a:lstStyle/>
          <a:p>
            <a:fld id="{68A1F2B2-CE5A-49F2-A131-AB8BE8AA63D7}" type="slidenum">
              <a:rPr kumimoji="1" lang="ja-JP" altLang="en-US" smtClean="0"/>
              <a:t>‹#›</a:t>
            </a:fld>
            <a:endParaRPr kumimoji="1" lang="ja-JP" altLang="en-US" dirty="0"/>
          </a:p>
        </p:txBody>
      </p:sp>
    </p:spTree>
    <p:extLst>
      <p:ext uri="{BB962C8B-B14F-4D97-AF65-F5344CB8AC3E}">
        <p14:creationId xmlns:p14="http://schemas.microsoft.com/office/powerpoint/2010/main" val="231397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DEFFDE-D75C-5EB2-77B8-D4870513AAB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80758EA-07FE-BA6A-7A21-5B44D883B4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07313ED-3CAA-D738-71A3-0861DD66E272}"/>
              </a:ext>
            </a:extLst>
          </p:cNvPr>
          <p:cNvSpPr>
            <a:spLocks noGrp="1"/>
          </p:cNvSpPr>
          <p:nvPr>
            <p:ph type="dt" sz="half" idx="10"/>
          </p:nvPr>
        </p:nvSpPr>
        <p:spPr/>
        <p:txBody>
          <a:bodyPr/>
          <a:lstStyle/>
          <a:p>
            <a:fld id="{F79CE927-E800-423F-B119-8A8242E3AA8F}" type="datetimeFigureOut">
              <a:rPr kumimoji="1" lang="ja-JP" altLang="en-US" smtClean="0"/>
              <a:t>2024/3/21</a:t>
            </a:fld>
            <a:endParaRPr kumimoji="1" lang="ja-JP" altLang="en-US" dirty="0"/>
          </a:p>
        </p:txBody>
      </p:sp>
      <p:sp>
        <p:nvSpPr>
          <p:cNvPr id="5" name="フッター プレースホルダー 4">
            <a:extLst>
              <a:ext uri="{FF2B5EF4-FFF2-40B4-BE49-F238E27FC236}">
                <a16:creationId xmlns:a16="http://schemas.microsoft.com/office/drawing/2014/main" id="{D5D85485-120F-D8E6-B1BD-65E8AC0CA267}"/>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7DAFA6DE-EDD4-D60D-D537-296EEFFEE876}"/>
              </a:ext>
            </a:extLst>
          </p:cNvPr>
          <p:cNvSpPr>
            <a:spLocks noGrp="1"/>
          </p:cNvSpPr>
          <p:nvPr>
            <p:ph type="sldNum" sz="quarter" idx="12"/>
          </p:nvPr>
        </p:nvSpPr>
        <p:spPr/>
        <p:txBody>
          <a:bodyPr/>
          <a:lstStyle/>
          <a:p>
            <a:fld id="{68A1F2B2-CE5A-49F2-A131-AB8BE8AA63D7}" type="slidenum">
              <a:rPr kumimoji="1" lang="ja-JP" altLang="en-US" smtClean="0"/>
              <a:t>‹#›</a:t>
            </a:fld>
            <a:endParaRPr kumimoji="1" lang="ja-JP" altLang="en-US" dirty="0"/>
          </a:p>
        </p:txBody>
      </p:sp>
    </p:spTree>
    <p:extLst>
      <p:ext uri="{BB962C8B-B14F-4D97-AF65-F5344CB8AC3E}">
        <p14:creationId xmlns:p14="http://schemas.microsoft.com/office/powerpoint/2010/main" val="4081671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0EC801-D8A5-E8FB-540A-B61713C56BE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98BF184-37FB-5014-9402-0DDA4909C59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9E8B8E5-FDCA-F7D7-D0EE-F2E49494881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7A0050D-F3AD-963F-3481-19137C2A348B}"/>
              </a:ext>
            </a:extLst>
          </p:cNvPr>
          <p:cNvSpPr>
            <a:spLocks noGrp="1"/>
          </p:cNvSpPr>
          <p:nvPr>
            <p:ph type="dt" sz="half" idx="10"/>
          </p:nvPr>
        </p:nvSpPr>
        <p:spPr/>
        <p:txBody>
          <a:bodyPr/>
          <a:lstStyle/>
          <a:p>
            <a:fld id="{F79CE927-E800-423F-B119-8A8242E3AA8F}" type="datetimeFigureOut">
              <a:rPr kumimoji="1" lang="ja-JP" altLang="en-US" smtClean="0"/>
              <a:t>2024/3/21</a:t>
            </a:fld>
            <a:endParaRPr kumimoji="1" lang="ja-JP" altLang="en-US" dirty="0"/>
          </a:p>
        </p:txBody>
      </p:sp>
      <p:sp>
        <p:nvSpPr>
          <p:cNvPr id="6" name="フッター プレースホルダー 5">
            <a:extLst>
              <a:ext uri="{FF2B5EF4-FFF2-40B4-BE49-F238E27FC236}">
                <a16:creationId xmlns:a16="http://schemas.microsoft.com/office/drawing/2014/main" id="{4393B938-1028-2D70-EFC3-529C5769B1A6}"/>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AC6989D5-0FD2-D7D3-C1FE-568E36693928}"/>
              </a:ext>
            </a:extLst>
          </p:cNvPr>
          <p:cNvSpPr>
            <a:spLocks noGrp="1"/>
          </p:cNvSpPr>
          <p:nvPr>
            <p:ph type="sldNum" sz="quarter" idx="12"/>
          </p:nvPr>
        </p:nvSpPr>
        <p:spPr/>
        <p:txBody>
          <a:bodyPr/>
          <a:lstStyle/>
          <a:p>
            <a:fld id="{68A1F2B2-CE5A-49F2-A131-AB8BE8AA63D7}" type="slidenum">
              <a:rPr kumimoji="1" lang="ja-JP" altLang="en-US" smtClean="0"/>
              <a:t>‹#›</a:t>
            </a:fld>
            <a:endParaRPr kumimoji="1" lang="ja-JP" altLang="en-US" dirty="0"/>
          </a:p>
        </p:txBody>
      </p:sp>
    </p:spTree>
    <p:extLst>
      <p:ext uri="{BB962C8B-B14F-4D97-AF65-F5344CB8AC3E}">
        <p14:creationId xmlns:p14="http://schemas.microsoft.com/office/powerpoint/2010/main" val="408030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6C2849-FBCA-FF69-81CF-7BA2AC82683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77D8BC3-81C5-9AF4-8228-319E3E881D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32ADF1F-AFE9-AEC0-D87A-7C0A6AA6927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79DF662-E5C6-7ED5-6305-ED1CEFBBBE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7DE4BBE-9B61-6B7E-7D63-0164413CBCA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D596329-D556-A478-8B6C-56F038FB7F14}"/>
              </a:ext>
            </a:extLst>
          </p:cNvPr>
          <p:cNvSpPr>
            <a:spLocks noGrp="1"/>
          </p:cNvSpPr>
          <p:nvPr>
            <p:ph type="dt" sz="half" idx="10"/>
          </p:nvPr>
        </p:nvSpPr>
        <p:spPr/>
        <p:txBody>
          <a:bodyPr/>
          <a:lstStyle/>
          <a:p>
            <a:fld id="{F79CE927-E800-423F-B119-8A8242E3AA8F}" type="datetimeFigureOut">
              <a:rPr kumimoji="1" lang="ja-JP" altLang="en-US" smtClean="0"/>
              <a:t>2024/3/21</a:t>
            </a:fld>
            <a:endParaRPr kumimoji="1" lang="ja-JP" altLang="en-US" dirty="0"/>
          </a:p>
        </p:txBody>
      </p:sp>
      <p:sp>
        <p:nvSpPr>
          <p:cNvPr id="8" name="フッター プレースホルダー 7">
            <a:extLst>
              <a:ext uri="{FF2B5EF4-FFF2-40B4-BE49-F238E27FC236}">
                <a16:creationId xmlns:a16="http://schemas.microsoft.com/office/drawing/2014/main" id="{E715B91C-8EEB-6510-5994-F3E15483123C}"/>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B5AC2BAD-C4B8-D921-1DA9-0C5D31555E03}"/>
              </a:ext>
            </a:extLst>
          </p:cNvPr>
          <p:cNvSpPr>
            <a:spLocks noGrp="1"/>
          </p:cNvSpPr>
          <p:nvPr>
            <p:ph type="sldNum" sz="quarter" idx="12"/>
          </p:nvPr>
        </p:nvSpPr>
        <p:spPr/>
        <p:txBody>
          <a:bodyPr/>
          <a:lstStyle/>
          <a:p>
            <a:fld id="{68A1F2B2-CE5A-49F2-A131-AB8BE8AA63D7}" type="slidenum">
              <a:rPr kumimoji="1" lang="ja-JP" altLang="en-US" smtClean="0"/>
              <a:t>‹#›</a:t>
            </a:fld>
            <a:endParaRPr kumimoji="1" lang="ja-JP" altLang="en-US" dirty="0"/>
          </a:p>
        </p:txBody>
      </p:sp>
    </p:spTree>
    <p:extLst>
      <p:ext uri="{BB962C8B-B14F-4D97-AF65-F5344CB8AC3E}">
        <p14:creationId xmlns:p14="http://schemas.microsoft.com/office/powerpoint/2010/main" val="853155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E13AD7-3DE2-DDF4-0910-FB3BD1B94F8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6F75223-A0B6-030A-DC15-D2AD06C7A502}"/>
              </a:ext>
            </a:extLst>
          </p:cNvPr>
          <p:cNvSpPr>
            <a:spLocks noGrp="1"/>
          </p:cNvSpPr>
          <p:nvPr>
            <p:ph type="dt" sz="half" idx="10"/>
          </p:nvPr>
        </p:nvSpPr>
        <p:spPr/>
        <p:txBody>
          <a:bodyPr/>
          <a:lstStyle/>
          <a:p>
            <a:fld id="{F79CE927-E800-423F-B119-8A8242E3AA8F}" type="datetimeFigureOut">
              <a:rPr kumimoji="1" lang="ja-JP" altLang="en-US" smtClean="0"/>
              <a:t>2024/3/21</a:t>
            </a:fld>
            <a:endParaRPr kumimoji="1" lang="ja-JP" altLang="en-US" dirty="0"/>
          </a:p>
        </p:txBody>
      </p:sp>
      <p:sp>
        <p:nvSpPr>
          <p:cNvPr id="4" name="フッター プレースホルダー 3">
            <a:extLst>
              <a:ext uri="{FF2B5EF4-FFF2-40B4-BE49-F238E27FC236}">
                <a16:creationId xmlns:a16="http://schemas.microsoft.com/office/drawing/2014/main" id="{F068A046-4DEB-FEC2-54B6-D8B2262CFB5E}"/>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C52603DE-F13D-0739-7803-9EF992F943A2}"/>
              </a:ext>
            </a:extLst>
          </p:cNvPr>
          <p:cNvSpPr>
            <a:spLocks noGrp="1"/>
          </p:cNvSpPr>
          <p:nvPr>
            <p:ph type="sldNum" sz="quarter" idx="12"/>
          </p:nvPr>
        </p:nvSpPr>
        <p:spPr/>
        <p:txBody>
          <a:bodyPr/>
          <a:lstStyle/>
          <a:p>
            <a:fld id="{68A1F2B2-CE5A-49F2-A131-AB8BE8AA63D7}" type="slidenum">
              <a:rPr kumimoji="1" lang="ja-JP" altLang="en-US" smtClean="0"/>
              <a:t>‹#›</a:t>
            </a:fld>
            <a:endParaRPr kumimoji="1" lang="ja-JP" altLang="en-US" dirty="0"/>
          </a:p>
        </p:txBody>
      </p:sp>
    </p:spTree>
    <p:extLst>
      <p:ext uri="{BB962C8B-B14F-4D97-AF65-F5344CB8AC3E}">
        <p14:creationId xmlns:p14="http://schemas.microsoft.com/office/powerpoint/2010/main" val="3022130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F803F2B-5222-F645-2DF2-7F74DEB296F1}"/>
              </a:ext>
            </a:extLst>
          </p:cNvPr>
          <p:cNvSpPr>
            <a:spLocks noGrp="1"/>
          </p:cNvSpPr>
          <p:nvPr>
            <p:ph type="dt" sz="half" idx="10"/>
          </p:nvPr>
        </p:nvSpPr>
        <p:spPr/>
        <p:txBody>
          <a:bodyPr/>
          <a:lstStyle/>
          <a:p>
            <a:fld id="{F79CE927-E800-423F-B119-8A8242E3AA8F}" type="datetimeFigureOut">
              <a:rPr kumimoji="1" lang="ja-JP" altLang="en-US" smtClean="0"/>
              <a:t>2024/3/21</a:t>
            </a:fld>
            <a:endParaRPr kumimoji="1" lang="ja-JP" altLang="en-US" dirty="0"/>
          </a:p>
        </p:txBody>
      </p:sp>
      <p:sp>
        <p:nvSpPr>
          <p:cNvPr id="3" name="フッター プレースホルダー 2">
            <a:extLst>
              <a:ext uri="{FF2B5EF4-FFF2-40B4-BE49-F238E27FC236}">
                <a16:creationId xmlns:a16="http://schemas.microsoft.com/office/drawing/2014/main" id="{3738359E-792D-B146-7AC2-1BDC1719A8EE}"/>
              </a:ext>
            </a:extLst>
          </p:cNvPr>
          <p:cNvSpPr>
            <a:spLocks noGrp="1"/>
          </p:cNvSpPr>
          <p:nvPr>
            <p:ph type="ftr" sz="quarter" idx="1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E0DAD6E-3990-141C-7BA6-AAEF6ACFFDBB}"/>
              </a:ext>
            </a:extLst>
          </p:cNvPr>
          <p:cNvSpPr>
            <a:spLocks noGrp="1"/>
          </p:cNvSpPr>
          <p:nvPr>
            <p:ph type="sldNum" sz="quarter" idx="12"/>
          </p:nvPr>
        </p:nvSpPr>
        <p:spPr/>
        <p:txBody>
          <a:bodyPr/>
          <a:lstStyle/>
          <a:p>
            <a:fld id="{68A1F2B2-CE5A-49F2-A131-AB8BE8AA63D7}" type="slidenum">
              <a:rPr kumimoji="1" lang="ja-JP" altLang="en-US" smtClean="0"/>
              <a:t>‹#›</a:t>
            </a:fld>
            <a:endParaRPr kumimoji="1" lang="ja-JP" altLang="en-US" dirty="0"/>
          </a:p>
        </p:txBody>
      </p:sp>
    </p:spTree>
    <p:extLst>
      <p:ext uri="{BB962C8B-B14F-4D97-AF65-F5344CB8AC3E}">
        <p14:creationId xmlns:p14="http://schemas.microsoft.com/office/powerpoint/2010/main" val="2166369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CB6307-7BFB-F969-BE49-86FA51FAA4F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6715BF7-0676-D293-D5B5-3D0AFD51C8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2541238-5B15-F892-CD4B-1FF99037C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F62A120-D969-D785-A9F6-198378FD5519}"/>
              </a:ext>
            </a:extLst>
          </p:cNvPr>
          <p:cNvSpPr>
            <a:spLocks noGrp="1"/>
          </p:cNvSpPr>
          <p:nvPr>
            <p:ph type="dt" sz="half" idx="10"/>
          </p:nvPr>
        </p:nvSpPr>
        <p:spPr/>
        <p:txBody>
          <a:bodyPr/>
          <a:lstStyle/>
          <a:p>
            <a:fld id="{F79CE927-E800-423F-B119-8A8242E3AA8F}" type="datetimeFigureOut">
              <a:rPr kumimoji="1" lang="ja-JP" altLang="en-US" smtClean="0"/>
              <a:t>2024/3/21</a:t>
            </a:fld>
            <a:endParaRPr kumimoji="1" lang="ja-JP" altLang="en-US" dirty="0"/>
          </a:p>
        </p:txBody>
      </p:sp>
      <p:sp>
        <p:nvSpPr>
          <p:cNvPr id="6" name="フッター プレースホルダー 5">
            <a:extLst>
              <a:ext uri="{FF2B5EF4-FFF2-40B4-BE49-F238E27FC236}">
                <a16:creationId xmlns:a16="http://schemas.microsoft.com/office/drawing/2014/main" id="{746FBBC4-A377-4442-D1D6-0DDE52A4435A}"/>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754F05E3-EA1E-89E6-B7CF-99B958B4F5B1}"/>
              </a:ext>
            </a:extLst>
          </p:cNvPr>
          <p:cNvSpPr>
            <a:spLocks noGrp="1"/>
          </p:cNvSpPr>
          <p:nvPr>
            <p:ph type="sldNum" sz="quarter" idx="12"/>
          </p:nvPr>
        </p:nvSpPr>
        <p:spPr/>
        <p:txBody>
          <a:bodyPr/>
          <a:lstStyle/>
          <a:p>
            <a:fld id="{68A1F2B2-CE5A-49F2-A131-AB8BE8AA63D7}" type="slidenum">
              <a:rPr kumimoji="1" lang="ja-JP" altLang="en-US" smtClean="0"/>
              <a:t>‹#›</a:t>
            </a:fld>
            <a:endParaRPr kumimoji="1" lang="ja-JP" altLang="en-US" dirty="0"/>
          </a:p>
        </p:txBody>
      </p:sp>
    </p:spTree>
    <p:extLst>
      <p:ext uri="{BB962C8B-B14F-4D97-AF65-F5344CB8AC3E}">
        <p14:creationId xmlns:p14="http://schemas.microsoft.com/office/powerpoint/2010/main" val="1235900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BFBA83-D3BD-5237-5797-8C394F6BF7B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1ABEBBE-AFC5-A009-3AA1-29D4E29692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a:extLst>
              <a:ext uri="{FF2B5EF4-FFF2-40B4-BE49-F238E27FC236}">
                <a16:creationId xmlns:a16="http://schemas.microsoft.com/office/drawing/2014/main" id="{BE7DCF85-5BB8-308C-1ABF-6336851B7A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63BC19B-FF72-340B-66F9-998BAA4D43D9}"/>
              </a:ext>
            </a:extLst>
          </p:cNvPr>
          <p:cNvSpPr>
            <a:spLocks noGrp="1"/>
          </p:cNvSpPr>
          <p:nvPr>
            <p:ph type="dt" sz="half" idx="10"/>
          </p:nvPr>
        </p:nvSpPr>
        <p:spPr/>
        <p:txBody>
          <a:bodyPr/>
          <a:lstStyle/>
          <a:p>
            <a:fld id="{F79CE927-E800-423F-B119-8A8242E3AA8F}" type="datetimeFigureOut">
              <a:rPr kumimoji="1" lang="ja-JP" altLang="en-US" smtClean="0"/>
              <a:t>2024/3/21</a:t>
            </a:fld>
            <a:endParaRPr kumimoji="1" lang="ja-JP" altLang="en-US" dirty="0"/>
          </a:p>
        </p:txBody>
      </p:sp>
      <p:sp>
        <p:nvSpPr>
          <p:cNvPr id="6" name="フッター プレースホルダー 5">
            <a:extLst>
              <a:ext uri="{FF2B5EF4-FFF2-40B4-BE49-F238E27FC236}">
                <a16:creationId xmlns:a16="http://schemas.microsoft.com/office/drawing/2014/main" id="{BF0C4E40-E28E-C746-DC8C-A76F398DED18}"/>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41B40CEC-E332-B636-31D9-1528646B4185}"/>
              </a:ext>
            </a:extLst>
          </p:cNvPr>
          <p:cNvSpPr>
            <a:spLocks noGrp="1"/>
          </p:cNvSpPr>
          <p:nvPr>
            <p:ph type="sldNum" sz="quarter" idx="12"/>
          </p:nvPr>
        </p:nvSpPr>
        <p:spPr/>
        <p:txBody>
          <a:bodyPr/>
          <a:lstStyle/>
          <a:p>
            <a:fld id="{68A1F2B2-CE5A-49F2-A131-AB8BE8AA63D7}" type="slidenum">
              <a:rPr kumimoji="1" lang="ja-JP" altLang="en-US" smtClean="0"/>
              <a:t>‹#›</a:t>
            </a:fld>
            <a:endParaRPr kumimoji="1" lang="ja-JP" altLang="en-US" dirty="0"/>
          </a:p>
        </p:txBody>
      </p:sp>
    </p:spTree>
    <p:extLst>
      <p:ext uri="{BB962C8B-B14F-4D97-AF65-F5344CB8AC3E}">
        <p14:creationId xmlns:p14="http://schemas.microsoft.com/office/powerpoint/2010/main" val="3036304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3BBA2DA-F795-09EA-3E94-82A204E0AC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62D4086-2C12-9206-6A43-20B13E9D4C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C529CC3-94AD-1526-65BA-13F3A1FB52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CE927-E800-423F-B119-8A8242E3AA8F}" type="datetimeFigureOut">
              <a:rPr kumimoji="1" lang="ja-JP" altLang="en-US" smtClean="0"/>
              <a:t>2024/3/21</a:t>
            </a:fld>
            <a:endParaRPr kumimoji="1" lang="ja-JP" altLang="en-US" dirty="0"/>
          </a:p>
        </p:txBody>
      </p:sp>
      <p:sp>
        <p:nvSpPr>
          <p:cNvPr id="5" name="フッター プレースホルダー 4">
            <a:extLst>
              <a:ext uri="{FF2B5EF4-FFF2-40B4-BE49-F238E27FC236}">
                <a16:creationId xmlns:a16="http://schemas.microsoft.com/office/drawing/2014/main" id="{27E629B0-18A6-9F5C-43D2-409AB3B15F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a:extLst>
              <a:ext uri="{FF2B5EF4-FFF2-40B4-BE49-F238E27FC236}">
                <a16:creationId xmlns:a16="http://schemas.microsoft.com/office/drawing/2014/main" id="{42089E7A-3F00-C1EA-543D-575CF58D3C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1F2B2-CE5A-49F2-A131-AB8BE8AA63D7}" type="slidenum">
              <a:rPr kumimoji="1" lang="ja-JP" altLang="en-US" smtClean="0"/>
              <a:t>‹#›</a:t>
            </a:fld>
            <a:endParaRPr kumimoji="1" lang="ja-JP" altLang="en-US" dirty="0"/>
          </a:p>
        </p:txBody>
      </p:sp>
    </p:spTree>
    <p:extLst>
      <p:ext uri="{BB962C8B-B14F-4D97-AF65-F5344CB8AC3E}">
        <p14:creationId xmlns:p14="http://schemas.microsoft.com/office/powerpoint/2010/main" val="2875438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hiroshima-c.ed.jp/research.html"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5.png"/></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15.png"/></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B69355-151B-AC03-A02C-DBA888C2DEA7}"/>
              </a:ext>
            </a:extLst>
          </p:cNvPr>
          <p:cNvSpPr>
            <a:spLocks noGrp="1"/>
          </p:cNvSpPr>
          <p:nvPr>
            <p:ph type="ctrTitle"/>
          </p:nvPr>
        </p:nvSpPr>
        <p:spPr>
          <a:xfrm>
            <a:off x="474785" y="1122363"/>
            <a:ext cx="11060723" cy="2387600"/>
          </a:xfrm>
        </p:spPr>
        <p:txBody>
          <a:bodyPr>
            <a:normAutofit/>
          </a:bodyPr>
          <a:lstStyle/>
          <a:p>
            <a:r>
              <a:rPr kumimoji="1" lang="ja-JP" altLang="en-US" b="1" dirty="0">
                <a:latin typeface="メイリオ" panose="020B0604030504040204" pitchFamily="50" charset="-128"/>
                <a:ea typeface="メイリオ" panose="020B0604030504040204" pitchFamily="50" charset="-128"/>
              </a:rPr>
              <a:t>授業改善につなぐ学習評価</a:t>
            </a:r>
          </a:p>
        </p:txBody>
      </p:sp>
      <p:sp>
        <p:nvSpPr>
          <p:cNvPr id="3" name="字幕 2">
            <a:extLst>
              <a:ext uri="{FF2B5EF4-FFF2-40B4-BE49-F238E27FC236}">
                <a16:creationId xmlns:a16="http://schemas.microsoft.com/office/drawing/2014/main" id="{DDDC3C7A-7335-A202-3394-827C74B8E08D}"/>
              </a:ext>
            </a:extLst>
          </p:cNvPr>
          <p:cNvSpPr>
            <a:spLocks noGrp="1"/>
          </p:cNvSpPr>
          <p:nvPr>
            <p:ph type="subTitle" idx="1"/>
          </p:nvPr>
        </p:nvSpPr>
        <p:spPr>
          <a:xfrm>
            <a:off x="1524000" y="4389120"/>
            <a:ext cx="9144000" cy="868680"/>
          </a:xfrm>
        </p:spPr>
        <p:txBody>
          <a:bodyPr>
            <a:normAutofit/>
          </a:bodyPr>
          <a:lstStyle/>
          <a:p>
            <a:r>
              <a:rPr kumimoji="1" lang="ja-JP" altLang="en-US" sz="4000" dirty="0">
                <a:latin typeface="メイリオ" panose="020B0604030504040204" pitchFamily="50" charset="-128"/>
                <a:ea typeface="メイリオ" panose="020B0604030504040204" pitchFamily="50" charset="-128"/>
              </a:rPr>
              <a:t>校内研修資料</a:t>
            </a:r>
          </a:p>
        </p:txBody>
      </p:sp>
      <p:sp>
        <p:nvSpPr>
          <p:cNvPr id="4" name="テキスト ボックス 3">
            <a:extLst>
              <a:ext uri="{FF2B5EF4-FFF2-40B4-BE49-F238E27FC236}">
                <a16:creationId xmlns:a16="http://schemas.microsoft.com/office/drawing/2014/main" id="{D1C15DB8-A695-A4B7-F004-58BD9A8C8C76}"/>
              </a:ext>
            </a:extLst>
          </p:cNvPr>
          <p:cNvSpPr txBox="1"/>
          <p:nvPr/>
        </p:nvSpPr>
        <p:spPr>
          <a:xfrm>
            <a:off x="10612582" y="159565"/>
            <a:ext cx="1343890" cy="523220"/>
          </a:xfrm>
          <a:prstGeom prst="rect">
            <a:avLst/>
          </a:prstGeom>
          <a:noFill/>
          <a:ln w="6350">
            <a:solidFill>
              <a:schemeClr val="tx1"/>
            </a:solidFill>
          </a:ln>
        </p:spPr>
        <p:txBody>
          <a:bodyPr wrap="square" rtlCol="0">
            <a:spAutoFit/>
          </a:bodyPr>
          <a:lstStyle/>
          <a:p>
            <a:r>
              <a:rPr kumimoji="1" lang="ja-JP" altLang="en-US" sz="2800" dirty="0">
                <a:latin typeface="ＭＳ ゴシック" panose="020B0609070205080204" pitchFamily="49" charset="-128"/>
                <a:ea typeface="ＭＳ ゴシック" panose="020B0609070205080204" pitchFamily="49" charset="-128"/>
              </a:rPr>
              <a:t>資料６</a:t>
            </a:r>
          </a:p>
        </p:txBody>
      </p:sp>
    </p:spTree>
    <p:extLst>
      <p:ext uri="{BB962C8B-B14F-4D97-AF65-F5344CB8AC3E}">
        <p14:creationId xmlns:p14="http://schemas.microsoft.com/office/powerpoint/2010/main" val="2916568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84">
            <a:extLst>
              <a:ext uri="{FF2B5EF4-FFF2-40B4-BE49-F238E27FC236}">
                <a16:creationId xmlns:a16="http://schemas.microsoft.com/office/drawing/2014/main" id="{E7BE67F3-8096-8553-15CF-8A43FC0F4542}"/>
              </a:ext>
            </a:extLst>
          </p:cNvPr>
          <p:cNvSpPr/>
          <p:nvPr/>
        </p:nvSpPr>
        <p:spPr>
          <a:xfrm>
            <a:off x="5430323" y="1825673"/>
            <a:ext cx="1213233" cy="745354"/>
          </a:xfrm>
          <a:prstGeom prst="roundRect">
            <a:avLst/>
          </a:prstGeom>
          <a:solidFill>
            <a:srgbClr val="FFCCFF"/>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ＭＳ ゴシック" panose="020B0609070205080204" pitchFamily="49" charset="-128"/>
                <a:ea typeface="ＭＳ ゴシック" panose="020B0609070205080204" pitchFamily="49" charset="-128"/>
              </a:rPr>
              <a:t>目標</a:t>
            </a:r>
          </a:p>
        </p:txBody>
      </p:sp>
      <p:sp>
        <p:nvSpPr>
          <p:cNvPr id="21" name="四角形: 角を丸くする 84">
            <a:extLst>
              <a:ext uri="{FF2B5EF4-FFF2-40B4-BE49-F238E27FC236}">
                <a16:creationId xmlns:a16="http://schemas.microsoft.com/office/drawing/2014/main" id="{85373E42-6040-285A-B892-ED97F69AABEC}"/>
              </a:ext>
            </a:extLst>
          </p:cNvPr>
          <p:cNvSpPr/>
          <p:nvPr/>
        </p:nvSpPr>
        <p:spPr>
          <a:xfrm>
            <a:off x="4077442" y="170684"/>
            <a:ext cx="3835966" cy="151637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メイリオ" panose="020B0604030504040204" pitchFamily="50" charset="-128"/>
                <a:ea typeface="メイリオ" panose="020B0604030504040204" pitchFamily="50" charset="-128"/>
              </a:rPr>
              <a:t>　評価規準</a:t>
            </a:r>
            <a:endParaRPr lang="en-US" altLang="ja-JP" dirty="0">
              <a:solidFill>
                <a:schemeClr val="tx1"/>
              </a:solidFill>
              <a:latin typeface="メイリオ" panose="020B0604030504040204" pitchFamily="50" charset="-128"/>
              <a:ea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rPr>
              <a:t>　民主政治の推進と、公正な世論の形成や選挙など国民の政治参加との関連について</a:t>
            </a:r>
            <a:r>
              <a:rPr lang="ja-JP" altLang="en-US" dirty="0">
                <a:solidFill>
                  <a:srgbClr val="FF0000"/>
                </a:solidFill>
                <a:latin typeface="メイリオ" panose="020B0604030504040204" pitchFamily="50" charset="-128"/>
                <a:ea typeface="メイリオ" panose="020B0604030504040204" pitchFamily="50" charset="-128"/>
              </a:rPr>
              <a:t>多面的・多角的に考察</a:t>
            </a:r>
            <a:r>
              <a:rPr lang="ja-JP" altLang="en-US" dirty="0">
                <a:solidFill>
                  <a:schemeClr val="tx1"/>
                </a:solidFill>
                <a:latin typeface="メイリオ" panose="020B0604030504040204" pitchFamily="50" charset="-128"/>
                <a:ea typeface="メイリオ" panose="020B0604030504040204" pitchFamily="50" charset="-128"/>
              </a:rPr>
              <a:t>、構想し、表現する。 </a:t>
            </a:r>
          </a:p>
        </p:txBody>
      </p:sp>
      <p:pic>
        <p:nvPicPr>
          <p:cNvPr id="2" name="図 1">
            <a:extLst>
              <a:ext uri="{FF2B5EF4-FFF2-40B4-BE49-F238E27FC236}">
                <a16:creationId xmlns:a16="http://schemas.microsoft.com/office/drawing/2014/main" id="{9A4744D3-F328-90FB-E742-41B4EA084CBA}"/>
              </a:ext>
            </a:extLst>
          </p:cNvPr>
          <p:cNvPicPr>
            <a:picLocks noChangeAspect="1"/>
          </p:cNvPicPr>
          <p:nvPr/>
        </p:nvPicPr>
        <p:blipFill>
          <a:blip r:embed="rId3"/>
          <a:stretch>
            <a:fillRect/>
          </a:stretch>
        </p:blipFill>
        <p:spPr>
          <a:xfrm>
            <a:off x="4693796" y="2848254"/>
            <a:ext cx="2804403" cy="1548518"/>
          </a:xfrm>
          <a:prstGeom prst="rect">
            <a:avLst/>
          </a:prstGeom>
        </p:spPr>
      </p:pic>
      <p:pic>
        <p:nvPicPr>
          <p:cNvPr id="3" name="図 2">
            <a:extLst>
              <a:ext uri="{FF2B5EF4-FFF2-40B4-BE49-F238E27FC236}">
                <a16:creationId xmlns:a16="http://schemas.microsoft.com/office/drawing/2014/main" id="{1B43510F-E43D-CDDD-BD8F-E17E1285B040}"/>
              </a:ext>
            </a:extLst>
          </p:cNvPr>
          <p:cNvPicPr>
            <a:picLocks noChangeAspect="1"/>
          </p:cNvPicPr>
          <p:nvPr/>
        </p:nvPicPr>
        <p:blipFill>
          <a:blip r:embed="rId4"/>
          <a:stretch>
            <a:fillRect/>
          </a:stretch>
        </p:blipFill>
        <p:spPr>
          <a:xfrm>
            <a:off x="3945633" y="1875781"/>
            <a:ext cx="4200601" cy="4075454"/>
          </a:xfrm>
          <a:prstGeom prst="rect">
            <a:avLst/>
          </a:prstGeom>
        </p:spPr>
      </p:pic>
      <p:sp>
        <p:nvSpPr>
          <p:cNvPr id="9" name="雲形吹き出し 8"/>
          <p:cNvSpPr/>
          <p:nvPr/>
        </p:nvSpPr>
        <p:spPr>
          <a:xfrm>
            <a:off x="0" y="3644167"/>
            <a:ext cx="4024786" cy="3077308"/>
          </a:xfrm>
          <a:prstGeom prst="cloudCallout">
            <a:avLst>
              <a:gd name="adj1" fmla="val 64420"/>
              <a:gd name="adj2" fmla="val 8148"/>
            </a:avLst>
          </a:prstGeom>
          <a:solidFill>
            <a:schemeClr val="bg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メイリオ" panose="020B0604030504040204" pitchFamily="50" charset="-128"/>
                <a:ea typeface="メイリオ" panose="020B0604030504040204" pitchFamily="50" charset="-128"/>
              </a:rPr>
              <a:t>　何が効率で、何が公正であるかを色々な面でしっかり知った上で考えることが大切だな。</a:t>
            </a:r>
          </a:p>
        </p:txBody>
      </p:sp>
      <p:sp>
        <p:nvSpPr>
          <p:cNvPr id="10" name="雲形吹き出し 9"/>
          <p:cNvSpPr/>
          <p:nvPr/>
        </p:nvSpPr>
        <p:spPr>
          <a:xfrm>
            <a:off x="133224" y="711333"/>
            <a:ext cx="3604387" cy="2911180"/>
          </a:xfrm>
          <a:prstGeom prst="cloudCallout">
            <a:avLst>
              <a:gd name="adj1" fmla="val 61154"/>
              <a:gd name="adj2" fmla="val 31175"/>
            </a:avLst>
          </a:prstGeom>
          <a:solidFill>
            <a:schemeClr val="bg1"/>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メイリオ" panose="020B0604030504040204" pitchFamily="50" charset="-128"/>
                <a:ea typeface="メイリオ" panose="020B0604030504040204" pitchFamily="50" charset="-128"/>
              </a:rPr>
              <a:t>　効率と公正の見方で、全員が公正に活動できるかを考えよう。</a:t>
            </a:r>
          </a:p>
        </p:txBody>
      </p:sp>
      <p:sp>
        <p:nvSpPr>
          <p:cNvPr id="7" name="雲形吹き出し 6"/>
          <p:cNvSpPr/>
          <p:nvPr/>
        </p:nvSpPr>
        <p:spPr>
          <a:xfrm>
            <a:off x="8045216" y="1207008"/>
            <a:ext cx="3873967" cy="2221992"/>
          </a:xfrm>
          <a:prstGeom prst="cloudCallout">
            <a:avLst>
              <a:gd name="adj1" fmla="val -52097"/>
              <a:gd name="adj2" fmla="val 42498"/>
            </a:avLst>
          </a:prstGeom>
          <a:solidFill>
            <a:schemeClr val="bg1"/>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メイリオ" panose="020B0604030504040204" pitchFamily="50" charset="-128"/>
                <a:ea typeface="メイリオ" panose="020B0604030504040204" pitchFamily="50" charset="-128"/>
              </a:rPr>
              <a:t>　多面的・多角的に考えるって、こういうことか。</a:t>
            </a:r>
          </a:p>
        </p:txBody>
      </p:sp>
      <p:sp>
        <p:nvSpPr>
          <p:cNvPr id="8" name="雲形吹き出し 7"/>
          <p:cNvSpPr/>
          <p:nvPr/>
        </p:nvSpPr>
        <p:spPr>
          <a:xfrm>
            <a:off x="8399098" y="3709977"/>
            <a:ext cx="3692769" cy="2898641"/>
          </a:xfrm>
          <a:prstGeom prst="cloudCallout">
            <a:avLst>
              <a:gd name="adj1" fmla="val -66147"/>
              <a:gd name="adj2" fmla="val -23755"/>
            </a:avLst>
          </a:prstGeom>
          <a:solidFill>
            <a:schemeClr val="bg1"/>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メイリオ" panose="020B0604030504040204" pitchFamily="50" charset="-128"/>
                <a:ea typeface="メイリオ" panose="020B0604030504040204" pitchFamily="50" charset="-128"/>
              </a:rPr>
              <a:t>　こんなふうに考えられるようになるには、何が必要だろう。</a:t>
            </a:r>
          </a:p>
        </p:txBody>
      </p:sp>
      <p:sp>
        <p:nvSpPr>
          <p:cNvPr id="11" name="テキスト ボックス 10"/>
          <p:cNvSpPr txBox="1"/>
          <p:nvPr/>
        </p:nvSpPr>
        <p:spPr>
          <a:xfrm>
            <a:off x="0" y="0"/>
            <a:ext cx="4693796"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社会科　公民分野</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「現代の民主政治と社会」の例</a:t>
            </a:r>
          </a:p>
        </p:txBody>
      </p:sp>
      <p:sp>
        <p:nvSpPr>
          <p:cNvPr id="4" name="テキスト ボックス 3">
            <a:extLst>
              <a:ext uri="{FF2B5EF4-FFF2-40B4-BE49-F238E27FC236}">
                <a16:creationId xmlns:a16="http://schemas.microsoft.com/office/drawing/2014/main" id="{F684064C-2514-FAD5-EBA0-CDD4402A25B3}"/>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68986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9" grpId="0" animBg="1"/>
      <p:bldP spid="10"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線矢印コネクタ 15"/>
          <p:cNvCxnSpPr/>
          <p:nvPr/>
        </p:nvCxnSpPr>
        <p:spPr>
          <a:xfrm flipV="1">
            <a:off x="3129933" y="1296239"/>
            <a:ext cx="638719" cy="915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3018492" y="1083232"/>
            <a:ext cx="693486" cy="1084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3144890" y="756747"/>
            <a:ext cx="311179" cy="369332"/>
          </a:xfrm>
          <a:prstGeom prst="rect">
            <a:avLst/>
          </a:prstGeom>
          <a:noFill/>
        </p:spPr>
        <p:txBody>
          <a:bodyPr wrap="square" rtlCol="0">
            <a:spAutoFit/>
          </a:bodyPr>
          <a:lstStyle/>
          <a:p>
            <a:r>
              <a:rPr kumimoji="1" lang="ja-JP" altLang="en-US" dirty="0"/>
              <a:t>❶</a:t>
            </a:r>
          </a:p>
        </p:txBody>
      </p:sp>
      <p:sp>
        <p:nvSpPr>
          <p:cNvPr id="20" name="テキスト ボックス 19"/>
          <p:cNvSpPr txBox="1"/>
          <p:nvPr/>
        </p:nvSpPr>
        <p:spPr>
          <a:xfrm>
            <a:off x="3209790" y="1454770"/>
            <a:ext cx="396352" cy="368640"/>
          </a:xfrm>
          <a:prstGeom prst="rect">
            <a:avLst/>
          </a:prstGeom>
          <a:noFill/>
        </p:spPr>
        <p:txBody>
          <a:bodyPr wrap="square" rtlCol="0">
            <a:spAutoFit/>
          </a:bodyPr>
          <a:lstStyle/>
          <a:p>
            <a:r>
              <a:rPr kumimoji="1" lang="ja-JP" altLang="en-US" dirty="0"/>
              <a:t>❷</a:t>
            </a:r>
          </a:p>
        </p:txBody>
      </p:sp>
      <p:sp>
        <p:nvSpPr>
          <p:cNvPr id="29" name="テキスト ボックス 28"/>
          <p:cNvSpPr txBox="1"/>
          <p:nvPr/>
        </p:nvSpPr>
        <p:spPr>
          <a:xfrm>
            <a:off x="5398232" y="475470"/>
            <a:ext cx="6256956" cy="1938992"/>
          </a:xfrm>
          <a:prstGeom prst="rect">
            <a:avLst/>
          </a:prstGeom>
          <a:noFill/>
          <a:ln>
            <a:solidFill>
              <a:schemeClr val="accent1"/>
            </a:solidFill>
          </a:ln>
        </p:spPr>
        <p:txBody>
          <a:bodyPr wrap="square" rtlCol="0">
            <a:spAutoFit/>
          </a:bodyPr>
          <a:lstStyle/>
          <a:p>
            <a:pPr marL="266700" indent="-266700" algn="just"/>
            <a:r>
              <a:rPr lang="ja-JP" altLang="en-US" sz="2000" b="1" dirty="0">
                <a:latin typeface="メイリオ" panose="020B0604030504040204" pitchFamily="50" charset="-128"/>
                <a:ea typeface="メイリオ" panose="020B0604030504040204" pitchFamily="50" charset="-128"/>
              </a:rPr>
              <a:t>❶教師の働きかけ</a:t>
            </a:r>
            <a:endParaRPr lang="en-US" altLang="ja-JP" sz="2000" b="1" dirty="0">
              <a:latin typeface="メイリオ" panose="020B0604030504040204" pitchFamily="50" charset="-128"/>
              <a:ea typeface="メイリオ" panose="020B0604030504040204" pitchFamily="50" charset="-128"/>
            </a:endParaRPr>
          </a:p>
          <a:p>
            <a:pPr marL="273050" indent="-273050" algn="just"/>
            <a:r>
              <a:rPr lang="ja-JP" altLang="en-US" sz="2000" dirty="0">
                <a:latin typeface="メイリオ" panose="020B0604030504040204" pitchFamily="50" charset="-128"/>
                <a:ea typeface="メイリオ" panose="020B0604030504040204" pitchFamily="50" charset="-128"/>
              </a:rPr>
              <a:t>　　アニメ</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ションを用いて、現代社会の見方・考え方を働かせて考えている生徒</a:t>
            </a:r>
            <a:r>
              <a:rPr lang="en-US" altLang="ja-JP" sz="2000" dirty="0">
                <a:latin typeface="メイリオ" panose="020B0604030504040204" pitchFamily="50" charset="-128"/>
                <a:ea typeface="メイリオ" panose="020B0604030504040204" pitchFamily="50" charset="-128"/>
              </a:rPr>
              <a:t>B</a:t>
            </a:r>
            <a:r>
              <a:rPr lang="ja-JP" altLang="en-US" sz="2000" dirty="0">
                <a:latin typeface="メイリオ" panose="020B0604030504040204" pitchFamily="50" charset="-128"/>
                <a:ea typeface="メイリオ" panose="020B0604030504040204" pitchFamily="50" charset="-128"/>
              </a:rPr>
              <a:t>と感想レベルに留まっている生徒Ａの思考を比較させ、どちらが評価規準を満たしているか、また生徒Ｂのような思考をするには、何が必要かを説明させる。</a:t>
            </a:r>
          </a:p>
        </p:txBody>
      </p:sp>
      <p:sp>
        <p:nvSpPr>
          <p:cNvPr id="14" name="テキスト ボックス 13">
            <a:extLst>
              <a:ext uri="{FF2B5EF4-FFF2-40B4-BE49-F238E27FC236}">
                <a16:creationId xmlns:a16="http://schemas.microsoft.com/office/drawing/2014/main" id="{10EBAA9A-0B8D-3240-5046-18338716BBE7}"/>
              </a:ext>
            </a:extLst>
          </p:cNvPr>
          <p:cNvSpPr txBox="1"/>
          <p:nvPr/>
        </p:nvSpPr>
        <p:spPr>
          <a:xfrm>
            <a:off x="3700335" y="776187"/>
            <a:ext cx="1603704" cy="830997"/>
          </a:xfrm>
          <a:prstGeom prst="rect">
            <a:avLst/>
          </a:prstGeom>
          <a:noFill/>
        </p:spPr>
        <p:txBody>
          <a:bodyPr wrap="square">
            <a:spAutoFit/>
          </a:bodyPr>
          <a:lstStyle/>
          <a:p>
            <a:pPr algn="ctr"/>
            <a:r>
              <a:rPr lang="ja-JP" altLang="en-US" sz="2400" dirty="0">
                <a:latin typeface="メイリオ" panose="020B0604030504040204" pitchFamily="50" charset="-128"/>
                <a:ea typeface="メイリオ" panose="020B0604030504040204" pitchFamily="50" charset="-128"/>
              </a:rPr>
              <a:t>教師の</a:t>
            </a:r>
            <a:endParaRPr lang="en-US" altLang="ja-JP" sz="2400" dirty="0">
              <a:latin typeface="メイリオ" panose="020B0604030504040204" pitchFamily="50" charset="-128"/>
              <a:ea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rPr>
              <a:t>働きかけ</a:t>
            </a:r>
          </a:p>
        </p:txBody>
      </p:sp>
      <p:pic>
        <p:nvPicPr>
          <p:cNvPr id="6" name="図 5">
            <a:extLst>
              <a:ext uri="{FF2B5EF4-FFF2-40B4-BE49-F238E27FC236}">
                <a16:creationId xmlns:a16="http://schemas.microsoft.com/office/drawing/2014/main" id="{0ABD20D1-E499-43AA-149C-7E3E64F3E8CE}"/>
              </a:ext>
            </a:extLst>
          </p:cNvPr>
          <p:cNvPicPr>
            <a:picLocks noChangeAspect="1"/>
          </p:cNvPicPr>
          <p:nvPr/>
        </p:nvPicPr>
        <p:blipFill>
          <a:blip r:embed="rId3"/>
          <a:stretch>
            <a:fillRect/>
          </a:stretch>
        </p:blipFill>
        <p:spPr>
          <a:xfrm>
            <a:off x="5398233" y="2635210"/>
            <a:ext cx="6368208" cy="3580409"/>
          </a:xfrm>
          <a:prstGeom prst="rect">
            <a:avLst/>
          </a:prstGeom>
        </p:spPr>
      </p:pic>
      <p:sp>
        <p:nvSpPr>
          <p:cNvPr id="10" name="テキスト ボックス 9">
            <a:extLst>
              <a:ext uri="{FF2B5EF4-FFF2-40B4-BE49-F238E27FC236}">
                <a16:creationId xmlns:a16="http://schemas.microsoft.com/office/drawing/2014/main" id="{136B2B25-2146-B45E-C653-A1FAA3F1C5D5}"/>
              </a:ext>
            </a:extLst>
          </p:cNvPr>
          <p:cNvSpPr txBox="1"/>
          <p:nvPr/>
        </p:nvSpPr>
        <p:spPr>
          <a:xfrm>
            <a:off x="1494016" y="2906939"/>
            <a:ext cx="2311576" cy="369332"/>
          </a:xfrm>
          <a:prstGeom prst="rect">
            <a:avLst/>
          </a:prstGeom>
          <a:noFill/>
        </p:spPr>
        <p:txBody>
          <a:bodyPr wrap="square" rtlCol="0">
            <a:spAutoFit/>
          </a:bodyPr>
          <a:lstStyle/>
          <a:p>
            <a:pPr algn="ctr"/>
            <a:r>
              <a:rPr lang="ja-JP" altLang="en-US" b="1" dirty="0">
                <a:latin typeface="游ゴシック" panose="020B0400000000000000" pitchFamily="50" charset="-128"/>
                <a:ea typeface="游ゴシック" panose="020B0400000000000000" pitchFamily="50" charset="-128"/>
              </a:rPr>
              <a:t>❷生徒の反応</a:t>
            </a:r>
            <a:endParaRPr lang="en-US" altLang="ja-JP" b="1" dirty="0">
              <a:latin typeface="游ゴシック" panose="020B0400000000000000" pitchFamily="50" charset="-128"/>
              <a:ea typeface="游ゴシック" panose="020B0400000000000000" pitchFamily="50" charset="-128"/>
            </a:endParaRPr>
          </a:p>
        </p:txBody>
      </p:sp>
      <p:pic>
        <p:nvPicPr>
          <p:cNvPr id="8" name="図 7">
            <a:extLst>
              <a:ext uri="{FF2B5EF4-FFF2-40B4-BE49-F238E27FC236}">
                <a16:creationId xmlns:a16="http://schemas.microsoft.com/office/drawing/2014/main" id="{96E929D7-0776-C5EF-84C9-939FDF81BD62}"/>
              </a:ext>
            </a:extLst>
          </p:cNvPr>
          <p:cNvPicPr>
            <a:picLocks noChangeAspect="1"/>
          </p:cNvPicPr>
          <p:nvPr/>
        </p:nvPicPr>
        <p:blipFill>
          <a:blip r:embed="rId4"/>
          <a:stretch>
            <a:fillRect/>
          </a:stretch>
        </p:blipFill>
        <p:spPr>
          <a:xfrm>
            <a:off x="779162" y="930554"/>
            <a:ext cx="1866027" cy="1030371"/>
          </a:xfrm>
          <a:prstGeom prst="rect">
            <a:avLst/>
          </a:prstGeom>
        </p:spPr>
      </p:pic>
      <p:sp>
        <p:nvSpPr>
          <p:cNvPr id="12" name="四角形: 角を丸くする 84">
            <a:extLst>
              <a:ext uri="{FF2B5EF4-FFF2-40B4-BE49-F238E27FC236}">
                <a16:creationId xmlns:a16="http://schemas.microsoft.com/office/drawing/2014/main" id="{52750867-508F-B5C8-7990-A1D25B3D2B4F}"/>
              </a:ext>
            </a:extLst>
          </p:cNvPr>
          <p:cNvSpPr/>
          <p:nvPr/>
        </p:nvSpPr>
        <p:spPr>
          <a:xfrm>
            <a:off x="1269687" y="241331"/>
            <a:ext cx="720966" cy="451622"/>
          </a:xfrm>
          <a:prstGeom prst="roundRect">
            <a:avLst/>
          </a:prstGeom>
          <a:solidFill>
            <a:srgbClr val="FFCCFF"/>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ＭＳ ゴシック" panose="020B0609070205080204" pitchFamily="49" charset="-128"/>
                <a:ea typeface="ＭＳ ゴシック" panose="020B0609070205080204" pitchFamily="49" charset="-128"/>
              </a:rPr>
              <a:t>目標</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2" name="吹き出し: 角を丸めた四角形 1">
            <a:extLst>
              <a:ext uri="{FF2B5EF4-FFF2-40B4-BE49-F238E27FC236}">
                <a16:creationId xmlns:a16="http://schemas.microsoft.com/office/drawing/2014/main" id="{C4C974B3-8F3E-A2AD-CC19-286DDAD6E8A6}"/>
              </a:ext>
            </a:extLst>
          </p:cNvPr>
          <p:cNvSpPr/>
          <p:nvPr/>
        </p:nvSpPr>
        <p:spPr>
          <a:xfrm>
            <a:off x="113899" y="3520959"/>
            <a:ext cx="5138779" cy="707791"/>
          </a:xfrm>
          <a:prstGeom prst="wedgeRoundRectCallout">
            <a:avLst>
              <a:gd name="adj1" fmla="val 5233"/>
              <a:gd name="adj2" fmla="val -89697"/>
              <a:gd name="adj3" fmla="val 16667"/>
            </a:avLst>
          </a:prstGeom>
          <a:solidFill>
            <a:schemeClr val="bg1"/>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rgbClr val="002060"/>
                </a:solidFill>
                <a:latin typeface="メイリオ" panose="020B0604030504040204" pitchFamily="50" charset="-128"/>
                <a:ea typeface="メイリオ" panose="020B0604030504040204" pitchFamily="50" charset="-128"/>
              </a:rPr>
              <a:t>　</a:t>
            </a:r>
            <a:r>
              <a:rPr kumimoji="1" lang="ja-JP" altLang="en-US" sz="2000" dirty="0">
                <a:solidFill>
                  <a:srgbClr val="002060"/>
                </a:solidFill>
                <a:latin typeface="メイリオ" panose="020B0604030504040204" pitchFamily="50" charset="-128"/>
                <a:ea typeface="メイリオ" panose="020B0604030504040204" pitchFamily="50" charset="-128"/>
              </a:rPr>
              <a:t>物事の表面だけを見るのではなく、いろいろな面から見る。</a:t>
            </a:r>
            <a:endParaRPr kumimoji="1" lang="ja-JP" altLang="en-US" sz="2400" dirty="0">
              <a:solidFill>
                <a:srgbClr val="0000FF"/>
              </a:solidFill>
              <a:latin typeface="メイリオ" panose="020B0604030504040204" pitchFamily="50" charset="-128"/>
              <a:ea typeface="メイリオ" panose="020B0604030504040204" pitchFamily="50" charset="-128"/>
            </a:endParaRPr>
          </a:p>
        </p:txBody>
      </p:sp>
      <p:sp>
        <p:nvSpPr>
          <p:cNvPr id="13" name="吹き出し: 角を丸めた四角形 12">
            <a:extLst>
              <a:ext uri="{FF2B5EF4-FFF2-40B4-BE49-F238E27FC236}">
                <a16:creationId xmlns:a16="http://schemas.microsoft.com/office/drawing/2014/main" id="{F83CF43D-CC87-BF93-4672-E70A733B2087}"/>
              </a:ext>
            </a:extLst>
          </p:cNvPr>
          <p:cNvSpPr/>
          <p:nvPr/>
        </p:nvSpPr>
        <p:spPr>
          <a:xfrm>
            <a:off x="147428" y="4451417"/>
            <a:ext cx="5105250" cy="538449"/>
          </a:xfrm>
          <a:prstGeom prst="wedgeRoundRectCallout">
            <a:avLst>
              <a:gd name="adj1" fmla="val -5607"/>
              <a:gd name="adj2" fmla="val -76853"/>
              <a:gd name="adj3" fmla="val 16667"/>
            </a:avLst>
          </a:prstGeom>
          <a:solidFill>
            <a:schemeClr val="bg1"/>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rgbClr val="002060"/>
                </a:solidFill>
                <a:latin typeface="メイリオ" panose="020B0604030504040204" pitchFamily="50" charset="-128"/>
                <a:ea typeface="メイリオ" panose="020B0604030504040204" pitchFamily="50" charset="-128"/>
              </a:rPr>
              <a:t>　比べたり、本当にそれがいいか考える。</a:t>
            </a:r>
          </a:p>
        </p:txBody>
      </p:sp>
      <p:sp>
        <p:nvSpPr>
          <p:cNvPr id="15" name="吹き出し: 角を丸めた四角形 14">
            <a:extLst>
              <a:ext uri="{FF2B5EF4-FFF2-40B4-BE49-F238E27FC236}">
                <a16:creationId xmlns:a16="http://schemas.microsoft.com/office/drawing/2014/main" id="{98FC3D3B-9918-9085-4D9B-15E232C1D7CE}"/>
              </a:ext>
            </a:extLst>
          </p:cNvPr>
          <p:cNvSpPr/>
          <p:nvPr/>
        </p:nvSpPr>
        <p:spPr>
          <a:xfrm>
            <a:off x="165260" y="5336201"/>
            <a:ext cx="5138779" cy="707791"/>
          </a:xfrm>
          <a:prstGeom prst="wedgeRoundRectCallout">
            <a:avLst>
              <a:gd name="adj1" fmla="val 5233"/>
              <a:gd name="adj2" fmla="val -89697"/>
              <a:gd name="adj3" fmla="val 16667"/>
            </a:avLst>
          </a:prstGeom>
          <a:solidFill>
            <a:schemeClr val="bg1"/>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rgbClr val="002060"/>
                </a:solidFill>
                <a:latin typeface="メイリオ" panose="020B0604030504040204" pitchFamily="50" charset="-128"/>
                <a:ea typeface="メイリオ" panose="020B0604030504040204" pitchFamily="50" charset="-128"/>
              </a:rPr>
              <a:t>　まず疑って、気になることは根拠をもって判断する。</a:t>
            </a:r>
          </a:p>
        </p:txBody>
      </p:sp>
      <p:sp>
        <p:nvSpPr>
          <p:cNvPr id="21" name="吹き出し: 角を丸めた四角形 20">
            <a:extLst>
              <a:ext uri="{FF2B5EF4-FFF2-40B4-BE49-F238E27FC236}">
                <a16:creationId xmlns:a16="http://schemas.microsoft.com/office/drawing/2014/main" id="{A07B0566-1EB0-E926-0443-945EAB0F6797}"/>
              </a:ext>
            </a:extLst>
          </p:cNvPr>
          <p:cNvSpPr/>
          <p:nvPr/>
        </p:nvSpPr>
        <p:spPr>
          <a:xfrm>
            <a:off x="265654" y="6265999"/>
            <a:ext cx="5026039" cy="538449"/>
          </a:xfrm>
          <a:prstGeom prst="wedgeRoundRectCallout">
            <a:avLst>
              <a:gd name="adj1" fmla="val -5607"/>
              <a:gd name="adj2" fmla="val -76853"/>
              <a:gd name="adj3" fmla="val 16667"/>
            </a:avLst>
          </a:prstGeom>
          <a:solidFill>
            <a:schemeClr val="bg1"/>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rgbClr val="002060"/>
                </a:solidFill>
                <a:latin typeface="メイリオ" panose="020B0604030504040204" pitchFamily="50" charset="-128"/>
                <a:ea typeface="メイリオ" panose="020B0604030504040204" pitchFamily="50" charset="-128"/>
              </a:rPr>
              <a:t>　政治に対する関心・知識がいる。</a:t>
            </a:r>
          </a:p>
        </p:txBody>
      </p:sp>
      <p:pic>
        <p:nvPicPr>
          <p:cNvPr id="5" name="図 4">
            <a:extLst>
              <a:ext uri="{FF2B5EF4-FFF2-40B4-BE49-F238E27FC236}">
                <a16:creationId xmlns:a16="http://schemas.microsoft.com/office/drawing/2014/main" id="{4D82C1C9-CDD2-F0B7-4F0B-A3D055B4E57E}"/>
              </a:ext>
            </a:extLst>
          </p:cNvPr>
          <p:cNvPicPr>
            <a:picLocks noChangeAspect="1"/>
          </p:cNvPicPr>
          <p:nvPr/>
        </p:nvPicPr>
        <p:blipFill>
          <a:blip r:embed="rId5"/>
          <a:stretch>
            <a:fillRect/>
          </a:stretch>
        </p:blipFill>
        <p:spPr>
          <a:xfrm>
            <a:off x="250765" y="255968"/>
            <a:ext cx="2774695" cy="2690126"/>
          </a:xfrm>
          <a:prstGeom prst="rect">
            <a:avLst/>
          </a:prstGeom>
        </p:spPr>
      </p:pic>
      <p:sp>
        <p:nvSpPr>
          <p:cNvPr id="4" name="テキスト ボックス 3">
            <a:extLst>
              <a:ext uri="{FF2B5EF4-FFF2-40B4-BE49-F238E27FC236}">
                <a16:creationId xmlns:a16="http://schemas.microsoft.com/office/drawing/2014/main" id="{B5AFCE8B-9378-4162-BC92-94F37CE10DA8}"/>
              </a:ext>
            </a:extLst>
          </p:cNvPr>
          <p:cNvSpPr txBox="1"/>
          <p:nvPr/>
        </p:nvSpPr>
        <p:spPr>
          <a:xfrm>
            <a:off x="5398232" y="6382530"/>
            <a:ext cx="679376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96423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00"/>
                                        <p:tgtEl>
                                          <p:spTgt spid="21"/>
                                        </p:tgtEl>
                                      </p:cBhvr>
                                    </p:animEffect>
                                    <p:anim calcmode="lin" valueType="num">
                                      <p:cBhvr>
                                        <p:cTn id="57" dur="1000" fill="hold"/>
                                        <p:tgtEl>
                                          <p:spTgt spid="21"/>
                                        </p:tgtEl>
                                        <p:attrNameLst>
                                          <p:attrName>ppt_x</p:attrName>
                                        </p:attrNameLst>
                                      </p:cBhvr>
                                      <p:tavLst>
                                        <p:tav tm="0">
                                          <p:val>
                                            <p:strVal val="#ppt_x"/>
                                          </p:val>
                                        </p:tav>
                                        <p:tav tm="100000">
                                          <p:val>
                                            <p:strVal val="#ppt_x"/>
                                          </p:val>
                                        </p:tav>
                                      </p:tavLst>
                                    </p:anim>
                                    <p:anim calcmode="lin" valueType="num">
                                      <p:cBhvr>
                                        <p:cTn id="5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10" grpId="0"/>
      <p:bldP spid="2" grpId="0" animBg="1"/>
      <p:bldP spid="13" grpId="0" animBg="1"/>
      <p:bldP spid="15"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思考の吹き出し: 雲形 1">
            <a:extLst>
              <a:ext uri="{FF2B5EF4-FFF2-40B4-BE49-F238E27FC236}">
                <a16:creationId xmlns:a16="http://schemas.microsoft.com/office/drawing/2014/main" id="{289A10F1-5B16-1968-2F8E-A9BFFF064947}"/>
              </a:ext>
            </a:extLst>
          </p:cNvPr>
          <p:cNvSpPr/>
          <p:nvPr/>
        </p:nvSpPr>
        <p:spPr>
          <a:xfrm>
            <a:off x="1781908" y="887026"/>
            <a:ext cx="10410092" cy="3875258"/>
          </a:xfrm>
          <a:prstGeom prst="cloudCallout">
            <a:avLst>
              <a:gd name="adj1" fmla="val -13404"/>
              <a:gd name="adj2" fmla="val 61509"/>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4000" dirty="0">
                <a:solidFill>
                  <a:schemeClr val="tx1"/>
                </a:solidFill>
                <a:latin typeface="メイリオ" panose="020B0604030504040204" pitchFamily="50" charset="-128"/>
                <a:ea typeface="メイリオ" panose="020B0604030504040204" pitchFamily="50" charset="-128"/>
              </a:rPr>
              <a:t>　学習評価を授業改善につなぐにはどうしたらよいのか</a:t>
            </a:r>
          </a:p>
        </p:txBody>
      </p:sp>
      <p:pic>
        <p:nvPicPr>
          <p:cNvPr id="3" name="図 2">
            <a:extLst>
              <a:ext uri="{FF2B5EF4-FFF2-40B4-BE49-F238E27FC236}">
                <a16:creationId xmlns:a16="http://schemas.microsoft.com/office/drawing/2014/main" id="{4273AFEA-DB9C-34F7-FB7D-0B2AF9959E16}"/>
              </a:ext>
            </a:extLst>
          </p:cNvPr>
          <p:cNvPicPr>
            <a:picLocks noChangeAspect="1"/>
          </p:cNvPicPr>
          <p:nvPr/>
        </p:nvPicPr>
        <p:blipFill>
          <a:blip r:embed="rId3"/>
          <a:stretch>
            <a:fillRect/>
          </a:stretch>
        </p:blipFill>
        <p:spPr>
          <a:xfrm>
            <a:off x="459132" y="4422720"/>
            <a:ext cx="3328614" cy="2096879"/>
          </a:xfrm>
          <a:prstGeom prst="rect">
            <a:avLst/>
          </a:prstGeom>
        </p:spPr>
      </p:pic>
      <p:pic>
        <p:nvPicPr>
          <p:cNvPr id="4" name="図 3">
            <a:extLst>
              <a:ext uri="{FF2B5EF4-FFF2-40B4-BE49-F238E27FC236}">
                <a16:creationId xmlns:a16="http://schemas.microsoft.com/office/drawing/2014/main" id="{F201B752-2C49-2933-CC1D-1B6FE54394D9}"/>
              </a:ext>
            </a:extLst>
          </p:cNvPr>
          <p:cNvPicPr>
            <a:picLocks noChangeAspect="1"/>
          </p:cNvPicPr>
          <p:nvPr/>
        </p:nvPicPr>
        <p:blipFill>
          <a:blip r:embed="rId4"/>
          <a:stretch>
            <a:fillRect/>
          </a:stretch>
        </p:blipFill>
        <p:spPr>
          <a:xfrm>
            <a:off x="3793166" y="4910051"/>
            <a:ext cx="1215505" cy="1477818"/>
          </a:xfrm>
          <a:prstGeom prst="rect">
            <a:avLst/>
          </a:prstGeom>
        </p:spPr>
      </p:pic>
      <p:sp>
        <p:nvSpPr>
          <p:cNvPr id="5" name="字幕 2">
            <a:extLst>
              <a:ext uri="{FF2B5EF4-FFF2-40B4-BE49-F238E27FC236}">
                <a16:creationId xmlns:a16="http://schemas.microsoft.com/office/drawing/2014/main" id="{EBDE5784-1587-B083-A43A-B1EAC9731477}"/>
              </a:ext>
            </a:extLst>
          </p:cNvPr>
          <p:cNvSpPr txBox="1">
            <a:spLocks/>
          </p:cNvSpPr>
          <p:nvPr/>
        </p:nvSpPr>
        <p:spPr>
          <a:xfrm>
            <a:off x="232507" y="185651"/>
            <a:ext cx="9144000" cy="10409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4000" dirty="0">
                <a:latin typeface="メイリオ" panose="020B0604030504040204" pitchFamily="50" charset="-128"/>
                <a:ea typeface="メイリオ" panose="020B0604030504040204" pitchFamily="50" charset="-128"/>
              </a:rPr>
              <a:t>この研修を通して学びたいこと</a:t>
            </a:r>
          </a:p>
        </p:txBody>
      </p:sp>
    </p:spTree>
    <p:extLst>
      <p:ext uri="{BB962C8B-B14F-4D97-AF65-F5344CB8AC3E}">
        <p14:creationId xmlns:p14="http://schemas.microsoft.com/office/powerpoint/2010/main" val="3886538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3EE0EB46-4B64-FE75-1C3E-3F86C741FDD4}"/>
              </a:ext>
            </a:extLst>
          </p:cNvPr>
          <p:cNvGraphicFramePr>
            <a:graphicFrameLocks noGrp="1"/>
          </p:cNvGraphicFramePr>
          <p:nvPr>
            <p:extLst>
              <p:ext uri="{D42A27DB-BD31-4B8C-83A1-F6EECF244321}">
                <p14:modId xmlns:p14="http://schemas.microsoft.com/office/powerpoint/2010/main" val="38882710"/>
              </p:ext>
            </p:extLst>
          </p:nvPr>
        </p:nvGraphicFramePr>
        <p:xfrm>
          <a:off x="497840" y="2139368"/>
          <a:ext cx="11338560" cy="3657600"/>
        </p:xfrm>
        <a:graphic>
          <a:graphicData uri="http://schemas.openxmlformats.org/drawingml/2006/table">
            <a:tbl>
              <a:tblPr firstRow="1" firstCol="1" bandRow="1">
                <a:tableStyleId>{5C22544A-7EE6-4342-B048-85BDC9FD1C3A}</a:tableStyleId>
              </a:tblPr>
              <a:tblGrid>
                <a:gridCol w="11338560">
                  <a:extLst>
                    <a:ext uri="{9D8B030D-6E8A-4147-A177-3AD203B41FA5}">
                      <a16:colId xmlns:a16="http://schemas.microsoft.com/office/drawing/2014/main" val="2402209162"/>
                    </a:ext>
                  </a:extLst>
                </a:gridCol>
              </a:tblGrid>
              <a:tr h="0">
                <a:tc>
                  <a:txBody>
                    <a:bodyPr/>
                    <a:lstStyle/>
                    <a:p>
                      <a:pPr marL="133350" indent="-133350" algn="ctr" hangingPunct="0"/>
                      <a:r>
                        <a:rPr lang="ja-JP" altLang="en-US" sz="4000" b="1" kern="100" dirty="0">
                          <a:solidFill>
                            <a:schemeClr val="tx1"/>
                          </a:solidFill>
                          <a:effectLst/>
                          <a:latin typeface="メイリオ" panose="020B0604030504040204" pitchFamily="50" charset="-128"/>
                          <a:ea typeface="メイリオ" panose="020B0604030504040204" pitchFamily="50" charset="-128"/>
                        </a:rPr>
                        <a:t>形成的</a:t>
                      </a:r>
                      <a:r>
                        <a:rPr lang="ja-JP" altLang="en-US" sz="4000" b="1" kern="100" dirty="0">
                          <a:solidFill>
                            <a:schemeClr val="tx1"/>
                          </a:solidFill>
                          <a:effectLst/>
                        </a:rPr>
                        <a:t>評価</a:t>
                      </a:r>
                      <a:r>
                        <a:rPr lang="ja-JP" altLang="en-US" sz="2800" b="1" kern="100" dirty="0">
                          <a:solidFill>
                            <a:schemeClr val="tx1"/>
                          </a:solidFill>
                          <a:effectLst/>
                        </a:rPr>
                        <a:t>とは</a:t>
                      </a:r>
                      <a:endParaRPr lang="en-US" altLang="ja-JP" sz="4000" b="1" kern="100" dirty="0">
                        <a:solidFill>
                          <a:schemeClr val="tx1"/>
                        </a:solidFill>
                        <a:effectLst/>
                      </a:endParaRPr>
                    </a:p>
                    <a:p>
                      <a:pPr marL="133350" indent="-133350" algn="l" hangingPunct="0"/>
                      <a:r>
                        <a:rPr lang="ja-JP" altLang="en-US" sz="4000" b="0" kern="100" dirty="0">
                          <a:solidFill>
                            <a:schemeClr val="tx1"/>
                          </a:solidFill>
                          <a:effectLst/>
                        </a:rPr>
                        <a:t>　</a:t>
                      </a:r>
                      <a:endParaRPr lang="en-US" altLang="ja-JP" sz="4000" b="0" kern="100" dirty="0">
                        <a:solidFill>
                          <a:schemeClr val="tx1"/>
                        </a:solidFill>
                        <a:effectLst/>
                      </a:endParaRPr>
                    </a:p>
                    <a:p>
                      <a:pPr marL="133350" indent="-133350" algn="l" hangingPunct="0"/>
                      <a:r>
                        <a:rPr lang="ja-JP" altLang="en-US" sz="4000" b="0" kern="100" dirty="0">
                          <a:solidFill>
                            <a:schemeClr val="tx1"/>
                          </a:solidFill>
                          <a:effectLst/>
                        </a:rPr>
                        <a:t>　 目標に照らして生徒の学習の状況を見取り、教師の指導改善や生徒の学習改善に生かすとともに、</a:t>
                      </a:r>
                      <a:r>
                        <a:rPr kumimoji="1" lang="ja-JP" altLang="en-US" sz="4000" b="1" kern="1200" dirty="0">
                          <a:ln w="1905"/>
                          <a:solidFill>
                            <a:srgbClr val="FF0000"/>
                          </a:soli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cs typeface="+mn-cs"/>
                        </a:rPr>
                        <a:t>生徒自身が主体的に自己の学習を調整していけるようにする</a:t>
                      </a:r>
                      <a:r>
                        <a:rPr lang="ja-JP" altLang="en-US" sz="4000" b="0" kern="100" dirty="0">
                          <a:solidFill>
                            <a:schemeClr val="tx1"/>
                          </a:solidFill>
                          <a:effectLst/>
                        </a:rPr>
                        <a:t>評価。</a:t>
                      </a:r>
                    </a:p>
                  </a:txBody>
                  <a:tcPr marL="68580" marR="68580" marT="0" marB="0">
                    <a:noFill/>
                  </a:tcPr>
                </a:tc>
                <a:extLst>
                  <a:ext uri="{0D108BD9-81ED-4DB2-BD59-A6C34878D82A}">
                    <a16:rowId xmlns:a16="http://schemas.microsoft.com/office/drawing/2014/main" val="2823399512"/>
                  </a:ext>
                </a:extLst>
              </a:tr>
            </a:tbl>
          </a:graphicData>
        </a:graphic>
      </p:graphicFrame>
      <p:pic>
        <p:nvPicPr>
          <p:cNvPr id="3" name="図 2">
            <a:extLst>
              <a:ext uri="{FF2B5EF4-FFF2-40B4-BE49-F238E27FC236}">
                <a16:creationId xmlns:a16="http://schemas.microsoft.com/office/drawing/2014/main" id="{92C25EC6-BE2D-AB01-54E3-01FA5705FDAF}"/>
              </a:ext>
            </a:extLst>
          </p:cNvPr>
          <p:cNvPicPr>
            <a:picLocks noChangeAspect="1"/>
          </p:cNvPicPr>
          <p:nvPr/>
        </p:nvPicPr>
        <p:blipFill>
          <a:blip r:embed="rId3"/>
          <a:stretch>
            <a:fillRect/>
          </a:stretch>
        </p:blipFill>
        <p:spPr>
          <a:xfrm>
            <a:off x="8993874" y="319179"/>
            <a:ext cx="1111182" cy="1617750"/>
          </a:xfrm>
          <a:prstGeom prst="rect">
            <a:avLst/>
          </a:prstGeom>
        </p:spPr>
      </p:pic>
      <p:sp>
        <p:nvSpPr>
          <p:cNvPr id="5" name="吹き出し: 角を丸めた四角形 4">
            <a:extLst>
              <a:ext uri="{FF2B5EF4-FFF2-40B4-BE49-F238E27FC236}">
                <a16:creationId xmlns:a16="http://schemas.microsoft.com/office/drawing/2014/main" id="{39F7E56E-5786-2B47-C30B-B726CE56EE7B}"/>
              </a:ext>
            </a:extLst>
          </p:cNvPr>
          <p:cNvSpPr/>
          <p:nvPr/>
        </p:nvSpPr>
        <p:spPr>
          <a:xfrm>
            <a:off x="1023582" y="461833"/>
            <a:ext cx="7656395" cy="1050877"/>
          </a:xfrm>
          <a:prstGeom prst="wedgeRoundRectCallout">
            <a:avLst>
              <a:gd name="adj1" fmla="val 56430"/>
              <a:gd name="adj2" fmla="val -17294"/>
              <a:gd name="adj3" fmla="val 16667"/>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200" b="1" dirty="0">
                <a:ln w="1905"/>
                <a:solidFill>
                  <a:schemeClr val="tx1"/>
                </a:soli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rPr>
              <a:t>鍵となるのは</a:t>
            </a:r>
            <a:r>
              <a:rPr lang="ja-JP" altLang="en-US" sz="4000" b="1" dirty="0">
                <a:ln w="1905"/>
                <a:solidFill>
                  <a:srgbClr val="FF0000"/>
                </a:soli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rPr>
              <a:t>「形成的評価」</a:t>
            </a:r>
            <a:r>
              <a:rPr lang="ja-JP" altLang="en-US" sz="3200" b="1" dirty="0">
                <a:ln w="1905"/>
                <a:solidFill>
                  <a:schemeClr val="tx1"/>
                </a:soli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rPr>
              <a:t>！</a:t>
            </a:r>
            <a:endParaRPr lang="ja-JP" altLang="en-US" sz="4000" b="1" dirty="0">
              <a:ln w="1905"/>
              <a:solidFill>
                <a:schemeClr val="tx1"/>
              </a:soli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8871DFEE-9825-E185-6ECB-B983B0EE868F}"/>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2017295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2">
            <a:extLst>
              <a:ext uri="{FF2B5EF4-FFF2-40B4-BE49-F238E27FC236}">
                <a16:creationId xmlns:a16="http://schemas.microsoft.com/office/drawing/2014/main" id="{A1FD0EE0-18DB-AE0F-3CD1-A00535986B18}"/>
              </a:ext>
            </a:extLst>
          </p:cNvPr>
          <p:cNvGraphicFramePr>
            <a:graphicFrameLocks noGrp="1"/>
          </p:cNvGraphicFramePr>
          <p:nvPr>
            <p:extLst>
              <p:ext uri="{D42A27DB-BD31-4B8C-83A1-F6EECF244321}">
                <p14:modId xmlns:p14="http://schemas.microsoft.com/office/powerpoint/2010/main" val="4165127719"/>
              </p:ext>
            </p:extLst>
          </p:nvPr>
        </p:nvGraphicFramePr>
        <p:xfrm>
          <a:off x="146778" y="160884"/>
          <a:ext cx="11925248" cy="6031136"/>
        </p:xfrm>
        <a:graphic>
          <a:graphicData uri="http://schemas.openxmlformats.org/drawingml/2006/table">
            <a:tbl>
              <a:tblPr firstRow="1" bandRow="1">
                <a:tableStyleId>{93296810-A885-4BE3-A3E7-6D5BEEA58F35}</a:tableStyleId>
              </a:tblPr>
              <a:tblGrid>
                <a:gridCol w="11925248">
                  <a:extLst>
                    <a:ext uri="{9D8B030D-6E8A-4147-A177-3AD203B41FA5}">
                      <a16:colId xmlns:a16="http://schemas.microsoft.com/office/drawing/2014/main" val="557176192"/>
                    </a:ext>
                  </a:extLst>
                </a:gridCol>
              </a:tblGrid>
              <a:tr h="544736">
                <a:tc>
                  <a:txBody>
                    <a:bodyPr/>
                    <a:lstStyle/>
                    <a:p>
                      <a:pPr algn="ctr"/>
                      <a:r>
                        <a:rPr kumimoji="1" lang="ja-JP" altLang="en-US" sz="2800" dirty="0">
                          <a:latin typeface="メイリオ" panose="020B0604030504040204" pitchFamily="50" charset="-128"/>
                          <a:ea typeface="メイリオ" panose="020B0604030504040204" pitchFamily="50" charset="-128"/>
                        </a:rPr>
                        <a:t>形成的評価の実践上のポイント</a:t>
                      </a:r>
                    </a:p>
                  </a:txBody>
                  <a:tcPr/>
                </a:tc>
                <a:extLst>
                  <a:ext uri="{0D108BD9-81ED-4DB2-BD59-A6C34878D82A}">
                    <a16:rowId xmlns:a16="http://schemas.microsoft.com/office/drawing/2014/main" val="3924761763"/>
                  </a:ext>
                </a:extLst>
              </a:tr>
              <a:tr h="914400">
                <a:tc>
                  <a:txBody>
                    <a:bodyPr/>
                    <a:lstStyle/>
                    <a:p>
                      <a:pPr marL="633413" indent="-633413"/>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ポイント１</a:t>
                      </a:r>
                      <a:r>
                        <a:rPr kumimoji="1" lang="en-US" altLang="ja-JP" sz="2400" dirty="0">
                          <a:latin typeface="メイリオ" panose="020B0604030504040204" pitchFamily="50" charset="-128"/>
                          <a:ea typeface="メイリオ" panose="020B0604030504040204" pitchFamily="50" charset="-128"/>
                        </a:rPr>
                        <a:t>】</a:t>
                      </a:r>
                      <a:r>
                        <a:rPr kumimoji="1" lang="ja-JP" altLang="en-US" sz="2400" baseline="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目標に到達した生徒の学習の状況を具体的に想定して評価規準を設定し、その評価規準と評価方法、学習活動に</a:t>
                      </a:r>
                      <a:r>
                        <a:rPr kumimoji="1" lang="ja-JP" altLang="en-US" sz="2400" dirty="0">
                          <a:solidFill>
                            <a:srgbClr val="FF0000"/>
                          </a:solidFill>
                          <a:latin typeface="メイリオ" panose="020B0604030504040204" pitchFamily="50" charset="-128"/>
                          <a:ea typeface="メイリオ" panose="020B0604030504040204" pitchFamily="50" charset="-128"/>
                        </a:rPr>
                        <a:t>一貫性</a:t>
                      </a:r>
                      <a:r>
                        <a:rPr kumimoji="1" lang="ja-JP" altLang="en-US" sz="2400" dirty="0">
                          <a:latin typeface="メイリオ" panose="020B0604030504040204" pitchFamily="50" charset="-128"/>
                          <a:ea typeface="メイリオ" panose="020B0604030504040204" pitchFamily="50" charset="-128"/>
                        </a:rPr>
                        <a:t>をもたせた単元を設計する。</a:t>
                      </a:r>
                    </a:p>
                  </a:txBody>
                  <a:tcPr anchor="ctr"/>
                </a:tc>
                <a:extLst>
                  <a:ext uri="{0D108BD9-81ED-4DB2-BD59-A6C34878D82A}">
                    <a16:rowId xmlns:a16="http://schemas.microsoft.com/office/drawing/2014/main" val="399049262"/>
                  </a:ext>
                </a:extLst>
              </a:tr>
              <a:tr h="914400">
                <a:tc>
                  <a:txBody>
                    <a:bodyPr/>
                    <a:lstStyle/>
                    <a:p>
                      <a:pPr marL="633413" indent="-633413"/>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ポイント２</a:t>
                      </a:r>
                      <a:r>
                        <a:rPr kumimoji="1" lang="en-US" altLang="ja-JP" sz="2400" dirty="0">
                          <a:latin typeface="メイリオ" panose="020B0604030504040204" pitchFamily="50" charset="-128"/>
                          <a:ea typeface="メイリオ" panose="020B0604030504040204" pitchFamily="50" charset="-128"/>
                        </a:rPr>
                        <a:t>】</a:t>
                      </a:r>
                      <a:r>
                        <a:rPr kumimoji="1" lang="ja-JP" altLang="en-US" sz="2400" baseline="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目標の到達に向けて、生徒の思考を促し、生徒が試行錯誤しながら学習活動に取り組むことを求めるような</a:t>
                      </a:r>
                      <a:r>
                        <a:rPr kumimoji="1" lang="ja-JP" altLang="en-US" sz="2400" dirty="0">
                          <a:solidFill>
                            <a:srgbClr val="FF0000"/>
                          </a:solidFill>
                          <a:latin typeface="メイリオ" panose="020B0604030504040204" pitchFamily="50" charset="-128"/>
                          <a:ea typeface="メイリオ" panose="020B0604030504040204" pitchFamily="50" charset="-128"/>
                        </a:rPr>
                        <a:t>問いや学習課題を設定</a:t>
                      </a:r>
                      <a:r>
                        <a:rPr kumimoji="1" lang="ja-JP" altLang="en-US" sz="2400" dirty="0">
                          <a:latin typeface="メイリオ" panose="020B0604030504040204" pitchFamily="50" charset="-128"/>
                          <a:ea typeface="メイリオ" panose="020B0604030504040204" pitchFamily="50" charset="-128"/>
                        </a:rPr>
                        <a:t>する。</a:t>
                      </a:r>
                    </a:p>
                  </a:txBody>
                  <a:tcPr anchor="ctr"/>
                </a:tc>
                <a:extLst>
                  <a:ext uri="{0D108BD9-81ED-4DB2-BD59-A6C34878D82A}">
                    <a16:rowId xmlns:a16="http://schemas.microsoft.com/office/drawing/2014/main" val="106035014"/>
                  </a:ext>
                </a:extLst>
              </a:tr>
              <a:tr h="914400">
                <a:tc>
                  <a:txBody>
                    <a:bodyPr/>
                    <a:lstStyle/>
                    <a:p>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ポイント３</a:t>
                      </a:r>
                      <a:r>
                        <a:rPr kumimoji="1" lang="en-US" altLang="ja-JP"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単元の評価規準と学習活動の</a:t>
                      </a:r>
                      <a:r>
                        <a:rPr kumimoji="1" lang="ja-JP" altLang="en-US" sz="2400" dirty="0">
                          <a:solidFill>
                            <a:srgbClr val="FF0000"/>
                          </a:solidFill>
                          <a:latin typeface="メイリオ" panose="020B0604030504040204" pitchFamily="50" charset="-128"/>
                          <a:ea typeface="メイリオ" panose="020B0604030504040204" pitchFamily="50" charset="-128"/>
                        </a:rPr>
                        <a:t>関係を生徒が理解できる</a:t>
                      </a:r>
                      <a:r>
                        <a:rPr kumimoji="1" lang="ja-JP" altLang="en-US" sz="2400" dirty="0">
                          <a:latin typeface="メイリオ" panose="020B0604030504040204" pitchFamily="50" charset="-128"/>
                          <a:ea typeface="メイリオ" panose="020B0604030504040204" pitchFamily="50" charset="-128"/>
                        </a:rPr>
                        <a:t>ように明示する。</a:t>
                      </a:r>
                    </a:p>
                  </a:txBody>
                  <a:tcPr anchor="ctr"/>
                </a:tc>
                <a:extLst>
                  <a:ext uri="{0D108BD9-81ED-4DB2-BD59-A6C34878D82A}">
                    <a16:rowId xmlns:a16="http://schemas.microsoft.com/office/drawing/2014/main" val="520092324"/>
                  </a:ext>
                </a:extLst>
              </a:tr>
              <a:tr h="914400">
                <a:tc>
                  <a:txBody>
                    <a:bodyPr/>
                    <a:lstStyle/>
                    <a:p>
                      <a:pPr marL="633413" indent="-633413"/>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ポイント４</a:t>
                      </a:r>
                      <a:r>
                        <a:rPr kumimoji="1" lang="en-US" altLang="ja-JP" sz="2400" dirty="0">
                          <a:solidFill>
                            <a:schemeClr val="tx1"/>
                          </a:solidFill>
                          <a:latin typeface="メイリオ" panose="020B0604030504040204" pitchFamily="50" charset="-128"/>
                          <a:ea typeface="メイリオ" panose="020B0604030504040204" pitchFamily="50" charset="-128"/>
                        </a:rPr>
                        <a:t>】</a:t>
                      </a:r>
                      <a:r>
                        <a:rPr kumimoji="1" lang="en-US" altLang="ja-JP" sz="2400" dirty="0">
                          <a:solidFill>
                            <a:srgbClr val="FF0000"/>
                          </a:solidFill>
                          <a:latin typeface="メイリオ" panose="020B0604030504040204" pitchFamily="50" charset="-128"/>
                          <a:ea typeface="メイリオ" panose="020B0604030504040204" pitchFamily="50" charset="-128"/>
                        </a:rPr>
                        <a:t> </a:t>
                      </a:r>
                      <a:r>
                        <a:rPr kumimoji="1" lang="ja-JP" altLang="en-US" sz="2400" dirty="0">
                          <a:solidFill>
                            <a:srgbClr val="FF0000"/>
                          </a:solidFill>
                          <a:latin typeface="メイリオ" panose="020B0604030504040204" pitchFamily="50" charset="-128"/>
                          <a:ea typeface="メイリオ" panose="020B0604030504040204" pitchFamily="50" charset="-128"/>
                        </a:rPr>
                        <a:t>段階的・継続的に相互評価を導入</a:t>
                      </a:r>
                      <a:r>
                        <a:rPr kumimoji="1" lang="ja-JP" altLang="en-US" sz="2400" dirty="0">
                          <a:latin typeface="メイリオ" panose="020B0604030504040204" pitchFamily="50" charset="-128"/>
                          <a:ea typeface="メイリオ" panose="020B0604030504040204" pitchFamily="50" charset="-128"/>
                        </a:rPr>
                        <a:t>し、生徒が自己の学習の状況を把握し学習を調整できるようにする。</a:t>
                      </a:r>
                    </a:p>
                  </a:txBody>
                  <a:tcPr anchor="ctr"/>
                </a:tc>
                <a:extLst>
                  <a:ext uri="{0D108BD9-81ED-4DB2-BD59-A6C34878D82A}">
                    <a16:rowId xmlns:a16="http://schemas.microsoft.com/office/drawing/2014/main" val="1321627175"/>
                  </a:ext>
                </a:extLst>
              </a:tr>
              <a:tr h="914400">
                <a:tc>
                  <a:txBody>
                    <a:bodyPr/>
                    <a:lstStyle/>
                    <a:p>
                      <a:pPr marL="633413" indent="-633413"/>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ポイント５</a:t>
                      </a:r>
                      <a:r>
                        <a:rPr kumimoji="1" lang="en-US" altLang="ja-JP"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生徒が自分の学習の過程を見直して、次に向けた改善について考えられるような</a:t>
                      </a:r>
                      <a:r>
                        <a:rPr kumimoji="1" lang="ja-JP" altLang="en-US" sz="2400" dirty="0">
                          <a:solidFill>
                            <a:srgbClr val="FF0000"/>
                          </a:solidFill>
                          <a:latin typeface="メイリオ" panose="020B0604030504040204" pitchFamily="50" charset="-128"/>
                          <a:ea typeface="メイリオ" panose="020B0604030504040204" pitchFamily="50" charset="-128"/>
                        </a:rPr>
                        <a:t>フィードバック</a:t>
                      </a:r>
                      <a:r>
                        <a:rPr kumimoji="1" lang="ja-JP" altLang="en-US" sz="2400" dirty="0">
                          <a:latin typeface="メイリオ" panose="020B0604030504040204" pitchFamily="50" charset="-128"/>
                          <a:ea typeface="メイリオ" panose="020B0604030504040204" pitchFamily="50" charset="-128"/>
                        </a:rPr>
                        <a:t>をする。</a:t>
                      </a:r>
                    </a:p>
                  </a:txBody>
                  <a:tcPr anchor="ctr"/>
                </a:tc>
                <a:extLst>
                  <a:ext uri="{0D108BD9-81ED-4DB2-BD59-A6C34878D82A}">
                    <a16:rowId xmlns:a16="http://schemas.microsoft.com/office/drawing/2014/main" val="2897404454"/>
                  </a:ext>
                </a:extLst>
              </a:tr>
              <a:tr h="914400">
                <a:tc>
                  <a:txBody>
                    <a:bodyPr/>
                    <a:lstStyle/>
                    <a:p>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ポイント６</a:t>
                      </a:r>
                      <a:r>
                        <a:rPr kumimoji="1" lang="en-US" altLang="ja-JP"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学習改善を前提にして、生徒が協働的に学習を進める</a:t>
                      </a:r>
                      <a:r>
                        <a:rPr kumimoji="1" lang="ja-JP" altLang="en-US" sz="2400" dirty="0">
                          <a:solidFill>
                            <a:srgbClr val="FF0000"/>
                          </a:solidFill>
                          <a:latin typeface="メイリオ" panose="020B0604030504040204" pitchFamily="50" charset="-128"/>
                          <a:ea typeface="メイリオ" panose="020B0604030504040204" pitchFamily="50" charset="-128"/>
                        </a:rPr>
                        <a:t>文化を醸成</a:t>
                      </a:r>
                      <a:r>
                        <a:rPr kumimoji="1" lang="ja-JP" altLang="en-US" sz="2400" dirty="0">
                          <a:latin typeface="メイリオ" panose="020B0604030504040204" pitchFamily="50" charset="-128"/>
                          <a:ea typeface="メイリオ" panose="020B0604030504040204" pitchFamily="50" charset="-128"/>
                        </a:rPr>
                        <a:t>する。</a:t>
                      </a:r>
                    </a:p>
                  </a:txBody>
                  <a:tcPr anchor="ctr"/>
                </a:tc>
                <a:extLst>
                  <a:ext uri="{0D108BD9-81ED-4DB2-BD59-A6C34878D82A}">
                    <a16:rowId xmlns:a16="http://schemas.microsoft.com/office/drawing/2014/main" val="3339795196"/>
                  </a:ext>
                </a:extLst>
              </a:tr>
            </a:tbl>
          </a:graphicData>
        </a:graphic>
      </p:graphicFrame>
      <p:sp>
        <p:nvSpPr>
          <p:cNvPr id="2" name="テキスト ボックス 1">
            <a:extLst>
              <a:ext uri="{FF2B5EF4-FFF2-40B4-BE49-F238E27FC236}">
                <a16:creationId xmlns:a16="http://schemas.microsoft.com/office/drawing/2014/main" id="{F888DC81-FFC4-BCC6-B104-4FBBC71B7DF8}"/>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（「授業改善につなぐ学習評価の在り方に関する研究（中学校）ー形成的評価の実践上の課題に着目してー（一年次）」広島県立教育センター 教科教育部）</a:t>
            </a:r>
          </a:p>
        </p:txBody>
      </p:sp>
    </p:spTree>
    <p:extLst>
      <p:ext uri="{BB962C8B-B14F-4D97-AF65-F5344CB8AC3E}">
        <p14:creationId xmlns:p14="http://schemas.microsoft.com/office/powerpoint/2010/main" val="3185806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2">
            <a:extLst>
              <a:ext uri="{FF2B5EF4-FFF2-40B4-BE49-F238E27FC236}">
                <a16:creationId xmlns:a16="http://schemas.microsoft.com/office/drawing/2014/main" id="{A1FD0EE0-18DB-AE0F-3CD1-A00535986B18}"/>
              </a:ext>
            </a:extLst>
          </p:cNvPr>
          <p:cNvGraphicFramePr>
            <a:graphicFrameLocks noGrp="1"/>
          </p:cNvGraphicFramePr>
          <p:nvPr>
            <p:extLst>
              <p:ext uri="{D42A27DB-BD31-4B8C-83A1-F6EECF244321}">
                <p14:modId xmlns:p14="http://schemas.microsoft.com/office/powerpoint/2010/main" val="826041152"/>
              </p:ext>
            </p:extLst>
          </p:nvPr>
        </p:nvGraphicFramePr>
        <p:xfrm>
          <a:off x="146778" y="160884"/>
          <a:ext cx="11925248" cy="6031136"/>
        </p:xfrm>
        <a:graphic>
          <a:graphicData uri="http://schemas.openxmlformats.org/drawingml/2006/table">
            <a:tbl>
              <a:tblPr firstRow="1" bandRow="1">
                <a:tableStyleId>{93296810-A885-4BE3-A3E7-6D5BEEA58F35}</a:tableStyleId>
              </a:tblPr>
              <a:tblGrid>
                <a:gridCol w="11925248">
                  <a:extLst>
                    <a:ext uri="{9D8B030D-6E8A-4147-A177-3AD203B41FA5}">
                      <a16:colId xmlns:a16="http://schemas.microsoft.com/office/drawing/2014/main" val="557176192"/>
                    </a:ext>
                  </a:extLst>
                </a:gridCol>
              </a:tblGrid>
              <a:tr h="544736">
                <a:tc>
                  <a:txBody>
                    <a:bodyPr/>
                    <a:lstStyle/>
                    <a:p>
                      <a:pPr algn="ctr"/>
                      <a:r>
                        <a:rPr kumimoji="1" lang="ja-JP" altLang="en-US" sz="2800" dirty="0">
                          <a:latin typeface="メイリオ" panose="020B0604030504040204" pitchFamily="50" charset="-128"/>
                          <a:ea typeface="メイリオ" panose="020B0604030504040204" pitchFamily="50" charset="-128"/>
                        </a:rPr>
                        <a:t>形成的評価の実践上のポイント</a:t>
                      </a:r>
                    </a:p>
                  </a:txBody>
                  <a:tcPr/>
                </a:tc>
                <a:extLst>
                  <a:ext uri="{0D108BD9-81ED-4DB2-BD59-A6C34878D82A}">
                    <a16:rowId xmlns:a16="http://schemas.microsoft.com/office/drawing/2014/main" val="3924761763"/>
                  </a:ext>
                </a:extLst>
              </a:tr>
              <a:tr h="914400">
                <a:tc>
                  <a:txBody>
                    <a:bodyPr/>
                    <a:lstStyle/>
                    <a:p>
                      <a:pPr marL="633413" indent="-633413"/>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ポイント１</a:t>
                      </a:r>
                      <a:r>
                        <a:rPr kumimoji="1" lang="en-US" altLang="ja-JP" sz="2400" dirty="0">
                          <a:latin typeface="メイリオ" panose="020B0604030504040204" pitchFamily="50" charset="-128"/>
                          <a:ea typeface="メイリオ" panose="020B0604030504040204" pitchFamily="50" charset="-128"/>
                        </a:rPr>
                        <a:t>】</a:t>
                      </a:r>
                      <a:r>
                        <a:rPr kumimoji="1" lang="ja-JP" altLang="en-US" sz="2400" baseline="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目標に到達した生徒の学習の状況を具体的に想定して評価規準を設定し、その評価規準と評価方法、学習活動に</a:t>
                      </a:r>
                      <a:r>
                        <a:rPr kumimoji="1" lang="ja-JP" altLang="en-US" sz="2400" dirty="0">
                          <a:solidFill>
                            <a:srgbClr val="FF0000"/>
                          </a:solidFill>
                          <a:latin typeface="メイリオ" panose="020B0604030504040204" pitchFamily="50" charset="-128"/>
                          <a:ea typeface="メイリオ" panose="020B0604030504040204" pitchFamily="50" charset="-128"/>
                        </a:rPr>
                        <a:t>一貫性</a:t>
                      </a:r>
                      <a:r>
                        <a:rPr kumimoji="1" lang="ja-JP" altLang="en-US" sz="2400" dirty="0">
                          <a:latin typeface="メイリオ" panose="020B0604030504040204" pitchFamily="50" charset="-128"/>
                          <a:ea typeface="メイリオ" panose="020B0604030504040204" pitchFamily="50" charset="-128"/>
                        </a:rPr>
                        <a:t>をもたせた単元を設計する。</a:t>
                      </a:r>
                    </a:p>
                  </a:txBody>
                  <a:tcPr anchor="ctr"/>
                </a:tc>
                <a:extLst>
                  <a:ext uri="{0D108BD9-81ED-4DB2-BD59-A6C34878D82A}">
                    <a16:rowId xmlns:a16="http://schemas.microsoft.com/office/drawing/2014/main" val="399049262"/>
                  </a:ext>
                </a:extLst>
              </a:tr>
              <a:tr h="914400">
                <a:tc>
                  <a:txBody>
                    <a:bodyPr/>
                    <a:lstStyle/>
                    <a:p>
                      <a:pPr marL="633413" indent="-633413"/>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ポイント２</a:t>
                      </a:r>
                      <a:r>
                        <a:rPr kumimoji="1" lang="en-US" altLang="ja-JP" sz="2400" dirty="0">
                          <a:latin typeface="メイリオ" panose="020B0604030504040204" pitchFamily="50" charset="-128"/>
                          <a:ea typeface="メイリオ" panose="020B0604030504040204" pitchFamily="50" charset="-128"/>
                        </a:rPr>
                        <a:t>】</a:t>
                      </a:r>
                      <a:r>
                        <a:rPr kumimoji="1" lang="ja-JP" altLang="en-US" sz="2400" baseline="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目標の到達に向けて、生徒の思考を促し、生徒が試行錯誤しながら学習活動に取り組むことを求めるような</a:t>
                      </a:r>
                      <a:r>
                        <a:rPr kumimoji="1" lang="ja-JP" altLang="en-US" sz="2400" dirty="0">
                          <a:solidFill>
                            <a:srgbClr val="FF0000"/>
                          </a:solidFill>
                          <a:latin typeface="メイリオ" panose="020B0604030504040204" pitchFamily="50" charset="-128"/>
                          <a:ea typeface="メイリオ" panose="020B0604030504040204" pitchFamily="50" charset="-128"/>
                        </a:rPr>
                        <a:t>問いや学習課題を設定</a:t>
                      </a:r>
                      <a:r>
                        <a:rPr kumimoji="1" lang="ja-JP" altLang="en-US" sz="2400" dirty="0">
                          <a:latin typeface="メイリオ" panose="020B0604030504040204" pitchFamily="50" charset="-128"/>
                          <a:ea typeface="メイリオ" panose="020B0604030504040204" pitchFamily="50" charset="-128"/>
                        </a:rPr>
                        <a:t>する。</a:t>
                      </a:r>
                    </a:p>
                  </a:txBody>
                  <a:tcPr anchor="ctr"/>
                </a:tc>
                <a:extLst>
                  <a:ext uri="{0D108BD9-81ED-4DB2-BD59-A6C34878D82A}">
                    <a16:rowId xmlns:a16="http://schemas.microsoft.com/office/drawing/2014/main" val="106035014"/>
                  </a:ext>
                </a:extLst>
              </a:tr>
              <a:tr h="914400">
                <a:tc>
                  <a:txBody>
                    <a:bodyPr/>
                    <a:lstStyle/>
                    <a:p>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ポイント３</a:t>
                      </a:r>
                      <a:r>
                        <a:rPr kumimoji="1" lang="en-US" altLang="ja-JP"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単元の評価規準と学習活動の</a:t>
                      </a:r>
                      <a:r>
                        <a:rPr kumimoji="1" lang="ja-JP" altLang="en-US" sz="2400" dirty="0">
                          <a:solidFill>
                            <a:srgbClr val="FF0000"/>
                          </a:solidFill>
                          <a:latin typeface="メイリオ" panose="020B0604030504040204" pitchFamily="50" charset="-128"/>
                          <a:ea typeface="メイリオ" panose="020B0604030504040204" pitchFamily="50" charset="-128"/>
                        </a:rPr>
                        <a:t>関係を生徒が理解できる</a:t>
                      </a:r>
                      <a:r>
                        <a:rPr kumimoji="1" lang="ja-JP" altLang="en-US" sz="2400" dirty="0">
                          <a:latin typeface="メイリオ" panose="020B0604030504040204" pitchFamily="50" charset="-128"/>
                          <a:ea typeface="メイリオ" panose="020B0604030504040204" pitchFamily="50" charset="-128"/>
                        </a:rPr>
                        <a:t>ように明示する。</a:t>
                      </a:r>
                    </a:p>
                  </a:txBody>
                  <a:tcPr anchor="ctr"/>
                </a:tc>
                <a:extLst>
                  <a:ext uri="{0D108BD9-81ED-4DB2-BD59-A6C34878D82A}">
                    <a16:rowId xmlns:a16="http://schemas.microsoft.com/office/drawing/2014/main" val="520092324"/>
                  </a:ext>
                </a:extLst>
              </a:tr>
              <a:tr h="914400">
                <a:tc>
                  <a:txBody>
                    <a:bodyPr/>
                    <a:lstStyle/>
                    <a:p>
                      <a:pPr marL="633413" indent="-633413"/>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ポイント４</a:t>
                      </a:r>
                      <a:r>
                        <a:rPr kumimoji="1" lang="en-US" altLang="ja-JP" sz="2400" dirty="0">
                          <a:solidFill>
                            <a:schemeClr val="tx1"/>
                          </a:solidFill>
                          <a:latin typeface="メイリオ" panose="020B0604030504040204" pitchFamily="50" charset="-128"/>
                          <a:ea typeface="メイリオ" panose="020B0604030504040204" pitchFamily="50" charset="-128"/>
                        </a:rPr>
                        <a:t>】</a:t>
                      </a:r>
                      <a:r>
                        <a:rPr kumimoji="1" lang="en-US" altLang="ja-JP" sz="2400" dirty="0">
                          <a:solidFill>
                            <a:srgbClr val="FF0000"/>
                          </a:solidFill>
                          <a:latin typeface="メイリオ" panose="020B0604030504040204" pitchFamily="50" charset="-128"/>
                          <a:ea typeface="メイリオ" panose="020B0604030504040204" pitchFamily="50" charset="-128"/>
                        </a:rPr>
                        <a:t> </a:t>
                      </a:r>
                      <a:r>
                        <a:rPr kumimoji="1" lang="ja-JP" altLang="en-US" sz="2400" dirty="0">
                          <a:solidFill>
                            <a:srgbClr val="FF0000"/>
                          </a:solidFill>
                          <a:latin typeface="メイリオ" panose="020B0604030504040204" pitchFamily="50" charset="-128"/>
                          <a:ea typeface="メイリオ" panose="020B0604030504040204" pitchFamily="50" charset="-128"/>
                        </a:rPr>
                        <a:t>段階的・継続的に相互評価を導入</a:t>
                      </a:r>
                      <a:r>
                        <a:rPr kumimoji="1" lang="ja-JP" altLang="en-US" sz="2400" dirty="0">
                          <a:latin typeface="メイリオ" panose="020B0604030504040204" pitchFamily="50" charset="-128"/>
                          <a:ea typeface="メイリオ" panose="020B0604030504040204" pitchFamily="50" charset="-128"/>
                        </a:rPr>
                        <a:t>し、生徒が自己の学習の状況を把握し学習を調整できるようにする。</a:t>
                      </a:r>
                    </a:p>
                  </a:txBody>
                  <a:tcPr anchor="ctr"/>
                </a:tc>
                <a:extLst>
                  <a:ext uri="{0D108BD9-81ED-4DB2-BD59-A6C34878D82A}">
                    <a16:rowId xmlns:a16="http://schemas.microsoft.com/office/drawing/2014/main" val="1321627175"/>
                  </a:ext>
                </a:extLst>
              </a:tr>
              <a:tr h="914400">
                <a:tc>
                  <a:txBody>
                    <a:bodyPr/>
                    <a:lstStyle/>
                    <a:p>
                      <a:pPr marL="633413" indent="-633413"/>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ポイント５</a:t>
                      </a:r>
                      <a:r>
                        <a:rPr kumimoji="1" lang="en-US" altLang="ja-JP"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生徒が自分の学習の過程を見直して、次に向けた改善について考えられるような</a:t>
                      </a:r>
                      <a:r>
                        <a:rPr kumimoji="1" lang="ja-JP" altLang="en-US" sz="2400" dirty="0">
                          <a:solidFill>
                            <a:srgbClr val="FF0000"/>
                          </a:solidFill>
                          <a:latin typeface="メイリオ" panose="020B0604030504040204" pitchFamily="50" charset="-128"/>
                          <a:ea typeface="メイリオ" panose="020B0604030504040204" pitchFamily="50" charset="-128"/>
                        </a:rPr>
                        <a:t>フィードバック</a:t>
                      </a:r>
                      <a:r>
                        <a:rPr kumimoji="1" lang="ja-JP" altLang="en-US" sz="2400" dirty="0">
                          <a:latin typeface="メイリオ" panose="020B0604030504040204" pitchFamily="50" charset="-128"/>
                          <a:ea typeface="メイリオ" panose="020B0604030504040204" pitchFamily="50" charset="-128"/>
                        </a:rPr>
                        <a:t>をする。</a:t>
                      </a:r>
                    </a:p>
                  </a:txBody>
                  <a:tcPr anchor="ctr"/>
                </a:tc>
                <a:extLst>
                  <a:ext uri="{0D108BD9-81ED-4DB2-BD59-A6C34878D82A}">
                    <a16:rowId xmlns:a16="http://schemas.microsoft.com/office/drawing/2014/main" val="2897404454"/>
                  </a:ext>
                </a:extLst>
              </a:tr>
              <a:tr h="914400">
                <a:tc>
                  <a:txBody>
                    <a:bodyPr/>
                    <a:lstStyle/>
                    <a:p>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ポイント６</a:t>
                      </a:r>
                      <a:r>
                        <a:rPr kumimoji="1" lang="en-US" altLang="ja-JP"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学習改善を前提にして、生徒が協働的に学習を進める</a:t>
                      </a:r>
                      <a:r>
                        <a:rPr kumimoji="1" lang="ja-JP" altLang="en-US" sz="2400" dirty="0">
                          <a:solidFill>
                            <a:srgbClr val="FF0000"/>
                          </a:solidFill>
                          <a:latin typeface="メイリオ" panose="020B0604030504040204" pitchFamily="50" charset="-128"/>
                          <a:ea typeface="メイリオ" panose="020B0604030504040204" pitchFamily="50" charset="-128"/>
                        </a:rPr>
                        <a:t>文化を醸成</a:t>
                      </a:r>
                      <a:r>
                        <a:rPr kumimoji="1" lang="ja-JP" altLang="en-US" sz="2400" dirty="0">
                          <a:latin typeface="メイリオ" panose="020B0604030504040204" pitchFamily="50" charset="-128"/>
                          <a:ea typeface="メイリオ" panose="020B0604030504040204" pitchFamily="50" charset="-128"/>
                        </a:rPr>
                        <a:t>する。</a:t>
                      </a:r>
                    </a:p>
                  </a:txBody>
                  <a:tcPr anchor="ctr"/>
                </a:tc>
                <a:extLst>
                  <a:ext uri="{0D108BD9-81ED-4DB2-BD59-A6C34878D82A}">
                    <a16:rowId xmlns:a16="http://schemas.microsoft.com/office/drawing/2014/main" val="3339795196"/>
                  </a:ext>
                </a:extLst>
              </a:tr>
            </a:tbl>
          </a:graphicData>
        </a:graphic>
      </p:graphicFrame>
      <p:sp>
        <p:nvSpPr>
          <p:cNvPr id="7" name="テキスト ボックス 6"/>
          <p:cNvSpPr txBox="1"/>
          <p:nvPr/>
        </p:nvSpPr>
        <p:spPr>
          <a:xfrm>
            <a:off x="242473" y="802828"/>
            <a:ext cx="11771217" cy="707886"/>
          </a:xfrm>
          <a:prstGeom prst="rect">
            <a:avLst/>
          </a:prstGeom>
          <a:solidFill>
            <a:schemeClr val="accent2">
              <a:lumMod val="40000"/>
              <a:lumOff val="60000"/>
            </a:schemeClr>
          </a:solidFill>
        </p:spPr>
        <p:txBody>
          <a:bodyPr wrap="square" rtlCol="0">
            <a:spAutoFit/>
          </a:bodyPr>
          <a:lstStyle/>
          <a:p>
            <a:r>
              <a:rPr kumimoji="1" lang="en-US" altLang="ja-JP" sz="4000" dirty="0">
                <a:latin typeface="メイリオ" panose="020B0604030504040204" pitchFamily="50" charset="-128"/>
                <a:ea typeface="メイリオ" panose="020B0604030504040204" pitchFamily="50" charset="-128"/>
              </a:rPr>
              <a:t>【</a:t>
            </a:r>
            <a:r>
              <a:rPr kumimoji="1" lang="ja-JP" altLang="en-US" sz="4000" dirty="0">
                <a:latin typeface="メイリオ" panose="020B0604030504040204" pitchFamily="50" charset="-128"/>
                <a:ea typeface="メイリオ" panose="020B0604030504040204" pitchFamily="50" charset="-128"/>
              </a:rPr>
              <a:t>ポイント①一貫性</a:t>
            </a:r>
            <a:r>
              <a:rPr kumimoji="1" lang="en-US" altLang="ja-JP" sz="4000" dirty="0">
                <a:latin typeface="メイリオ" panose="020B0604030504040204" pitchFamily="50" charset="-128"/>
                <a:ea typeface="メイリオ" panose="020B0604030504040204" pitchFamily="50" charset="-128"/>
              </a:rPr>
              <a:t>】</a:t>
            </a:r>
            <a:endParaRPr kumimoji="1" lang="ja-JP" altLang="en-US" sz="4000"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242473" y="1664808"/>
            <a:ext cx="11823972" cy="707886"/>
          </a:xfrm>
          <a:prstGeom prst="rect">
            <a:avLst/>
          </a:prstGeom>
          <a:solidFill>
            <a:schemeClr val="accent2">
              <a:lumMod val="40000"/>
              <a:lumOff val="60000"/>
            </a:schemeClr>
          </a:solidFill>
        </p:spPr>
        <p:txBody>
          <a:bodyPr wrap="square" rtlCol="0">
            <a:spAutoFit/>
          </a:bodyPr>
          <a:lstStyle/>
          <a:p>
            <a:r>
              <a:rPr kumimoji="1" lang="en-US" altLang="ja-JP" sz="4000" dirty="0">
                <a:latin typeface="メイリオ" panose="020B0604030504040204" pitchFamily="50" charset="-128"/>
                <a:ea typeface="メイリオ" panose="020B0604030504040204" pitchFamily="50" charset="-128"/>
              </a:rPr>
              <a:t>【</a:t>
            </a:r>
            <a:r>
              <a:rPr kumimoji="1" lang="ja-JP" altLang="en-US" sz="4000" dirty="0">
                <a:latin typeface="メイリオ" panose="020B0604030504040204" pitchFamily="50" charset="-128"/>
                <a:ea typeface="メイリオ" panose="020B0604030504040204" pitchFamily="50" charset="-128"/>
              </a:rPr>
              <a:t>ポイント②問いや学習課題</a:t>
            </a:r>
            <a:r>
              <a:rPr kumimoji="1" lang="en-US" altLang="ja-JP" sz="4000" dirty="0">
                <a:latin typeface="メイリオ" panose="020B0604030504040204" pitchFamily="50" charset="-128"/>
                <a:ea typeface="メイリオ" panose="020B0604030504040204" pitchFamily="50" charset="-128"/>
              </a:rPr>
              <a:t>】</a:t>
            </a:r>
            <a:endParaRPr kumimoji="1" lang="ja-JP" altLang="en-US" sz="40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242472" y="4453972"/>
            <a:ext cx="11771217" cy="707886"/>
          </a:xfrm>
          <a:prstGeom prst="rect">
            <a:avLst/>
          </a:prstGeom>
          <a:solidFill>
            <a:schemeClr val="accent2">
              <a:lumMod val="40000"/>
              <a:lumOff val="60000"/>
            </a:schemeClr>
          </a:solidFill>
        </p:spPr>
        <p:txBody>
          <a:bodyPr wrap="square" rtlCol="0">
            <a:spAutoFit/>
          </a:bodyPr>
          <a:lstStyle/>
          <a:p>
            <a:r>
              <a:rPr lang="en-US" altLang="ja-JP" sz="4000" dirty="0">
                <a:latin typeface="メイリオ" panose="020B0604030504040204" pitchFamily="50" charset="-128"/>
                <a:ea typeface="メイリオ" panose="020B0604030504040204" pitchFamily="50" charset="-128"/>
              </a:rPr>
              <a:t>【</a:t>
            </a:r>
            <a:r>
              <a:rPr lang="ja-JP" altLang="en-US" sz="4000" dirty="0">
                <a:latin typeface="メイリオ" panose="020B0604030504040204" pitchFamily="50" charset="-128"/>
                <a:ea typeface="メイリオ" panose="020B0604030504040204" pitchFamily="50" charset="-128"/>
              </a:rPr>
              <a:t>ポイント⑤フィードバック</a:t>
            </a:r>
            <a:r>
              <a:rPr lang="en-US" altLang="ja-JP" sz="4000" dirty="0">
                <a:latin typeface="メイリオ" panose="020B0604030504040204" pitchFamily="50" charset="-128"/>
                <a:ea typeface="メイリオ" panose="020B0604030504040204" pitchFamily="50" charset="-128"/>
              </a:rPr>
              <a:t>】</a:t>
            </a:r>
            <a:endParaRPr lang="ja-JP" altLang="en-US" sz="40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210387" y="3513360"/>
            <a:ext cx="11771217" cy="707886"/>
          </a:xfrm>
          <a:prstGeom prst="rect">
            <a:avLst/>
          </a:prstGeom>
          <a:solidFill>
            <a:schemeClr val="accent2">
              <a:lumMod val="40000"/>
              <a:lumOff val="60000"/>
            </a:schemeClr>
          </a:solidFill>
        </p:spPr>
        <p:txBody>
          <a:bodyPr wrap="square" rtlCol="0">
            <a:spAutoFit/>
          </a:bodyPr>
          <a:lstStyle/>
          <a:p>
            <a:r>
              <a:rPr lang="en-US" altLang="ja-JP" sz="4000" dirty="0">
                <a:latin typeface="メイリオ" panose="020B0604030504040204" pitchFamily="50" charset="-128"/>
                <a:ea typeface="メイリオ" panose="020B0604030504040204" pitchFamily="50" charset="-128"/>
              </a:rPr>
              <a:t>【</a:t>
            </a:r>
            <a:r>
              <a:rPr lang="ja-JP" altLang="en-US" sz="4000" dirty="0">
                <a:latin typeface="メイリオ" panose="020B0604030504040204" pitchFamily="50" charset="-128"/>
                <a:ea typeface="メイリオ" panose="020B0604030504040204" pitchFamily="50" charset="-128"/>
              </a:rPr>
              <a:t>ポイント④相互評価</a:t>
            </a:r>
            <a:r>
              <a:rPr lang="en-US" altLang="ja-JP" sz="4000" dirty="0">
                <a:latin typeface="メイリオ" panose="020B0604030504040204" pitchFamily="50" charset="-128"/>
                <a:ea typeface="メイリオ" panose="020B0604030504040204" pitchFamily="50" charset="-128"/>
              </a:rPr>
              <a:t>】</a:t>
            </a:r>
            <a:endParaRPr lang="ja-JP" altLang="en-US" sz="4000"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223793" y="2620418"/>
            <a:ext cx="11771217" cy="707886"/>
          </a:xfrm>
          <a:prstGeom prst="rect">
            <a:avLst/>
          </a:prstGeom>
          <a:solidFill>
            <a:schemeClr val="accent2">
              <a:lumMod val="40000"/>
              <a:lumOff val="60000"/>
            </a:schemeClr>
          </a:solidFill>
        </p:spPr>
        <p:txBody>
          <a:bodyPr wrap="square" rtlCol="0">
            <a:spAutoFit/>
          </a:bodyPr>
          <a:lstStyle/>
          <a:p>
            <a:r>
              <a:rPr lang="en-US" altLang="ja-JP" sz="4000" dirty="0">
                <a:latin typeface="メイリオ" panose="020B0604030504040204" pitchFamily="50" charset="-128"/>
                <a:ea typeface="メイリオ" panose="020B0604030504040204" pitchFamily="50" charset="-128"/>
              </a:rPr>
              <a:t>【</a:t>
            </a:r>
            <a:r>
              <a:rPr lang="ja-JP" altLang="en-US" sz="4000" dirty="0">
                <a:latin typeface="メイリオ" panose="020B0604030504040204" pitchFamily="50" charset="-128"/>
                <a:ea typeface="メイリオ" panose="020B0604030504040204" pitchFamily="50" charset="-128"/>
              </a:rPr>
              <a:t>ポイント③関係の理解</a:t>
            </a:r>
            <a:r>
              <a:rPr lang="en-US" altLang="ja-JP" sz="4000" dirty="0">
                <a:latin typeface="メイリオ" panose="020B0604030504040204" pitchFamily="50" charset="-128"/>
                <a:ea typeface="メイリオ" panose="020B0604030504040204" pitchFamily="50" charset="-128"/>
              </a:rPr>
              <a:t>】</a:t>
            </a:r>
            <a:endParaRPr lang="ja-JP" altLang="en-US" sz="40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210386" y="5394584"/>
            <a:ext cx="11771217" cy="707886"/>
          </a:xfrm>
          <a:prstGeom prst="rect">
            <a:avLst/>
          </a:prstGeom>
          <a:solidFill>
            <a:schemeClr val="accent2">
              <a:lumMod val="40000"/>
              <a:lumOff val="60000"/>
            </a:schemeClr>
          </a:solidFill>
        </p:spPr>
        <p:txBody>
          <a:bodyPr wrap="square" rtlCol="0">
            <a:spAutoFit/>
          </a:bodyPr>
          <a:lstStyle/>
          <a:p>
            <a:r>
              <a:rPr lang="en-US" altLang="ja-JP" sz="4000" dirty="0">
                <a:latin typeface="メイリオ" panose="020B0604030504040204" pitchFamily="50" charset="-128"/>
                <a:ea typeface="メイリオ" panose="020B0604030504040204" pitchFamily="50" charset="-128"/>
              </a:rPr>
              <a:t>【</a:t>
            </a:r>
            <a:r>
              <a:rPr lang="ja-JP" altLang="en-US" sz="4000" dirty="0">
                <a:latin typeface="メイリオ" panose="020B0604030504040204" pitchFamily="50" charset="-128"/>
                <a:ea typeface="メイリオ" panose="020B0604030504040204" pitchFamily="50" charset="-128"/>
              </a:rPr>
              <a:t>ポイント⑥文化の醸成</a:t>
            </a:r>
            <a:r>
              <a:rPr lang="en-US" altLang="ja-JP" sz="4000" dirty="0">
                <a:latin typeface="メイリオ" panose="020B0604030504040204" pitchFamily="50" charset="-128"/>
                <a:ea typeface="メイリオ" panose="020B0604030504040204" pitchFamily="50" charset="-128"/>
              </a:rPr>
              <a:t>】</a:t>
            </a:r>
            <a:endParaRPr lang="ja-JP" altLang="en-US" sz="400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1B82B00B-6EDC-DF83-F83B-AD1EAE122BBB}"/>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419781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円/楕円 7">
            <a:extLst>
              <a:ext uri="{FF2B5EF4-FFF2-40B4-BE49-F238E27FC236}">
                <a16:creationId xmlns:a16="http://schemas.microsoft.com/office/drawing/2014/main" id="{03E1E1F0-4C0D-BBD7-A12C-43BE7ABA2F8E}"/>
              </a:ext>
            </a:extLst>
          </p:cNvPr>
          <p:cNvSpPr/>
          <p:nvPr/>
        </p:nvSpPr>
        <p:spPr>
          <a:xfrm>
            <a:off x="4804469" y="1775635"/>
            <a:ext cx="2348016" cy="1504047"/>
          </a:xfrm>
          <a:prstGeom prst="ellipse">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800" b="1" dirty="0">
                <a:solidFill>
                  <a:schemeClr val="accent2">
                    <a:lumMod val="75000"/>
                  </a:schemeClr>
                </a:solidFill>
              </a:rPr>
              <a:t>生徒の</a:t>
            </a:r>
            <a:endParaRPr kumimoji="1" lang="en-US" altLang="ja-JP" sz="2800" b="1" dirty="0">
              <a:solidFill>
                <a:schemeClr val="accent2">
                  <a:lumMod val="75000"/>
                </a:schemeClr>
              </a:solidFill>
            </a:endParaRPr>
          </a:p>
          <a:p>
            <a:pPr algn="ctr"/>
            <a:r>
              <a:rPr lang="ja-JP" altLang="en-US" sz="2800" b="1" dirty="0">
                <a:solidFill>
                  <a:schemeClr val="accent2">
                    <a:lumMod val="75000"/>
                  </a:schemeClr>
                </a:solidFill>
              </a:rPr>
              <a:t>学習改善</a:t>
            </a:r>
            <a:endParaRPr kumimoji="1" lang="ja-JP" altLang="en-US" sz="2400" b="1" dirty="0">
              <a:solidFill>
                <a:schemeClr val="accent2">
                  <a:lumMod val="75000"/>
                </a:schemeClr>
              </a:solidFill>
            </a:endParaRPr>
          </a:p>
        </p:txBody>
      </p:sp>
      <p:sp>
        <p:nvSpPr>
          <p:cNvPr id="87" name="テキスト ボックス 86">
            <a:extLst>
              <a:ext uri="{FF2B5EF4-FFF2-40B4-BE49-F238E27FC236}">
                <a16:creationId xmlns:a16="http://schemas.microsoft.com/office/drawing/2014/main" id="{2AD121D3-55D3-AE89-C29F-041731EFD96B}"/>
              </a:ext>
            </a:extLst>
          </p:cNvPr>
          <p:cNvSpPr txBox="1"/>
          <p:nvPr/>
        </p:nvSpPr>
        <p:spPr>
          <a:xfrm>
            <a:off x="9377548" y="2861612"/>
            <a:ext cx="2407359" cy="1200329"/>
          </a:xfrm>
          <a:prstGeom prst="rect">
            <a:avLst/>
          </a:prstGeom>
          <a:noFill/>
        </p:spPr>
        <p:txBody>
          <a:bodyPr wrap="square" rtlCol="0">
            <a:spAutoFit/>
          </a:bodyPr>
          <a:lstStyle/>
          <a:p>
            <a:pPr algn="ctr"/>
            <a:r>
              <a:rPr kumimoji="1" lang="en-US" altLang="ja-JP" sz="2400" b="1" dirty="0">
                <a:solidFill>
                  <a:srgbClr val="0070C0"/>
                </a:solidFill>
                <a:latin typeface="メイリオ" panose="020B0604030504040204" pitchFamily="50" charset="-128"/>
                <a:ea typeface="メイリオ" panose="020B0604030504040204" pitchFamily="50" charset="-128"/>
              </a:rPr>
              <a:t>【</a:t>
            </a:r>
            <a:r>
              <a:rPr kumimoji="1" lang="ja-JP" altLang="en-US" sz="2400" b="1" dirty="0">
                <a:solidFill>
                  <a:srgbClr val="0070C0"/>
                </a:solidFill>
                <a:latin typeface="メイリオ" panose="020B0604030504040204" pitchFamily="50" charset="-128"/>
                <a:ea typeface="メイリオ" panose="020B0604030504040204" pitchFamily="50" charset="-128"/>
              </a:rPr>
              <a:t>ポイント</a:t>
            </a:r>
            <a:r>
              <a:rPr kumimoji="1" lang="en-US" altLang="ja-JP" sz="2400" b="1" dirty="0">
                <a:solidFill>
                  <a:srgbClr val="0070C0"/>
                </a:solidFill>
                <a:latin typeface="メイリオ" panose="020B0604030504040204" pitchFamily="50" charset="-128"/>
                <a:ea typeface="メイリオ" panose="020B0604030504040204" pitchFamily="50" charset="-128"/>
              </a:rPr>
              <a:t>】</a:t>
            </a:r>
            <a:r>
              <a:rPr kumimoji="1" lang="ja-JP" altLang="en-US" sz="2400" b="1" dirty="0">
                <a:solidFill>
                  <a:srgbClr val="0070C0"/>
                </a:solidFill>
                <a:latin typeface="メイリオ" panose="020B0604030504040204" pitchFamily="50" charset="-128"/>
                <a:ea typeface="メイリオ" panose="020B0604030504040204" pitchFamily="50" charset="-128"/>
              </a:rPr>
              <a:t>を踏まえた教師の</a:t>
            </a:r>
            <a:endParaRPr kumimoji="1" lang="en-US" altLang="ja-JP" sz="2400" b="1" dirty="0">
              <a:solidFill>
                <a:srgbClr val="0070C0"/>
              </a:solidFill>
              <a:latin typeface="メイリオ" panose="020B0604030504040204" pitchFamily="50" charset="-128"/>
              <a:ea typeface="メイリオ" panose="020B0604030504040204" pitchFamily="50" charset="-128"/>
            </a:endParaRPr>
          </a:p>
          <a:p>
            <a:pPr algn="ctr"/>
            <a:r>
              <a:rPr lang="ja-JP" altLang="en-US" sz="2400" b="1" dirty="0">
                <a:solidFill>
                  <a:srgbClr val="0070C0"/>
                </a:solidFill>
                <a:latin typeface="メイリオ" panose="020B0604030504040204" pitchFamily="50" charset="-128"/>
                <a:ea typeface="メイリオ" panose="020B0604030504040204" pitchFamily="50" charset="-128"/>
              </a:rPr>
              <a:t>働きかけ</a:t>
            </a:r>
            <a:endParaRPr kumimoji="1" lang="ja-JP" altLang="en-US" sz="2400" b="1" dirty="0">
              <a:solidFill>
                <a:srgbClr val="0070C0"/>
              </a:solidFill>
              <a:latin typeface="メイリオ" panose="020B0604030504040204" pitchFamily="50" charset="-128"/>
              <a:ea typeface="メイリオ" panose="020B0604030504040204" pitchFamily="50" charset="-128"/>
            </a:endParaRPr>
          </a:p>
        </p:txBody>
      </p:sp>
      <p:cxnSp>
        <p:nvCxnSpPr>
          <p:cNvPr id="88" name="直線矢印コネクタ 87">
            <a:extLst>
              <a:ext uri="{FF2B5EF4-FFF2-40B4-BE49-F238E27FC236}">
                <a16:creationId xmlns:a16="http://schemas.microsoft.com/office/drawing/2014/main" id="{A42D052C-3BCE-AA22-411C-1304A9307885}"/>
              </a:ext>
            </a:extLst>
          </p:cNvPr>
          <p:cNvCxnSpPr>
            <a:cxnSpLocks/>
          </p:cNvCxnSpPr>
          <p:nvPr/>
        </p:nvCxnSpPr>
        <p:spPr>
          <a:xfrm flipH="1">
            <a:off x="8431159" y="3172531"/>
            <a:ext cx="74243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id="{39C0F2D7-2851-8495-9ABD-074029765421}"/>
              </a:ext>
            </a:extLst>
          </p:cNvPr>
          <p:cNvCxnSpPr>
            <a:cxnSpLocks/>
          </p:cNvCxnSpPr>
          <p:nvPr/>
        </p:nvCxnSpPr>
        <p:spPr>
          <a:xfrm flipV="1">
            <a:off x="8449626" y="3468461"/>
            <a:ext cx="798891" cy="24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0" name="テキスト ボックス 89">
            <a:extLst>
              <a:ext uri="{FF2B5EF4-FFF2-40B4-BE49-F238E27FC236}">
                <a16:creationId xmlns:a16="http://schemas.microsoft.com/office/drawing/2014/main" id="{1832B79F-4D4A-387E-8320-ED3992C7D4F5}"/>
              </a:ext>
            </a:extLst>
          </p:cNvPr>
          <p:cNvSpPr txBox="1"/>
          <p:nvPr/>
        </p:nvSpPr>
        <p:spPr>
          <a:xfrm flipH="1">
            <a:off x="8535601" y="2599040"/>
            <a:ext cx="487175" cy="584775"/>
          </a:xfrm>
          <a:prstGeom prst="rect">
            <a:avLst/>
          </a:prstGeom>
          <a:noFill/>
        </p:spPr>
        <p:txBody>
          <a:bodyPr wrap="square" rtlCol="0">
            <a:spAutoFit/>
          </a:bodyPr>
          <a:lstStyle>
            <a:defPPr>
              <a:defRPr lang="ja-JP"/>
            </a:defPPr>
            <a:lvl1pPr>
              <a:defRPr sz="3200"/>
            </a:lvl1pPr>
          </a:lstStyle>
          <a:p>
            <a:r>
              <a:rPr lang="ja-JP" altLang="en-US" dirty="0"/>
              <a:t>❶</a:t>
            </a:r>
          </a:p>
        </p:txBody>
      </p:sp>
      <p:sp>
        <p:nvSpPr>
          <p:cNvPr id="91" name="テキスト ボックス 90">
            <a:extLst>
              <a:ext uri="{FF2B5EF4-FFF2-40B4-BE49-F238E27FC236}">
                <a16:creationId xmlns:a16="http://schemas.microsoft.com/office/drawing/2014/main" id="{B9CD0625-B1A0-BA7B-E5BC-BD3223633C6E}"/>
              </a:ext>
            </a:extLst>
          </p:cNvPr>
          <p:cNvSpPr txBox="1"/>
          <p:nvPr/>
        </p:nvSpPr>
        <p:spPr>
          <a:xfrm>
            <a:off x="8597872" y="3531477"/>
            <a:ext cx="658456" cy="584775"/>
          </a:xfrm>
          <a:prstGeom prst="rect">
            <a:avLst/>
          </a:prstGeom>
          <a:noFill/>
        </p:spPr>
        <p:txBody>
          <a:bodyPr wrap="square" rtlCol="0">
            <a:spAutoFit/>
          </a:bodyPr>
          <a:lstStyle/>
          <a:p>
            <a:r>
              <a:rPr kumimoji="1" lang="ja-JP" altLang="en-US" sz="3200" dirty="0"/>
              <a:t>❷</a:t>
            </a:r>
          </a:p>
        </p:txBody>
      </p:sp>
      <p:cxnSp>
        <p:nvCxnSpPr>
          <p:cNvPr id="99" name="直線矢印コネクタ 98">
            <a:extLst>
              <a:ext uri="{FF2B5EF4-FFF2-40B4-BE49-F238E27FC236}">
                <a16:creationId xmlns:a16="http://schemas.microsoft.com/office/drawing/2014/main" id="{F8DD06B2-04ED-318C-D6A9-30DF8FC49275}"/>
              </a:ext>
            </a:extLst>
          </p:cNvPr>
          <p:cNvCxnSpPr>
            <a:cxnSpLocks/>
          </p:cNvCxnSpPr>
          <p:nvPr/>
        </p:nvCxnSpPr>
        <p:spPr>
          <a:xfrm flipV="1">
            <a:off x="5873123" y="5551551"/>
            <a:ext cx="0" cy="7080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a:extLst>
              <a:ext uri="{FF2B5EF4-FFF2-40B4-BE49-F238E27FC236}">
                <a16:creationId xmlns:a16="http://schemas.microsoft.com/office/drawing/2014/main" id="{77272283-46AD-F166-15BB-E45EC5A7D0BB}"/>
              </a:ext>
            </a:extLst>
          </p:cNvPr>
          <p:cNvCxnSpPr>
            <a:cxnSpLocks/>
          </p:cNvCxnSpPr>
          <p:nvPr/>
        </p:nvCxnSpPr>
        <p:spPr>
          <a:xfrm>
            <a:off x="6174180" y="5613732"/>
            <a:ext cx="0" cy="6833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1" name="テキスト ボックス 100">
            <a:extLst>
              <a:ext uri="{FF2B5EF4-FFF2-40B4-BE49-F238E27FC236}">
                <a16:creationId xmlns:a16="http://schemas.microsoft.com/office/drawing/2014/main" id="{217CD7EE-86D1-7748-2706-CE694F51244F}"/>
              </a:ext>
            </a:extLst>
          </p:cNvPr>
          <p:cNvSpPr txBox="1"/>
          <p:nvPr/>
        </p:nvSpPr>
        <p:spPr>
          <a:xfrm>
            <a:off x="5231725" y="5663040"/>
            <a:ext cx="311179" cy="584775"/>
          </a:xfrm>
          <a:prstGeom prst="rect">
            <a:avLst/>
          </a:prstGeom>
          <a:noFill/>
        </p:spPr>
        <p:txBody>
          <a:bodyPr wrap="square" rtlCol="0">
            <a:spAutoFit/>
          </a:bodyPr>
          <a:lstStyle>
            <a:defPPr>
              <a:defRPr lang="ja-JP"/>
            </a:defPPr>
            <a:lvl1pPr>
              <a:defRPr sz="3200"/>
            </a:lvl1pPr>
          </a:lstStyle>
          <a:p>
            <a:r>
              <a:rPr lang="ja-JP" altLang="en-US" dirty="0"/>
              <a:t>❶</a:t>
            </a:r>
          </a:p>
        </p:txBody>
      </p:sp>
      <p:sp>
        <p:nvSpPr>
          <p:cNvPr id="102" name="テキスト ボックス 101">
            <a:extLst>
              <a:ext uri="{FF2B5EF4-FFF2-40B4-BE49-F238E27FC236}">
                <a16:creationId xmlns:a16="http://schemas.microsoft.com/office/drawing/2014/main" id="{4EC2EC3D-3088-FA09-24E1-110FA2F65D71}"/>
              </a:ext>
            </a:extLst>
          </p:cNvPr>
          <p:cNvSpPr txBox="1"/>
          <p:nvPr/>
        </p:nvSpPr>
        <p:spPr>
          <a:xfrm>
            <a:off x="6178859" y="5639905"/>
            <a:ext cx="365337" cy="586251"/>
          </a:xfrm>
          <a:prstGeom prst="rect">
            <a:avLst/>
          </a:prstGeom>
          <a:noFill/>
        </p:spPr>
        <p:txBody>
          <a:bodyPr wrap="square" rtlCol="0">
            <a:spAutoFit/>
          </a:bodyPr>
          <a:lstStyle>
            <a:defPPr>
              <a:defRPr lang="ja-JP"/>
            </a:defPPr>
            <a:lvl1pPr>
              <a:defRPr sz="3200"/>
            </a:lvl1pPr>
          </a:lstStyle>
          <a:p>
            <a:r>
              <a:rPr lang="ja-JP" altLang="en-US" dirty="0"/>
              <a:t>❷</a:t>
            </a:r>
          </a:p>
        </p:txBody>
      </p:sp>
      <p:sp>
        <p:nvSpPr>
          <p:cNvPr id="103" name="テキスト ボックス 102">
            <a:extLst>
              <a:ext uri="{FF2B5EF4-FFF2-40B4-BE49-F238E27FC236}">
                <a16:creationId xmlns:a16="http://schemas.microsoft.com/office/drawing/2014/main" id="{28B259AC-6189-0898-F5D7-9835EBBDD0C8}"/>
              </a:ext>
            </a:extLst>
          </p:cNvPr>
          <p:cNvSpPr txBox="1"/>
          <p:nvPr/>
        </p:nvSpPr>
        <p:spPr>
          <a:xfrm>
            <a:off x="3228375" y="6262394"/>
            <a:ext cx="5772153" cy="461665"/>
          </a:xfrm>
          <a:prstGeom prst="rect">
            <a:avLst/>
          </a:prstGeom>
          <a:noFill/>
        </p:spPr>
        <p:txBody>
          <a:bodyPr wrap="square" rtlCol="0">
            <a:spAutoFit/>
          </a:bodyPr>
          <a:lstStyle/>
          <a:p>
            <a:pPr algn="ctr"/>
            <a:r>
              <a:rPr kumimoji="1" lang="ja-JP" altLang="en-US" sz="2400" b="1" dirty="0">
                <a:solidFill>
                  <a:srgbClr val="0070C0"/>
                </a:solidFill>
                <a:latin typeface="メイリオ" panose="020B0604030504040204" pitchFamily="50" charset="-128"/>
                <a:ea typeface="メイリオ" panose="020B0604030504040204" pitchFamily="50" charset="-128"/>
              </a:rPr>
              <a:t>ポイントを踏まえた教師の</a:t>
            </a:r>
            <a:r>
              <a:rPr lang="ja-JP" altLang="en-US" sz="2400" b="1" dirty="0">
                <a:solidFill>
                  <a:srgbClr val="0070C0"/>
                </a:solidFill>
                <a:latin typeface="メイリオ" panose="020B0604030504040204" pitchFamily="50" charset="-128"/>
                <a:ea typeface="メイリオ" panose="020B0604030504040204" pitchFamily="50" charset="-128"/>
              </a:rPr>
              <a:t>働きかけ</a:t>
            </a:r>
            <a:endParaRPr kumimoji="1" lang="ja-JP" altLang="en-US" sz="2400" b="1" dirty="0">
              <a:solidFill>
                <a:srgbClr val="0070C0"/>
              </a:solidFill>
              <a:latin typeface="メイリオ" panose="020B0604030504040204" pitchFamily="50" charset="-128"/>
              <a:ea typeface="メイリオ" panose="020B0604030504040204" pitchFamily="50" charset="-128"/>
            </a:endParaRPr>
          </a:p>
        </p:txBody>
      </p:sp>
      <p:cxnSp>
        <p:nvCxnSpPr>
          <p:cNvPr id="106" name="直線矢印コネクタ 105">
            <a:extLst>
              <a:ext uri="{FF2B5EF4-FFF2-40B4-BE49-F238E27FC236}">
                <a16:creationId xmlns:a16="http://schemas.microsoft.com/office/drawing/2014/main" id="{14F5E17D-ADAF-BC8D-011E-D584DA26263C}"/>
              </a:ext>
            </a:extLst>
          </p:cNvPr>
          <p:cNvCxnSpPr>
            <a:cxnSpLocks/>
          </p:cNvCxnSpPr>
          <p:nvPr/>
        </p:nvCxnSpPr>
        <p:spPr>
          <a:xfrm>
            <a:off x="2711289" y="3172531"/>
            <a:ext cx="726247" cy="37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7" name="直線矢印コネクタ 106">
            <a:extLst>
              <a:ext uri="{FF2B5EF4-FFF2-40B4-BE49-F238E27FC236}">
                <a16:creationId xmlns:a16="http://schemas.microsoft.com/office/drawing/2014/main" id="{42F443C6-1E04-83E6-9C61-2A0521AD3A74}"/>
              </a:ext>
            </a:extLst>
          </p:cNvPr>
          <p:cNvCxnSpPr>
            <a:cxnSpLocks/>
          </p:cNvCxnSpPr>
          <p:nvPr/>
        </p:nvCxnSpPr>
        <p:spPr>
          <a:xfrm flipH="1" flipV="1">
            <a:off x="2677244" y="3498144"/>
            <a:ext cx="760494"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8" name="テキスト ボックス 107">
            <a:extLst>
              <a:ext uri="{FF2B5EF4-FFF2-40B4-BE49-F238E27FC236}">
                <a16:creationId xmlns:a16="http://schemas.microsoft.com/office/drawing/2014/main" id="{BB1CF846-FB18-60F3-19F7-0ADA3D280D30}"/>
              </a:ext>
            </a:extLst>
          </p:cNvPr>
          <p:cNvSpPr txBox="1"/>
          <p:nvPr/>
        </p:nvSpPr>
        <p:spPr>
          <a:xfrm>
            <a:off x="2758725" y="2609231"/>
            <a:ext cx="297648" cy="584775"/>
          </a:xfrm>
          <a:prstGeom prst="rect">
            <a:avLst/>
          </a:prstGeom>
          <a:noFill/>
        </p:spPr>
        <p:txBody>
          <a:bodyPr wrap="square" rtlCol="0">
            <a:spAutoFit/>
          </a:bodyPr>
          <a:lstStyle>
            <a:defPPr>
              <a:defRPr lang="ja-JP"/>
            </a:defPPr>
            <a:lvl1pPr>
              <a:defRPr sz="3200"/>
            </a:lvl1pPr>
          </a:lstStyle>
          <a:p>
            <a:r>
              <a:rPr lang="ja-JP" altLang="en-US" dirty="0"/>
              <a:t>❶</a:t>
            </a:r>
          </a:p>
        </p:txBody>
      </p:sp>
      <p:sp>
        <p:nvSpPr>
          <p:cNvPr id="109" name="テキスト ボックス 108">
            <a:extLst>
              <a:ext uri="{FF2B5EF4-FFF2-40B4-BE49-F238E27FC236}">
                <a16:creationId xmlns:a16="http://schemas.microsoft.com/office/drawing/2014/main" id="{49365816-92D0-B8B5-B9B3-D476F4D40984}"/>
              </a:ext>
            </a:extLst>
          </p:cNvPr>
          <p:cNvSpPr txBox="1"/>
          <p:nvPr/>
        </p:nvSpPr>
        <p:spPr>
          <a:xfrm>
            <a:off x="2784359" y="3595139"/>
            <a:ext cx="760494" cy="584775"/>
          </a:xfrm>
          <a:prstGeom prst="rect">
            <a:avLst/>
          </a:prstGeom>
          <a:noFill/>
        </p:spPr>
        <p:txBody>
          <a:bodyPr wrap="square" rtlCol="0">
            <a:spAutoFit/>
          </a:bodyPr>
          <a:lstStyle>
            <a:defPPr>
              <a:defRPr lang="ja-JP"/>
            </a:defPPr>
            <a:lvl1pPr>
              <a:defRPr sz="3200"/>
            </a:lvl1pPr>
          </a:lstStyle>
          <a:p>
            <a:r>
              <a:rPr lang="ja-JP" altLang="en-US" dirty="0"/>
              <a:t>❷</a:t>
            </a:r>
          </a:p>
        </p:txBody>
      </p:sp>
      <p:sp>
        <p:nvSpPr>
          <p:cNvPr id="110" name="テキスト ボックス 109">
            <a:extLst>
              <a:ext uri="{FF2B5EF4-FFF2-40B4-BE49-F238E27FC236}">
                <a16:creationId xmlns:a16="http://schemas.microsoft.com/office/drawing/2014/main" id="{39C428BE-D2EC-6F80-61C0-FF53DD6615AA}"/>
              </a:ext>
            </a:extLst>
          </p:cNvPr>
          <p:cNvSpPr txBox="1"/>
          <p:nvPr/>
        </p:nvSpPr>
        <p:spPr>
          <a:xfrm>
            <a:off x="185825" y="2927244"/>
            <a:ext cx="2562885" cy="1200329"/>
          </a:xfrm>
          <a:prstGeom prst="rect">
            <a:avLst/>
          </a:prstGeom>
          <a:noFill/>
        </p:spPr>
        <p:txBody>
          <a:bodyPr wrap="square" rtlCol="0">
            <a:spAutoFit/>
          </a:bodyPr>
          <a:lstStyle/>
          <a:p>
            <a:pPr algn="ctr"/>
            <a:r>
              <a:rPr kumimoji="1" lang="en-US" altLang="ja-JP" sz="2400" b="1" dirty="0">
                <a:solidFill>
                  <a:srgbClr val="0070C0"/>
                </a:solidFill>
                <a:latin typeface="メイリオ" panose="020B0604030504040204" pitchFamily="50" charset="-128"/>
                <a:ea typeface="メイリオ" panose="020B0604030504040204" pitchFamily="50" charset="-128"/>
              </a:rPr>
              <a:t>【</a:t>
            </a:r>
            <a:r>
              <a:rPr kumimoji="1" lang="ja-JP" altLang="en-US" sz="2400" b="1" dirty="0">
                <a:solidFill>
                  <a:srgbClr val="0070C0"/>
                </a:solidFill>
                <a:latin typeface="メイリオ" panose="020B0604030504040204" pitchFamily="50" charset="-128"/>
                <a:ea typeface="メイリオ" panose="020B0604030504040204" pitchFamily="50" charset="-128"/>
              </a:rPr>
              <a:t>ポイント</a:t>
            </a:r>
            <a:r>
              <a:rPr kumimoji="1" lang="en-US" altLang="ja-JP" sz="2400" b="1" dirty="0">
                <a:solidFill>
                  <a:srgbClr val="0070C0"/>
                </a:solidFill>
                <a:latin typeface="メイリオ" panose="020B0604030504040204" pitchFamily="50" charset="-128"/>
                <a:ea typeface="メイリオ" panose="020B0604030504040204" pitchFamily="50" charset="-128"/>
              </a:rPr>
              <a:t>】</a:t>
            </a:r>
            <a:r>
              <a:rPr kumimoji="1" lang="ja-JP" altLang="en-US" sz="2400" b="1" dirty="0">
                <a:solidFill>
                  <a:srgbClr val="0070C0"/>
                </a:solidFill>
                <a:latin typeface="メイリオ" panose="020B0604030504040204" pitchFamily="50" charset="-128"/>
                <a:ea typeface="メイリオ" panose="020B0604030504040204" pitchFamily="50" charset="-128"/>
              </a:rPr>
              <a:t>を踏まえた教師の</a:t>
            </a:r>
            <a:endParaRPr kumimoji="1" lang="en-US" altLang="ja-JP" sz="2400" b="1" dirty="0">
              <a:solidFill>
                <a:srgbClr val="0070C0"/>
              </a:solidFill>
              <a:latin typeface="メイリオ" panose="020B0604030504040204" pitchFamily="50" charset="-128"/>
              <a:ea typeface="メイリオ" panose="020B0604030504040204" pitchFamily="50" charset="-128"/>
            </a:endParaRPr>
          </a:p>
          <a:p>
            <a:pPr algn="ctr"/>
            <a:r>
              <a:rPr lang="ja-JP" altLang="en-US" sz="2400" b="1" dirty="0">
                <a:solidFill>
                  <a:srgbClr val="0070C0"/>
                </a:solidFill>
                <a:latin typeface="メイリオ" panose="020B0604030504040204" pitchFamily="50" charset="-128"/>
                <a:ea typeface="メイリオ" panose="020B0604030504040204" pitchFamily="50" charset="-128"/>
              </a:rPr>
              <a:t>働きかけ</a:t>
            </a:r>
            <a:endParaRPr kumimoji="1" lang="ja-JP" altLang="en-US" sz="2400" b="1" dirty="0">
              <a:solidFill>
                <a:srgbClr val="0070C0"/>
              </a:solidFill>
              <a:latin typeface="メイリオ" panose="020B0604030504040204" pitchFamily="50" charset="-128"/>
              <a:ea typeface="メイリオ" panose="020B0604030504040204" pitchFamily="50" charset="-128"/>
            </a:endParaRPr>
          </a:p>
        </p:txBody>
      </p:sp>
      <p:sp>
        <p:nvSpPr>
          <p:cNvPr id="254" name="四角形: 角を丸くする 84">
            <a:extLst>
              <a:ext uri="{FF2B5EF4-FFF2-40B4-BE49-F238E27FC236}">
                <a16:creationId xmlns:a16="http://schemas.microsoft.com/office/drawing/2014/main" id="{DEA156E0-F893-2742-CFFE-AC77CFB41CBA}"/>
              </a:ext>
            </a:extLst>
          </p:cNvPr>
          <p:cNvSpPr/>
          <p:nvPr/>
        </p:nvSpPr>
        <p:spPr>
          <a:xfrm>
            <a:off x="5365648" y="982780"/>
            <a:ext cx="1213233" cy="745354"/>
          </a:xfrm>
          <a:prstGeom prst="roundRect">
            <a:avLst/>
          </a:prstGeom>
          <a:solidFill>
            <a:srgbClr val="FFCCFF"/>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ＭＳ ゴシック" panose="020B0609070205080204" pitchFamily="49" charset="-128"/>
                <a:ea typeface="ＭＳ ゴシック" panose="020B0609070205080204" pitchFamily="49" charset="-128"/>
              </a:rPr>
              <a:t>目標</a:t>
            </a:r>
          </a:p>
        </p:txBody>
      </p:sp>
      <p:sp>
        <p:nvSpPr>
          <p:cNvPr id="3" name="四角形: 角を丸くする 2">
            <a:extLst>
              <a:ext uri="{FF2B5EF4-FFF2-40B4-BE49-F238E27FC236}">
                <a16:creationId xmlns:a16="http://schemas.microsoft.com/office/drawing/2014/main" id="{7E1C7216-3199-B57B-805A-DE06CCD22981}"/>
              </a:ext>
            </a:extLst>
          </p:cNvPr>
          <p:cNvSpPr/>
          <p:nvPr/>
        </p:nvSpPr>
        <p:spPr>
          <a:xfrm>
            <a:off x="2853390" y="194351"/>
            <a:ext cx="6320207" cy="657651"/>
          </a:xfrm>
          <a:prstGeom prst="roundRect">
            <a:avLst/>
          </a:prstGeom>
          <a:solidFill>
            <a:schemeClr val="bg2"/>
          </a:solidFill>
          <a:ln w="12700" cap="flat" cmpd="sng" algn="ctr">
            <a:noFill/>
            <a:prstDash val="solid"/>
            <a:miter lim="800000"/>
          </a:ln>
          <a:effectLst/>
        </p:spPr>
        <p:txBody>
          <a:bodyPr rtlCol="0" anchor="ctr"/>
          <a:lstStyle/>
          <a:p>
            <a:pPr algn="ctr"/>
            <a:r>
              <a:rPr kumimoji="0" lang="ja-JP" altLang="en-US" sz="2400" b="1" kern="0" dirty="0">
                <a:latin typeface="メイリオ" panose="020B0604030504040204" pitchFamily="50" charset="-128"/>
                <a:ea typeface="メイリオ" panose="020B0604030504040204" pitchFamily="50" charset="-128"/>
              </a:rPr>
              <a:t>授業改善につなぐ学習評価の在り方</a:t>
            </a:r>
          </a:p>
        </p:txBody>
      </p:sp>
      <p:pic>
        <p:nvPicPr>
          <p:cNvPr id="5" name="図 4">
            <a:extLst>
              <a:ext uri="{FF2B5EF4-FFF2-40B4-BE49-F238E27FC236}">
                <a16:creationId xmlns:a16="http://schemas.microsoft.com/office/drawing/2014/main" id="{14C58915-91B4-0A72-B5F1-C33C35D6E149}"/>
              </a:ext>
            </a:extLst>
          </p:cNvPr>
          <p:cNvPicPr>
            <a:picLocks noChangeAspect="1"/>
          </p:cNvPicPr>
          <p:nvPr/>
        </p:nvPicPr>
        <p:blipFill>
          <a:blip r:embed="rId3"/>
          <a:stretch>
            <a:fillRect/>
          </a:stretch>
        </p:blipFill>
        <p:spPr>
          <a:xfrm>
            <a:off x="5000128" y="2902223"/>
            <a:ext cx="2026733" cy="1119109"/>
          </a:xfrm>
          <a:prstGeom prst="rect">
            <a:avLst/>
          </a:prstGeom>
        </p:spPr>
      </p:pic>
      <p:grpSp>
        <p:nvGrpSpPr>
          <p:cNvPr id="13" name="グループ化 12"/>
          <p:cNvGrpSpPr/>
          <p:nvPr/>
        </p:nvGrpSpPr>
        <p:grpSpPr>
          <a:xfrm>
            <a:off x="3161603" y="1090105"/>
            <a:ext cx="2906431" cy="3703541"/>
            <a:chOff x="3175535" y="523458"/>
            <a:chExt cx="2906431" cy="3703541"/>
          </a:xfrm>
        </p:grpSpPr>
        <p:sp>
          <p:nvSpPr>
            <p:cNvPr id="7" name="フリーフォーム: 図形 6">
              <a:extLst>
                <a:ext uri="{FF2B5EF4-FFF2-40B4-BE49-F238E27FC236}">
                  <a16:creationId xmlns:a16="http://schemas.microsoft.com/office/drawing/2014/main" id="{21DAA39C-6E9C-3636-C0AE-D5E7E2236137}"/>
                </a:ext>
              </a:extLst>
            </p:cNvPr>
            <p:cNvSpPr/>
            <p:nvPr/>
          </p:nvSpPr>
          <p:spPr>
            <a:xfrm rot="3440607">
              <a:off x="3263389" y="697894"/>
              <a:ext cx="2730724" cy="2906431"/>
            </a:xfrm>
            <a:custGeom>
              <a:avLst/>
              <a:gdLst>
                <a:gd name="connsiteX0" fmla="*/ 633638 w 2730724"/>
                <a:gd name="connsiteY0" fmla="*/ 0 h 2906431"/>
                <a:gd name="connsiteX1" fmla="*/ 1267275 w 2730724"/>
                <a:gd name="connsiteY1" fmla="*/ 1092479 h 2906431"/>
                <a:gd name="connsiteX2" fmla="*/ 1159256 w 2730724"/>
                <a:gd name="connsiteY2" fmla="*/ 1092479 h 2906431"/>
                <a:gd name="connsiteX3" fmla="*/ 1175436 w 2730724"/>
                <a:gd name="connsiteY3" fmla="*/ 1134951 h 2906431"/>
                <a:gd name="connsiteX4" fmla="*/ 1716047 w 2730724"/>
                <a:gd name="connsiteY4" fmla="*/ 1772090 h 2906431"/>
                <a:gd name="connsiteX5" fmla="*/ 2518601 w 2730724"/>
                <a:gd name="connsiteY5" fmla="*/ 1997237 h 2906431"/>
                <a:gd name="connsiteX6" fmla="*/ 2577530 w 2730724"/>
                <a:gd name="connsiteY6" fmla="*/ 1992980 h 2906431"/>
                <a:gd name="connsiteX7" fmla="*/ 2577974 w 2730724"/>
                <a:gd name="connsiteY7" fmla="*/ 1995584 h 2906431"/>
                <a:gd name="connsiteX8" fmla="*/ 1923817 w 2730724"/>
                <a:gd name="connsiteY8" fmla="*/ 2689199 h 2906431"/>
                <a:gd name="connsiteX9" fmla="*/ 2728353 w 2730724"/>
                <a:gd name="connsiteY9" fmla="*/ 2878038 h 2906431"/>
                <a:gd name="connsiteX10" fmla="*/ 2730724 w 2730724"/>
                <a:gd name="connsiteY10" fmla="*/ 2891951 h 2906431"/>
                <a:gd name="connsiteX11" fmla="*/ 2539754 w 2730724"/>
                <a:gd name="connsiteY11" fmla="*/ 2905747 h 2906431"/>
                <a:gd name="connsiteX12" fmla="*/ 1225728 w 2730724"/>
                <a:gd name="connsiteY12" fmla="*/ 2537114 h 2906431"/>
                <a:gd name="connsiteX13" fmla="*/ 248670 w 2730724"/>
                <a:gd name="connsiteY13" fmla="*/ 1240187 h 2906431"/>
                <a:gd name="connsiteX14" fmla="*/ 212401 w 2730724"/>
                <a:gd name="connsiteY14" fmla="*/ 1092479 h 2906431"/>
                <a:gd name="connsiteX15" fmla="*/ 0 w 2730724"/>
                <a:gd name="connsiteY15" fmla="*/ 1092479 h 290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0724" h="2906431">
                  <a:moveTo>
                    <a:pt x="633638" y="0"/>
                  </a:moveTo>
                  <a:lnTo>
                    <a:pt x="1267275" y="1092479"/>
                  </a:lnTo>
                  <a:lnTo>
                    <a:pt x="1159256" y="1092479"/>
                  </a:lnTo>
                  <a:lnTo>
                    <a:pt x="1175436" y="1134951"/>
                  </a:lnTo>
                  <a:cubicBezTo>
                    <a:pt x="1283964" y="1387981"/>
                    <a:pt x="1466788" y="1612335"/>
                    <a:pt x="1716047" y="1772090"/>
                  </a:cubicBezTo>
                  <a:cubicBezTo>
                    <a:pt x="1964659" y="1931429"/>
                    <a:pt x="2244058" y="2003877"/>
                    <a:pt x="2518601" y="1997237"/>
                  </a:cubicBezTo>
                  <a:lnTo>
                    <a:pt x="2577530" y="1992980"/>
                  </a:lnTo>
                  <a:lnTo>
                    <a:pt x="2577974" y="1995584"/>
                  </a:lnTo>
                  <a:lnTo>
                    <a:pt x="1923817" y="2689199"/>
                  </a:lnTo>
                  <a:lnTo>
                    <a:pt x="2728353" y="2878038"/>
                  </a:lnTo>
                  <a:lnTo>
                    <a:pt x="2730724" y="2891951"/>
                  </a:lnTo>
                  <a:lnTo>
                    <a:pt x="2539754" y="2905747"/>
                  </a:lnTo>
                  <a:cubicBezTo>
                    <a:pt x="2090245" y="2916622"/>
                    <a:pt x="1632783" y="2798001"/>
                    <a:pt x="1225728" y="2537114"/>
                  </a:cubicBezTo>
                  <a:cubicBezTo>
                    <a:pt x="735992" y="2223232"/>
                    <a:pt x="402892" y="1757045"/>
                    <a:pt x="248670" y="1240187"/>
                  </a:cubicBezTo>
                  <a:lnTo>
                    <a:pt x="212401" y="1092479"/>
                  </a:lnTo>
                  <a:lnTo>
                    <a:pt x="0" y="1092479"/>
                  </a:lnTo>
                  <a:close/>
                </a:path>
              </a:pathLst>
            </a:custGeom>
            <a:solidFill>
              <a:schemeClr val="accent4">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2800" dirty="0">
                <a:solidFill>
                  <a:schemeClr val="accent2">
                    <a:lumMod val="20000"/>
                    <a:lumOff val="80000"/>
                  </a:schemeClr>
                </a:solidFill>
              </a:endParaRPr>
            </a:p>
          </p:txBody>
        </p:sp>
        <p:sp>
          <p:nvSpPr>
            <p:cNvPr id="8" name="正方形/長方形 7">
              <a:extLst>
                <a:ext uri="{FF2B5EF4-FFF2-40B4-BE49-F238E27FC236}">
                  <a16:creationId xmlns:a16="http://schemas.microsoft.com/office/drawing/2014/main" id="{576C73BF-C28D-54B2-7A9A-FB8ABAE3B8D8}"/>
                </a:ext>
              </a:extLst>
            </p:cNvPr>
            <p:cNvSpPr/>
            <p:nvPr/>
          </p:nvSpPr>
          <p:spPr>
            <a:xfrm rot="17130310">
              <a:off x="3201277" y="1688321"/>
              <a:ext cx="3703541" cy="1373816"/>
            </a:xfrm>
            <a:prstGeom prst="rect">
              <a:avLst/>
            </a:prstGeom>
            <a:noFill/>
          </p:spPr>
          <p:txBody>
            <a:bodyPr wrap="none" lIns="91440" tIns="45720" rIns="91440" bIns="45720">
              <a:prstTxWarp prst="textArchUp">
                <a:avLst>
                  <a:gd name="adj" fmla="val 9775486"/>
                </a:avLst>
              </a:prstTxWarp>
              <a:spAutoFit/>
            </a:bodyPr>
            <a:lstStyle/>
            <a:p>
              <a:pPr algn="ctr"/>
              <a:r>
                <a:rPr lang="ja-JP" altLang="en-US" sz="2000" dirty="0">
                  <a:ln w="0"/>
                  <a:effectLst>
                    <a:outerShdw blurRad="38100" dist="19050" dir="2700000" algn="tl" rotWithShape="0">
                      <a:schemeClr val="dk1">
                        <a:alpha val="40000"/>
                      </a:schemeClr>
                    </a:outerShdw>
                  </a:effectLst>
                </a:rPr>
                <a:t>目標の実現</a:t>
              </a:r>
              <a:r>
                <a:rPr lang="ja-JP" altLang="en-US" sz="2000" b="0" cap="none" spc="0" dirty="0">
                  <a:ln w="0"/>
                  <a:solidFill>
                    <a:schemeClr val="tx1"/>
                  </a:solidFill>
                  <a:effectLst>
                    <a:outerShdw blurRad="38100" dist="19050" dir="2700000" algn="tl" rotWithShape="0">
                      <a:schemeClr val="dk1">
                        <a:alpha val="40000"/>
                      </a:schemeClr>
                    </a:outerShdw>
                  </a:effectLst>
                </a:rPr>
                <a:t>に向けた</a:t>
              </a:r>
              <a:endParaRPr lang="en-US" altLang="ja-JP" sz="2000" b="0" cap="none" spc="0" dirty="0">
                <a:ln w="0"/>
                <a:solidFill>
                  <a:schemeClr val="tx1"/>
                </a:solidFill>
                <a:effectLst>
                  <a:outerShdw blurRad="38100" dist="19050" dir="2700000" algn="tl" rotWithShape="0">
                    <a:schemeClr val="dk1">
                      <a:alpha val="40000"/>
                    </a:schemeClr>
                  </a:outerShdw>
                </a:effectLst>
              </a:endParaRPr>
            </a:p>
            <a:p>
              <a:pPr algn="ctr"/>
              <a:r>
                <a:rPr lang="ja-JP" altLang="en-US" sz="2000" b="0" cap="none" spc="0" dirty="0">
                  <a:ln w="0"/>
                  <a:solidFill>
                    <a:schemeClr val="tx1"/>
                  </a:solidFill>
                  <a:effectLst>
                    <a:outerShdw blurRad="38100" dist="19050" dir="2700000" algn="tl" rotWithShape="0">
                      <a:schemeClr val="dk1">
                        <a:alpha val="40000"/>
                      </a:schemeClr>
                    </a:outerShdw>
                  </a:effectLst>
                </a:rPr>
                <a:t>自己の学習の調整</a:t>
              </a:r>
            </a:p>
          </p:txBody>
        </p:sp>
      </p:grpSp>
      <p:grpSp>
        <p:nvGrpSpPr>
          <p:cNvPr id="11" name="グループ化 10"/>
          <p:cNvGrpSpPr/>
          <p:nvPr/>
        </p:nvGrpSpPr>
        <p:grpSpPr>
          <a:xfrm>
            <a:off x="6178501" y="1238713"/>
            <a:ext cx="2247907" cy="3753010"/>
            <a:chOff x="6192433" y="672066"/>
            <a:chExt cx="2247907" cy="3753010"/>
          </a:xfrm>
        </p:grpSpPr>
        <p:sp>
          <p:nvSpPr>
            <p:cNvPr id="2" name="フリーフォーム: 図形 1">
              <a:extLst>
                <a:ext uri="{FF2B5EF4-FFF2-40B4-BE49-F238E27FC236}">
                  <a16:creationId xmlns:a16="http://schemas.microsoft.com/office/drawing/2014/main" id="{17F7B08F-431A-0A2C-50AE-0E37CCA7084D}"/>
                </a:ext>
              </a:extLst>
            </p:cNvPr>
            <p:cNvSpPr/>
            <p:nvPr/>
          </p:nvSpPr>
          <p:spPr>
            <a:xfrm rot="6294964">
              <a:off x="5451777" y="1436513"/>
              <a:ext cx="3753010" cy="2224116"/>
            </a:xfrm>
            <a:custGeom>
              <a:avLst/>
              <a:gdLst>
                <a:gd name="connsiteX0" fmla="*/ 0 w 3753010"/>
                <a:gd name="connsiteY0" fmla="*/ 1971463 h 2224116"/>
                <a:gd name="connsiteX1" fmla="*/ 22307 w 3753010"/>
                <a:gd name="connsiteY1" fmla="*/ 1854589 h 2224116"/>
                <a:gd name="connsiteX2" fmla="*/ 1691367 w 3753010"/>
                <a:gd name="connsiteY2" fmla="*/ 145666 h 2224116"/>
                <a:gd name="connsiteX3" fmla="*/ 2893818 w 3753010"/>
                <a:gd name="connsiteY3" fmla="*/ 145430 h 2224116"/>
                <a:gd name="connsiteX4" fmla="*/ 3013692 w 3753010"/>
                <a:gd name="connsiteY4" fmla="*/ 182208 h 2224116"/>
                <a:gd name="connsiteX5" fmla="*/ 3119373 w 3753010"/>
                <a:gd name="connsiteY5" fmla="*/ 0 h 2224116"/>
                <a:gd name="connsiteX6" fmla="*/ 3753010 w 3753010"/>
                <a:gd name="connsiteY6" fmla="*/ 1092479 h 2224116"/>
                <a:gd name="connsiteX7" fmla="*/ 2485735 w 3753010"/>
                <a:gd name="connsiteY7" fmla="*/ 1092479 h 2224116"/>
                <a:gd name="connsiteX8" fmla="*/ 2539595 w 3753010"/>
                <a:gd name="connsiteY8" fmla="*/ 999617 h 2224116"/>
                <a:gd name="connsiteX9" fmla="*/ 2455904 w 3753010"/>
                <a:gd name="connsiteY9" fmla="*/ 984705 h 2224116"/>
                <a:gd name="connsiteX10" fmla="*/ 1925260 w 3753010"/>
                <a:gd name="connsiteY10" fmla="*/ 1023713 h 2224116"/>
                <a:gd name="connsiteX11" fmla="*/ 879929 w 3753010"/>
                <a:gd name="connsiteY11" fmla="*/ 2203345 h 2224116"/>
                <a:gd name="connsiteX12" fmla="*/ 878044 w 3753010"/>
                <a:gd name="connsiteY12" fmla="*/ 2224116 h 222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3010" h="2224116">
                  <a:moveTo>
                    <a:pt x="0" y="1971463"/>
                  </a:moveTo>
                  <a:lnTo>
                    <a:pt x="22307" y="1854589"/>
                  </a:lnTo>
                  <a:cubicBezTo>
                    <a:pt x="216986" y="1049645"/>
                    <a:pt x="834850" y="373825"/>
                    <a:pt x="1691367" y="145666"/>
                  </a:cubicBezTo>
                  <a:cubicBezTo>
                    <a:pt x="2100159" y="36771"/>
                    <a:pt x="2512520" y="43380"/>
                    <a:pt x="2893818" y="145430"/>
                  </a:cubicBezTo>
                  <a:lnTo>
                    <a:pt x="3013692" y="182208"/>
                  </a:lnTo>
                  <a:lnTo>
                    <a:pt x="3119373" y="0"/>
                  </a:lnTo>
                  <a:lnTo>
                    <a:pt x="3753010" y="1092479"/>
                  </a:lnTo>
                  <a:lnTo>
                    <a:pt x="2485735" y="1092479"/>
                  </a:lnTo>
                  <a:lnTo>
                    <a:pt x="2539595" y="999617"/>
                  </a:lnTo>
                  <a:lnTo>
                    <a:pt x="2455904" y="984705"/>
                  </a:lnTo>
                  <a:cubicBezTo>
                    <a:pt x="2283049" y="964693"/>
                    <a:pt x="2103599" y="976207"/>
                    <a:pt x="1925260" y="1023713"/>
                  </a:cubicBezTo>
                  <a:cubicBezTo>
                    <a:pt x="1354577" y="1175731"/>
                    <a:pt x="957360" y="1653135"/>
                    <a:pt x="879929" y="2203345"/>
                  </a:cubicBezTo>
                  <a:lnTo>
                    <a:pt x="878044" y="2224116"/>
                  </a:lnTo>
                  <a:close/>
                </a:path>
              </a:pathLst>
            </a:cu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2800" dirty="0">
                <a:solidFill>
                  <a:schemeClr val="accent2"/>
                </a:solidFill>
              </a:endParaRPr>
            </a:p>
          </p:txBody>
        </p:sp>
        <p:sp>
          <p:nvSpPr>
            <p:cNvPr id="9" name="正方形/長方形 8">
              <a:extLst>
                <a:ext uri="{FF2B5EF4-FFF2-40B4-BE49-F238E27FC236}">
                  <a16:creationId xmlns:a16="http://schemas.microsoft.com/office/drawing/2014/main" id="{E6777544-FD0C-86CC-C9CC-998E39E0CD8F}"/>
                </a:ext>
              </a:extLst>
            </p:cNvPr>
            <p:cNvSpPr/>
            <p:nvPr/>
          </p:nvSpPr>
          <p:spPr>
            <a:xfrm rot="4881299">
              <a:off x="5585299" y="1699839"/>
              <a:ext cx="2779777" cy="1565509"/>
            </a:xfrm>
            <a:prstGeom prst="rect">
              <a:avLst/>
            </a:prstGeom>
            <a:noFill/>
          </p:spPr>
          <p:txBody>
            <a:bodyPr wrap="none" lIns="91440" tIns="45720" rIns="91440" bIns="45720">
              <a:prstTxWarp prst="textArchUp">
                <a:avLst>
                  <a:gd name="adj" fmla="val 10379775"/>
                </a:avLst>
              </a:prstTxWarp>
              <a:spAutoFit/>
            </a:bodyPr>
            <a:lstStyle/>
            <a:p>
              <a:pPr algn="ctr"/>
              <a:r>
                <a:rPr lang="ja-JP" altLang="en-US" sz="2400" b="0" cap="none" spc="0" dirty="0">
                  <a:ln w="0"/>
                  <a:solidFill>
                    <a:schemeClr val="tx1"/>
                  </a:solidFill>
                  <a:effectLst>
                    <a:outerShdw blurRad="38100" dist="19050" dir="2700000" algn="tl" rotWithShape="0">
                      <a:schemeClr val="dk1">
                        <a:alpha val="40000"/>
                      </a:schemeClr>
                    </a:outerShdw>
                  </a:effectLst>
                </a:rPr>
                <a:t>目標の</a:t>
              </a:r>
              <a:r>
                <a:rPr lang="ja-JP" altLang="en-US" sz="2400" dirty="0">
                  <a:ln w="0"/>
                  <a:effectLst>
                    <a:outerShdw blurRad="38100" dist="19050" dir="2700000" algn="tl" rotWithShape="0">
                      <a:schemeClr val="dk1">
                        <a:alpha val="40000"/>
                      </a:schemeClr>
                    </a:outerShdw>
                  </a:effectLst>
                </a:rPr>
                <a:t>理解</a:t>
              </a:r>
              <a:endParaRPr lang="ja-JP" altLang="en-US" sz="2400" b="0" cap="none" spc="0" dirty="0">
                <a:ln w="0"/>
                <a:solidFill>
                  <a:schemeClr val="tx1"/>
                </a:solidFill>
                <a:effectLst>
                  <a:outerShdw blurRad="38100" dist="19050" dir="2700000" algn="tl" rotWithShape="0">
                    <a:schemeClr val="dk1">
                      <a:alpha val="40000"/>
                    </a:schemeClr>
                  </a:outerShdw>
                </a:effectLst>
              </a:endParaRPr>
            </a:p>
          </p:txBody>
        </p:sp>
      </p:grpSp>
      <p:grpSp>
        <p:nvGrpSpPr>
          <p:cNvPr id="12" name="グループ化 11"/>
          <p:cNvGrpSpPr/>
          <p:nvPr/>
        </p:nvGrpSpPr>
        <p:grpSpPr>
          <a:xfrm>
            <a:off x="4180186" y="3229129"/>
            <a:ext cx="3358012" cy="2395919"/>
            <a:chOff x="4194118" y="2662482"/>
            <a:chExt cx="3358012" cy="2395919"/>
          </a:xfrm>
        </p:grpSpPr>
        <p:sp>
          <p:nvSpPr>
            <p:cNvPr id="6" name="フリーフォーム: 図形 5">
              <a:extLst>
                <a:ext uri="{FF2B5EF4-FFF2-40B4-BE49-F238E27FC236}">
                  <a16:creationId xmlns:a16="http://schemas.microsoft.com/office/drawing/2014/main" id="{D0610687-5EF0-BC3E-A7AF-4C7D4D000D30}"/>
                </a:ext>
              </a:extLst>
            </p:cNvPr>
            <p:cNvSpPr/>
            <p:nvPr/>
          </p:nvSpPr>
          <p:spPr>
            <a:xfrm rot="4233161">
              <a:off x="4675164" y="2181436"/>
              <a:ext cx="2395919" cy="3358012"/>
            </a:xfrm>
            <a:custGeom>
              <a:avLst/>
              <a:gdLst>
                <a:gd name="connsiteX0" fmla="*/ 0 w 2395919"/>
                <a:gd name="connsiteY0" fmla="*/ 3358012 h 3358012"/>
                <a:gd name="connsiteX1" fmla="*/ 633638 w 2395919"/>
                <a:gd name="connsiteY1" fmla="*/ 2265533 h 3358012"/>
                <a:gd name="connsiteX2" fmla="*/ 727615 w 2395919"/>
                <a:gd name="connsiteY2" fmla="*/ 2427563 h 3358012"/>
                <a:gd name="connsiteX3" fmla="*/ 825444 w 2395919"/>
                <a:gd name="connsiteY3" fmla="*/ 2372636 h 3358012"/>
                <a:gd name="connsiteX4" fmla="*/ 1405273 w 2395919"/>
                <a:gd name="connsiteY4" fmla="*/ 1643838 h 3358012"/>
                <a:gd name="connsiteX5" fmla="*/ 1299612 w 2395919"/>
                <a:gd name="connsiteY5" fmla="*/ 463190 h 3358012"/>
                <a:gd name="connsiteX6" fmla="*/ 1282311 w 2395919"/>
                <a:gd name="connsiteY6" fmla="*/ 436631 h 3358012"/>
                <a:gd name="connsiteX7" fmla="*/ 2009983 w 2395919"/>
                <a:gd name="connsiteY7" fmla="*/ 934194 h 3358012"/>
                <a:gd name="connsiteX8" fmla="*/ 2079400 w 2395919"/>
                <a:gd name="connsiteY8" fmla="*/ 0 h 3358012"/>
                <a:gd name="connsiteX9" fmla="*/ 2178876 w 2395919"/>
                <a:gd name="connsiteY9" fmla="*/ 187524 h 3358012"/>
                <a:gd name="connsiteX10" fmla="*/ 2262098 w 2395919"/>
                <a:gd name="connsiteY10" fmla="*/ 1946368 h 3358012"/>
                <a:gd name="connsiteX11" fmla="*/ 1265039 w 2395919"/>
                <a:gd name="connsiteY11" fmla="*/ 3169102 h 3358012"/>
                <a:gd name="connsiteX12" fmla="*/ 1183239 w 2395919"/>
                <a:gd name="connsiteY12" fmla="*/ 3213122 h 3358012"/>
                <a:gd name="connsiteX13" fmla="*/ 1267275 w 2395919"/>
                <a:gd name="connsiteY13" fmla="*/ 3358011 h 335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95919" h="3358012">
                  <a:moveTo>
                    <a:pt x="0" y="3358012"/>
                  </a:moveTo>
                  <a:lnTo>
                    <a:pt x="633638" y="2265533"/>
                  </a:lnTo>
                  <a:lnTo>
                    <a:pt x="727615" y="2427563"/>
                  </a:lnTo>
                  <a:lnTo>
                    <a:pt x="825444" y="2372636"/>
                  </a:lnTo>
                  <a:cubicBezTo>
                    <a:pt x="1085769" y="2207491"/>
                    <a:pt x="1294670" y="1957089"/>
                    <a:pt x="1405273" y="1643838"/>
                  </a:cubicBezTo>
                  <a:cubicBezTo>
                    <a:pt x="1548648" y="1237773"/>
                    <a:pt x="1497157" y="810190"/>
                    <a:pt x="1299612" y="463190"/>
                  </a:cubicBezTo>
                  <a:lnTo>
                    <a:pt x="1282311" y="436631"/>
                  </a:lnTo>
                  <a:lnTo>
                    <a:pt x="2009983" y="934194"/>
                  </a:lnTo>
                  <a:lnTo>
                    <a:pt x="2079400" y="0"/>
                  </a:lnTo>
                  <a:lnTo>
                    <a:pt x="2178876" y="187524"/>
                  </a:lnTo>
                  <a:cubicBezTo>
                    <a:pt x="2426210" y="721100"/>
                    <a:pt x="2473373" y="1348002"/>
                    <a:pt x="2262098" y="1946368"/>
                  </a:cubicBezTo>
                  <a:cubicBezTo>
                    <a:pt x="2074298" y="2478251"/>
                    <a:pt x="1713416" y="2899468"/>
                    <a:pt x="1265039" y="3169102"/>
                  </a:cubicBezTo>
                  <a:lnTo>
                    <a:pt x="1183239" y="3213122"/>
                  </a:lnTo>
                  <a:lnTo>
                    <a:pt x="1267275" y="3358011"/>
                  </a:lnTo>
                  <a:close/>
                </a:path>
              </a:pathLst>
            </a:cu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2800" dirty="0">
                <a:solidFill>
                  <a:srgbClr val="0000FF"/>
                </a:solidFill>
              </a:endParaRPr>
            </a:p>
          </p:txBody>
        </p:sp>
        <p:sp>
          <p:nvSpPr>
            <p:cNvPr id="10" name="正方形/長方形 9">
              <a:extLst>
                <a:ext uri="{FF2B5EF4-FFF2-40B4-BE49-F238E27FC236}">
                  <a16:creationId xmlns:a16="http://schemas.microsoft.com/office/drawing/2014/main" id="{59A1E32C-5392-EFF5-47BB-9B7CB71DDDE8}"/>
                </a:ext>
              </a:extLst>
            </p:cNvPr>
            <p:cNvSpPr/>
            <p:nvPr/>
          </p:nvSpPr>
          <p:spPr>
            <a:xfrm rot="985079">
              <a:off x="4297777" y="3519779"/>
              <a:ext cx="2609290" cy="992889"/>
            </a:xfrm>
            <a:prstGeom prst="rect">
              <a:avLst/>
            </a:prstGeom>
            <a:noFill/>
          </p:spPr>
          <p:txBody>
            <a:bodyPr wrap="none" lIns="91440" tIns="45720" rIns="91440" bIns="45720">
              <a:prstTxWarp prst="textArchDown">
                <a:avLst/>
              </a:prstTxWarp>
              <a:spAutoFit/>
            </a:bodyPr>
            <a:lstStyle/>
            <a:p>
              <a:pPr algn="ctr"/>
              <a:r>
                <a:rPr lang="ja-JP" altLang="en-US" sz="5400" b="0" cap="none" spc="0" dirty="0">
                  <a:ln w="0"/>
                  <a:solidFill>
                    <a:schemeClr val="tx1"/>
                  </a:solidFill>
                  <a:effectLst>
                    <a:outerShdw blurRad="38100" dist="19050" dir="2700000" algn="tl" rotWithShape="0">
                      <a:schemeClr val="dk1">
                        <a:alpha val="40000"/>
                      </a:schemeClr>
                    </a:outerShdw>
                  </a:effectLst>
                </a:rPr>
                <a:t>自己の学習状況の把握</a:t>
              </a:r>
            </a:p>
          </p:txBody>
        </p:sp>
      </p:grpSp>
      <p:sp>
        <p:nvSpPr>
          <p:cNvPr id="35" name="テキスト ボックス 34">
            <a:extLst>
              <a:ext uri="{FF2B5EF4-FFF2-40B4-BE49-F238E27FC236}">
                <a16:creationId xmlns:a16="http://schemas.microsoft.com/office/drawing/2014/main" id="{488DEE0A-BC3E-C84F-0E91-4F9DA2509434}"/>
              </a:ext>
            </a:extLst>
          </p:cNvPr>
          <p:cNvSpPr txBox="1"/>
          <p:nvPr/>
        </p:nvSpPr>
        <p:spPr>
          <a:xfrm>
            <a:off x="8449626" y="5038451"/>
            <a:ext cx="3183373" cy="1015663"/>
          </a:xfrm>
          <a:prstGeom prst="rect">
            <a:avLst/>
          </a:prstGeom>
          <a:noFill/>
          <a:ln>
            <a:solidFill>
              <a:schemeClr val="tx1"/>
            </a:solidFill>
          </a:ln>
        </p:spPr>
        <p:txBody>
          <a:bodyPr wrap="square" rtlCol="0">
            <a:spAutoFit/>
          </a:bodyPr>
          <a:lstStyle/>
          <a:p>
            <a:pPr marL="442913" indent="-442913"/>
            <a:r>
              <a:rPr lang="ja-JP" altLang="en-US" sz="2000" dirty="0">
                <a:latin typeface="メイリオ" panose="020B0604030504040204" pitchFamily="50" charset="-128"/>
                <a:ea typeface="メイリオ" panose="020B0604030504040204" pitchFamily="50" charset="-128"/>
              </a:rPr>
              <a:t>❷</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教師の働きかけが、生徒の学びにもたらした効果と課題の見取り</a:t>
            </a:r>
            <a:endParaRPr kumimoji="1" lang="ja-JP" altLang="en-US" sz="2000" dirty="0">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1883C08A-45AF-1089-D0F7-067ADEF4D9C8}"/>
              </a:ext>
            </a:extLst>
          </p:cNvPr>
          <p:cNvSpPr txBox="1"/>
          <p:nvPr/>
        </p:nvSpPr>
        <p:spPr>
          <a:xfrm>
            <a:off x="382143" y="5480121"/>
            <a:ext cx="3055391" cy="707886"/>
          </a:xfrm>
          <a:prstGeom prst="rect">
            <a:avLst/>
          </a:prstGeom>
          <a:noFill/>
          <a:ln>
            <a:solidFill>
              <a:schemeClr val="tx1"/>
            </a:solidFill>
          </a:ln>
        </p:spPr>
        <p:txBody>
          <a:bodyPr wrap="square" rtlCol="0" anchor="ctr">
            <a:spAutoFit/>
          </a:bodyPr>
          <a:lstStyle/>
          <a:p>
            <a:pPr marL="539750" indent="-539750"/>
            <a:r>
              <a:rPr kumimoji="1" lang="ja-JP" altLang="en-US" sz="2000" dirty="0">
                <a:latin typeface="メイリオ" panose="020B0604030504040204" pitchFamily="50" charset="-128"/>
                <a:ea typeface="メイリオ" panose="020B0604030504040204" pitchFamily="50" charset="-128"/>
              </a:rPr>
              <a:t>➊</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ポイント</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を踏まえた教師の働きかけ</a:t>
            </a:r>
          </a:p>
        </p:txBody>
      </p:sp>
      <p:sp>
        <p:nvSpPr>
          <p:cNvPr id="4" name="テキスト ボックス 3">
            <a:extLst>
              <a:ext uri="{FF2B5EF4-FFF2-40B4-BE49-F238E27FC236}">
                <a16:creationId xmlns:a16="http://schemas.microsoft.com/office/drawing/2014/main" id="{E08FD209-7E6D-BE9B-495A-5A610CE3CC6D}"/>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340292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54"/>
                                        </p:tgtEl>
                                        <p:attrNameLst>
                                          <p:attrName>style.visibility</p:attrName>
                                        </p:attrNameLst>
                                      </p:cBhvr>
                                      <p:to>
                                        <p:strVal val="visible"/>
                                      </p:to>
                                    </p:set>
                                    <p:animEffect transition="in" filter="randombar(horizontal)">
                                      <p:cBhvr>
                                        <p:cTn id="14" dur="500"/>
                                        <p:tgtEl>
                                          <p:spTgt spid="25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87"/>
                                        </p:tgtEl>
                                        <p:attrNameLst>
                                          <p:attrName>style.visibility</p:attrName>
                                        </p:attrNameLst>
                                      </p:cBhvr>
                                      <p:to>
                                        <p:strVal val="visible"/>
                                      </p:to>
                                    </p:set>
                                    <p:animEffect transition="in" filter="randombar(horizontal)">
                                      <p:cBhvr>
                                        <p:cTn id="34" dur="500"/>
                                        <p:tgtEl>
                                          <p:spTgt spid="87"/>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randombar(horizontal)">
                                      <p:cBhvr>
                                        <p:cTn id="37" dur="500"/>
                                        <p:tgtEl>
                                          <p:spTgt spid="10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10"/>
                                        </p:tgtEl>
                                        <p:attrNameLst>
                                          <p:attrName>style.visibility</p:attrName>
                                        </p:attrNameLst>
                                      </p:cBhvr>
                                      <p:to>
                                        <p:strVal val="visible"/>
                                      </p:to>
                                    </p:set>
                                    <p:animEffect transition="in" filter="wipe(left)">
                                      <p:cBhvr>
                                        <p:cTn id="40" dur="500"/>
                                        <p:tgtEl>
                                          <p:spTgt spid="1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wipe(right)">
                                      <p:cBhvr>
                                        <p:cTn id="45" dur="500"/>
                                        <p:tgtEl>
                                          <p:spTgt spid="88"/>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wipe(right)">
                                      <p:cBhvr>
                                        <p:cTn id="48" dur="500"/>
                                        <p:tgtEl>
                                          <p:spTgt spid="9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01"/>
                                        </p:tgtEl>
                                        <p:attrNameLst>
                                          <p:attrName>style.visibility</p:attrName>
                                        </p:attrNameLst>
                                      </p:cBhvr>
                                      <p:to>
                                        <p:strVal val="visible"/>
                                      </p:to>
                                    </p:set>
                                    <p:animEffect transition="in" filter="wipe(down)">
                                      <p:cBhvr>
                                        <p:cTn id="51" dur="500"/>
                                        <p:tgtEl>
                                          <p:spTgt spid="101"/>
                                        </p:tgtEl>
                                      </p:cBhvr>
                                    </p:animEffect>
                                  </p:childTnLst>
                                </p:cTn>
                              </p:par>
                              <p:par>
                                <p:cTn id="52" presetID="22" presetClass="entr" presetSubtype="4" fill="hold" nodeType="withEffect">
                                  <p:stCondLst>
                                    <p:cond delay="0"/>
                                  </p:stCondLst>
                                  <p:childTnLst>
                                    <p:set>
                                      <p:cBhvr>
                                        <p:cTn id="53" dur="1" fill="hold">
                                          <p:stCondLst>
                                            <p:cond delay="0"/>
                                          </p:stCondLst>
                                        </p:cTn>
                                        <p:tgtEl>
                                          <p:spTgt spid="99"/>
                                        </p:tgtEl>
                                        <p:attrNameLst>
                                          <p:attrName>style.visibility</p:attrName>
                                        </p:attrNameLst>
                                      </p:cBhvr>
                                      <p:to>
                                        <p:strVal val="visible"/>
                                      </p:to>
                                    </p:set>
                                    <p:animEffect transition="in" filter="wipe(down)">
                                      <p:cBhvr>
                                        <p:cTn id="54" dur="500"/>
                                        <p:tgtEl>
                                          <p:spTgt spid="99"/>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8"/>
                                        </p:tgtEl>
                                        <p:attrNameLst>
                                          <p:attrName>style.visibility</p:attrName>
                                        </p:attrNameLst>
                                      </p:cBhvr>
                                      <p:to>
                                        <p:strVal val="visible"/>
                                      </p:to>
                                    </p:set>
                                    <p:animEffect transition="in" filter="wipe(left)">
                                      <p:cBhvr>
                                        <p:cTn id="57" dur="500"/>
                                        <p:tgtEl>
                                          <p:spTgt spid="108"/>
                                        </p:tgtEl>
                                      </p:cBhvr>
                                    </p:animEffect>
                                  </p:childTnLst>
                                </p:cTn>
                              </p:par>
                              <p:par>
                                <p:cTn id="58" presetID="22" presetClass="entr" presetSubtype="8" fill="hold" nodeType="with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left)">
                                      <p:cBhvr>
                                        <p:cTn id="60" dur="500"/>
                                        <p:tgtEl>
                                          <p:spTgt spid="10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1"/>
                                        </p:tgtEl>
                                        <p:attrNameLst>
                                          <p:attrName>style.visibility</p:attrName>
                                        </p:attrNameLst>
                                      </p:cBhvr>
                                      <p:to>
                                        <p:strVal val="visible"/>
                                      </p:to>
                                    </p:set>
                                    <p:animEffect transition="in" filter="wipe(left)">
                                      <p:cBhvr>
                                        <p:cTn id="65" dur="500"/>
                                        <p:tgtEl>
                                          <p:spTgt spid="91"/>
                                        </p:tgtEl>
                                      </p:cBhvr>
                                    </p:animEffect>
                                  </p:childTnLst>
                                </p:cTn>
                              </p:par>
                              <p:par>
                                <p:cTn id="66" presetID="22" presetClass="entr" presetSubtype="8" fill="hold" nodeType="withEffect">
                                  <p:stCondLst>
                                    <p:cond delay="0"/>
                                  </p:stCondLst>
                                  <p:childTnLst>
                                    <p:set>
                                      <p:cBhvr>
                                        <p:cTn id="67" dur="1" fill="hold">
                                          <p:stCondLst>
                                            <p:cond delay="0"/>
                                          </p:stCondLst>
                                        </p:cTn>
                                        <p:tgtEl>
                                          <p:spTgt spid="89"/>
                                        </p:tgtEl>
                                        <p:attrNameLst>
                                          <p:attrName>style.visibility</p:attrName>
                                        </p:attrNameLst>
                                      </p:cBhvr>
                                      <p:to>
                                        <p:strVal val="visible"/>
                                      </p:to>
                                    </p:set>
                                    <p:animEffect transition="in" filter="wipe(left)">
                                      <p:cBhvr>
                                        <p:cTn id="68" dur="500"/>
                                        <p:tgtEl>
                                          <p:spTgt spid="89"/>
                                        </p:tgtEl>
                                      </p:cBhvr>
                                    </p:animEffect>
                                  </p:childTnLst>
                                </p:cTn>
                              </p:par>
                              <p:par>
                                <p:cTn id="69" presetID="22" presetClass="entr" presetSubtype="1" fill="hold" nodeType="withEffect">
                                  <p:stCondLst>
                                    <p:cond delay="0"/>
                                  </p:stCondLst>
                                  <p:childTnLst>
                                    <p:set>
                                      <p:cBhvr>
                                        <p:cTn id="70" dur="1" fill="hold">
                                          <p:stCondLst>
                                            <p:cond delay="0"/>
                                          </p:stCondLst>
                                        </p:cTn>
                                        <p:tgtEl>
                                          <p:spTgt spid="100"/>
                                        </p:tgtEl>
                                        <p:attrNameLst>
                                          <p:attrName>style.visibility</p:attrName>
                                        </p:attrNameLst>
                                      </p:cBhvr>
                                      <p:to>
                                        <p:strVal val="visible"/>
                                      </p:to>
                                    </p:set>
                                    <p:animEffect transition="in" filter="wipe(up)">
                                      <p:cBhvr>
                                        <p:cTn id="71" dur="500"/>
                                        <p:tgtEl>
                                          <p:spTgt spid="100"/>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102"/>
                                        </p:tgtEl>
                                        <p:attrNameLst>
                                          <p:attrName>style.visibility</p:attrName>
                                        </p:attrNameLst>
                                      </p:cBhvr>
                                      <p:to>
                                        <p:strVal val="visible"/>
                                      </p:to>
                                    </p:set>
                                    <p:animEffect transition="in" filter="wipe(up)">
                                      <p:cBhvr>
                                        <p:cTn id="74" dur="500"/>
                                        <p:tgtEl>
                                          <p:spTgt spid="102"/>
                                        </p:tgtEl>
                                      </p:cBhvr>
                                    </p:animEffect>
                                  </p:childTnLst>
                                </p:cTn>
                              </p:par>
                              <p:par>
                                <p:cTn id="75" presetID="22" presetClass="entr" presetSubtype="2" fill="hold" nodeType="withEffect">
                                  <p:stCondLst>
                                    <p:cond delay="0"/>
                                  </p:stCondLst>
                                  <p:childTnLst>
                                    <p:set>
                                      <p:cBhvr>
                                        <p:cTn id="76" dur="1" fill="hold">
                                          <p:stCondLst>
                                            <p:cond delay="0"/>
                                          </p:stCondLst>
                                        </p:cTn>
                                        <p:tgtEl>
                                          <p:spTgt spid="107"/>
                                        </p:tgtEl>
                                        <p:attrNameLst>
                                          <p:attrName>style.visibility</p:attrName>
                                        </p:attrNameLst>
                                      </p:cBhvr>
                                      <p:to>
                                        <p:strVal val="visible"/>
                                      </p:to>
                                    </p:set>
                                    <p:animEffect transition="in" filter="wipe(right)">
                                      <p:cBhvr>
                                        <p:cTn id="77" dur="500"/>
                                        <p:tgtEl>
                                          <p:spTgt spid="107"/>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109"/>
                                        </p:tgtEl>
                                        <p:attrNameLst>
                                          <p:attrName>style.visibility</p:attrName>
                                        </p:attrNameLst>
                                      </p:cBhvr>
                                      <p:to>
                                        <p:strVal val="visible"/>
                                      </p:to>
                                    </p:set>
                                    <p:animEffect transition="in" filter="wipe(right)">
                                      <p:cBhvr>
                                        <p:cTn id="80"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90" grpId="0"/>
      <p:bldP spid="91" grpId="0"/>
      <p:bldP spid="101" grpId="0"/>
      <p:bldP spid="102" grpId="0"/>
      <p:bldP spid="103" grpId="0"/>
      <p:bldP spid="108" grpId="0"/>
      <p:bldP spid="109" grpId="0"/>
      <p:bldP spid="110" grpId="0"/>
      <p:bldP spid="2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6141769-6B7D-8914-4F03-674E4E66D1F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4543" y="5155381"/>
            <a:ext cx="1464649" cy="1467223"/>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BB4BB20D-B405-45E3-1A50-405F95474A7D}"/>
              </a:ext>
            </a:extLst>
          </p:cNvPr>
          <p:cNvPicPr>
            <a:picLocks noChangeAspect="1"/>
          </p:cNvPicPr>
          <p:nvPr/>
        </p:nvPicPr>
        <p:blipFill>
          <a:blip r:embed="rId4"/>
          <a:stretch>
            <a:fillRect/>
          </a:stretch>
        </p:blipFill>
        <p:spPr>
          <a:xfrm>
            <a:off x="2683128" y="5100724"/>
            <a:ext cx="1510781" cy="1513436"/>
          </a:xfrm>
          <a:prstGeom prst="rect">
            <a:avLst/>
          </a:prstGeom>
        </p:spPr>
      </p:pic>
      <p:pic>
        <p:nvPicPr>
          <p:cNvPr id="10" name="図 9">
            <a:extLst>
              <a:ext uri="{FF2B5EF4-FFF2-40B4-BE49-F238E27FC236}">
                <a16:creationId xmlns:a16="http://schemas.microsoft.com/office/drawing/2014/main" id="{BC49A625-792F-05AC-2C2C-EA4E6C82CE8E}"/>
              </a:ext>
            </a:extLst>
          </p:cNvPr>
          <p:cNvPicPr>
            <a:picLocks noChangeAspect="1"/>
          </p:cNvPicPr>
          <p:nvPr/>
        </p:nvPicPr>
        <p:blipFill>
          <a:blip r:embed="rId5"/>
          <a:stretch>
            <a:fillRect/>
          </a:stretch>
        </p:blipFill>
        <p:spPr>
          <a:xfrm>
            <a:off x="1287129" y="5276451"/>
            <a:ext cx="1402466" cy="1402466"/>
          </a:xfrm>
          <a:prstGeom prst="rect">
            <a:avLst/>
          </a:prstGeom>
        </p:spPr>
      </p:pic>
      <p:sp>
        <p:nvSpPr>
          <p:cNvPr id="4" name="吹き出し: 角を丸めた四角形 3">
            <a:extLst>
              <a:ext uri="{FF2B5EF4-FFF2-40B4-BE49-F238E27FC236}">
                <a16:creationId xmlns:a16="http://schemas.microsoft.com/office/drawing/2014/main" id="{F6C9B1F9-F246-8FDC-0D12-4DA385FD0564}"/>
              </a:ext>
            </a:extLst>
          </p:cNvPr>
          <p:cNvSpPr/>
          <p:nvPr/>
        </p:nvSpPr>
        <p:spPr>
          <a:xfrm>
            <a:off x="0" y="1333226"/>
            <a:ext cx="4583397" cy="1564787"/>
          </a:xfrm>
          <a:prstGeom prst="wedgeRoundRectCallout">
            <a:avLst>
              <a:gd name="adj1" fmla="val -18825"/>
              <a:gd name="adj2" fmla="val 65148"/>
              <a:gd name="adj3" fmla="val 16667"/>
            </a:avLst>
          </a:prstGeom>
          <a:solidFill>
            <a:schemeClr val="accent4">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2400" dirty="0">
                <a:solidFill>
                  <a:schemeClr val="tx1"/>
                </a:solidFill>
                <a:latin typeface="メイリオ" panose="020B0604030504040204" pitchFamily="50" charset="-128"/>
                <a:ea typeface="メイリオ" panose="020B0604030504040204" pitchFamily="50" charset="-128"/>
              </a:rPr>
              <a:t>　生徒が評価規準を意識することで、見通しをもちながら学習に取り組むことができた！</a:t>
            </a:r>
          </a:p>
        </p:txBody>
      </p:sp>
      <p:sp>
        <p:nvSpPr>
          <p:cNvPr id="5" name="吹き出し: 角を丸めた四角形 4">
            <a:extLst>
              <a:ext uri="{FF2B5EF4-FFF2-40B4-BE49-F238E27FC236}">
                <a16:creationId xmlns:a16="http://schemas.microsoft.com/office/drawing/2014/main" id="{F2CD581B-5EBE-E69D-AF46-F98CD03F6848}"/>
              </a:ext>
            </a:extLst>
          </p:cNvPr>
          <p:cNvSpPr/>
          <p:nvPr/>
        </p:nvSpPr>
        <p:spPr>
          <a:xfrm>
            <a:off x="4797655" y="1286967"/>
            <a:ext cx="6989524" cy="1760533"/>
          </a:xfrm>
          <a:prstGeom prst="wedgeRoundRectCallout">
            <a:avLst>
              <a:gd name="adj1" fmla="val -20753"/>
              <a:gd name="adj2" fmla="val 69533"/>
              <a:gd name="adj3" fmla="val 16667"/>
            </a:avLst>
          </a:prstGeom>
          <a:solidFill>
            <a:schemeClr val="accent4">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2400" dirty="0">
                <a:solidFill>
                  <a:schemeClr val="tx1"/>
                </a:solidFill>
                <a:latin typeface="メイリオ" panose="020B0604030504040204" pitchFamily="50" charset="-128"/>
                <a:ea typeface="メイリオ" panose="020B0604030504040204" pitchFamily="50" charset="-128"/>
              </a:rPr>
              <a:t>　生徒の実態に即した評価規準にすることで、生徒の主体的な学びにつながり、生徒が目標の実現に向けて自ら学びを調整しながら学習することができていた！</a:t>
            </a:r>
          </a:p>
        </p:txBody>
      </p:sp>
      <p:pic>
        <p:nvPicPr>
          <p:cNvPr id="2" name="図 1">
            <a:extLst>
              <a:ext uri="{FF2B5EF4-FFF2-40B4-BE49-F238E27FC236}">
                <a16:creationId xmlns:a16="http://schemas.microsoft.com/office/drawing/2014/main" id="{3CD612F0-7771-57EE-4E93-CA72381A3C42}"/>
              </a:ext>
            </a:extLst>
          </p:cNvPr>
          <p:cNvPicPr>
            <a:picLocks noChangeAspect="1"/>
          </p:cNvPicPr>
          <p:nvPr/>
        </p:nvPicPr>
        <p:blipFill>
          <a:blip r:embed="rId6"/>
          <a:stretch>
            <a:fillRect/>
          </a:stretch>
        </p:blipFill>
        <p:spPr>
          <a:xfrm>
            <a:off x="4067749" y="5219390"/>
            <a:ext cx="1409182" cy="1411659"/>
          </a:xfrm>
          <a:prstGeom prst="rect">
            <a:avLst/>
          </a:prstGeom>
        </p:spPr>
      </p:pic>
      <p:pic>
        <p:nvPicPr>
          <p:cNvPr id="7" name="図 6">
            <a:extLst>
              <a:ext uri="{FF2B5EF4-FFF2-40B4-BE49-F238E27FC236}">
                <a16:creationId xmlns:a16="http://schemas.microsoft.com/office/drawing/2014/main" id="{9AA58E1A-D059-8441-88AB-4F0866DCC9C3}"/>
              </a:ext>
            </a:extLst>
          </p:cNvPr>
          <p:cNvPicPr>
            <a:picLocks noChangeAspect="1"/>
          </p:cNvPicPr>
          <p:nvPr/>
        </p:nvPicPr>
        <p:blipFill>
          <a:blip r:embed="rId7"/>
          <a:stretch>
            <a:fillRect/>
          </a:stretch>
        </p:blipFill>
        <p:spPr>
          <a:xfrm>
            <a:off x="5476931" y="5138919"/>
            <a:ext cx="1483685" cy="1483685"/>
          </a:xfrm>
          <a:prstGeom prst="rect">
            <a:avLst/>
          </a:prstGeom>
        </p:spPr>
      </p:pic>
      <p:sp>
        <p:nvSpPr>
          <p:cNvPr id="8" name="吹き出し: 角を丸めた四角形 7">
            <a:extLst>
              <a:ext uri="{FF2B5EF4-FFF2-40B4-BE49-F238E27FC236}">
                <a16:creationId xmlns:a16="http://schemas.microsoft.com/office/drawing/2014/main" id="{A6325692-3850-2740-581C-7CECD23F9903}"/>
              </a:ext>
            </a:extLst>
          </p:cNvPr>
          <p:cNvSpPr/>
          <p:nvPr/>
        </p:nvSpPr>
        <p:spPr>
          <a:xfrm>
            <a:off x="151633" y="3410712"/>
            <a:ext cx="4856488" cy="1564787"/>
          </a:xfrm>
          <a:prstGeom prst="wedgeRoundRectCallout">
            <a:avLst>
              <a:gd name="adj1" fmla="val -19989"/>
              <a:gd name="adj2" fmla="val 63988"/>
              <a:gd name="adj3" fmla="val 16667"/>
            </a:avLst>
          </a:prstGeom>
          <a:solidFill>
            <a:schemeClr val="accent4">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2400" dirty="0">
                <a:solidFill>
                  <a:schemeClr val="tx1"/>
                </a:solidFill>
                <a:latin typeface="メイリオ" panose="020B0604030504040204" pitchFamily="50" charset="-128"/>
                <a:ea typeface="メイリオ" panose="020B0604030504040204" pitchFamily="50" charset="-128"/>
              </a:rPr>
              <a:t>　相互評価では、アドバイスを素直に改善に生かし、他者から学び合おうとする姿が見られた！</a:t>
            </a:r>
          </a:p>
        </p:txBody>
      </p:sp>
      <p:sp>
        <p:nvSpPr>
          <p:cNvPr id="11" name="吹き出し: 角を丸めた四角形 10">
            <a:extLst>
              <a:ext uri="{FF2B5EF4-FFF2-40B4-BE49-F238E27FC236}">
                <a16:creationId xmlns:a16="http://schemas.microsoft.com/office/drawing/2014/main" id="{3974A8B7-3C66-71E1-DF24-385DE5F67244}"/>
              </a:ext>
            </a:extLst>
          </p:cNvPr>
          <p:cNvSpPr/>
          <p:nvPr/>
        </p:nvSpPr>
        <p:spPr>
          <a:xfrm>
            <a:off x="5245198" y="3534309"/>
            <a:ext cx="6692106" cy="1181383"/>
          </a:xfrm>
          <a:prstGeom prst="wedgeRoundRectCallout">
            <a:avLst>
              <a:gd name="adj1" fmla="val -22139"/>
              <a:gd name="adj2" fmla="val 72464"/>
              <a:gd name="adj3" fmla="val 16667"/>
            </a:avLst>
          </a:prstGeom>
          <a:solidFill>
            <a:schemeClr val="accent4">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2400" dirty="0">
                <a:solidFill>
                  <a:schemeClr val="tx1"/>
                </a:solidFill>
                <a:latin typeface="メイリオ" panose="020B0604030504040204" pitchFamily="50" charset="-128"/>
                <a:ea typeface="メイリオ" panose="020B0604030504040204" pitchFamily="50" charset="-128"/>
              </a:rPr>
              <a:t>　見取ったことをフィードバックすることで生徒の学習改善につながった！</a:t>
            </a:r>
          </a:p>
        </p:txBody>
      </p:sp>
      <p:sp>
        <p:nvSpPr>
          <p:cNvPr id="3" name="四角形: 角を丸くする 2">
            <a:extLst>
              <a:ext uri="{FF2B5EF4-FFF2-40B4-BE49-F238E27FC236}">
                <a16:creationId xmlns:a16="http://schemas.microsoft.com/office/drawing/2014/main" id="{7F60091E-614A-5026-3E31-18344E34D688}"/>
              </a:ext>
            </a:extLst>
          </p:cNvPr>
          <p:cNvSpPr/>
          <p:nvPr/>
        </p:nvSpPr>
        <p:spPr>
          <a:xfrm>
            <a:off x="820183" y="237878"/>
            <a:ext cx="10797179" cy="657651"/>
          </a:xfrm>
          <a:prstGeom prst="roundRect">
            <a:avLst/>
          </a:prstGeom>
          <a:noFill/>
          <a:ln w="12700" cap="flat" cmpd="sng" algn="ctr">
            <a:noFill/>
            <a:prstDash val="solid"/>
            <a:miter lim="800000"/>
          </a:ln>
          <a:effectLst/>
        </p:spPr>
        <p:txBody>
          <a:bodyPr rtlCol="0" anchor="ctr"/>
          <a:lstStyle/>
          <a:p>
            <a:pPr algn="ctr"/>
            <a:r>
              <a:rPr kumimoji="0" lang="ja-JP" altLang="en-US" sz="2400" b="1" kern="0" dirty="0">
                <a:latin typeface="メイリオ" panose="020B0604030504040204" pitchFamily="50" charset="-128"/>
                <a:ea typeface="メイリオ" panose="020B0604030504040204" pitchFamily="50" charset="-128"/>
              </a:rPr>
              <a:t>「授業改善につなぐ学習評価の在り方」に基づいて授業を実践すると・・・</a:t>
            </a:r>
          </a:p>
        </p:txBody>
      </p:sp>
      <p:sp>
        <p:nvSpPr>
          <p:cNvPr id="6" name="吹き出し: 角を丸めた四角形 5">
            <a:extLst>
              <a:ext uri="{FF2B5EF4-FFF2-40B4-BE49-F238E27FC236}">
                <a16:creationId xmlns:a16="http://schemas.microsoft.com/office/drawing/2014/main" id="{9C659AA9-5AF5-A4B4-3A93-A99E71A8A1A3}"/>
              </a:ext>
            </a:extLst>
          </p:cNvPr>
          <p:cNvSpPr/>
          <p:nvPr/>
        </p:nvSpPr>
        <p:spPr>
          <a:xfrm>
            <a:off x="7295131" y="5041993"/>
            <a:ext cx="4772531" cy="1530902"/>
          </a:xfrm>
          <a:prstGeom prst="wedgeRoundRectCallout">
            <a:avLst>
              <a:gd name="adj1" fmla="val -59067"/>
              <a:gd name="adj2" fmla="val -6763"/>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2800" dirty="0">
                <a:solidFill>
                  <a:schemeClr val="tx1"/>
                </a:solidFill>
                <a:latin typeface="メイリオ" panose="020B0604030504040204" pitchFamily="50" charset="-128"/>
                <a:ea typeface="メイリオ" panose="020B0604030504040204" pitchFamily="50" charset="-128"/>
              </a:rPr>
              <a:t>　生徒が</a:t>
            </a:r>
            <a:r>
              <a:rPr lang="ja-JP" altLang="en-US" sz="2800" b="1" dirty="0">
                <a:ln w="1905"/>
                <a:solidFill>
                  <a:srgbClr val="FF0000"/>
                </a:soli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rPr>
              <a:t>主体的に学習改善を進めていく</a:t>
            </a:r>
            <a:r>
              <a:rPr lang="ja-JP" altLang="en-US" sz="2800" dirty="0">
                <a:solidFill>
                  <a:schemeClr val="tx1"/>
                </a:solidFill>
                <a:latin typeface="メイリオ" panose="020B0604030504040204" pitchFamily="50" charset="-128"/>
                <a:ea typeface="メイリオ" panose="020B0604030504040204" pitchFamily="50" charset="-128"/>
              </a:rPr>
              <a:t>ようになった！　</a:t>
            </a:r>
          </a:p>
        </p:txBody>
      </p:sp>
      <p:sp>
        <p:nvSpPr>
          <p:cNvPr id="12" name="テキスト ボックス 11">
            <a:extLst>
              <a:ext uri="{FF2B5EF4-FFF2-40B4-BE49-F238E27FC236}">
                <a16:creationId xmlns:a16="http://schemas.microsoft.com/office/drawing/2014/main" id="{88B05D2F-5574-38C7-9758-CB60EB92EDA0}"/>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1280712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思考の吹き出し: 雲形 4">
            <a:extLst>
              <a:ext uri="{FF2B5EF4-FFF2-40B4-BE49-F238E27FC236}">
                <a16:creationId xmlns:a16="http://schemas.microsoft.com/office/drawing/2014/main" id="{C5407C7D-4C8C-5B96-519C-C9A3E8C4DAFD}"/>
              </a:ext>
            </a:extLst>
          </p:cNvPr>
          <p:cNvSpPr/>
          <p:nvPr/>
        </p:nvSpPr>
        <p:spPr>
          <a:xfrm>
            <a:off x="2672891" y="149298"/>
            <a:ext cx="9188259" cy="2912558"/>
          </a:xfrm>
          <a:prstGeom prst="cloudCallout">
            <a:avLst>
              <a:gd name="adj1" fmla="val -57414"/>
              <a:gd name="adj2" fmla="val -404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3200" dirty="0">
                <a:solidFill>
                  <a:prstClr val="black"/>
                </a:solidFill>
                <a:latin typeface="メイリオ" panose="020B0604030504040204" pitchFamily="50" charset="-128"/>
                <a:ea typeface="メイリオ" panose="020B0604030504040204" pitchFamily="50" charset="-128"/>
              </a:rPr>
              <a:t>　６つのポイントが生徒の学習改善に有効なのか！</a:t>
            </a:r>
            <a:endParaRPr lang="en-US" altLang="ja-JP" sz="3200" dirty="0">
              <a:solidFill>
                <a:prstClr val="black"/>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3200" dirty="0">
                <a:solidFill>
                  <a:prstClr val="black"/>
                </a:solidFill>
                <a:latin typeface="メイリオ" panose="020B0604030504040204" pitchFamily="50" charset="-128"/>
                <a:ea typeface="メイリオ" panose="020B0604030504040204" pitchFamily="50" charset="-128"/>
              </a:rPr>
              <a:t>　具体的にどのように実践したらいいのだろう</a:t>
            </a:r>
            <a:r>
              <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p>
        </p:txBody>
      </p:sp>
      <p:pic>
        <p:nvPicPr>
          <p:cNvPr id="6" name="図 5">
            <a:extLst>
              <a:ext uri="{FF2B5EF4-FFF2-40B4-BE49-F238E27FC236}">
                <a16:creationId xmlns:a16="http://schemas.microsoft.com/office/drawing/2014/main" id="{0510096F-C819-D546-D7D6-8E212265D722}"/>
              </a:ext>
            </a:extLst>
          </p:cNvPr>
          <p:cNvPicPr>
            <a:picLocks noChangeAspect="1"/>
          </p:cNvPicPr>
          <p:nvPr/>
        </p:nvPicPr>
        <p:blipFill>
          <a:blip r:embed="rId3"/>
          <a:stretch>
            <a:fillRect/>
          </a:stretch>
        </p:blipFill>
        <p:spPr>
          <a:xfrm>
            <a:off x="9792159" y="3761509"/>
            <a:ext cx="1812574" cy="2634751"/>
          </a:xfrm>
          <a:prstGeom prst="rect">
            <a:avLst/>
          </a:prstGeom>
        </p:spPr>
      </p:pic>
      <p:sp>
        <p:nvSpPr>
          <p:cNvPr id="7" name="吹き出し: 角を丸めた四角形 6">
            <a:extLst>
              <a:ext uri="{FF2B5EF4-FFF2-40B4-BE49-F238E27FC236}">
                <a16:creationId xmlns:a16="http://schemas.microsoft.com/office/drawing/2014/main" id="{D010C79A-1C85-8E63-5B68-3CE2DD2B6BB1}"/>
              </a:ext>
            </a:extLst>
          </p:cNvPr>
          <p:cNvSpPr/>
          <p:nvPr/>
        </p:nvSpPr>
        <p:spPr>
          <a:xfrm>
            <a:off x="587267" y="3761509"/>
            <a:ext cx="8407021" cy="2373884"/>
          </a:xfrm>
          <a:prstGeom prst="wedgeRoundRectCallout">
            <a:avLst>
              <a:gd name="adj1" fmla="val 56430"/>
              <a:gd name="adj2" fmla="val -17294"/>
              <a:gd name="adj3" fmla="val 16667"/>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3200" b="1" dirty="0">
                <a:ln w="1905"/>
                <a:solidFill>
                  <a:schemeClr val="tx1"/>
                </a:soli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rPr>
              <a:t>　６つのポイントの</a:t>
            </a:r>
            <a:r>
              <a:rPr lang="ja-JP" altLang="en-US" sz="4000" b="1" dirty="0">
                <a:ln w="1905"/>
                <a:solidFill>
                  <a:srgbClr val="FF0000"/>
                </a:soli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rPr>
              <a:t>効果を発揮させるための要素</a:t>
            </a:r>
            <a:r>
              <a:rPr lang="ja-JP" altLang="en-US" sz="3200" b="1" dirty="0">
                <a:ln w="1905"/>
                <a:solidFill>
                  <a:schemeClr val="tx1"/>
                </a:soli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rPr>
              <a:t>があります！</a:t>
            </a:r>
            <a:endParaRPr lang="en-US" altLang="ja-JP" sz="3200" b="1" dirty="0">
              <a:ln w="1905"/>
              <a:solidFill>
                <a:schemeClr val="tx1"/>
              </a:soli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endParaRPr>
          </a:p>
          <a:p>
            <a:r>
              <a:rPr lang="ja-JP" altLang="en-US" sz="2400" b="1" dirty="0">
                <a:ln w="1905"/>
                <a:solidFill>
                  <a:schemeClr val="tx1"/>
                </a:soli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rPr>
              <a:t>　ポイントをどのように計画に組み込んだり、どのように生徒に働きかけたら有効なのか、これから説明します。</a:t>
            </a:r>
            <a:endParaRPr lang="ja-JP" altLang="en-US" sz="4000" b="1" dirty="0">
              <a:ln w="1905"/>
              <a:solidFill>
                <a:schemeClr val="tx1"/>
              </a:soli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8909941A-3456-6C43-BA15-9D915196FD00}"/>
              </a:ext>
            </a:extLst>
          </p:cNvPr>
          <p:cNvPicPr>
            <a:picLocks noChangeAspect="1"/>
          </p:cNvPicPr>
          <p:nvPr/>
        </p:nvPicPr>
        <p:blipFill>
          <a:blip r:embed="rId4"/>
          <a:stretch>
            <a:fillRect/>
          </a:stretch>
        </p:blipFill>
        <p:spPr>
          <a:xfrm>
            <a:off x="0" y="474122"/>
            <a:ext cx="1927441" cy="2622369"/>
          </a:xfrm>
          <a:prstGeom prst="rect">
            <a:avLst/>
          </a:prstGeom>
        </p:spPr>
      </p:pic>
    </p:spTree>
    <p:extLst>
      <p:ext uri="{BB962C8B-B14F-4D97-AF65-F5344CB8AC3E}">
        <p14:creationId xmlns:p14="http://schemas.microsoft.com/office/powerpoint/2010/main" val="1327498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A9B9398-BA58-0BD0-49BD-683987CE65C4}"/>
              </a:ext>
            </a:extLst>
          </p:cNvPr>
          <p:cNvSpPr txBox="1"/>
          <p:nvPr/>
        </p:nvSpPr>
        <p:spPr>
          <a:xfrm>
            <a:off x="0" y="0"/>
            <a:ext cx="12189372" cy="523220"/>
          </a:xfrm>
          <a:prstGeom prst="rect">
            <a:avLst/>
          </a:prstGeom>
          <a:noFill/>
        </p:spPr>
        <p:txBody>
          <a:bodyPr wrap="square">
            <a:spAutoFit/>
          </a:bodyPr>
          <a:lstStyle/>
          <a:p>
            <a:pPr algn="ctr"/>
            <a:r>
              <a:rPr kumimoji="1" lang="ja-JP" altLang="en-US" sz="20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メイリオ" panose="020B0604030504040204" pitchFamily="50" charset="-128"/>
                <a:ea typeface="メイリオ" panose="020B0604030504040204" pitchFamily="50" charset="-128"/>
                <a:cs typeface="+mn-cs"/>
              </a:rPr>
              <a:t>６つのポイントの</a:t>
            </a:r>
            <a:r>
              <a:rPr kumimoji="1" lang="ja-JP" altLang="en-US" sz="28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メイリオ" panose="020B0604030504040204" pitchFamily="50" charset="-128"/>
                <a:ea typeface="メイリオ" panose="020B0604030504040204" pitchFamily="50" charset="-128"/>
                <a:cs typeface="+mn-cs"/>
              </a:rPr>
              <a:t>効果を発揮させるための要素</a:t>
            </a:r>
            <a:r>
              <a:rPr kumimoji="1" lang="en-US" altLang="ja-JP" sz="28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メイリオ" panose="020B0604030504040204" pitchFamily="50" charset="-128"/>
                <a:ea typeface="メイリオ" panose="020B0604030504040204" pitchFamily="50" charset="-128"/>
                <a:cs typeface="+mn-cs"/>
              </a:rPr>
              <a:t>A</a:t>
            </a:r>
            <a:r>
              <a:rPr kumimoji="1" lang="ja-JP" altLang="en-US" sz="28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メイリオ" panose="020B0604030504040204" pitchFamily="50" charset="-128"/>
                <a:ea typeface="メイリオ" panose="020B0604030504040204" pitchFamily="50" charset="-128"/>
                <a:cs typeface="+mn-cs"/>
              </a:rPr>
              <a:t>～</a:t>
            </a:r>
            <a:r>
              <a:rPr kumimoji="1" lang="en-US" altLang="ja-JP" sz="28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メイリオ" panose="020B0604030504040204" pitchFamily="50" charset="-128"/>
                <a:ea typeface="メイリオ" panose="020B0604030504040204" pitchFamily="50" charset="-128"/>
                <a:cs typeface="+mn-cs"/>
              </a:rPr>
              <a:t>L</a:t>
            </a:r>
            <a:endParaRPr lang="ja-JP" altLang="en-US" sz="1200" dirty="0"/>
          </a:p>
        </p:txBody>
      </p:sp>
      <p:sp>
        <p:nvSpPr>
          <p:cNvPr id="4" name="正方形/長方形 3">
            <a:extLst>
              <a:ext uri="{FF2B5EF4-FFF2-40B4-BE49-F238E27FC236}">
                <a16:creationId xmlns:a16="http://schemas.microsoft.com/office/drawing/2014/main" id="{C0DC56B8-3E21-E0BE-C99C-E8E1E6FC3EB2}"/>
              </a:ext>
            </a:extLst>
          </p:cNvPr>
          <p:cNvSpPr/>
          <p:nvPr/>
        </p:nvSpPr>
        <p:spPr>
          <a:xfrm>
            <a:off x="242213" y="791658"/>
            <a:ext cx="11601335" cy="954107"/>
          </a:xfrm>
          <a:prstGeom prst="rect">
            <a:avLst/>
          </a:prstGeom>
        </p:spPr>
        <p:txBody>
          <a:bodyPr wrap="square">
            <a:spAutoFit/>
          </a:bodyPr>
          <a:lstStyle/>
          <a:p>
            <a:pPr marL="1071563" indent="-1071563" hangingPunct="0"/>
            <a:r>
              <a:rPr lang="ja-JP" altLang="en-US" sz="2800" b="1" kern="100" dirty="0">
                <a:solidFill>
                  <a:schemeClr val="accent1"/>
                </a:solidFill>
                <a:latin typeface="メイリオ" panose="020B0604030504040204" pitchFamily="50" charset="-128"/>
                <a:ea typeface="メイリオ" panose="020B0604030504040204" pitchFamily="50" charset="-128"/>
              </a:rPr>
              <a:t>要素Ａ　「「おおむね満足できる状況」と判断する基準」を満たす記述例や発話例を作成する。</a:t>
            </a:r>
            <a:endParaRPr lang="en-US" altLang="ja-JP" sz="2800" b="1" kern="100" dirty="0">
              <a:solidFill>
                <a:schemeClr val="accent1"/>
              </a:solidFill>
              <a:latin typeface="メイリオ" panose="020B0604030504040204" pitchFamily="50" charset="-128"/>
              <a:ea typeface="メイリオ" panose="020B0604030504040204" pitchFamily="50" charset="-128"/>
            </a:endParaRPr>
          </a:p>
        </p:txBody>
      </p:sp>
      <p:graphicFrame>
        <p:nvGraphicFramePr>
          <p:cNvPr id="5" name="表 4">
            <a:extLst>
              <a:ext uri="{FF2B5EF4-FFF2-40B4-BE49-F238E27FC236}">
                <a16:creationId xmlns:a16="http://schemas.microsoft.com/office/drawing/2014/main" id="{21089716-D6A4-50B6-1B27-3AE4EF251935}"/>
              </a:ext>
            </a:extLst>
          </p:cNvPr>
          <p:cNvGraphicFramePr>
            <a:graphicFrameLocks noGrp="1"/>
          </p:cNvGraphicFramePr>
          <p:nvPr>
            <p:extLst>
              <p:ext uri="{D42A27DB-BD31-4B8C-83A1-F6EECF244321}">
                <p14:modId xmlns:p14="http://schemas.microsoft.com/office/powerpoint/2010/main" val="123487376"/>
              </p:ext>
            </p:extLst>
          </p:nvPr>
        </p:nvGraphicFramePr>
        <p:xfrm>
          <a:off x="273743" y="1798881"/>
          <a:ext cx="11601335" cy="1311305"/>
        </p:xfrm>
        <a:graphic>
          <a:graphicData uri="http://schemas.openxmlformats.org/drawingml/2006/table">
            <a:tbl>
              <a:tblPr firstRow="1" firstCol="1" bandRow="1">
                <a:tableStyleId>{5C22544A-7EE6-4342-B048-85BDC9FD1C3A}</a:tableStyleId>
              </a:tblPr>
              <a:tblGrid>
                <a:gridCol w="11601335">
                  <a:extLst>
                    <a:ext uri="{9D8B030D-6E8A-4147-A177-3AD203B41FA5}">
                      <a16:colId xmlns:a16="http://schemas.microsoft.com/office/drawing/2014/main" val="2402209162"/>
                    </a:ext>
                  </a:extLst>
                </a:gridCol>
              </a:tblGrid>
              <a:tr h="1311305">
                <a:tc>
                  <a:txBody>
                    <a:bodyPr/>
                    <a:lstStyle/>
                    <a:p>
                      <a:pPr marL="1071563" indent="-1071563" algn="l" hangingPunct="0"/>
                      <a:r>
                        <a:rPr lang="ja-JP" altLang="en-US" sz="2800" b="1" kern="100" dirty="0">
                          <a:solidFill>
                            <a:schemeClr val="accent1"/>
                          </a:solidFill>
                          <a:effectLst/>
                          <a:latin typeface="メイリオ" panose="020B0604030504040204" pitchFamily="50" charset="-128"/>
                          <a:ea typeface="メイリオ" panose="020B0604030504040204" pitchFamily="50" charset="-128"/>
                        </a:rPr>
                        <a:t>要素Ｂ　各観点の評価規準に対する生徒のつまずきとつまずきに対する働きかけを想定する。</a:t>
                      </a:r>
                      <a:endParaRPr lang="en-US" altLang="ja-JP" sz="2800" b="1" kern="100" dirty="0">
                        <a:solidFill>
                          <a:schemeClr val="accent1"/>
                        </a:solidFill>
                        <a:effectLst/>
                        <a:latin typeface="メイリオ" panose="020B0604030504040204" pitchFamily="50" charset="-128"/>
                        <a:ea typeface="メイリオ" panose="020B0604030504040204" pitchFamily="50" charset="-128"/>
                      </a:endParaRPr>
                    </a:p>
                  </a:txBody>
                  <a:tcPr marL="68580" marR="68580" marT="0" marB="0">
                    <a:noFill/>
                  </a:tcPr>
                </a:tc>
                <a:extLst>
                  <a:ext uri="{0D108BD9-81ED-4DB2-BD59-A6C34878D82A}">
                    <a16:rowId xmlns:a16="http://schemas.microsoft.com/office/drawing/2014/main" val="2823399512"/>
                  </a:ext>
                </a:extLst>
              </a:tr>
            </a:tbl>
          </a:graphicData>
        </a:graphic>
      </p:graphicFrame>
      <p:graphicFrame>
        <p:nvGraphicFramePr>
          <p:cNvPr id="6" name="表 5">
            <a:extLst>
              <a:ext uri="{FF2B5EF4-FFF2-40B4-BE49-F238E27FC236}">
                <a16:creationId xmlns:a16="http://schemas.microsoft.com/office/drawing/2014/main" id="{648ACF37-5566-7452-FF21-73CDF22DCCBC}"/>
              </a:ext>
            </a:extLst>
          </p:cNvPr>
          <p:cNvGraphicFramePr>
            <a:graphicFrameLocks noGrp="1"/>
          </p:cNvGraphicFramePr>
          <p:nvPr>
            <p:extLst>
              <p:ext uri="{D42A27DB-BD31-4B8C-83A1-F6EECF244321}">
                <p14:modId xmlns:p14="http://schemas.microsoft.com/office/powerpoint/2010/main" val="3028133977"/>
              </p:ext>
            </p:extLst>
          </p:nvPr>
        </p:nvGraphicFramePr>
        <p:xfrm>
          <a:off x="273743" y="2813015"/>
          <a:ext cx="11918257" cy="1091284"/>
        </p:xfrm>
        <a:graphic>
          <a:graphicData uri="http://schemas.openxmlformats.org/drawingml/2006/table">
            <a:tbl>
              <a:tblPr firstRow="1" firstCol="1" bandRow="1">
                <a:tableStyleId>{5C22544A-7EE6-4342-B048-85BDC9FD1C3A}</a:tableStyleId>
              </a:tblPr>
              <a:tblGrid>
                <a:gridCol w="11918257">
                  <a:extLst>
                    <a:ext uri="{9D8B030D-6E8A-4147-A177-3AD203B41FA5}">
                      <a16:colId xmlns:a16="http://schemas.microsoft.com/office/drawing/2014/main" val="2402209162"/>
                    </a:ext>
                  </a:extLst>
                </a:gridCol>
              </a:tblGrid>
              <a:tr h="1091284">
                <a:tc>
                  <a:txBody>
                    <a:bodyPr/>
                    <a:lstStyle/>
                    <a:p>
                      <a:pPr marL="1435100" indent="-1435100" algn="l" hangingPunct="0"/>
                      <a:r>
                        <a:rPr lang="ja-JP" altLang="en-US" sz="2800" b="1" kern="100" dirty="0">
                          <a:solidFill>
                            <a:schemeClr val="accent1"/>
                          </a:solidFill>
                          <a:effectLst/>
                          <a:latin typeface="メイリオ" panose="020B0604030504040204" pitchFamily="50" charset="-128"/>
                          <a:ea typeface="メイリオ" panose="020B0604030504040204" pitchFamily="50" charset="-128"/>
                        </a:rPr>
                        <a:t>要素Ｃ　生徒が問いや学習課題に取り組むための十分な時間を確保する。</a:t>
                      </a:r>
                      <a:endParaRPr lang="en-US" altLang="ja-JP" sz="2800" b="1" kern="100" dirty="0">
                        <a:solidFill>
                          <a:schemeClr val="accent1"/>
                        </a:solidFill>
                        <a:effectLst/>
                        <a:latin typeface="メイリオ" panose="020B0604030504040204" pitchFamily="50" charset="-128"/>
                        <a:ea typeface="メイリオ" panose="020B0604030504040204" pitchFamily="50" charset="-128"/>
                      </a:endParaRPr>
                    </a:p>
                  </a:txBody>
                  <a:tcPr marL="68580" marR="68580" marT="0" marB="0">
                    <a:noFill/>
                  </a:tcPr>
                </a:tc>
                <a:extLst>
                  <a:ext uri="{0D108BD9-81ED-4DB2-BD59-A6C34878D82A}">
                    <a16:rowId xmlns:a16="http://schemas.microsoft.com/office/drawing/2014/main" val="2823399512"/>
                  </a:ext>
                </a:extLst>
              </a:tr>
            </a:tbl>
          </a:graphicData>
        </a:graphic>
      </p:graphicFrame>
      <p:graphicFrame>
        <p:nvGraphicFramePr>
          <p:cNvPr id="7" name="表 6">
            <a:extLst>
              <a:ext uri="{FF2B5EF4-FFF2-40B4-BE49-F238E27FC236}">
                <a16:creationId xmlns:a16="http://schemas.microsoft.com/office/drawing/2014/main" id="{44C4E606-F178-0938-8CA9-CAB5F4271C22}"/>
              </a:ext>
            </a:extLst>
          </p:cNvPr>
          <p:cNvGraphicFramePr>
            <a:graphicFrameLocks noGrp="1"/>
          </p:cNvGraphicFramePr>
          <p:nvPr>
            <p:extLst>
              <p:ext uri="{D42A27DB-BD31-4B8C-83A1-F6EECF244321}">
                <p14:modId xmlns:p14="http://schemas.microsoft.com/office/powerpoint/2010/main" val="4026630390"/>
              </p:ext>
            </p:extLst>
          </p:nvPr>
        </p:nvGraphicFramePr>
        <p:xfrm>
          <a:off x="273743" y="3726652"/>
          <a:ext cx="11601335" cy="523220"/>
        </p:xfrm>
        <a:graphic>
          <a:graphicData uri="http://schemas.openxmlformats.org/drawingml/2006/table">
            <a:tbl>
              <a:tblPr firstRow="1" firstCol="1" bandRow="1">
                <a:tableStyleId>{5C22544A-7EE6-4342-B048-85BDC9FD1C3A}</a:tableStyleId>
              </a:tblPr>
              <a:tblGrid>
                <a:gridCol w="11601335">
                  <a:extLst>
                    <a:ext uri="{9D8B030D-6E8A-4147-A177-3AD203B41FA5}">
                      <a16:colId xmlns:a16="http://schemas.microsoft.com/office/drawing/2014/main" val="2402209162"/>
                    </a:ext>
                  </a:extLst>
                </a:gridCol>
              </a:tblGrid>
              <a:tr h="523220">
                <a:tc>
                  <a:txBody>
                    <a:bodyPr/>
                    <a:lstStyle/>
                    <a:p>
                      <a:pPr marL="1620838" indent="-1620838" algn="l" hangingPunct="0"/>
                      <a:r>
                        <a:rPr lang="ja-JP" altLang="en-US" sz="2800" b="1" kern="100" dirty="0">
                          <a:solidFill>
                            <a:schemeClr val="accent1"/>
                          </a:solidFill>
                          <a:effectLst/>
                          <a:latin typeface="メイリオ" panose="020B0604030504040204" pitchFamily="50" charset="-128"/>
                          <a:ea typeface="メイリオ" panose="020B0604030504040204" pitchFamily="50" charset="-128"/>
                        </a:rPr>
                        <a:t>要素Ｄ　評価規準の理解と共有を図る活動を設定する。</a:t>
                      </a:r>
                      <a:endParaRPr lang="en-US" altLang="ja-JP" sz="2800" b="1" kern="100" dirty="0">
                        <a:solidFill>
                          <a:schemeClr val="accent1"/>
                        </a:solidFill>
                        <a:effectLst/>
                        <a:latin typeface="メイリオ" panose="020B0604030504040204" pitchFamily="50" charset="-128"/>
                        <a:ea typeface="メイリオ" panose="020B0604030504040204" pitchFamily="50" charset="-128"/>
                      </a:endParaRPr>
                    </a:p>
                  </a:txBody>
                  <a:tcPr marL="68580" marR="68580" marT="0" marB="0">
                    <a:noFill/>
                  </a:tcPr>
                </a:tc>
                <a:extLst>
                  <a:ext uri="{0D108BD9-81ED-4DB2-BD59-A6C34878D82A}">
                    <a16:rowId xmlns:a16="http://schemas.microsoft.com/office/drawing/2014/main" val="2823399512"/>
                  </a:ext>
                </a:extLst>
              </a:tr>
            </a:tbl>
          </a:graphicData>
        </a:graphic>
      </p:graphicFrame>
      <p:graphicFrame>
        <p:nvGraphicFramePr>
          <p:cNvPr id="8" name="表 7">
            <a:extLst>
              <a:ext uri="{FF2B5EF4-FFF2-40B4-BE49-F238E27FC236}">
                <a16:creationId xmlns:a16="http://schemas.microsoft.com/office/drawing/2014/main" id="{1BDD2103-5665-BE17-3E4E-EEDDADD03B16}"/>
              </a:ext>
            </a:extLst>
          </p:cNvPr>
          <p:cNvGraphicFramePr>
            <a:graphicFrameLocks noGrp="1"/>
          </p:cNvGraphicFramePr>
          <p:nvPr>
            <p:extLst>
              <p:ext uri="{D42A27DB-BD31-4B8C-83A1-F6EECF244321}">
                <p14:modId xmlns:p14="http://schemas.microsoft.com/office/powerpoint/2010/main" val="906727843"/>
              </p:ext>
            </p:extLst>
          </p:nvPr>
        </p:nvGraphicFramePr>
        <p:xfrm>
          <a:off x="273743" y="4619297"/>
          <a:ext cx="11601335" cy="1038581"/>
        </p:xfrm>
        <a:graphic>
          <a:graphicData uri="http://schemas.openxmlformats.org/drawingml/2006/table">
            <a:tbl>
              <a:tblPr firstRow="1" firstCol="1" bandRow="1">
                <a:tableStyleId>{5C22544A-7EE6-4342-B048-85BDC9FD1C3A}</a:tableStyleId>
              </a:tblPr>
              <a:tblGrid>
                <a:gridCol w="11601335">
                  <a:extLst>
                    <a:ext uri="{9D8B030D-6E8A-4147-A177-3AD203B41FA5}">
                      <a16:colId xmlns:a16="http://schemas.microsoft.com/office/drawing/2014/main" val="2402209162"/>
                    </a:ext>
                  </a:extLst>
                </a:gridCol>
              </a:tblGrid>
              <a:tr h="1038581">
                <a:tc>
                  <a:txBody>
                    <a:bodyPr/>
                    <a:lstStyle/>
                    <a:p>
                      <a:pPr marL="1620838" indent="-1620838" algn="l" hangingPunct="0"/>
                      <a:r>
                        <a:rPr lang="ja-JP" altLang="en-US" sz="2800" b="1" kern="100" dirty="0">
                          <a:solidFill>
                            <a:schemeClr val="accent1"/>
                          </a:solidFill>
                          <a:effectLst/>
                          <a:latin typeface="メイリオ" panose="020B0604030504040204" pitchFamily="50" charset="-128"/>
                          <a:ea typeface="メイリオ" panose="020B0604030504040204" pitchFamily="50" charset="-128"/>
                        </a:rPr>
                        <a:t>要素Ｅ　評価規準と学習活動の関係の理解を図るツールを活用する。</a:t>
                      </a:r>
                      <a:endParaRPr lang="en-US" altLang="ja-JP" sz="2800" b="1" kern="100" dirty="0">
                        <a:solidFill>
                          <a:schemeClr val="accent1"/>
                        </a:solidFill>
                        <a:effectLst/>
                        <a:latin typeface="メイリオ" panose="020B0604030504040204" pitchFamily="50" charset="-128"/>
                        <a:ea typeface="メイリオ" panose="020B0604030504040204" pitchFamily="50" charset="-128"/>
                      </a:endParaRPr>
                    </a:p>
                  </a:txBody>
                  <a:tcPr marL="68580" marR="68580" marT="0" marB="0">
                    <a:noFill/>
                  </a:tcPr>
                </a:tc>
                <a:extLst>
                  <a:ext uri="{0D108BD9-81ED-4DB2-BD59-A6C34878D82A}">
                    <a16:rowId xmlns:a16="http://schemas.microsoft.com/office/drawing/2014/main" val="2823399512"/>
                  </a:ext>
                </a:extLst>
              </a:tr>
            </a:tbl>
          </a:graphicData>
        </a:graphic>
      </p:graphicFrame>
      <p:graphicFrame>
        <p:nvGraphicFramePr>
          <p:cNvPr id="9" name="表 8">
            <a:extLst>
              <a:ext uri="{FF2B5EF4-FFF2-40B4-BE49-F238E27FC236}">
                <a16:creationId xmlns:a16="http://schemas.microsoft.com/office/drawing/2014/main" id="{6F9F96D8-9140-5D38-C6BD-7CA119D6EC75}"/>
              </a:ext>
            </a:extLst>
          </p:cNvPr>
          <p:cNvGraphicFramePr>
            <a:graphicFrameLocks noGrp="1"/>
          </p:cNvGraphicFramePr>
          <p:nvPr>
            <p:extLst>
              <p:ext uri="{D42A27DB-BD31-4B8C-83A1-F6EECF244321}">
                <p14:modId xmlns:p14="http://schemas.microsoft.com/office/powerpoint/2010/main" val="3012930097"/>
              </p:ext>
            </p:extLst>
          </p:nvPr>
        </p:nvGraphicFramePr>
        <p:xfrm>
          <a:off x="273743" y="5460394"/>
          <a:ext cx="11245735" cy="741191"/>
        </p:xfrm>
        <a:graphic>
          <a:graphicData uri="http://schemas.openxmlformats.org/drawingml/2006/table">
            <a:tbl>
              <a:tblPr firstRow="1" firstCol="1" bandRow="1">
                <a:tableStyleId>{5C22544A-7EE6-4342-B048-85BDC9FD1C3A}</a:tableStyleId>
              </a:tblPr>
              <a:tblGrid>
                <a:gridCol w="11245735">
                  <a:extLst>
                    <a:ext uri="{9D8B030D-6E8A-4147-A177-3AD203B41FA5}">
                      <a16:colId xmlns:a16="http://schemas.microsoft.com/office/drawing/2014/main" val="2402209162"/>
                    </a:ext>
                  </a:extLst>
                </a:gridCol>
              </a:tblGrid>
              <a:tr h="741191">
                <a:tc>
                  <a:txBody>
                    <a:bodyPr/>
                    <a:lstStyle/>
                    <a:p>
                      <a:pPr marL="1620838" indent="-1620838" algn="l" hangingPunct="0"/>
                      <a:r>
                        <a:rPr lang="ja-JP" altLang="en-US" sz="2800" b="1" kern="100" dirty="0">
                          <a:solidFill>
                            <a:schemeClr val="accent1"/>
                          </a:solidFill>
                          <a:effectLst/>
                          <a:latin typeface="メイリオ" panose="020B0604030504040204" pitchFamily="50" charset="-128"/>
                          <a:ea typeface="メイリオ" panose="020B0604030504040204" pitchFamily="50" charset="-128"/>
                        </a:rPr>
                        <a:t>要素Ｆ　評価規準を満たす要素を生徒の言葉で表現させる。</a:t>
                      </a:r>
                      <a:endParaRPr lang="en-US" altLang="ja-JP" sz="2800" b="1" kern="100" dirty="0">
                        <a:solidFill>
                          <a:schemeClr val="accent1"/>
                        </a:solidFill>
                        <a:effectLst/>
                        <a:latin typeface="メイリオ" panose="020B0604030504040204" pitchFamily="50" charset="-128"/>
                        <a:ea typeface="メイリオ" panose="020B0604030504040204" pitchFamily="50" charset="-128"/>
                      </a:endParaRPr>
                    </a:p>
                  </a:txBody>
                  <a:tcPr marL="68580" marR="68580" marT="0" marB="0">
                    <a:noFill/>
                  </a:tcPr>
                </a:tc>
                <a:extLst>
                  <a:ext uri="{0D108BD9-81ED-4DB2-BD59-A6C34878D82A}">
                    <a16:rowId xmlns:a16="http://schemas.microsoft.com/office/drawing/2014/main" val="2823399512"/>
                  </a:ext>
                </a:extLst>
              </a:tr>
            </a:tbl>
          </a:graphicData>
        </a:graphic>
      </p:graphicFrame>
      <p:graphicFrame>
        <p:nvGraphicFramePr>
          <p:cNvPr id="10" name="表 9">
            <a:extLst>
              <a:ext uri="{FF2B5EF4-FFF2-40B4-BE49-F238E27FC236}">
                <a16:creationId xmlns:a16="http://schemas.microsoft.com/office/drawing/2014/main" id="{16A90C30-42C0-7B9B-4463-60E231469375}"/>
              </a:ext>
            </a:extLst>
          </p:cNvPr>
          <p:cNvGraphicFramePr>
            <a:graphicFrameLocks noGrp="1"/>
          </p:cNvGraphicFramePr>
          <p:nvPr>
            <p:extLst>
              <p:ext uri="{D42A27DB-BD31-4B8C-83A1-F6EECF244321}">
                <p14:modId xmlns:p14="http://schemas.microsoft.com/office/powerpoint/2010/main" val="1329513785"/>
              </p:ext>
            </p:extLst>
          </p:nvPr>
        </p:nvGraphicFramePr>
        <p:xfrm>
          <a:off x="273743" y="6192653"/>
          <a:ext cx="11245735" cy="442809"/>
        </p:xfrm>
        <a:graphic>
          <a:graphicData uri="http://schemas.openxmlformats.org/drawingml/2006/table">
            <a:tbl>
              <a:tblPr firstRow="1" firstCol="1" bandRow="1">
                <a:tableStyleId>{5C22544A-7EE6-4342-B048-85BDC9FD1C3A}</a:tableStyleId>
              </a:tblPr>
              <a:tblGrid>
                <a:gridCol w="11245735">
                  <a:extLst>
                    <a:ext uri="{9D8B030D-6E8A-4147-A177-3AD203B41FA5}">
                      <a16:colId xmlns:a16="http://schemas.microsoft.com/office/drawing/2014/main" val="2402209162"/>
                    </a:ext>
                  </a:extLst>
                </a:gridCol>
              </a:tblGrid>
              <a:tr h="442809">
                <a:tc>
                  <a:txBody>
                    <a:bodyPr/>
                    <a:lstStyle/>
                    <a:p>
                      <a:pPr marL="1620838" indent="-1620838" algn="l" hangingPunct="0"/>
                      <a:r>
                        <a:rPr lang="ja-JP" altLang="en-US" sz="2800" b="1" kern="100" dirty="0">
                          <a:solidFill>
                            <a:schemeClr val="accent1"/>
                          </a:solidFill>
                          <a:effectLst/>
                          <a:latin typeface="メイリオ" panose="020B0604030504040204" pitchFamily="50" charset="-128"/>
                          <a:ea typeface="メイリオ" panose="020B0604030504040204" pitchFamily="50" charset="-128"/>
                        </a:rPr>
                        <a:t>要素Ｇ　繰り返し評価規準を確認する。</a:t>
                      </a:r>
                      <a:endParaRPr lang="en-US" altLang="ja-JP" sz="2800" b="1" kern="100" dirty="0">
                        <a:solidFill>
                          <a:schemeClr val="accent1"/>
                        </a:solidFill>
                        <a:effectLst/>
                        <a:latin typeface="メイリオ" panose="020B0604030504040204" pitchFamily="50" charset="-128"/>
                        <a:ea typeface="メイリオ" panose="020B0604030504040204" pitchFamily="50" charset="-128"/>
                      </a:endParaRPr>
                    </a:p>
                  </a:txBody>
                  <a:tcPr marL="68580" marR="68580" marT="0" marB="0">
                    <a:noFill/>
                  </a:tcPr>
                </a:tc>
                <a:extLst>
                  <a:ext uri="{0D108BD9-81ED-4DB2-BD59-A6C34878D82A}">
                    <a16:rowId xmlns:a16="http://schemas.microsoft.com/office/drawing/2014/main" val="2823399512"/>
                  </a:ext>
                </a:extLst>
              </a:tr>
            </a:tbl>
          </a:graphicData>
        </a:graphic>
      </p:graphicFrame>
      <p:sp>
        <p:nvSpPr>
          <p:cNvPr id="11" name="テキスト ボックス 10">
            <a:extLst>
              <a:ext uri="{FF2B5EF4-FFF2-40B4-BE49-F238E27FC236}">
                <a16:creationId xmlns:a16="http://schemas.microsoft.com/office/drawing/2014/main" id="{74703DD0-E62F-7CE3-4967-B1589880F536}"/>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4116314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976F9E0-9ABD-2063-22DD-F19438980A2B}"/>
              </a:ext>
            </a:extLst>
          </p:cNvPr>
          <p:cNvSpPr txBox="1"/>
          <p:nvPr/>
        </p:nvSpPr>
        <p:spPr>
          <a:xfrm>
            <a:off x="0" y="855467"/>
            <a:ext cx="12191999" cy="6370975"/>
          </a:xfrm>
          <a:prstGeom prst="rect">
            <a:avLst/>
          </a:prstGeom>
          <a:noFill/>
        </p:spPr>
        <p:txBody>
          <a:bodyPr wrap="square" rtlCol="0">
            <a:spAutoFit/>
          </a:bodyPr>
          <a:lstStyle/>
          <a:p>
            <a:pPr marL="273050" indent="-273050" algn="just"/>
            <a:r>
              <a:rPr lang="ja-JP" altLang="en-US" sz="2400" dirty="0">
                <a:latin typeface="メイリオ" panose="020B0604030504040204" pitchFamily="50" charset="-128"/>
                <a:ea typeface="メイリオ" panose="020B0604030504040204" pitchFamily="50" charset="-128"/>
              </a:rPr>
              <a:t>○　この校内研修資料は、学習評価についての校内研修等を担当されている先生方を対象に、研修で活用できるように作成したものです。</a:t>
            </a:r>
            <a:endParaRPr lang="en-US" altLang="ja-JP" sz="2400" dirty="0">
              <a:latin typeface="メイリオ" panose="020B0604030504040204" pitchFamily="50" charset="-128"/>
              <a:ea typeface="メイリオ" panose="020B0604030504040204" pitchFamily="50" charset="-128"/>
            </a:endParaRPr>
          </a:p>
          <a:p>
            <a:pPr algn="just"/>
            <a:endParaRPr kumimoji="1" lang="en-US" altLang="ja-JP" sz="2400" dirty="0">
              <a:latin typeface="メイリオ" panose="020B0604030504040204" pitchFamily="50" charset="-128"/>
              <a:ea typeface="メイリオ" panose="020B0604030504040204" pitchFamily="50" charset="-128"/>
            </a:endParaRPr>
          </a:p>
          <a:p>
            <a:pPr marL="273050" indent="-273050" algn="just"/>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学習評価の改善を学校全体で進めるに当たって、「何から始めたらよいのだろう」「授業改善につながる学習評価とするにはどうしたらよいのだろう」という疑問に答えられるような構成にしています。</a:t>
            </a:r>
            <a:endParaRPr kumimoji="1" lang="en-US" altLang="ja-JP" sz="2400" dirty="0">
              <a:latin typeface="メイリオ" panose="020B0604030504040204" pitchFamily="50" charset="-128"/>
              <a:ea typeface="メイリオ" panose="020B0604030504040204" pitchFamily="50" charset="-128"/>
            </a:endParaRPr>
          </a:p>
          <a:p>
            <a:pPr marL="273050" indent="-273050" algn="just"/>
            <a:endParaRPr kumimoji="1" lang="en-US" altLang="ja-JP" sz="2400" dirty="0">
              <a:latin typeface="メイリオ" panose="020B0604030504040204" pitchFamily="50" charset="-128"/>
              <a:ea typeface="メイリオ" panose="020B0604030504040204" pitchFamily="50" charset="-128"/>
            </a:endParaRPr>
          </a:p>
          <a:p>
            <a:pPr marL="273050" indent="-273050" algn="just"/>
            <a:r>
              <a:rPr lang="ja-JP" altLang="en-US" sz="2400" dirty="0">
                <a:latin typeface="メイリオ" panose="020B0604030504040204" pitchFamily="50" charset="-128"/>
                <a:ea typeface="メイリオ" panose="020B0604030504040204" pitchFamily="50" charset="-128"/>
              </a:rPr>
              <a:t>○　形成的評価を着実に実践し、生徒の学習改善・教師の指導改善につなげていくために、「形成的評価の実践上のポイント」と、その「効果を発揮させるための要素」を示し、実際の授業実践で効果が見られた</a:t>
            </a:r>
            <a:r>
              <a:rPr kumimoji="1" lang="ja-JP" altLang="en-US" sz="2400" dirty="0">
                <a:latin typeface="メイリオ" panose="020B0604030504040204" pitchFamily="50" charset="-128"/>
                <a:ea typeface="メイリオ" panose="020B0604030504040204" pitchFamily="50" charset="-128"/>
              </a:rPr>
              <a:t>事例を紹介しています。</a:t>
            </a:r>
            <a:endParaRPr kumimoji="1" lang="en-US" altLang="ja-JP" sz="2400" dirty="0">
              <a:latin typeface="メイリオ" panose="020B0604030504040204" pitchFamily="50" charset="-128"/>
              <a:ea typeface="メイリオ" panose="020B0604030504040204" pitchFamily="50" charset="-128"/>
            </a:endParaRPr>
          </a:p>
          <a:p>
            <a:pPr marL="273050" indent="-273050" algn="just"/>
            <a:endParaRPr lang="en-US" altLang="ja-JP" sz="2400" dirty="0">
              <a:latin typeface="メイリオ" panose="020B0604030504040204" pitchFamily="50" charset="-128"/>
              <a:ea typeface="メイリオ" panose="020B0604030504040204" pitchFamily="50" charset="-128"/>
            </a:endParaRPr>
          </a:p>
          <a:p>
            <a:pPr marL="273050" indent="-273050" algn="just"/>
            <a:r>
              <a:rPr lang="ja-JP" altLang="en-US" sz="2400" dirty="0">
                <a:latin typeface="メイリオ" panose="020B0604030504040204" pitchFamily="50" charset="-128"/>
                <a:ea typeface="メイリオ" panose="020B0604030504040204" pitchFamily="50" charset="-128"/>
              </a:rPr>
              <a:t>○　「私たちの</a:t>
            </a:r>
            <a:r>
              <a:rPr kumimoji="1" lang="ja-JP" altLang="en-US" sz="2400" dirty="0">
                <a:latin typeface="メイリオ" panose="020B0604030504040204" pitchFamily="50" charset="-128"/>
                <a:ea typeface="メイリオ" panose="020B0604030504040204" pitchFamily="50" charset="-128"/>
              </a:rPr>
              <a:t>学校でも「振り返りシート」に取り組んでいるから、このポイントに重点を置いて使おう。」「まずは、このポイントからみんなで始めてみよう。」「この事例を、私たちの授業の事例に変えよう。」「こんな実践でこんな効果もあったから、要素に加えよう。」というように、学校の実態に合わせてスライドを</a:t>
            </a:r>
            <a:r>
              <a:rPr lang="ja-JP" altLang="en-US" sz="2400" dirty="0">
                <a:latin typeface="メイリオ" panose="020B0604030504040204" pitchFamily="50" charset="-128"/>
                <a:ea typeface="メイリオ" panose="020B0604030504040204" pitchFamily="50" charset="-128"/>
              </a:rPr>
              <a:t>選択したり</a:t>
            </a:r>
            <a:r>
              <a:rPr kumimoji="1" lang="ja-JP" altLang="en-US" sz="2400" dirty="0">
                <a:latin typeface="メイリオ" panose="020B0604030504040204" pitchFamily="50" charset="-128"/>
                <a:ea typeface="メイリオ" panose="020B0604030504040204" pitchFamily="50" charset="-128"/>
              </a:rPr>
              <a:t>アレンジしたりしながら活用してください。</a:t>
            </a:r>
            <a:endParaRPr kumimoji="1" lang="en-US" altLang="ja-JP" sz="2400" dirty="0">
              <a:latin typeface="メイリオ" panose="020B0604030504040204" pitchFamily="50" charset="-128"/>
              <a:ea typeface="メイリオ" panose="020B0604030504040204" pitchFamily="50" charset="-128"/>
            </a:endParaRPr>
          </a:p>
          <a:p>
            <a:pPr marL="273050" indent="-273050" algn="just"/>
            <a:endParaRPr kumimoji="1" lang="ja-JP" altLang="en-US" sz="24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5700CA86-EC3D-BD93-2B90-E2C05E01FBD2}"/>
              </a:ext>
            </a:extLst>
          </p:cNvPr>
          <p:cNvSpPr txBox="1"/>
          <p:nvPr/>
        </p:nvSpPr>
        <p:spPr>
          <a:xfrm>
            <a:off x="0" y="-160196"/>
            <a:ext cx="12192000" cy="1015663"/>
          </a:xfrm>
          <a:prstGeom prst="rect">
            <a:avLst/>
          </a:prstGeom>
          <a:solidFill>
            <a:schemeClr val="accent1"/>
          </a:solidFill>
        </p:spPr>
        <p:txBody>
          <a:bodyPr wrap="square" rtlCol="0" anchor="ctr">
            <a:spAutoFit/>
          </a:bodyPr>
          <a:lstStyle/>
          <a:p>
            <a:pPr algn="ctr"/>
            <a:r>
              <a:rPr kumimoji="1" lang="ja-JP" altLang="en-US" sz="3600" dirty="0">
                <a:ln w="0"/>
                <a:solidFill>
                  <a:schemeClr val="bg1"/>
                </a:solidFill>
                <a:effectLst>
                  <a:outerShdw blurRad="38100" dist="19050" dir="2700000" algn="tl" rotWithShape="0">
                    <a:schemeClr val="dk1">
                      <a:alpha val="40000"/>
                    </a:schemeClr>
                  </a:outerShdw>
                </a:effectLst>
                <a:latin typeface="ＭＳ ゴシック" panose="020B0609070205080204" pitchFamily="49" charset="-128"/>
                <a:ea typeface="ＭＳ ゴシック" panose="020B0609070205080204" pitchFamily="49" charset="-128"/>
              </a:rPr>
              <a:t>校内研修資料の活用について</a:t>
            </a:r>
            <a:endParaRPr kumimoji="1" lang="en-US" altLang="ja-JP" sz="3600" dirty="0">
              <a:ln w="0"/>
              <a:solidFill>
                <a:schemeClr val="bg1"/>
              </a:solidFill>
              <a:effectLst>
                <a:outerShdw blurRad="38100" dist="19050" dir="2700000" algn="tl" rotWithShape="0">
                  <a:schemeClr val="dk1">
                    <a:alpha val="40000"/>
                  </a:schemeClr>
                </a:outerShdw>
              </a:effectLst>
              <a:latin typeface="ＭＳ ゴシック" panose="020B0609070205080204" pitchFamily="49" charset="-128"/>
              <a:ea typeface="ＭＳ ゴシック" panose="020B0609070205080204" pitchFamily="49" charset="-128"/>
            </a:endParaRPr>
          </a:p>
          <a:p>
            <a:pPr algn="ctr"/>
            <a:r>
              <a:rPr kumimoji="1" lang="ja-JP" altLang="en-US" sz="2400" dirty="0">
                <a:solidFill>
                  <a:schemeClr val="bg1"/>
                </a:solidFill>
                <a:latin typeface="ＭＳ ゴシック" panose="020B0609070205080204" pitchFamily="49" charset="-128"/>
                <a:ea typeface="ＭＳ ゴシック" panose="020B0609070205080204" pitchFamily="49" charset="-128"/>
              </a:rPr>
              <a:t>学習評価を授業改善につなぐために</a:t>
            </a:r>
          </a:p>
        </p:txBody>
      </p:sp>
    </p:spTree>
    <p:extLst>
      <p:ext uri="{BB962C8B-B14F-4D97-AF65-F5344CB8AC3E}">
        <p14:creationId xmlns:p14="http://schemas.microsoft.com/office/powerpoint/2010/main" val="2638123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ECCE0350-D361-B6B2-CDA5-D31DA4C01AB3}"/>
              </a:ext>
            </a:extLst>
          </p:cNvPr>
          <p:cNvGraphicFramePr>
            <a:graphicFrameLocks noGrp="1"/>
          </p:cNvGraphicFramePr>
          <p:nvPr>
            <p:extLst>
              <p:ext uri="{D42A27DB-BD31-4B8C-83A1-F6EECF244321}">
                <p14:modId xmlns:p14="http://schemas.microsoft.com/office/powerpoint/2010/main" val="940549708"/>
              </p:ext>
            </p:extLst>
          </p:nvPr>
        </p:nvGraphicFramePr>
        <p:xfrm>
          <a:off x="419013" y="763386"/>
          <a:ext cx="11601335" cy="1280160"/>
        </p:xfrm>
        <a:graphic>
          <a:graphicData uri="http://schemas.openxmlformats.org/drawingml/2006/table">
            <a:tbl>
              <a:tblPr firstRow="1" firstCol="1" bandRow="1">
                <a:tableStyleId>{5C22544A-7EE6-4342-B048-85BDC9FD1C3A}</a:tableStyleId>
              </a:tblPr>
              <a:tblGrid>
                <a:gridCol w="11601335">
                  <a:extLst>
                    <a:ext uri="{9D8B030D-6E8A-4147-A177-3AD203B41FA5}">
                      <a16:colId xmlns:a16="http://schemas.microsoft.com/office/drawing/2014/main" val="2402209162"/>
                    </a:ext>
                  </a:extLst>
                </a:gridCol>
              </a:tblGrid>
              <a:tr h="1091284">
                <a:tc>
                  <a:txBody>
                    <a:bodyPr/>
                    <a:lstStyle/>
                    <a:p>
                      <a:pPr marL="1620838" indent="-1620838" algn="l" hangingPunct="0"/>
                      <a:r>
                        <a:rPr lang="ja-JP" altLang="en-US" sz="2800" b="1" kern="100" dirty="0">
                          <a:solidFill>
                            <a:schemeClr val="accent1"/>
                          </a:solidFill>
                          <a:effectLst/>
                          <a:latin typeface="メイリオ" panose="020B0604030504040204" pitchFamily="50" charset="-128"/>
                          <a:ea typeface="メイリオ" panose="020B0604030504040204" pitchFamily="50" charset="-128"/>
                        </a:rPr>
                        <a:t>要素Ｈ　相互評価の意義を認識させる。</a:t>
                      </a:r>
                      <a:endParaRPr lang="en-US" altLang="ja-JP" sz="2800" b="1" kern="100" dirty="0">
                        <a:solidFill>
                          <a:schemeClr val="accent1"/>
                        </a:solidFill>
                        <a:effectLst/>
                        <a:latin typeface="メイリオ" panose="020B0604030504040204" pitchFamily="50" charset="-128"/>
                        <a:ea typeface="メイリオ" panose="020B0604030504040204" pitchFamily="50" charset="-128"/>
                      </a:endParaRPr>
                    </a:p>
                    <a:p>
                      <a:pPr marL="1620838" indent="-1620838" algn="l" hangingPunct="0"/>
                      <a:endParaRPr lang="en-US" altLang="ja-JP" sz="2800" b="1" kern="100" dirty="0">
                        <a:solidFill>
                          <a:schemeClr val="accent1"/>
                        </a:solidFill>
                        <a:effectLst/>
                        <a:latin typeface="メイリオ" panose="020B0604030504040204" pitchFamily="50" charset="-128"/>
                        <a:ea typeface="メイリオ" panose="020B0604030504040204" pitchFamily="50" charset="-128"/>
                      </a:endParaRPr>
                    </a:p>
                    <a:p>
                      <a:pPr marL="1620838" indent="-1620838" algn="l" hangingPunct="0"/>
                      <a:r>
                        <a:rPr lang="ja-JP" altLang="en-US" sz="2800" b="1" kern="100" dirty="0">
                          <a:solidFill>
                            <a:schemeClr val="accent1"/>
                          </a:solidFill>
                          <a:effectLst/>
                          <a:latin typeface="メイリオ" panose="020B0604030504040204" pitchFamily="50" charset="-128"/>
                          <a:ea typeface="メイリオ" panose="020B0604030504040204" pitchFamily="50" charset="-128"/>
                        </a:rPr>
                        <a:t>要素Ｉ　評価規準に即した相互評価の視点を提示する。</a:t>
                      </a:r>
                      <a:endParaRPr lang="en-US" altLang="ja-JP" sz="2800" b="1" kern="100" dirty="0">
                        <a:solidFill>
                          <a:schemeClr val="accent1"/>
                        </a:solidFill>
                        <a:effectLst/>
                        <a:latin typeface="メイリオ" panose="020B0604030504040204" pitchFamily="50" charset="-128"/>
                        <a:ea typeface="メイリオ" panose="020B0604030504040204" pitchFamily="50" charset="-128"/>
                      </a:endParaRPr>
                    </a:p>
                  </a:txBody>
                  <a:tcPr marL="68580" marR="68580" marT="0" marB="0">
                    <a:noFill/>
                  </a:tcPr>
                </a:tc>
                <a:extLst>
                  <a:ext uri="{0D108BD9-81ED-4DB2-BD59-A6C34878D82A}">
                    <a16:rowId xmlns:a16="http://schemas.microsoft.com/office/drawing/2014/main" val="2823399512"/>
                  </a:ext>
                </a:extLst>
              </a:tr>
            </a:tbl>
          </a:graphicData>
        </a:graphic>
      </p:graphicFrame>
      <p:graphicFrame>
        <p:nvGraphicFramePr>
          <p:cNvPr id="3" name="表 2">
            <a:extLst>
              <a:ext uri="{FF2B5EF4-FFF2-40B4-BE49-F238E27FC236}">
                <a16:creationId xmlns:a16="http://schemas.microsoft.com/office/drawing/2014/main" id="{8CF4C027-2F9A-4843-4183-E3676349ED7C}"/>
              </a:ext>
            </a:extLst>
          </p:cNvPr>
          <p:cNvGraphicFramePr>
            <a:graphicFrameLocks noGrp="1"/>
          </p:cNvGraphicFramePr>
          <p:nvPr>
            <p:extLst>
              <p:ext uri="{D42A27DB-BD31-4B8C-83A1-F6EECF244321}">
                <p14:modId xmlns:p14="http://schemas.microsoft.com/office/powerpoint/2010/main" val="399431889"/>
              </p:ext>
            </p:extLst>
          </p:nvPr>
        </p:nvGraphicFramePr>
        <p:xfrm>
          <a:off x="419012" y="2453640"/>
          <a:ext cx="11601335" cy="1706880"/>
        </p:xfrm>
        <a:graphic>
          <a:graphicData uri="http://schemas.openxmlformats.org/drawingml/2006/table">
            <a:tbl>
              <a:tblPr firstRow="1" firstCol="1" bandRow="1">
                <a:tableStyleId>{5C22544A-7EE6-4342-B048-85BDC9FD1C3A}</a:tableStyleId>
              </a:tblPr>
              <a:tblGrid>
                <a:gridCol w="11601335">
                  <a:extLst>
                    <a:ext uri="{9D8B030D-6E8A-4147-A177-3AD203B41FA5}">
                      <a16:colId xmlns:a16="http://schemas.microsoft.com/office/drawing/2014/main" val="2402209162"/>
                    </a:ext>
                  </a:extLst>
                </a:gridCol>
              </a:tblGrid>
              <a:tr h="1091284">
                <a:tc>
                  <a:txBody>
                    <a:bodyPr/>
                    <a:lstStyle/>
                    <a:p>
                      <a:pPr marL="1620838" indent="-1620838" algn="l" hangingPunct="0"/>
                      <a:r>
                        <a:rPr lang="ja-JP" altLang="en-US" sz="2800" b="1" kern="100" dirty="0">
                          <a:solidFill>
                            <a:schemeClr val="accent1"/>
                          </a:solidFill>
                          <a:effectLst/>
                          <a:latin typeface="メイリオ" panose="020B0604030504040204" pitchFamily="50" charset="-128"/>
                          <a:ea typeface="メイリオ" panose="020B0604030504040204" pitchFamily="50" charset="-128"/>
                        </a:rPr>
                        <a:t>要素Ｊ　フィードバックによる生徒の学習改善を確認する。</a:t>
                      </a:r>
                      <a:endParaRPr lang="en-US" altLang="ja-JP" sz="2800" b="1" kern="100" dirty="0">
                        <a:solidFill>
                          <a:schemeClr val="accent1"/>
                        </a:solidFill>
                        <a:effectLst/>
                        <a:latin typeface="メイリオ" panose="020B0604030504040204" pitchFamily="50" charset="-128"/>
                        <a:ea typeface="メイリオ" panose="020B0604030504040204" pitchFamily="50" charset="-128"/>
                      </a:endParaRPr>
                    </a:p>
                    <a:p>
                      <a:pPr marL="1620838" indent="-1620838" algn="l" hangingPunct="0"/>
                      <a:endParaRPr lang="en-US" altLang="ja-JP" sz="2800" b="1" kern="100" dirty="0">
                        <a:solidFill>
                          <a:schemeClr val="accent1"/>
                        </a:solidFill>
                        <a:effectLst/>
                        <a:latin typeface="メイリオ" panose="020B0604030504040204" pitchFamily="50" charset="-128"/>
                        <a:ea typeface="メイリオ" panose="020B0604030504040204" pitchFamily="50" charset="-128"/>
                      </a:endParaRPr>
                    </a:p>
                    <a:p>
                      <a:pPr marL="1071563" indent="-1071563" algn="l" hangingPunct="0"/>
                      <a:r>
                        <a:rPr lang="ja-JP" altLang="en-US" sz="2800" b="1" kern="100" dirty="0">
                          <a:solidFill>
                            <a:schemeClr val="accent1"/>
                          </a:solidFill>
                          <a:effectLst/>
                          <a:latin typeface="メイリオ" panose="020B0604030504040204" pitchFamily="50" charset="-128"/>
                          <a:ea typeface="メイリオ" panose="020B0604030504040204" pitchFamily="50" charset="-128"/>
                        </a:rPr>
                        <a:t>要素Ｋ　フィードバックの対象とする学習状況の生徒を明確にし、フィードバックの目的と方法を焦点化する。</a:t>
                      </a:r>
                      <a:endParaRPr lang="en-US" altLang="ja-JP" sz="2800" b="1" kern="100" dirty="0">
                        <a:solidFill>
                          <a:schemeClr val="accent1"/>
                        </a:solidFill>
                        <a:effectLst/>
                        <a:latin typeface="メイリオ" panose="020B0604030504040204" pitchFamily="50" charset="-128"/>
                        <a:ea typeface="メイリオ" panose="020B0604030504040204" pitchFamily="50" charset="-128"/>
                      </a:endParaRPr>
                    </a:p>
                  </a:txBody>
                  <a:tcPr marL="68580" marR="68580" marT="0" marB="0">
                    <a:noFill/>
                  </a:tcPr>
                </a:tc>
                <a:extLst>
                  <a:ext uri="{0D108BD9-81ED-4DB2-BD59-A6C34878D82A}">
                    <a16:rowId xmlns:a16="http://schemas.microsoft.com/office/drawing/2014/main" val="2823399512"/>
                  </a:ext>
                </a:extLst>
              </a:tr>
            </a:tbl>
          </a:graphicData>
        </a:graphic>
      </p:graphicFrame>
      <p:graphicFrame>
        <p:nvGraphicFramePr>
          <p:cNvPr id="4" name="表 3">
            <a:extLst>
              <a:ext uri="{FF2B5EF4-FFF2-40B4-BE49-F238E27FC236}">
                <a16:creationId xmlns:a16="http://schemas.microsoft.com/office/drawing/2014/main" id="{7B44B9E3-79C5-6C28-455F-77E725B42275}"/>
              </a:ext>
            </a:extLst>
          </p:cNvPr>
          <p:cNvGraphicFramePr>
            <a:graphicFrameLocks noGrp="1"/>
          </p:cNvGraphicFramePr>
          <p:nvPr>
            <p:extLst>
              <p:ext uri="{D42A27DB-BD31-4B8C-83A1-F6EECF244321}">
                <p14:modId xmlns:p14="http://schemas.microsoft.com/office/powerpoint/2010/main" val="1413089471"/>
              </p:ext>
            </p:extLst>
          </p:nvPr>
        </p:nvGraphicFramePr>
        <p:xfrm>
          <a:off x="419012" y="4444486"/>
          <a:ext cx="11601335" cy="1091284"/>
        </p:xfrm>
        <a:graphic>
          <a:graphicData uri="http://schemas.openxmlformats.org/drawingml/2006/table">
            <a:tbl>
              <a:tblPr firstRow="1" firstCol="1" bandRow="1">
                <a:tableStyleId>{5C22544A-7EE6-4342-B048-85BDC9FD1C3A}</a:tableStyleId>
              </a:tblPr>
              <a:tblGrid>
                <a:gridCol w="11601335">
                  <a:extLst>
                    <a:ext uri="{9D8B030D-6E8A-4147-A177-3AD203B41FA5}">
                      <a16:colId xmlns:a16="http://schemas.microsoft.com/office/drawing/2014/main" val="2402209162"/>
                    </a:ext>
                  </a:extLst>
                </a:gridCol>
              </a:tblGrid>
              <a:tr h="1091284">
                <a:tc>
                  <a:txBody>
                    <a:bodyPr/>
                    <a:lstStyle/>
                    <a:p>
                      <a:pPr marL="1620838" indent="-1620838" algn="l" hangingPunct="0"/>
                      <a:r>
                        <a:rPr lang="ja-JP" altLang="en-US" sz="2800" b="1" kern="100" dirty="0">
                          <a:solidFill>
                            <a:schemeClr val="accent1"/>
                          </a:solidFill>
                          <a:effectLst/>
                          <a:latin typeface="メイリオ" panose="020B0604030504040204" pitchFamily="50" charset="-128"/>
                          <a:ea typeface="メイリオ" panose="020B0604030504040204" pitchFamily="50" charset="-128"/>
                        </a:rPr>
                        <a:t>要素Ｌ　間違いから学ぶことで学習を改善していく認識をもたせる。</a:t>
                      </a:r>
                      <a:endParaRPr lang="en-US" altLang="ja-JP" sz="2800" b="1" kern="100" dirty="0">
                        <a:solidFill>
                          <a:schemeClr val="accent1"/>
                        </a:solidFill>
                        <a:effectLst/>
                        <a:latin typeface="メイリオ" panose="020B0604030504040204" pitchFamily="50" charset="-128"/>
                        <a:ea typeface="メイリオ" panose="020B0604030504040204" pitchFamily="50" charset="-128"/>
                      </a:endParaRPr>
                    </a:p>
                  </a:txBody>
                  <a:tcPr marL="68580" marR="68580" marT="0" marB="0">
                    <a:noFill/>
                  </a:tcPr>
                </a:tc>
                <a:extLst>
                  <a:ext uri="{0D108BD9-81ED-4DB2-BD59-A6C34878D82A}">
                    <a16:rowId xmlns:a16="http://schemas.microsoft.com/office/drawing/2014/main" val="2823399512"/>
                  </a:ext>
                </a:extLst>
              </a:tr>
            </a:tbl>
          </a:graphicData>
        </a:graphic>
      </p:graphicFrame>
      <p:sp>
        <p:nvSpPr>
          <p:cNvPr id="5" name="テキスト ボックス 4">
            <a:extLst>
              <a:ext uri="{FF2B5EF4-FFF2-40B4-BE49-F238E27FC236}">
                <a16:creationId xmlns:a16="http://schemas.microsoft.com/office/drawing/2014/main" id="{13247D76-6FE3-312E-8810-14DBF0AB00FD}"/>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2605334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C0B5693D-E40D-62AE-8E3A-435B8B332980}"/>
              </a:ext>
            </a:extLst>
          </p:cNvPr>
          <p:cNvSpPr/>
          <p:nvPr/>
        </p:nvSpPr>
        <p:spPr>
          <a:xfrm>
            <a:off x="357809" y="501585"/>
            <a:ext cx="11549269" cy="6271591"/>
          </a:xfrm>
          <a:prstGeom prst="roundRect">
            <a:avLst/>
          </a:prstGeom>
          <a:solidFill>
            <a:srgbClr val="FFFFCC"/>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rgbClr val="0000FF"/>
              </a:solidFill>
            </a:endParaRPr>
          </a:p>
        </p:txBody>
      </p:sp>
      <p:sp>
        <p:nvSpPr>
          <p:cNvPr id="52" name="角丸四角形 51"/>
          <p:cNvSpPr/>
          <p:nvPr/>
        </p:nvSpPr>
        <p:spPr>
          <a:xfrm>
            <a:off x="906889" y="1019789"/>
            <a:ext cx="10524570" cy="5644057"/>
          </a:xfrm>
          <a:prstGeom prst="round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rgbClr val="0000FF"/>
              </a:solidFill>
            </a:endParaRPr>
          </a:p>
        </p:txBody>
      </p:sp>
      <p:sp>
        <p:nvSpPr>
          <p:cNvPr id="20" name="角丸四角形 19"/>
          <p:cNvSpPr/>
          <p:nvPr/>
        </p:nvSpPr>
        <p:spPr>
          <a:xfrm>
            <a:off x="1316483" y="1678557"/>
            <a:ext cx="9647592" cy="4886311"/>
          </a:xfrm>
          <a:prstGeom prst="roundRect">
            <a:avLst/>
          </a:prstGeom>
          <a:solidFill>
            <a:srgbClr val="FFCCFF"/>
          </a:solid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rgbClr val="0000FF"/>
              </a:solidFill>
            </a:endParaRPr>
          </a:p>
        </p:txBody>
      </p:sp>
      <p:sp>
        <p:nvSpPr>
          <p:cNvPr id="21" name="正方形/長方形 20"/>
          <p:cNvSpPr/>
          <p:nvPr/>
        </p:nvSpPr>
        <p:spPr>
          <a:xfrm>
            <a:off x="940571" y="1198660"/>
            <a:ext cx="1788070" cy="4572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0000FF"/>
                </a:solidFill>
              </a:rPr>
              <a:t>計画段階</a:t>
            </a:r>
          </a:p>
        </p:txBody>
      </p:sp>
      <p:sp>
        <p:nvSpPr>
          <p:cNvPr id="54" name="正方形/長方形 53"/>
          <p:cNvSpPr/>
          <p:nvPr/>
        </p:nvSpPr>
        <p:spPr>
          <a:xfrm>
            <a:off x="1388676" y="1802153"/>
            <a:ext cx="1788070" cy="4572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F6544C"/>
                </a:solidFill>
              </a:rPr>
              <a:t>実践</a:t>
            </a:r>
            <a:r>
              <a:rPr kumimoji="1" lang="ja-JP" altLang="en-US" sz="2000" b="1" dirty="0">
                <a:solidFill>
                  <a:srgbClr val="F6544C"/>
                </a:solidFill>
              </a:rPr>
              <a:t>段階</a:t>
            </a:r>
          </a:p>
        </p:txBody>
      </p:sp>
      <p:sp>
        <p:nvSpPr>
          <p:cNvPr id="56" name="テキスト ボックス 55"/>
          <p:cNvSpPr txBox="1"/>
          <p:nvPr/>
        </p:nvSpPr>
        <p:spPr>
          <a:xfrm>
            <a:off x="2311353" y="1206031"/>
            <a:ext cx="2748542" cy="400110"/>
          </a:xfrm>
          <a:prstGeom prst="rect">
            <a:avLst/>
          </a:prstGeom>
          <a:noFill/>
        </p:spPr>
        <p:txBody>
          <a:bodyPr wrap="square" rtlCol="0">
            <a:spAutoFit/>
          </a:bodyPr>
          <a:lstStyle>
            <a:defPPr>
              <a:defRPr lang="ja-JP"/>
            </a:defPPr>
            <a:lvl1pPr>
              <a:defRPr sz="2000" b="1">
                <a:latin typeface="メイリオ" panose="020B0604030504040204" pitchFamily="50" charset="-128"/>
                <a:ea typeface="メイリオ" panose="020B0604030504040204" pitchFamily="50" charset="-128"/>
              </a:defRPr>
            </a:lvl1pPr>
          </a:lstStyle>
          <a:p>
            <a:r>
              <a:rPr lang="en-US" altLang="ja-JP" dirty="0"/>
              <a:t>【</a:t>
            </a:r>
            <a:r>
              <a:rPr lang="ja-JP" altLang="en-US" dirty="0"/>
              <a:t>①一貫性</a:t>
            </a:r>
            <a:r>
              <a:rPr lang="en-US" altLang="ja-JP" dirty="0"/>
              <a:t>】</a:t>
            </a:r>
            <a:r>
              <a:rPr lang="ja-JP" altLang="en-US" dirty="0"/>
              <a:t>Ａ・Ｂ</a:t>
            </a:r>
          </a:p>
        </p:txBody>
      </p:sp>
      <p:sp>
        <p:nvSpPr>
          <p:cNvPr id="57" name="テキスト ボックス 56"/>
          <p:cNvSpPr txBox="1"/>
          <p:nvPr/>
        </p:nvSpPr>
        <p:spPr>
          <a:xfrm>
            <a:off x="4672889" y="1204329"/>
            <a:ext cx="3061577" cy="400110"/>
          </a:xfrm>
          <a:prstGeom prst="rect">
            <a:avLst/>
          </a:prstGeom>
          <a:noFill/>
        </p:spPr>
        <p:txBody>
          <a:bodyPr wrap="square" rtlCol="0">
            <a:spAutoFit/>
          </a:bodyPr>
          <a:lstStyle>
            <a:defPPr>
              <a:defRPr lang="ja-JP"/>
            </a:defPPr>
            <a:lvl1pPr>
              <a:defRPr sz="2000" b="1">
                <a:latin typeface="メイリオ" panose="020B0604030504040204" pitchFamily="50" charset="-128"/>
                <a:ea typeface="メイリオ" panose="020B0604030504040204" pitchFamily="50" charset="-128"/>
              </a:defRPr>
            </a:lvl1pPr>
          </a:lstStyle>
          <a:p>
            <a:r>
              <a:rPr lang="en-US" altLang="ja-JP" dirty="0"/>
              <a:t>【</a:t>
            </a:r>
            <a:r>
              <a:rPr lang="ja-JP" altLang="en-US" dirty="0"/>
              <a:t>②問いや学習課題</a:t>
            </a:r>
            <a:r>
              <a:rPr lang="en-US" altLang="ja-JP" dirty="0"/>
              <a:t>】</a:t>
            </a:r>
            <a:r>
              <a:rPr lang="ja-JP" altLang="en-US" dirty="0"/>
              <a:t>Ｃ</a:t>
            </a:r>
          </a:p>
        </p:txBody>
      </p:sp>
      <p:sp>
        <p:nvSpPr>
          <p:cNvPr id="58" name="テキスト ボックス 57"/>
          <p:cNvSpPr txBox="1"/>
          <p:nvPr/>
        </p:nvSpPr>
        <p:spPr>
          <a:xfrm>
            <a:off x="7662224" y="1179469"/>
            <a:ext cx="3061577" cy="400110"/>
          </a:xfrm>
          <a:prstGeom prst="rect">
            <a:avLst/>
          </a:prstGeom>
          <a:noFill/>
        </p:spPr>
        <p:txBody>
          <a:bodyPr wrap="square" rtlCol="0">
            <a:spAutoFit/>
          </a:bodyPr>
          <a:lstStyle>
            <a:defPPr>
              <a:defRPr lang="ja-JP"/>
            </a:defPPr>
            <a:lvl1pPr>
              <a:defRPr sz="2000" b="1">
                <a:latin typeface="メイリオ" panose="020B0604030504040204" pitchFamily="50" charset="-128"/>
                <a:ea typeface="メイリオ" panose="020B0604030504040204" pitchFamily="50" charset="-128"/>
              </a:defRPr>
            </a:lvl1pPr>
          </a:lstStyle>
          <a:p>
            <a:r>
              <a:rPr lang="en-US" altLang="ja-JP" dirty="0"/>
              <a:t>【</a:t>
            </a:r>
            <a:r>
              <a:rPr lang="ja-JP" altLang="en-US" dirty="0"/>
              <a:t>③関係の理解</a:t>
            </a:r>
            <a:r>
              <a:rPr lang="en-US" altLang="ja-JP" dirty="0"/>
              <a:t>】</a:t>
            </a:r>
            <a:r>
              <a:rPr lang="ja-JP" altLang="en-US" dirty="0"/>
              <a:t>Ｄ・Ｅ</a:t>
            </a:r>
          </a:p>
        </p:txBody>
      </p:sp>
      <p:cxnSp>
        <p:nvCxnSpPr>
          <p:cNvPr id="106" name="直線矢印コネクタ 105">
            <a:extLst>
              <a:ext uri="{FF2B5EF4-FFF2-40B4-BE49-F238E27FC236}">
                <a16:creationId xmlns:a16="http://schemas.microsoft.com/office/drawing/2014/main" id="{14F5E17D-ADAF-BC8D-011E-D584DA26263C}"/>
              </a:ext>
            </a:extLst>
          </p:cNvPr>
          <p:cNvCxnSpPr>
            <a:cxnSpLocks/>
          </p:cNvCxnSpPr>
          <p:nvPr/>
        </p:nvCxnSpPr>
        <p:spPr>
          <a:xfrm>
            <a:off x="3539201" y="3204871"/>
            <a:ext cx="732238" cy="437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7" name="直線矢印コネクタ 106">
            <a:extLst>
              <a:ext uri="{FF2B5EF4-FFF2-40B4-BE49-F238E27FC236}">
                <a16:creationId xmlns:a16="http://schemas.microsoft.com/office/drawing/2014/main" id="{42F443C6-1E04-83E6-9C61-2A0521AD3A74}"/>
              </a:ext>
            </a:extLst>
          </p:cNvPr>
          <p:cNvCxnSpPr>
            <a:cxnSpLocks/>
          </p:cNvCxnSpPr>
          <p:nvPr/>
        </p:nvCxnSpPr>
        <p:spPr>
          <a:xfrm flipH="1">
            <a:off x="3457080" y="3456963"/>
            <a:ext cx="765681" cy="61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8" name="テキスト ボックス 107">
            <a:extLst>
              <a:ext uri="{FF2B5EF4-FFF2-40B4-BE49-F238E27FC236}">
                <a16:creationId xmlns:a16="http://schemas.microsoft.com/office/drawing/2014/main" id="{BB1CF846-FB18-60F3-19F7-0ADA3D280D30}"/>
              </a:ext>
            </a:extLst>
          </p:cNvPr>
          <p:cNvSpPr txBox="1"/>
          <p:nvPr/>
        </p:nvSpPr>
        <p:spPr>
          <a:xfrm>
            <a:off x="3676310" y="2796264"/>
            <a:ext cx="549531" cy="400110"/>
          </a:xfrm>
          <a:prstGeom prst="rect">
            <a:avLst/>
          </a:prstGeom>
          <a:noFill/>
        </p:spPr>
        <p:txBody>
          <a:bodyPr wrap="square" rtlCol="0">
            <a:spAutoFit/>
          </a:bodyPr>
          <a:lstStyle>
            <a:defPPr>
              <a:defRPr lang="ja-JP"/>
            </a:defPPr>
            <a:lvl1pPr>
              <a:defRPr sz="3200"/>
            </a:lvl1pPr>
          </a:lstStyle>
          <a:p>
            <a:r>
              <a:rPr lang="ja-JP" altLang="en-US" sz="2000" dirty="0"/>
              <a:t>❶</a:t>
            </a:r>
          </a:p>
        </p:txBody>
      </p:sp>
      <p:sp>
        <p:nvSpPr>
          <p:cNvPr id="109" name="テキスト ボックス 108">
            <a:extLst>
              <a:ext uri="{FF2B5EF4-FFF2-40B4-BE49-F238E27FC236}">
                <a16:creationId xmlns:a16="http://schemas.microsoft.com/office/drawing/2014/main" id="{49365816-92D0-B8B5-B9B3-D476F4D40984}"/>
              </a:ext>
            </a:extLst>
          </p:cNvPr>
          <p:cNvSpPr txBox="1"/>
          <p:nvPr/>
        </p:nvSpPr>
        <p:spPr>
          <a:xfrm>
            <a:off x="3698432" y="3504879"/>
            <a:ext cx="435152" cy="400110"/>
          </a:xfrm>
          <a:prstGeom prst="rect">
            <a:avLst/>
          </a:prstGeom>
          <a:noFill/>
        </p:spPr>
        <p:txBody>
          <a:bodyPr wrap="square" rtlCol="0">
            <a:spAutoFit/>
          </a:bodyPr>
          <a:lstStyle>
            <a:defPPr>
              <a:defRPr lang="ja-JP"/>
            </a:defPPr>
            <a:lvl1pPr>
              <a:defRPr sz="3200"/>
            </a:lvl1pPr>
          </a:lstStyle>
          <a:p>
            <a:r>
              <a:rPr lang="ja-JP" altLang="en-US" sz="2000" dirty="0"/>
              <a:t>❷</a:t>
            </a:r>
          </a:p>
        </p:txBody>
      </p:sp>
      <p:sp>
        <p:nvSpPr>
          <p:cNvPr id="64" name="テキスト ボックス 63"/>
          <p:cNvSpPr txBox="1"/>
          <p:nvPr/>
        </p:nvSpPr>
        <p:spPr>
          <a:xfrm>
            <a:off x="1178719" y="3027263"/>
            <a:ext cx="2556987" cy="707886"/>
          </a:xfrm>
          <a:prstGeom prst="rect">
            <a:avLst/>
          </a:prstGeom>
          <a:noFill/>
        </p:spPr>
        <p:txBody>
          <a:bodyPr wrap="square" rtlCol="0">
            <a:spAutoFit/>
          </a:bodyPr>
          <a:lstStyle>
            <a:defPPr>
              <a:defRPr lang="ja-JP"/>
            </a:defPPr>
            <a:lvl1pPr>
              <a:defRPr sz="2000" b="1">
                <a:latin typeface="メイリオ" panose="020B0604030504040204" pitchFamily="50" charset="-128"/>
                <a:ea typeface="メイリオ" panose="020B0604030504040204" pitchFamily="50" charset="-128"/>
              </a:defRPr>
            </a:lvl1pPr>
          </a:lstStyle>
          <a:p>
            <a:r>
              <a:rPr lang="en-US" altLang="ja-JP" dirty="0"/>
              <a:t>【</a:t>
            </a:r>
            <a:r>
              <a:rPr lang="ja-JP" altLang="en-US" dirty="0"/>
              <a:t>④相互評価</a:t>
            </a:r>
            <a:r>
              <a:rPr lang="en-US" altLang="ja-JP" dirty="0"/>
              <a:t>】</a:t>
            </a:r>
          </a:p>
          <a:p>
            <a:r>
              <a:rPr lang="ja-JP" altLang="en-US" dirty="0"/>
              <a:t>　　 Ｈ・Ｉ</a:t>
            </a:r>
          </a:p>
        </p:txBody>
      </p:sp>
      <p:sp>
        <p:nvSpPr>
          <p:cNvPr id="65" name="テキスト ボックス 64"/>
          <p:cNvSpPr txBox="1"/>
          <p:nvPr/>
        </p:nvSpPr>
        <p:spPr>
          <a:xfrm>
            <a:off x="1178719" y="3735360"/>
            <a:ext cx="3047881" cy="707886"/>
          </a:xfrm>
          <a:prstGeom prst="rect">
            <a:avLst/>
          </a:prstGeom>
          <a:noFill/>
        </p:spPr>
        <p:txBody>
          <a:bodyPr wrap="square" rtlCol="0">
            <a:spAutoFit/>
          </a:bodyPr>
          <a:lstStyle>
            <a:defPPr>
              <a:defRPr lang="ja-JP"/>
            </a:defPPr>
            <a:lvl1pPr>
              <a:defRPr sz="2000" b="1">
                <a:latin typeface="メイリオ" panose="020B0604030504040204" pitchFamily="50" charset="-128"/>
                <a:ea typeface="メイリオ" panose="020B0604030504040204" pitchFamily="50" charset="-128"/>
              </a:defRPr>
            </a:lvl1pPr>
          </a:lstStyle>
          <a:p>
            <a:r>
              <a:rPr lang="en-US" altLang="ja-JP" dirty="0"/>
              <a:t>【</a:t>
            </a:r>
            <a:r>
              <a:rPr lang="ja-JP" altLang="en-US" dirty="0"/>
              <a:t>⑤フィードバック</a:t>
            </a:r>
            <a:r>
              <a:rPr lang="en-US" altLang="ja-JP" dirty="0"/>
              <a:t>】</a:t>
            </a:r>
          </a:p>
          <a:p>
            <a:r>
              <a:rPr lang="ja-JP" altLang="en-US" dirty="0"/>
              <a:t>　   Ｊ・Ｋ</a:t>
            </a:r>
          </a:p>
        </p:txBody>
      </p:sp>
      <p:cxnSp>
        <p:nvCxnSpPr>
          <p:cNvPr id="99" name="直線矢印コネクタ 98">
            <a:extLst>
              <a:ext uri="{FF2B5EF4-FFF2-40B4-BE49-F238E27FC236}">
                <a16:creationId xmlns:a16="http://schemas.microsoft.com/office/drawing/2014/main" id="{F8DD06B2-04ED-318C-D6A9-30DF8FC49275}"/>
              </a:ext>
            </a:extLst>
          </p:cNvPr>
          <p:cNvCxnSpPr>
            <a:cxnSpLocks/>
          </p:cNvCxnSpPr>
          <p:nvPr/>
        </p:nvCxnSpPr>
        <p:spPr>
          <a:xfrm flipV="1">
            <a:off x="5988323" y="5375424"/>
            <a:ext cx="0" cy="6728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a:extLst>
              <a:ext uri="{FF2B5EF4-FFF2-40B4-BE49-F238E27FC236}">
                <a16:creationId xmlns:a16="http://schemas.microsoft.com/office/drawing/2014/main" id="{77272283-46AD-F166-15BB-E45EC5A7D0BB}"/>
              </a:ext>
            </a:extLst>
          </p:cNvPr>
          <p:cNvCxnSpPr>
            <a:cxnSpLocks/>
          </p:cNvCxnSpPr>
          <p:nvPr/>
        </p:nvCxnSpPr>
        <p:spPr>
          <a:xfrm>
            <a:off x="6203678" y="5397196"/>
            <a:ext cx="3529" cy="6954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1" name="テキスト ボックス 100">
            <a:extLst>
              <a:ext uri="{FF2B5EF4-FFF2-40B4-BE49-F238E27FC236}">
                <a16:creationId xmlns:a16="http://schemas.microsoft.com/office/drawing/2014/main" id="{217CD7EE-86D1-7748-2706-CE694F51244F}"/>
              </a:ext>
            </a:extLst>
          </p:cNvPr>
          <p:cNvSpPr txBox="1"/>
          <p:nvPr/>
        </p:nvSpPr>
        <p:spPr>
          <a:xfrm>
            <a:off x="5516684" y="5524536"/>
            <a:ext cx="268890" cy="400110"/>
          </a:xfrm>
          <a:prstGeom prst="rect">
            <a:avLst/>
          </a:prstGeom>
          <a:noFill/>
        </p:spPr>
        <p:txBody>
          <a:bodyPr wrap="square" rtlCol="0">
            <a:spAutoFit/>
          </a:bodyPr>
          <a:lstStyle>
            <a:defPPr>
              <a:defRPr lang="ja-JP"/>
            </a:defPPr>
            <a:lvl1pPr>
              <a:defRPr sz="3200"/>
            </a:lvl1pPr>
          </a:lstStyle>
          <a:p>
            <a:r>
              <a:rPr lang="ja-JP" altLang="en-US" sz="2000" dirty="0"/>
              <a:t>❶</a:t>
            </a:r>
          </a:p>
        </p:txBody>
      </p:sp>
      <p:sp>
        <p:nvSpPr>
          <p:cNvPr id="102" name="テキスト ボックス 101">
            <a:extLst>
              <a:ext uri="{FF2B5EF4-FFF2-40B4-BE49-F238E27FC236}">
                <a16:creationId xmlns:a16="http://schemas.microsoft.com/office/drawing/2014/main" id="{4EC2EC3D-3088-FA09-24E1-110FA2F65D71}"/>
              </a:ext>
            </a:extLst>
          </p:cNvPr>
          <p:cNvSpPr txBox="1"/>
          <p:nvPr/>
        </p:nvSpPr>
        <p:spPr>
          <a:xfrm>
            <a:off x="6222576" y="5520360"/>
            <a:ext cx="311600" cy="400110"/>
          </a:xfrm>
          <a:prstGeom prst="rect">
            <a:avLst/>
          </a:prstGeom>
          <a:noFill/>
        </p:spPr>
        <p:txBody>
          <a:bodyPr wrap="square" rtlCol="0">
            <a:spAutoFit/>
          </a:bodyPr>
          <a:lstStyle>
            <a:defPPr>
              <a:defRPr lang="ja-JP"/>
            </a:defPPr>
            <a:lvl1pPr>
              <a:defRPr sz="3200"/>
            </a:lvl1pPr>
          </a:lstStyle>
          <a:p>
            <a:r>
              <a:rPr lang="ja-JP" altLang="en-US" sz="2000" dirty="0"/>
              <a:t>❷</a:t>
            </a:r>
          </a:p>
        </p:txBody>
      </p:sp>
      <p:sp>
        <p:nvSpPr>
          <p:cNvPr id="62" name="テキスト ボックス 61"/>
          <p:cNvSpPr txBox="1"/>
          <p:nvPr/>
        </p:nvSpPr>
        <p:spPr>
          <a:xfrm>
            <a:off x="4587415" y="6107711"/>
            <a:ext cx="2827178" cy="400110"/>
          </a:xfrm>
          <a:prstGeom prst="rect">
            <a:avLst/>
          </a:prstGeom>
          <a:noFill/>
        </p:spPr>
        <p:txBody>
          <a:bodyPr wrap="square" rtlCol="0">
            <a:spAutoFit/>
          </a:bodyPr>
          <a:lstStyle>
            <a:defPPr>
              <a:defRPr lang="ja-JP"/>
            </a:defPPr>
            <a:lvl1pPr>
              <a:defRPr sz="2000" b="1">
                <a:latin typeface="メイリオ" panose="020B0604030504040204" pitchFamily="50" charset="-128"/>
                <a:ea typeface="メイリオ" panose="020B0604030504040204" pitchFamily="50" charset="-128"/>
              </a:defRPr>
            </a:lvl1pPr>
          </a:lstStyle>
          <a:p>
            <a:r>
              <a:rPr lang="en-US" altLang="ja-JP" dirty="0"/>
              <a:t>【</a:t>
            </a:r>
            <a:r>
              <a:rPr lang="ja-JP" altLang="en-US" dirty="0"/>
              <a:t>④相互評価</a:t>
            </a:r>
            <a:r>
              <a:rPr lang="en-US" altLang="ja-JP" dirty="0"/>
              <a:t>】</a:t>
            </a:r>
            <a:r>
              <a:rPr lang="ja-JP" altLang="en-US" dirty="0"/>
              <a:t>Ｈ・Ｉ</a:t>
            </a:r>
          </a:p>
        </p:txBody>
      </p:sp>
      <p:sp>
        <p:nvSpPr>
          <p:cNvPr id="63" name="テキスト ボックス 62"/>
          <p:cNvSpPr txBox="1"/>
          <p:nvPr/>
        </p:nvSpPr>
        <p:spPr>
          <a:xfrm>
            <a:off x="7155576" y="6097514"/>
            <a:ext cx="3533179" cy="400110"/>
          </a:xfrm>
          <a:prstGeom prst="rect">
            <a:avLst/>
          </a:prstGeom>
          <a:noFill/>
        </p:spPr>
        <p:txBody>
          <a:bodyPr wrap="square" rtlCol="0">
            <a:spAutoFit/>
          </a:bodyPr>
          <a:lstStyle>
            <a:defPPr>
              <a:defRPr lang="ja-JP"/>
            </a:defPPr>
            <a:lvl1pPr>
              <a:defRPr sz="2000" b="1">
                <a:latin typeface="メイリオ" panose="020B0604030504040204" pitchFamily="50" charset="-128"/>
                <a:ea typeface="メイリオ" panose="020B0604030504040204" pitchFamily="50" charset="-128"/>
              </a:defRPr>
            </a:lvl1pPr>
          </a:lstStyle>
          <a:p>
            <a:r>
              <a:rPr lang="en-US" altLang="ja-JP" dirty="0"/>
              <a:t>【</a:t>
            </a:r>
            <a:r>
              <a:rPr lang="ja-JP" altLang="en-US" dirty="0"/>
              <a:t>⑤フィードバック</a:t>
            </a:r>
            <a:r>
              <a:rPr lang="en-US" altLang="ja-JP" dirty="0"/>
              <a:t>】</a:t>
            </a:r>
            <a:r>
              <a:rPr lang="ja-JP" altLang="en-US" dirty="0"/>
              <a:t>Ｊ・Ｋ</a:t>
            </a:r>
          </a:p>
        </p:txBody>
      </p:sp>
      <p:cxnSp>
        <p:nvCxnSpPr>
          <p:cNvPr id="88" name="直線矢印コネクタ 87">
            <a:extLst>
              <a:ext uri="{FF2B5EF4-FFF2-40B4-BE49-F238E27FC236}">
                <a16:creationId xmlns:a16="http://schemas.microsoft.com/office/drawing/2014/main" id="{A42D052C-3BCE-AA22-411C-1304A9307885}"/>
              </a:ext>
            </a:extLst>
          </p:cNvPr>
          <p:cNvCxnSpPr>
            <a:cxnSpLocks/>
          </p:cNvCxnSpPr>
          <p:nvPr/>
        </p:nvCxnSpPr>
        <p:spPr>
          <a:xfrm flipH="1">
            <a:off x="7940426" y="3106537"/>
            <a:ext cx="738555" cy="250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id="{39C0F2D7-2851-8495-9ABD-074029765421}"/>
              </a:ext>
            </a:extLst>
          </p:cNvPr>
          <p:cNvCxnSpPr>
            <a:cxnSpLocks/>
          </p:cNvCxnSpPr>
          <p:nvPr/>
        </p:nvCxnSpPr>
        <p:spPr>
          <a:xfrm flipV="1">
            <a:off x="7977588" y="3354286"/>
            <a:ext cx="730288" cy="606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0" name="テキスト ボックス 89">
            <a:extLst>
              <a:ext uri="{FF2B5EF4-FFF2-40B4-BE49-F238E27FC236}">
                <a16:creationId xmlns:a16="http://schemas.microsoft.com/office/drawing/2014/main" id="{1832B79F-4D4A-387E-8320-ED3992C7D4F5}"/>
              </a:ext>
            </a:extLst>
          </p:cNvPr>
          <p:cNvSpPr txBox="1"/>
          <p:nvPr/>
        </p:nvSpPr>
        <p:spPr>
          <a:xfrm>
            <a:off x="8118152" y="2715246"/>
            <a:ext cx="125832" cy="400110"/>
          </a:xfrm>
          <a:prstGeom prst="rect">
            <a:avLst/>
          </a:prstGeom>
          <a:noFill/>
        </p:spPr>
        <p:txBody>
          <a:bodyPr wrap="square" rtlCol="0">
            <a:spAutoFit/>
          </a:bodyPr>
          <a:lstStyle/>
          <a:p>
            <a:r>
              <a:rPr kumimoji="1" lang="ja-JP" altLang="en-US" sz="2000" dirty="0"/>
              <a:t>❶</a:t>
            </a:r>
          </a:p>
        </p:txBody>
      </p:sp>
      <p:sp>
        <p:nvSpPr>
          <p:cNvPr id="91" name="テキスト ボックス 90">
            <a:extLst>
              <a:ext uri="{FF2B5EF4-FFF2-40B4-BE49-F238E27FC236}">
                <a16:creationId xmlns:a16="http://schemas.microsoft.com/office/drawing/2014/main" id="{B9CD0625-B1A0-BA7B-E5BC-BD3223633C6E}"/>
              </a:ext>
            </a:extLst>
          </p:cNvPr>
          <p:cNvSpPr txBox="1"/>
          <p:nvPr/>
        </p:nvSpPr>
        <p:spPr>
          <a:xfrm>
            <a:off x="8091080" y="3441267"/>
            <a:ext cx="274078" cy="400110"/>
          </a:xfrm>
          <a:prstGeom prst="rect">
            <a:avLst/>
          </a:prstGeom>
          <a:noFill/>
        </p:spPr>
        <p:txBody>
          <a:bodyPr wrap="square" rtlCol="0">
            <a:spAutoFit/>
          </a:bodyPr>
          <a:lstStyle/>
          <a:p>
            <a:r>
              <a:rPr kumimoji="1" lang="ja-JP" altLang="en-US" sz="2000" dirty="0"/>
              <a:t>❷</a:t>
            </a:r>
          </a:p>
        </p:txBody>
      </p:sp>
      <p:sp>
        <p:nvSpPr>
          <p:cNvPr id="22" name="テキスト ボックス 21"/>
          <p:cNvSpPr txBox="1"/>
          <p:nvPr/>
        </p:nvSpPr>
        <p:spPr>
          <a:xfrm>
            <a:off x="2216118" y="6107433"/>
            <a:ext cx="2679119" cy="400110"/>
          </a:xfrm>
          <a:prstGeom prst="rect">
            <a:avLst/>
          </a:prstGeom>
          <a:noFill/>
        </p:spPr>
        <p:txBody>
          <a:bodyPr wrap="square" rtlCol="0">
            <a:spAutoFit/>
          </a:bodyPr>
          <a:lstStyle>
            <a:defPPr>
              <a:defRPr lang="ja-JP"/>
            </a:defPPr>
            <a:lvl1pPr>
              <a:defRPr sz="2000" b="1">
                <a:latin typeface="メイリオ" panose="020B0604030504040204" pitchFamily="50" charset="-128"/>
                <a:ea typeface="メイリオ" panose="020B0604030504040204" pitchFamily="50" charset="-128"/>
              </a:defRPr>
            </a:lvl1pPr>
          </a:lstStyle>
          <a:p>
            <a:r>
              <a:rPr lang="en-US" altLang="ja-JP" dirty="0"/>
              <a:t>【</a:t>
            </a:r>
            <a:r>
              <a:rPr lang="ja-JP" altLang="en-US" dirty="0"/>
              <a:t>③関係の理解</a:t>
            </a:r>
            <a:r>
              <a:rPr lang="en-US" altLang="ja-JP" dirty="0"/>
              <a:t>】</a:t>
            </a:r>
            <a:r>
              <a:rPr lang="ja-JP" altLang="en-US" dirty="0"/>
              <a:t>Ｇ</a:t>
            </a:r>
          </a:p>
        </p:txBody>
      </p:sp>
      <p:sp>
        <p:nvSpPr>
          <p:cNvPr id="86" name="円/楕円 7">
            <a:extLst>
              <a:ext uri="{FF2B5EF4-FFF2-40B4-BE49-F238E27FC236}">
                <a16:creationId xmlns:a16="http://schemas.microsoft.com/office/drawing/2014/main" id="{03E1E1F0-4C0D-BBD7-A12C-43BE7ABA2F8E}"/>
              </a:ext>
            </a:extLst>
          </p:cNvPr>
          <p:cNvSpPr/>
          <p:nvPr/>
        </p:nvSpPr>
        <p:spPr>
          <a:xfrm>
            <a:off x="4753796" y="2631626"/>
            <a:ext cx="2590800" cy="1611793"/>
          </a:xfrm>
          <a:prstGeom prst="ellipse">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b="1" dirty="0">
                <a:solidFill>
                  <a:schemeClr val="accent2">
                    <a:lumMod val="75000"/>
                  </a:schemeClr>
                </a:solidFill>
              </a:rPr>
              <a:t>生徒の</a:t>
            </a:r>
            <a:endParaRPr kumimoji="1" lang="en-US" altLang="ja-JP" sz="2400" b="1" dirty="0">
              <a:solidFill>
                <a:schemeClr val="accent2">
                  <a:lumMod val="75000"/>
                </a:schemeClr>
              </a:solidFill>
            </a:endParaRPr>
          </a:p>
          <a:p>
            <a:pPr algn="ctr"/>
            <a:r>
              <a:rPr lang="ja-JP" altLang="en-US" sz="2400" b="1" dirty="0">
                <a:solidFill>
                  <a:schemeClr val="accent2">
                    <a:lumMod val="75000"/>
                  </a:schemeClr>
                </a:solidFill>
              </a:rPr>
              <a:t>学習改善</a:t>
            </a:r>
            <a:endParaRPr kumimoji="1" lang="ja-JP" altLang="en-US" sz="2000" b="1" dirty="0">
              <a:solidFill>
                <a:schemeClr val="accent2">
                  <a:lumMod val="75000"/>
                </a:schemeClr>
              </a:solidFill>
            </a:endParaRPr>
          </a:p>
        </p:txBody>
      </p:sp>
      <p:sp>
        <p:nvSpPr>
          <p:cNvPr id="31" name="テキスト ボックス 30">
            <a:extLst>
              <a:ext uri="{FF2B5EF4-FFF2-40B4-BE49-F238E27FC236}">
                <a16:creationId xmlns:a16="http://schemas.microsoft.com/office/drawing/2014/main" id="{FB06C90F-69EB-536C-278A-6880A24C0548}"/>
              </a:ext>
            </a:extLst>
          </p:cNvPr>
          <p:cNvSpPr txBox="1"/>
          <p:nvPr/>
        </p:nvSpPr>
        <p:spPr>
          <a:xfrm>
            <a:off x="4515574" y="568865"/>
            <a:ext cx="3312024" cy="400110"/>
          </a:xfrm>
          <a:prstGeom prst="rect">
            <a:avLst/>
          </a:prstGeom>
          <a:noFill/>
        </p:spPr>
        <p:txBody>
          <a:bodyPr wrap="square" rtlCol="0">
            <a:spAutoFit/>
          </a:bodyPr>
          <a:lstStyle/>
          <a:p>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⑥文化の醸成</a:t>
            </a:r>
            <a:r>
              <a:rPr kumimoji="1" lang="en-US" altLang="ja-JP" sz="2000" b="1" dirty="0">
                <a:latin typeface="メイリオ" panose="020B0604030504040204" pitchFamily="50" charset="-128"/>
                <a:ea typeface="メイリオ" panose="020B0604030504040204" pitchFamily="50" charset="-128"/>
              </a:rPr>
              <a:t>】L</a:t>
            </a:r>
            <a:endParaRPr kumimoji="1" lang="ja-JP" altLang="en-US" sz="2000" b="1"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426262E5-D6F0-2B84-3A6E-3641419805D7}"/>
              </a:ext>
            </a:extLst>
          </p:cNvPr>
          <p:cNvSpPr txBox="1"/>
          <p:nvPr/>
        </p:nvSpPr>
        <p:spPr>
          <a:xfrm>
            <a:off x="8736771" y="3019122"/>
            <a:ext cx="2636898" cy="707886"/>
          </a:xfrm>
          <a:prstGeom prst="rect">
            <a:avLst/>
          </a:prstGeom>
          <a:noFill/>
        </p:spPr>
        <p:txBody>
          <a:bodyPr wrap="square" rtlCol="0">
            <a:spAutoFit/>
          </a:bodyPr>
          <a:lstStyle>
            <a:defPPr>
              <a:defRPr lang="ja-JP"/>
            </a:defPPr>
            <a:lvl1pPr>
              <a:defRPr sz="2000" b="1">
                <a:latin typeface="メイリオ" panose="020B0604030504040204" pitchFamily="50" charset="-128"/>
                <a:ea typeface="メイリオ" panose="020B0604030504040204" pitchFamily="50" charset="-128"/>
              </a:defRPr>
            </a:lvl1pPr>
          </a:lstStyle>
          <a:p>
            <a:r>
              <a:rPr lang="en-US" altLang="ja-JP" dirty="0"/>
              <a:t>【</a:t>
            </a:r>
            <a:r>
              <a:rPr lang="ja-JP" altLang="en-US" dirty="0"/>
              <a:t>③関係の理解</a:t>
            </a:r>
            <a:r>
              <a:rPr lang="en-US" altLang="ja-JP" dirty="0"/>
              <a:t>】</a:t>
            </a:r>
          </a:p>
          <a:p>
            <a:r>
              <a:rPr lang="ja-JP" altLang="en-US" dirty="0"/>
              <a:t>　    Ｆ・Ｇ</a:t>
            </a:r>
          </a:p>
        </p:txBody>
      </p:sp>
      <p:sp>
        <p:nvSpPr>
          <p:cNvPr id="4" name="四角形: 角を丸くする 84">
            <a:extLst>
              <a:ext uri="{FF2B5EF4-FFF2-40B4-BE49-F238E27FC236}">
                <a16:creationId xmlns:a16="http://schemas.microsoft.com/office/drawing/2014/main" id="{B2AFEE90-9BEB-22C5-FD33-AF0FD3839909}"/>
              </a:ext>
            </a:extLst>
          </p:cNvPr>
          <p:cNvSpPr/>
          <p:nvPr/>
        </p:nvSpPr>
        <p:spPr>
          <a:xfrm>
            <a:off x="5619255" y="1921695"/>
            <a:ext cx="953489" cy="518890"/>
          </a:xfrm>
          <a:prstGeom prst="roundRect">
            <a:avLst/>
          </a:prstGeom>
          <a:solidFill>
            <a:srgbClr val="FFCCFF"/>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ＭＳ ゴシック" panose="020B0609070205080204" pitchFamily="49" charset="-128"/>
                <a:ea typeface="ＭＳ ゴシック" panose="020B0609070205080204" pitchFamily="49" charset="-128"/>
              </a:rPr>
              <a:t>目標</a:t>
            </a:r>
          </a:p>
        </p:txBody>
      </p:sp>
      <p:pic>
        <p:nvPicPr>
          <p:cNvPr id="5" name="図 4">
            <a:extLst>
              <a:ext uri="{FF2B5EF4-FFF2-40B4-BE49-F238E27FC236}">
                <a16:creationId xmlns:a16="http://schemas.microsoft.com/office/drawing/2014/main" id="{470E8C18-72A7-D758-EFFC-40C5F9EC649E}"/>
              </a:ext>
            </a:extLst>
          </p:cNvPr>
          <p:cNvPicPr>
            <a:picLocks noChangeAspect="1"/>
          </p:cNvPicPr>
          <p:nvPr/>
        </p:nvPicPr>
        <p:blipFill>
          <a:blip r:embed="rId3"/>
          <a:stretch>
            <a:fillRect/>
          </a:stretch>
        </p:blipFill>
        <p:spPr>
          <a:xfrm>
            <a:off x="4340321" y="1921695"/>
            <a:ext cx="3536708" cy="3435792"/>
          </a:xfrm>
          <a:prstGeom prst="rect">
            <a:avLst/>
          </a:prstGeom>
        </p:spPr>
      </p:pic>
      <p:sp>
        <p:nvSpPr>
          <p:cNvPr id="2" name="四角形: 角を丸くする 1">
            <a:extLst>
              <a:ext uri="{FF2B5EF4-FFF2-40B4-BE49-F238E27FC236}">
                <a16:creationId xmlns:a16="http://schemas.microsoft.com/office/drawing/2014/main" id="{4234D781-6C7D-7092-30CA-6C293965A2C8}"/>
              </a:ext>
            </a:extLst>
          </p:cNvPr>
          <p:cNvSpPr/>
          <p:nvPr/>
        </p:nvSpPr>
        <p:spPr>
          <a:xfrm>
            <a:off x="-43352" y="7366"/>
            <a:ext cx="12235352" cy="469359"/>
          </a:xfrm>
          <a:prstGeom prst="roundRect">
            <a:avLst/>
          </a:prstGeom>
          <a:solidFill>
            <a:schemeClr val="bg2"/>
          </a:solidFill>
          <a:ln w="12700" cap="flat" cmpd="sng" algn="ctr">
            <a:noFill/>
            <a:prstDash val="solid"/>
            <a:miter lim="800000"/>
          </a:ln>
          <a:effectLst/>
        </p:spPr>
        <p:txBody>
          <a:bodyPr rtlCol="0" anchor="ctr"/>
          <a:lstStyle/>
          <a:p>
            <a:pPr algn="ctr"/>
            <a:r>
              <a:rPr kumimoji="0" lang="ja-JP" altLang="en-US" sz="2400" b="1" kern="0" dirty="0">
                <a:latin typeface="メイリオ" panose="020B0604030504040204" pitchFamily="50" charset="-128"/>
                <a:ea typeface="メイリオ" panose="020B0604030504040204" pitchFamily="50" charset="-128"/>
              </a:rPr>
              <a:t>計画段階及び実践段階で踏まえる</a:t>
            </a:r>
            <a:r>
              <a:rPr kumimoji="0" lang="en-US" altLang="ja-JP" sz="2400" b="1" kern="0" dirty="0">
                <a:latin typeface="メイリオ" panose="020B0604030504040204" pitchFamily="50" charset="-128"/>
                <a:ea typeface="メイリオ" panose="020B0604030504040204" pitchFamily="50" charset="-128"/>
              </a:rPr>
              <a:t>【</a:t>
            </a:r>
            <a:r>
              <a:rPr kumimoji="0" lang="ja-JP" altLang="en-US" sz="2400" b="1" kern="0" dirty="0">
                <a:latin typeface="メイリオ" panose="020B0604030504040204" pitchFamily="50" charset="-128"/>
                <a:ea typeface="メイリオ" panose="020B0604030504040204" pitchFamily="50" charset="-128"/>
              </a:rPr>
              <a:t>ポイント</a:t>
            </a:r>
            <a:r>
              <a:rPr kumimoji="0" lang="en-US" altLang="ja-JP" sz="2400" b="1" kern="0" dirty="0">
                <a:latin typeface="メイリオ" panose="020B0604030504040204" pitchFamily="50" charset="-128"/>
                <a:ea typeface="メイリオ" panose="020B0604030504040204" pitchFamily="50" charset="-128"/>
              </a:rPr>
              <a:t>】</a:t>
            </a:r>
            <a:r>
              <a:rPr kumimoji="0" lang="ja-JP" altLang="en-US" sz="2400" b="1" kern="0" dirty="0">
                <a:latin typeface="メイリオ" panose="020B0604030504040204" pitchFamily="50" charset="-128"/>
                <a:ea typeface="メイリオ" panose="020B0604030504040204" pitchFamily="50" charset="-128"/>
              </a:rPr>
              <a:t>と効果を発揮させる要素</a:t>
            </a:r>
          </a:p>
        </p:txBody>
      </p:sp>
      <p:sp>
        <p:nvSpPr>
          <p:cNvPr id="7" name="テキスト ボックス 6">
            <a:extLst>
              <a:ext uri="{FF2B5EF4-FFF2-40B4-BE49-F238E27FC236}">
                <a16:creationId xmlns:a16="http://schemas.microsoft.com/office/drawing/2014/main" id="{2EB7F625-632D-A484-DD2B-1A9B148EB45C}"/>
              </a:ext>
            </a:extLst>
          </p:cNvPr>
          <p:cNvSpPr txBox="1"/>
          <p:nvPr/>
        </p:nvSpPr>
        <p:spPr>
          <a:xfrm>
            <a:off x="2311353" y="6699382"/>
            <a:ext cx="9880647" cy="25391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2035750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2436" y="2667094"/>
            <a:ext cx="5069248" cy="523220"/>
          </a:xfrm>
          <a:prstGeom prst="rect">
            <a:avLst/>
          </a:prstGeom>
          <a:solidFill>
            <a:schemeClr val="accent6">
              <a:lumMod val="20000"/>
              <a:lumOff val="80000"/>
            </a:schemeClr>
          </a:solidFill>
        </p:spPr>
        <p:txBody>
          <a:bodyPr wrap="square" rtlCol="0">
            <a:spAutoFit/>
          </a:bodyPr>
          <a:lstStyle/>
          <a:p>
            <a:pPr algn="ctr"/>
            <a:r>
              <a:rPr kumimoji="1" lang="ja-JP" altLang="en-US" sz="2800" dirty="0">
                <a:latin typeface="メイリオ" panose="020B0604030504040204" pitchFamily="50" charset="-128"/>
                <a:ea typeface="メイリオ" panose="020B0604030504040204" pitchFamily="50" charset="-128"/>
              </a:rPr>
              <a:t>効果を発揮させるための要素</a:t>
            </a:r>
          </a:p>
        </p:txBody>
      </p:sp>
      <p:sp>
        <p:nvSpPr>
          <p:cNvPr id="6" name="正方形/長方形 5"/>
          <p:cNvSpPr/>
          <p:nvPr/>
        </p:nvSpPr>
        <p:spPr>
          <a:xfrm>
            <a:off x="415635" y="3397267"/>
            <a:ext cx="11245735" cy="1077218"/>
          </a:xfrm>
          <a:prstGeom prst="rect">
            <a:avLst/>
          </a:prstGeom>
        </p:spPr>
        <p:txBody>
          <a:bodyPr wrap="square">
            <a:spAutoFit/>
          </a:bodyPr>
          <a:lstStyle/>
          <a:p>
            <a:pPr marL="1703388" indent="-1703388" hangingPunct="0"/>
            <a:r>
              <a:rPr lang="ja-JP" altLang="en-US" sz="3200" b="1" kern="100" dirty="0">
                <a:solidFill>
                  <a:schemeClr val="accent1"/>
                </a:solidFill>
                <a:latin typeface="メイリオ" panose="020B0604030504040204" pitchFamily="50" charset="-128"/>
                <a:ea typeface="メイリオ" panose="020B0604030504040204" pitchFamily="50" charset="-128"/>
              </a:rPr>
              <a:t>要素Ａ　「「おおむね満足できる状況」と判断する基準」を満たす記述例や発話例を作成する。</a:t>
            </a:r>
            <a:endParaRPr lang="en-US" altLang="ja-JP" sz="3200" b="1" kern="100" dirty="0">
              <a:solidFill>
                <a:schemeClr val="accent1"/>
              </a:solidFill>
              <a:latin typeface="メイリオ" panose="020B0604030504040204" pitchFamily="50" charset="-128"/>
              <a:ea typeface="メイリオ" panose="020B0604030504040204" pitchFamily="50" charset="-128"/>
            </a:endParaRPr>
          </a:p>
        </p:txBody>
      </p:sp>
      <p:graphicFrame>
        <p:nvGraphicFramePr>
          <p:cNvPr id="7" name="表 6">
            <a:extLst>
              <a:ext uri="{FF2B5EF4-FFF2-40B4-BE49-F238E27FC236}">
                <a16:creationId xmlns:a16="http://schemas.microsoft.com/office/drawing/2014/main" id="{07C19501-5EDE-2DE8-CD80-B6A9E1775852}"/>
              </a:ext>
            </a:extLst>
          </p:cNvPr>
          <p:cNvGraphicFramePr>
            <a:graphicFrameLocks noGrp="1"/>
          </p:cNvGraphicFramePr>
          <p:nvPr>
            <p:extLst>
              <p:ext uri="{D42A27DB-BD31-4B8C-83A1-F6EECF244321}">
                <p14:modId xmlns:p14="http://schemas.microsoft.com/office/powerpoint/2010/main" val="1829352422"/>
              </p:ext>
            </p:extLst>
          </p:nvPr>
        </p:nvGraphicFramePr>
        <p:xfrm>
          <a:off x="415635" y="4762718"/>
          <a:ext cx="11245735" cy="1311305"/>
        </p:xfrm>
        <a:graphic>
          <a:graphicData uri="http://schemas.openxmlformats.org/drawingml/2006/table">
            <a:tbl>
              <a:tblPr firstRow="1" firstCol="1" bandRow="1">
                <a:tableStyleId>{5C22544A-7EE6-4342-B048-85BDC9FD1C3A}</a:tableStyleId>
              </a:tblPr>
              <a:tblGrid>
                <a:gridCol w="11245735">
                  <a:extLst>
                    <a:ext uri="{9D8B030D-6E8A-4147-A177-3AD203B41FA5}">
                      <a16:colId xmlns:a16="http://schemas.microsoft.com/office/drawing/2014/main" val="2402209162"/>
                    </a:ext>
                  </a:extLst>
                </a:gridCol>
              </a:tblGrid>
              <a:tr h="1311305">
                <a:tc>
                  <a:txBody>
                    <a:bodyPr/>
                    <a:lstStyle/>
                    <a:p>
                      <a:pPr marL="1620838" indent="-1620838" algn="l" hangingPunct="0"/>
                      <a:r>
                        <a:rPr lang="ja-JP" altLang="en-US" sz="3200" b="1" kern="100" dirty="0">
                          <a:solidFill>
                            <a:schemeClr val="accent1"/>
                          </a:solidFill>
                          <a:effectLst/>
                          <a:latin typeface="メイリオ" panose="020B0604030504040204" pitchFamily="50" charset="-128"/>
                          <a:ea typeface="メイリオ" panose="020B0604030504040204" pitchFamily="50" charset="-128"/>
                        </a:rPr>
                        <a:t>要素Ｂ　各観点の評価規準に対する生徒のつまずきとそのつまずきに対する働きかけを想定する。</a:t>
                      </a:r>
                      <a:endParaRPr lang="en-US" altLang="ja-JP" sz="3200" b="1" kern="100" dirty="0">
                        <a:solidFill>
                          <a:schemeClr val="accent1"/>
                        </a:solidFill>
                        <a:effectLst/>
                        <a:latin typeface="メイリオ" panose="020B0604030504040204" pitchFamily="50" charset="-128"/>
                        <a:ea typeface="メイリオ" panose="020B0604030504040204" pitchFamily="50" charset="-128"/>
                      </a:endParaRPr>
                    </a:p>
                  </a:txBody>
                  <a:tcPr marL="68580" marR="68580" marT="0" marB="0">
                    <a:noFill/>
                  </a:tcPr>
                </a:tc>
                <a:extLst>
                  <a:ext uri="{0D108BD9-81ED-4DB2-BD59-A6C34878D82A}">
                    <a16:rowId xmlns:a16="http://schemas.microsoft.com/office/drawing/2014/main" val="2823399512"/>
                  </a:ext>
                </a:extLst>
              </a:tr>
            </a:tbl>
          </a:graphicData>
        </a:graphic>
      </p:graphicFrame>
      <p:sp>
        <p:nvSpPr>
          <p:cNvPr id="5" name="テキスト ボックス 4">
            <a:extLst>
              <a:ext uri="{FF2B5EF4-FFF2-40B4-BE49-F238E27FC236}">
                <a16:creationId xmlns:a16="http://schemas.microsoft.com/office/drawing/2014/main" id="{172B3434-8426-A022-559F-39029BDBA7B6}"/>
              </a:ext>
            </a:extLst>
          </p:cNvPr>
          <p:cNvSpPr txBox="1"/>
          <p:nvPr/>
        </p:nvSpPr>
        <p:spPr>
          <a:xfrm>
            <a:off x="212436" y="158044"/>
            <a:ext cx="11448935" cy="2185214"/>
          </a:xfrm>
          <a:prstGeom prst="rect">
            <a:avLst/>
          </a:prstGeom>
          <a:noFill/>
          <a:ln>
            <a:solidFill>
              <a:schemeClr val="tx1"/>
            </a:solidFill>
          </a:ln>
        </p:spPr>
        <p:txBody>
          <a:bodyPr wrap="square" rtlCol="0">
            <a:spAutoFit/>
          </a:bodyPr>
          <a:lstStyle/>
          <a:p>
            <a:pPr marL="133350" marR="0" lvl="0" indent="-133350" algn="just" defTabSz="914400" rtl="0" eaLnBrk="1" fontAlgn="auto" latinLnBrk="0" hangingPunct="0">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形成的評価の実践上のポイント①</a:t>
            </a:r>
            <a:r>
              <a:rPr kumimoji="1" lang="ja-JP" altLang="en-US" sz="2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2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1" lang="ja-JP" altLang="en-US" sz="36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目標に到達した生徒の学習の状況を具体的に想定して評価規準を設定し、その評価規準と評価方法、学習活動に</a:t>
            </a:r>
            <a:r>
              <a:rPr kumimoji="1" lang="ja-JP" altLang="en-US" sz="3600" b="0" i="0" u="none" strike="noStrike" kern="1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一貫性</a:t>
            </a:r>
            <a:r>
              <a:rPr kumimoji="1" lang="ja-JP" altLang="en-US" sz="36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をもたせた単元を設計する。</a:t>
            </a:r>
            <a:endParaRPr kumimoji="1" lang="en-US" altLang="ja-JP" sz="36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6421CF9A-C2B1-9C94-BEA0-61D55C3AA4A5}"/>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4047094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7C19501-5EDE-2DE8-CD80-B6A9E1775852}"/>
              </a:ext>
            </a:extLst>
          </p:cNvPr>
          <p:cNvGraphicFramePr>
            <a:graphicFrameLocks noGrp="1"/>
          </p:cNvGraphicFramePr>
          <p:nvPr>
            <p:extLst>
              <p:ext uri="{D42A27DB-BD31-4B8C-83A1-F6EECF244321}">
                <p14:modId xmlns:p14="http://schemas.microsoft.com/office/powerpoint/2010/main" val="2278724483"/>
              </p:ext>
            </p:extLst>
          </p:nvPr>
        </p:nvGraphicFramePr>
        <p:xfrm>
          <a:off x="0" y="0"/>
          <a:ext cx="12192000" cy="476429"/>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402209162"/>
                    </a:ext>
                  </a:extLst>
                </a:gridCol>
              </a:tblGrid>
              <a:tr h="476429">
                <a:tc>
                  <a:txBody>
                    <a:bodyPr/>
                    <a:lstStyle/>
                    <a:p>
                      <a:pPr marL="900113" indent="-900113" algn="l" hangingPunct="0"/>
                      <a:r>
                        <a:rPr lang="ja-JP" altLang="en-US" sz="2400" b="1" kern="100" dirty="0">
                          <a:solidFill>
                            <a:schemeClr val="accent1"/>
                          </a:solidFill>
                          <a:effectLst/>
                          <a:latin typeface="メイリオ" panose="020B0604030504040204" pitchFamily="50" charset="-128"/>
                          <a:ea typeface="メイリオ" panose="020B0604030504040204" pitchFamily="50" charset="-128"/>
                        </a:rPr>
                        <a:t>　要素</a:t>
                      </a:r>
                      <a:r>
                        <a:rPr lang="en-US" altLang="ja-JP" sz="2400" b="1" kern="100" dirty="0">
                          <a:solidFill>
                            <a:schemeClr val="accent1"/>
                          </a:solidFill>
                          <a:effectLst/>
                          <a:latin typeface="メイリオ" panose="020B0604030504040204" pitchFamily="50" charset="-128"/>
                          <a:ea typeface="メイリオ" panose="020B0604030504040204" pitchFamily="50" charset="-128"/>
                        </a:rPr>
                        <a:t>A</a:t>
                      </a:r>
                      <a:r>
                        <a:rPr lang="ja-JP" altLang="en-US" sz="2400" b="1" kern="100" dirty="0">
                          <a:solidFill>
                            <a:schemeClr val="accent1"/>
                          </a:solidFill>
                          <a:effectLst/>
                          <a:latin typeface="メイリオ" panose="020B0604030504040204" pitchFamily="50" charset="-128"/>
                          <a:ea typeface="メイリオ" panose="020B0604030504040204" pitchFamily="50" charset="-128"/>
                        </a:rPr>
                        <a:t>　</a:t>
                      </a:r>
                      <a:r>
                        <a:rPr lang="ja-JP" altLang="en-US" sz="2000" b="1" kern="100" dirty="0">
                          <a:solidFill>
                            <a:schemeClr val="accent1"/>
                          </a:solidFill>
                          <a:effectLst/>
                          <a:latin typeface="メイリオ" panose="020B0604030504040204" pitchFamily="50" charset="-128"/>
                          <a:ea typeface="メイリオ" panose="020B0604030504040204" pitchFamily="50" charset="-128"/>
                        </a:rPr>
                        <a:t>「「おおむね満足できる状況」と判断する基準」を満たす記述例や発話例を作成する。</a:t>
                      </a:r>
                      <a:endParaRPr lang="en-US" altLang="ja-JP" sz="2400" b="1" kern="100" dirty="0">
                        <a:solidFill>
                          <a:schemeClr val="accent1"/>
                        </a:solidFill>
                        <a:effectLst/>
                        <a:latin typeface="メイリオ" panose="020B0604030504040204" pitchFamily="50" charset="-128"/>
                        <a:ea typeface="メイリオ" panose="020B0604030504040204" pitchFamily="50" charset="-128"/>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823399512"/>
                  </a:ext>
                </a:extLst>
              </a:tr>
            </a:tbl>
          </a:graphicData>
        </a:graphic>
      </p:graphicFrame>
      <p:sp>
        <p:nvSpPr>
          <p:cNvPr id="10" name="テキスト ボックス 9">
            <a:extLst>
              <a:ext uri="{FF2B5EF4-FFF2-40B4-BE49-F238E27FC236}">
                <a16:creationId xmlns:a16="http://schemas.microsoft.com/office/drawing/2014/main" id="{BD35C194-26E2-E10C-CDD0-E3DCC9C24CB9}"/>
              </a:ext>
            </a:extLst>
          </p:cNvPr>
          <p:cNvSpPr txBox="1"/>
          <p:nvPr/>
        </p:nvSpPr>
        <p:spPr>
          <a:xfrm>
            <a:off x="818444" y="1413062"/>
            <a:ext cx="10555111" cy="2554545"/>
          </a:xfrm>
          <a:prstGeom prst="rect">
            <a:avLst/>
          </a:prstGeom>
        </p:spPr>
        <p:txBody>
          <a:bodyPr wrap="square">
            <a:spAutoFit/>
          </a:bodyPr>
          <a:lstStyle>
            <a:defPPr>
              <a:defRPr lang="ja-JP"/>
            </a:defPPr>
            <a:lvl1pPr>
              <a:defRPr sz="3200">
                <a:latin typeface="メイリオ" panose="020B0604030504040204" pitchFamily="50" charset="-128"/>
                <a:ea typeface="メイリオ" panose="020B0604030504040204" pitchFamily="50" charset="-128"/>
              </a:defRPr>
            </a:lvl1pPr>
          </a:lstStyle>
          <a:p>
            <a:pPr algn="just"/>
            <a:r>
              <a:rPr lang="ja-JP" altLang="en-US" dirty="0"/>
              <a:t>　授業実践前の単元を構想する段階で、単元の評価規準を満たす条件を挙げ、問いや学習課題に即した「「おおむね満足できる状況」と判断する基準（Ｂ基準）」とそれを満たした生徒の姿を想定し、模範となる記述例や発話例等を作成する。</a:t>
            </a:r>
          </a:p>
        </p:txBody>
      </p:sp>
      <p:sp>
        <p:nvSpPr>
          <p:cNvPr id="5" name="テキスト ボックス 4"/>
          <p:cNvSpPr txBox="1"/>
          <p:nvPr/>
        </p:nvSpPr>
        <p:spPr>
          <a:xfrm>
            <a:off x="818444" y="4254794"/>
            <a:ext cx="10763956" cy="2062103"/>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pPr marL="2155825" indent="-2155825"/>
            <a:r>
              <a:rPr lang="en-US" altLang="ja-JP" sz="3200" dirty="0">
                <a:latin typeface="メイリオ" panose="020B0604030504040204" pitchFamily="50" charset="-128"/>
                <a:ea typeface="メイリオ" panose="020B0604030504040204" pitchFamily="50" charset="-128"/>
              </a:rPr>
              <a:t>【</a:t>
            </a:r>
            <a:r>
              <a:rPr kumimoji="1" lang="ja-JP" altLang="en-US" sz="3200" dirty="0">
                <a:latin typeface="メイリオ" panose="020B0604030504040204" pitchFamily="50" charset="-128"/>
                <a:ea typeface="メイリオ" panose="020B0604030504040204" pitchFamily="50" charset="-128"/>
              </a:rPr>
              <a:t>授業実践への効果</a:t>
            </a:r>
            <a:r>
              <a:rPr kumimoji="1" lang="en-US" altLang="ja-JP" sz="3200" dirty="0">
                <a:latin typeface="メイリオ" panose="020B0604030504040204" pitchFamily="50" charset="-128"/>
                <a:ea typeface="メイリオ" panose="020B0604030504040204" pitchFamily="50" charset="-128"/>
              </a:rPr>
              <a:t>】</a:t>
            </a:r>
          </a:p>
          <a:p>
            <a:r>
              <a:rPr lang="ja-JP" altLang="en-US" sz="3200" dirty="0">
                <a:latin typeface="メイリオ" panose="020B0604030504040204" pitchFamily="50" charset="-128"/>
                <a:ea typeface="メイリオ" panose="020B0604030504040204" pitchFamily="50" charset="-128"/>
              </a:rPr>
              <a:t>　教師自身が、評価規準を満たした生徒の具体的な姿を明確にすることにより、目標の到達に向けた学習活動の設定につながり、評価規準と学習活動が結び付いたものになる。</a:t>
            </a:r>
          </a:p>
        </p:txBody>
      </p:sp>
      <p:sp>
        <p:nvSpPr>
          <p:cNvPr id="4" name="テキスト ボックス 3">
            <a:extLst>
              <a:ext uri="{FF2B5EF4-FFF2-40B4-BE49-F238E27FC236}">
                <a16:creationId xmlns:a16="http://schemas.microsoft.com/office/drawing/2014/main" id="{F274A0D0-694B-70D5-6D2B-DAAF5B8A3612}"/>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1249585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7C19501-5EDE-2DE8-CD80-B6A9E1775852}"/>
              </a:ext>
            </a:extLst>
          </p:cNvPr>
          <p:cNvGraphicFramePr>
            <a:graphicFrameLocks noGrp="1"/>
          </p:cNvGraphicFramePr>
          <p:nvPr>
            <p:extLst>
              <p:ext uri="{D42A27DB-BD31-4B8C-83A1-F6EECF244321}">
                <p14:modId xmlns:p14="http://schemas.microsoft.com/office/powerpoint/2010/main" val="3745561982"/>
              </p:ext>
            </p:extLst>
          </p:nvPr>
        </p:nvGraphicFramePr>
        <p:xfrm>
          <a:off x="0" y="0"/>
          <a:ext cx="12192000" cy="403957"/>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402209162"/>
                    </a:ext>
                  </a:extLst>
                </a:gridCol>
              </a:tblGrid>
              <a:tr h="403957">
                <a:tc>
                  <a:txBody>
                    <a:bodyPr/>
                    <a:lstStyle/>
                    <a:p>
                      <a:pPr marL="133350" indent="-133350" algn="l" hangingPunct="0"/>
                      <a:r>
                        <a:rPr kumimoji="1" lang="ja-JP" altLang="en-US" sz="900" b="0" kern="100" dirty="0">
                          <a:solidFill>
                            <a:schemeClr val="tx1"/>
                          </a:solidFill>
                          <a:effectLst/>
                          <a:latin typeface="メイリオ" panose="020B0604030504040204" pitchFamily="50" charset="-128"/>
                          <a:ea typeface="メイリオ" panose="020B0604030504040204" pitchFamily="50" charset="-128"/>
                          <a:cs typeface="+mn-cs"/>
                        </a:rPr>
                        <a:t>　</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要素</a:t>
                      </a:r>
                      <a:r>
                        <a:rPr kumimoji="1" lang="en-US" altLang="ja-JP" sz="2400" b="1" kern="100" dirty="0">
                          <a:solidFill>
                            <a:schemeClr val="accent1"/>
                          </a:solidFill>
                          <a:effectLst/>
                          <a:latin typeface="メイリオ" panose="020B0604030504040204" pitchFamily="50" charset="-128"/>
                          <a:ea typeface="メイリオ" panose="020B0604030504040204" pitchFamily="50" charset="-128"/>
                          <a:cs typeface="+mn-cs"/>
                        </a:rPr>
                        <a:t>A</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　</a:t>
                      </a:r>
                      <a:r>
                        <a:rPr kumimoji="1" lang="ja-JP" altLang="en-US" sz="2000" b="1" kern="100" dirty="0">
                          <a:solidFill>
                            <a:schemeClr val="accent1"/>
                          </a:solidFill>
                          <a:effectLst/>
                          <a:latin typeface="メイリオ" panose="020B0604030504040204" pitchFamily="50" charset="-128"/>
                          <a:ea typeface="メイリオ" panose="020B0604030504040204" pitchFamily="50" charset="-128"/>
                          <a:cs typeface="+mn-cs"/>
                        </a:rPr>
                        <a:t>「「</a:t>
                      </a:r>
                      <a:r>
                        <a:rPr lang="ja-JP" altLang="en-US" sz="2000" b="1" kern="100" dirty="0">
                          <a:solidFill>
                            <a:schemeClr val="accent1"/>
                          </a:solidFill>
                          <a:effectLst/>
                          <a:latin typeface="メイリオ" panose="020B0604030504040204" pitchFamily="50" charset="-128"/>
                          <a:ea typeface="メイリオ" panose="020B0604030504040204" pitchFamily="50" charset="-128"/>
                        </a:rPr>
                        <a:t>おおむね満足できる状況」と判断する基準」を満たす記述例や発話例を作成する。</a:t>
                      </a:r>
                      <a:endParaRPr lang="en-US" altLang="ja-JP" sz="2000" b="1" kern="100" dirty="0">
                        <a:solidFill>
                          <a:schemeClr val="accent1"/>
                        </a:solidFill>
                        <a:effectLst/>
                        <a:latin typeface="メイリオ" panose="020B0604030504040204" pitchFamily="50" charset="-128"/>
                        <a:ea typeface="メイリオ" panose="020B0604030504040204" pitchFamily="50" charset="-128"/>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823399512"/>
                  </a:ext>
                </a:extLst>
              </a:tr>
            </a:tbl>
          </a:graphicData>
        </a:graphic>
      </p:graphicFrame>
      <p:pic>
        <p:nvPicPr>
          <p:cNvPr id="4" name="図 3"/>
          <p:cNvPicPr>
            <a:picLocks noChangeAspect="1"/>
          </p:cNvPicPr>
          <p:nvPr/>
        </p:nvPicPr>
        <p:blipFill>
          <a:blip r:embed="rId3"/>
          <a:stretch>
            <a:fillRect/>
          </a:stretch>
        </p:blipFill>
        <p:spPr>
          <a:xfrm>
            <a:off x="3341511" y="1082269"/>
            <a:ext cx="8459928" cy="5563548"/>
          </a:xfrm>
          <a:prstGeom prst="rect">
            <a:avLst/>
          </a:prstGeom>
        </p:spPr>
      </p:pic>
      <p:sp>
        <p:nvSpPr>
          <p:cNvPr id="5" name="ホームベース 4"/>
          <p:cNvSpPr/>
          <p:nvPr/>
        </p:nvSpPr>
        <p:spPr>
          <a:xfrm>
            <a:off x="596103" y="1533619"/>
            <a:ext cx="2898935" cy="454880"/>
          </a:xfrm>
          <a:prstGeom prst="homePlate">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メイリオ" panose="020B0604030504040204" pitchFamily="50" charset="-128"/>
                <a:ea typeface="メイリオ" panose="020B0604030504040204" pitchFamily="50" charset="-128"/>
              </a:rPr>
              <a:t>学習課題</a:t>
            </a:r>
          </a:p>
        </p:txBody>
      </p:sp>
      <p:sp>
        <p:nvSpPr>
          <p:cNvPr id="6" name="ホームベース 5"/>
          <p:cNvSpPr/>
          <p:nvPr/>
        </p:nvSpPr>
        <p:spPr>
          <a:xfrm>
            <a:off x="596103" y="2455950"/>
            <a:ext cx="2898935" cy="1111339"/>
          </a:xfrm>
          <a:prstGeom prst="homePlate">
            <a:avLst>
              <a:gd name="adj" fmla="val 46332"/>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メイリオ" panose="020B0604030504040204" pitchFamily="50" charset="-128"/>
                <a:ea typeface="メイリオ" panose="020B0604030504040204" pitchFamily="50" charset="-128"/>
              </a:rPr>
              <a:t>　「おおむね満足できる」状況（Ｂ）を満たす条件</a:t>
            </a:r>
          </a:p>
        </p:txBody>
      </p:sp>
      <p:sp>
        <p:nvSpPr>
          <p:cNvPr id="8" name="ホームベース 7"/>
          <p:cNvSpPr/>
          <p:nvPr/>
        </p:nvSpPr>
        <p:spPr>
          <a:xfrm>
            <a:off x="596104" y="4651022"/>
            <a:ext cx="2898935" cy="1207911"/>
          </a:xfrm>
          <a:prstGeom prst="homePlate">
            <a:avLst>
              <a:gd name="adj" fmla="val 48196"/>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メイリオ" panose="020B0604030504040204" pitchFamily="50" charset="-128"/>
                <a:ea typeface="メイリオ" panose="020B0604030504040204" pitchFamily="50" charset="-128"/>
              </a:rPr>
              <a:t>　「おおむね満足できる」状況（Ｂ）と判断する生徒の姿</a:t>
            </a:r>
          </a:p>
        </p:txBody>
      </p:sp>
      <p:sp>
        <p:nvSpPr>
          <p:cNvPr id="7" name="テキスト ボックス 6">
            <a:extLst>
              <a:ext uri="{FF2B5EF4-FFF2-40B4-BE49-F238E27FC236}">
                <a16:creationId xmlns:a16="http://schemas.microsoft.com/office/drawing/2014/main" id="{4B7EB628-56EE-B2D9-870A-E41A07867653}"/>
              </a:ext>
            </a:extLst>
          </p:cNvPr>
          <p:cNvSpPr txBox="1"/>
          <p:nvPr/>
        </p:nvSpPr>
        <p:spPr>
          <a:xfrm>
            <a:off x="0" y="558447"/>
            <a:ext cx="9381067" cy="369332"/>
          </a:xfrm>
          <a:prstGeom prst="rect">
            <a:avLst/>
          </a:prstGeom>
          <a:solidFill>
            <a:schemeClr val="accent5">
              <a:lumMod val="20000"/>
              <a:lumOff val="80000"/>
            </a:schemeClr>
          </a:solidFill>
          <a:ln>
            <a:solidFill>
              <a:schemeClr val="accent5"/>
            </a:solidFill>
          </a:ln>
        </p:spPr>
        <p:txBody>
          <a:bodyPr wrap="square" rtlCol="0" anchor="ctr">
            <a:spAutoFit/>
          </a:bodyPr>
          <a:lstStyle/>
          <a:p>
            <a:r>
              <a:rPr lang="ja-JP" altLang="en-US" dirty="0">
                <a:latin typeface="メイリオ" panose="020B0604030504040204" pitchFamily="50" charset="-128"/>
                <a:ea typeface="メイリオ" panose="020B0604030504040204" pitchFamily="50" charset="-128"/>
              </a:rPr>
              <a:t>外国語</a:t>
            </a:r>
            <a:r>
              <a:rPr kumimoji="1" lang="ja-JP" altLang="en-US" dirty="0">
                <a:latin typeface="メイリオ" panose="020B0604030504040204" pitchFamily="50" charset="-128"/>
                <a:ea typeface="メイリオ" panose="020B0604030504040204" pitchFamily="50" charset="-128"/>
              </a:rPr>
              <a:t>科の事例　単元「</a:t>
            </a:r>
            <a:r>
              <a:rPr kumimoji="1" lang="en-US" altLang="ja-JP" dirty="0">
                <a:latin typeface="メイリオ" panose="020B0604030504040204" pitchFamily="50" charset="-128"/>
                <a:ea typeface="メイリオ" panose="020B0604030504040204" pitchFamily="50" charset="-128"/>
              </a:rPr>
              <a:t>A Speech about My Brother</a:t>
            </a:r>
            <a:r>
              <a:rPr kumimoji="1" lang="ja-JP" altLang="en-US" dirty="0">
                <a:latin typeface="メイリオ" panose="020B0604030504040204" pitchFamily="50" charset="-128"/>
                <a:ea typeface="メイリオ" panose="020B0604030504040204" pitchFamily="50" charset="-128"/>
              </a:rPr>
              <a:t>」（領域「話すこと［発表］」）</a:t>
            </a:r>
          </a:p>
        </p:txBody>
      </p:sp>
      <p:sp>
        <p:nvSpPr>
          <p:cNvPr id="9" name="テキスト ボックス 8">
            <a:extLst>
              <a:ext uri="{FF2B5EF4-FFF2-40B4-BE49-F238E27FC236}">
                <a16:creationId xmlns:a16="http://schemas.microsoft.com/office/drawing/2014/main" id="{3E9142CD-846C-1D51-AAFB-4AAD27D594B0}"/>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2987279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07C19501-5EDE-2DE8-CD80-B6A9E1775852}"/>
              </a:ext>
            </a:extLst>
          </p:cNvPr>
          <p:cNvGraphicFramePr>
            <a:graphicFrameLocks noGrp="1"/>
          </p:cNvGraphicFramePr>
          <p:nvPr>
            <p:extLst>
              <p:ext uri="{D42A27DB-BD31-4B8C-83A1-F6EECF244321}">
                <p14:modId xmlns:p14="http://schemas.microsoft.com/office/powerpoint/2010/main" val="3804181993"/>
              </p:ext>
            </p:extLst>
          </p:nvPr>
        </p:nvGraphicFramePr>
        <p:xfrm>
          <a:off x="0" y="1"/>
          <a:ext cx="12192000" cy="506080"/>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402209162"/>
                    </a:ext>
                  </a:extLst>
                </a:gridCol>
              </a:tblGrid>
              <a:tr h="506080">
                <a:tc>
                  <a:txBody>
                    <a:bodyPr/>
                    <a:lstStyle/>
                    <a:p>
                      <a:pPr marL="3408363" indent="-3408363" algn="l" hangingPunct="0"/>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要素</a:t>
                      </a:r>
                      <a:r>
                        <a:rPr kumimoji="1" lang="en-US" altLang="ja-JP" sz="2400" b="1" kern="100" dirty="0">
                          <a:solidFill>
                            <a:schemeClr val="accent1"/>
                          </a:solidFill>
                          <a:effectLst/>
                          <a:latin typeface="メイリオ" panose="020B0604030504040204" pitchFamily="50" charset="-128"/>
                          <a:ea typeface="メイリオ" panose="020B0604030504040204" pitchFamily="50" charset="-128"/>
                          <a:cs typeface="+mn-cs"/>
                        </a:rPr>
                        <a:t>B</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　</a:t>
                      </a:r>
                      <a:r>
                        <a:rPr lang="ja-JP" altLang="en-US" sz="2000" b="1" kern="100" dirty="0">
                          <a:solidFill>
                            <a:schemeClr val="accent1"/>
                          </a:solidFill>
                          <a:effectLst/>
                        </a:rPr>
                        <a:t>各観点の評価規準に対する生徒のつまずきとそのつまずきに対する働きかけを想定する。</a:t>
                      </a:r>
                    </a:p>
                  </a:txBody>
                  <a:tcPr marL="68580" marR="68580" marT="0" marB="0" anchor="ctr">
                    <a:solidFill>
                      <a:schemeClr val="accent6">
                        <a:lumMod val="20000"/>
                        <a:lumOff val="80000"/>
                      </a:schemeClr>
                    </a:solidFill>
                  </a:tcPr>
                </a:tc>
                <a:extLst>
                  <a:ext uri="{0D108BD9-81ED-4DB2-BD59-A6C34878D82A}">
                    <a16:rowId xmlns:a16="http://schemas.microsoft.com/office/drawing/2014/main" val="2823399512"/>
                  </a:ext>
                </a:extLst>
              </a:tr>
            </a:tbl>
          </a:graphicData>
        </a:graphic>
      </p:graphicFrame>
      <p:sp>
        <p:nvSpPr>
          <p:cNvPr id="4" name="正方形/長方形 3"/>
          <p:cNvSpPr/>
          <p:nvPr/>
        </p:nvSpPr>
        <p:spPr>
          <a:xfrm>
            <a:off x="528320" y="1253763"/>
            <a:ext cx="11054080" cy="2554545"/>
          </a:xfrm>
          <a:prstGeom prst="rect">
            <a:avLst/>
          </a:prstGeom>
        </p:spPr>
        <p:txBody>
          <a:bodyPr wrap="square">
            <a:spAutoFit/>
          </a:bodyPr>
          <a:lstStyle/>
          <a:p>
            <a:pPr algn="just"/>
            <a:r>
              <a:rPr lang="ja-JP" altLang="en-US" sz="3200" dirty="0">
                <a:latin typeface="メイリオ" panose="020B0604030504040204" pitchFamily="50" charset="-128"/>
                <a:ea typeface="メイリオ" panose="020B0604030504040204" pitchFamily="50" charset="-128"/>
              </a:rPr>
              <a:t>　各観点の「指導に生かす評価」、「記録に残す評価」について、それぞれどの学習活動においてどのような評価方法で行うかを構想する。その際、それぞれの観点の評価規準に対する生徒のつまずきとそのつまずきに対する働きかけを想定する。</a:t>
            </a:r>
          </a:p>
        </p:txBody>
      </p:sp>
      <p:sp>
        <p:nvSpPr>
          <p:cNvPr id="5" name="テキスト ボックス 4"/>
          <p:cNvSpPr txBox="1"/>
          <p:nvPr/>
        </p:nvSpPr>
        <p:spPr>
          <a:xfrm>
            <a:off x="528320" y="4289817"/>
            <a:ext cx="11054080" cy="2062103"/>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pPr marL="2155825" indent="-2155825" algn="just"/>
            <a:r>
              <a:rPr lang="en-US" altLang="ja-JP" sz="3200" dirty="0">
                <a:latin typeface="メイリオ" panose="020B0604030504040204" pitchFamily="50" charset="-128"/>
                <a:ea typeface="メイリオ" panose="020B0604030504040204" pitchFamily="50" charset="-128"/>
              </a:rPr>
              <a:t>【</a:t>
            </a:r>
            <a:r>
              <a:rPr kumimoji="1" lang="ja-JP" altLang="en-US" sz="3200" dirty="0">
                <a:latin typeface="メイリオ" panose="020B0604030504040204" pitchFamily="50" charset="-128"/>
                <a:ea typeface="メイリオ" panose="020B0604030504040204" pitchFamily="50" charset="-128"/>
              </a:rPr>
              <a:t>授業実践への効果</a:t>
            </a:r>
            <a:r>
              <a:rPr kumimoji="1" lang="en-US" altLang="ja-JP" sz="3200" dirty="0">
                <a:latin typeface="メイリオ" panose="020B0604030504040204" pitchFamily="50" charset="-128"/>
                <a:ea typeface="メイリオ" panose="020B0604030504040204" pitchFamily="50" charset="-128"/>
              </a:rPr>
              <a:t>】</a:t>
            </a:r>
          </a:p>
          <a:p>
            <a:pPr algn="just"/>
            <a:r>
              <a:rPr lang="ja-JP" altLang="en-US" sz="3200" dirty="0">
                <a:latin typeface="メイリオ" panose="020B0604030504040204" pitchFamily="50" charset="-128"/>
                <a:ea typeface="メイリオ" panose="020B0604030504040204" pitchFamily="50" charset="-128"/>
              </a:rPr>
              <a:t>　評価規準に対して生徒のどのような姿をどのような方法で見取り、見取ったことに対してどのような働きかけをすればよいかが明確になる。</a:t>
            </a:r>
          </a:p>
        </p:txBody>
      </p:sp>
      <p:sp>
        <p:nvSpPr>
          <p:cNvPr id="2" name="テキスト ボックス 1">
            <a:extLst>
              <a:ext uri="{FF2B5EF4-FFF2-40B4-BE49-F238E27FC236}">
                <a16:creationId xmlns:a16="http://schemas.microsoft.com/office/drawing/2014/main" id="{2DF61D22-B1B8-ACD7-8C0D-74AC34218E6C}"/>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2802093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7C19501-5EDE-2DE8-CD80-B6A9E1775852}"/>
              </a:ext>
            </a:extLst>
          </p:cNvPr>
          <p:cNvGraphicFramePr>
            <a:graphicFrameLocks noGrp="1"/>
          </p:cNvGraphicFramePr>
          <p:nvPr>
            <p:extLst>
              <p:ext uri="{D42A27DB-BD31-4B8C-83A1-F6EECF244321}">
                <p14:modId xmlns:p14="http://schemas.microsoft.com/office/powerpoint/2010/main" val="1813516352"/>
              </p:ext>
            </p:extLst>
          </p:nvPr>
        </p:nvGraphicFramePr>
        <p:xfrm>
          <a:off x="0" y="0"/>
          <a:ext cx="12192000" cy="369332"/>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402209162"/>
                    </a:ext>
                  </a:extLst>
                </a:gridCol>
              </a:tblGrid>
              <a:tr h="369332">
                <a:tc>
                  <a:txBody>
                    <a:bodyPr/>
                    <a:lstStyle/>
                    <a:p>
                      <a:pPr marL="3408363" indent="-3408363" algn="l" hangingPunct="0"/>
                      <a:r>
                        <a:rPr lang="ja-JP" altLang="en-US" sz="2000" b="1" kern="100" dirty="0">
                          <a:solidFill>
                            <a:schemeClr val="accent1"/>
                          </a:solidFill>
                          <a:effectLst/>
                        </a:rPr>
                        <a:t> </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要素</a:t>
                      </a:r>
                      <a:r>
                        <a:rPr kumimoji="1" lang="en-US" altLang="ja-JP" sz="2400" b="1" kern="100" dirty="0">
                          <a:solidFill>
                            <a:schemeClr val="accent1"/>
                          </a:solidFill>
                          <a:effectLst/>
                          <a:latin typeface="メイリオ" panose="020B0604030504040204" pitchFamily="50" charset="-128"/>
                          <a:ea typeface="メイリオ" panose="020B0604030504040204" pitchFamily="50" charset="-128"/>
                          <a:cs typeface="+mn-cs"/>
                        </a:rPr>
                        <a:t>B</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　</a:t>
                      </a:r>
                      <a:r>
                        <a:rPr lang="ja-JP" altLang="en-US" sz="2000" b="1" kern="100" dirty="0">
                          <a:solidFill>
                            <a:schemeClr val="accent1"/>
                          </a:solidFill>
                          <a:effectLst/>
                        </a:rPr>
                        <a:t>各観点の評価規準に対する生徒のつまずきとそのつまずきに対する働きかけを想定する。</a:t>
                      </a:r>
                    </a:p>
                  </a:txBody>
                  <a:tcPr marL="68580" marR="68580" marT="0" marB="0" anchor="ctr">
                    <a:solidFill>
                      <a:schemeClr val="accent6">
                        <a:lumMod val="20000"/>
                        <a:lumOff val="80000"/>
                      </a:schemeClr>
                    </a:solidFill>
                  </a:tcPr>
                </a:tc>
                <a:extLst>
                  <a:ext uri="{0D108BD9-81ED-4DB2-BD59-A6C34878D82A}">
                    <a16:rowId xmlns:a16="http://schemas.microsoft.com/office/drawing/2014/main" val="2823399512"/>
                  </a:ext>
                </a:extLst>
              </a:tr>
            </a:tbl>
          </a:graphicData>
        </a:graphic>
      </p:graphicFrame>
      <p:pic>
        <p:nvPicPr>
          <p:cNvPr id="6" name="図 5">
            <a:extLst>
              <a:ext uri="{FF2B5EF4-FFF2-40B4-BE49-F238E27FC236}">
                <a16:creationId xmlns:a16="http://schemas.microsoft.com/office/drawing/2014/main" id="{9E66BFA4-B056-F09B-3165-0DFDB97B1D78}"/>
              </a:ext>
            </a:extLst>
          </p:cNvPr>
          <p:cNvPicPr>
            <a:picLocks noChangeAspect="1"/>
          </p:cNvPicPr>
          <p:nvPr/>
        </p:nvPicPr>
        <p:blipFill>
          <a:blip r:embed="rId3"/>
          <a:stretch>
            <a:fillRect/>
          </a:stretch>
        </p:blipFill>
        <p:spPr>
          <a:xfrm>
            <a:off x="149864" y="772254"/>
            <a:ext cx="5126648" cy="5815542"/>
          </a:xfrm>
          <a:prstGeom prst="rect">
            <a:avLst/>
          </a:prstGeom>
          <a:ln>
            <a:solidFill>
              <a:schemeClr val="tx1"/>
            </a:solidFill>
          </a:ln>
        </p:spPr>
      </p:pic>
      <p:pic>
        <p:nvPicPr>
          <p:cNvPr id="8" name="図 7">
            <a:extLst>
              <a:ext uri="{FF2B5EF4-FFF2-40B4-BE49-F238E27FC236}">
                <a16:creationId xmlns:a16="http://schemas.microsoft.com/office/drawing/2014/main" id="{D3929F34-5EDE-D689-79D3-A8E1A88AC473}"/>
              </a:ext>
            </a:extLst>
          </p:cNvPr>
          <p:cNvPicPr>
            <a:picLocks noChangeAspect="1"/>
          </p:cNvPicPr>
          <p:nvPr/>
        </p:nvPicPr>
        <p:blipFill>
          <a:blip r:embed="rId4"/>
          <a:stretch>
            <a:fillRect/>
          </a:stretch>
        </p:blipFill>
        <p:spPr>
          <a:xfrm>
            <a:off x="6349672" y="756895"/>
            <a:ext cx="4500297" cy="5775517"/>
          </a:xfrm>
          <a:prstGeom prst="rect">
            <a:avLst/>
          </a:prstGeom>
          <a:ln>
            <a:solidFill>
              <a:schemeClr val="tx1"/>
            </a:solidFill>
          </a:ln>
        </p:spPr>
      </p:pic>
      <p:sp>
        <p:nvSpPr>
          <p:cNvPr id="11" name="吹き出し: 四角形 10">
            <a:extLst>
              <a:ext uri="{FF2B5EF4-FFF2-40B4-BE49-F238E27FC236}">
                <a16:creationId xmlns:a16="http://schemas.microsoft.com/office/drawing/2014/main" id="{37852E46-4A21-17AB-9F4C-01533E1B049D}"/>
              </a:ext>
            </a:extLst>
          </p:cNvPr>
          <p:cNvSpPr/>
          <p:nvPr/>
        </p:nvSpPr>
        <p:spPr>
          <a:xfrm>
            <a:off x="2279176" y="756895"/>
            <a:ext cx="3533916" cy="853298"/>
          </a:xfrm>
          <a:prstGeom prst="wedgeRectCallout">
            <a:avLst>
              <a:gd name="adj1" fmla="val -24020"/>
              <a:gd name="adj2" fmla="val 74871"/>
            </a:avLst>
          </a:prstGeom>
          <a:solidFill>
            <a:schemeClr val="accent4">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kumimoji="1" lang="ja-JP" altLang="en-US" sz="1600" dirty="0">
                <a:solidFill>
                  <a:schemeClr val="tx1"/>
                </a:solidFill>
              </a:rPr>
              <a:t>「思考・判断・表現」の観点における「記録に残す評価」と「指導に残す評価」の表場面及び評価方法</a:t>
            </a:r>
          </a:p>
        </p:txBody>
      </p:sp>
      <p:sp>
        <p:nvSpPr>
          <p:cNvPr id="12" name="吹き出し: 四角形 11">
            <a:extLst>
              <a:ext uri="{FF2B5EF4-FFF2-40B4-BE49-F238E27FC236}">
                <a16:creationId xmlns:a16="http://schemas.microsoft.com/office/drawing/2014/main" id="{66851F91-8A58-C6F2-4C0E-C3FD26098FFA}"/>
              </a:ext>
            </a:extLst>
          </p:cNvPr>
          <p:cNvSpPr/>
          <p:nvPr/>
        </p:nvSpPr>
        <p:spPr>
          <a:xfrm>
            <a:off x="3462308" y="3559751"/>
            <a:ext cx="1656813" cy="539243"/>
          </a:xfrm>
          <a:prstGeom prst="wedgeRectCallout">
            <a:avLst>
              <a:gd name="adj1" fmla="val -57586"/>
              <a:gd name="adj2" fmla="val 52093"/>
            </a:avLst>
          </a:prstGeom>
          <a:solidFill>
            <a:schemeClr val="accent4">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kumimoji="1" lang="ja-JP" altLang="en-US" sz="1600" dirty="0">
                <a:solidFill>
                  <a:schemeClr val="tx1"/>
                </a:solidFill>
              </a:rPr>
              <a:t>つまずきの想定</a:t>
            </a:r>
          </a:p>
        </p:txBody>
      </p:sp>
      <p:sp>
        <p:nvSpPr>
          <p:cNvPr id="13" name="吹き出し: 四角形 12">
            <a:extLst>
              <a:ext uri="{FF2B5EF4-FFF2-40B4-BE49-F238E27FC236}">
                <a16:creationId xmlns:a16="http://schemas.microsoft.com/office/drawing/2014/main" id="{2DD60446-5B99-5867-EE08-E6162EDBAF18}"/>
              </a:ext>
            </a:extLst>
          </p:cNvPr>
          <p:cNvSpPr/>
          <p:nvPr/>
        </p:nvSpPr>
        <p:spPr>
          <a:xfrm>
            <a:off x="3887989" y="4441189"/>
            <a:ext cx="1954340" cy="539243"/>
          </a:xfrm>
          <a:prstGeom prst="wedgeRectCallout">
            <a:avLst>
              <a:gd name="adj1" fmla="val -57586"/>
              <a:gd name="adj2" fmla="val 52093"/>
            </a:avLst>
          </a:prstGeom>
          <a:solidFill>
            <a:schemeClr val="accent4">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kumimoji="1" lang="ja-JP" altLang="en-US" sz="1600" dirty="0">
                <a:solidFill>
                  <a:schemeClr val="tx1"/>
                </a:solidFill>
              </a:rPr>
              <a:t>つまずきに対する働きかけ</a:t>
            </a:r>
          </a:p>
        </p:txBody>
      </p:sp>
      <p:sp>
        <p:nvSpPr>
          <p:cNvPr id="14" name="吹き出し: 四角形 13">
            <a:extLst>
              <a:ext uri="{FF2B5EF4-FFF2-40B4-BE49-F238E27FC236}">
                <a16:creationId xmlns:a16="http://schemas.microsoft.com/office/drawing/2014/main" id="{3150DB89-EC6B-98B2-8F31-68FCB6CC29A0}"/>
              </a:ext>
            </a:extLst>
          </p:cNvPr>
          <p:cNvSpPr/>
          <p:nvPr/>
        </p:nvSpPr>
        <p:spPr>
          <a:xfrm>
            <a:off x="8092268" y="1609950"/>
            <a:ext cx="1382647" cy="539243"/>
          </a:xfrm>
          <a:prstGeom prst="wedgeRectCallout">
            <a:avLst>
              <a:gd name="adj1" fmla="val 1723"/>
              <a:gd name="adj2" fmla="val -71922"/>
            </a:avLst>
          </a:prstGeom>
          <a:solidFill>
            <a:schemeClr val="accent4">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各観点の</a:t>
            </a:r>
            <a:endParaRPr lang="en-US" altLang="ja-JP" sz="1600" dirty="0">
              <a:solidFill>
                <a:schemeClr val="tx1"/>
              </a:solidFill>
            </a:endParaRPr>
          </a:p>
          <a:p>
            <a:pPr algn="ctr"/>
            <a:r>
              <a:rPr lang="ja-JP" altLang="en-US" sz="1600" dirty="0">
                <a:solidFill>
                  <a:schemeClr val="tx1"/>
                </a:solidFill>
              </a:rPr>
              <a:t>評価場面</a:t>
            </a:r>
            <a:endParaRPr kumimoji="1" lang="ja-JP" altLang="en-US" sz="1600" dirty="0">
              <a:solidFill>
                <a:schemeClr val="tx1"/>
              </a:solidFill>
            </a:endParaRPr>
          </a:p>
        </p:txBody>
      </p:sp>
      <p:sp>
        <p:nvSpPr>
          <p:cNvPr id="15" name="吹き出し: 四角形 14">
            <a:extLst>
              <a:ext uri="{FF2B5EF4-FFF2-40B4-BE49-F238E27FC236}">
                <a16:creationId xmlns:a16="http://schemas.microsoft.com/office/drawing/2014/main" id="{84A83777-F090-8168-F7CE-6C7124C7B123}"/>
              </a:ext>
            </a:extLst>
          </p:cNvPr>
          <p:cNvSpPr/>
          <p:nvPr/>
        </p:nvSpPr>
        <p:spPr>
          <a:xfrm>
            <a:off x="9689056" y="1609950"/>
            <a:ext cx="2075314" cy="539243"/>
          </a:xfrm>
          <a:prstGeom prst="wedgeRectCallout">
            <a:avLst>
              <a:gd name="adj1" fmla="val 1723"/>
              <a:gd name="adj2" fmla="val -71922"/>
            </a:avLst>
          </a:prstGeom>
          <a:solidFill>
            <a:schemeClr val="accent4">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rPr>
              <a:t>【</a:t>
            </a:r>
            <a:r>
              <a:rPr lang="ja-JP" altLang="en-US" sz="1600" dirty="0">
                <a:solidFill>
                  <a:schemeClr val="tx1"/>
                </a:solidFill>
              </a:rPr>
              <a:t>ポイント</a:t>
            </a:r>
            <a:r>
              <a:rPr lang="en-US" altLang="ja-JP" sz="1600" dirty="0">
                <a:solidFill>
                  <a:schemeClr val="tx1"/>
                </a:solidFill>
              </a:rPr>
              <a:t>】</a:t>
            </a:r>
            <a:r>
              <a:rPr lang="ja-JP" altLang="en-US" sz="1600" dirty="0">
                <a:solidFill>
                  <a:schemeClr val="tx1"/>
                </a:solidFill>
              </a:rPr>
              <a:t>を踏まえた働きかけの具体</a:t>
            </a:r>
            <a:endParaRPr lang="en-US" altLang="ja-JP" sz="1600" dirty="0">
              <a:solidFill>
                <a:schemeClr val="tx1"/>
              </a:solidFill>
            </a:endParaRPr>
          </a:p>
        </p:txBody>
      </p:sp>
      <p:sp>
        <p:nvSpPr>
          <p:cNvPr id="4" name="テキスト ボックス 3">
            <a:extLst>
              <a:ext uri="{FF2B5EF4-FFF2-40B4-BE49-F238E27FC236}">
                <a16:creationId xmlns:a16="http://schemas.microsoft.com/office/drawing/2014/main" id="{1CE6FCF3-3040-D164-8A07-86991D31D60F}"/>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
        <p:nvSpPr>
          <p:cNvPr id="3" name="テキスト ボックス 2">
            <a:extLst>
              <a:ext uri="{FF2B5EF4-FFF2-40B4-BE49-F238E27FC236}">
                <a16:creationId xmlns:a16="http://schemas.microsoft.com/office/drawing/2014/main" id="{D2598F13-E75E-2334-077F-A968BEBC5659}"/>
              </a:ext>
            </a:extLst>
          </p:cNvPr>
          <p:cNvSpPr txBox="1"/>
          <p:nvPr/>
        </p:nvSpPr>
        <p:spPr>
          <a:xfrm>
            <a:off x="0" y="355509"/>
            <a:ext cx="8261131" cy="338554"/>
          </a:xfrm>
          <a:prstGeom prst="rect">
            <a:avLst/>
          </a:prstGeom>
          <a:solidFill>
            <a:schemeClr val="accent5">
              <a:lumMod val="20000"/>
              <a:lumOff val="80000"/>
            </a:schemeClr>
          </a:solidFill>
          <a:ln>
            <a:solidFill>
              <a:schemeClr val="accent5"/>
            </a:solidFill>
          </a:ln>
        </p:spPr>
        <p:txBody>
          <a:bodyPr wrap="square" rtlCol="0" anchor="ctr">
            <a:spAutoFit/>
          </a:bodyPr>
          <a:lstStyle/>
          <a:p>
            <a:r>
              <a:rPr lang="ja-JP" altLang="en-US" sz="1600" dirty="0">
                <a:latin typeface="メイリオ" panose="020B0604030504040204" pitchFamily="50" charset="-128"/>
                <a:ea typeface="メイリオ" panose="020B0604030504040204" pitchFamily="50" charset="-128"/>
              </a:rPr>
              <a:t>外国語</a:t>
            </a:r>
            <a:r>
              <a:rPr kumimoji="1" lang="ja-JP" altLang="en-US" sz="1600" dirty="0">
                <a:latin typeface="メイリオ" panose="020B0604030504040204" pitchFamily="50" charset="-128"/>
                <a:ea typeface="メイリオ" panose="020B0604030504040204" pitchFamily="50" charset="-128"/>
              </a:rPr>
              <a:t>科の事例　単元「</a:t>
            </a:r>
            <a:r>
              <a:rPr kumimoji="1" lang="en-US" altLang="ja-JP" sz="1600" dirty="0">
                <a:latin typeface="メイリオ" panose="020B0604030504040204" pitchFamily="50" charset="-128"/>
                <a:ea typeface="メイリオ" panose="020B0604030504040204" pitchFamily="50" charset="-128"/>
              </a:rPr>
              <a:t>A Speech about My Brother</a:t>
            </a:r>
            <a:r>
              <a:rPr kumimoji="1" lang="ja-JP" altLang="en-US" sz="1600" dirty="0">
                <a:latin typeface="メイリオ" panose="020B0604030504040204" pitchFamily="50" charset="-128"/>
                <a:ea typeface="メイリオ" panose="020B0604030504040204" pitchFamily="50" charset="-128"/>
              </a:rPr>
              <a:t>」（領域「話すこと［発表］」）</a:t>
            </a:r>
          </a:p>
        </p:txBody>
      </p:sp>
    </p:spTree>
    <p:extLst>
      <p:ext uri="{BB962C8B-B14F-4D97-AF65-F5344CB8AC3E}">
        <p14:creationId xmlns:p14="http://schemas.microsoft.com/office/powerpoint/2010/main" val="3313016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7C19501-5EDE-2DE8-CD80-B6A9E1775852}"/>
              </a:ext>
            </a:extLst>
          </p:cNvPr>
          <p:cNvGraphicFramePr>
            <a:graphicFrameLocks noGrp="1"/>
          </p:cNvGraphicFramePr>
          <p:nvPr>
            <p:extLst>
              <p:ext uri="{D42A27DB-BD31-4B8C-83A1-F6EECF244321}">
                <p14:modId xmlns:p14="http://schemas.microsoft.com/office/powerpoint/2010/main" val="1671952294"/>
              </p:ext>
            </p:extLst>
          </p:nvPr>
        </p:nvGraphicFramePr>
        <p:xfrm>
          <a:off x="347903" y="3854944"/>
          <a:ext cx="11245735" cy="1091284"/>
        </p:xfrm>
        <a:graphic>
          <a:graphicData uri="http://schemas.openxmlformats.org/drawingml/2006/table">
            <a:tbl>
              <a:tblPr firstRow="1" firstCol="1" bandRow="1">
                <a:tableStyleId>{5C22544A-7EE6-4342-B048-85BDC9FD1C3A}</a:tableStyleId>
              </a:tblPr>
              <a:tblGrid>
                <a:gridCol w="11245735">
                  <a:extLst>
                    <a:ext uri="{9D8B030D-6E8A-4147-A177-3AD203B41FA5}">
                      <a16:colId xmlns:a16="http://schemas.microsoft.com/office/drawing/2014/main" val="2402209162"/>
                    </a:ext>
                  </a:extLst>
                </a:gridCol>
              </a:tblGrid>
              <a:tr h="1091284">
                <a:tc>
                  <a:txBody>
                    <a:bodyPr/>
                    <a:lstStyle/>
                    <a:p>
                      <a:pPr marL="1620838" indent="-1620838" algn="l" hangingPunct="0"/>
                      <a:r>
                        <a:rPr lang="ja-JP" altLang="en-US" sz="3200" b="1" kern="100" dirty="0">
                          <a:solidFill>
                            <a:schemeClr val="accent1"/>
                          </a:solidFill>
                          <a:effectLst/>
                          <a:latin typeface="メイリオ" panose="020B0604030504040204" pitchFamily="50" charset="-128"/>
                          <a:ea typeface="メイリオ" panose="020B0604030504040204" pitchFamily="50" charset="-128"/>
                        </a:rPr>
                        <a:t>要素Ｃ　生徒が問いや学習課題に取り組むための十分な時間を確保する。</a:t>
                      </a:r>
                      <a:endParaRPr lang="en-US" altLang="ja-JP" sz="3200" b="1" kern="100" dirty="0">
                        <a:solidFill>
                          <a:schemeClr val="accent1"/>
                        </a:solidFill>
                        <a:effectLst/>
                        <a:latin typeface="メイリオ" panose="020B0604030504040204" pitchFamily="50" charset="-128"/>
                        <a:ea typeface="メイリオ" panose="020B0604030504040204" pitchFamily="50" charset="-128"/>
                      </a:endParaRPr>
                    </a:p>
                  </a:txBody>
                  <a:tcPr marL="68580" marR="68580" marT="0" marB="0">
                    <a:noFill/>
                  </a:tcPr>
                </a:tc>
                <a:extLst>
                  <a:ext uri="{0D108BD9-81ED-4DB2-BD59-A6C34878D82A}">
                    <a16:rowId xmlns:a16="http://schemas.microsoft.com/office/drawing/2014/main" val="2823399512"/>
                  </a:ext>
                </a:extLst>
              </a:tr>
            </a:tbl>
          </a:graphicData>
        </a:graphic>
      </p:graphicFrame>
      <p:sp>
        <p:nvSpPr>
          <p:cNvPr id="6" name="テキスト ボックス 5">
            <a:extLst>
              <a:ext uri="{FF2B5EF4-FFF2-40B4-BE49-F238E27FC236}">
                <a16:creationId xmlns:a16="http://schemas.microsoft.com/office/drawing/2014/main" id="{BB96C75C-A936-BDC6-28AA-0946454D50D0}"/>
              </a:ext>
            </a:extLst>
          </p:cNvPr>
          <p:cNvSpPr txBox="1"/>
          <p:nvPr/>
        </p:nvSpPr>
        <p:spPr>
          <a:xfrm>
            <a:off x="67732" y="186289"/>
            <a:ext cx="12056533" cy="2369880"/>
          </a:xfrm>
          <a:prstGeom prst="rect">
            <a:avLst/>
          </a:prstGeom>
          <a:noFill/>
          <a:ln>
            <a:solidFill>
              <a:schemeClr val="tx1"/>
            </a:solidFill>
          </a:ln>
        </p:spPr>
        <p:txBody>
          <a:bodyPr wrap="square" rtlCol="0">
            <a:spAutoFit/>
          </a:bodyPr>
          <a:lstStyle/>
          <a:p>
            <a:pPr marL="133350" marR="0" lvl="0" indent="-133350" algn="l" defTabSz="914400" rtl="0" eaLnBrk="1" fontAlgn="auto" latinLnBrk="0" hangingPunct="0">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形成的評価の実践上のポイント②</a:t>
            </a:r>
            <a:endParaRPr kumimoji="1" lang="en-US" altLang="ja-JP" sz="2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1" lang="ja-JP" altLang="en-US" sz="4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目標の到達に向けて、生徒の思考を促し、生徒が試行錯誤しながら学習活動に取り組むことを求めるような</a:t>
            </a:r>
            <a:r>
              <a:rPr kumimoji="1" lang="ja-JP" altLang="en-US" sz="4000" b="0" i="0" u="none" strike="noStrike" kern="1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問いや学習課題</a:t>
            </a:r>
            <a:r>
              <a:rPr kumimoji="1" lang="ja-JP" altLang="en-US" sz="4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を設定する</a:t>
            </a:r>
            <a:endParaRPr kumimoji="1" lang="ja-JP" altLang="en-US" dirty="0"/>
          </a:p>
        </p:txBody>
      </p:sp>
      <p:sp>
        <p:nvSpPr>
          <p:cNvPr id="2" name="テキスト ボックス 1">
            <a:extLst>
              <a:ext uri="{FF2B5EF4-FFF2-40B4-BE49-F238E27FC236}">
                <a16:creationId xmlns:a16="http://schemas.microsoft.com/office/drawing/2014/main" id="{66181C49-D2EC-C2C2-FD57-419FEFCB45E3}"/>
              </a:ext>
            </a:extLst>
          </p:cNvPr>
          <p:cNvSpPr txBox="1"/>
          <p:nvPr/>
        </p:nvSpPr>
        <p:spPr>
          <a:xfrm>
            <a:off x="239731" y="3167390"/>
            <a:ext cx="5069248" cy="523220"/>
          </a:xfrm>
          <a:prstGeom prst="rect">
            <a:avLst/>
          </a:prstGeom>
          <a:solidFill>
            <a:schemeClr val="accent6">
              <a:lumMod val="20000"/>
              <a:lumOff val="80000"/>
            </a:schemeClr>
          </a:solidFill>
        </p:spPr>
        <p:txBody>
          <a:bodyPr wrap="square" rtlCol="0">
            <a:spAutoFit/>
          </a:bodyPr>
          <a:lstStyle/>
          <a:p>
            <a:pPr algn="ctr"/>
            <a:r>
              <a:rPr kumimoji="1" lang="ja-JP" altLang="en-US" sz="2800" dirty="0">
                <a:latin typeface="メイリオ" panose="020B0604030504040204" pitchFamily="50" charset="-128"/>
                <a:ea typeface="メイリオ" panose="020B0604030504040204" pitchFamily="50" charset="-128"/>
              </a:rPr>
              <a:t>効果を発揮させるための要素</a:t>
            </a:r>
          </a:p>
        </p:txBody>
      </p:sp>
      <p:sp>
        <p:nvSpPr>
          <p:cNvPr id="5" name="テキスト ボックス 4">
            <a:extLst>
              <a:ext uri="{FF2B5EF4-FFF2-40B4-BE49-F238E27FC236}">
                <a16:creationId xmlns:a16="http://schemas.microsoft.com/office/drawing/2014/main" id="{0D0D4449-D234-F700-D7E5-09B16ED5C1AA}"/>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600492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7C19501-5EDE-2DE8-CD80-B6A9E1775852}"/>
              </a:ext>
            </a:extLst>
          </p:cNvPr>
          <p:cNvGraphicFramePr>
            <a:graphicFrameLocks noGrp="1"/>
          </p:cNvGraphicFramePr>
          <p:nvPr>
            <p:extLst>
              <p:ext uri="{D42A27DB-BD31-4B8C-83A1-F6EECF244321}">
                <p14:modId xmlns:p14="http://schemas.microsoft.com/office/powerpoint/2010/main" val="3046788708"/>
              </p:ext>
            </p:extLst>
          </p:nvPr>
        </p:nvGraphicFramePr>
        <p:xfrm>
          <a:off x="0" y="0"/>
          <a:ext cx="12192000" cy="498764"/>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402209162"/>
                    </a:ext>
                  </a:extLst>
                </a:gridCol>
              </a:tblGrid>
              <a:tr h="498764">
                <a:tc>
                  <a:txBody>
                    <a:bodyPr/>
                    <a:lstStyle/>
                    <a:p>
                      <a:pPr marL="133350" indent="-133350" algn="l" hangingPunct="0"/>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　要素</a:t>
                      </a:r>
                      <a:r>
                        <a:rPr kumimoji="1" lang="en-US" altLang="ja-JP" sz="2400" b="1" kern="100" dirty="0">
                          <a:solidFill>
                            <a:schemeClr val="accent1"/>
                          </a:solidFill>
                          <a:effectLst/>
                          <a:latin typeface="メイリオ" panose="020B0604030504040204" pitchFamily="50" charset="-128"/>
                          <a:ea typeface="メイリオ" panose="020B0604030504040204" pitchFamily="50" charset="-128"/>
                          <a:cs typeface="+mn-cs"/>
                        </a:rPr>
                        <a:t>C</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　</a:t>
                      </a:r>
                      <a:r>
                        <a:rPr lang="ja-JP" altLang="en-US" sz="2000" b="1" kern="100" dirty="0">
                          <a:solidFill>
                            <a:schemeClr val="accent1"/>
                          </a:solidFill>
                          <a:effectLst/>
                          <a:latin typeface="メイリオ" panose="020B0604030504040204" pitchFamily="50" charset="-128"/>
                          <a:ea typeface="メイリオ" panose="020B0604030504040204" pitchFamily="50" charset="-128"/>
                        </a:rPr>
                        <a:t>生徒が問いや学習課題に取り組むための十分な時間を確保する。</a:t>
                      </a:r>
                      <a:endParaRPr lang="en-US" altLang="ja-JP" sz="2000" b="1" kern="100" dirty="0">
                        <a:solidFill>
                          <a:schemeClr val="accent1"/>
                        </a:solidFill>
                        <a:effectLst/>
                        <a:latin typeface="メイリオ" panose="020B0604030504040204" pitchFamily="50" charset="-128"/>
                        <a:ea typeface="メイリオ" panose="020B0604030504040204" pitchFamily="50" charset="-128"/>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823399512"/>
                  </a:ext>
                </a:extLst>
              </a:tr>
            </a:tbl>
          </a:graphicData>
        </a:graphic>
      </p:graphicFrame>
      <p:sp>
        <p:nvSpPr>
          <p:cNvPr id="7" name="テキスト ボックス 6">
            <a:extLst>
              <a:ext uri="{FF2B5EF4-FFF2-40B4-BE49-F238E27FC236}">
                <a16:creationId xmlns:a16="http://schemas.microsoft.com/office/drawing/2014/main" id="{DA7E7CD4-E4A2-17A1-FE51-8F9894EC8311}"/>
              </a:ext>
            </a:extLst>
          </p:cNvPr>
          <p:cNvSpPr txBox="1"/>
          <p:nvPr/>
        </p:nvSpPr>
        <p:spPr>
          <a:xfrm>
            <a:off x="586278" y="824686"/>
            <a:ext cx="10814756" cy="3046988"/>
          </a:xfrm>
          <a:prstGeom prst="rect">
            <a:avLst/>
          </a:prstGeom>
        </p:spPr>
        <p:txBody>
          <a:bodyPr wrap="square">
            <a:spAutoFit/>
          </a:bodyPr>
          <a:lstStyle>
            <a:defPPr>
              <a:defRPr lang="ja-JP"/>
            </a:defPPr>
            <a:lvl1pPr algn="just">
              <a:defRPr sz="3200">
                <a:latin typeface="メイリオ" panose="020B0604030504040204" pitchFamily="50" charset="-128"/>
                <a:ea typeface="メイリオ" panose="020B0604030504040204" pitchFamily="50" charset="-128"/>
              </a:defRPr>
            </a:lvl1pPr>
          </a:lstStyle>
          <a:p>
            <a:r>
              <a:rPr lang="ja-JP" altLang="en-US" dirty="0"/>
              <a:t>　生徒が各教科における見方・考え方を働かせ、探究したり、問題や課題を解決したり、自分の意見を伝えたりしたくなるような問いや課題を設定するとともに、生徒がそれらに挑戦し、成し遂げるための時間を十分に確保する。</a:t>
            </a:r>
            <a:endParaRPr lang="en-US" altLang="ja-JP" dirty="0"/>
          </a:p>
          <a:p>
            <a:r>
              <a:rPr lang="ja-JP" altLang="en-US" dirty="0"/>
              <a:t>　そのために、簡素化できる指導や学習活動を検討し、単元計画の重点化を図ることが必要である。</a:t>
            </a:r>
          </a:p>
        </p:txBody>
      </p:sp>
      <p:sp>
        <p:nvSpPr>
          <p:cNvPr id="5" name="正方形/長方形 4"/>
          <p:cNvSpPr/>
          <p:nvPr/>
        </p:nvSpPr>
        <p:spPr>
          <a:xfrm>
            <a:off x="474518" y="4112263"/>
            <a:ext cx="11242964" cy="1815882"/>
          </a:xfrm>
          <a:prstGeom prst="rect">
            <a:avLst/>
          </a:prstGeom>
          <a:solidFill>
            <a:schemeClr val="accent2">
              <a:lumMod val="20000"/>
              <a:lumOff val="80000"/>
            </a:schemeClr>
          </a:solidFill>
          <a:ln>
            <a:solidFill>
              <a:schemeClr val="accent2">
                <a:lumMod val="75000"/>
              </a:schemeClr>
            </a:solidFill>
          </a:ln>
        </p:spPr>
        <p:txBody>
          <a:bodyPr wrap="square">
            <a:spAutoFit/>
          </a:bodyPr>
          <a:lstStyle/>
          <a:p>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生徒の学習改善への効果</a:t>
            </a:r>
            <a:r>
              <a:rPr lang="en-US" altLang="ja-JP" sz="2800" dirty="0">
                <a:latin typeface="メイリオ" panose="020B0604030504040204" pitchFamily="50" charset="-128"/>
                <a:ea typeface="メイリオ" panose="020B0604030504040204" pitchFamily="50" charset="-128"/>
              </a:rPr>
              <a:t>】</a:t>
            </a:r>
          </a:p>
          <a:p>
            <a:r>
              <a:rPr lang="ja-JP" altLang="en-US" sz="2800" dirty="0">
                <a:latin typeface="メイリオ" panose="020B0604030504040204" pitchFamily="50" charset="-128"/>
                <a:ea typeface="メイリオ" panose="020B0604030504040204" pitchFamily="50" charset="-128"/>
              </a:rPr>
              <a:t>　問いや学習課題に取り組むための十分な学習時間の中で、生徒は課題解決に向けて必要な知識を自ら得ようとしたり、抱いた疑問の解決のために既習事項を自ら見直して確認したりするようになる。</a:t>
            </a:r>
          </a:p>
        </p:txBody>
      </p:sp>
      <p:sp>
        <p:nvSpPr>
          <p:cNvPr id="4" name="テキスト ボックス 3">
            <a:extLst>
              <a:ext uri="{FF2B5EF4-FFF2-40B4-BE49-F238E27FC236}">
                <a16:creationId xmlns:a16="http://schemas.microsoft.com/office/drawing/2014/main" id="{527E4C5E-67FB-A75B-ABA2-3598F2C4A265}"/>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388680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7C19501-5EDE-2DE8-CD80-B6A9E1775852}"/>
              </a:ext>
            </a:extLst>
          </p:cNvPr>
          <p:cNvGraphicFramePr>
            <a:graphicFrameLocks noGrp="1"/>
          </p:cNvGraphicFramePr>
          <p:nvPr>
            <p:extLst>
              <p:ext uri="{D42A27DB-BD31-4B8C-83A1-F6EECF244321}">
                <p14:modId xmlns:p14="http://schemas.microsoft.com/office/powerpoint/2010/main" val="4036943781"/>
              </p:ext>
            </p:extLst>
          </p:nvPr>
        </p:nvGraphicFramePr>
        <p:xfrm>
          <a:off x="0" y="0"/>
          <a:ext cx="12192000" cy="498764"/>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402209162"/>
                    </a:ext>
                  </a:extLst>
                </a:gridCol>
              </a:tblGrid>
              <a:tr h="498764">
                <a:tc>
                  <a:txBody>
                    <a:bodyPr/>
                    <a:lstStyle/>
                    <a:p>
                      <a:pPr marL="133350" indent="-133350" algn="l" hangingPunct="0"/>
                      <a:endParaRPr lang="en-US" altLang="ja-JP" sz="600" b="0" kern="100" dirty="0">
                        <a:solidFill>
                          <a:schemeClr val="tx1"/>
                        </a:solidFill>
                        <a:effectLst/>
                        <a:latin typeface="メイリオ" panose="020B0604030504040204" pitchFamily="50" charset="-128"/>
                        <a:ea typeface="メイリオ" panose="020B0604030504040204" pitchFamily="50" charset="-128"/>
                      </a:endParaRPr>
                    </a:p>
                    <a:p>
                      <a:pPr marL="133350" indent="-133350" algn="l" hangingPunct="0"/>
                      <a:r>
                        <a:rPr kumimoji="1" lang="ja-JP" altLang="en-US" sz="2000" b="1" kern="100" dirty="0">
                          <a:solidFill>
                            <a:schemeClr val="accent1"/>
                          </a:solidFill>
                          <a:effectLst/>
                          <a:latin typeface="メイリオ" panose="020B0604030504040204" pitchFamily="50" charset="-128"/>
                          <a:ea typeface="メイリオ" panose="020B0604030504040204" pitchFamily="50" charset="-128"/>
                          <a:cs typeface="+mn-cs"/>
                        </a:rPr>
                        <a:t>　</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要素</a:t>
                      </a:r>
                      <a:r>
                        <a:rPr kumimoji="1" lang="en-US" altLang="ja-JP" sz="2400" b="1" kern="100" dirty="0">
                          <a:solidFill>
                            <a:schemeClr val="accent1"/>
                          </a:solidFill>
                          <a:effectLst/>
                          <a:latin typeface="メイリオ" panose="020B0604030504040204" pitchFamily="50" charset="-128"/>
                          <a:ea typeface="メイリオ" panose="020B0604030504040204" pitchFamily="50" charset="-128"/>
                          <a:cs typeface="+mn-cs"/>
                        </a:rPr>
                        <a:t>C</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　</a:t>
                      </a:r>
                      <a:r>
                        <a:rPr lang="ja-JP" altLang="en-US" sz="2000" b="1" kern="100" dirty="0">
                          <a:solidFill>
                            <a:schemeClr val="accent1"/>
                          </a:solidFill>
                          <a:effectLst/>
                          <a:latin typeface="メイリオ" panose="020B0604030504040204" pitchFamily="50" charset="-128"/>
                          <a:ea typeface="メイリオ" panose="020B0604030504040204" pitchFamily="50" charset="-128"/>
                        </a:rPr>
                        <a:t>生徒が問いや学習課題に取り組むための十分な時間を確保する。</a:t>
                      </a:r>
                      <a:endParaRPr lang="en-US" altLang="ja-JP" sz="2000" b="1" kern="100" dirty="0">
                        <a:solidFill>
                          <a:schemeClr val="accent1"/>
                        </a:solidFill>
                        <a:effectLst/>
                        <a:latin typeface="メイリオ" panose="020B0604030504040204" pitchFamily="50" charset="-128"/>
                        <a:ea typeface="メイリオ" panose="020B0604030504040204" pitchFamily="50" charset="-128"/>
                      </a:endParaRPr>
                    </a:p>
                  </a:txBody>
                  <a:tcPr marL="68580" marR="68580" marT="0" marB="0">
                    <a:solidFill>
                      <a:schemeClr val="accent6">
                        <a:lumMod val="20000"/>
                        <a:lumOff val="80000"/>
                      </a:schemeClr>
                    </a:solidFill>
                  </a:tcPr>
                </a:tc>
                <a:extLst>
                  <a:ext uri="{0D108BD9-81ED-4DB2-BD59-A6C34878D82A}">
                    <a16:rowId xmlns:a16="http://schemas.microsoft.com/office/drawing/2014/main" val="2823399512"/>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3589226238"/>
              </p:ext>
            </p:extLst>
          </p:nvPr>
        </p:nvGraphicFramePr>
        <p:xfrm>
          <a:off x="167409" y="1201704"/>
          <a:ext cx="11857181" cy="5074920"/>
        </p:xfrm>
        <a:graphic>
          <a:graphicData uri="http://schemas.openxmlformats.org/drawingml/2006/table">
            <a:tbl>
              <a:tblPr firstRow="1" firstCol="1" bandRow="1"/>
              <a:tblGrid>
                <a:gridCol w="11857181">
                  <a:extLst>
                    <a:ext uri="{9D8B030D-6E8A-4147-A177-3AD203B41FA5}">
                      <a16:colId xmlns:a16="http://schemas.microsoft.com/office/drawing/2014/main" val="540135591"/>
                    </a:ext>
                  </a:extLst>
                </a:gridCol>
              </a:tblGrid>
              <a:tr h="5020887">
                <a:tc>
                  <a:txBody>
                    <a:bodyPr/>
                    <a:lstStyle/>
                    <a:p>
                      <a:pPr algn="l" hangingPunct="0">
                        <a:spcAft>
                          <a:spcPts val="0"/>
                        </a:spcAft>
                      </a:pPr>
                      <a:endParaRPr lang="en-US" altLang="ja-JP" sz="9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l" hangingPunct="0">
                        <a:spcAft>
                          <a:spcPts val="0"/>
                        </a:spcAft>
                      </a:pPr>
                      <a:r>
                        <a:rPr 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【第一次の問い（単元を貫く問い）】</a:t>
                      </a:r>
                      <a:endParaRPr 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354013" indent="-252413" algn="l" hangingPunct="0">
                        <a:spcAft>
                          <a:spcPts val="0"/>
                        </a:spcAft>
                      </a:pP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よりよい社会や幸福な社会の実現のために、最終的に決定する権力をもっている国民として</a:t>
                      </a:r>
                      <a:r>
                        <a:rPr 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15</a:t>
                      </a:r>
                      <a:r>
                        <a:rPr 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歳の私たちはどのように政治に関わるのがよいだろうか。</a:t>
                      </a:r>
                      <a:endParaRPr 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hangingPunct="0">
                        <a:spcAft>
                          <a:spcPts val="0"/>
                        </a:spcAft>
                      </a:pPr>
                      <a:r>
                        <a:rPr 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【第二次の問い】</a:t>
                      </a:r>
                      <a:endParaRPr 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354013" indent="-252413" algn="l" hangingPunct="0">
                        <a:spcAft>
                          <a:spcPts val="0"/>
                        </a:spcAft>
                      </a:pP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民主政治において、よりよい社会や幸福な社会の実現のために、私たちはどのように情報を入手し、判断して、行動するべきだろうか。</a:t>
                      </a:r>
                      <a:endParaRPr 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hangingPunct="0">
                        <a:spcAft>
                          <a:spcPts val="0"/>
                        </a:spcAft>
                      </a:pPr>
                      <a:r>
                        <a:rPr 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【第三次の問い】</a:t>
                      </a:r>
                      <a:endParaRPr 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354013" indent="-252413" algn="l" hangingPunct="0">
                        <a:spcAft>
                          <a:spcPts val="0"/>
                        </a:spcAft>
                      </a:pP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社会の課題となっている「インバウンド」や「空き家問題」、「多様性への理解」を解決するために、主権者である私たちはどのように国の政治に関わっていくのがよいだろうか。</a:t>
                      </a:r>
                      <a:endParaRPr 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hangingPunct="0">
                        <a:spcAft>
                          <a:spcPts val="0"/>
                        </a:spcAft>
                      </a:pPr>
                      <a:r>
                        <a:rPr 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【第四次の問い】</a:t>
                      </a:r>
                      <a:endParaRPr 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indent="101600" algn="l" hangingPunct="0">
                        <a:spcAft>
                          <a:spcPts val="0"/>
                        </a:spcAft>
                      </a:pP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公正な裁判とは、どのような裁判か。</a:t>
                      </a:r>
                      <a:endParaRPr 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hangingPunct="0">
                        <a:spcAft>
                          <a:spcPts val="0"/>
                        </a:spcAft>
                      </a:pPr>
                      <a:r>
                        <a:rPr 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【第五次の問い】</a:t>
                      </a:r>
                      <a:endParaRPr 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indent="101600" algn="l" hangingPunct="0">
                        <a:spcAft>
                          <a:spcPts val="0"/>
                        </a:spcAft>
                      </a:pP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よりよい尾道市にするために、尾道市議会議員補欠模擬選挙で、誰に投票したらよいだろうか。</a:t>
                      </a:r>
                      <a:endParaRPr 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hangingPunct="0">
                        <a:spcAft>
                          <a:spcPts val="0"/>
                        </a:spcAft>
                      </a:pPr>
                      <a:r>
                        <a:rPr 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【第六次・パフォーマンス課題】</a:t>
                      </a:r>
                      <a:endParaRPr 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269875" indent="-269875" algn="l" hangingPunct="0">
                        <a:spcAft>
                          <a:spcPts val="0"/>
                        </a:spcAft>
                      </a:pP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「どのような社会を作るべきか。</a:t>
                      </a:r>
                      <a:r>
                        <a:rPr 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15</a:t>
                      </a:r>
                      <a:r>
                        <a:rPr 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歳の私たちが考えるよりよい（幸福な）社会の実現に向けた提言」</a:t>
                      </a:r>
                      <a:endParaRPr 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indent="101600" algn="l" hangingPunct="0">
                        <a:spcAft>
                          <a:spcPts val="0"/>
                        </a:spcAft>
                      </a:pPr>
                      <a:r>
                        <a:rPr 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（国会</a:t>
                      </a:r>
                      <a:r>
                        <a:rPr 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地方）議員が、民主政治の在り方について若者に意見を求めました。</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私たちの</a:t>
                      </a:r>
                      <a:r>
                        <a:rPr 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中学校に依頼</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があり</a:t>
                      </a:r>
                      <a:r>
                        <a:rPr 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、生徒が議会（国会</a:t>
                      </a:r>
                      <a:r>
                        <a:rPr 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地方議会）で以下のタイトルでスピーチすることになりました。そこで、スピーチで用いる資料を作ります。あなたは、どのような内容の資料を作成しますか。</a:t>
                      </a:r>
                      <a:endParaRPr 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3626754"/>
                  </a:ext>
                </a:extLst>
              </a:tr>
            </a:tbl>
          </a:graphicData>
        </a:graphic>
      </p:graphicFrame>
      <p:sp>
        <p:nvSpPr>
          <p:cNvPr id="5" name="テキスト ボックス 4"/>
          <p:cNvSpPr txBox="1"/>
          <p:nvPr/>
        </p:nvSpPr>
        <p:spPr>
          <a:xfrm>
            <a:off x="167409" y="594166"/>
            <a:ext cx="6274955" cy="369332"/>
          </a:xfrm>
          <a:prstGeom prst="rect">
            <a:avLst/>
          </a:prstGeom>
          <a:solidFill>
            <a:schemeClr val="accent5">
              <a:lumMod val="20000"/>
              <a:lumOff val="80000"/>
            </a:schemeClr>
          </a:solidFill>
          <a:ln>
            <a:solidFill>
              <a:schemeClr val="accent5"/>
            </a:solidFill>
          </a:ln>
        </p:spPr>
        <p:txBody>
          <a:bodyPr wrap="square" rtlCol="0">
            <a:spAutoFit/>
          </a:bodyPr>
          <a:lstStyle>
            <a:defPPr>
              <a:defRPr lang="ja-JP"/>
            </a:defPPr>
            <a:lvl1pPr>
              <a:defRPr>
                <a:latin typeface="メイリオ" panose="020B0604030504040204" pitchFamily="50" charset="-128"/>
                <a:ea typeface="メイリオ" panose="020B0604030504040204" pitchFamily="50" charset="-128"/>
              </a:defRPr>
            </a:lvl1pPr>
          </a:lstStyle>
          <a:p>
            <a:pPr algn="ctr"/>
            <a:r>
              <a:rPr lang="ja-JP" altLang="en-US" dirty="0"/>
              <a:t>社会科の事例　公民分野　単元「現代の民主政治と社会」</a:t>
            </a:r>
          </a:p>
        </p:txBody>
      </p:sp>
      <p:sp>
        <p:nvSpPr>
          <p:cNvPr id="6" name="テキスト ボックス 5">
            <a:extLst>
              <a:ext uri="{FF2B5EF4-FFF2-40B4-BE49-F238E27FC236}">
                <a16:creationId xmlns:a16="http://schemas.microsoft.com/office/drawing/2014/main" id="{D54F873C-B03A-BBB0-DBB2-C7AEA2EC550C}"/>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3936795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976F9E0-9ABD-2063-22DD-F19438980A2B}"/>
              </a:ext>
            </a:extLst>
          </p:cNvPr>
          <p:cNvSpPr txBox="1"/>
          <p:nvPr/>
        </p:nvSpPr>
        <p:spPr>
          <a:xfrm>
            <a:off x="0" y="670801"/>
            <a:ext cx="12191999" cy="3785652"/>
          </a:xfrm>
          <a:prstGeom prst="rect">
            <a:avLst/>
          </a:prstGeom>
          <a:noFill/>
        </p:spPr>
        <p:txBody>
          <a:bodyPr wrap="square" rtlCol="0">
            <a:spAutoFit/>
          </a:bodyPr>
          <a:lstStyle/>
          <a:p>
            <a:pPr marL="273050" indent="-273050" algn="just"/>
            <a:endParaRPr lang="en-US" altLang="ja-JP" sz="2400" dirty="0">
              <a:latin typeface="メイリオ" panose="020B0604030504040204" pitchFamily="50" charset="-128"/>
              <a:ea typeface="メイリオ" panose="020B0604030504040204" pitchFamily="50" charset="-128"/>
            </a:endParaRPr>
          </a:p>
          <a:p>
            <a:pPr algn="just"/>
            <a:r>
              <a:rPr lang="ja-JP" altLang="en-US" sz="2400" dirty="0">
                <a:latin typeface="メイリオ" panose="020B0604030504040204" pitchFamily="50" charset="-128"/>
                <a:ea typeface="メイリオ" panose="020B0604030504040204" pitchFamily="50" charset="-128"/>
              </a:rPr>
              <a:t>　この校内研修資料は、広島県立教育センターにおける研究事業で作成した次の資料に基づいています。校内研修資料の活用に当たって、是非ご参考にしてください。</a:t>
            </a:r>
            <a:endParaRPr lang="en-US" altLang="ja-JP" sz="2400" dirty="0">
              <a:latin typeface="メイリオ" panose="020B0604030504040204" pitchFamily="50" charset="-128"/>
              <a:ea typeface="メイリオ" panose="020B0604030504040204" pitchFamily="50" charset="-128"/>
            </a:endParaRPr>
          </a:p>
          <a:p>
            <a:pPr marL="273050" indent="-273050" algn="just"/>
            <a:endParaRPr lang="en-US" altLang="ja-JP" sz="2400" dirty="0">
              <a:latin typeface="メイリオ" panose="020B0604030504040204" pitchFamily="50" charset="-128"/>
              <a:ea typeface="メイリオ" panose="020B0604030504040204" pitchFamily="50" charset="-128"/>
            </a:endParaRPr>
          </a:p>
          <a:p>
            <a:pPr marL="263525" indent="-263525" algn="just"/>
            <a:r>
              <a:rPr lang="ja-JP" altLang="en-US" sz="2400" dirty="0">
                <a:latin typeface="メイリオ" panose="020B0604030504040204" pitchFamily="50" charset="-128"/>
                <a:ea typeface="メイリオ" panose="020B0604030504040204" pitchFamily="50" charset="-128"/>
              </a:rPr>
              <a:t>○研究論文「授業改善につなぐ学習評価の在り方に関する研究（中学校）　</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　形成的評価の実践上の課題に着目して　</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　（一年次）」　　</a:t>
            </a:r>
            <a:endParaRPr lang="en-US" altLang="ja-JP" sz="2400" dirty="0">
              <a:latin typeface="メイリオ" panose="020B0604030504040204" pitchFamily="50" charset="-128"/>
              <a:ea typeface="メイリオ" panose="020B0604030504040204" pitchFamily="50" charset="-128"/>
            </a:endParaRPr>
          </a:p>
          <a:p>
            <a:pPr marL="539750" indent="-539750" algn="just"/>
            <a:endParaRPr lang="en-US" altLang="ja-JP" sz="2400" dirty="0">
              <a:latin typeface="メイリオ" panose="020B0604030504040204" pitchFamily="50" charset="-128"/>
              <a:ea typeface="メイリオ" panose="020B0604030504040204" pitchFamily="50" charset="-128"/>
            </a:endParaRPr>
          </a:p>
          <a:p>
            <a:pPr marL="263525" indent="-263525" algn="just"/>
            <a:r>
              <a:rPr lang="ja-JP" altLang="en-US" sz="2400" dirty="0">
                <a:latin typeface="メイリオ" panose="020B0604030504040204" pitchFamily="50" charset="-128"/>
                <a:ea typeface="メイリオ" panose="020B0604030504040204" pitchFamily="50" charset="-128"/>
              </a:rPr>
              <a:t>○ 研究論文「授業改善につなぐ学習評価の在り方に関する研究（中学校）　</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　形成的評価の実践上の課題に着目して　</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　（二年次）」</a:t>
            </a:r>
            <a:endParaRPr lang="en-US" altLang="ja-JP" sz="2400" dirty="0">
              <a:latin typeface="メイリオ" panose="020B0604030504040204" pitchFamily="50" charset="-128"/>
              <a:ea typeface="メイリオ" panose="020B0604030504040204" pitchFamily="50" charset="-128"/>
            </a:endParaRPr>
          </a:p>
          <a:p>
            <a:pPr marL="273050" indent="-273050" algn="just"/>
            <a:r>
              <a:rPr lang="ja-JP" altLang="en-US" sz="2400" dirty="0">
                <a:latin typeface="メイリオ" panose="020B0604030504040204" pitchFamily="50" charset="-128"/>
                <a:ea typeface="メイリオ" panose="020B0604030504040204" pitchFamily="50" charset="-128"/>
              </a:rPr>
              <a:t>　資料「単元の指導と評価の計画」（国語科、社会科、数学科、理科、外国語科）</a:t>
            </a:r>
            <a:endParaRPr kumimoji="1" lang="ja-JP" altLang="en-US" sz="24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5700CA86-EC3D-BD93-2B90-E2C05E01FBD2}"/>
              </a:ext>
            </a:extLst>
          </p:cNvPr>
          <p:cNvSpPr txBox="1"/>
          <p:nvPr/>
        </p:nvSpPr>
        <p:spPr>
          <a:xfrm>
            <a:off x="0" y="-3240"/>
            <a:ext cx="12192000" cy="646331"/>
          </a:xfrm>
          <a:prstGeom prst="rect">
            <a:avLst/>
          </a:prstGeom>
          <a:solidFill>
            <a:schemeClr val="accent1"/>
          </a:solidFill>
        </p:spPr>
        <p:txBody>
          <a:bodyPr wrap="square" rtlCol="0" anchor="ctr">
            <a:spAutoFit/>
          </a:bodyPr>
          <a:lstStyle/>
          <a:p>
            <a:pPr algn="ctr"/>
            <a:r>
              <a:rPr lang="ja-JP" altLang="en-US" sz="3600" dirty="0">
                <a:ln w="0"/>
                <a:solidFill>
                  <a:schemeClr val="bg1"/>
                </a:solidFill>
                <a:effectLst>
                  <a:outerShdw blurRad="38100" dist="19050" dir="2700000" algn="tl" rotWithShape="0">
                    <a:schemeClr val="dk1">
                      <a:alpha val="40000"/>
                    </a:schemeClr>
                  </a:outerShdw>
                </a:effectLst>
                <a:latin typeface="ＭＳ ゴシック" panose="020B0609070205080204" pitchFamily="49" charset="-128"/>
                <a:ea typeface="ＭＳ ゴシック" panose="020B0609070205080204" pitchFamily="49" charset="-128"/>
              </a:rPr>
              <a:t>参考資料</a:t>
            </a:r>
            <a:r>
              <a:rPr kumimoji="1" lang="ja-JP" altLang="en-US" sz="3600" dirty="0">
                <a:ln w="0"/>
                <a:solidFill>
                  <a:schemeClr val="bg1"/>
                </a:solidFill>
                <a:effectLst>
                  <a:outerShdw blurRad="38100" dist="19050" dir="2700000" algn="tl" rotWithShape="0">
                    <a:schemeClr val="dk1">
                      <a:alpha val="40000"/>
                    </a:schemeClr>
                  </a:outerShdw>
                </a:effectLst>
                <a:latin typeface="ＭＳ ゴシック" panose="020B0609070205080204" pitchFamily="49" charset="-128"/>
                <a:ea typeface="ＭＳ ゴシック" panose="020B0609070205080204" pitchFamily="49" charset="-128"/>
              </a:rPr>
              <a:t>について</a:t>
            </a:r>
            <a:endParaRPr kumimoji="1" lang="en-US" altLang="ja-JP" sz="3600" dirty="0">
              <a:ln w="0"/>
              <a:solidFill>
                <a:schemeClr val="bg1"/>
              </a:solidFill>
              <a:effectLst>
                <a:outerShdw blurRad="38100" dist="19050" dir="2700000" algn="tl" rotWithShape="0">
                  <a:schemeClr val="dk1">
                    <a:alpha val="40000"/>
                  </a:schemeClr>
                </a:outerShdw>
              </a:effectLst>
              <a:latin typeface="ＭＳ ゴシック" panose="020B0609070205080204" pitchFamily="49" charset="-128"/>
              <a:ea typeface="ＭＳ ゴシック" panose="020B0609070205080204" pitchFamily="49" charset="-128"/>
            </a:endParaRPr>
          </a:p>
        </p:txBody>
      </p:sp>
      <p:pic>
        <p:nvPicPr>
          <p:cNvPr id="7" name="図 6">
            <a:extLst>
              <a:ext uri="{FF2B5EF4-FFF2-40B4-BE49-F238E27FC236}">
                <a16:creationId xmlns:a16="http://schemas.microsoft.com/office/drawing/2014/main" id="{C4089A47-32BD-2EF8-0FF9-336246BD554A}"/>
              </a:ext>
            </a:extLst>
          </p:cNvPr>
          <p:cNvPicPr>
            <a:picLocks noChangeAspect="1"/>
          </p:cNvPicPr>
          <p:nvPr/>
        </p:nvPicPr>
        <p:blipFill>
          <a:blip r:embed="rId3"/>
          <a:stretch>
            <a:fillRect/>
          </a:stretch>
        </p:blipFill>
        <p:spPr>
          <a:xfrm>
            <a:off x="9944221" y="5139312"/>
            <a:ext cx="2020072" cy="1726442"/>
          </a:xfrm>
          <a:prstGeom prst="rect">
            <a:avLst/>
          </a:prstGeom>
        </p:spPr>
      </p:pic>
      <p:sp>
        <p:nvSpPr>
          <p:cNvPr id="8" name="吹き出し: 角を丸めた四角形 7">
            <a:extLst>
              <a:ext uri="{FF2B5EF4-FFF2-40B4-BE49-F238E27FC236}">
                <a16:creationId xmlns:a16="http://schemas.microsoft.com/office/drawing/2014/main" id="{C464CAD4-7697-D9AC-B235-02E109154602}"/>
              </a:ext>
            </a:extLst>
          </p:cNvPr>
          <p:cNvSpPr/>
          <p:nvPr/>
        </p:nvSpPr>
        <p:spPr>
          <a:xfrm>
            <a:off x="655093" y="5139312"/>
            <a:ext cx="8666328" cy="1329727"/>
          </a:xfrm>
          <a:prstGeom prst="wedgeRoundRectCallout">
            <a:avLst>
              <a:gd name="adj1" fmla="val 55545"/>
              <a:gd name="adj2" fmla="val 23498"/>
              <a:gd name="adj3" fmla="val 16667"/>
            </a:avLst>
          </a:prstGeom>
          <a:solidFill>
            <a:schemeClr val="accent2">
              <a:lumMod val="20000"/>
              <a:lumOff val="80000"/>
            </a:schemeClr>
          </a:solidFill>
          <a:ln>
            <a:solidFill>
              <a:schemeClr val="accent1">
                <a:shade val="15000"/>
                <a:alpha val="22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メイリオ" panose="020B0604030504040204" pitchFamily="50" charset="-128"/>
                <a:ea typeface="メイリオ" panose="020B0604030504040204" pitchFamily="50" charset="-128"/>
              </a:rPr>
              <a:t>広島県立教育センターのホームページからダウンロードできます。</a:t>
            </a:r>
            <a:endParaRPr lang="en-US" altLang="ja-JP" sz="2000" dirty="0">
              <a:solidFill>
                <a:schemeClr val="tx1"/>
              </a:solidFill>
              <a:latin typeface="メイリオ" panose="020B0604030504040204" pitchFamily="50" charset="-128"/>
              <a:ea typeface="メイリオ" panose="020B0604030504040204" pitchFamily="50" charset="-128"/>
            </a:endParaRPr>
          </a:p>
          <a:p>
            <a:pPr algn="ctr"/>
            <a:r>
              <a:rPr lang="en-US" altLang="ja-JP" sz="2000" dirty="0">
                <a:solidFill>
                  <a:schemeClr val="tx1"/>
                </a:solidFill>
                <a:latin typeface="メイリオ" panose="020B0604030504040204" pitchFamily="50" charset="-128"/>
                <a:ea typeface="メイリオ" panose="020B0604030504040204" pitchFamily="50" charset="-128"/>
                <a:hlinkClick r:id="rId4"/>
              </a:rPr>
              <a:t>https://www.hiroshima-c.ed.jp/research.html</a:t>
            </a:r>
            <a:endParaRPr lang="en-US" altLang="ja-JP" sz="20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94089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7C19501-5EDE-2DE8-CD80-B6A9E1775852}"/>
              </a:ext>
            </a:extLst>
          </p:cNvPr>
          <p:cNvGraphicFramePr>
            <a:graphicFrameLocks noGrp="1"/>
          </p:cNvGraphicFramePr>
          <p:nvPr>
            <p:extLst>
              <p:ext uri="{D42A27DB-BD31-4B8C-83A1-F6EECF244321}">
                <p14:modId xmlns:p14="http://schemas.microsoft.com/office/powerpoint/2010/main" val="64993807"/>
              </p:ext>
            </p:extLst>
          </p:nvPr>
        </p:nvGraphicFramePr>
        <p:xfrm>
          <a:off x="0" y="0"/>
          <a:ext cx="12192000" cy="498764"/>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402209162"/>
                    </a:ext>
                  </a:extLst>
                </a:gridCol>
              </a:tblGrid>
              <a:tr h="498764">
                <a:tc>
                  <a:txBody>
                    <a:bodyPr/>
                    <a:lstStyle/>
                    <a:p>
                      <a:pPr marL="133350" indent="-133350" algn="l" hangingPunct="0"/>
                      <a:endParaRPr lang="en-US" altLang="ja-JP" sz="600" b="0" kern="100" dirty="0">
                        <a:solidFill>
                          <a:schemeClr val="tx1"/>
                        </a:solidFill>
                        <a:effectLst/>
                        <a:latin typeface="メイリオ" panose="020B0604030504040204" pitchFamily="50" charset="-128"/>
                        <a:ea typeface="メイリオ" panose="020B0604030504040204" pitchFamily="50" charset="-128"/>
                      </a:endParaRPr>
                    </a:p>
                    <a:p>
                      <a:pPr marL="133350" indent="-133350" algn="l" hangingPunct="0"/>
                      <a:r>
                        <a:rPr kumimoji="1" lang="ja-JP" altLang="en-US" sz="2000" b="1" i="0" u="none" strike="noStrike" kern="100" cap="none" spc="0" normalizeH="0" baseline="0" noProof="0" dirty="0">
                          <a:ln>
                            <a:noFill/>
                          </a:ln>
                          <a:solidFill>
                            <a:srgbClr val="4472C4"/>
                          </a:solidFill>
                          <a:effectLst/>
                          <a:uLnTx/>
                          <a:uFillTx/>
                          <a:latin typeface="メイリオ" panose="020B0604030504040204" pitchFamily="50" charset="-128"/>
                          <a:ea typeface="メイリオ" panose="020B0604030504040204" pitchFamily="50" charset="-128"/>
                          <a:cs typeface="+mn-cs"/>
                        </a:rPr>
                        <a:t>　</a:t>
                      </a:r>
                      <a:r>
                        <a:rPr kumimoji="1" lang="ja-JP" altLang="en-US" sz="2400" b="1" i="0" u="none" strike="noStrike" kern="100" cap="none" spc="0" normalizeH="0" baseline="0" noProof="0" dirty="0">
                          <a:ln>
                            <a:noFill/>
                          </a:ln>
                          <a:solidFill>
                            <a:srgbClr val="4472C4"/>
                          </a:solidFill>
                          <a:effectLst/>
                          <a:uLnTx/>
                          <a:uFillTx/>
                          <a:latin typeface="メイリオ" panose="020B0604030504040204" pitchFamily="50" charset="-128"/>
                          <a:ea typeface="メイリオ" panose="020B0604030504040204" pitchFamily="50" charset="-128"/>
                          <a:cs typeface="+mn-cs"/>
                        </a:rPr>
                        <a:t>要素</a:t>
                      </a:r>
                      <a:r>
                        <a:rPr kumimoji="1" lang="en-US" altLang="ja-JP" sz="2400" b="1" i="0" u="none" strike="noStrike" kern="100" cap="none" spc="0" normalizeH="0" baseline="0" noProof="0" dirty="0">
                          <a:ln>
                            <a:noFill/>
                          </a:ln>
                          <a:solidFill>
                            <a:srgbClr val="4472C4"/>
                          </a:solidFill>
                          <a:effectLst/>
                          <a:uLnTx/>
                          <a:uFillTx/>
                          <a:latin typeface="メイリオ" panose="020B0604030504040204" pitchFamily="50" charset="-128"/>
                          <a:ea typeface="メイリオ" panose="020B0604030504040204" pitchFamily="50" charset="-128"/>
                          <a:cs typeface="+mn-cs"/>
                        </a:rPr>
                        <a:t>C</a:t>
                      </a:r>
                      <a:r>
                        <a:rPr lang="ja-JP" altLang="en-US" sz="2000" b="0" kern="100" dirty="0">
                          <a:solidFill>
                            <a:schemeClr val="tx1"/>
                          </a:solidFill>
                          <a:effectLst/>
                          <a:latin typeface="メイリオ" panose="020B0604030504040204" pitchFamily="50" charset="-128"/>
                          <a:ea typeface="メイリオ" panose="020B0604030504040204" pitchFamily="50" charset="-128"/>
                        </a:rPr>
                        <a:t>　</a:t>
                      </a:r>
                      <a:r>
                        <a:rPr lang="ja-JP" altLang="en-US" sz="2000" b="1" kern="100" dirty="0">
                          <a:solidFill>
                            <a:schemeClr val="accent1"/>
                          </a:solidFill>
                          <a:effectLst/>
                          <a:latin typeface="メイリオ" panose="020B0604030504040204" pitchFamily="50" charset="-128"/>
                          <a:ea typeface="メイリオ" panose="020B0604030504040204" pitchFamily="50" charset="-128"/>
                        </a:rPr>
                        <a:t>生徒が問いや学習課題に取り組むための十分な時間を確保する。</a:t>
                      </a:r>
                      <a:endParaRPr lang="en-US" altLang="ja-JP" sz="2000" b="1" kern="100" dirty="0">
                        <a:solidFill>
                          <a:schemeClr val="accent1"/>
                        </a:solidFill>
                        <a:effectLst/>
                        <a:latin typeface="メイリオ" panose="020B0604030504040204" pitchFamily="50" charset="-128"/>
                        <a:ea typeface="メイリオ" panose="020B0604030504040204" pitchFamily="50" charset="-128"/>
                      </a:endParaRPr>
                    </a:p>
                  </a:txBody>
                  <a:tcPr marL="68580" marR="68580" marT="0" marB="0">
                    <a:solidFill>
                      <a:schemeClr val="accent6">
                        <a:lumMod val="20000"/>
                        <a:lumOff val="80000"/>
                      </a:schemeClr>
                    </a:solidFill>
                  </a:tcPr>
                </a:tc>
                <a:extLst>
                  <a:ext uri="{0D108BD9-81ED-4DB2-BD59-A6C34878D82A}">
                    <a16:rowId xmlns:a16="http://schemas.microsoft.com/office/drawing/2014/main" val="2823399512"/>
                  </a:ext>
                </a:extLst>
              </a:tr>
            </a:tbl>
          </a:graphicData>
        </a:graphic>
      </p:graphicFrame>
      <p:sp>
        <p:nvSpPr>
          <p:cNvPr id="6" name="テキスト ボックス 5"/>
          <p:cNvSpPr txBox="1"/>
          <p:nvPr/>
        </p:nvSpPr>
        <p:spPr>
          <a:xfrm>
            <a:off x="4798230" y="958921"/>
            <a:ext cx="2482333" cy="461665"/>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重点化</a:t>
            </a:r>
            <a:r>
              <a:rPr kumimoji="1" lang="ja-JP" altLang="en-US" sz="2400" dirty="0">
                <a:latin typeface="メイリオ" panose="020B0604030504040204" pitchFamily="50" charset="-128"/>
                <a:ea typeface="メイリオ" panose="020B0604030504040204" pitchFamily="50" charset="-128"/>
              </a:rPr>
              <a:t>の検討例</a:t>
            </a:r>
          </a:p>
        </p:txBody>
      </p:sp>
      <p:sp>
        <p:nvSpPr>
          <p:cNvPr id="7" name="テキスト ボックス 6"/>
          <p:cNvSpPr txBox="1"/>
          <p:nvPr/>
        </p:nvSpPr>
        <p:spPr>
          <a:xfrm>
            <a:off x="436418" y="1420586"/>
            <a:ext cx="11242964" cy="4216539"/>
          </a:xfrm>
          <a:prstGeom prst="rect">
            <a:avLst/>
          </a:prstGeom>
          <a:noFill/>
          <a:ln>
            <a:solidFill>
              <a:schemeClr val="tx1"/>
            </a:solidFill>
          </a:ln>
        </p:spPr>
        <p:txBody>
          <a:bodyPr wrap="square" rtlCol="0">
            <a:spAutoFit/>
          </a:bodyPr>
          <a:lstStyle/>
          <a:p>
            <a:pPr marL="269875" indent="-269875" algn="just"/>
            <a:endParaRPr lang="en-US" altLang="ja-JP" sz="1200" dirty="0">
              <a:latin typeface="メイリオ" panose="020B0604030504040204" pitchFamily="50" charset="-128"/>
              <a:ea typeface="メイリオ" panose="020B0604030504040204" pitchFamily="50" charset="-128"/>
            </a:endParaRPr>
          </a:p>
          <a:p>
            <a:pPr marL="269875" indent="-269875" algn="just"/>
            <a:r>
              <a:rPr lang="ja-JP" altLang="en-US" sz="3200" dirty="0">
                <a:latin typeface="メイリオ" panose="020B0604030504040204" pitchFamily="50" charset="-128"/>
                <a:ea typeface="メイリオ" panose="020B0604030504040204" pitchFamily="50" charset="-128"/>
              </a:rPr>
              <a:t>・単元の内容に関する知識についての説明動画を作成し、生徒に授業前に視聴させた上で、授業では知識についての説明は簡単に留め、問いや学習課題に対して十分に思考する時間を確保する。</a:t>
            </a:r>
            <a:endParaRPr lang="en-US" altLang="ja-JP" sz="3200" dirty="0">
              <a:latin typeface="メイリオ" panose="020B0604030504040204" pitchFamily="50" charset="-128"/>
              <a:ea typeface="メイリオ" panose="020B0604030504040204" pitchFamily="50" charset="-128"/>
            </a:endParaRPr>
          </a:p>
          <a:p>
            <a:pPr marL="269875" indent="-269875" algn="just"/>
            <a:r>
              <a:rPr lang="ja-JP" altLang="en-US" sz="3200" dirty="0">
                <a:latin typeface="メイリオ" panose="020B0604030504040204" pitchFamily="50" charset="-128"/>
                <a:ea typeface="メイリオ" panose="020B0604030504040204" pitchFamily="50" charset="-128"/>
              </a:rPr>
              <a:t>・既習事項についての説明は最小限に留め、既習事項の活用を促すような学習活動を設定する。</a:t>
            </a:r>
            <a:endParaRPr lang="en-US" altLang="ja-JP" sz="3200" dirty="0">
              <a:latin typeface="メイリオ" panose="020B0604030504040204" pitchFamily="50" charset="-128"/>
              <a:ea typeface="メイリオ" panose="020B0604030504040204" pitchFamily="50" charset="-128"/>
            </a:endParaRPr>
          </a:p>
          <a:p>
            <a:pPr marL="269875" indent="-269875" algn="just"/>
            <a:r>
              <a:rPr lang="ja-JP" altLang="en-US" sz="3200" dirty="0">
                <a:latin typeface="メイリオ" panose="020B0604030504040204" pitchFamily="50" charset="-128"/>
                <a:ea typeface="メイリオ" panose="020B0604030504040204" pitchFamily="50" charset="-128"/>
              </a:rPr>
              <a:t>・「知識」の指導をＩＣＴ機器や学習ソフトを用いて、帯活動などで短時間で行う。</a:t>
            </a:r>
            <a:endParaRPr lang="en-US" altLang="ja-JP" sz="32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6D06B30E-1B57-0AAC-36CA-907323FF6179}"/>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1124329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7C19501-5EDE-2DE8-CD80-B6A9E1775852}"/>
              </a:ext>
            </a:extLst>
          </p:cNvPr>
          <p:cNvGraphicFramePr>
            <a:graphicFrameLocks noGrp="1"/>
          </p:cNvGraphicFramePr>
          <p:nvPr>
            <p:extLst>
              <p:ext uri="{D42A27DB-BD31-4B8C-83A1-F6EECF244321}">
                <p14:modId xmlns:p14="http://schemas.microsoft.com/office/powerpoint/2010/main" val="3180162956"/>
              </p:ext>
            </p:extLst>
          </p:nvPr>
        </p:nvGraphicFramePr>
        <p:xfrm>
          <a:off x="218902" y="192697"/>
          <a:ext cx="11617496" cy="1828800"/>
        </p:xfrm>
        <a:graphic>
          <a:graphicData uri="http://schemas.openxmlformats.org/drawingml/2006/table">
            <a:tbl>
              <a:tblPr firstRow="1" firstCol="1" bandRow="1">
                <a:tableStyleId>{5C22544A-7EE6-4342-B048-85BDC9FD1C3A}</a:tableStyleId>
              </a:tblPr>
              <a:tblGrid>
                <a:gridCol w="11617496">
                  <a:extLst>
                    <a:ext uri="{9D8B030D-6E8A-4147-A177-3AD203B41FA5}">
                      <a16:colId xmlns:a16="http://schemas.microsoft.com/office/drawing/2014/main" val="2402209162"/>
                    </a:ext>
                  </a:extLst>
                </a:gridCol>
              </a:tblGrid>
              <a:tr h="1778560">
                <a:tc>
                  <a:txBody>
                    <a:bodyPr/>
                    <a:lstStyle/>
                    <a:p>
                      <a:pPr marL="133350" indent="-133350" algn="l" hangingPunct="0"/>
                      <a:endParaRPr lang="en-US" altLang="ja-JP" sz="1200" b="1" kern="100" dirty="0">
                        <a:solidFill>
                          <a:schemeClr val="tx1"/>
                        </a:solidFill>
                        <a:effectLst/>
                        <a:latin typeface="メイリオ" panose="020B0604030504040204" pitchFamily="50" charset="-128"/>
                        <a:ea typeface="メイリオ" panose="020B0604030504040204" pitchFamily="50" charset="-128"/>
                      </a:endParaRPr>
                    </a:p>
                    <a:p>
                      <a:pPr marL="133350" indent="-133350" algn="l" hangingPunct="0"/>
                      <a:r>
                        <a:rPr lang="ja-JP" altLang="en-US" sz="2800" b="1" kern="100" dirty="0">
                          <a:solidFill>
                            <a:schemeClr val="tx1"/>
                          </a:solidFill>
                          <a:effectLst/>
                          <a:latin typeface="メイリオ" panose="020B0604030504040204" pitchFamily="50" charset="-128"/>
                          <a:ea typeface="メイリオ" panose="020B0604030504040204" pitchFamily="50" charset="-128"/>
                        </a:rPr>
                        <a:t>形成的評価の実践上のポイント</a:t>
                      </a:r>
                      <a:r>
                        <a:rPr kumimoji="1" lang="ja-JP" altLang="en-US" sz="2800" b="1" kern="100" dirty="0">
                          <a:solidFill>
                            <a:schemeClr val="tx1"/>
                          </a:solidFill>
                          <a:effectLst/>
                          <a:latin typeface="メイリオ" panose="020B0604030504040204" pitchFamily="50" charset="-128"/>
                          <a:ea typeface="メイリオ" panose="020B0604030504040204" pitchFamily="50" charset="-128"/>
                          <a:cs typeface="+mn-cs"/>
                        </a:rPr>
                        <a:t>③</a:t>
                      </a:r>
                      <a:endParaRPr kumimoji="1" lang="en-US" altLang="ja-JP" sz="2800" b="1" kern="100" dirty="0">
                        <a:solidFill>
                          <a:schemeClr val="tx1"/>
                        </a:solidFill>
                        <a:effectLst/>
                        <a:latin typeface="メイリオ" panose="020B0604030504040204" pitchFamily="50" charset="-128"/>
                        <a:ea typeface="メイリオ" panose="020B0604030504040204" pitchFamily="50" charset="-128"/>
                        <a:cs typeface="+mn-cs"/>
                      </a:endParaRPr>
                    </a:p>
                    <a:p>
                      <a:pPr marL="133350" indent="-133350" algn="l" hangingPunct="0"/>
                      <a:r>
                        <a:rPr lang="ja-JP" altLang="en-US" sz="4000" b="0" kern="100" dirty="0">
                          <a:solidFill>
                            <a:schemeClr val="tx1"/>
                          </a:solidFill>
                          <a:effectLst/>
                          <a:latin typeface="メイリオ" panose="020B0604030504040204" pitchFamily="50" charset="-128"/>
                          <a:ea typeface="メイリオ" panose="020B0604030504040204" pitchFamily="50" charset="-128"/>
                        </a:rPr>
                        <a:t>　単元の評価規準と学習活動の関係を</a:t>
                      </a:r>
                      <a:r>
                        <a:rPr lang="ja-JP" altLang="en-US" sz="4000" b="0" kern="100" dirty="0">
                          <a:solidFill>
                            <a:srgbClr val="FF0000"/>
                          </a:solidFill>
                          <a:effectLst/>
                          <a:latin typeface="メイリオ" panose="020B0604030504040204" pitchFamily="50" charset="-128"/>
                          <a:ea typeface="メイリオ" panose="020B0604030504040204" pitchFamily="50" charset="-128"/>
                        </a:rPr>
                        <a:t>生徒が理解できる</a:t>
                      </a:r>
                      <a:r>
                        <a:rPr lang="ja-JP" altLang="en-US" sz="4000" b="0" kern="100" dirty="0">
                          <a:solidFill>
                            <a:schemeClr val="tx1"/>
                          </a:solidFill>
                          <a:effectLst/>
                          <a:latin typeface="メイリオ" panose="020B0604030504040204" pitchFamily="50" charset="-128"/>
                          <a:ea typeface="メイリオ" panose="020B0604030504040204" pitchFamily="50" charset="-128"/>
                        </a:rPr>
                        <a:t>ように明示する。</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399512"/>
                  </a:ext>
                </a:extLst>
              </a:tr>
            </a:tbl>
          </a:graphicData>
        </a:graphic>
      </p:graphicFrame>
      <p:graphicFrame>
        <p:nvGraphicFramePr>
          <p:cNvPr id="4" name="表 3">
            <a:extLst>
              <a:ext uri="{FF2B5EF4-FFF2-40B4-BE49-F238E27FC236}">
                <a16:creationId xmlns:a16="http://schemas.microsoft.com/office/drawing/2014/main" id="{07C19501-5EDE-2DE8-CD80-B6A9E1775852}"/>
              </a:ext>
            </a:extLst>
          </p:cNvPr>
          <p:cNvGraphicFramePr>
            <a:graphicFrameLocks noGrp="1"/>
          </p:cNvGraphicFramePr>
          <p:nvPr>
            <p:extLst>
              <p:ext uri="{D42A27DB-BD31-4B8C-83A1-F6EECF244321}">
                <p14:modId xmlns:p14="http://schemas.microsoft.com/office/powerpoint/2010/main" val="219515792"/>
              </p:ext>
            </p:extLst>
          </p:nvPr>
        </p:nvGraphicFramePr>
        <p:xfrm>
          <a:off x="590665" y="3086707"/>
          <a:ext cx="11601335" cy="1091284"/>
        </p:xfrm>
        <a:graphic>
          <a:graphicData uri="http://schemas.openxmlformats.org/drawingml/2006/table">
            <a:tbl>
              <a:tblPr firstRow="1" firstCol="1" bandRow="1">
                <a:tableStyleId>{5C22544A-7EE6-4342-B048-85BDC9FD1C3A}</a:tableStyleId>
              </a:tblPr>
              <a:tblGrid>
                <a:gridCol w="11601335">
                  <a:extLst>
                    <a:ext uri="{9D8B030D-6E8A-4147-A177-3AD203B41FA5}">
                      <a16:colId xmlns:a16="http://schemas.microsoft.com/office/drawing/2014/main" val="2402209162"/>
                    </a:ext>
                  </a:extLst>
                </a:gridCol>
              </a:tblGrid>
              <a:tr h="1091284">
                <a:tc>
                  <a:txBody>
                    <a:bodyPr/>
                    <a:lstStyle/>
                    <a:p>
                      <a:pPr marL="1620838" indent="-1620838" algn="l" hangingPunct="0"/>
                      <a:r>
                        <a:rPr lang="ja-JP" altLang="en-US" sz="3200" b="1" kern="100" dirty="0">
                          <a:solidFill>
                            <a:schemeClr val="accent1"/>
                          </a:solidFill>
                          <a:effectLst/>
                          <a:latin typeface="メイリオ" panose="020B0604030504040204" pitchFamily="50" charset="-128"/>
                          <a:ea typeface="メイリオ" panose="020B0604030504040204" pitchFamily="50" charset="-128"/>
                        </a:rPr>
                        <a:t>要素Ｄ　評価規準の理解と共有を図る活動を設定する。</a:t>
                      </a:r>
                      <a:endParaRPr lang="en-US" altLang="ja-JP" sz="3200" b="1" kern="100" dirty="0">
                        <a:solidFill>
                          <a:schemeClr val="accent1"/>
                        </a:solidFill>
                        <a:effectLst/>
                        <a:latin typeface="メイリオ" panose="020B0604030504040204" pitchFamily="50" charset="-128"/>
                        <a:ea typeface="メイリオ" panose="020B0604030504040204" pitchFamily="50" charset="-128"/>
                      </a:endParaRPr>
                    </a:p>
                  </a:txBody>
                  <a:tcPr marL="68580" marR="68580" marT="0" marB="0">
                    <a:noFill/>
                  </a:tcPr>
                </a:tc>
                <a:extLst>
                  <a:ext uri="{0D108BD9-81ED-4DB2-BD59-A6C34878D82A}">
                    <a16:rowId xmlns:a16="http://schemas.microsoft.com/office/drawing/2014/main" val="2823399512"/>
                  </a:ext>
                </a:extLst>
              </a:tr>
            </a:tbl>
          </a:graphicData>
        </a:graphic>
      </p:graphicFrame>
      <p:graphicFrame>
        <p:nvGraphicFramePr>
          <p:cNvPr id="5" name="表 4">
            <a:extLst>
              <a:ext uri="{FF2B5EF4-FFF2-40B4-BE49-F238E27FC236}">
                <a16:creationId xmlns:a16="http://schemas.microsoft.com/office/drawing/2014/main" id="{07C19501-5EDE-2DE8-CD80-B6A9E1775852}"/>
              </a:ext>
            </a:extLst>
          </p:cNvPr>
          <p:cNvGraphicFramePr>
            <a:graphicFrameLocks noGrp="1"/>
          </p:cNvGraphicFramePr>
          <p:nvPr>
            <p:extLst>
              <p:ext uri="{D42A27DB-BD31-4B8C-83A1-F6EECF244321}">
                <p14:modId xmlns:p14="http://schemas.microsoft.com/office/powerpoint/2010/main" val="1643891260"/>
              </p:ext>
            </p:extLst>
          </p:nvPr>
        </p:nvGraphicFramePr>
        <p:xfrm>
          <a:off x="590665" y="3857082"/>
          <a:ext cx="11601335" cy="1091284"/>
        </p:xfrm>
        <a:graphic>
          <a:graphicData uri="http://schemas.openxmlformats.org/drawingml/2006/table">
            <a:tbl>
              <a:tblPr firstRow="1" firstCol="1" bandRow="1">
                <a:tableStyleId>{5C22544A-7EE6-4342-B048-85BDC9FD1C3A}</a:tableStyleId>
              </a:tblPr>
              <a:tblGrid>
                <a:gridCol w="11601335">
                  <a:extLst>
                    <a:ext uri="{9D8B030D-6E8A-4147-A177-3AD203B41FA5}">
                      <a16:colId xmlns:a16="http://schemas.microsoft.com/office/drawing/2014/main" val="2402209162"/>
                    </a:ext>
                  </a:extLst>
                </a:gridCol>
              </a:tblGrid>
              <a:tr h="1091284">
                <a:tc>
                  <a:txBody>
                    <a:bodyPr/>
                    <a:lstStyle/>
                    <a:p>
                      <a:pPr marL="1620838" indent="-1620838" algn="l" hangingPunct="0"/>
                      <a:r>
                        <a:rPr lang="ja-JP" altLang="en-US" sz="3200" b="1" kern="100" dirty="0">
                          <a:solidFill>
                            <a:schemeClr val="accent1"/>
                          </a:solidFill>
                          <a:effectLst/>
                          <a:latin typeface="メイリオ" panose="020B0604030504040204" pitchFamily="50" charset="-128"/>
                          <a:ea typeface="メイリオ" panose="020B0604030504040204" pitchFamily="50" charset="-128"/>
                        </a:rPr>
                        <a:t>要素Ｅ　評価規準と学習活動の関係の理解を図るツールを活用する。</a:t>
                      </a:r>
                      <a:endParaRPr lang="en-US" altLang="ja-JP" sz="3200" b="1" kern="100" dirty="0">
                        <a:solidFill>
                          <a:schemeClr val="accent1"/>
                        </a:solidFill>
                        <a:effectLst/>
                        <a:latin typeface="メイリオ" panose="020B0604030504040204" pitchFamily="50" charset="-128"/>
                        <a:ea typeface="メイリオ" panose="020B0604030504040204" pitchFamily="50" charset="-128"/>
                      </a:endParaRPr>
                    </a:p>
                  </a:txBody>
                  <a:tcPr marL="68580" marR="68580" marT="0" marB="0">
                    <a:noFill/>
                  </a:tcPr>
                </a:tc>
                <a:extLst>
                  <a:ext uri="{0D108BD9-81ED-4DB2-BD59-A6C34878D82A}">
                    <a16:rowId xmlns:a16="http://schemas.microsoft.com/office/drawing/2014/main" val="2823399512"/>
                  </a:ext>
                </a:extLst>
              </a:tr>
            </a:tbl>
          </a:graphicData>
        </a:graphic>
      </p:graphicFrame>
      <p:graphicFrame>
        <p:nvGraphicFramePr>
          <p:cNvPr id="7" name="表 6">
            <a:extLst>
              <a:ext uri="{FF2B5EF4-FFF2-40B4-BE49-F238E27FC236}">
                <a16:creationId xmlns:a16="http://schemas.microsoft.com/office/drawing/2014/main" id="{07C19501-5EDE-2DE8-CD80-B6A9E1775852}"/>
              </a:ext>
            </a:extLst>
          </p:cNvPr>
          <p:cNvGraphicFramePr>
            <a:graphicFrameLocks noGrp="1"/>
          </p:cNvGraphicFramePr>
          <p:nvPr>
            <p:extLst>
              <p:ext uri="{D42A27DB-BD31-4B8C-83A1-F6EECF244321}">
                <p14:modId xmlns:p14="http://schemas.microsoft.com/office/powerpoint/2010/main" val="4231840205"/>
              </p:ext>
            </p:extLst>
          </p:nvPr>
        </p:nvGraphicFramePr>
        <p:xfrm>
          <a:off x="590663" y="4892995"/>
          <a:ext cx="11245735" cy="741191"/>
        </p:xfrm>
        <a:graphic>
          <a:graphicData uri="http://schemas.openxmlformats.org/drawingml/2006/table">
            <a:tbl>
              <a:tblPr firstRow="1" firstCol="1" bandRow="1">
                <a:tableStyleId>{5C22544A-7EE6-4342-B048-85BDC9FD1C3A}</a:tableStyleId>
              </a:tblPr>
              <a:tblGrid>
                <a:gridCol w="11245735">
                  <a:extLst>
                    <a:ext uri="{9D8B030D-6E8A-4147-A177-3AD203B41FA5}">
                      <a16:colId xmlns:a16="http://schemas.microsoft.com/office/drawing/2014/main" val="2402209162"/>
                    </a:ext>
                  </a:extLst>
                </a:gridCol>
              </a:tblGrid>
              <a:tr h="741191">
                <a:tc>
                  <a:txBody>
                    <a:bodyPr/>
                    <a:lstStyle/>
                    <a:p>
                      <a:pPr marL="1620838" indent="-1620838" algn="l" hangingPunct="0"/>
                      <a:r>
                        <a:rPr lang="ja-JP" altLang="en-US" sz="3200" b="1" kern="100" dirty="0">
                          <a:solidFill>
                            <a:schemeClr val="accent1"/>
                          </a:solidFill>
                          <a:effectLst/>
                          <a:latin typeface="メイリオ" panose="020B0604030504040204" pitchFamily="50" charset="-128"/>
                          <a:ea typeface="メイリオ" panose="020B0604030504040204" pitchFamily="50" charset="-128"/>
                        </a:rPr>
                        <a:t>要素Ｆ　評価規準を満たす要素を生徒の言葉で表現させる。</a:t>
                      </a:r>
                      <a:endParaRPr lang="en-US" altLang="ja-JP" sz="3200" b="1" kern="100" dirty="0">
                        <a:solidFill>
                          <a:schemeClr val="accent1"/>
                        </a:solidFill>
                        <a:effectLst/>
                        <a:latin typeface="メイリオ" panose="020B0604030504040204" pitchFamily="50" charset="-128"/>
                        <a:ea typeface="メイリオ" panose="020B0604030504040204" pitchFamily="50" charset="-128"/>
                      </a:endParaRPr>
                    </a:p>
                  </a:txBody>
                  <a:tcPr marL="68580" marR="68580" marT="0" marB="0">
                    <a:noFill/>
                  </a:tcPr>
                </a:tc>
                <a:extLst>
                  <a:ext uri="{0D108BD9-81ED-4DB2-BD59-A6C34878D82A}">
                    <a16:rowId xmlns:a16="http://schemas.microsoft.com/office/drawing/2014/main" val="2823399512"/>
                  </a:ext>
                </a:extLst>
              </a:tr>
            </a:tbl>
          </a:graphicData>
        </a:graphic>
      </p:graphicFrame>
      <p:graphicFrame>
        <p:nvGraphicFramePr>
          <p:cNvPr id="8" name="表 7">
            <a:extLst>
              <a:ext uri="{FF2B5EF4-FFF2-40B4-BE49-F238E27FC236}">
                <a16:creationId xmlns:a16="http://schemas.microsoft.com/office/drawing/2014/main" id="{07C19501-5EDE-2DE8-CD80-B6A9E1775852}"/>
              </a:ext>
            </a:extLst>
          </p:cNvPr>
          <p:cNvGraphicFramePr>
            <a:graphicFrameLocks noGrp="1"/>
          </p:cNvGraphicFramePr>
          <p:nvPr>
            <p:extLst>
              <p:ext uri="{D42A27DB-BD31-4B8C-83A1-F6EECF244321}">
                <p14:modId xmlns:p14="http://schemas.microsoft.com/office/powerpoint/2010/main" val="1579135013"/>
              </p:ext>
            </p:extLst>
          </p:nvPr>
        </p:nvGraphicFramePr>
        <p:xfrm>
          <a:off x="590663" y="5638381"/>
          <a:ext cx="11245735" cy="741191"/>
        </p:xfrm>
        <a:graphic>
          <a:graphicData uri="http://schemas.openxmlformats.org/drawingml/2006/table">
            <a:tbl>
              <a:tblPr firstRow="1" firstCol="1" bandRow="1">
                <a:tableStyleId>{5C22544A-7EE6-4342-B048-85BDC9FD1C3A}</a:tableStyleId>
              </a:tblPr>
              <a:tblGrid>
                <a:gridCol w="11245735">
                  <a:extLst>
                    <a:ext uri="{9D8B030D-6E8A-4147-A177-3AD203B41FA5}">
                      <a16:colId xmlns:a16="http://schemas.microsoft.com/office/drawing/2014/main" val="2402209162"/>
                    </a:ext>
                  </a:extLst>
                </a:gridCol>
              </a:tblGrid>
              <a:tr h="741191">
                <a:tc>
                  <a:txBody>
                    <a:bodyPr/>
                    <a:lstStyle/>
                    <a:p>
                      <a:pPr marL="1620838" indent="-1620838" algn="l" hangingPunct="0"/>
                      <a:r>
                        <a:rPr lang="ja-JP" altLang="en-US" sz="3200" b="1" kern="100" dirty="0">
                          <a:solidFill>
                            <a:schemeClr val="accent1"/>
                          </a:solidFill>
                          <a:effectLst/>
                          <a:latin typeface="メイリオ" panose="020B0604030504040204" pitchFamily="50" charset="-128"/>
                          <a:ea typeface="メイリオ" panose="020B0604030504040204" pitchFamily="50" charset="-128"/>
                        </a:rPr>
                        <a:t>要素Ｇ　繰り返し評価規準を確認する。</a:t>
                      </a:r>
                      <a:endParaRPr lang="en-US" altLang="ja-JP" sz="3200" b="1" kern="100" dirty="0">
                        <a:solidFill>
                          <a:schemeClr val="accent1"/>
                        </a:solidFill>
                        <a:effectLst/>
                        <a:latin typeface="メイリオ" panose="020B0604030504040204" pitchFamily="50" charset="-128"/>
                        <a:ea typeface="メイリオ" panose="020B0604030504040204" pitchFamily="50" charset="-128"/>
                      </a:endParaRPr>
                    </a:p>
                  </a:txBody>
                  <a:tcPr marL="68580" marR="68580" marT="0" marB="0">
                    <a:noFill/>
                  </a:tcPr>
                </a:tc>
                <a:extLst>
                  <a:ext uri="{0D108BD9-81ED-4DB2-BD59-A6C34878D82A}">
                    <a16:rowId xmlns:a16="http://schemas.microsoft.com/office/drawing/2014/main" val="2823399512"/>
                  </a:ext>
                </a:extLst>
              </a:tr>
            </a:tbl>
          </a:graphicData>
        </a:graphic>
      </p:graphicFrame>
      <p:sp>
        <p:nvSpPr>
          <p:cNvPr id="9" name="テキスト ボックス 8">
            <a:extLst>
              <a:ext uri="{FF2B5EF4-FFF2-40B4-BE49-F238E27FC236}">
                <a16:creationId xmlns:a16="http://schemas.microsoft.com/office/drawing/2014/main" id="{265FD2D6-9678-7731-B483-A7E35A221D3D}"/>
              </a:ext>
            </a:extLst>
          </p:cNvPr>
          <p:cNvSpPr txBox="1"/>
          <p:nvPr/>
        </p:nvSpPr>
        <p:spPr>
          <a:xfrm>
            <a:off x="218902" y="2281236"/>
            <a:ext cx="5069248" cy="523220"/>
          </a:xfrm>
          <a:prstGeom prst="rect">
            <a:avLst/>
          </a:prstGeom>
          <a:solidFill>
            <a:schemeClr val="accent6">
              <a:lumMod val="20000"/>
              <a:lumOff val="80000"/>
            </a:schemeClr>
          </a:solidFill>
        </p:spPr>
        <p:txBody>
          <a:bodyPr wrap="square" rtlCol="0">
            <a:spAutoFit/>
          </a:bodyPr>
          <a:lstStyle/>
          <a:p>
            <a:pPr algn="ctr"/>
            <a:r>
              <a:rPr kumimoji="1" lang="ja-JP" altLang="en-US" sz="2800" dirty="0">
                <a:latin typeface="メイリオ" panose="020B0604030504040204" pitchFamily="50" charset="-128"/>
                <a:ea typeface="メイリオ" panose="020B0604030504040204" pitchFamily="50" charset="-128"/>
              </a:rPr>
              <a:t>効果を発揮させるための要素</a:t>
            </a:r>
          </a:p>
        </p:txBody>
      </p:sp>
      <p:sp>
        <p:nvSpPr>
          <p:cNvPr id="6" name="テキスト ボックス 5">
            <a:extLst>
              <a:ext uri="{FF2B5EF4-FFF2-40B4-BE49-F238E27FC236}">
                <a16:creationId xmlns:a16="http://schemas.microsoft.com/office/drawing/2014/main" id="{A17C3EBC-8CD3-1FF6-5F7F-E3530434AC24}"/>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1877065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7C19501-5EDE-2DE8-CD80-B6A9E1775852}"/>
              </a:ext>
            </a:extLst>
          </p:cNvPr>
          <p:cNvGraphicFramePr>
            <a:graphicFrameLocks noGrp="1"/>
          </p:cNvGraphicFramePr>
          <p:nvPr>
            <p:extLst>
              <p:ext uri="{D42A27DB-BD31-4B8C-83A1-F6EECF244321}">
                <p14:modId xmlns:p14="http://schemas.microsoft.com/office/powerpoint/2010/main" val="1615284579"/>
              </p:ext>
            </p:extLst>
          </p:nvPr>
        </p:nvGraphicFramePr>
        <p:xfrm>
          <a:off x="0" y="0"/>
          <a:ext cx="12192000" cy="451556"/>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402209162"/>
                    </a:ext>
                  </a:extLst>
                </a:gridCol>
              </a:tblGrid>
              <a:tr h="451556">
                <a:tc>
                  <a:txBody>
                    <a:bodyPr/>
                    <a:lstStyle/>
                    <a:p>
                      <a:pPr marL="133350" indent="-133350" algn="l" hangingPunct="0"/>
                      <a:r>
                        <a:rPr lang="ja-JP" altLang="en-US" sz="2000" b="1" kern="100" dirty="0">
                          <a:solidFill>
                            <a:schemeClr val="accent1"/>
                          </a:solidFill>
                          <a:effectLst/>
                        </a:rPr>
                        <a:t>　</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要素</a:t>
                      </a:r>
                      <a:r>
                        <a:rPr kumimoji="1" lang="en-US" altLang="ja-JP" sz="2400" b="1" kern="100" dirty="0">
                          <a:solidFill>
                            <a:schemeClr val="accent1"/>
                          </a:solidFill>
                          <a:effectLst/>
                          <a:latin typeface="メイリオ" panose="020B0604030504040204" pitchFamily="50" charset="-128"/>
                          <a:ea typeface="メイリオ" panose="020B0604030504040204" pitchFamily="50" charset="-128"/>
                          <a:cs typeface="+mn-cs"/>
                        </a:rPr>
                        <a:t>D</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　</a:t>
                      </a:r>
                      <a:r>
                        <a:rPr lang="ja-JP" altLang="en-US" sz="2000" b="1" kern="100" dirty="0">
                          <a:solidFill>
                            <a:schemeClr val="accent1"/>
                          </a:solidFill>
                          <a:effectLst/>
                        </a:rPr>
                        <a:t>評価規準の理解と共有を図る活動を設定する。</a:t>
                      </a:r>
                      <a:endParaRPr lang="en-US" altLang="ja-JP" sz="2000" b="1" kern="100" dirty="0">
                        <a:solidFill>
                          <a:schemeClr val="accent1"/>
                        </a:solidFill>
                        <a:effectLst/>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823399512"/>
                  </a:ext>
                </a:extLst>
              </a:tr>
            </a:tbl>
          </a:graphicData>
        </a:graphic>
      </p:graphicFrame>
      <p:sp>
        <p:nvSpPr>
          <p:cNvPr id="9" name="テキスト ボックス 8">
            <a:extLst>
              <a:ext uri="{FF2B5EF4-FFF2-40B4-BE49-F238E27FC236}">
                <a16:creationId xmlns:a16="http://schemas.microsoft.com/office/drawing/2014/main" id="{165494BF-3B3C-592B-3B80-74F87C9630FB}"/>
              </a:ext>
            </a:extLst>
          </p:cNvPr>
          <p:cNvSpPr txBox="1"/>
          <p:nvPr/>
        </p:nvSpPr>
        <p:spPr>
          <a:xfrm>
            <a:off x="486492" y="866804"/>
            <a:ext cx="11219016" cy="3539430"/>
          </a:xfrm>
          <a:prstGeom prst="rect">
            <a:avLst/>
          </a:prstGeom>
        </p:spPr>
        <p:txBody>
          <a:bodyPr wrap="square">
            <a:spAutoFit/>
          </a:bodyPr>
          <a:lstStyle>
            <a:defPPr>
              <a:defRPr lang="ja-JP"/>
            </a:defPPr>
            <a:lvl1pPr algn="just">
              <a:defRPr sz="3200">
                <a:latin typeface="メイリオ" panose="020B0604030504040204" pitchFamily="50" charset="-128"/>
                <a:ea typeface="メイリオ" panose="020B0604030504040204" pitchFamily="50" charset="-128"/>
              </a:defRPr>
            </a:lvl1pPr>
          </a:lstStyle>
          <a:p>
            <a:r>
              <a:rPr lang="ja-JP" altLang="en-US" dirty="0"/>
              <a:t>　単元の導入時に、生徒が単元の目標や評価規準を確認し、学習活動の見通しをもつための活動を設定する。</a:t>
            </a:r>
            <a:endParaRPr lang="en-US" altLang="ja-JP" dirty="0"/>
          </a:p>
          <a:p>
            <a:r>
              <a:rPr lang="ja-JP" altLang="en-US" dirty="0"/>
              <a:t>　ただし、導入段階では、生徒は評価規準と学習活動を結び付けてイメージすることが難しい場合や次第に目標や評価規準への意識が弱まる場合があるため、単元の途中でも目標とする資質・能力が発揮される場面で評価規準を共有する活動を設定する。</a:t>
            </a:r>
          </a:p>
        </p:txBody>
      </p:sp>
      <p:sp>
        <p:nvSpPr>
          <p:cNvPr id="5" name="テキスト ボックス 4"/>
          <p:cNvSpPr txBox="1"/>
          <p:nvPr/>
        </p:nvSpPr>
        <p:spPr>
          <a:xfrm>
            <a:off x="411834" y="4720329"/>
            <a:ext cx="11043211" cy="1384995"/>
          </a:xfrm>
          <a:prstGeom prst="rect">
            <a:avLst/>
          </a:prstGeom>
          <a:solidFill>
            <a:schemeClr val="accent2">
              <a:lumMod val="20000"/>
              <a:lumOff val="80000"/>
            </a:schemeClr>
          </a:solidFill>
          <a:ln>
            <a:solidFill>
              <a:schemeClr val="accent2">
                <a:lumMod val="75000"/>
              </a:schemeClr>
            </a:solidFill>
          </a:ln>
        </p:spPr>
        <p:txBody>
          <a:bodyPr wrap="square">
            <a:spAutoFit/>
          </a:bodyPr>
          <a:lstStyle>
            <a:defPPr>
              <a:defRPr lang="ja-JP"/>
            </a:defPPr>
            <a:lvl1pPr>
              <a:defRPr sz="2800">
                <a:latin typeface="メイリオ" panose="020B0604030504040204" pitchFamily="50" charset="-128"/>
                <a:ea typeface="メイリオ" panose="020B0604030504040204" pitchFamily="50" charset="-128"/>
              </a:defRPr>
            </a:lvl1pPr>
          </a:lstStyle>
          <a:p>
            <a:r>
              <a:rPr lang="en-US" altLang="ja-JP" dirty="0"/>
              <a:t>【</a:t>
            </a:r>
            <a:r>
              <a:rPr lang="ja-JP" altLang="en-US" dirty="0"/>
              <a:t>授業実践への効果</a:t>
            </a:r>
            <a:r>
              <a:rPr lang="en-US" altLang="ja-JP" dirty="0"/>
              <a:t>】</a:t>
            </a:r>
          </a:p>
          <a:p>
            <a:r>
              <a:rPr lang="ja-JP" altLang="en-US" dirty="0"/>
              <a:t>　生徒の評価規準や学習課題への意識を持続させ、自ら確認しながら学習活動に取り組むことを促すことができる。</a:t>
            </a:r>
            <a:endParaRPr lang="en-US" altLang="ja-JP" dirty="0"/>
          </a:p>
        </p:txBody>
      </p:sp>
      <p:sp>
        <p:nvSpPr>
          <p:cNvPr id="4" name="テキスト ボックス 3">
            <a:extLst>
              <a:ext uri="{FF2B5EF4-FFF2-40B4-BE49-F238E27FC236}">
                <a16:creationId xmlns:a16="http://schemas.microsoft.com/office/drawing/2014/main" id="{C839966B-A8B2-9C0D-1E17-4121BFD85AB6}"/>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1478324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7C19501-5EDE-2DE8-CD80-B6A9E1775852}"/>
              </a:ext>
            </a:extLst>
          </p:cNvPr>
          <p:cNvGraphicFramePr>
            <a:graphicFrameLocks noGrp="1"/>
          </p:cNvGraphicFramePr>
          <p:nvPr>
            <p:extLst>
              <p:ext uri="{D42A27DB-BD31-4B8C-83A1-F6EECF244321}">
                <p14:modId xmlns:p14="http://schemas.microsoft.com/office/powerpoint/2010/main" val="2204677449"/>
              </p:ext>
            </p:extLst>
          </p:nvPr>
        </p:nvGraphicFramePr>
        <p:xfrm>
          <a:off x="0" y="0"/>
          <a:ext cx="12192000" cy="369332"/>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402209162"/>
                    </a:ext>
                  </a:extLst>
                </a:gridCol>
              </a:tblGrid>
              <a:tr h="369332">
                <a:tc>
                  <a:txBody>
                    <a:bodyPr/>
                    <a:lstStyle/>
                    <a:p>
                      <a:pPr marL="133350" indent="-133350" algn="l" hangingPunct="0"/>
                      <a:r>
                        <a:rPr lang="ja-JP" altLang="en-US" sz="2000" b="1" kern="100" dirty="0">
                          <a:solidFill>
                            <a:schemeClr val="accent1"/>
                          </a:solidFill>
                          <a:effectLst/>
                        </a:rPr>
                        <a:t>　</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要素</a:t>
                      </a:r>
                      <a:r>
                        <a:rPr kumimoji="1" lang="en-US" altLang="ja-JP" sz="2400" b="1" kern="100" dirty="0">
                          <a:solidFill>
                            <a:schemeClr val="accent1"/>
                          </a:solidFill>
                          <a:effectLst/>
                          <a:latin typeface="メイリオ" panose="020B0604030504040204" pitchFamily="50" charset="-128"/>
                          <a:ea typeface="メイリオ" panose="020B0604030504040204" pitchFamily="50" charset="-128"/>
                          <a:cs typeface="+mn-cs"/>
                        </a:rPr>
                        <a:t>D</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　</a:t>
                      </a:r>
                      <a:r>
                        <a:rPr lang="ja-JP" altLang="en-US" sz="2000" b="1" kern="100" dirty="0">
                          <a:solidFill>
                            <a:schemeClr val="accent1"/>
                          </a:solidFill>
                          <a:effectLst/>
                        </a:rPr>
                        <a:t>評価規準の理解と共有を図る活動を設定する。</a:t>
                      </a:r>
                      <a:endParaRPr lang="en-US" altLang="ja-JP" sz="2000" b="1" kern="100" dirty="0">
                        <a:solidFill>
                          <a:schemeClr val="accent1"/>
                        </a:solidFill>
                        <a:effectLst/>
                      </a:endParaRPr>
                    </a:p>
                  </a:txBody>
                  <a:tcPr marL="68580" marR="68580" marT="0" marB="0">
                    <a:solidFill>
                      <a:schemeClr val="accent6">
                        <a:lumMod val="20000"/>
                        <a:lumOff val="80000"/>
                      </a:schemeClr>
                    </a:solidFill>
                  </a:tcPr>
                </a:tc>
                <a:extLst>
                  <a:ext uri="{0D108BD9-81ED-4DB2-BD59-A6C34878D82A}">
                    <a16:rowId xmlns:a16="http://schemas.microsoft.com/office/drawing/2014/main" val="2823399512"/>
                  </a:ext>
                </a:extLst>
              </a:tr>
            </a:tbl>
          </a:graphicData>
        </a:graphic>
      </p:graphicFrame>
      <p:graphicFrame>
        <p:nvGraphicFramePr>
          <p:cNvPr id="4" name="表 3">
            <a:extLst>
              <a:ext uri="{FF2B5EF4-FFF2-40B4-BE49-F238E27FC236}">
                <a16:creationId xmlns:a16="http://schemas.microsoft.com/office/drawing/2014/main" id="{91EB1A76-D887-A1AE-237E-C6A55192B306}"/>
              </a:ext>
            </a:extLst>
          </p:cNvPr>
          <p:cNvGraphicFramePr>
            <a:graphicFrameLocks noGrp="1"/>
          </p:cNvGraphicFramePr>
          <p:nvPr>
            <p:extLst>
              <p:ext uri="{D42A27DB-BD31-4B8C-83A1-F6EECF244321}">
                <p14:modId xmlns:p14="http://schemas.microsoft.com/office/powerpoint/2010/main" val="2591059339"/>
              </p:ext>
            </p:extLst>
          </p:nvPr>
        </p:nvGraphicFramePr>
        <p:xfrm>
          <a:off x="125661" y="989822"/>
          <a:ext cx="11940677" cy="5395656"/>
        </p:xfrm>
        <a:graphic>
          <a:graphicData uri="http://schemas.openxmlformats.org/drawingml/2006/table">
            <a:tbl>
              <a:tblPr firstRow="1" firstCol="1" bandRow="1">
                <a:tableStyleId>{5C22544A-7EE6-4342-B048-85BDC9FD1C3A}</a:tableStyleId>
              </a:tblPr>
              <a:tblGrid>
                <a:gridCol w="615496">
                  <a:extLst>
                    <a:ext uri="{9D8B030D-6E8A-4147-A177-3AD203B41FA5}">
                      <a16:colId xmlns:a16="http://schemas.microsoft.com/office/drawing/2014/main" val="618505386"/>
                    </a:ext>
                  </a:extLst>
                </a:gridCol>
                <a:gridCol w="5493342">
                  <a:extLst>
                    <a:ext uri="{9D8B030D-6E8A-4147-A177-3AD203B41FA5}">
                      <a16:colId xmlns:a16="http://schemas.microsoft.com/office/drawing/2014/main" val="2991070813"/>
                    </a:ext>
                  </a:extLst>
                </a:gridCol>
                <a:gridCol w="5831839">
                  <a:extLst>
                    <a:ext uri="{9D8B030D-6E8A-4147-A177-3AD203B41FA5}">
                      <a16:colId xmlns:a16="http://schemas.microsoft.com/office/drawing/2014/main" val="1474267225"/>
                    </a:ext>
                  </a:extLst>
                </a:gridCol>
              </a:tblGrid>
              <a:tr h="521197">
                <a:tc>
                  <a:txBody>
                    <a:bodyPr/>
                    <a:lstStyle/>
                    <a:p>
                      <a:pPr algn="ctr" hangingPunct="0">
                        <a:lnSpc>
                          <a:spcPct val="100000"/>
                        </a:lnSpc>
                      </a:pPr>
                      <a:r>
                        <a:rPr lang="ja-JP" sz="2000" kern="100" dirty="0">
                          <a:effectLst/>
                          <a:latin typeface="メイリオ" panose="020B0604030504040204" pitchFamily="50" charset="-128"/>
                          <a:ea typeface="メイリオ" panose="020B0604030504040204" pitchFamily="50" charset="-128"/>
                        </a:rPr>
                        <a:t>時</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86476" marR="286476" marT="0" marB="0" anchor="ctr"/>
                </a:tc>
                <a:tc>
                  <a:txBody>
                    <a:bodyPr/>
                    <a:lstStyle/>
                    <a:p>
                      <a:pPr algn="ctr" hangingPunct="0">
                        <a:lnSpc>
                          <a:spcPct val="100000"/>
                        </a:lnSpc>
                      </a:pPr>
                      <a:r>
                        <a:rPr lang="ja-JP" sz="2000" kern="100" dirty="0">
                          <a:effectLst/>
                          <a:latin typeface="メイリオ" panose="020B0604030504040204" pitchFamily="50" charset="-128"/>
                          <a:ea typeface="メイリオ" panose="020B0604030504040204" pitchFamily="50" charset="-128"/>
                        </a:rPr>
                        <a:t>学習活動</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86476" marR="286476" marT="0" marB="0" anchor="ctr"/>
                </a:tc>
                <a:tc>
                  <a:txBody>
                    <a:bodyPr/>
                    <a:lstStyle/>
                    <a:p>
                      <a:pPr algn="ctr" hangingPunct="0">
                        <a:lnSpc>
                          <a:spcPct val="100000"/>
                        </a:lnSpc>
                      </a:pPr>
                      <a:r>
                        <a:rPr lang="ja-JP" sz="2000" kern="100" dirty="0">
                          <a:effectLst/>
                          <a:latin typeface="メイリオ" panose="020B0604030504040204" pitchFamily="50" charset="-128"/>
                          <a:ea typeface="メイリオ" panose="020B0604030504040204" pitchFamily="50" charset="-128"/>
                        </a:rPr>
                        <a:t>【ポイント③】を踏まえた具体的な働きかけ</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86476" marR="286476" marT="0" marB="0" anchor="ctr"/>
                </a:tc>
                <a:extLst>
                  <a:ext uri="{0D108BD9-81ED-4DB2-BD59-A6C34878D82A}">
                    <a16:rowId xmlns:a16="http://schemas.microsoft.com/office/drawing/2014/main" val="3285415268"/>
                  </a:ext>
                </a:extLst>
              </a:tr>
              <a:tr h="2314139">
                <a:tc>
                  <a:txBody>
                    <a:bodyPr/>
                    <a:lstStyle/>
                    <a:p>
                      <a:pPr algn="ctr" hangingPunct="0">
                        <a:lnSpc>
                          <a:spcPct val="100000"/>
                        </a:lnSpc>
                      </a:pPr>
                      <a:r>
                        <a:rPr lang="ja-JP" sz="2800" kern="100" dirty="0">
                          <a:effectLst/>
                          <a:latin typeface="メイリオ" panose="020B0604030504040204" pitchFamily="50" charset="-128"/>
                          <a:ea typeface="メイリオ" panose="020B0604030504040204" pitchFamily="50" charset="-128"/>
                        </a:rPr>
                        <a:t>１</a:t>
                      </a:r>
                      <a:endParaRPr 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86476" marR="286476" marT="0" marB="0" anchor="ctr"/>
                </a:tc>
                <a:tc>
                  <a:txBody>
                    <a:bodyPr/>
                    <a:lstStyle/>
                    <a:p>
                      <a:pPr indent="101600" algn="just">
                        <a:lnSpc>
                          <a:spcPct val="100000"/>
                        </a:lnSpc>
                      </a:pPr>
                      <a:r>
                        <a:rPr lang="ja-JP" sz="2800" kern="100" dirty="0">
                          <a:effectLst/>
                          <a:latin typeface="メイリオ" panose="020B0604030504040204" pitchFamily="50" charset="-128"/>
                          <a:ea typeface="メイリオ" panose="020B0604030504040204" pitchFamily="50" charset="-128"/>
                        </a:rPr>
                        <a:t>種類の異なる２個の豆電球を直列につないだ場合と並列につないだ場合の明るさを調べる実験を行い、結果を基に自分で課題を設定する。</a:t>
                      </a:r>
                      <a:endParaRPr 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86476" marR="286476" marT="0" marB="0"/>
                </a:tc>
                <a:tc>
                  <a:txBody>
                    <a:bodyPr/>
                    <a:lstStyle/>
                    <a:p>
                      <a:pPr indent="101600" algn="just" hangingPunct="0">
                        <a:lnSpc>
                          <a:spcPct val="100000"/>
                        </a:lnSpc>
                      </a:pPr>
                      <a:r>
                        <a:rPr lang="ja-JP" altLang="en-US" sz="2800" kern="100" dirty="0">
                          <a:effectLst/>
                          <a:latin typeface="メイリオ" panose="020B0604030504040204" pitchFamily="50" charset="-128"/>
                          <a:ea typeface="メイリオ" panose="020B0604030504040204" pitchFamily="50" charset="-128"/>
                        </a:rPr>
                        <a:t>  </a:t>
                      </a:r>
                      <a:r>
                        <a:rPr lang="ja-JP" sz="2800" kern="100" dirty="0">
                          <a:effectLst/>
                          <a:latin typeface="メイリオ" panose="020B0604030504040204" pitchFamily="50" charset="-128"/>
                          <a:ea typeface="メイリオ" panose="020B0604030504040204" pitchFamily="50" charset="-128"/>
                        </a:rPr>
                        <a:t>自分で課題を設定させることを通して、目標に到達した学習状況を生徒に理解させる。</a:t>
                      </a:r>
                      <a:endParaRPr 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86476" marR="286476" marT="0" marB="0"/>
                </a:tc>
                <a:extLst>
                  <a:ext uri="{0D108BD9-81ED-4DB2-BD59-A6C34878D82A}">
                    <a16:rowId xmlns:a16="http://schemas.microsoft.com/office/drawing/2014/main" val="2902939485"/>
                  </a:ext>
                </a:extLst>
              </a:tr>
              <a:tr h="1915056">
                <a:tc>
                  <a:txBody>
                    <a:bodyPr/>
                    <a:lstStyle/>
                    <a:p>
                      <a:pPr algn="ctr" hangingPunct="0">
                        <a:lnSpc>
                          <a:spcPct val="100000"/>
                        </a:lnSpc>
                      </a:pPr>
                      <a:r>
                        <a:rPr lang="ja-JP" sz="2800" kern="100" dirty="0">
                          <a:effectLst/>
                          <a:latin typeface="メイリオ" panose="020B0604030504040204" pitchFamily="50" charset="-128"/>
                          <a:ea typeface="メイリオ" panose="020B0604030504040204" pitchFamily="50" charset="-128"/>
                        </a:rPr>
                        <a:t>３</a:t>
                      </a:r>
                    </a:p>
                    <a:p>
                      <a:pPr algn="ctr" hangingPunct="0">
                        <a:lnSpc>
                          <a:spcPct val="100000"/>
                        </a:lnSpc>
                      </a:pPr>
                      <a:r>
                        <a:rPr lang="ja-JP" sz="2800" kern="100" dirty="0">
                          <a:effectLst/>
                          <a:latin typeface="メイリオ" panose="020B0604030504040204" pitchFamily="50" charset="-128"/>
                          <a:ea typeface="メイリオ" panose="020B0604030504040204" pitchFamily="50" charset="-128"/>
                        </a:rPr>
                        <a:t>・</a:t>
                      </a:r>
                    </a:p>
                    <a:p>
                      <a:pPr algn="ctr" hangingPunct="0">
                        <a:lnSpc>
                          <a:spcPct val="100000"/>
                        </a:lnSpc>
                      </a:pPr>
                      <a:r>
                        <a:rPr lang="ja-JP" sz="2800" kern="100" dirty="0">
                          <a:effectLst/>
                          <a:latin typeface="メイリオ" panose="020B0604030504040204" pitchFamily="50" charset="-128"/>
                          <a:ea typeface="メイリオ" panose="020B0604030504040204" pitchFamily="50" charset="-128"/>
                        </a:rPr>
                        <a:t>７</a:t>
                      </a:r>
                      <a:endParaRPr 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86476" marR="286476" marT="0" marB="0" anchor="ctr"/>
                </a:tc>
                <a:tc>
                  <a:txBody>
                    <a:bodyPr/>
                    <a:lstStyle/>
                    <a:p>
                      <a:pPr indent="101600" algn="just" hangingPunct="0">
                        <a:lnSpc>
                          <a:spcPct val="100000"/>
                        </a:lnSpc>
                      </a:pPr>
                      <a:r>
                        <a:rPr lang="ja-JP" altLang="en-US" sz="2800" kern="100" dirty="0">
                          <a:effectLst/>
                          <a:latin typeface="メイリオ" panose="020B0604030504040204" pitchFamily="50" charset="-128"/>
                          <a:ea typeface="メイリオ" panose="020B0604030504040204" pitchFamily="50" charset="-128"/>
                        </a:rPr>
                        <a:t>  </a:t>
                      </a:r>
                      <a:r>
                        <a:rPr lang="ja-JP" sz="2800" kern="100" dirty="0">
                          <a:effectLst/>
                          <a:latin typeface="メイリオ" panose="020B0604030504040204" pitchFamily="50" charset="-128"/>
                          <a:ea typeface="メイリオ" panose="020B0604030504040204" pitchFamily="50" charset="-128"/>
                        </a:rPr>
                        <a:t>第１時に設定した課題とこれまで学習したことを基に、電流・電圧に関する具体の内容についての課題を設定する。</a:t>
                      </a:r>
                      <a:endParaRPr 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86476" marR="286476" marT="0" marB="0"/>
                </a:tc>
                <a:tc>
                  <a:txBody>
                    <a:bodyPr/>
                    <a:lstStyle/>
                    <a:p>
                      <a:pPr indent="101600" algn="just" hangingPunct="0">
                        <a:lnSpc>
                          <a:spcPct val="100000"/>
                        </a:lnSpc>
                      </a:pPr>
                      <a:r>
                        <a:rPr lang="ja-JP" altLang="en-US" sz="2800" kern="100" dirty="0">
                          <a:effectLst/>
                          <a:latin typeface="メイリオ" panose="020B0604030504040204" pitchFamily="50" charset="-128"/>
                          <a:ea typeface="メイリオ" panose="020B0604030504040204" pitchFamily="50" charset="-128"/>
                        </a:rPr>
                        <a:t>  </a:t>
                      </a:r>
                      <a:r>
                        <a:rPr lang="ja-JP" sz="2800" kern="100" dirty="0">
                          <a:effectLst/>
                          <a:latin typeface="メイリオ" panose="020B0604030504040204" pitchFamily="50" charset="-128"/>
                          <a:ea typeface="メイリオ" panose="020B0604030504040204" pitchFamily="50" charset="-128"/>
                        </a:rPr>
                        <a:t>第１時に設定した課題を解決するために明らかにすべきことを確認させることを通して、目標に到達した学習状況と現在の学習活動の関係を、生徒が理解できるようにする。</a:t>
                      </a:r>
                      <a:endParaRPr 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86476" marR="286476" marT="0" marB="0"/>
                </a:tc>
                <a:extLst>
                  <a:ext uri="{0D108BD9-81ED-4DB2-BD59-A6C34878D82A}">
                    <a16:rowId xmlns:a16="http://schemas.microsoft.com/office/drawing/2014/main" val="1603290452"/>
                  </a:ext>
                </a:extLst>
              </a:tr>
            </a:tbl>
          </a:graphicData>
        </a:graphic>
      </p:graphicFrame>
      <p:sp>
        <p:nvSpPr>
          <p:cNvPr id="5" name="テキスト ボックス 4"/>
          <p:cNvSpPr txBox="1"/>
          <p:nvPr/>
        </p:nvSpPr>
        <p:spPr>
          <a:xfrm>
            <a:off x="0" y="401885"/>
            <a:ext cx="5827231" cy="369332"/>
          </a:xfrm>
          <a:prstGeom prst="rect">
            <a:avLst/>
          </a:prstGeom>
          <a:solidFill>
            <a:schemeClr val="accent5">
              <a:lumMod val="20000"/>
              <a:lumOff val="80000"/>
            </a:schemeClr>
          </a:solidFill>
          <a:ln>
            <a:solidFill>
              <a:schemeClr val="accent5"/>
            </a:solidFill>
          </a:ln>
        </p:spPr>
        <p:txBody>
          <a:bodyPr wrap="square" rtlCol="0">
            <a:spAutoFit/>
          </a:bodyPr>
          <a:lstStyle>
            <a:defPPr>
              <a:defRPr lang="ja-JP"/>
            </a:defPPr>
            <a:lvl1pPr>
              <a:defRPr>
                <a:latin typeface="メイリオ" panose="020B0604030504040204" pitchFamily="50" charset="-128"/>
                <a:ea typeface="メイリオ" panose="020B0604030504040204" pitchFamily="50" charset="-128"/>
              </a:defRPr>
            </a:lvl1pPr>
          </a:lstStyle>
          <a:p>
            <a:r>
              <a:rPr lang="ja-JP" altLang="en-US" dirty="0"/>
              <a:t>理科の例　単元「</a:t>
            </a:r>
            <a:r>
              <a:rPr lang="ja-JP" altLang="ja-JP" dirty="0"/>
              <a:t>回路と電流・電圧</a:t>
            </a:r>
            <a:r>
              <a:rPr lang="ja-JP" altLang="en-US" dirty="0"/>
              <a:t>」</a:t>
            </a:r>
          </a:p>
        </p:txBody>
      </p:sp>
      <p:sp>
        <p:nvSpPr>
          <p:cNvPr id="6" name="テキスト ボックス 5">
            <a:extLst>
              <a:ext uri="{FF2B5EF4-FFF2-40B4-BE49-F238E27FC236}">
                <a16:creationId xmlns:a16="http://schemas.microsoft.com/office/drawing/2014/main" id="{5E703991-5A76-242B-5859-74B4B6200E87}"/>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3273551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9F07F8A-8F98-467C-DAD4-592B9E2D859B}"/>
              </a:ext>
            </a:extLst>
          </p:cNvPr>
          <p:cNvGraphicFramePr>
            <a:graphicFrameLocks noGrp="1"/>
          </p:cNvGraphicFramePr>
          <p:nvPr>
            <p:extLst>
              <p:ext uri="{D42A27DB-BD31-4B8C-83A1-F6EECF244321}">
                <p14:modId xmlns:p14="http://schemas.microsoft.com/office/powerpoint/2010/main" val="760395675"/>
              </p:ext>
            </p:extLst>
          </p:nvPr>
        </p:nvGraphicFramePr>
        <p:xfrm>
          <a:off x="0" y="0"/>
          <a:ext cx="12192000" cy="448419"/>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402209162"/>
                    </a:ext>
                  </a:extLst>
                </a:gridCol>
              </a:tblGrid>
              <a:tr h="448419">
                <a:tc>
                  <a:txBody>
                    <a:bodyPr/>
                    <a:lstStyle/>
                    <a:p>
                      <a:pPr marL="133350" indent="-133350" algn="l" hangingPunct="0"/>
                      <a:r>
                        <a:rPr lang="ja-JP" altLang="en-US" sz="2000" b="0" kern="100" dirty="0">
                          <a:solidFill>
                            <a:schemeClr val="tx1"/>
                          </a:solidFill>
                          <a:effectLst/>
                        </a:rPr>
                        <a:t>　</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要素</a:t>
                      </a:r>
                      <a:r>
                        <a:rPr kumimoji="1" lang="en-US" altLang="ja-JP" sz="2400" b="1" kern="100" dirty="0">
                          <a:solidFill>
                            <a:schemeClr val="accent1"/>
                          </a:solidFill>
                          <a:effectLst/>
                          <a:latin typeface="メイリオ" panose="020B0604030504040204" pitchFamily="50" charset="-128"/>
                          <a:ea typeface="メイリオ" panose="020B0604030504040204" pitchFamily="50" charset="-128"/>
                          <a:cs typeface="+mn-cs"/>
                        </a:rPr>
                        <a:t>E</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　</a:t>
                      </a:r>
                      <a:r>
                        <a:rPr lang="ja-JP" altLang="en-US" sz="2000" b="1" kern="100" dirty="0">
                          <a:solidFill>
                            <a:schemeClr val="accent1"/>
                          </a:solidFill>
                          <a:effectLst/>
                        </a:rPr>
                        <a:t>評価規準と学習活動の関係の理解を図るツールを活用する。</a:t>
                      </a:r>
                      <a:endParaRPr lang="en-US" altLang="ja-JP" sz="2000" b="1" kern="100" dirty="0">
                        <a:solidFill>
                          <a:schemeClr val="accent1"/>
                        </a:solidFill>
                        <a:effectLst/>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823399512"/>
                  </a:ext>
                </a:extLst>
              </a:tr>
            </a:tbl>
          </a:graphicData>
        </a:graphic>
      </p:graphicFrame>
      <p:sp>
        <p:nvSpPr>
          <p:cNvPr id="4" name="テキスト ボックス 3">
            <a:extLst>
              <a:ext uri="{FF2B5EF4-FFF2-40B4-BE49-F238E27FC236}">
                <a16:creationId xmlns:a16="http://schemas.microsoft.com/office/drawing/2014/main" id="{F6C2144C-3DD0-0E0C-1957-D82367EBD815}"/>
              </a:ext>
            </a:extLst>
          </p:cNvPr>
          <p:cNvSpPr txBox="1"/>
          <p:nvPr/>
        </p:nvSpPr>
        <p:spPr>
          <a:xfrm>
            <a:off x="272061" y="600263"/>
            <a:ext cx="11322757" cy="3108543"/>
          </a:xfrm>
          <a:prstGeom prst="rect">
            <a:avLst/>
          </a:prstGeom>
        </p:spPr>
        <p:txBody>
          <a:bodyPr wrap="square">
            <a:spAutoFit/>
          </a:bodyPr>
          <a:lstStyle>
            <a:defPPr>
              <a:defRPr lang="ja-JP"/>
            </a:defPPr>
            <a:lvl1pPr algn="just">
              <a:defRPr sz="3200">
                <a:latin typeface="メイリオ" panose="020B0604030504040204" pitchFamily="50" charset="-128"/>
                <a:ea typeface="メイリオ" panose="020B0604030504040204" pitchFamily="50" charset="-128"/>
              </a:defRPr>
            </a:lvl1pPr>
          </a:lstStyle>
          <a:p>
            <a:r>
              <a:rPr lang="ja-JP" altLang="en-US" sz="2800" dirty="0"/>
              <a:t>　単元の評価規準を生徒と共有し、学習活動との関係の理解を図るためのツールとして、単元の目標や評価規準、学習の記録や振り返り、生徒用ルーブリックなどが一体となっているようなワークシートを活用する。</a:t>
            </a:r>
            <a:endParaRPr lang="en-US" altLang="ja-JP" sz="2800" dirty="0"/>
          </a:p>
          <a:p>
            <a:r>
              <a:rPr lang="ja-JP" altLang="en-US" sz="2800" dirty="0"/>
              <a:t>　生徒のつまずきや疑問を把握することができるように、振り返りにはできたことや分かったことなどだけではなく、分からなかったことや解決したいことなども記入できるような構成とする。</a:t>
            </a:r>
          </a:p>
        </p:txBody>
      </p:sp>
      <p:sp>
        <p:nvSpPr>
          <p:cNvPr id="6" name="正方形/長方形 5">
            <a:extLst>
              <a:ext uri="{FF2B5EF4-FFF2-40B4-BE49-F238E27FC236}">
                <a16:creationId xmlns:a16="http://schemas.microsoft.com/office/drawing/2014/main" id="{E41E41BC-E751-6076-CAFD-8F746DEDE557}"/>
              </a:ext>
            </a:extLst>
          </p:cNvPr>
          <p:cNvSpPr/>
          <p:nvPr/>
        </p:nvSpPr>
        <p:spPr>
          <a:xfrm>
            <a:off x="232646" y="4033060"/>
            <a:ext cx="11726707" cy="2246769"/>
          </a:xfrm>
          <a:prstGeom prst="rect">
            <a:avLst/>
          </a:prstGeom>
          <a:solidFill>
            <a:schemeClr val="accent2">
              <a:lumMod val="20000"/>
              <a:lumOff val="80000"/>
            </a:schemeClr>
          </a:solidFill>
          <a:ln>
            <a:solidFill>
              <a:schemeClr val="accent2">
                <a:lumMod val="75000"/>
              </a:schemeClr>
            </a:solidFill>
          </a:ln>
        </p:spPr>
        <p:txBody>
          <a:bodyPr wrap="square">
            <a:spAutoFit/>
          </a:bodyPr>
          <a:lstStyle/>
          <a:p>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授業実践への効果</a:t>
            </a:r>
            <a:r>
              <a:rPr lang="en-US" altLang="ja-JP" sz="2800" dirty="0">
                <a:latin typeface="メイリオ" panose="020B0604030504040204" pitchFamily="50" charset="-128"/>
                <a:ea typeface="メイリオ" panose="020B0604030504040204" pitchFamily="50" charset="-128"/>
              </a:rPr>
              <a:t>】</a:t>
            </a:r>
          </a:p>
          <a:p>
            <a:pPr marL="271463" indent="-271463"/>
            <a:r>
              <a:rPr lang="ja-JP" altLang="en-US" sz="2800" dirty="0">
                <a:latin typeface="メイリオ" panose="020B0604030504040204" pitchFamily="50" charset="-128"/>
                <a:ea typeface="メイリオ" panose="020B0604030504040204" pitchFamily="50" charset="-128"/>
              </a:rPr>
              <a:t>・単元を通してどのような資質・能力をどのような学習活動を通して身に付けるのかについて生徒と共有するとともに、生徒の思考の過程や学習の調整の過程を可視化することが可能になる。</a:t>
            </a:r>
            <a:endParaRPr lang="en-US" altLang="ja-JP" sz="2800" dirty="0">
              <a:latin typeface="メイリオ" panose="020B0604030504040204" pitchFamily="50" charset="-128"/>
              <a:ea typeface="メイリオ" panose="020B0604030504040204" pitchFamily="50" charset="-128"/>
            </a:endParaRPr>
          </a:p>
          <a:p>
            <a:pPr marL="271463" indent="-271463"/>
            <a:r>
              <a:rPr lang="ja-JP" altLang="en-US" sz="2800" dirty="0">
                <a:latin typeface="メイリオ" panose="020B0604030504040204" pitchFamily="50" charset="-128"/>
                <a:ea typeface="メイリオ" panose="020B0604030504040204" pitchFamily="50" charset="-128"/>
              </a:rPr>
              <a:t>・生徒のつまずきを把握し、働きかけの改善に生かすことができる。</a:t>
            </a:r>
          </a:p>
        </p:txBody>
      </p:sp>
      <p:sp>
        <p:nvSpPr>
          <p:cNvPr id="3" name="テキスト ボックス 2">
            <a:extLst>
              <a:ext uri="{FF2B5EF4-FFF2-40B4-BE49-F238E27FC236}">
                <a16:creationId xmlns:a16="http://schemas.microsoft.com/office/drawing/2014/main" id="{26E88384-591E-3095-20BB-EC147E611268}"/>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4027235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5B4A671E-4361-BBE5-C394-F40E2362F708}"/>
              </a:ext>
            </a:extLst>
          </p:cNvPr>
          <p:cNvPicPr>
            <a:picLocks noChangeAspect="1"/>
          </p:cNvPicPr>
          <p:nvPr/>
        </p:nvPicPr>
        <p:blipFill>
          <a:blip r:embed="rId3"/>
          <a:stretch>
            <a:fillRect/>
          </a:stretch>
        </p:blipFill>
        <p:spPr>
          <a:xfrm>
            <a:off x="6094848" y="738976"/>
            <a:ext cx="4441959" cy="6119024"/>
          </a:xfrm>
          <a:prstGeom prst="rect">
            <a:avLst/>
          </a:prstGeom>
        </p:spPr>
      </p:pic>
      <p:pic>
        <p:nvPicPr>
          <p:cNvPr id="24" name="図 23">
            <a:extLst>
              <a:ext uri="{FF2B5EF4-FFF2-40B4-BE49-F238E27FC236}">
                <a16:creationId xmlns:a16="http://schemas.microsoft.com/office/drawing/2014/main" id="{3138C092-85E8-E485-555C-81637719582B}"/>
              </a:ext>
            </a:extLst>
          </p:cNvPr>
          <p:cNvPicPr>
            <a:picLocks noChangeAspect="1"/>
          </p:cNvPicPr>
          <p:nvPr/>
        </p:nvPicPr>
        <p:blipFill>
          <a:blip r:embed="rId4"/>
          <a:stretch>
            <a:fillRect/>
          </a:stretch>
        </p:blipFill>
        <p:spPr>
          <a:xfrm>
            <a:off x="1476602" y="689148"/>
            <a:ext cx="4457067" cy="6119024"/>
          </a:xfrm>
          <a:prstGeom prst="rect">
            <a:avLst/>
          </a:prstGeom>
        </p:spPr>
      </p:pic>
      <p:sp>
        <p:nvSpPr>
          <p:cNvPr id="4" name="スライド番号プレースホルダー 3">
            <a:extLst>
              <a:ext uri="{FF2B5EF4-FFF2-40B4-BE49-F238E27FC236}">
                <a16:creationId xmlns:a16="http://schemas.microsoft.com/office/drawing/2014/main" id="{A6959152-8839-E1C4-7CCD-5704064169BA}"/>
              </a:ext>
            </a:extLst>
          </p:cNvPr>
          <p:cNvSpPr>
            <a:spLocks noGrp="1"/>
          </p:cNvSpPr>
          <p:nvPr>
            <p:ph type="sldNum" sz="quarter" idx="12"/>
          </p:nvPr>
        </p:nvSpPr>
        <p:spPr/>
        <p:txBody>
          <a:bodyPr/>
          <a:lstStyle/>
          <a:p>
            <a:fld id="{DB7F1010-28A5-4862-9439-635DDEBC659D}" type="slidenum">
              <a:rPr kumimoji="1" lang="ja-JP" altLang="en-US" smtClean="0"/>
              <a:t>35</a:t>
            </a:fld>
            <a:endParaRPr kumimoji="1" lang="ja-JP" altLang="en-US" dirty="0"/>
          </a:p>
        </p:txBody>
      </p:sp>
      <p:sp>
        <p:nvSpPr>
          <p:cNvPr id="2" name="矢印: 右 1">
            <a:extLst>
              <a:ext uri="{FF2B5EF4-FFF2-40B4-BE49-F238E27FC236}">
                <a16:creationId xmlns:a16="http://schemas.microsoft.com/office/drawing/2014/main" id="{76FDF509-8219-F6C4-9348-2B45393C4C07}"/>
              </a:ext>
            </a:extLst>
          </p:cNvPr>
          <p:cNvSpPr/>
          <p:nvPr/>
        </p:nvSpPr>
        <p:spPr>
          <a:xfrm>
            <a:off x="10099" y="728069"/>
            <a:ext cx="1466504" cy="804347"/>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rPr>
              <a:t>学習活動</a:t>
            </a:r>
            <a:endParaRPr kumimoji="1" lang="ja-JP" altLang="en-US" sz="2000" b="1" dirty="0">
              <a:solidFill>
                <a:schemeClr val="bg1"/>
              </a:solidFill>
            </a:endParaRPr>
          </a:p>
        </p:txBody>
      </p:sp>
      <p:sp>
        <p:nvSpPr>
          <p:cNvPr id="12" name="矢印: 右 11">
            <a:extLst>
              <a:ext uri="{FF2B5EF4-FFF2-40B4-BE49-F238E27FC236}">
                <a16:creationId xmlns:a16="http://schemas.microsoft.com/office/drawing/2014/main" id="{04D13515-99EE-510A-2683-F7A6D4124F0D}"/>
              </a:ext>
            </a:extLst>
          </p:cNvPr>
          <p:cNvSpPr/>
          <p:nvPr/>
        </p:nvSpPr>
        <p:spPr>
          <a:xfrm>
            <a:off x="36245" y="1750479"/>
            <a:ext cx="1466504" cy="804347"/>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rPr>
              <a:t>評価規準</a:t>
            </a:r>
            <a:endParaRPr kumimoji="1" lang="ja-JP" altLang="en-US" sz="2000" b="1" dirty="0">
              <a:solidFill>
                <a:schemeClr val="bg1"/>
              </a:solidFill>
            </a:endParaRPr>
          </a:p>
        </p:txBody>
      </p:sp>
      <p:sp>
        <p:nvSpPr>
          <p:cNvPr id="13" name="矢印: 右 12">
            <a:extLst>
              <a:ext uri="{FF2B5EF4-FFF2-40B4-BE49-F238E27FC236}">
                <a16:creationId xmlns:a16="http://schemas.microsoft.com/office/drawing/2014/main" id="{5A508070-1748-FD77-1542-0C16B05B1705}"/>
              </a:ext>
            </a:extLst>
          </p:cNvPr>
          <p:cNvSpPr/>
          <p:nvPr/>
        </p:nvSpPr>
        <p:spPr>
          <a:xfrm>
            <a:off x="83400" y="3213983"/>
            <a:ext cx="1699537" cy="804347"/>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rPr>
              <a:t>学習の記録</a:t>
            </a:r>
          </a:p>
        </p:txBody>
      </p:sp>
      <p:sp>
        <p:nvSpPr>
          <p:cNvPr id="14" name="矢印: 左 13">
            <a:extLst>
              <a:ext uri="{FF2B5EF4-FFF2-40B4-BE49-F238E27FC236}">
                <a16:creationId xmlns:a16="http://schemas.microsoft.com/office/drawing/2014/main" id="{473E9573-DD6B-9F3E-4F06-9947CDE7077D}"/>
              </a:ext>
            </a:extLst>
          </p:cNvPr>
          <p:cNvSpPr/>
          <p:nvPr/>
        </p:nvSpPr>
        <p:spPr>
          <a:xfrm>
            <a:off x="10392561" y="2682115"/>
            <a:ext cx="1666667" cy="1045566"/>
          </a:xfrm>
          <a:prstGeom prst="leftArrow">
            <a:avLst>
              <a:gd name="adj1" fmla="val 50000"/>
              <a:gd name="adj2" fmla="val 49091"/>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rPr>
              <a:t>振り返り</a:t>
            </a:r>
            <a:endParaRPr kumimoji="1" lang="ja-JP" altLang="en-US" sz="2000" b="1" dirty="0">
              <a:solidFill>
                <a:schemeClr val="bg1"/>
              </a:solidFill>
            </a:endParaRPr>
          </a:p>
        </p:txBody>
      </p:sp>
      <p:sp>
        <p:nvSpPr>
          <p:cNvPr id="15" name="正方形/長方形 14">
            <a:extLst>
              <a:ext uri="{FF2B5EF4-FFF2-40B4-BE49-F238E27FC236}">
                <a16:creationId xmlns:a16="http://schemas.microsoft.com/office/drawing/2014/main" id="{EBE71854-CB33-B968-8A63-A0754942BDE7}"/>
              </a:ext>
            </a:extLst>
          </p:cNvPr>
          <p:cNvSpPr/>
          <p:nvPr/>
        </p:nvSpPr>
        <p:spPr>
          <a:xfrm>
            <a:off x="7812772" y="857432"/>
            <a:ext cx="1282020" cy="4039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7" name="直線矢印コネクタ 16">
            <a:extLst>
              <a:ext uri="{FF2B5EF4-FFF2-40B4-BE49-F238E27FC236}">
                <a16:creationId xmlns:a16="http://schemas.microsoft.com/office/drawing/2014/main" id="{1EE7893B-3D91-8AD4-67B2-6028A86E5CE0}"/>
              </a:ext>
            </a:extLst>
          </p:cNvPr>
          <p:cNvCxnSpPr>
            <a:cxnSpLocks/>
          </p:cNvCxnSpPr>
          <p:nvPr/>
        </p:nvCxnSpPr>
        <p:spPr>
          <a:xfrm flipH="1">
            <a:off x="7708110" y="1261383"/>
            <a:ext cx="316089" cy="3990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13C98199-ED33-4584-224E-39576D84D60C}"/>
              </a:ext>
            </a:extLst>
          </p:cNvPr>
          <p:cNvSpPr txBox="1"/>
          <p:nvPr/>
        </p:nvSpPr>
        <p:spPr>
          <a:xfrm>
            <a:off x="6836545" y="1682719"/>
            <a:ext cx="2182505" cy="523220"/>
          </a:xfrm>
          <a:prstGeom prst="rect">
            <a:avLst/>
          </a:prstGeom>
          <a:solidFill>
            <a:schemeClr val="bg1"/>
          </a:solidFill>
          <a:ln>
            <a:solidFill>
              <a:schemeClr val="tx1"/>
            </a:solidFill>
          </a:ln>
        </p:spPr>
        <p:txBody>
          <a:bodyPr wrap="square" rtlCol="0">
            <a:spAutoFit/>
          </a:bodyPr>
          <a:lstStyle/>
          <a:p>
            <a:pPr algn="ctr"/>
            <a:r>
              <a:rPr kumimoji="1" lang="ja-JP" altLang="en-US" sz="1400" dirty="0"/>
              <a:t>分からなかったこと</a:t>
            </a:r>
            <a:endParaRPr kumimoji="1" lang="en-US" altLang="ja-JP" sz="1400" dirty="0"/>
          </a:p>
          <a:p>
            <a:pPr algn="ctr"/>
            <a:r>
              <a:rPr kumimoji="1" lang="ja-JP" altLang="en-US" sz="1400" dirty="0"/>
              <a:t>疑問に思っていること</a:t>
            </a:r>
          </a:p>
        </p:txBody>
      </p:sp>
      <p:sp>
        <p:nvSpPr>
          <p:cNvPr id="19" name="正方形/長方形 18">
            <a:extLst>
              <a:ext uri="{FF2B5EF4-FFF2-40B4-BE49-F238E27FC236}">
                <a16:creationId xmlns:a16="http://schemas.microsoft.com/office/drawing/2014/main" id="{A76E49AA-8FE7-E1CB-5BB1-6A1F76FCA83E}"/>
              </a:ext>
            </a:extLst>
          </p:cNvPr>
          <p:cNvSpPr/>
          <p:nvPr/>
        </p:nvSpPr>
        <p:spPr>
          <a:xfrm>
            <a:off x="9153736" y="857432"/>
            <a:ext cx="1282020" cy="4039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0" name="直線矢印コネクタ 19">
            <a:extLst>
              <a:ext uri="{FF2B5EF4-FFF2-40B4-BE49-F238E27FC236}">
                <a16:creationId xmlns:a16="http://schemas.microsoft.com/office/drawing/2014/main" id="{530ECDD9-66D2-01C6-54E1-1C582C2FCE9E}"/>
              </a:ext>
            </a:extLst>
          </p:cNvPr>
          <p:cNvCxnSpPr>
            <a:cxnSpLocks/>
          </p:cNvCxnSpPr>
          <p:nvPr/>
        </p:nvCxnSpPr>
        <p:spPr>
          <a:xfrm>
            <a:off x="9603781" y="1283936"/>
            <a:ext cx="190965" cy="3539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09BB0575-740A-6AEB-F8FD-695C0AAFB9AC}"/>
              </a:ext>
            </a:extLst>
          </p:cNvPr>
          <p:cNvSpPr txBox="1"/>
          <p:nvPr/>
        </p:nvSpPr>
        <p:spPr>
          <a:xfrm>
            <a:off x="9341258" y="1677545"/>
            <a:ext cx="2391099" cy="523220"/>
          </a:xfrm>
          <a:prstGeom prst="rect">
            <a:avLst/>
          </a:prstGeom>
          <a:solidFill>
            <a:schemeClr val="bg1"/>
          </a:solidFill>
          <a:ln>
            <a:solidFill>
              <a:schemeClr val="tx1"/>
            </a:solidFill>
          </a:ln>
        </p:spPr>
        <p:txBody>
          <a:bodyPr wrap="square" rtlCol="0">
            <a:spAutoFit/>
          </a:bodyPr>
          <a:lstStyle/>
          <a:p>
            <a:pPr algn="ctr"/>
            <a:r>
              <a:rPr kumimoji="1" lang="ja-JP" altLang="en-US" sz="1400" dirty="0"/>
              <a:t>学習の改善に役だったこと</a:t>
            </a:r>
            <a:endParaRPr kumimoji="1" lang="en-US" altLang="ja-JP" sz="1400" dirty="0"/>
          </a:p>
          <a:p>
            <a:pPr algn="ctr"/>
            <a:r>
              <a:rPr lang="ja-JP" altLang="en-US" sz="1400" dirty="0"/>
              <a:t>次に取り組みたいこと</a:t>
            </a:r>
            <a:endParaRPr kumimoji="1" lang="ja-JP" altLang="en-US" sz="1400" dirty="0"/>
          </a:p>
        </p:txBody>
      </p:sp>
      <p:sp>
        <p:nvSpPr>
          <p:cNvPr id="28" name="矢印: 右 27">
            <a:extLst>
              <a:ext uri="{FF2B5EF4-FFF2-40B4-BE49-F238E27FC236}">
                <a16:creationId xmlns:a16="http://schemas.microsoft.com/office/drawing/2014/main" id="{A0D88D6B-A5F7-AF48-CC8E-7578ECCBA40B}"/>
              </a:ext>
            </a:extLst>
          </p:cNvPr>
          <p:cNvSpPr/>
          <p:nvPr/>
        </p:nvSpPr>
        <p:spPr>
          <a:xfrm>
            <a:off x="40934" y="6003824"/>
            <a:ext cx="1435667" cy="804347"/>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rPr>
              <a:t>相互評価</a:t>
            </a:r>
            <a:endParaRPr kumimoji="1" lang="ja-JP" altLang="en-US" sz="2000" b="1" dirty="0">
              <a:solidFill>
                <a:schemeClr val="bg1"/>
              </a:solidFill>
            </a:endParaRPr>
          </a:p>
        </p:txBody>
      </p:sp>
      <p:sp>
        <p:nvSpPr>
          <p:cNvPr id="29" name="矢印: 左 28">
            <a:extLst>
              <a:ext uri="{FF2B5EF4-FFF2-40B4-BE49-F238E27FC236}">
                <a16:creationId xmlns:a16="http://schemas.microsoft.com/office/drawing/2014/main" id="{0407A11E-1411-740E-B9CA-E57490C896ED}"/>
              </a:ext>
            </a:extLst>
          </p:cNvPr>
          <p:cNvSpPr/>
          <p:nvPr/>
        </p:nvSpPr>
        <p:spPr>
          <a:xfrm>
            <a:off x="9374812" y="5135881"/>
            <a:ext cx="2684416" cy="1286800"/>
          </a:xfrm>
          <a:prstGeom prst="leftArrow">
            <a:avLst>
              <a:gd name="adj1" fmla="val 50000"/>
              <a:gd name="adj2" fmla="val 49091"/>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rPr>
              <a:t>学習の調整の記録</a:t>
            </a:r>
          </a:p>
        </p:txBody>
      </p:sp>
      <p:graphicFrame>
        <p:nvGraphicFramePr>
          <p:cNvPr id="9" name="表 8">
            <a:extLst>
              <a:ext uri="{FF2B5EF4-FFF2-40B4-BE49-F238E27FC236}">
                <a16:creationId xmlns:a16="http://schemas.microsoft.com/office/drawing/2014/main" id="{05BB2341-5325-4680-614A-8A0E0A388ECE}"/>
              </a:ext>
            </a:extLst>
          </p:cNvPr>
          <p:cNvGraphicFramePr>
            <a:graphicFrameLocks noGrp="1"/>
          </p:cNvGraphicFramePr>
          <p:nvPr>
            <p:extLst>
              <p:ext uri="{D42A27DB-BD31-4B8C-83A1-F6EECF244321}">
                <p14:modId xmlns:p14="http://schemas.microsoft.com/office/powerpoint/2010/main" val="1302607931"/>
              </p:ext>
            </p:extLst>
          </p:nvPr>
        </p:nvGraphicFramePr>
        <p:xfrm>
          <a:off x="10099" y="-13961"/>
          <a:ext cx="12192000" cy="365760"/>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402209162"/>
                    </a:ext>
                  </a:extLst>
                </a:gridCol>
              </a:tblGrid>
              <a:tr h="319123">
                <a:tc>
                  <a:txBody>
                    <a:bodyPr/>
                    <a:lstStyle/>
                    <a:p>
                      <a:pPr marL="133350" indent="-133350" algn="l" hangingPunct="0"/>
                      <a:r>
                        <a:rPr lang="ja-JP" altLang="en-US" sz="2000" b="0" kern="100" dirty="0">
                          <a:solidFill>
                            <a:schemeClr val="tx1"/>
                          </a:solidFill>
                          <a:effectLst/>
                        </a:rPr>
                        <a:t>　</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要素</a:t>
                      </a:r>
                      <a:r>
                        <a:rPr kumimoji="1" lang="en-US" altLang="ja-JP" sz="2400" b="1" kern="100" dirty="0">
                          <a:solidFill>
                            <a:schemeClr val="accent1"/>
                          </a:solidFill>
                          <a:effectLst/>
                          <a:latin typeface="メイリオ" panose="020B0604030504040204" pitchFamily="50" charset="-128"/>
                          <a:ea typeface="メイリオ" panose="020B0604030504040204" pitchFamily="50" charset="-128"/>
                          <a:cs typeface="+mn-cs"/>
                        </a:rPr>
                        <a:t>E</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　</a:t>
                      </a:r>
                      <a:r>
                        <a:rPr lang="ja-JP" altLang="en-US" sz="2000" b="1" kern="100" dirty="0">
                          <a:solidFill>
                            <a:schemeClr val="accent1"/>
                          </a:solidFill>
                          <a:effectLst/>
                        </a:rPr>
                        <a:t>評価規準と学習活動の関係の理解を図るツールを活用する。</a:t>
                      </a:r>
                      <a:endParaRPr lang="en-US" altLang="ja-JP" sz="2000" b="1" kern="100" dirty="0">
                        <a:solidFill>
                          <a:schemeClr val="accent1"/>
                        </a:solidFill>
                        <a:effectLst/>
                      </a:endParaRPr>
                    </a:p>
                  </a:txBody>
                  <a:tcPr marL="68580" marR="68580" marT="0" marB="0">
                    <a:solidFill>
                      <a:schemeClr val="accent6">
                        <a:lumMod val="20000"/>
                        <a:lumOff val="80000"/>
                      </a:schemeClr>
                    </a:solidFill>
                  </a:tcPr>
                </a:tc>
                <a:extLst>
                  <a:ext uri="{0D108BD9-81ED-4DB2-BD59-A6C34878D82A}">
                    <a16:rowId xmlns:a16="http://schemas.microsoft.com/office/drawing/2014/main" val="2823399512"/>
                  </a:ext>
                </a:extLst>
              </a:tr>
            </a:tbl>
          </a:graphicData>
        </a:graphic>
      </p:graphicFrame>
      <p:sp>
        <p:nvSpPr>
          <p:cNvPr id="10" name="テキスト ボックス 9">
            <a:extLst>
              <a:ext uri="{FF2B5EF4-FFF2-40B4-BE49-F238E27FC236}">
                <a16:creationId xmlns:a16="http://schemas.microsoft.com/office/drawing/2014/main" id="{4AEA98BB-1F86-7E39-6319-05DA1BBEC4DA}"/>
              </a:ext>
            </a:extLst>
          </p:cNvPr>
          <p:cNvSpPr txBox="1"/>
          <p:nvPr/>
        </p:nvSpPr>
        <p:spPr>
          <a:xfrm>
            <a:off x="83400" y="334858"/>
            <a:ext cx="12108600" cy="338554"/>
          </a:xfrm>
          <a:prstGeom prst="rect">
            <a:avLst/>
          </a:prstGeom>
          <a:solidFill>
            <a:schemeClr val="accent5">
              <a:lumMod val="20000"/>
              <a:lumOff val="80000"/>
            </a:schemeClr>
          </a:solidFill>
          <a:ln>
            <a:solidFill>
              <a:schemeClr val="accent5"/>
            </a:solidFill>
          </a:ln>
        </p:spPr>
        <p:txBody>
          <a:bodyPr wrap="square" rtlCol="0" anchor="ctr">
            <a:spAutoFit/>
          </a:bodyPr>
          <a:lstStyle>
            <a:defPPr>
              <a:defRPr lang="ja-JP"/>
            </a:defPPr>
            <a:lvl1pPr>
              <a:defRPr>
                <a:latin typeface="メイリオ" panose="020B0604030504040204" pitchFamily="50" charset="-128"/>
                <a:ea typeface="メイリオ" panose="020B0604030504040204" pitchFamily="50" charset="-128"/>
              </a:defRPr>
            </a:lvl1pPr>
          </a:lstStyle>
          <a:p>
            <a:pPr algn="ctr"/>
            <a:r>
              <a:rPr lang="ja-JP" altLang="en-US" sz="1600" dirty="0"/>
              <a:t>国語科の例　単元「「蓬莱の玉の枝</a:t>
            </a:r>
            <a:r>
              <a:rPr lang="en-US" altLang="ja-JP" sz="1600" dirty="0"/>
              <a:t>―</a:t>
            </a:r>
            <a:r>
              <a:rPr lang="ja-JP" altLang="en-US" sz="1600" dirty="0"/>
              <a:t>「竹取物語」から」を読んで、「竹取物語」の魅力とはどのようなものかを考えよう</a:t>
            </a:r>
          </a:p>
        </p:txBody>
      </p:sp>
      <p:sp>
        <p:nvSpPr>
          <p:cNvPr id="3" name="テキスト ボックス 2">
            <a:extLst>
              <a:ext uri="{FF2B5EF4-FFF2-40B4-BE49-F238E27FC236}">
                <a16:creationId xmlns:a16="http://schemas.microsoft.com/office/drawing/2014/main" id="{3EA06CB9-DA62-705A-C22E-D4B7BFEC4A3D}"/>
              </a:ext>
            </a:extLst>
          </p:cNvPr>
          <p:cNvSpPr txBox="1"/>
          <p:nvPr/>
        </p:nvSpPr>
        <p:spPr>
          <a:xfrm>
            <a:off x="2369127" y="6608618"/>
            <a:ext cx="9822873" cy="25391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269960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par>
                                <p:cTn id="28" presetID="22" presetClass="entr" presetSubtype="1"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up)">
                                      <p:cBhvr>
                                        <p:cTn id="30" dur="500"/>
                                        <p:tgtEl>
                                          <p:spTgt spid="17"/>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up)">
                                      <p:cBhvr>
                                        <p:cTn id="38" dur="500"/>
                                        <p:tgtEl>
                                          <p:spTgt spid="19"/>
                                        </p:tgtEl>
                                      </p:cBhvr>
                                    </p:animEffect>
                                  </p:childTnLst>
                                </p:cTn>
                              </p:par>
                              <p:par>
                                <p:cTn id="39" presetID="22" presetClass="entr" presetSubtype="1"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up)">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right)">
                                      <p:cBhvr>
                                        <p:cTn id="5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P spid="15" grpId="0" animBg="1"/>
      <p:bldP spid="18" grpId="0" animBg="1"/>
      <p:bldP spid="19" grpId="0" animBg="1"/>
      <p:bldP spid="21" grpId="0" animBg="1"/>
      <p:bldP spid="28" grpId="0" animBg="1"/>
      <p:bldP spid="2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DACDA5B6-107D-848D-84CF-3509F52535D0}"/>
              </a:ext>
            </a:extLst>
          </p:cNvPr>
          <p:cNvGraphicFramePr>
            <a:graphicFrameLocks noGrp="1"/>
          </p:cNvGraphicFramePr>
          <p:nvPr>
            <p:extLst>
              <p:ext uri="{D42A27DB-BD31-4B8C-83A1-F6EECF244321}">
                <p14:modId xmlns:p14="http://schemas.microsoft.com/office/powerpoint/2010/main" val="1618022063"/>
              </p:ext>
            </p:extLst>
          </p:nvPr>
        </p:nvGraphicFramePr>
        <p:xfrm>
          <a:off x="0" y="0"/>
          <a:ext cx="12192000" cy="443345"/>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402209162"/>
                    </a:ext>
                  </a:extLst>
                </a:gridCol>
              </a:tblGrid>
              <a:tr h="443345">
                <a:tc>
                  <a:txBody>
                    <a:bodyPr/>
                    <a:lstStyle/>
                    <a:p>
                      <a:pPr marL="133350" indent="-133350" algn="l" hangingPunct="0"/>
                      <a:r>
                        <a:rPr lang="ja-JP" altLang="en-US" sz="2000" b="0" kern="100" dirty="0">
                          <a:solidFill>
                            <a:schemeClr val="tx1"/>
                          </a:solidFill>
                          <a:effectLst/>
                        </a:rPr>
                        <a:t>　</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要素</a:t>
                      </a:r>
                      <a:r>
                        <a:rPr kumimoji="1" lang="en-US" altLang="ja-JP" sz="2400" b="1" kern="100" dirty="0">
                          <a:solidFill>
                            <a:schemeClr val="accent1"/>
                          </a:solidFill>
                          <a:effectLst/>
                          <a:latin typeface="メイリオ" panose="020B0604030504040204" pitchFamily="50" charset="-128"/>
                          <a:ea typeface="メイリオ" panose="020B0604030504040204" pitchFamily="50" charset="-128"/>
                          <a:cs typeface="+mn-cs"/>
                        </a:rPr>
                        <a:t>E</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　</a:t>
                      </a:r>
                      <a:r>
                        <a:rPr lang="ja-JP" altLang="en-US" sz="2000" b="1" kern="100" dirty="0">
                          <a:solidFill>
                            <a:schemeClr val="accent1"/>
                          </a:solidFill>
                          <a:effectLst/>
                        </a:rPr>
                        <a:t>評価規準と学習活動の関係の理解を図るツールを活用する。</a:t>
                      </a:r>
                      <a:endParaRPr lang="en-US" altLang="ja-JP" sz="2000" b="1" kern="100" dirty="0">
                        <a:solidFill>
                          <a:schemeClr val="accent1"/>
                        </a:solidFill>
                        <a:effectLst/>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823399512"/>
                  </a:ext>
                </a:extLst>
              </a:tr>
            </a:tbl>
          </a:graphicData>
        </a:graphic>
      </p:graphicFrame>
      <p:sp>
        <p:nvSpPr>
          <p:cNvPr id="5" name="テキスト ボックス 4">
            <a:extLst>
              <a:ext uri="{FF2B5EF4-FFF2-40B4-BE49-F238E27FC236}">
                <a16:creationId xmlns:a16="http://schemas.microsoft.com/office/drawing/2014/main" id="{0FA7B010-F91D-238E-BCC2-9FE6E33405D2}"/>
              </a:ext>
            </a:extLst>
          </p:cNvPr>
          <p:cNvSpPr txBox="1"/>
          <p:nvPr/>
        </p:nvSpPr>
        <p:spPr>
          <a:xfrm>
            <a:off x="62306" y="460087"/>
            <a:ext cx="9381067" cy="369332"/>
          </a:xfrm>
          <a:prstGeom prst="rect">
            <a:avLst/>
          </a:prstGeom>
          <a:solidFill>
            <a:schemeClr val="accent5">
              <a:lumMod val="20000"/>
              <a:lumOff val="80000"/>
            </a:schemeClr>
          </a:solidFill>
          <a:ln>
            <a:solidFill>
              <a:schemeClr val="accent5"/>
            </a:solidFill>
          </a:ln>
        </p:spPr>
        <p:txBody>
          <a:bodyPr wrap="square" rtlCol="0" anchor="ctr">
            <a:spAutoFit/>
          </a:bodyPr>
          <a:lstStyle/>
          <a:p>
            <a:r>
              <a:rPr lang="ja-JP" altLang="en-US" dirty="0">
                <a:latin typeface="メイリオ" panose="020B0604030504040204" pitchFamily="50" charset="-128"/>
                <a:ea typeface="メイリオ" panose="020B0604030504040204" pitchFamily="50" charset="-128"/>
              </a:rPr>
              <a:t>外国語</a:t>
            </a:r>
            <a:r>
              <a:rPr kumimoji="1" lang="ja-JP" altLang="en-US" dirty="0">
                <a:latin typeface="メイリオ" panose="020B0604030504040204" pitchFamily="50" charset="-128"/>
                <a:ea typeface="メイリオ" panose="020B0604030504040204" pitchFamily="50" charset="-128"/>
              </a:rPr>
              <a:t>科の事例　単元「</a:t>
            </a:r>
            <a:r>
              <a:rPr kumimoji="1" lang="en-US" altLang="ja-JP" dirty="0">
                <a:latin typeface="メイリオ" panose="020B0604030504040204" pitchFamily="50" charset="-128"/>
                <a:ea typeface="メイリオ" panose="020B0604030504040204" pitchFamily="50" charset="-128"/>
              </a:rPr>
              <a:t>A Speech about My Brother</a:t>
            </a:r>
            <a:r>
              <a:rPr kumimoji="1" lang="ja-JP" altLang="en-US" dirty="0">
                <a:latin typeface="メイリオ" panose="020B0604030504040204" pitchFamily="50" charset="-128"/>
                <a:ea typeface="メイリオ" panose="020B0604030504040204" pitchFamily="50" charset="-128"/>
              </a:rPr>
              <a:t>」（領域「話すこと［発表］」）</a:t>
            </a:r>
          </a:p>
        </p:txBody>
      </p:sp>
      <p:pic>
        <p:nvPicPr>
          <p:cNvPr id="8" name="図 7">
            <a:extLst>
              <a:ext uri="{FF2B5EF4-FFF2-40B4-BE49-F238E27FC236}">
                <a16:creationId xmlns:a16="http://schemas.microsoft.com/office/drawing/2014/main" id="{F9593755-D56E-F15D-956F-854AB57AC1CB}"/>
              </a:ext>
            </a:extLst>
          </p:cNvPr>
          <p:cNvPicPr>
            <a:picLocks noChangeAspect="1"/>
          </p:cNvPicPr>
          <p:nvPr/>
        </p:nvPicPr>
        <p:blipFill>
          <a:blip r:embed="rId3"/>
          <a:stretch>
            <a:fillRect/>
          </a:stretch>
        </p:blipFill>
        <p:spPr>
          <a:xfrm>
            <a:off x="7408890" y="846161"/>
            <a:ext cx="3944353" cy="6011839"/>
          </a:xfrm>
          <a:prstGeom prst="rect">
            <a:avLst/>
          </a:prstGeom>
          <a:ln w="6350">
            <a:solidFill>
              <a:schemeClr val="tx1"/>
            </a:solidFill>
          </a:ln>
        </p:spPr>
      </p:pic>
      <p:sp>
        <p:nvSpPr>
          <p:cNvPr id="9" name="正方形/長方形 8">
            <a:extLst>
              <a:ext uri="{FF2B5EF4-FFF2-40B4-BE49-F238E27FC236}">
                <a16:creationId xmlns:a16="http://schemas.microsoft.com/office/drawing/2014/main" id="{C858CEF6-6AA8-DEB4-C9A8-36C11A1FD731}"/>
              </a:ext>
            </a:extLst>
          </p:cNvPr>
          <p:cNvSpPr/>
          <p:nvPr/>
        </p:nvSpPr>
        <p:spPr>
          <a:xfrm>
            <a:off x="7330490" y="2511188"/>
            <a:ext cx="4101151" cy="23337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図 12">
            <a:extLst>
              <a:ext uri="{FF2B5EF4-FFF2-40B4-BE49-F238E27FC236}">
                <a16:creationId xmlns:a16="http://schemas.microsoft.com/office/drawing/2014/main" id="{EA677942-AF2C-98E4-92A9-B2018D721AC3}"/>
              </a:ext>
            </a:extLst>
          </p:cNvPr>
          <p:cNvPicPr>
            <a:picLocks noChangeAspect="1"/>
          </p:cNvPicPr>
          <p:nvPr/>
        </p:nvPicPr>
        <p:blipFill>
          <a:blip r:embed="rId4"/>
          <a:stretch>
            <a:fillRect/>
          </a:stretch>
        </p:blipFill>
        <p:spPr>
          <a:xfrm>
            <a:off x="419678" y="846161"/>
            <a:ext cx="4070435" cy="5953769"/>
          </a:xfrm>
          <a:prstGeom prst="rect">
            <a:avLst/>
          </a:prstGeom>
          <a:ln w="6350">
            <a:solidFill>
              <a:schemeClr val="tx1"/>
            </a:solidFill>
          </a:ln>
        </p:spPr>
      </p:pic>
      <p:sp>
        <p:nvSpPr>
          <p:cNvPr id="14" name="正方形/長方形 13">
            <a:extLst>
              <a:ext uri="{FF2B5EF4-FFF2-40B4-BE49-F238E27FC236}">
                <a16:creationId xmlns:a16="http://schemas.microsoft.com/office/drawing/2014/main" id="{A39E28B8-47C4-CDB5-3229-3EC3B3F7E9A6}"/>
              </a:ext>
            </a:extLst>
          </p:cNvPr>
          <p:cNvSpPr/>
          <p:nvPr/>
        </p:nvSpPr>
        <p:spPr>
          <a:xfrm>
            <a:off x="404319" y="3985147"/>
            <a:ext cx="4101151" cy="218364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B7658CA6-3272-141C-6893-3CADC61BCA8C}"/>
              </a:ext>
            </a:extLst>
          </p:cNvPr>
          <p:cNvSpPr/>
          <p:nvPr/>
        </p:nvSpPr>
        <p:spPr>
          <a:xfrm>
            <a:off x="4752840" y="3083553"/>
            <a:ext cx="2251881" cy="901594"/>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rPr>
              <a:t>生徒用</a:t>
            </a:r>
            <a:endParaRPr lang="en-US" altLang="ja-JP" sz="2400" b="1" dirty="0">
              <a:solidFill>
                <a:schemeClr val="bg1"/>
              </a:solidFill>
            </a:endParaRPr>
          </a:p>
          <a:p>
            <a:pPr algn="ctr"/>
            <a:r>
              <a:rPr lang="ja-JP" altLang="en-US" sz="2400" b="1" dirty="0">
                <a:solidFill>
                  <a:schemeClr val="bg1"/>
                </a:solidFill>
              </a:rPr>
              <a:t>ルーブリック</a:t>
            </a:r>
          </a:p>
        </p:txBody>
      </p:sp>
      <p:cxnSp>
        <p:nvCxnSpPr>
          <p:cNvPr id="16" name="直線矢印コネクタ 15">
            <a:extLst>
              <a:ext uri="{FF2B5EF4-FFF2-40B4-BE49-F238E27FC236}">
                <a16:creationId xmlns:a16="http://schemas.microsoft.com/office/drawing/2014/main" id="{C7D16E84-C86B-AC85-739C-FCC8A64D8539}"/>
              </a:ext>
            </a:extLst>
          </p:cNvPr>
          <p:cNvCxnSpPr>
            <a:cxnSpLocks/>
          </p:cNvCxnSpPr>
          <p:nvPr/>
        </p:nvCxnSpPr>
        <p:spPr>
          <a:xfrm flipH="1">
            <a:off x="3657600" y="3534350"/>
            <a:ext cx="1058982" cy="4507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C084C8FC-09BF-EC83-E786-90DA8ED0757E}"/>
              </a:ext>
            </a:extLst>
          </p:cNvPr>
          <p:cNvCxnSpPr>
            <a:cxnSpLocks/>
          </p:cNvCxnSpPr>
          <p:nvPr/>
        </p:nvCxnSpPr>
        <p:spPr>
          <a:xfrm>
            <a:off x="6564381" y="3343490"/>
            <a:ext cx="783176" cy="3345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D3D19223-3ACF-2BDE-F0EA-17F378121B2D}"/>
              </a:ext>
            </a:extLst>
          </p:cNvPr>
          <p:cNvSpPr txBox="1"/>
          <p:nvPr/>
        </p:nvSpPr>
        <p:spPr>
          <a:xfrm>
            <a:off x="2369127" y="6608618"/>
            <a:ext cx="9822873" cy="25391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2378923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7C19501-5EDE-2DE8-CD80-B6A9E1775852}"/>
              </a:ext>
            </a:extLst>
          </p:cNvPr>
          <p:cNvGraphicFramePr>
            <a:graphicFrameLocks noGrp="1"/>
          </p:cNvGraphicFramePr>
          <p:nvPr>
            <p:extLst>
              <p:ext uri="{D42A27DB-BD31-4B8C-83A1-F6EECF244321}">
                <p14:modId xmlns:p14="http://schemas.microsoft.com/office/powerpoint/2010/main" val="3543164848"/>
              </p:ext>
            </p:extLst>
          </p:nvPr>
        </p:nvGraphicFramePr>
        <p:xfrm>
          <a:off x="0" y="0"/>
          <a:ext cx="12192000" cy="415636"/>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402209162"/>
                    </a:ext>
                  </a:extLst>
                </a:gridCol>
              </a:tblGrid>
              <a:tr h="415636">
                <a:tc>
                  <a:txBody>
                    <a:bodyPr/>
                    <a:lstStyle/>
                    <a:p>
                      <a:pPr marL="133350" indent="-133350" algn="l" hangingPunct="0"/>
                      <a:r>
                        <a:rPr lang="ja-JP" altLang="en-US" sz="2000" b="0" kern="100" dirty="0">
                          <a:solidFill>
                            <a:schemeClr val="tx1"/>
                          </a:solidFill>
                          <a:effectLst/>
                        </a:rPr>
                        <a:t>　</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要素</a:t>
                      </a:r>
                      <a:r>
                        <a:rPr kumimoji="1" lang="en-US" altLang="ja-JP" sz="2400" b="1" kern="100" dirty="0">
                          <a:solidFill>
                            <a:schemeClr val="accent1"/>
                          </a:solidFill>
                          <a:effectLst/>
                          <a:latin typeface="メイリオ" panose="020B0604030504040204" pitchFamily="50" charset="-128"/>
                          <a:ea typeface="メイリオ" panose="020B0604030504040204" pitchFamily="50" charset="-128"/>
                          <a:cs typeface="+mn-cs"/>
                        </a:rPr>
                        <a:t>F</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　</a:t>
                      </a:r>
                      <a:r>
                        <a:rPr lang="ja-JP" altLang="en-US" sz="2000" b="1" kern="100" dirty="0">
                          <a:solidFill>
                            <a:schemeClr val="accent1"/>
                          </a:solidFill>
                          <a:effectLst/>
                        </a:rPr>
                        <a:t>評価規準を満たす要素を生徒の言葉で表現させる。</a:t>
                      </a:r>
                      <a:endParaRPr lang="en-US" altLang="ja-JP" sz="2000" b="1" kern="100" dirty="0">
                        <a:solidFill>
                          <a:schemeClr val="accent1"/>
                        </a:solidFill>
                        <a:effectLst/>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823399512"/>
                  </a:ext>
                </a:extLst>
              </a:tr>
            </a:tbl>
          </a:graphicData>
        </a:graphic>
      </p:graphicFrame>
      <p:sp>
        <p:nvSpPr>
          <p:cNvPr id="5" name="正方形/長方形 4"/>
          <p:cNvSpPr/>
          <p:nvPr/>
        </p:nvSpPr>
        <p:spPr>
          <a:xfrm>
            <a:off x="396240" y="752091"/>
            <a:ext cx="11399520" cy="3046988"/>
          </a:xfrm>
          <a:prstGeom prst="rect">
            <a:avLst/>
          </a:prstGeom>
        </p:spPr>
        <p:txBody>
          <a:bodyPr wrap="square">
            <a:spAutoFit/>
          </a:bodyPr>
          <a:lstStyle/>
          <a:p>
            <a:pPr indent="133350" algn="just" hangingPunct="0">
              <a:spcAft>
                <a:spcPts val="0"/>
              </a:spcAft>
            </a:pPr>
            <a:r>
              <a:rPr lang="ja-JP" altLang="en-US" sz="32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32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評価規準に示されている「自分の考えを確かなものにしている」「多面的・多角的に考察している」「科学的に探究している」「内容を整理して話している」といった姿の具体を</a:t>
            </a:r>
            <a:r>
              <a:rPr lang="ja-JP" altLang="en-US" sz="32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スライド</a:t>
            </a:r>
            <a:r>
              <a:rPr lang="ja-JP" altLang="ja-JP" sz="32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や模範例などで提示し、それらを基に評価規準を満たしている要素を生徒が考え、生徒の言葉で表現するように働きかける。</a:t>
            </a:r>
            <a:endParaRPr lang="ja-JP"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E41E41BC-E751-6076-CAFD-8F746DEDE557}"/>
              </a:ext>
            </a:extLst>
          </p:cNvPr>
          <p:cNvSpPr/>
          <p:nvPr/>
        </p:nvSpPr>
        <p:spPr>
          <a:xfrm>
            <a:off x="232646" y="4135534"/>
            <a:ext cx="11726707" cy="2246769"/>
          </a:xfrm>
          <a:prstGeom prst="rect">
            <a:avLst/>
          </a:prstGeom>
          <a:solidFill>
            <a:schemeClr val="accent2">
              <a:lumMod val="20000"/>
              <a:lumOff val="80000"/>
            </a:schemeClr>
          </a:solidFill>
          <a:ln>
            <a:solidFill>
              <a:schemeClr val="accent2">
                <a:lumMod val="75000"/>
              </a:schemeClr>
            </a:solidFill>
          </a:ln>
        </p:spPr>
        <p:txBody>
          <a:bodyPr wrap="square">
            <a:spAutoFit/>
          </a:bodyPr>
          <a:lstStyle/>
          <a:p>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生徒の学習改善への効果</a:t>
            </a:r>
            <a:r>
              <a:rPr lang="en-US" altLang="ja-JP" sz="2800" dirty="0">
                <a:latin typeface="メイリオ" panose="020B0604030504040204" pitchFamily="50" charset="-128"/>
                <a:ea typeface="メイリオ" panose="020B0604030504040204" pitchFamily="50" charset="-128"/>
              </a:rPr>
              <a:t>】</a:t>
            </a:r>
          </a:p>
          <a:p>
            <a:pPr marL="271463" indent="-271463"/>
            <a:r>
              <a:rPr lang="ja-JP" altLang="en-US" sz="2800" dirty="0">
                <a:latin typeface="メイリオ" panose="020B0604030504040204" pitchFamily="50" charset="-128"/>
                <a:ea typeface="メイリオ" panose="020B0604030504040204" pitchFamily="50" charset="-128"/>
              </a:rPr>
              <a:t>・生徒は、評価規準を満たす要素を自分の言葉で表現することで、目指すべき姿を具体的にイメージすることができる。</a:t>
            </a:r>
            <a:endParaRPr lang="en-US" altLang="ja-JP" sz="2800" dirty="0">
              <a:latin typeface="メイリオ" panose="020B0604030504040204" pitchFamily="50" charset="-128"/>
              <a:ea typeface="メイリオ" panose="020B0604030504040204" pitchFamily="50" charset="-128"/>
            </a:endParaRPr>
          </a:p>
          <a:p>
            <a:pPr marL="271463" indent="-271463"/>
            <a:r>
              <a:rPr lang="ja-JP" altLang="en-US" sz="2800" dirty="0">
                <a:latin typeface="メイリオ" panose="020B0604030504040204" pitchFamily="50" charset="-128"/>
                <a:ea typeface="メイリオ" panose="020B0604030504040204" pitchFamily="50" charset="-128"/>
              </a:rPr>
              <a:t>・生徒は、何ができればよいのか、どのように考えればよいのかが分かることで、学習活動に意欲的に取り組むようになる。</a:t>
            </a:r>
          </a:p>
        </p:txBody>
      </p:sp>
      <p:sp>
        <p:nvSpPr>
          <p:cNvPr id="4" name="テキスト ボックス 3">
            <a:extLst>
              <a:ext uri="{FF2B5EF4-FFF2-40B4-BE49-F238E27FC236}">
                <a16:creationId xmlns:a16="http://schemas.microsoft.com/office/drawing/2014/main" id="{0DF318FC-8F4B-93C1-E3D4-0AF87BFD41D2}"/>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2476434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7C19501-5EDE-2DE8-CD80-B6A9E1775852}"/>
              </a:ext>
            </a:extLst>
          </p:cNvPr>
          <p:cNvGraphicFramePr>
            <a:graphicFrameLocks noGrp="1"/>
          </p:cNvGraphicFramePr>
          <p:nvPr>
            <p:extLst>
              <p:ext uri="{D42A27DB-BD31-4B8C-83A1-F6EECF244321}">
                <p14:modId xmlns:p14="http://schemas.microsoft.com/office/powerpoint/2010/main" val="661593904"/>
              </p:ext>
            </p:extLst>
          </p:nvPr>
        </p:nvGraphicFramePr>
        <p:xfrm>
          <a:off x="0" y="0"/>
          <a:ext cx="12192000" cy="415636"/>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402209162"/>
                    </a:ext>
                  </a:extLst>
                </a:gridCol>
              </a:tblGrid>
              <a:tr h="415636">
                <a:tc>
                  <a:txBody>
                    <a:bodyPr/>
                    <a:lstStyle/>
                    <a:p>
                      <a:pPr marL="133350" indent="-133350" algn="l" hangingPunct="0"/>
                      <a:r>
                        <a:rPr lang="ja-JP" altLang="en-US" sz="2000" b="1" kern="100" dirty="0">
                          <a:solidFill>
                            <a:schemeClr val="accent1"/>
                          </a:solidFill>
                          <a:effectLst/>
                        </a:rPr>
                        <a:t>　</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要素</a:t>
                      </a:r>
                      <a:r>
                        <a:rPr kumimoji="1" lang="en-US" altLang="ja-JP" sz="2400" b="1" kern="100" dirty="0">
                          <a:solidFill>
                            <a:schemeClr val="accent1"/>
                          </a:solidFill>
                          <a:effectLst/>
                          <a:latin typeface="メイリオ" panose="020B0604030504040204" pitchFamily="50" charset="-128"/>
                          <a:ea typeface="メイリオ" panose="020B0604030504040204" pitchFamily="50" charset="-128"/>
                          <a:cs typeface="+mn-cs"/>
                        </a:rPr>
                        <a:t>F</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　</a:t>
                      </a:r>
                      <a:r>
                        <a:rPr lang="ja-JP" altLang="en-US" sz="2000" b="1" kern="100" dirty="0">
                          <a:solidFill>
                            <a:schemeClr val="accent1"/>
                          </a:solidFill>
                          <a:effectLst/>
                        </a:rPr>
                        <a:t>評価規準を満たす要素を生徒の言葉で表現させる。</a:t>
                      </a:r>
                      <a:endParaRPr lang="en-US" altLang="ja-JP" sz="2000" b="1" kern="100" dirty="0">
                        <a:solidFill>
                          <a:schemeClr val="accent1"/>
                        </a:solidFill>
                        <a:effectLst/>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823399512"/>
                  </a:ext>
                </a:extLst>
              </a:tr>
            </a:tbl>
          </a:graphicData>
        </a:graphic>
      </p:graphicFrame>
      <p:sp>
        <p:nvSpPr>
          <p:cNvPr id="4" name="テキスト ボックス 3"/>
          <p:cNvSpPr txBox="1"/>
          <p:nvPr/>
        </p:nvSpPr>
        <p:spPr>
          <a:xfrm>
            <a:off x="-1" y="421304"/>
            <a:ext cx="9245601" cy="369332"/>
          </a:xfrm>
          <a:prstGeom prst="rect">
            <a:avLst/>
          </a:prstGeom>
          <a:solidFill>
            <a:schemeClr val="accent5">
              <a:lumMod val="20000"/>
              <a:lumOff val="80000"/>
            </a:schemeClr>
          </a:solidFill>
          <a:ln>
            <a:solidFill>
              <a:schemeClr val="accent5"/>
            </a:solidFill>
          </a:ln>
        </p:spPr>
        <p:txBody>
          <a:bodyPr wrap="square" rtlCol="0">
            <a:spAutoFit/>
          </a:bodyPr>
          <a:lstStyle>
            <a:defPPr>
              <a:defRPr lang="ja-JP"/>
            </a:defPPr>
            <a:lvl1pPr>
              <a:defRPr>
                <a:latin typeface="メイリオ" panose="020B0604030504040204" pitchFamily="50" charset="-128"/>
                <a:ea typeface="メイリオ" panose="020B0604030504040204" pitchFamily="50" charset="-128"/>
              </a:defRPr>
            </a:lvl1pPr>
          </a:lstStyle>
          <a:p>
            <a:pPr algn="ctr"/>
            <a:r>
              <a:rPr lang="ja-JP" altLang="en-US" dirty="0"/>
              <a:t>外国語科の事例　単元「</a:t>
            </a:r>
            <a:r>
              <a:rPr lang="en-US" altLang="ja-JP" dirty="0"/>
              <a:t>A Speech about My Brother</a:t>
            </a:r>
            <a:r>
              <a:rPr lang="ja-JP" altLang="en-US" dirty="0"/>
              <a:t>」（領域「話すこと［発表］」）</a:t>
            </a:r>
          </a:p>
        </p:txBody>
      </p:sp>
      <p:sp>
        <p:nvSpPr>
          <p:cNvPr id="6" name="テキスト ボックス 5"/>
          <p:cNvSpPr txBox="1"/>
          <p:nvPr/>
        </p:nvSpPr>
        <p:spPr>
          <a:xfrm>
            <a:off x="201471" y="862902"/>
            <a:ext cx="11572839" cy="923330"/>
          </a:xfrm>
          <a:prstGeom prst="rect">
            <a:avLst/>
          </a:prstGeom>
          <a:noFill/>
          <a:ln>
            <a:noFill/>
          </a:ln>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「思考・判断・表現」の観点の評価規準</a:t>
            </a:r>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ＡＬＴやクラスメイトに自分の友達や先生について知ってもらうために、友達や学校の先生について、これまでに学習した語句や文を用いて即興で内容を整理して話している。</a:t>
            </a:r>
            <a:endParaRPr kumimoji="1" lang="ja-JP" altLang="en-US"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753CB08D-5A71-4D13-D573-D958FC661048}"/>
              </a:ext>
            </a:extLst>
          </p:cNvPr>
          <p:cNvSpPr txBox="1"/>
          <p:nvPr/>
        </p:nvSpPr>
        <p:spPr>
          <a:xfrm>
            <a:off x="201470" y="1786232"/>
            <a:ext cx="11572839" cy="1200329"/>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教師の働きかけ</a:t>
            </a:r>
            <a:r>
              <a:rPr kumimoji="1" lang="en-US" altLang="ja-JP"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マッピングを使って、模範となるスピーチの文と文のつながりを考えさせたり、段落構成に着目させたりして、「詳しく伝える」「内容を整理して伝える」とはどういうことか、生徒とやり取りをしながら、生徒なりの言葉で表現させるよう働きかける。</a:t>
            </a:r>
          </a:p>
        </p:txBody>
      </p:sp>
      <p:pic>
        <p:nvPicPr>
          <p:cNvPr id="10" name="図 9"/>
          <p:cNvPicPr>
            <a:picLocks noChangeAspect="1"/>
          </p:cNvPicPr>
          <p:nvPr/>
        </p:nvPicPr>
        <p:blipFill>
          <a:blip r:embed="rId3"/>
          <a:stretch>
            <a:fillRect/>
          </a:stretch>
        </p:blipFill>
        <p:spPr>
          <a:xfrm>
            <a:off x="1007320" y="3163154"/>
            <a:ext cx="4690922" cy="3337771"/>
          </a:xfrm>
          <a:prstGeom prst="rect">
            <a:avLst/>
          </a:prstGeom>
          <a:ln>
            <a:solidFill>
              <a:schemeClr val="tx1"/>
            </a:solidFill>
          </a:ln>
        </p:spPr>
      </p:pic>
      <p:pic>
        <p:nvPicPr>
          <p:cNvPr id="11" name="図 10"/>
          <p:cNvPicPr>
            <a:picLocks noChangeAspect="1"/>
          </p:cNvPicPr>
          <p:nvPr/>
        </p:nvPicPr>
        <p:blipFill>
          <a:blip r:embed="rId4"/>
          <a:stretch>
            <a:fillRect/>
          </a:stretch>
        </p:blipFill>
        <p:spPr>
          <a:xfrm>
            <a:off x="6095999" y="3163154"/>
            <a:ext cx="5358215" cy="3314210"/>
          </a:xfrm>
          <a:prstGeom prst="rect">
            <a:avLst/>
          </a:prstGeom>
          <a:ln>
            <a:solidFill>
              <a:schemeClr val="tx1"/>
            </a:solidFill>
          </a:ln>
        </p:spPr>
      </p:pic>
      <p:sp>
        <p:nvSpPr>
          <p:cNvPr id="5" name="テキスト ボックス 4">
            <a:extLst>
              <a:ext uri="{FF2B5EF4-FFF2-40B4-BE49-F238E27FC236}">
                <a16:creationId xmlns:a16="http://schemas.microsoft.com/office/drawing/2014/main" id="{65BBCC13-E4E4-1C26-603B-BD5CB9DF7A85}"/>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614575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7C19501-5EDE-2DE8-CD80-B6A9E1775852}"/>
              </a:ext>
            </a:extLst>
          </p:cNvPr>
          <p:cNvGraphicFramePr>
            <a:graphicFrameLocks noGrp="1"/>
          </p:cNvGraphicFramePr>
          <p:nvPr>
            <p:extLst>
              <p:ext uri="{D42A27DB-BD31-4B8C-83A1-F6EECF244321}">
                <p14:modId xmlns:p14="http://schemas.microsoft.com/office/powerpoint/2010/main" val="806669793"/>
              </p:ext>
            </p:extLst>
          </p:nvPr>
        </p:nvGraphicFramePr>
        <p:xfrm>
          <a:off x="0" y="0"/>
          <a:ext cx="12192000" cy="415636"/>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402209162"/>
                    </a:ext>
                  </a:extLst>
                </a:gridCol>
              </a:tblGrid>
              <a:tr h="415636">
                <a:tc>
                  <a:txBody>
                    <a:bodyPr/>
                    <a:lstStyle/>
                    <a:p>
                      <a:pPr marL="133350" indent="-133350" algn="l" hangingPunct="0"/>
                      <a:r>
                        <a:rPr lang="ja-JP" altLang="en-US" sz="2000" b="1" kern="100" dirty="0">
                          <a:solidFill>
                            <a:schemeClr val="accent1"/>
                          </a:solidFill>
                          <a:effectLst/>
                        </a:rPr>
                        <a:t>　</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要素</a:t>
                      </a:r>
                      <a:r>
                        <a:rPr kumimoji="1" lang="en-US" altLang="ja-JP" sz="2400" b="1" kern="100" dirty="0">
                          <a:solidFill>
                            <a:schemeClr val="accent1"/>
                          </a:solidFill>
                          <a:effectLst/>
                          <a:latin typeface="メイリオ" panose="020B0604030504040204" pitchFamily="50" charset="-128"/>
                          <a:ea typeface="メイリオ" panose="020B0604030504040204" pitchFamily="50" charset="-128"/>
                          <a:cs typeface="+mn-cs"/>
                        </a:rPr>
                        <a:t>F</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　</a:t>
                      </a:r>
                      <a:r>
                        <a:rPr lang="ja-JP" altLang="en-US" sz="2000" b="1" kern="100" dirty="0">
                          <a:solidFill>
                            <a:schemeClr val="accent1"/>
                          </a:solidFill>
                          <a:effectLst/>
                        </a:rPr>
                        <a:t>評価規準を満たす要素を生徒の言葉で表現させる。</a:t>
                      </a:r>
                      <a:endParaRPr lang="en-US" altLang="ja-JP" sz="2000" b="1" kern="100" dirty="0">
                        <a:solidFill>
                          <a:schemeClr val="accent1"/>
                        </a:solidFill>
                        <a:effectLst/>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823399512"/>
                  </a:ext>
                </a:extLst>
              </a:tr>
            </a:tbl>
          </a:graphicData>
        </a:graphic>
      </p:graphicFrame>
      <p:sp>
        <p:nvSpPr>
          <p:cNvPr id="4" name="テキスト ボックス 3"/>
          <p:cNvSpPr txBox="1"/>
          <p:nvPr/>
        </p:nvSpPr>
        <p:spPr>
          <a:xfrm>
            <a:off x="0" y="531985"/>
            <a:ext cx="9347201" cy="369332"/>
          </a:xfrm>
          <a:prstGeom prst="rect">
            <a:avLst/>
          </a:prstGeom>
          <a:solidFill>
            <a:schemeClr val="accent5">
              <a:lumMod val="20000"/>
              <a:lumOff val="80000"/>
            </a:schemeClr>
          </a:solidFill>
          <a:ln>
            <a:solidFill>
              <a:schemeClr val="accent5"/>
            </a:solidFill>
          </a:ln>
        </p:spPr>
        <p:txBody>
          <a:bodyPr wrap="square" rtlCol="0">
            <a:spAutoFit/>
          </a:bodyPr>
          <a:lstStyle>
            <a:defPPr>
              <a:defRPr lang="ja-JP"/>
            </a:defPPr>
            <a:lvl1pPr>
              <a:defRPr>
                <a:latin typeface="メイリオ" panose="020B0604030504040204" pitchFamily="50" charset="-128"/>
                <a:ea typeface="メイリオ" panose="020B0604030504040204" pitchFamily="50" charset="-128"/>
              </a:defRPr>
            </a:lvl1pPr>
          </a:lstStyle>
          <a:p>
            <a:r>
              <a:rPr lang="ja-JP" altLang="en-US" dirty="0"/>
              <a:t>外国語科の事例　単元「</a:t>
            </a:r>
            <a:r>
              <a:rPr lang="en-US" altLang="ja-JP" dirty="0"/>
              <a:t>A Speech about My Brother</a:t>
            </a:r>
            <a:r>
              <a:rPr lang="ja-JP" altLang="en-US" dirty="0"/>
              <a:t>」（領域「話すこと［発表］」）</a:t>
            </a:r>
          </a:p>
        </p:txBody>
      </p:sp>
      <p:sp>
        <p:nvSpPr>
          <p:cNvPr id="9" name="正方形/長方形 8"/>
          <p:cNvSpPr/>
          <p:nvPr/>
        </p:nvSpPr>
        <p:spPr>
          <a:xfrm>
            <a:off x="309580" y="1063036"/>
            <a:ext cx="11572839" cy="4893647"/>
          </a:xfrm>
          <a:prstGeom prst="rect">
            <a:avLst/>
          </a:prstGeom>
          <a:noFill/>
          <a:ln>
            <a:solidFill>
              <a:srgbClr val="C00000"/>
            </a:solidFill>
          </a:ln>
        </p:spPr>
        <p:txBody>
          <a:bodyPr wrap="square">
            <a:spAutoFit/>
          </a:bodyPr>
          <a:lstStyle/>
          <a:p>
            <a:pPr algn="just" hangingPunct="0">
              <a:spcAft>
                <a:spcPts val="0"/>
              </a:spcAft>
            </a:pPr>
            <a:r>
              <a:rPr lang="en-US" altLang="ja-JP" sz="24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4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生徒の学習改善の姿</a:t>
            </a:r>
            <a:r>
              <a:rPr lang="en-US" altLang="ja-JP" sz="24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p>
          <a:p>
            <a:pPr marL="271463" indent="360363" algn="just" hangingPunct="0">
              <a:spcAft>
                <a:spcPts val="0"/>
              </a:spcAft>
            </a:pPr>
            <a:r>
              <a:rPr lang="ja-JP" altLang="en-US" sz="24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生徒は視覚的に文の構成をイメージできたことで、「詳しく伝える」「内容を整理して伝える」とはどういうことかを理解し、生徒なりの言葉で次のように表現したことから、評価規準の理解を深めていることが見取れた。</a:t>
            </a:r>
            <a:endParaRPr lang="en-US" altLang="ja-JP" sz="24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algn="just" hangingPunct="0">
              <a:spcAft>
                <a:spcPts val="0"/>
              </a:spcAft>
            </a:pPr>
            <a:endParaRPr lang="en-US" altLang="ja-JP" sz="24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algn="just" hangingPunct="0">
              <a:spcAft>
                <a:spcPts val="0"/>
              </a:spcAft>
            </a:pPr>
            <a:r>
              <a:rPr lang="ja-JP" altLang="ja-JP" sz="24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＜詳しく伝える＞</a:t>
            </a:r>
            <a:endParaRPr lang="ja-JP" altLang="ja-JP" sz="3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182563" indent="-182563" algn="just" hangingPunct="0">
              <a:spcAft>
                <a:spcPts val="0"/>
              </a:spcAft>
            </a:pPr>
            <a:r>
              <a:rPr lang="ja-JP" altLang="en-US" sz="24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4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紹介する人との関係、年齢、誕生日などを伝えている。」「紹介する人についての大きい話題を、三つ以上伝えている。」「一つの大きい話題について、三つ以上の詳しい情報を伝えている。」「紹介する人との共通点や違う点を入れている。」</a:t>
            </a:r>
            <a:endParaRPr lang="ja-JP" altLang="ja-JP" sz="36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hangingPunct="0">
              <a:spcAft>
                <a:spcPts val="0"/>
              </a:spcAft>
            </a:pPr>
            <a:r>
              <a:rPr lang="ja-JP" altLang="ja-JP" sz="24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4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内容を整理して伝える</a:t>
            </a:r>
            <a:r>
              <a:rPr lang="ja-JP" altLang="ja-JP" sz="24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endParaRPr lang="ja-JP" altLang="ja-JP" sz="3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182563" indent="-182563"/>
            <a:r>
              <a:rPr lang="ja-JP" altLang="en-US" sz="24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4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「大きい話題から小さい話題で伝えている。」「大きい話題と小さい話題が関係している。」「つなぎ言葉（</a:t>
            </a:r>
            <a:r>
              <a:rPr lang="en-US" altLang="ja-JP" sz="2400" dirty="0">
                <a:solidFill>
                  <a:srgbClr val="000000"/>
                </a:solidFill>
                <a:latin typeface="メイリオ" panose="020B0604030504040204" pitchFamily="50" charset="-128"/>
                <a:ea typeface="メイリオ" panose="020B0604030504040204" pitchFamily="50" charset="-128"/>
              </a:rPr>
              <a:t>so, but, and</a:t>
            </a:r>
            <a:r>
              <a:rPr lang="ja-JP" altLang="ja-JP" sz="24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など）を使っている</a:t>
            </a:r>
            <a:r>
              <a:rPr lang="ja-JP" altLang="en-US" sz="24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4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endParaRPr lang="ja-JP" altLang="en-US" sz="24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CE3785F9-06D5-839B-BB94-AF12291291F6}"/>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120956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3EE0EB46-4B64-FE75-1C3E-3F86C741FDD4}"/>
              </a:ext>
            </a:extLst>
          </p:cNvPr>
          <p:cNvGraphicFramePr>
            <a:graphicFrameLocks noGrp="1"/>
          </p:cNvGraphicFramePr>
          <p:nvPr>
            <p:extLst>
              <p:ext uri="{D42A27DB-BD31-4B8C-83A1-F6EECF244321}">
                <p14:modId xmlns:p14="http://schemas.microsoft.com/office/powerpoint/2010/main" val="3662334176"/>
              </p:ext>
            </p:extLst>
          </p:nvPr>
        </p:nvGraphicFramePr>
        <p:xfrm>
          <a:off x="497840" y="1442282"/>
          <a:ext cx="11338560" cy="3048000"/>
        </p:xfrm>
        <a:graphic>
          <a:graphicData uri="http://schemas.openxmlformats.org/drawingml/2006/table">
            <a:tbl>
              <a:tblPr firstRow="1" firstCol="1" bandRow="1">
                <a:tableStyleId>{5C22544A-7EE6-4342-B048-85BDC9FD1C3A}</a:tableStyleId>
              </a:tblPr>
              <a:tblGrid>
                <a:gridCol w="11338560">
                  <a:extLst>
                    <a:ext uri="{9D8B030D-6E8A-4147-A177-3AD203B41FA5}">
                      <a16:colId xmlns:a16="http://schemas.microsoft.com/office/drawing/2014/main" val="2402209162"/>
                    </a:ext>
                  </a:extLst>
                </a:gridCol>
              </a:tblGrid>
              <a:tr h="0">
                <a:tc>
                  <a:txBody>
                    <a:bodyPr/>
                    <a:lstStyle/>
                    <a:p>
                      <a:pPr marL="133350" indent="-133350" algn="ctr" hangingPunct="0"/>
                      <a:r>
                        <a:rPr lang="ja-JP" altLang="en-US" sz="4000" b="1" kern="100" dirty="0">
                          <a:solidFill>
                            <a:schemeClr val="tx1"/>
                          </a:solidFill>
                          <a:effectLst/>
                          <a:latin typeface="メイリオ" panose="020B0604030504040204" pitchFamily="50" charset="-128"/>
                          <a:ea typeface="メイリオ" panose="020B0604030504040204" pitchFamily="50" charset="-128"/>
                        </a:rPr>
                        <a:t>授業改善</a:t>
                      </a:r>
                      <a:r>
                        <a:rPr lang="ja-JP" altLang="en-US" sz="2800" b="1" kern="100" dirty="0">
                          <a:solidFill>
                            <a:schemeClr val="tx1"/>
                          </a:solidFill>
                          <a:effectLst/>
                          <a:latin typeface="メイリオ" panose="020B0604030504040204" pitchFamily="50" charset="-128"/>
                          <a:ea typeface="メイリオ" panose="020B0604030504040204" pitchFamily="50" charset="-128"/>
                        </a:rPr>
                        <a:t>とは</a:t>
                      </a:r>
                      <a:endParaRPr lang="en-US" altLang="ja-JP" sz="4000" b="1" kern="100" dirty="0">
                        <a:solidFill>
                          <a:schemeClr val="tx1"/>
                        </a:solidFill>
                        <a:effectLst/>
                        <a:latin typeface="メイリオ" panose="020B0604030504040204" pitchFamily="50" charset="-128"/>
                        <a:ea typeface="メイリオ" panose="020B0604030504040204" pitchFamily="50" charset="-128"/>
                      </a:endParaRPr>
                    </a:p>
                    <a:p>
                      <a:pPr marL="133350" indent="-133350" algn="ctr" hangingPunct="0"/>
                      <a:endParaRPr lang="en-US" altLang="ja-JP" sz="4000" b="1" kern="100" dirty="0">
                        <a:solidFill>
                          <a:schemeClr val="tx1"/>
                        </a:solidFill>
                        <a:effectLst/>
                        <a:latin typeface="メイリオ" panose="020B0604030504040204" pitchFamily="50" charset="-128"/>
                        <a:ea typeface="メイリオ" panose="020B0604030504040204" pitchFamily="50" charset="-128"/>
                      </a:endParaRPr>
                    </a:p>
                    <a:p>
                      <a:pPr marL="0" indent="0" algn="just" hangingPunct="0"/>
                      <a:r>
                        <a:rPr lang="ja-JP" altLang="en-US" sz="4000" b="0" kern="100" dirty="0">
                          <a:solidFill>
                            <a:schemeClr val="tx1"/>
                          </a:solidFill>
                          <a:effectLst/>
                          <a:latin typeface="メイリオ" panose="020B0604030504040204" pitchFamily="50" charset="-128"/>
                          <a:ea typeface="メイリオ" panose="020B0604030504040204" pitchFamily="50" charset="-128"/>
                        </a:rPr>
                        <a:t>　単元という学習内容の一まとまりの中における、</a:t>
                      </a:r>
                      <a:r>
                        <a:rPr kumimoji="1" lang="ja-JP" altLang="en-US" sz="4000" b="1" kern="1200" dirty="0">
                          <a:ln w="1905"/>
                          <a:solidFill>
                            <a:srgbClr val="FF0000"/>
                          </a:soli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cs typeface="+mn-cs"/>
                        </a:rPr>
                        <a:t>教師の指導改善</a:t>
                      </a:r>
                      <a:r>
                        <a:rPr lang="ja-JP" altLang="en-US" sz="4000" b="0" kern="100" dirty="0">
                          <a:solidFill>
                            <a:schemeClr val="tx1"/>
                          </a:solidFill>
                          <a:effectLst/>
                          <a:latin typeface="メイリオ" panose="020B0604030504040204" pitchFamily="50" charset="-128"/>
                          <a:ea typeface="メイリオ" panose="020B0604030504040204" pitchFamily="50" charset="-128"/>
                        </a:rPr>
                        <a:t>、及び</a:t>
                      </a:r>
                      <a:r>
                        <a:rPr kumimoji="1" lang="ja-JP" altLang="en-US" sz="4000" b="1" kern="1200" dirty="0">
                          <a:ln w="1905"/>
                          <a:solidFill>
                            <a:srgbClr val="FF0000"/>
                          </a:soli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cs typeface="+mn-cs"/>
                        </a:rPr>
                        <a:t>生徒の学習改善を促すような教師の働きかけ</a:t>
                      </a:r>
                      <a:r>
                        <a:rPr lang="ja-JP" altLang="en-US" sz="4000" b="0" kern="100" dirty="0">
                          <a:solidFill>
                            <a:schemeClr val="tx1"/>
                          </a:solidFill>
                          <a:effectLst/>
                          <a:latin typeface="メイリオ" panose="020B0604030504040204" pitchFamily="50" charset="-128"/>
                          <a:ea typeface="メイリオ" panose="020B0604030504040204" pitchFamily="50" charset="-128"/>
                        </a:rPr>
                        <a:t>を指す。</a:t>
                      </a:r>
                      <a:endParaRPr lang="en-US" altLang="ja-JP" sz="4000" b="0" kern="100" dirty="0">
                        <a:solidFill>
                          <a:schemeClr val="tx1"/>
                        </a:solidFill>
                        <a:effectLst/>
                        <a:latin typeface="メイリオ" panose="020B0604030504040204" pitchFamily="50" charset="-128"/>
                        <a:ea typeface="メイリオ" panose="020B0604030504040204" pitchFamily="50" charset="-128"/>
                      </a:endParaRPr>
                    </a:p>
                  </a:txBody>
                  <a:tcPr marL="68580" marR="68580" marT="0" marB="0">
                    <a:noFill/>
                  </a:tcPr>
                </a:tc>
                <a:extLst>
                  <a:ext uri="{0D108BD9-81ED-4DB2-BD59-A6C34878D82A}">
                    <a16:rowId xmlns:a16="http://schemas.microsoft.com/office/drawing/2014/main" val="2823399512"/>
                  </a:ext>
                </a:extLst>
              </a:tr>
            </a:tbl>
          </a:graphicData>
        </a:graphic>
      </p:graphicFrame>
      <p:sp>
        <p:nvSpPr>
          <p:cNvPr id="3" name="テキスト ボックス 2">
            <a:extLst>
              <a:ext uri="{FF2B5EF4-FFF2-40B4-BE49-F238E27FC236}">
                <a16:creationId xmlns:a16="http://schemas.microsoft.com/office/drawing/2014/main" id="{8B932D8F-83A1-F0FC-CC0F-B4A675E837CE}"/>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27403101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7C19501-5EDE-2DE8-CD80-B6A9E1775852}"/>
              </a:ext>
            </a:extLst>
          </p:cNvPr>
          <p:cNvGraphicFramePr>
            <a:graphicFrameLocks noGrp="1"/>
          </p:cNvGraphicFramePr>
          <p:nvPr>
            <p:extLst>
              <p:ext uri="{D42A27DB-BD31-4B8C-83A1-F6EECF244321}">
                <p14:modId xmlns:p14="http://schemas.microsoft.com/office/powerpoint/2010/main" val="1929708417"/>
              </p:ext>
            </p:extLst>
          </p:nvPr>
        </p:nvGraphicFramePr>
        <p:xfrm>
          <a:off x="0" y="0"/>
          <a:ext cx="12192000" cy="448887"/>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402209162"/>
                    </a:ext>
                  </a:extLst>
                </a:gridCol>
              </a:tblGrid>
              <a:tr h="448887">
                <a:tc>
                  <a:txBody>
                    <a:bodyPr/>
                    <a:lstStyle/>
                    <a:p>
                      <a:pPr marL="133350" indent="-133350" algn="l" hangingPunct="0"/>
                      <a:r>
                        <a:rPr lang="ja-JP" altLang="en-US" sz="2400" b="1" kern="100" dirty="0">
                          <a:solidFill>
                            <a:schemeClr val="accent1"/>
                          </a:solidFill>
                          <a:effectLst/>
                        </a:rPr>
                        <a:t>　</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要素Ｇ　</a:t>
                      </a:r>
                      <a:r>
                        <a:rPr lang="ja-JP" altLang="en-US" sz="2000" b="1" kern="100" dirty="0">
                          <a:solidFill>
                            <a:schemeClr val="accent1"/>
                          </a:solidFill>
                          <a:effectLst/>
                        </a:rPr>
                        <a:t>繰り返し評価規準を確認する。</a:t>
                      </a:r>
                      <a:endParaRPr lang="en-US" altLang="ja-JP" sz="2000" b="1" kern="100" dirty="0">
                        <a:solidFill>
                          <a:schemeClr val="accent1"/>
                        </a:solidFill>
                        <a:effectLst/>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823399512"/>
                  </a:ext>
                </a:extLst>
              </a:tr>
            </a:tbl>
          </a:graphicData>
        </a:graphic>
      </p:graphicFrame>
      <p:sp>
        <p:nvSpPr>
          <p:cNvPr id="4" name="正方形/長方形 3"/>
          <p:cNvSpPr/>
          <p:nvPr/>
        </p:nvSpPr>
        <p:spPr>
          <a:xfrm>
            <a:off x="493221" y="1366897"/>
            <a:ext cx="11205557" cy="2062103"/>
          </a:xfrm>
          <a:prstGeom prst="rect">
            <a:avLst/>
          </a:prstGeom>
        </p:spPr>
        <p:txBody>
          <a:bodyPr wrap="square">
            <a:spAutoFit/>
          </a:bodyPr>
          <a:lstStyle/>
          <a:p>
            <a:r>
              <a:rPr lang="ja-JP" altLang="en-US" sz="3200" dirty="0">
                <a:latin typeface="メイリオ" panose="020B0604030504040204" pitchFamily="50" charset="-128"/>
                <a:ea typeface="メイリオ" panose="020B0604030504040204" pitchFamily="50" charset="-128"/>
              </a:rPr>
              <a:t>　単元の導入時だけでなく、単元の途中の主な学習活動を行う場面や、振り返りを行う場面などでも、目標を確認するよう促し、生徒の目標や評価規準への意識を継続できるよう働きかける。</a:t>
            </a:r>
          </a:p>
        </p:txBody>
      </p:sp>
      <p:sp>
        <p:nvSpPr>
          <p:cNvPr id="6" name="正方形/長方形 5">
            <a:extLst>
              <a:ext uri="{FF2B5EF4-FFF2-40B4-BE49-F238E27FC236}">
                <a16:creationId xmlns:a16="http://schemas.microsoft.com/office/drawing/2014/main" id="{E41E41BC-E751-6076-CAFD-8F746DEDE557}"/>
              </a:ext>
            </a:extLst>
          </p:cNvPr>
          <p:cNvSpPr/>
          <p:nvPr/>
        </p:nvSpPr>
        <p:spPr>
          <a:xfrm>
            <a:off x="493221" y="4135534"/>
            <a:ext cx="11205557" cy="1600438"/>
          </a:xfrm>
          <a:prstGeom prst="rect">
            <a:avLst/>
          </a:prstGeom>
          <a:solidFill>
            <a:schemeClr val="accent2">
              <a:lumMod val="20000"/>
              <a:lumOff val="80000"/>
            </a:schemeClr>
          </a:solidFill>
          <a:ln>
            <a:solidFill>
              <a:schemeClr val="accent2">
                <a:lumMod val="75000"/>
              </a:schemeClr>
            </a:solidFill>
          </a:ln>
        </p:spPr>
        <p:txBody>
          <a:bodyPr wrap="square">
            <a:spAutoFit/>
          </a:bodyPr>
          <a:lstStyle/>
          <a:p>
            <a:endParaRPr lang="en-US" altLang="ja-JP" sz="1200" dirty="0">
              <a:latin typeface="メイリオ" panose="020B0604030504040204" pitchFamily="50" charset="-128"/>
              <a:ea typeface="メイリオ" panose="020B0604030504040204" pitchFamily="50" charset="-128"/>
            </a:endParaRPr>
          </a:p>
          <a:p>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生徒の学習改善への効果</a:t>
            </a:r>
            <a:r>
              <a:rPr lang="en-US" altLang="ja-JP" sz="2800" dirty="0">
                <a:latin typeface="メイリオ" panose="020B0604030504040204" pitchFamily="50" charset="-128"/>
                <a:ea typeface="メイリオ" panose="020B0604030504040204" pitchFamily="50" charset="-128"/>
              </a:rPr>
              <a:t>】</a:t>
            </a:r>
          </a:p>
          <a:p>
            <a:r>
              <a:rPr lang="ja-JP" altLang="en-US" sz="2800" dirty="0">
                <a:latin typeface="メイリオ" panose="020B0604030504040204" pitchFamily="50" charset="-128"/>
                <a:ea typeface="メイリオ" panose="020B0604030504040204" pitchFamily="50" charset="-128"/>
              </a:rPr>
              <a:t>　生徒は学習が進むにつれ、教師に促されなくても、自分で目標や評価規準を確認するようになる。</a:t>
            </a:r>
          </a:p>
        </p:txBody>
      </p:sp>
      <p:sp>
        <p:nvSpPr>
          <p:cNvPr id="5" name="テキスト ボックス 4">
            <a:extLst>
              <a:ext uri="{FF2B5EF4-FFF2-40B4-BE49-F238E27FC236}">
                <a16:creationId xmlns:a16="http://schemas.microsoft.com/office/drawing/2014/main" id="{A039DCA3-752F-404D-2D89-594424C62430}"/>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1995287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7C19501-5EDE-2DE8-CD80-B6A9E1775852}"/>
              </a:ext>
            </a:extLst>
          </p:cNvPr>
          <p:cNvGraphicFramePr>
            <a:graphicFrameLocks noGrp="1"/>
          </p:cNvGraphicFramePr>
          <p:nvPr>
            <p:extLst>
              <p:ext uri="{D42A27DB-BD31-4B8C-83A1-F6EECF244321}">
                <p14:modId xmlns:p14="http://schemas.microsoft.com/office/powerpoint/2010/main" val="920806582"/>
              </p:ext>
            </p:extLst>
          </p:nvPr>
        </p:nvGraphicFramePr>
        <p:xfrm>
          <a:off x="0" y="0"/>
          <a:ext cx="12192000" cy="448887"/>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402209162"/>
                    </a:ext>
                  </a:extLst>
                </a:gridCol>
              </a:tblGrid>
              <a:tr h="448887">
                <a:tc>
                  <a:txBody>
                    <a:bodyPr/>
                    <a:lstStyle/>
                    <a:p>
                      <a:pPr marL="133350" indent="-133350" algn="l" hangingPunct="0"/>
                      <a:r>
                        <a:rPr lang="ja-JP" altLang="en-US" sz="2000" b="1" kern="100" dirty="0">
                          <a:solidFill>
                            <a:schemeClr val="accent1"/>
                          </a:solidFill>
                          <a:effectLst/>
                        </a:rPr>
                        <a:t>　</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要素</a:t>
                      </a:r>
                      <a:r>
                        <a:rPr kumimoji="1" lang="en-US" altLang="ja-JP" sz="2400" b="1" kern="100" dirty="0">
                          <a:solidFill>
                            <a:schemeClr val="accent1"/>
                          </a:solidFill>
                          <a:effectLst/>
                          <a:latin typeface="メイリオ" panose="020B0604030504040204" pitchFamily="50" charset="-128"/>
                          <a:ea typeface="メイリオ" panose="020B0604030504040204" pitchFamily="50" charset="-128"/>
                          <a:cs typeface="+mn-cs"/>
                        </a:rPr>
                        <a:t>G</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　</a:t>
                      </a:r>
                      <a:r>
                        <a:rPr lang="ja-JP" altLang="en-US" sz="2000" b="1" kern="100" dirty="0">
                          <a:solidFill>
                            <a:schemeClr val="accent1"/>
                          </a:solidFill>
                          <a:effectLst/>
                        </a:rPr>
                        <a:t>繰り返し評価規準を確認する。</a:t>
                      </a:r>
                      <a:endParaRPr lang="en-US" altLang="ja-JP" sz="2000" b="1" kern="100" dirty="0">
                        <a:solidFill>
                          <a:schemeClr val="accent1"/>
                        </a:solidFill>
                        <a:effectLst/>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823399512"/>
                  </a:ext>
                </a:extLst>
              </a:tr>
            </a:tbl>
          </a:graphicData>
        </a:graphic>
      </p:graphicFrame>
      <p:sp>
        <p:nvSpPr>
          <p:cNvPr id="5" name="テキスト ボックス 4"/>
          <p:cNvSpPr txBox="1"/>
          <p:nvPr/>
        </p:nvSpPr>
        <p:spPr>
          <a:xfrm>
            <a:off x="22578" y="466460"/>
            <a:ext cx="11548534" cy="338554"/>
          </a:xfrm>
          <a:prstGeom prst="rect">
            <a:avLst/>
          </a:prstGeom>
          <a:solidFill>
            <a:schemeClr val="accent5">
              <a:lumMod val="20000"/>
              <a:lumOff val="80000"/>
            </a:schemeClr>
          </a:solidFill>
          <a:ln>
            <a:solidFill>
              <a:schemeClr val="accent5"/>
            </a:solidFill>
          </a:ln>
        </p:spPr>
        <p:txBody>
          <a:bodyPr wrap="square" rtlCol="0">
            <a:spAutoFit/>
          </a:bodyPr>
          <a:lstStyle>
            <a:defPPr>
              <a:defRPr lang="ja-JP"/>
            </a:defPPr>
            <a:lvl1pPr>
              <a:defRPr>
                <a:latin typeface="メイリオ" panose="020B0604030504040204" pitchFamily="50" charset="-128"/>
                <a:ea typeface="メイリオ" panose="020B0604030504040204" pitchFamily="50" charset="-128"/>
              </a:defRPr>
            </a:lvl1pPr>
          </a:lstStyle>
          <a:p>
            <a:r>
              <a:rPr lang="ja-JP" altLang="en-US" sz="1600" dirty="0"/>
              <a:t>国語科の事例　単元「蓬莱の球の枝</a:t>
            </a:r>
            <a:r>
              <a:rPr lang="en-US" altLang="ja-JP" sz="1600" dirty="0"/>
              <a:t>—</a:t>
            </a:r>
            <a:r>
              <a:rPr lang="ja-JP" altLang="en-US" sz="1600" dirty="0"/>
              <a:t>「竹取物語」から」を読んで、「竹取物語」の魅力とはどのようなものかを考えよう</a:t>
            </a:r>
          </a:p>
        </p:txBody>
      </p:sp>
      <p:sp>
        <p:nvSpPr>
          <p:cNvPr id="7" name="正方形/長方形 6"/>
          <p:cNvSpPr/>
          <p:nvPr/>
        </p:nvSpPr>
        <p:spPr>
          <a:xfrm>
            <a:off x="5796845" y="961394"/>
            <a:ext cx="6096000" cy="2862322"/>
          </a:xfrm>
          <a:prstGeom prst="rect">
            <a:avLst/>
          </a:prstGeom>
          <a:ln>
            <a:solidFill>
              <a:schemeClr val="accent1"/>
            </a:solidFill>
          </a:ln>
        </p:spPr>
        <p:txBody>
          <a:bodyPr>
            <a:spAutoFit/>
          </a:bodyPr>
          <a:lstStyle/>
          <a:p>
            <a:pPr indent="101600" algn="just" hangingPunct="0">
              <a:spcAft>
                <a:spcPts val="0"/>
              </a:spcAft>
            </a:pPr>
            <a:r>
              <a:rPr lang="en-US"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教師の働きかけ</a:t>
            </a:r>
            <a:r>
              <a:rPr lang="en-US"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p>
          <a:p>
            <a:pPr marL="355600" indent="-254000" algn="just" hangingPunct="0">
              <a:spcAft>
                <a:spcPts val="0"/>
              </a:spcAft>
            </a:pPr>
            <a:r>
              <a:rPr lang="ja-JP" altLang="en-US"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意見文の模範例を読み、評価規準の要素となる文に線を引かせる活動を</a:t>
            </a:r>
            <a:r>
              <a:rPr lang="ja-JP" altLang="en-US"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行う</a:t>
            </a:r>
            <a:r>
              <a:rPr lang="ja-JP"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marL="355600" indent="-254000" algn="just" hangingPunct="0">
              <a:spcAft>
                <a:spcPts val="0"/>
              </a:spcAft>
            </a:pPr>
            <a:r>
              <a:rPr lang="ja-JP" altLang="en-US"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グループでどの文に線を引いたかとその理由について交流</a:t>
            </a:r>
            <a:r>
              <a:rPr lang="ja-JP" altLang="en-US"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する。</a:t>
            </a:r>
            <a:endParaRPr lang="en-US"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marL="355600" indent="-254000" algn="just" hangingPunct="0">
              <a:spcAft>
                <a:spcPts val="0"/>
              </a:spcAft>
            </a:pPr>
            <a:r>
              <a:rPr lang="ja-JP" altLang="en-US"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異なる箇所に線を引いた生徒それぞれの意見を出し合わせ、学級全体で吟味することを通して、評価規準を満たす要素となる文を確認</a:t>
            </a:r>
            <a:r>
              <a:rPr lang="ja-JP" altLang="en-US"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する</a:t>
            </a:r>
            <a:r>
              <a:rPr lang="ja-JP"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endParaRPr lang="ja-JP"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8" name="図 7"/>
          <p:cNvPicPr>
            <a:picLocks noChangeAspect="1"/>
          </p:cNvPicPr>
          <p:nvPr/>
        </p:nvPicPr>
        <p:blipFill>
          <a:blip r:embed="rId4"/>
          <a:stretch>
            <a:fillRect/>
          </a:stretch>
        </p:blipFill>
        <p:spPr>
          <a:xfrm>
            <a:off x="0" y="870190"/>
            <a:ext cx="5689600" cy="5757013"/>
          </a:xfrm>
          <a:prstGeom prst="rect">
            <a:avLst/>
          </a:prstGeom>
          <a:ln>
            <a:solidFill>
              <a:schemeClr val="tx1"/>
            </a:solidFill>
          </a:ln>
        </p:spPr>
      </p:pic>
      <p:sp>
        <p:nvSpPr>
          <p:cNvPr id="9" name="正方形/長方形 8"/>
          <p:cNvSpPr/>
          <p:nvPr/>
        </p:nvSpPr>
        <p:spPr>
          <a:xfrm>
            <a:off x="5815043" y="4336223"/>
            <a:ext cx="6077802" cy="1631216"/>
          </a:xfrm>
          <a:prstGeom prst="rect">
            <a:avLst/>
          </a:prstGeom>
          <a:solidFill>
            <a:schemeClr val="accent4">
              <a:lumMod val="20000"/>
              <a:lumOff val="80000"/>
            </a:schemeClr>
          </a:solidFill>
          <a:ln>
            <a:solidFill>
              <a:srgbClr val="C00000"/>
            </a:solidFill>
          </a:ln>
        </p:spPr>
        <p:txBody>
          <a:bodyPr wrap="square">
            <a:spAutoFit/>
          </a:bodyPr>
          <a:lstStyle/>
          <a:p>
            <a:pPr algn="just" hangingPunct="0">
              <a:spcAft>
                <a:spcPts val="0"/>
              </a:spcAft>
            </a:pPr>
            <a:r>
              <a:rPr lang="en-US"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授業実践における生徒の学習改善の姿</a:t>
            </a:r>
            <a:r>
              <a:rPr lang="en-US"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p>
          <a:p>
            <a:pPr algn="just" hangingPunct="0">
              <a:spcAft>
                <a:spcPts val="0"/>
              </a:spcAft>
            </a:pPr>
            <a:r>
              <a:rPr lang="ja-JP" altLang="en-US"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生徒が「単元の全体マップ」に示された評価規準を自ら確認するようになった。自分の意見文を書く場面では、評価規準を満たす要素を何度も確認し、自分の意見文を修正していた。</a:t>
            </a:r>
            <a:endParaRPr lang="ja-JP" altLang="en-US" sz="20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08CEF35F-2D3E-C27F-824D-C81440CECD04}"/>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513723412"/>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7C19501-5EDE-2DE8-CD80-B6A9E1775852}"/>
              </a:ext>
            </a:extLst>
          </p:cNvPr>
          <p:cNvGraphicFramePr>
            <a:graphicFrameLocks noGrp="1"/>
          </p:cNvGraphicFramePr>
          <p:nvPr>
            <p:extLst>
              <p:ext uri="{D42A27DB-BD31-4B8C-83A1-F6EECF244321}">
                <p14:modId xmlns:p14="http://schemas.microsoft.com/office/powerpoint/2010/main" val="833455941"/>
              </p:ext>
            </p:extLst>
          </p:nvPr>
        </p:nvGraphicFramePr>
        <p:xfrm>
          <a:off x="497840" y="3648476"/>
          <a:ext cx="11601335" cy="1463040"/>
        </p:xfrm>
        <a:graphic>
          <a:graphicData uri="http://schemas.openxmlformats.org/drawingml/2006/table">
            <a:tbl>
              <a:tblPr firstRow="1" firstCol="1" bandRow="1">
                <a:tableStyleId>{5C22544A-7EE6-4342-B048-85BDC9FD1C3A}</a:tableStyleId>
              </a:tblPr>
              <a:tblGrid>
                <a:gridCol w="11601335">
                  <a:extLst>
                    <a:ext uri="{9D8B030D-6E8A-4147-A177-3AD203B41FA5}">
                      <a16:colId xmlns:a16="http://schemas.microsoft.com/office/drawing/2014/main" val="2402209162"/>
                    </a:ext>
                  </a:extLst>
                </a:gridCol>
              </a:tblGrid>
              <a:tr h="1091284">
                <a:tc>
                  <a:txBody>
                    <a:bodyPr/>
                    <a:lstStyle/>
                    <a:p>
                      <a:pPr marL="1620838" indent="-1620838" algn="l" hangingPunct="0"/>
                      <a:r>
                        <a:rPr lang="ja-JP" altLang="en-US" sz="3200" b="1" kern="100" dirty="0">
                          <a:solidFill>
                            <a:schemeClr val="accent1"/>
                          </a:solidFill>
                          <a:effectLst/>
                          <a:latin typeface="メイリオ" panose="020B0604030504040204" pitchFamily="50" charset="-128"/>
                          <a:ea typeface="メイリオ" panose="020B0604030504040204" pitchFamily="50" charset="-128"/>
                        </a:rPr>
                        <a:t>要素Ｈ　相互評価の意義を認識させる。</a:t>
                      </a:r>
                      <a:endParaRPr lang="en-US" altLang="ja-JP" sz="3200" b="1" kern="100" dirty="0">
                        <a:solidFill>
                          <a:schemeClr val="accent1"/>
                        </a:solidFill>
                        <a:effectLst/>
                        <a:latin typeface="メイリオ" panose="020B0604030504040204" pitchFamily="50" charset="-128"/>
                        <a:ea typeface="メイリオ" panose="020B0604030504040204" pitchFamily="50" charset="-128"/>
                      </a:endParaRPr>
                    </a:p>
                    <a:p>
                      <a:pPr marL="1620838" indent="-1620838" algn="l" hangingPunct="0"/>
                      <a:endParaRPr lang="en-US" altLang="ja-JP" sz="3200" b="1" kern="100" dirty="0">
                        <a:solidFill>
                          <a:schemeClr val="accent1"/>
                        </a:solidFill>
                        <a:effectLst/>
                        <a:latin typeface="メイリオ" panose="020B0604030504040204" pitchFamily="50" charset="-128"/>
                        <a:ea typeface="メイリオ" panose="020B0604030504040204" pitchFamily="50" charset="-128"/>
                      </a:endParaRPr>
                    </a:p>
                    <a:p>
                      <a:pPr marL="1620838" indent="-1620838" algn="l" hangingPunct="0"/>
                      <a:r>
                        <a:rPr lang="ja-JP" altLang="en-US" sz="3200" b="1" kern="100" dirty="0">
                          <a:solidFill>
                            <a:schemeClr val="accent1"/>
                          </a:solidFill>
                          <a:effectLst/>
                          <a:latin typeface="メイリオ" panose="020B0604030504040204" pitchFamily="50" charset="-128"/>
                          <a:ea typeface="メイリオ" panose="020B0604030504040204" pitchFamily="50" charset="-128"/>
                        </a:rPr>
                        <a:t>要素Ｉ　評価規準に即した相互評価の視点を提示する。</a:t>
                      </a:r>
                      <a:endParaRPr lang="en-US" altLang="ja-JP" sz="3200" b="1" kern="100" dirty="0">
                        <a:solidFill>
                          <a:schemeClr val="accent1"/>
                        </a:solidFill>
                        <a:effectLst/>
                        <a:latin typeface="メイリオ" panose="020B0604030504040204" pitchFamily="50" charset="-128"/>
                        <a:ea typeface="メイリオ" panose="020B0604030504040204" pitchFamily="50" charset="-128"/>
                      </a:endParaRPr>
                    </a:p>
                  </a:txBody>
                  <a:tcPr marL="68580" marR="68580" marT="0" marB="0">
                    <a:noFill/>
                  </a:tcPr>
                </a:tc>
                <a:extLst>
                  <a:ext uri="{0D108BD9-81ED-4DB2-BD59-A6C34878D82A}">
                    <a16:rowId xmlns:a16="http://schemas.microsoft.com/office/drawing/2014/main" val="2823399512"/>
                  </a:ext>
                </a:extLst>
              </a:tr>
            </a:tbl>
          </a:graphicData>
        </a:graphic>
      </p:graphicFrame>
      <p:sp>
        <p:nvSpPr>
          <p:cNvPr id="6" name="テキスト ボックス 5">
            <a:extLst>
              <a:ext uri="{FF2B5EF4-FFF2-40B4-BE49-F238E27FC236}">
                <a16:creationId xmlns:a16="http://schemas.microsoft.com/office/drawing/2014/main" id="{57D8F4AA-04D5-DF66-2CBB-A6E2D22E07C0}"/>
              </a:ext>
            </a:extLst>
          </p:cNvPr>
          <p:cNvSpPr txBox="1"/>
          <p:nvPr/>
        </p:nvSpPr>
        <p:spPr>
          <a:xfrm>
            <a:off x="194535" y="188266"/>
            <a:ext cx="11836400" cy="2369880"/>
          </a:xfrm>
          <a:prstGeom prst="rect">
            <a:avLst/>
          </a:prstGeom>
          <a:noFill/>
          <a:ln>
            <a:solidFill>
              <a:schemeClr val="tx1"/>
            </a:solidFill>
          </a:ln>
        </p:spPr>
        <p:txBody>
          <a:bodyPr wrap="square" rtlCol="0">
            <a:spAutoFit/>
          </a:bodyPr>
          <a:lstStyle/>
          <a:p>
            <a:pPr marL="133350" marR="0" lvl="0" indent="-133350" algn="l" defTabSz="914400" rtl="0" eaLnBrk="1" fontAlgn="auto" latinLnBrk="0" hangingPunct="0">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形成的評価の実践上のポイント</a:t>
            </a:r>
            <a:r>
              <a:rPr lang="ja-JP" altLang="en-US" sz="2800" b="1" kern="100" dirty="0">
                <a:solidFill>
                  <a:prstClr val="black"/>
                </a:solidFill>
                <a:latin typeface="メイリオ" panose="020B0604030504040204" pitchFamily="50" charset="-128"/>
                <a:ea typeface="メイリオ" panose="020B0604030504040204" pitchFamily="50" charset="-128"/>
              </a:rPr>
              <a:t>④</a:t>
            </a:r>
            <a:endParaRPr lang="en-US" altLang="ja-JP" sz="2800" b="1" kern="1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1" lang="ja-JP" altLang="en-US" sz="4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段階的・継続的に</a:t>
            </a:r>
            <a:r>
              <a:rPr kumimoji="1" lang="ja-JP" altLang="en-US" sz="4000" b="0" i="0" u="none" strike="noStrike" kern="1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相互評価</a:t>
            </a:r>
            <a:r>
              <a:rPr kumimoji="1" lang="ja-JP" altLang="en-US" sz="4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を導入し、生徒が自己の学習の状況を把握し学習を調整できるようにする。</a:t>
            </a:r>
          </a:p>
        </p:txBody>
      </p:sp>
      <p:sp>
        <p:nvSpPr>
          <p:cNvPr id="2" name="テキスト ボックス 1">
            <a:extLst>
              <a:ext uri="{FF2B5EF4-FFF2-40B4-BE49-F238E27FC236}">
                <a16:creationId xmlns:a16="http://schemas.microsoft.com/office/drawing/2014/main" id="{42A04F9A-885C-E9FE-AA04-041B5C43A86C}"/>
              </a:ext>
            </a:extLst>
          </p:cNvPr>
          <p:cNvSpPr txBox="1"/>
          <p:nvPr/>
        </p:nvSpPr>
        <p:spPr>
          <a:xfrm>
            <a:off x="194535" y="2905780"/>
            <a:ext cx="5069248" cy="523220"/>
          </a:xfrm>
          <a:prstGeom prst="rect">
            <a:avLst/>
          </a:prstGeom>
          <a:solidFill>
            <a:schemeClr val="accent6">
              <a:lumMod val="20000"/>
              <a:lumOff val="80000"/>
            </a:schemeClr>
          </a:solidFill>
        </p:spPr>
        <p:txBody>
          <a:bodyPr wrap="square" rtlCol="0">
            <a:spAutoFit/>
          </a:bodyPr>
          <a:lstStyle/>
          <a:p>
            <a:pPr algn="ctr"/>
            <a:r>
              <a:rPr kumimoji="1" lang="ja-JP" altLang="en-US" sz="2800" dirty="0">
                <a:latin typeface="メイリオ" panose="020B0604030504040204" pitchFamily="50" charset="-128"/>
                <a:ea typeface="メイリオ" panose="020B0604030504040204" pitchFamily="50" charset="-128"/>
              </a:rPr>
              <a:t>効果を発揮させるための要素</a:t>
            </a:r>
          </a:p>
        </p:txBody>
      </p:sp>
      <p:sp>
        <p:nvSpPr>
          <p:cNvPr id="5" name="テキスト ボックス 4">
            <a:extLst>
              <a:ext uri="{FF2B5EF4-FFF2-40B4-BE49-F238E27FC236}">
                <a16:creationId xmlns:a16="http://schemas.microsoft.com/office/drawing/2014/main" id="{AF45B3D1-5D7D-2696-DC50-8789BDE646A0}"/>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3686712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7C19501-5EDE-2DE8-CD80-B6A9E1775852}"/>
              </a:ext>
            </a:extLst>
          </p:cNvPr>
          <p:cNvGraphicFramePr>
            <a:graphicFrameLocks noGrp="1"/>
          </p:cNvGraphicFramePr>
          <p:nvPr>
            <p:extLst>
              <p:ext uri="{D42A27DB-BD31-4B8C-83A1-F6EECF244321}">
                <p14:modId xmlns:p14="http://schemas.microsoft.com/office/powerpoint/2010/main" val="3360407750"/>
              </p:ext>
            </p:extLst>
          </p:nvPr>
        </p:nvGraphicFramePr>
        <p:xfrm>
          <a:off x="0" y="0"/>
          <a:ext cx="12191999" cy="450376"/>
        </p:xfrm>
        <a:graphic>
          <a:graphicData uri="http://schemas.openxmlformats.org/drawingml/2006/table">
            <a:tbl>
              <a:tblPr firstRow="1" firstCol="1" bandRow="1">
                <a:tableStyleId>{5C22544A-7EE6-4342-B048-85BDC9FD1C3A}</a:tableStyleId>
              </a:tblPr>
              <a:tblGrid>
                <a:gridCol w="12191999">
                  <a:extLst>
                    <a:ext uri="{9D8B030D-6E8A-4147-A177-3AD203B41FA5}">
                      <a16:colId xmlns:a16="http://schemas.microsoft.com/office/drawing/2014/main" val="2402209162"/>
                    </a:ext>
                  </a:extLst>
                </a:gridCol>
              </a:tblGrid>
              <a:tr h="450376">
                <a:tc>
                  <a:txBody>
                    <a:bodyPr/>
                    <a:lstStyle/>
                    <a:p>
                      <a:pPr marL="133350" marR="0" lvl="0" indent="-133350" algn="l" defTabSz="914400" rtl="0" eaLnBrk="1" fontAlgn="auto" latinLnBrk="0" hangingPunct="0">
                        <a:lnSpc>
                          <a:spcPct val="100000"/>
                        </a:lnSpc>
                        <a:spcBef>
                          <a:spcPts val="0"/>
                        </a:spcBef>
                        <a:spcAft>
                          <a:spcPts val="0"/>
                        </a:spcAft>
                        <a:buClrTx/>
                        <a:buSzTx/>
                        <a:buFontTx/>
                        <a:buNone/>
                        <a:tabLst/>
                        <a:defRPr/>
                      </a:pPr>
                      <a:r>
                        <a:rPr lang="ja-JP" altLang="en-US" sz="2000" b="1" kern="100" dirty="0">
                          <a:solidFill>
                            <a:srgbClr val="0070C0"/>
                          </a:solidFill>
                          <a:effectLst/>
                        </a:rPr>
                        <a:t>　</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要素</a:t>
                      </a:r>
                      <a:r>
                        <a:rPr kumimoji="1" lang="en-US" altLang="ja-JP" sz="2400" b="1" kern="100" dirty="0">
                          <a:solidFill>
                            <a:schemeClr val="accent1"/>
                          </a:solidFill>
                          <a:effectLst/>
                          <a:latin typeface="メイリオ" panose="020B0604030504040204" pitchFamily="50" charset="-128"/>
                          <a:ea typeface="メイリオ" panose="020B0604030504040204" pitchFamily="50" charset="-128"/>
                          <a:cs typeface="+mn-cs"/>
                        </a:rPr>
                        <a:t>H</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　</a:t>
                      </a:r>
                      <a:r>
                        <a:rPr lang="ja-JP" altLang="en-US" sz="2000" b="1" kern="100" dirty="0">
                          <a:solidFill>
                            <a:srgbClr val="0070C0"/>
                          </a:solidFill>
                          <a:effectLst/>
                        </a:rPr>
                        <a:t>相互評価の意義を認識させる。</a:t>
                      </a:r>
                      <a:endParaRPr lang="en-US" altLang="ja-JP" sz="2000" b="1" kern="100" dirty="0">
                        <a:solidFill>
                          <a:srgbClr val="0070C0"/>
                        </a:solidFill>
                        <a:effectLst/>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823399512"/>
                  </a:ext>
                </a:extLst>
              </a:tr>
            </a:tbl>
          </a:graphicData>
        </a:graphic>
      </p:graphicFrame>
      <p:sp>
        <p:nvSpPr>
          <p:cNvPr id="4" name="正方形/長方形 3"/>
          <p:cNvSpPr/>
          <p:nvPr/>
        </p:nvSpPr>
        <p:spPr>
          <a:xfrm>
            <a:off x="393930" y="1221749"/>
            <a:ext cx="11404137" cy="2062103"/>
          </a:xfrm>
          <a:prstGeom prst="rect">
            <a:avLst/>
          </a:prstGeom>
        </p:spPr>
        <p:txBody>
          <a:bodyPr wrap="square">
            <a:spAutoFit/>
          </a:bodyPr>
          <a:lstStyle/>
          <a:p>
            <a:pPr indent="133350" algn="just" hangingPunct="0"/>
            <a:r>
              <a:rPr lang="ja-JP" altLang="en-US" sz="32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相互評価を行う際には、単元の目標の実現に向けて、お互いの学習の何がよいのか、どうしたらもっとよくなるのかをアドバイスし合い、生徒が相互評価によって自分の学習がよりよくなったという実感がもてるような働きかけが重要。</a:t>
            </a:r>
          </a:p>
        </p:txBody>
      </p:sp>
      <p:sp>
        <p:nvSpPr>
          <p:cNvPr id="5" name="正方形/長方形 4">
            <a:extLst>
              <a:ext uri="{FF2B5EF4-FFF2-40B4-BE49-F238E27FC236}">
                <a16:creationId xmlns:a16="http://schemas.microsoft.com/office/drawing/2014/main" id="{A7C4BBDD-479C-2475-4916-5936C33319E7}"/>
              </a:ext>
            </a:extLst>
          </p:cNvPr>
          <p:cNvSpPr/>
          <p:nvPr/>
        </p:nvSpPr>
        <p:spPr>
          <a:xfrm>
            <a:off x="476132" y="3951353"/>
            <a:ext cx="11321935" cy="2062103"/>
          </a:xfrm>
          <a:prstGeom prst="rect">
            <a:avLst/>
          </a:prstGeom>
          <a:solidFill>
            <a:schemeClr val="accent2">
              <a:lumMod val="20000"/>
              <a:lumOff val="80000"/>
            </a:schemeClr>
          </a:solidFill>
          <a:ln>
            <a:solidFill>
              <a:schemeClr val="accent2">
                <a:lumMod val="75000"/>
              </a:schemeClr>
            </a:solidFill>
          </a:ln>
        </p:spPr>
        <p:txBody>
          <a:bodyPr wrap="square">
            <a:spAutoFit/>
          </a:bodyPr>
          <a:lstStyle/>
          <a:p>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生徒の学習改善への効果</a:t>
            </a:r>
            <a:r>
              <a:rPr lang="en-US" altLang="ja-JP" sz="2800" dirty="0">
                <a:latin typeface="メイリオ" panose="020B0604030504040204" pitchFamily="50" charset="-128"/>
                <a:ea typeface="メイリオ" panose="020B0604030504040204" pitchFamily="50" charset="-128"/>
              </a:rPr>
              <a:t>】</a:t>
            </a:r>
          </a:p>
          <a:p>
            <a:r>
              <a:rPr lang="ja-JP" altLang="en-US" sz="2800" dirty="0">
                <a:latin typeface="メイリオ" panose="020B0604030504040204" pitchFamily="50" charset="-128"/>
                <a:ea typeface="メイリオ" panose="020B0604030504040204" pitchFamily="50" charset="-128"/>
              </a:rPr>
              <a:t>　生徒は、相互評価によって、自らの学習をよりよいものにしていくことの意義を理解し、学習改善に有益な情報を与え合うことができるようになる。</a:t>
            </a:r>
            <a:endParaRPr lang="en-US" altLang="ja-JP" sz="28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000153F1-10D7-8AE1-35B6-004F4F8F010F}"/>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2651348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7C19501-5EDE-2DE8-CD80-B6A9E1775852}"/>
              </a:ext>
            </a:extLst>
          </p:cNvPr>
          <p:cNvGraphicFramePr>
            <a:graphicFrameLocks noGrp="1"/>
          </p:cNvGraphicFramePr>
          <p:nvPr>
            <p:extLst>
              <p:ext uri="{D42A27DB-BD31-4B8C-83A1-F6EECF244321}">
                <p14:modId xmlns:p14="http://schemas.microsoft.com/office/powerpoint/2010/main" val="1700779714"/>
              </p:ext>
            </p:extLst>
          </p:nvPr>
        </p:nvGraphicFramePr>
        <p:xfrm>
          <a:off x="0" y="0"/>
          <a:ext cx="12191999" cy="365760"/>
        </p:xfrm>
        <a:graphic>
          <a:graphicData uri="http://schemas.openxmlformats.org/drawingml/2006/table">
            <a:tbl>
              <a:tblPr firstRow="1" firstCol="1" bandRow="1">
                <a:tableStyleId>{5C22544A-7EE6-4342-B048-85BDC9FD1C3A}</a:tableStyleId>
              </a:tblPr>
              <a:tblGrid>
                <a:gridCol w="12191999">
                  <a:extLst>
                    <a:ext uri="{9D8B030D-6E8A-4147-A177-3AD203B41FA5}">
                      <a16:colId xmlns:a16="http://schemas.microsoft.com/office/drawing/2014/main" val="2402209162"/>
                    </a:ext>
                  </a:extLst>
                </a:gridCol>
              </a:tblGrid>
              <a:tr h="339016">
                <a:tc>
                  <a:txBody>
                    <a:bodyPr/>
                    <a:lstStyle/>
                    <a:p>
                      <a:pPr marL="133350" marR="0" lvl="0" indent="-133350" algn="l" defTabSz="914400" rtl="0" eaLnBrk="1" fontAlgn="auto" latinLnBrk="0" hangingPunct="0">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prstClr val="black"/>
                          </a:solidFill>
                          <a:effectLst/>
                          <a:uLnTx/>
                          <a:uFillTx/>
                          <a:latin typeface="+mn-lt"/>
                          <a:ea typeface="+mn-ea"/>
                          <a:cs typeface="+mn-cs"/>
                        </a:rPr>
                        <a:t>　</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要素</a:t>
                      </a:r>
                      <a:r>
                        <a:rPr kumimoji="1" lang="en-US" altLang="ja-JP" sz="2400" b="1" kern="100" dirty="0">
                          <a:solidFill>
                            <a:schemeClr val="accent1"/>
                          </a:solidFill>
                          <a:effectLst/>
                          <a:latin typeface="メイリオ" panose="020B0604030504040204" pitchFamily="50" charset="-128"/>
                          <a:ea typeface="メイリオ" panose="020B0604030504040204" pitchFamily="50" charset="-128"/>
                          <a:cs typeface="+mn-cs"/>
                        </a:rPr>
                        <a:t>H</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　</a:t>
                      </a:r>
                      <a:r>
                        <a:rPr lang="ja-JP" altLang="en-US" sz="2000" b="1" kern="100" dirty="0">
                          <a:solidFill>
                            <a:srgbClr val="0070C0"/>
                          </a:solidFill>
                          <a:effectLst/>
                        </a:rPr>
                        <a:t>相互評価の意義を認識させる。</a:t>
                      </a:r>
                      <a:endParaRPr lang="en-US" altLang="ja-JP" sz="2000" b="1" kern="100" dirty="0">
                        <a:solidFill>
                          <a:srgbClr val="0070C0"/>
                        </a:solidFill>
                        <a:effectLst/>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823399512"/>
                  </a:ext>
                </a:extLst>
              </a:tr>
            </a:tbl>
          </a:graphicData>
        </a:graphic>
      </p:graphicFrame>
      <p:sp>
        <p:nvSpPr>
          <p:cNvPr id="4" name="正方形/長方形 3">
            <a:extLst>
              <a:ext uri="{FF2B5EF4-FFF2-40B4-BE49-F238E27FC236}">
                <a16:creationId xmlns:a16="http://schemas.microsoft.com/office/drawing/2014/main" id="{A0B46900-7E24-6FA1-544B-25C9A485EAFF}"/>
              </a:ext>
            </a:extLst>
          </p:cNvPr>
          <p:cNvSpPr/>
          <p:nvPr/>
        </p:nvSpPr>
        <p:spPr>
          <a:xfrm>
            <a:off x="112889" y="490784"/>
            <a:ext cx="11966222" cy="2031325"/>
          </a:xfrm>
          <a:prstGeom prst="rect">
            <a:avLst/>
          </a:prstGeom>
          <a:ln>
            <a:solidFill>
              <a:schemeClr val="accent1"/>
            </a:solidFill>
          </a:ln>
        </p:spPr>
        <p:txBody>
          <a:bodyPr wrap="square">
            <a:spAutoFit/>
          </a:bodyPr>
          <a:lstStyle/>
          <a:p>
            <a:pPr marL="101600" indent="-101600" algn="just" hangingPunct="0">
              <a:spcAft>
                <a:spcPts val="0"/>
              </a:spcAft>
            </a:pPr>
            <a:r>
              <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教師の働きかけ</a:t>
            </a:r>
            <a:r>
              <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p>
          <a:p>
            <a:pPr marL="450850" indent="-450850" algn="just" hangingPunct="0">
              <a:spcAft>
                <a:spcPts val="0"/>
              </a:spcAft>
            </a:pP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・「もっとよくしていくために、お互いにアドバイスをしよう。」などと声掛けをして、相互評価の目的を確認する。</a:t>
            </a:r>
            <a:endPar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marL="450850" indent="-450850" algn="just" hangingPunct="0">
              <a:spcAft>
                <a:spcPts val="0"/>
              </a:spcAft>
            </a:pP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・相手の意見を聞くだけではなく、「よく分からないので、もっと詳しく聞かせてほしい」などと質問して、深掘りをしていくことに価値があると伝える。</a:t>
            </a:r>
            <a:endPar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marL="450850" indent="-450850" algn="just" hangingPunct="0">
              <a:spcAft>
                <a:spcPts val="0"/>
              </a:spcAft>
            </a:pP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・「振り返りシート」等に、友達から「どのようなアドバイスをもらったか」を書けるようにし、そのアドバイスを基に改善したことは何かを記録として残させる。</a:t>
            </a:r>
            <a:endPar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p:txBody>
      </p:sp>
      <p:graphicFrame>
        <p:nvGraphicFramePr>
          <p:cNvPr id="6" name="表 5">
            <a:extLst>
              <a:ext uri="{FF2B5EF4-FFF2-40B4-BE49-F238E27FC236}">
                <a16:creationId xmlns:a16="http://schemas.microsoft.com/office/drawing/2014/main" id="{434A2882-7590-71DD-7353-803FF09D2855}"/>
              </a:ext>
            </a:extLst>
          </p:cNvPr>
          <p:cNvGraphicFramePr>
            <a:graphicFrameLocks noGrp="1"/>
          </p:cNvGraphicFramePr>
          <p:nvPr>
            <p:extLst>
              <p:ext uri="{D42A27DB-BD31-4B8C-83A1-F6EECF244321}">
                <p14:modId xmlns:p14="http://schemas.microsoft.com/office/powerpoint/2010/main" val="433599620"/>
              </p:ext>
            </p:extLst>
          </p:nvPr>
        </p:nvGraphicFramePr>
        <p:xfrm>
          <a:off x="332316" y="3015833"/>
          <a:ext cx="8271369" cy="3454400"/>
        </p:xfrm>
        <a:graphic>
          <a:graphicData uri="http://schemas.openxmlformats.org/drawingml/2006/table">
            <a:tbl>
              <a:tblPr firstRow="1" firstCol="1" bandRow="1"/>
              <a:tblGrid>
                <a:gridCol w="8271369">
                  <a:extLst>
                    <a:ext uri="{9D8B030D-6E8A-4147-A177-3AD203B41FA5}">
                      <a16:colId xmlns:a16="http://schemas.microsoft.com/office/drawing/2014/main" val="1204102026"/>
                    </a:ext>
                  </a:extLst>
                </a:gridCol>
              </a:tblGrid>
              <a:tr h="171987">
                <a:tc>
                  <a:txBody>
                    <a:bodyPr/>
                    <a:lstStyle/>
                    <a:p>
                      <a:pPr algn="just"/>
                      <a:r>
                        <a:rPr lang="ja-JP" sz="2000" kern="1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＜生徒Ａの振り返りの記述＞</a:t>
                      </a:r>
                      <a:endParaRPr lang="ja-JP" sz="3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9637768"/>
                  </a:ext>
                </a:extLst>
              </a:tr>
              <a:tr h="343973">
                <a:tc>
                  <a:txBody>
                    <a:bodyPr/>
                    <a:lstStyle/>
                    <a:p>
                      <a:pPr algn="just"/>
                      <a:r>
                        <a:rPr lang="ja-JP" sz="2000" kern="1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③：第１次単元のテーマに答える上で、大切な知識や見方・考え方、意識など</a:t>
                      </a:r>
                      <a:endParaRPr lang="ja-JP" sz="3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88898115"/>
                  </a:ext>
                </a:extLst>
              </a:tr>
              <a:tr h="314670">
                <a:tc>
                  <a:txBody>
                    <a:bodyPr/>
                    <a:lstStyle/>
                    <a:p>
                      <a:pPr indent="88900" algn="just"/>
                      <a:r>
                        <a:rPr lang="ja-JP" sz="3600" kern="100" baseline="-250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ｱ</a:t>
                      </a:r>
                      <a:r>
                        <a:rPr lang="ja-JP" sz="2000" u="sng" kern="100" baseline="0" dirty="0">
                          <a:solidFill>
                            <a:srgbClr val="000000"/>
                          </a:solidFill>
                          <a:effectLst/>
                          <a:uFill>
                            <a:solidFill>
                              <a:srgbClr val="FF0000"/>
                            </a:solidFill>
                          </a:uFill>
                          <a:latin typeface="Century" panose="02040604050505020304" pitchFamily="18" charset="0"/>
                          <a:ea typeface="ＭＳ 明朝" panose="02020609040205080304" pitchFamily="17" charset="-128"/>
                          <a:cs typeface="Times New Roman" panose="02020603050405020304" pitchFamily="18" charset="0"/>
                        </a:rPr>
                        <a:t>効率と公正の見方で投票の回数と、全員が公正に活動できるかを考えた。</a:t>
                      </a:r>
                      <a:endParaRPr lang="ja-JP" sz="3600" u="sng" kern="100" baseline="0" dirty="0">
                        <a:effectLst/>
                        <a:uFill>
                          <a:solidFill>
                            <a:srgbClr val="FF0000"/>
                          </a:solidFill>
                        </a:uFill>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9303676"/>
                  </a:ext>
                </a:extLst>
              </a:tr>
              <a:tr h="171987">
                <a:tc>
                  <a:txBody>
                    <a:bodyPr/>
                    <a:lstStyle/>
                    <a:p>
                      <a:pPr algn="just"/>
                      <a:r>
                        <a:rPr lang="ja-JP" sz="2000" kern="1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④：②や③に対する他者からのアドバイスや疑問など</a:t>
                      </a:r>
                      <a:endParaRPr lang="ja-JP" sz="3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81346084"/>
                  </a:ext>
                </a:extLst>
              </a:tr>
              <a:tr h="343973">
                <a:tc>
                  <a:txBody>
                    <a:bodyPr/>
                    <a:lstStyle/>
                    <a:p>
                      <a:pPr indent="88900" algn="just"/>
                      <a:r>
                        <a:rPr lang="ja-JP" sz="3200" u="none" kern="100" baseline="-250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ｲ</a:t>
                      </a:r>
                      <a:r>
                        <a:rPr lang="ja-JP" sz="2000" u="sng" kern="100" baseline="0" dirty="0">
                          <a:solidFill>
                            <a:srgbClr val="000000"/>
                          </a:solidFill>
                          <a:effectLst/>
                          <a:uFill>
                            <a:solidFill>
                              <a:schemeClr val="accent1"/>
                            </a:solidFill>
                          </a:uFill>
                          <a:latin typeface="Century" panose="02040604050505020304" pitchFamily="18" charset="0"/>
                          <a:ea typeface="ＭＳ 明朝" panose="02020609040205080304" pitchFamily="17" charset="-128"/>
                          <a:cs typeface="Times New Roman" panose="02020603050405020304" pitchFamily="18" charset="0"/>
                        </a:rPr>
                        <a:t>少数派意見を尊重する。決め方によって効率と公正がくずれないか考える。</a:t>
                      </a:r>
                      <a:endParaRPr lang="ja-JP" sz="3600" u="sng" kern="100" baseline="0" dirty="0">
                        <a:effectLst/>
                        <a:uFill>
                          <a:solidFill>
                            <a:schemeClr val="accent1"/>
                          </a:solidFill>
                        </a:uFill>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3080045"/>
                  </a:ext>
                </a:extLst>
              </a:tr>
              <a:tr h="171987">
                <a:tc>
                  <a:txBody>
                    <a:bodyPr/>
                    <a:lstStyle/>
                    <a:p>
                      <a:pPr algn="just"/>
                      <a:r>
                        <a:rPr lang="ja-JP" sz="2000" kern="1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⑤：④に対する自分自身の気付きや考えの深まりなど</a:t>
                      </a:r>
                      <a:endParaRPr lang="ja-JP" sz="3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79981735"/>
                  </a:ext>
                </a:extLst>
              </a:tr>
              <a:tr h="343973">
                <a:tc>
                  <a:txBody>
                    <a:bodyPr/>
                    <a:lstStyle/>
                    <a:p>
                      <a:pPr indent="88900" algn="just"/>
                      <a:r>
                        <a:rPr lang="ja-JP" sz="3200" kern="100" baseline="-25000" dirty="0">
                          <a:solidFill>
                            <a:srgbClr val="000000"/>
                          </a:solidFill>
                          <a:effectLst/>
                          <a:uFill>
                            <a:solidFill>
                              <a:srgbClr val="FF0000"/>
                            </a:solidFill>
                          </a:uFill>
                          <a:latin typeface="Century" panose="02040604050505020304" pitchFamily="18" charset="0"/>
                          <a:ea typeface="ＭＳ 明朝" panose="02020609040205080304" pitchFamily="17" charset="-128"/>
                          <a:cs typeface="Times New Roman" panose="02020603050405020304" pitchFamily="18" charset="0"/>
                        </a:rPr>
                        <a:t>ｳ</a:t>
                      </a:r>
                      <a:r>
                        <a:rPr lang="ja-JP" sz="2000" u="sng" kern="100" dirty="0">
                          <a:solidFill>
                            <a:srgbClr val="000000"/>
                          </a:solidFill>
                          <a:effectLst/>
                          <a:uFill>
                            <a:solidFill>
                              <a:srgbClr val="FF0000"/>
                            </a:solidFill>
                          </a:uFill>
                          <a:latin typeface="Century" panose="02040604050505020304" pitchFamily="18" charset="0"/>
                          <a:ea typeface="ＭＳ 明朝" panose="02020609040205080304" pitchFamily="17" charset="-128"/>
                          <a:cs typeface="Times New Roman" panose="02020603050405020304" pitchFamily="18" charset="0"/>
                        </a:rPr>
                        <a:t>話し合いの中で、少数派意見を尊重できていない部分があったように思う。</a:t>
                      </a:r>
                      <a:endParaRPr lang="ja-JP" sz="3600" kern="100" dirty="0">
                        <a:effectLst/>
                        <a:uFill>
                          <a:solidFill>
                            <a:srgbClr val="FF0000"/>
                          </a:solidFill>
                        </a:uFill>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5824132"/>
                  </a:ext>
                </a:extLst>
              </a:tr>
            </a:tbl>
          </a:graphicData>
        </a:graphic>
      </p:graphicFrame>
      <p:sp>
        <p:nvSpPr>
          <p:cNvPr id="7" name="テキスト ボックス 6">
            <a:extLst>
              <a:ext uri="{FF2B5EF4-FFF2-40B4-BE49-F238E27FC236}">
                <a16:creationId xmlns:a16="http://schemas.microsoft.com/office/drawing/2014/main" id="{79FD0B7B-F198-3B89-E70F-337F1774CBAA}"/>
              </a:ext>
            </a:extLst>
          </p:cNvPr>
          <p:cNvSpPr txBox="1"/>
          <p:nvPr/>
        </p:nvSpPr>
        <p:spPr>
          <a:xfrm>
            <a:off x="71324" y="2615082"/>
            <a:ext cx="5027147" cy="307777"/>
          </a:xfrm>
          <a:prstGeom prst="rect">
            <a:avLst/>
          </a:prstGeom>
          <a:solidFill>
            <a:schemeClr val="accent5">
              <a:lumMod val="20000"/>
              <a:lumOff val="80000"/>
            </a:schemeClr>
          </a:solidFill>
          <a:ln>
            <a:solidFill>
              <a:schemeClr val="accent5"/>
            </a:solidFill>
          </a:ln>
        </p:spPr>
        <p:txBody>
          <a:bodyPr wrap="square" rtlCol="0">
            <a:spAutoFit/>
          </a:bodyPr>
          <a:lstStyle>
            <a:defPPr>
              <a:defRPr lang="ja-JP"/>
            </a:defPPr>
            <a:lvl1pPr>
              <a:defRPr>
                <a:latin typeface="メイリオ" panose="020B0604030504040204" pitchFamily="50" charset="-128"/>
                <a:ea typeface="メイリオ" panose="020B0604030504040204" pitchFamily="50" charset="-128"/>
              </a:defRPr>
            </a:lvl1pPr>
          </a:lstStyle>
          <a:p>
            <a:pPr algn="ctr"/>
            <a:r>
              <a:rPr lang="ja-JP" altLang="en-US" sz="1400" dirty="0"/>
              <a:t>社会科の事例　公民的分野　単元「現代の民主政治と社会」</a:t>
            </a:r>
          </a:p>
        </p:txBody>
      </p:sp>
      <p:sp>
        <p:nvSpPr>
          <p:cNvPr id="8" name="正方形/長方形 7">
            <a:extLst>
              <a:ext uri="{FF2B5EF4-FFF2-40B4-BE49-F238E27FC236}">
                <a16:creationId xmlns:a16="http://schemas.microsoft.com/office/drawing/2014/main" id="{8F1342D5-C215-593C-E321-744585A53EAC}"/>
              </a:ext>
            </a:extLst>
          </p:cNvPr>
          <p:cNvSpPr/>
          <p:nvPr/>
        </p:nvSpPr>
        <p:spPr>
          <a:xfrm>
            <a:off x="9258236" y="3794025"/>
            <a:ext cx="2381955" cy="54186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ｱ　</a:t>
            </a:r>
            <a:r>
              <a:rPr kumimoji="1" lang="ja-JP" altLang="en-US" dirty="0">
                <a:solidFill>
                  <a:schemeClr val="tx1"/>
                </a:solidFill>
              </a:rPr>
              <a:t>生徒Ａ</a:t>
            </a:r>
            <a:r>
              <a:rPr lang="ja-JP" altLang="en-US" dirty="0">
                <a:solidFill>
                  <a:schemeClr val="tx1"/>
                </a:solidFill>
              </a:rPr>
              <a:t>の</a:t>
            </a:r>
            <a:r>
              <a:rPr kumimoji="1" lang="ja-JP" altLang="en-US" dirty="0">
                <a:solidFill>
                  <a:schemeClr val="tx1"/>
                </a:solidFill>
              </a:rPr>
              <a:t>考察</a:t>
            </a:r>
          </a:p>
        </p:txBody>
      </p:sp>
      <p:cxnSp>
        <p:nvCxnSpPr>
          <p:cNvPr id="10" name="直線矢印コネクタ 9">
            <a:extLst>
              <a:ext uri="{FF2B5EF4-FFF2-40B4-BE49-F238E27FC236}">
                <a16:creationId xmlns:a16="http://schemas.microsoft.com/office/drawing/2014/main" id="{E1C44703-1236-FF54-EE4B-0389C54B973B}"/>
              </a:ext>
            </a:extLst>
          </p:cNvPr>
          <p:cNvCxnSpPr>
            <a:cxnSpLocks/>
            <a:stCxn id="8" idx="1"/>
          </p:cNvCxnSpPr>
          <p:nvPr/>
        </p:nvCxnSpPr>
        <p:spPr>
          <a:xfrm flipH="1">
            <a:off x="8539473" y="4064959"/>
            <a:ext cx="718763" cy="1069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E2D4221F-D473-D852-A75A-9866C3B74BEA}"/>
              </a:ext>
            </a:extLst>
          </p:cNvPr>
          <p:cNvSpPr/>
          <p:nvPr/>
        </p:nvSpPr>
        <p:spPr>
          <a:xfrm>
            <a:off x="9258236" y="4770403"/>
            <a:ext cx="2381955" cy="541867"/>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ｲ　友達からの意見</a:t>
            </a:r>
          </a:p>
        </p:txBody>
      </p:sp>
      <p:cxnSp>
        <p:nvCxnSpPr>
          <p:cNvPr id="13" name="直線矢印コネクタ 12">
            <a:extLst>
              <a:ext uri="{FF2B5EF4-FFF2-40B4-BE49-F238E27FC236}">
                <a16:creationId xmlns:a16="http://schemas.microsoft.com/office/drawing/2014/main" id="{6721B0BD-342A-1D81-B70B-9B5502C1409C}"/>
              </a:ext>
            </a:extLst>
          </p:cNvPr>
          <p:cNvCxnSpPr>
            <a:cxnSpLocks/>
            <a:stCxn id="12" idx="1"/>
          </p:cNvCxnSpPr>
          <p:nvPr/>
        </p:nvCxnSpPr>
        <p:spPr>
          <a:xfrm flipH="1">
            <a:off x="8603685" y="5041337"/>
            <a:ext cx="654551" cy="53475"/>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BCE9651B-0040-EA00-AAAC-3CB872C8E7F1}"/>
              </a:ext>
            </a:extLst>
          </p:cNvPr>
          <p:cNvSpPr/>
          <p:nvPr/>
        </p:nvSpPr>
        <p:spPr>
          <a:xfrm>
            <a:off x="9258236" y="5681339"/>
            <a:ext cx="2381955" cy="89584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1463" indent="-271463" algn="just"/>
            <a:r>
              <a:rPr lang="ja-JP" altLang="en-US" dirty="0">
                <a:solidFill>
                  <a:schemeClr val="tx1"/>
                </a:solidFill>
              </a:rPr>
              <a:t>  </a:t>
            </a:r>
            <a:r>
              <a:rPr kumimoji="1" lang="ja-JP" altLang="en-US" dirty="0">
                <a:solidFill>
                  <a:schemeClr val="tx1"/>
                </a:solidFill>
              </a:rPr>
              <a:t>ｳ　友達の意見から気付いたことや考えが深まったこと</a:t>
            </a:r>
          </a:p>
        </p:txBody>
      </p:sp>
      <p:cxnSp>
        <p:nvCxnSpPr>
          <p:cNvPr id="19" name="直線矢印コネクタ 18">
            <a:extLst>
              <a:ext uri="{FF2B5EF4-FFF2-40B4-BE49-F238E27FC236}">
                <a16:creationId xmlns:a16="http://schemas.microsoft.com/office/drawing/2014/main" id="{3B3D2111-12FB-D995-A0A1-6258C760C07B}"/>
              </a:ext>
            </a:extLst>
          </p:cNvPr>
          <p:cNvCxnSpPr>
            <a:cxnSpLocks/>
          </p:cNvCxnSpPr>
          <p:nvPr/>
        </p:nvCxnSpPr>
        <p:spPr>
          <a:xfrm flipH="1">
            <a:off x="8603685" y="6052105"/>
            <a:ext cx="654551" cy="771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B8E95227-C4FA-50B7-1587-D3F956B2A4D7}"/>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3805017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7C19501-5EDE-2DE8-CD80-B6A9E1775852}"/>
              </a:ext>
            </a:extLst>
          </p:cNvPr>
          <p:cNvGraphicFramePr>
            <a:graphicFrameLocks noGrp="1"/>
          </p:cNvGraphicFramePr>
          <p:nvPr>
            <p:extLst>
              <p:ext uri="{D42A27DB-BD31-4B8C-83A1-F6EECF244321}">
                <p14:modId xmlns:p14="http://schemas.microsoft.com/office/powerpoint/2010/main" val="307529015"/>
              </p:ext>
            </p:extLst>
          </p:nvPr>
        </p:nvGraphicFramePr>
        <p:xfrm>
          <a:off x="0" y="0"/>
          <a:ext cx="12191999" cy="372533"/>
        </p:xfrm>
        <a:graphic>
          <a:graphicData uri="http://schemas.openxmlformats.org/drawingml/2006/table">
            <a:tbl>
              <a:tblPr firstRow="1" firstCol="1" bandRow="1">
                <a:tableStyleId>{5C22544A-7EE6-4342-B048-85BDC9FD1C3A}</a:tableStyleId>
              </a:tblPr>
              <a:tblGrid>
                <a:gridCol w="12191999">
                  <a:extLst>
                    <a:ext uri="{9D8B030D-6E8A-4147-A177-3AD203B41FA5}">
                      <a16:colId xmlns:a16="http://schemas.microsoft.com/office/drawing/2014/main" val="2402209162"/>
                    </a:ext>
                  </a:extLst>
                </a:gridCol>
              </a:tblGrid>
              <a:tr h="372533">
                <a:tc>
                  <a:txBody>
                    <a:bodyPr/>
                    <a:lstStyle/>
                    <a:p>
                      <a:pPr marL="133350" marR="0" lvl="0" indent="-133350" algn="l" defTabSz="914400" rtl="0" eaLnBrk="1" fontAlgn="auto" latinLnBrk="0" hangingPunct="0">
                        <a:lnSpc>
                          <a:spcPct val="100000"/>
                        </a:lnSpc>
                        <a:spcBef>
                          <a:spcPts val="0"/>
                        </a:spcBef>
                        <a:spcAft>
                          <a:spcPts val="0"/>
                        </a:spcAft>
                        <a:buClrTx/>
                        <a:buSzTx/>
                        <a:buFontTx/>
                        <a:buNone/>
                        <a:tabLst/>
                        <a:defRPr/>
                      </a:pPr>
                      <a:r>
                        <a:rPr lang="ja-JP" altLang="en-US" sz="2000" b="1" kern="100" dirty="0">
                          <a:solidFill>
                            <a:srgbClr val="0070C0"/>
                          </a:solidFill>
                          <a:effectLst/>
                        </a:rPr>
                        <a:t>　</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要素</a:t>
                      </a:r>
                      <a:r>
                        <a:rPr kumimoji="1" lang="en-US" altLang="ja-JP" sz="2400" b="1" kern="100" dirty="0">
                          <a:solidFill>
                            <a:schemeClr val="accent1"/>
                          </a:solidFill>
                          <a:effectLst/>
                          <a:latin typeface="メイリオ" panose="020B0604030504040204" pitchFamily="50" charset="-128"/>
                          <a:ea typeface="メイリオ" panose="020B0604030504040204" pitchFamily="50" charset="-128"/>
                          <a:cs typeface="+mn-cs"/>
                        </a:rPr>
                        <a:t>H</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　</a:t>
                      </a:r>
                      <a:r>
                        <a:rPr lang="ja-JP" altLang="en-US" sz="2000" b="1" kern="100" dirty="0">
                          <a:solidFill>
                            <a:srgbClr val="0070C0"/>
                          </a:solidFill>
                          <a:effectLst/>
                        </a:rPr>
                        <a:t>相互評価の意義を認識させる。</a:t>
                      </a:r>
                      <a:endParaRPr lang="en-US" altLang="ja-JP" sz="2000" b="1" kern="100" dirty="0">
                        <a:solidFill>
                          <a:srgbClr val="0070C0"/>
                        </a:solidFill>
                        <a:effectLst/>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823399512"/>
                  </a:ext>
                </a:extLst>
              </a:tr>
            </a:tbl>
          </a:graphicData>
        </a:graphic>
      </p:graphicFrame>
      <p:sp>
        <p:nvSpPr>
          <p:cNvPr id="5" name="正方形/長方形 4"/>
          <p:cNvSpPr/>
          <p:nvPr/>
        </p:nvSpPr>
        <p:spPr>
          <a:xfrm>
            <a:off x="307825" y="575733"/>
            <a:ext cx="11576348" cy="5693866"/>
          </a:xfrm>
          <a:prstGeom prst="rect">
            <a:avLst/>
          </a:prstGeom>
          <a:ln>
            <a:solidFill>
              <a:srgbClr val="FF0000"/>
            </a:solidFill>
          </a:ln>
        </p:spPr>
        <p:txBody>
          <a:bodyPr wrap="square">
            <a:spAutoFit/>
          </a:bodyPr>
          <a:lstStyle/>
          <a:p>
            <a:pPr marL="101600" indent="-101600" algn="just" hangingPunct="0">
              <a:spcAft>
                <a:spcPts val="0"/>
              </a:spcAft>
            </a:pPr>
            <a:r>
              <a:rPr lang="en-US" altLang="ja-JP" sz="2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生徒の振り返り等の記述</a:t>
            </a:r>
            <a:r>
              <a:rPr lang="en-US" altLang="ja-JP" sz="2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p>
          <a:p>
            <a:pPr marL="101600" indent="-101600" algn="just" hangingPunct="0">
              <a:spcAft>
                <a:spcPts val="0"/>
              </a:spcAft>
            </a:pPr>
            <a:r>
              <a:rPr lang="ja-JP" altLang="ja-JP" sz="2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・友達がアドバイスをくれたことで、気付けなかったことに気付くことができた。</a:t>
            </a:r>
            <a:endParaRPr lang="ja-JP" altLang="ja-JP" sz="2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180975" indent="-180975" algn="just" hangingPunct="0">
              <a:spcAft>
                <a:spcPts val="0"/>
              </a:spcAft>
            </a:pPr>
            <a:r>
              <a:rPr lang="ja-JP" altLang="ja-JP" sz="2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・自分が見落としていたことをアドバイスしてくれたり、その人の立場からしたらどう思うのかを教えてくれたので、</a:t>
            </a:r>
            <a:r>
              <a:rPr lang="ja-JP" altLang="en-US" sz="2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新た</a:t>
            </a:r>
            <a:r>
              <a:rPr lang="ja-JP" altLang="ja-JP" sz="2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なことを発見することができました。</a:t>
            </a:r>
            <a:endParaRPr lang="ja-JP" altLang="ja-JP" sz="2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630238" indent="-630238" algn="just" hangingPunct="0">
              <a:spcAft>
                <a:spcPts val="0"/>
              </a:spcAft>
            </a:pPr>
            <a:r>
              <a:rPr lang="ja-JP" altLang="ja-JP" sz="2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振り返りシートの「分からなかったこと」の項目の記述：</a:t>
            </a:r>
            <a:r>
              <a:rPr lang="ja-JP" altLang="ja-JP" sz="2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プリントのところが分からなかった。</a:t>
            </a:r>
            <a:endParaRPr lang="en-US" altLang="ja-JP" sz="2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630238" indent="-630238" algn="just" hangingPunct="0">
              <a:spcAft>
                <a:spcPts val="0"/>
              </a:spcAft>
            </a:pPr>
            <a:r>
              <a:rPr lang="ja-JP" altLang="en-US" sz="2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「目標達成に向けて役に立ったこと」の項目の記述：</a:t>
            </a:r>
            <a:r>
              <a:rPr lang="ja-JP" altLang="ja-JP" sz="2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しっかりと班で交流するか人に聞くとできる。</a:t>
            </a:r>
            <a:endParaRPr lang="ja-JP" altLang="ja-JP" sz="2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180975" indent="-180975" algn="just" hangingPunct="0">
              <a:spcAft>
                <a:spcPts val="0"/>
              </a:spcAft>
            </a:pPr>
            <a:r>
              <a:rPr lang="ja-JP" altLang="ja-JP" sz="2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・実験方法を交流したときに、「ここを測った方が効率が良い」など改善できる部分をさらに知ることができた。</a:t>
            </a:r>
            <a:endParaRPr lang="ja-JP" altLang="ja-JP" sz="2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180975" indent="-180975"/>
            <a:r>
              <a:rPr lang="ja-JP" altLang="ja-JP" sz="26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・友達からもらったアドバイスをこれからのスピーチにどう生かしていくのかをマッピングに書き込み、さらによいスピーチになるように工夫した。</a:t>
            </a:r>
            <a:endParaRPr lang="ja-JP" altLang="en-US" sz="26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B62B50FB-BC77-ED26-D0AA-669C68C8168D}"/>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
        <p:nvSpPr>
          <p:cNvPr id="6" name="左大かっこ 5">
            <a:extLst>
              <a:ext uri="{FF2B5EF4-FFF2-40B4-BE49-F238E27FC236}">
                <a16:creationId xmlns:a16="http://schemas.microsoft.com/office/drawing/2014/main" id="{F1B9BEEB-EE3F-17DA-A48A-A34505E4D247}"/>
              </a:ext>
            </a:extLst>
          </p:cNvPr>
          <p:cNvSpPr/>
          <p:nvPr/>
        </p:nvSpPr>
        <p:spPr>
          <a:xfrm>
            <a:off x="772509" y="2948152"/>
            <a:ext cx="189186" cy="1513489"/>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52731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7C19501-5EDE-2DE8-CD80-B6A9E1775852}"/>
              </a:ext>
            </a:extLst>
          </p:cNvPr>
          <p:cNvGraphicFramePr>
            <a:graphicFrameLocks noGrp="1"/>
          </p:cNvGraphicFramePr>
          <p:nvPr>
            <p:extLst>
              <p:ext uri="{D42A27DB-BD31-4B8C-83A1-F6EECF244321}">
                <p14:modId xmlns:p14="http://schemas.microsoft.com/office/powerpoint/2010/main" val="628777865"/>
              </p:ext>
            </p:extLst>
          </p:nvPr>
        </p:nvGraphicFramePr>
        <p:xfrm>
          <a:off x="1" y="0"/>
          <a:ext cx="12191999" cy="402238"/>
        </p:xfrm>
        <a:graphic>
          <a:graphicData uri="http://schemas.openxmlformats.org/drawingml/2006/table">
            <a:tbl>
              <a:tblPr firstRow="1" firstCol="1" bandRow="1">
                <a:tableStyleId>{5C22544A-7EE6-4342-B048-85BDC9FD1C3A}</a:tableStyleId>
              </a:tblPr>
              <a:tblGrid>
                <a:gridCol w="12191999">
                  <a:extLst>
                    <a:ext uri="{9D8B030D-6E8A-4147-A177-3AD203B41FA5}">
                      <a16:colId xmlns:a16="http://schemas.microsoft.com/office/drawing/2014/main" val="2402209162"/>
                    </a:ext>
                  </a:extLst>
                </a:gridCol>
              </a:tblGrid>
              <a:tr h="402238">
                <a:tc>
                  <a:txBody>
                    <a:bodyPr/>
                    <a:lstStyle/>
                    <a:p>
                      <a:pPr marL="133350" marR="0" lvl="0" indent="-133350" algn="l" defTabSz="914400" rtl="0" eaLnBrk="1" fontAlgn="auto" latinLnBrk="0" hangingPunct="0">
                        <a:lnSpc>
                          <a:spcPct val="100000"/>
                        </a:lnSpc>
                        <a:spcBef>
                          <a:spcPts val="0"/>
                        </a:spcBef>
                        <a:spcAft>
                          <a:spcPts val="0"/>
                        </a:spcAft>
                        <a:buClrTx/>
                        <a:buSzTx/>
                        <a:buFontTx/>
                        <a:buNone/>
                        <a:tabLst/>
                        <a:defRPr/>
                      </a:pPr>
                      <a:r>
                        <a:rPr lang="ja-JP" altLang="en-US" sz="2000" b="1" kern="100" dirty="0">
                          <a:solidFill>
                            <a:srgbClr val="0070C0"/>
                          </a:solidFill>
                          <a:effectLst/>
                        </a:rPr>
                        <a:t>　</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要素</a:t>
                      </a:r>
                      <a:r>
                        <a:rPr kumimoji="1" lang="en-US" altLang="ja-JP" sz="2400" b="1" kern="100" dirty="0">
                          <a:solidFill>
                            <a:schemeClr val="accent1"/>
                          </a:solidFill>
                          <a:effectLst/>
                          <a:latin typeface="メイリオ" panose="020B0604030504040204" pitchFamily="50" charset="-128"/>
                          <a:ea typeface="メイリオ" panose="020B0604030504040204" pitchFamily="50" charset="-128"/>
                          <a:cs typeface="+mn-cs"/>
                        </a:rPr>
                        <a:t>I</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　</a:t>
                      </a:r>
                      <a:r>
                        <a:rPr lang="ja-JP" altLang="en-US" sz="2000" b="1" kern="100" dirty="0">
                          <a:solidFill>
                            <a:srgbClr val="0070C0"/>
                          </a:solidFill>
                          <a:effectLst/>
                        </a:rPr>
                        <a:t>評価規準に即した相互評価の視点を提示する。</a:t>
                      </a:r>
                      <a:endParaRPr lang="en-US" altLang="ja-JP" sz="2000" b="1" kern="100" dirty="0">
                        <a:solidFill>
                          <a:srgbClr val="0070C0"/>
                        </a:solidFill>
                        <a:effectLst/>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823399512"/>
                  </a:ext>
                </a:extLst>
              </a:tr>
            </a:tbl>
          </a:graphicData>
        </a:graphic>
      </p:graphicFrame>
      <p:sp>
        <p:nvSpPr>
          <p:cNvPr id="4" name="正方形/長方形 3"/>
          <p:cNvSpPr/>
          <p:nvPr/>
        </p:nvSpPr>
        <p:spPr>
          <a:xfrm>
            <a:off x="378689" y="946187"/>
            <a:ext cx="11028220" cy="2554545"/>
          </a:xfrm>
          <a:prstGeom prst="rect">
            <a:avLst/>
          </a:prstGeom>
        </p:spPr>
        <p:txBody>
          <a:bodyPr wrap="square">
            <a:spAutoFit/>
          </a:bodyPr>
          <a:lstStyle/>
          <a:p>
            <a:pPr marL="528638" indent="-395288" algn="just" hangingPunct="0"/>
            <a:r>
              <a:rPr lang="ja-JP" altLang="en-US" sz="32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・評価規準を具体化したり細分化したりしたものを、相互評価の視点として生徒に示す。</a:t>
            </a:r>
            <a:endParaRPr lang="en-US" altLang="ja-JP" sz="32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marL="528638" indent="-395288" algn="just" hangingPunct="0"/>
            <a:r>
              <a:rPr lang="ja-JP" altLang="en-US" sz="32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32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ポイント③関係の理解</a:t>
            </a:r>
            <a:r>
              <a:rPr lang="en-US" altLang="ja-JP" sz="32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により、評価規準を共有する活動を行った際に、生徒の言葉で理解を深めた評価規準を満たす要素を、相互評価の視点として運用する。</a:t>
            </a:r>
          </a:p>
        </p:txBody>
      </p:sp>
      <p:sp>
        <p:nvSpPr>
          <p:cNvPr id="5" name="正方形/長方形 4"/>
          <p:cNvSpPr/>
          <p:nvPr/>
        </p:nvSpPr>
        <p:spPr>
          <a:xfrm>
            <a:off x="581889" y="3820237"/>
            <a:ext cx="11028219" cy="2062103"/>
          </a:xfrm>
          <a:prstGeom prst="rect">
            <a:avLst/>
          </a:prstGeom>
          <a:solidFill>
            <a:schemeClr val="accent2">
              <a:lumMod val="20000"/>
              <a:lumOff val="80000"/>
            </a:schemeClr>
          </a:solidFill>
          <a:ln>
            <a:solidFill>
              <a:schemeClr val="accent2">
                <a:lumMod val="75000"/>
              </a:schemeClr>
            </a:solidFill>
          </a:ln>
        </p:spPr>
        <p:txBody>
          <a:bodyPr wrap="square">
            <a:spAutoFit/>
          </a:bodyPr>
          <a:lstStyle/>
          <a:p>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生徒の学習改善への効果</a:t>
            </a:r>
            <a:r>
              <a:rPr lang="en-US" altLang="ja-JP" sz="2800" dirty="0">
                <a:latin typeface="メイリオ" panose="020B0604030504040204" pitchFamily="50" charset="-128"/>
                <a:ea typeface="メイリオ" panose="020B0604030504040204" pitchFamily="50" charset="-128"/>
              </a:rPr>
              <a:t>】</a:t>
            </a:r>
          </a:p>
          <a:p>
            <a:r>
              <a:rPr lang="ja-JP" altLang="en-US" sz="2800" dirty="0">
                <a:latin typeface="メイリオ" panose="020B0604030504040204" pitchFamily="50" charset="-128"/>
                <a:ea typeface="メイリオ" panose="020B0604030504040204" pitchFamily="50" charset="-128"/>
              </a:rPr>
              <a:t>・相互評価の視点が生徒にとって</a:t>
            </a:r>
            <a:r>
              <a:rPr lang="ja-JP" altLang="ja-JP" sz="2800" dirty="0">
                <a:latin typeface="メイリオ" panose="020B0604030504040204" pitchFamily="50" charset="-128"/>
                <a:ea typeface="メイリオ" panose="020B0604030504040204" pitchFamily="50" charset="-128"/>
              </a:rPr>
              <a:t>理解しやすく</a:t>
            </a:r>
            <a:r>
              <a:rPr lang="ja-JP" altLang="en-US" sz="2800" dirty="0">
                <a:latin typeface="メイリオ" panose="020B0604030504040204" pitchFamily="50" charset="-128"/>
                <a:ea typeface="メイリオ" panose="020B0604030504040204" pitchFamily="50" charset="-128"/>
              </a:rPr>
              <a:t>なり、</a:t>
            </a:r>
            <a:r>
              <a:rPr lang="ja-JP" altLang="ja-JP" sz="2800" dirty="0">
                <a:latin typeface="メイリオ" panose="020B0604030504040204" pitchFamily="50" charset="-128"/>
                <a:ea typeface="メイリオ" panose="020B0604030504040204" pitchFamily="50" charset="-128"/>
              </a:rPr>
              <a:t>解釈のずれが生じにく</a:t>
            </a:r>
            <a:r>
              <a:rPr lang="ja-JP" altLang="en-US" sz="2800" dirty="0">
                <a:latin typeface="メイリオ" panose="020B0604030504040204" pitchFamily="50" charset="-128"/>
                <a:ea typeface="メイリオ" panose="020B0604030504040204" pitchFamily="50" charset="-128"/>
              </a:rPr>
              <a:t>くなる。</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・評価規準に即したアドバイスができるようになる。</a:t>
            </a:r>
            <a:endParaRPr lang="en-US" altLang="ja-JP" sz="28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E8B4CDA0-9937-672D-1A55-56DBE2CB8C82}"/>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22719723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7C19501-5EDE-2DE8-CD80-B6A9E1775852}"/>
              </a:ext>
            </a:extLst>
          </p:cNvPr>
          <p:cNvGraphicFramePr>
            <a:graphicFrameLocks noGrp="1"/>
          </p:cNvGraphicFramePr>
          <p:nvPr>
            <p:extLst>
              <p:ext uri="{D42A27DB-BD31-4B8C-83A1-F6EECF244321}">
                <p14:modId xmlns:p14="http://schemas.microsoft.com/office/powerpoint/2010/main" val="1840564627"/>
              </p:ext>
            </p:extLst>
          </p:nvPr>
        </p:nvGraphicFramePr>
        <p:xfrm>
          <a:off x="0" y="0"/>
          <a:ext cx="12191999" cy="382385"/>
        </p:xfrm>
        <a:graphic>
          <a:graphicData uri="http://schemas.openxmlformats.org/drawingml/2006/table">
            <a:tbl>
              <a:tblPr firstRow="1" firstCol="1" bandRow="1">
                <a:tableStyleId>{5C22544A-7EE6-4342-B048-85BDC9FD1C3A}</a:tableStyleId>
              </a:tblPr>
              <a:tblGrid>
                <a:gridCol w="12191999">
                  <a:extLst>
                    <a:ext uri="{9D8B030D-6E8A-4147-A177-3AD203B41FA5}">
                      <a16:colId xmlns:a16="http://schemas.microsoft.com/office/drawing/2014/main" val="2402209162"/>
                    </a:ext>
                  </a:extLst>
                </a:gridCol>
              </a:tblGrid>
              <a:tr h="382385">
                <a:tc>
                  <a:txBody>
                    <a:bodyPr/>
                    <a:lstStyle/>
                    <a:p>
                      <a:pPr marL="133350" marR="0" lvl="0" indent="-133350" algn="l" defTabSz="914400" rtl="0" eaLnBrk="1" fontAlgn="auto" latinLnBrk="0" hangingPunct="0">
                        <a:lnSpc>
                          <a:spcPct val="100000"/>
                        </a:lnSpc>
                        <a:spcBef>
                          <a:spcPts val="0"/>
                        </a:spcBef>
                        <a:spcAft>
                          <a:spcPts val="0"/>
                        </a:spcAft>
                        <a:buClrTx/>
                        <a:buSzTx/>
                        <a:buFontTx/>
                        <a:buNone/>
                        <a:tabLst/>
                        <a:defRPr/>
                      </a:pPr>
                      <a:r>
                        <a:rPr lang="ja-JP" altLang="en-US" sz="2400" b="1" kern="100" dirty="0">
                          <a:solidFill>
                            <a:srgbClr val="0070C0"/>
                          </a:solidFill>
                          <a:effectLst/>
                          <a:latin typeface="メイリオ" panose="020B0604030504040204" pitchFamily="50" charset="-128"/>
                          <a:ea typeface="メイリオ" panose="020B0604030504040204" pitchFamily="50" charset="-128"/>
                        </a:rPr>
                        <a:t>　</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要素</a:t>
                      </a:r>
                      <a:r>
                        <a:rPr kumimoji="1" lang="en-US" altLang="ja-JP" sz="2400" b="1" kern="100" dirty="0">
                          <a:solidFill>
                            <a:schemeClr val="accent1"/>
                          </a:solidFill>
                          <a:effectLst/>
                          <a:latin typeface="メイリオ" panose="020B0604030504040204" pitchFamily="50" charset="-128"/>
                          <a:ea typeface="メイリオ" panose="020B0604030504040204" pitchFamily="50" charset="-128"/>
                          <a:cs typeface="+mn-cs"/>
                        </a:rPr>
                        <a:t>I</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　</a:t>
                      </a:r>
                      <a:r>
                        <a:rPr kumimoji="1" lang="ja-JP" altLang="en-US" sz="2000" b="1" kern="100" dirty="0">
                          <a:solidFill>
                            <a:srgbClr val="0070C0"/>
                          </a:solidFill>
                          <a:effectLst/>
                          <a:latin typeface="+mn-lt"/>
                          <a:ea typeface="+mn-ea"/>
                          <a:cs typeface="+mn-cs"/>
                        </a:rPr>
                        <a:t>評価規準に即した相互評価の視点を提示する。</a:t>
                      </a:r>
                      <a:endParaRPr kumimoji="1" lang="en-US" altLang="ja-JP" sz="2000" b="1" kern="100" dirty="0">
                        <a:solidFill>
                          <a:srgbClr val="0070C0"/>
                        </a:solidFill>
                        <a:effectLst/>
                        <a:latin typeface="+mn-lt"/>
                        <a:ea typeface="+mn-ea"/>
                        <a:cs typeface="+mn-cs"/>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823399512"/>
                  </a:ext>
                </a:extLst>
              </a:tr>
            </a:tbl>
          </a:graphicData>
        </a:graphic>
      </p:graphicFrame>
      <p:sp>
        <p:nvSpPr>
          <p:cNvPr id="4" name="テキスト ボックス 3">
            <a:extLst>
              <a:ext uri="{FF2B5EF4-FFF2-40B4-BE49-F238E27FC236}">
                <a16:creationId xmlns:a16="http://schemas.microsoft.com/office/drawing/2014/main" id="{BA5C517C-0C17-0857-20B4-C2113AE568D0}"/>
              </a:ext>
            </a:extLst>
          </p:cNvPr>
          <p:cNvSpPr txBox="1"/>
          <p:nvPr/>
        </p:nvSpPr>
        <p:spPr>
          <a:xfrm>
            <a:off x="1" y="402238"/>
            <a:ext cx="9268178" cy="369332"/>
          </a:xfrm>
          <a:prstGeom prst="rect">
            <a:avLst/>
          </a:prstGeom>
          <a:solidFill>
            <a:schemeClr val="accent5">
              <a:lumMod val="20000"/>
              <a:lumOff val="80000"/>
            </a:schemeClr>
          </a:solidFill>
          <a:ln>
            <a:solidFill>
              <a:schemeClr val="accent5"/>
            </a:solidFill>
          </a:ln>
        </p:spPr>
        <p:txBody>
          <a:bodyPr wrap="square" rtlCol="0">
            <a:spAutoFit/>
          </a:bodyPr>
          <a:lstStyle>
            <a:defPPr>
              <a:defRPr lang="ja-JP"/>
            </a:defPPr>
            <a:lvl1pPr>
              <a:defRPr>
                <a:latin typeface="メイリオ" panose="020B0604030504040204" pitchFamily="50" charset="-128"/>
                <a:ea typeface="メイリオ" panose="020B0604030504040204" pitchFamily="50" charset="-128"/>
              </a:defRPr>
            </a:lvl1pPr>
          </a:lstStyle>
          <a:p>
            <a:pPr algn="ctr"/>
            <a:r>
              <a:rPr lang="ja-JP" altLang="en-US" dirty="0"/>
              <a:t>外国語科の事例　単元「</a:t>
            </a:r>
            <a:r>
              <a:rPr lang="en-US" altLang="ja-JP" dirty="0"/>
              <a:t>A Speech about My Brother</a:t>
            </a:r>
            <a:r>
              <a:rPr lang="ja-JP" altLang="en-US" dirty="0"/>
              <a:t>」（領域「話すこと［発表］」）</a:t>
            </a:r>
          </a:p>
        </p:txBody>
      </p:sp>
      <p:sp>
        <p:nvSpPr>
          <p:cNvPr id="6" name="テキスト ボックス 5">
            <a:extLst>
              <a:ext uri="{FF2B5EF4-FFF2-40B4-BE49-F238E27FC236}">
                <a16:creationId xmlns:a16="http://schemas.microsoft.com/office/drawing/2014/main" id="{19647A1A-9972-5780-90AF-A02A2DBA656A}"/>
              </a:ext>
            </a:extLst>
          </p:cNvPr>
          <p:cNvSpPr txBox="1"/>
          <p:nvPr/>
        </p:nvSpPr>
        <p:spPr>
          <a:xfrm>
            <a:off x="200378" y="881531"/>
            <a:ext cx="11636022" cy="923330"/>
          </a:xfrm>
          <a:prstGeom prst="rect">
            <a:avLst/>
          </a:prstGeom>
          <a:noFill/>
          <a:ln>
            <a:solidFill>
              <a:schemeClr val="accent1"/>
            </a:solidFill>
          </a:ln>
        </p:spPr>
        <p:txBody>
          <a:bodyPr wrap="square">
            <a:spAutoFit/>
          </a:bodyPr>
          <a:lstStyle/>
          <a:p>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教師の働きかけ</a:t>
            </a:r>
            <a:r>
              <a:rPr lang="en-US" altLang="ja-JP" dirty="0">
                <a:latin typeface="メイリオ" panose="020B0604030504040204" pitchFamily="50" charset="-128"/>
                <a:ea typeface="メイリオ" panose="020B0604030504040204" pitchFamily="50" charset="-128"/>
              </a:rPr>
              <a:t>】</a:t>
            </a:r>
          </a:p>
          <a:p>
            <a:r>
              <a:rPr lang="ja-JP" altLang="en-US" dirty="0">
                <a:latin typeface="メイリオ" panose="020B0604030504040204" pitchFamily="50" charset="-128"/>
                <a:ea typeface="メイリオ" panose="020B0604030504040204" pitchFamily="50" charset="-128"/>
              </a:rPr>
              <a:t>　評価規準を共有する活動の際に生徒から出てきた言葉を評価項目として整理し、それに照らして相互評価を行った。</a:t>
            </a:r>
            <a:endParaRPr lang="en-US" altLang="ja-JP" dirty="0">
              <a:latin typeface="メイリオ" panose="020B0604030504040204" pitchFamily="50" charset="-128"/>
              <a:ea typeface="メイリオ" panose="020B0604030504040204" pitchFamily="50" charset="-128"/>
            </a:endParaRPr>
          </a:p>
        </p:txBody>
      </p:sp>
      <p:graphicFrame>
        <p:nvGraphicFramePr>
          <p:cNvPr id="7" name="表 6">
            <a:extLst>
              <a:ext uri="{FF2B5EF4-FFF2-40B4-BE49-F238E27FC236}">
                <a16:creationId xmlns:a16="http://schemas.microsoft.com/office/drawing/2014/main" id="{2574A84F-4E3A-4D20-366A-63438B48E603}"/>
              </a:ext>
            </a:extLst>
          </p:cNvPr>
          <p:cNvGraphicFramePr>
            <a:graphicFrameLocks noGrp="1"/>
          </p:cNvGraphicFramePr>
          <p:nvPr>
            <p:extLst>
              <p:ext uri="{D42A27DB-BD31-4B8C-83A1-F6EECF244321}">
                <p14:modId xmlns:p14="http://schemas.microsoft.com/office/powerpoint/2010/main" val="291225128"/>
              </p:ext>
            </p:extLst>
          </p:nvPr>
        </p:nvGraphicFramePr>
        <p:xfrm>
          <a:off x="162982" y="2304007"/>
          <a:ext cx="5534378" cy="3825451"/>
        </p:xfrm>
        <a:graphic>
          <a:graphicData uri="http://schemas.openxmlformats.org/drawingml/2006/table">
            <a:tbl>
              <a:tblPr firstRow="1" firstCol="1" bandRow="1"/>
              <a:tblGrid>
                <a:gridCol w="4432936">
                  <a:extLst>
                    <a:ext uri="{9D8B030D-6E8A-4147-A177-3AD203B41FA5}">
                      <a16:colId xmlns:a16="http://schemas.microsoft.com/office/drawing/2014/main" val="2179321864"/>
                    </a:ext>
                  </a:extLst>
                </a:gridCol>
                <a:gridCol w="550721">
                  <a:extLst>
                    <a:ext uri="{9D8B030D-6E8A-4147-A177-3AD203B41FA5}">
                      <a16:colId xmlns:a16="http://schemas.microsoft.com/office/drawing/2014/main" val="3339371443"/>
                    </a:ext>
                  </a:extLst>
                </a:gridCol>
                <a:gridCol w="550721">
                  <a:extLst>
                    <a:ext uri="{9D8B030D-6E8A-4147-A177-3AD203B41FA5}">
                      <a16:colId xmlns:a16="http://schemas.microsoft.com/office/drawing/2014/main" val="2823855105"/>
                    </a:ext>
                  </a:extLst>
                </a:gridCol>
              </a:tblGrid>
              <a:tr h="290724">
                <a:tc>
                  <a:txBody>
                    <a:bodyPr/>
                    <a:lstStyle/>
                    <a:p>
                      <a:pPr algn="ctr" hangingPunct="0">
                        <a:lnSpc>
                          <a:spcPct val="100000"/>
                        </a:lnSpc>
                      </a:pPr>
                      <a:r>
                        <a:rPr lang="ja-JP" sz="12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項目</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00000"/>
                        </a:lnSpc>
                      </a:pPr>
                      <a:r>
                        <a:rPr lang="en-US" sz="12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a:t>
                      </a:r>
                      <a:r>
                        <a:rPr lang="ja-JP" sz="12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回目</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00000"/>
                        </a:lnSpc>
                      </a:pPr>
                      <a:r>
                        <a:rPr lang="en-US" sz="12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a:t>
                      </a:r>
                      <a:r>
                        <a:rPr lang="ja-JP" sz="12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回目</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0658321"/>
                  </a:ext>
                </a:extLst>
              </a:tr>
              <a:tr h="1620505">
                <a:tc>
                  <a:txBody>
                    <a:bodyPr/>
                    <a:lstStyle/>
                    <a:p>
                      <a:pPr algn="just" hangingPunct="0">
                        <a:lnSpc>
                          <a:spcPct val="100000"/>
                        </a:lnSpc>
                      </a:pPr>
                      <a:r>
                        <a:rPr lang="ja-JP"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【詳しく伝える】</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80975" indent="-180975" algn="just" hangingPunct="0">
                        <a:lnSpc>
                          <a:spcPct val="100000"/>
                        </a:lnSpc>
                      </a:pPr>
                      <a:r>
                        <a:rPr lang="ja-JP"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・紹介する人の関係、年齢、誕生日などを伝えている。</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hangingPunct="0">
                        <a:lnSpc>
                          <a:spcPct val="100000"/>
                        </a:lnSpc>
                      </a:pPr>
                      <a:r>
                        <a:rPr lang="ja-JP"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・紹介する人の大きい話題を三つ以上伝えている。</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80975" indent="-180975" algn="just" hangingPunct="0">
                        <a:lnSpc>
                          <a:spcPct val="100000"/>
                        </a:lnSpc>
                      </a:pPr>
                      <a:r>
                        <a:rPr lang="ja-JP"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・一つの大きい話題について、三つ以上の情報を伝えている。</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hangingPunct="0">
                        <a:lnSpc>
                          <a:spcPct val="100000"/>
                        </a:lnSpc>
                      </a:pPr>
                      <a:r>
                        <a:rPr lang="ja-JP"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・紹介する人との共通点や違う点を伝えている。</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00000"/>
                        </a:lnSpc>
                      </a:pPr>
                      <a:r>
                        <a:rPr lang="en-US" sz="12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00000"/>
                        </a:lnSpc>
                      </a:pPr>
                      <a:r>
                        <a:rPr lang="en-US" sz="12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7800433"/>
                  </a:ext>
                </a:extLst>
              </a:tr>
              <a:tr h="1623498">
                <a:tc>
                  <a:txBody>
                    <a:bodyPr/>
                    <a:lstStyle/>
                    <a:p>
                      <a:pPr algn="just" hangingPunct="0">
                        <a:lnSpc>
                          <a:spcPct val="100000"/>
                        </a:lnSpc>
                      </a:pPr>
                      <a:r>
                        <a:rPr lang="ja-JP"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【内容を整理して伝える】</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hangingPunct="0">
                        <a:lnSpc>
                          <a:spcPct val="100000"/>
                        </a:lnSpc>
                      </a:pPr>
                      <a:r>
                        <a:rPr lang="ja-JP"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・紹介する人の基本情報を伝えている。</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hangingPunct="0">
                        <a:lnSpc>
                          <a:spcPct val="100000"/>
                        </a:lnSpc>
                      </a:pPr>
                      <a:r>
                        <a:rPr lang="ja-JP"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・大きな話題から小さな話題で伝えている。</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hangingPunct="0">
                        <a:lnSpc>
                          <a:spcPct val="100000"/>
                        </a:lnSpc>
                      </a:pPr>
                      <a:r>
                        <a:rPr lang="ja-JP"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・大きな話題と小さな話題を関連させている。</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80975" indent="-180975" algn="just" hangingPunct="0">
                        <a:lnSpc>
                          <a:spcPct val="100000"/>
                        </a:lnSpc>
                      </a:pPr>
                      <a:r>
                        <a:rPr lang="ja-JP"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・つなぎ言葉（</a:t>
                      </a:r>
                      <a:r>
                        <a:rPr lang="en-US"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and, but, so,</a:t>
                      </a:r>
                      <a:r>
                        <a:rPr lang="ja-JP"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など）を使って伝えている。</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00000"/>
                        </a:lnSpc>
                      </a:pPr>
                      <a:r>
                        <a:rPr lang="en-US" sz="12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00000"/>
                        </a:lnSpc>
                      </a:pPr>
                      <a:r>
                        <a:rPr lang="en-US" sz="12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038860"/>
                  </a:ext>
                </a:extLst>
              </a:tr>
              <a:tr h="290724">
                <a:tc gridSpan="3">
                  <a:txBody>
                    <a:bodyPr/>
                    <a:lstStyle/>
                    <a:p>
                      <a:pPr algn="r" hangingPunct="0">
                        <a:lnSpc>
                          <a:spcPct val="100000"/>
                        </a:lnSpc>
                      </a:pPr>
                      <a:endParaRPr lang="en-US" sz="5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sym typeface="Segoe UI Emoji" panose="020B0502040204020203" pitchFamily="34" charset="0"/>
                      </a:endParaRPr>
                    </a:p>
                    <a:p>
                      <a:pPr algn="r" hangingPunct="0">
                        <a:lnSpc>
                          <a:spcPct val="100000"/>
                        </a:lnSpc>
                      </a:pPr>
                      <a:r>
                        <a:rPr lang="en-US" sz="12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sym typeface="Segoe UI Emoji" panose="020B0502040204020203" pitchFamily="34" charset="0"/>
                        </a:rPr>
                        <a:t>◎</a:t>
                      </a:r>
                      <a:r>
                        <a:rPr lang="ja-JP" sz="12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：全部満たしている　〇：三つ満たしている　</a:t>
                      </a:r>
                      <a:r>
                        <a:rPr lang="en-US" sz="12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sym typeface="Segoe UI Emoji" panose="020B0502040204020203" pitchFamily="34" charset="0"/>
                        </a:rPr>
                        <a:t>△</a:t>
                      </a:r>
                      <a:r>
                        <a:rPr lang="ja-JP" sz="12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：二つ以下</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37187410"/>
                  </a:ext>
                </a:extLst>
              </a:tr>
            </a:tbl>
          </a:graphicData>
        </a:graphic>
      </p:graphicFrame>
      <p:sp>
        <p:nvSpPr>
          <p:cNvPr id="9" name="テキスト ボックス 8">
            <a:extLst>
              <a:ext uri="{FF2B5EF4-FFF2-40B4-BE49-F238E27FC236}">
                <a16:creationId xmlns:a16="http://schemas.microsoft.com/office/drawing/2014/main" id="{5292B1A5-BD81-E391-3354-396333ECEC99}"/>
              </a:ext>
            </a:extLst>
          </p:cNvPr>
          <p:cNvSpPr txBox="1"/>
          <p:nvPr/>
        </p:nvSpPr>
        <p:spPr>
          <a:xfrm>
            <a:off x="-158045" y="2027008"/>
            <a:ext cx="6254044" cy="276999"/>
          </a:xfrm>
          <a:prstGeom prst="rect">
            <a:avLst/>
          </a:prstGeom>
          <a:noFill/>
        </p:spPr>
        <p:txBody>
          <a:bodyPr wrap="square">
            <a:spAutoFit/>
          </a:bodyPr>
          <a:lstStyle/>
          <a:p>
            <a:r>
              <a:rPr lang="ja-JP" altLang="en-US" sz="1200" dirty="0"/>
              <a:t>「思考・判断・表現」の観点に係る言語活動の後に用いた「本時のＣＡＮ</a:t>
            </a:r>
            <a:r>
              <a:rPr lang="en-US" altLang="ja-JP" sz="1200" dirty="0"/>
              <a:t>-</a:t>
            </a:r>
            <a:r>
              <a:rPr lang="ja-JP" altLang="en-US" sz="1200" dirty="0"/>
              <a:t>ＤＯリスト」</a:t>
            </a:r>
          </a:p>
        </p:txBody>
      </p:sp>
      <p:sp>
        <p:nvSpPr>
          <p:cNvPr id="12" name="テキスト ボックス 11">
            <a:extLst>
              <a:ext uri="{FF2B5EF4-FFF2-40B4-BE49-F238E27FC236}">
                <a16:creationId xmlns:a16="http://schemas.microsoft.com/office/drawing/2014/main" id="{A23B6AB2-1442-723C-512F-20AF3D7C5EAB}"/>
              </a:ext>
            </a:extLst>
          </p:cNvPr>
          <p:cNvSpPr txBox="1"/>
          <p:nvPr/>
        </p:nvSpPr>
        <p:spPr>
          <a:xfrm>
            <a:off x="6018389" y="2039638"/>
            <a:ext cx="5818011" cy="1169551"/>
          </a:xfrm>
          <a:prstGeom prst="rect">
            <a:avLst/>
          </a:prstGeom>
          <a:noFill/>
          <a:ln>
            <a:solidFill>
              <a:schemeClr val="accent2">
                <a:lumMod val="40000"/>
                <a:lumOff val="60000"/>
              </a:schemeClr>
            </a:solidFill>
          </a:ln>
        </p:spPr>
        <p:txBody>
          <a:bodyPr wrap="square">
            <a:spAutoFit/>
          </a:bodyPr>
          <a:lstStyle/>
          <a:p>
            <a:r>
              <a:rPr lang="ja-JP" altLang="en-US" sz="1400" dirty="0">
                <a:latin typeface="メイリオ" panose="020B0604030504040204" pitchFamily="50" charset="-128"/>
                <a:ea typeface="メイリオ" panose="020B0604030504040204" pitchFamily="50" charset="-128"/>
              </a:rPr>
              <a:t>＜生徒Ａへのアドバイスの具体＞</a:t>
            </a:r>
          </a:p>
          <a:p>
            <a:r>
              <a:rPr lang="ja-JP" altLang="en-US" sz="1400" dirty="0">
                <a:latin typeface="メイリオ" panose="020B0604030504040204" pitchFamily="50" charset="-128"/>
                <a:ea typeface="メイリオ" panose="020B0604030504040204" pitchFamily="50" charset="-128"/>
              </a:rPr>
              <a:t>生徒Ｂ：小さな話題をたくさんつくると聞き手も楽しく聞けると思う。</a:t>
            </a:r>
          </a:p>
          <a:p>
            <a:r>
              <a:rPr lang="ja-JP" altLang="en-US" sz="1400" dirty="0">
                <a:latin typeface="メイリオ" panose="020B0604030504040204" pitchFamily="50" charset="-128"/>
                <a:ea typeface="メイリオ" panose="020B0604030504040204" pitchFamily="50" charset="-128"/>
              </a:rPr>
              <a:t>生徒Ｃ：小さな話題をもう少し増やしたらいいと思う。</a:t>
            </a:r>
          </a:p>
          <a:p>
            <a:pPr marL="631825" indent="-631825"/>
            <a:r>
              <a:rPr lang="ja-JP" altLang="en-US" sz="1400" dirty="0">
                <a:latin typeface="メイリオ" panose="020B0604030504040204" pitchFamily="50" charset="-128"/>
                <a:ea typeface="メイリオ" panose="020B0604030504040204" pitchFamily="50" charset="-128"/>
              </a:rPr>
              <a:t>生徒Ｄ：白と黒が好きという話題から自分の好きな色も伝えるといいと思います。（</a:t>
            </a:r>
            <a:r>
              <a:rPr lang="en-US" altLang="ja-JP" sz="1400" dirty="0">
                <a:latin typeface="メイリオ" panose="020B0604030504040204" pitchFamily="50" charset="-128"/>
                <a:ea typeface="メイリオ" panose="020B0604030504040204" pitchFamily="50" charset="-128"/>
              </a:rPr>
              <a:t>but</a:t>
            </a:r>
            <a:r>
              <a:rPr lang="ja-JP" altLang="en-US" sz="1400" dirty="0">
                <a:latin typeface="メイリオ" panose="020B0604030504040204" pitchFamily="50" charset="-128"/>
                <a:ea typeface="メイリオ" panose="020B0604030504040204" pitchFamily="50" charset="-128"/>
              </a:rPr>
              <a:t>を使うといいと思います。）</a:t>
            </a:r>
          </a:p>
        </p:txBody>
      </p:sp>
      <p:sp>
        <p:nvSpPr>
          <p:cNvPr id="13" name="正方形/長方形 12">
            <a:extLst>
              <a:ext uri="{FF2B5EF4-FFF2-40B4-BE49-F238E27FC236}">
                <a16:creationId xmlns:a16="http://schemas.microsoft.com/office/drawing/2014/main" id="{2A03D0A3-B152-35A2-B1A5-E174E91D94F7}"/>
              </a:ext>
            </a:extLst>
          </p:cNvPr>
          <p:cNvSpPr/>
          <p:nvPr/>
        </p:nvSpPr>
        <p:spPr>
          <a:xfrm>
            <a:off x="6018388" y="4189086"/>
            <a:ext cx="5818011" cy="2308324"/>
          </a:xfrm>
          <a:prstGeom prst="rect">
            <a:avLst/>
          </a:prstGeom>
          <a:solidFill>
            <a:schemeClr val="accent4">
              <a:lumMod val="20000"/>
              <a:lumOff val="80000"/>
            </a:schemeClr>
          </a:solidFill>
          <a:ln>
            <a:solidFill>
              <a:srgbClr val="C00000"/>
            </a:solidFill>
          </a:ln>
        </p:spPr>
        <p:txBody>
          <a:bodyPr wrap="square">
            <a:spAutoFit/>
          </a:bodyPr>
          <a:lstStyle/>
          <a:p>
            <a:pPr algn="just" hangingPunct="0"/>
            <a:r>
              <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授業実践における生徒の学習改善の姿</a:t>
            </a:r>
            <a:r>
              <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p>
          <a:p>
            <a:pPr marL="180975" indent="-180975" algn="just" hangingPunct="0"/>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・生徒達は、共有した評価項目に照らして相手にアドバイスをしていた。</a:t>
            </a:r>
            <a:endPar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marL="180975" indent="-180975" algn="just" hangingPunct="0"/>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・生徒達のアドバイスの内容は、評価項目に沿った内容になっていた。</a:t>
            </a:r>
            <a:endPar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marL="180975" indent="-180975" algn="just" hangingPunct="0"/>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・生徒は友達からのアドバイスにより、何ができたのか、次に向けて何に取り組めばよいかを把握できていた。</a:t>
            </a:r>
            <a:endPar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F4E402CA-5139-18D5-0280-55D8E5284C1D}"/>
              </a:ext>
            </a:extLst>
          </p:cNvPr>
          <p:cNvSpPr txBox="1"/>
          <p:nvPr/>
        </p:nvSpPr>
        <p:spPr>
          <a:xfrm>
            <a:off x="6018389" y="3343749"/>
            <a:ext cx="5818011" cy="738664"/>
          </a:xfrm>
          <a:prstGeom prst="rect">
            <a:avLst/>
          </a:prstGeom>
          <a:noFill/>
          <a:ln>
            <a:solidFill>
              <a:schemeClr val="accent2">
                <a:lumMod val="40000"/>
                <a:lumOff val="60000"/>
              </a:schemeClr>
            </a:solidFill>
          </a:ln>
        </p:spPr>
        <p:txBody>
          <a:bodyPr wrap="square">
            <a:spAutoFit/>
          </a:bodyPr>
          <a:lstStyle/>
          <a:p>
            <a:r>
              <a:rPr lang="ja-JP" altLang="en-US" sz="1400" dirty="0">
                <a:latin typeface="メイリオ" panose="020B0604030504040204" pitchFamily="50" charset="-128"/>
                <a:ea typeface="メイリオ" panose="020B0604030504040204" pitchFamily="50" charset="-128"/>
              </a:rPr>
              <a:t>＜生徒Ａの振り返りの記述＞</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好きなスポーツを伝えることができたから、次は嫌いなスポーツを知りたい。話題の数をもっと増やしたい。</a:t>
            </a:r>
            <a:endParaRPr lang="ja-JP" altLang="en-US" sz="14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F1ED6DF6-DEB6-E7BD-4985-724341895087}"/>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17172107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7C19501-5EDE-2DE8-CD80-B6A9E1775852}"/>
              </a:ext>
            </a:extLst>
          </p:cNvPr>
          <p:cNvGraphicFramePr>
            <a:graphicFrameLocks noGrp="1"/>
          </p:cNvGraphicFramePr>
          <p:nvPr>
            <p:extLst>
              <p:ext uri="{D42A27DB-BD31-4B8C-83A1-F6EECF244321}">
                <p14:modId xmlns:p14="http://schemas.microsoft.com/office/powerpoint/2010/main" val="3984133511"/>
              </p:ext>
            </p:extLst>
          </p:nvPr>
        </p:nvGraphicFramePr>
        <p:xfrm>
          <a:off x="544252" y="3372031"/>
          <a:ext cx="11601335" cy="1950720"/>
        </p:xfrm>
        <a:graphic>
          <a:graphicData uri="http://schemas.openxmlformats.org/drawingml/2006/table">
            <a:tbl>
              <a:tblPr firstRow="1" firstCol="1" bandRow="1">
                <a:tableStyleId>{5C22544A-7EE6-4342-B048-85BDC9FD1C3A}</a:tableStyleId>
              </a:tblPr>
              <a:tblGrid>
                <a:gridCol w="11601335">
                  <a:extLst>
                    <a:ext uri="{9D8B030D-6E8A-4147-A177-3AD203B41FA5}">
                      <a16:colId xmlns:a16="http://schemas.microsoft.com/office/drawing/2014/main" val="2402209162"/>
                    </a:ext>
                  </a:extLst>
                </a:gridCol>
              </a:tblGrid>
              <a:tr h="1091284">
                <a:tc>
                  <a:txBody>
                    <a:bodyPr/>
                    <a:lstStyle/>
                    <a:p>
                      <a:pPr marL="1620838" indent="-1620838" algn="l" hangingPunct="0"/>
                      <a:r>
                        <a:rPr lang="ja-JP" altLang="en-US" sz="3200" b="1" kern="100" dirty="0">
                          <a:solidFill>
                            <a:schemeClr val="accent1"/>
                          </a:solidFill>
                          <a:effectLst/>
                          <a:latin typeface="メイリオ" panose="020B0604030504040204" pitchFamily="50" charset="-128"/>
                          <a:ea typeface="メイリオ" panose="020B0604030504040204" pitchFamily="50" charset="-128"/>
                        </a:rPr>
                        <a:t>要素Ｊ　フィードバックによる生徒の学習改善を確認する。</a:t>
                      </a:r>
                      <a:endParaRPr lang="en-US" altLang="ja-JP" sz="3200" b="1" kern="100" dirty="0">
                        <a:solidFill>
                          <a:schemeClr val="accent1"/>
                        </a:solidFill>
                        <a:effectLst/>
                        <a:latin typeface="メイリオ" panose="020B0604030504040204" pitchFamily="50" charset="-128"/>
                        <a:ea typeface="メイリオ" panose="020B0604030504040204" pitchFamily="50" charset="-128"/>
                      </a:endParaRPr>
                    </a:p>
                    <a:p>
                      <a:pPr marL="1620838" indent="-1620838" algn="l" hangingPunct="0"/>
                      <a:endParaRPr lang="en-US" altLang="ja-JP" sz="3200" b="1" kern="100" dirty="0">
                        <a:solidFill>
                          <a:schemeClr val="accent1"/>
                        </a:solidFill>
                        <a:effectLst/>
                        <a:latin typeface="メイリオ" panose="020B0604030504040204" pitchFamily="50" charset="-128"/>
                        <a:ea typeface="メイリオ" panose="020B0604030504040204" pitchFamily="50" charset="-128"/>
                      </a:endParaRPr>
                    </a:p>
                    <a:p>
                      <a:pPr marL="1620838" indent="-1620838" algn="l" hangingPunct="0"/>
                      <a:r>
                        <a:rPr lang="ja-JP" altLang="en-US" sz="3200" b="1" kern="100" dirty="0">
                          <a:solidFill>
                            <a:schemeClr val="accent1"/>
                          </a:solidFill>
                          <a:effectLst/>
                          <a:latin typeface="メイリオ" panose="020B0604030504040204" pitchFamily="50" charset="-128"/>
                          <a:ea typeface="メイリオ" panose="020B0604030504040204" pitchFamily="50" charset="-128"/>
                        </a:rPr>
                        <a:t>要素Ｋ　フィードバックの対象とする学習状況の生徒を明確にし、フィードバックの目的と方法を焦点化する。</a:t>
                      </a:r>
                      <a:endParaRPr lang="en-US" altLang="ja-JP" sz="3200" b="1" kern="100" dirty="0">
                        <a:solidFill>
                          <a:schemeClr val="accent1"/>
                        </a:solidFill>
                        <a:effectLst/>
                        <a:latin typeface="メイリオ" panose="020B0604030504040204" pitchFamily="50" charset="-128"/>
                        <a:ea typeface="メイリオ" panose="020B0604030504040204" pitchFamily="50" charset="-128"/>
                      </a:endParaRPr>
                    </a:p>
                  </a:txBody>
                  <a:tcPr marL="68580" marR="68580" marT="0" marB="0">
                    <a:noFill/>
                  </a:tcPr>
                </a:tc>
                <a:extLst>
                  <a:ext uri="{0D108BD9-81ED-4DB2-BD59-A6C34878D82A}">
                    <a16:rowId xmlns:a16="http://schemas.microsoft.com/office/drawing/2014/main" val="2823399512"/>
                  </a:ext>
                </a:extLst>
              </a:tr>
            </a:tbl>
          </a:graphicData>
        </a:graphic>
      </p:graphicFrame>
      <p:sp>
        <p:nvSpPr>
          <p:cNvPr id="7" name="テキスト ボックス 6">
            <a:extLst>
              <a:ext uri="{FF2B5EF4-FFF2-40B4-BE49-F238E27FC236}">
                <a16:creationId xmlns:a16="http://schemas.microsoft.com/office/drawing/2014/main" id="{D902C535-C15F-C9EB-984E-A5233C9F73EF}"/>
              </a:ext>
            </a:extLst>
          </p:cNvPr>
          <p:cNvSpPr txBox="1"/>
          <p:nvPr/>
        </p:nvSpPr>
        <p:spPr>
          <a:xfrm>
            <a:off x="46412" y="131495"/>
            <a:ext cx="12099175" cy="1692771"/>
          </a:xfrm>
          <a:prstGeom prst="rect">
            <a:avLst/>
          </a:prstGeom>
          <a:noFill/>
          <a:ln>
            <a:solidFill>
              <a:schemeClr val="tx1"/>
            </a:solidFill>
          </a:ln>
        </p:spPr>
        <p:txBody>
          <a:bodyPr wrap="square" rtlCol="0">
            <a:spAutoFit/>
          </a:bodyPr>
          <a:lstStyle/>
          <a:p>
            <a:pPr marL="133350" marR="0" lvl="0" indent="-133350" defTabSz="914400" rtl="0" eaLnBrk="1" fontAlgn="auto" latinLnBrk="0" hangingPunct="0">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形成的評価の実践上のポイント</a:t>
            </a:r>
            <a:r>
              <a:rPr lang="ja-JP" altLang="en-US" sz="2800" b="1" kern="100" dirty="0">
                <a:solidFill>
                  <a:prstClr val="black"/>
                </a:solidFill>
                <a:latin typeface="メイリオ" panose="020B0604030504040204" pitchFamily="50" charset="-128"/>
                <a:ea typeface="メイリオ" panose="020B0604030504040204" pitchFamily="50" charset="-128"/>
              </a:rPr>
              <a:t>⑤</a:t>
            </a:r>
            <a:endParaRPr lang="en-US" altLang="ja-JP" sz="2800" b="1" kern="1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1" lang="ja-JP" altLang="en-US" sz="4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36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生徒が自分の学習の過程を見直して、次に向けた改善について考えられるような</a:t>
            </a:r>
            <a:r>
              <a:rPr kumimoji="1" lang="ja-JP" altLang="en-US" sz="3600" b="0" i="0" u="none" strike="noStrike" kern="1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フィードバック</a:t>
            </a:r>
            <a:r>
              <a:rPr kumimoji="1" lang="ja-JP" altLang="en-US" sz="36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をする。</a:t>
            </a:r>
            <a:endParaRPr kumimoji="1" lang="ja-JP" altLang="en-US" sz="4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95DC3FD5-0570-AFA7-25E5-E2580F0CFE58}"/>
              </a:ext>
            </a:extLst>
          </p:cNvPr>
          <p:cNvSpPr txBox="1"/>
          <p:nvPr/>
        </p:nvSpPr>
        <p:spPr>
          <a:xfrm>
            <a:off x="212436" y="2667094"/>
            <a:ext cx="5069248" cy="523220"/>
          </a:xfrm>
          <a:prstGeom prst="rect">
            <a:avLst/>
          </a:prstGeom>
          <a:solidFill>
            <a:schemeClr val="accent6">
              <a:lumMod val="20000"/>
              <a:lumOff val="80000"/>
            </a:schemeClr>
          </a:solidFill>
        </p:spPr>
        <p:txBody>
          <a:bodyPr wrap="square" rtlCol="0">
            <a:spAutoFit/>
          </a:bodyPr>
          <a:lstStyle/>
          <a:p>
            <a:pPr algn="ctr"/>
            <a:r>
              <a:rPr kumimoji="1" lang="ja-JP" altLang="en-US" sz="2800" dirty="0">
                <a:latin typeface="メイリオ" panose="020B0604030504040204" pitchFamily="50" charset="-128"/>
                <a:ea typeface="メイリオ" panose="020B0604030504040204" pitchFamily="50" charset="-128"/>
              </a:rPr>
              <a:t>効果を発揮させるための要素</a:t>
            </a:r>
          </a:p>
        </p:txBody>
      </p:sp>
      <p:sp>
        <p:nvSpPr>
          <p:cNvPr id="5" name="テキスト ボックス 4">
            <a:extLst>
              <a:ext uri="{FF2B5EF4-FFF2-40B4-BE49-F238E27FC236}">
                <a16:creationId xmlns:a16="http://schemas.microsoft.com/office/drawing/2014/main" id="{0502BDFC-DE53-1AAE-7BE4-32755DEC071F}"/>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33818565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7C19501-5EDE-2DE8-CD80-B6A9E1775852}"/>
              </a:ext>
            </a:extLst>
          </p:cNvPr>
          <p:cNvGraphicFramePr>
            <a:graphicFrameLocks noGrp="1"/>
          </p:cNvGraphicFramePr>
          <p:nvPr>
            <p:extLst>
              <p:ext uri="{D42A27DB-BD31-4B8C-83A1-F6EECF244321}">
                <p14:modId xmlns:p14="http://schemas.microsoft.com/office/powerpoint/2010/main" val="3838564125"/>
              </p:ext>
            </p:extLst>
          </p:nvPr>
        </p:nvGraphicFramePr>
        <p:xfrm>
          <a:off x="0" y="0"/>
          <a:ext cx="12192000" cy="464024"/>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402209162"/>
                    </a:ext>
                  </a:extLst>
                </a:gridCol>
              </a:tblGrid>
              <a:tr h="464024">
                <a:tc>
                  <a:txBody>
                    <a:bodyPr/>
                    <a:lstStyle/>
                    <a:p>
                      <a:pPr marL="133350" indent="-133350" algn="l" hangingPunct="0"/>
                      <a:r>
                        <a:rPr lang="ja-JP" altLang="en-US" sz="2400" b="1" kern="100" dirty="0">
                          <a:solidFill>
                            <a:srgbClr val="0070C0"/>
                          </a:solidFill>
                          <a:effectLst/>
                        </a:rPr>
                        <a:t>　</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要素</a:t>
                      </a:r>
                      <a:r>
                        <a:rPr kumimoji="1" lang="en-US" altLang="ja-JP" sz="2400" b="1" kern="100" dirty="0">
                          <a:solidFill>
                            <a:schemeClr val="accent1"/>
                          </a:solidFill>
                          <a:effectLst/>
                          <a:latin typeface="メイリオ" panose="020B0604030504040204" pitchFamily="50" charset="-128"/>
                          <a:ea typeface="メイリオ" panose="020B0604030504040204" pitchFamily="50" charset="-128"/>
                          <a:cs typeface="+mn-cs"/>
                        </a:rPr>
                        <a:t>J</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　</a:t>
                      </a:r>
                      <a:r>
                        <a:rPr lang="ja-JP" altLang="en-US" sz="2000" b="1" kern="100" dirty="0">
                          <a:solidFill>
                            <a:srgbClr val="0070C0"/>
                          </a:solidFill>
                          <a:effectLst/>
                        </a:rPr>
                        <a:t>フィードバックによる生徒の学習改善を確認する。</a:t>
                      </a:r>
                      <a:endParaRPr lang="en-US" altLang="ja-JP" sz="2000" b="0" kern="100" dirty="0">
                        <a:solidFill>
                          <a:schemeClr val="tx1"/>
                        </a:solidFill>
                        <a:effectLst/>
                        <a:latin typeface="HGP創英角ﾎﾟｯﾌﾟ体" panose="040B0A00000000000000" pitchFamily="50" charset="-128"/>
                        <a:ea typeface="HGP創英角ﾎﾟｯﾌﾟ体" panose="040B0A00000000000000" pitchFamily="50" charset="-128"/>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823399512"/>
                  </a:ext>
                </a:extLst>
              </a:tr>
            </a:tbl>
          </a:graphicData>
        </a:graphic>
      </p:graphicFrame>
      <p:sp>
        <p:nvSpPr>
          <p:cNvPr id="4" name="正方形/長方形 3"/>
          <p:cNvSpPr/>
          <p:nvPr/>
        </p:nvSpPr>
        <p:spPr>
          <a:xfrm>
            <a:off x="767541" y="845176"/>
            <a:ext cx="10656917" cy="3108543"/>
          </a:xfrm>
          <a:prstGeom prst="rect">
            <a:avLst/>
          </a:prstGeom>
        </p:spPr>
        <p:txBody>
          <a:bodyPr wrap="square">
            <a:spAutoFit/>
          </a:bodyPr>
          <a:lstStyle/>
          <a:p>
            <a:pPr indent="133350" algn="just" hangingPunct="0"/>
            <a:r>
              <a:rPr lang="ja-JP" altLang="en-US" sz="28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8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授業中の行動観察や「見通しと振り返りシート」等で、生徒のつまずきを把握し、「～とは具体的にはどういうことですか。」「なぜそう思うのですか。」などと問いかけ、修正点に気付かせたり、考えを深めさせたりするように働きか</a:t>
            </a:r>
            <a:r>
              <a:rPr lang="ja-JP" altLang="en-US" sz="28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け</a:t>
            </a:r>
            <a:r>
              <a:rPr lang="ja-JP" altLang="ja-JP" sz="28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る。</a:t>
            </a:r>
            <a:r>
              <a:rPr lang="ja-JP" altLang="en-US" sz="28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また、そういった働きかけによって生徒がどのように学習を改善したかを生徒の振り返り等から確認し、改善が見られない場合には、個別に対話をするなど、さらなる手立てを講じることが重要である。</a:t>
            </a:r>
          </a:p>
        </p:txBody>
      </p:sp>
      <p:sp>
        <p:nvSpPr>
          <p:cNvPr id="5" name="正方形/長方形 4"/>
          <p:cNvSpPr/>
          <p:nvPr/>
        </p:nvSpPr>
        <p:spPr>
          <a:xfrm>
            <a:off x="581889" y="4247850"/>
            <a:ext cx="11028219" cy="1815882"/>
          </a:xfrm>
          <a:prstGeom prst="rect">
            <a:avLst/>
          </a:prstGeom>
          <a:solidFill>
            <a:schemeClr val="accent2">
              <a:lumMod val="20000"/>
              <a:lumOff val="80000"/>
            </a:schemeClr>
          </a:solidFill>
          <a:ln>
            <a:solidFill>
              <a:schemeClr val="accent2">
                <a:lumMod val="75000"/>
              </a:schemeClr>
            </a:solidFill>
          </a:ln>
        </p:spPr>
        <p:txBody>
          <a:bodyPr wrap="square">
            <a:spAutoFit/>
          </a:bodyPr>
          <a:lstStyle/>
          <a:p>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生徒の学習改善への効果</a:t>
            </a:r>
            <a:r>
              <a:rPr lang="en-US" altLang="ja-JP" sz="2800" dirty="0">
                <a:latin typeface="メイリオ" panose="020B0604030504040204" pitchFamily="50" charset="-128"/>
                <a:ea typeface="メイリオ" panose="020B0604030504040204" pitchFamily="50" charset="-128"/>
              </a:rPr>
              <a:t>】</a:t>
            </a:r>
          </a:p>
          <a:p>
            <a:r>
              <a:rPr lang="ja-JP" altLang="en-US" sz="2800" dirty="0">
                <a:latin typeface="メイリオ" panose="020B0604030504040204" pitchFamily="50" charset="-128"/>
                <a:ea typeface="メイリオ" panose="020B0604030504040204" pitchFamily="50" charset="-128"/>
              </a:rPr>
              <a:t>　生徒は自分の修正点に気付き、どのように改善をすればよいかを考え、教師からのフィードバックを参考にしながら学習を調整することができる。</a:t>
            </a:r>
            <a:endParaRPr lang="en-US" altLang="ja-JP" sz="28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48358CAE-29F5-F4AB-C202-90C792D3637F}"/>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1461938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3EE0EB46-4B64-FE75-1C3E-3F86C741FDD4}"/>
              </a:ext>
            </a:extLst>
          </p:cNvPr>
          <p:cNvGraphicFramePr>
            <a:graphicFrameLocks noGrp="1"/>
          </p:cNvGraphicFramePr>
          <p:nvPr>
            <p:extLst>
              <p:ext uri="{D42A27DB-BD31-4B8C-83A1-F6EECF244321}">
                <p14:modId xmlns:p14="http://schemas.microsoft.com/office/powerpoint/2010/main" val="347138076"/>
              </p:ext>
            </p:extLst>
          </p:nvPr>
        </p:nvGraphicFramePr>
        <p:xfrm>
          <a:off x="426720" y="637064"/>
          <a:ext cx="11338560" cy="4876800"/>
        </p:xfrm>
        <a:graphic>
          <a:graphicData uri="http://schemas.openxmlformats.org/drawingml/2006/table">
            <a:tbl>
              <a:tblPr firstRow="1" firstCol="1" bandRow="1">
                <a:tableStyleId>{5C22544A-7EE6-4342-B048-85BDC9FD1C3A}</a:tableStyleId>
              </a:tblPr>
              <a:tblGrid>
                <a:gridCol w="11338560">
                  <a:extLst>
                    <a:ext uri="{9D8B030D-6E8A-4147-A177-3AD203B41FA5}">
                      <a16:colId xmlns:a16="http://schemas.microsoft.com/office/drawing/2014/main" val="2402209162"/>
                    </a:ext>
                  </a:extLst>
                </a:gridCol>
              </a:tblGrid>
              <a:tr h="0">
                <a:tc>
                  <a:txBody>
                    <a:bodyPr/>
                    <a:lstStyle/>
                    <a:p>
                      <a:pPr marL="133350" indent="-133350" algn="ctr" hangingPunct="0"/>
                      <a:r>
                        <a:rPr lang="ja-JP" altLang="en-US" sz="4000" b="1" kern="100" dirty="0">
                          <a:solidFill>
                            <a:schemeClr val="tx1"/>
                          </a:solidFill>
                          <a:effectLst/>
                          <a:latin typeface="メイリオ" panose="020B0604030504040204" pitchFamily="50" charset="-128"/>
                          <a:ea typeface="メイリオ" panose="020B0604030504040204" pitchFamily="50" charset="-128"/>
                        </a:rPr>
                        <a:t>学習評価の改善の基本的な方向性</a:t>
                      </a:r>
                      <a:endParaRPr lang="en-US" altLang="ja-JP" sz="4000" b="1" kern="100" dirty="0">
                        <a:solidFill>
                          <a:schemeClr val="tx1"/>
                        </a:solidFill>
                        <a:effectLst/>
                        <a:latin typeface="メイリオ" panose="020B0604030504040204" pitchFamily="50" charset="-128"/>
                        <a:ea typeface="メイリオ" panose="020B0604030504040204" pitchFamily="50" charset="-128"/>
                      </a:endParaRPr>
                    </a:p>
                    <a:p>
                      <a:pPr marL="133350" indent="-133350" algn="just" hangingPunct="0"/>
                      <a:endParaRPr lang="en-US" altLang="ja-JP" sz="4000" b="0" kern="100" dirty="0">
                        <a:solidFill>
                          <a:schemeClr val="tx1"/>
                        </a:solidFill>
                        <a:effectLst/>
                        <a:latin typeface="メイリオ" panose="020B0604030504040204" pitchFamily="50" charset="-128"/>
                        <a:ea typeface="メイリオ" panose="020B0604030504040204" pitchFamily="50" charset="-128"/>
                      </a:endParaRPr>
                    </a:p>
                    <a:p>
                      <a:pPr marL="450850" indent="-450850" algn="just" hangingPunct="0"/>
                      <a:r>
                        <a:rPr lang="ja-JP" sz="4000" b="0" kern="100" dirty="0">
                          <a:solidFill>
                            <a:schemeClr val="tx1"/>
                          </a:solidFill>
                          <a:effectLst/>
                          <a:latin typeface="メイリオ" panose="020B0604030504040204" pitchFamily="50" charset="-128"/>
                          <a:ea typeface="メイリオ" panose="020B0604030504040204" pitchFamily="50" charset="-128"/>
                        </a:rPr>
                        <a:t>①</a:t>
                      </a:r>
                      <a:r>
                        <a:rPr kumimoji="1" lang="ja-JP" sz="4000" b="1" kern="1200" dirty="0">
                          <a:ln w="1905"/>
                          <a:solidFill>
                            <a:srgbClr val="FF0000"/>
                          </a:soli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cs typeface="+mn-cs"/>
                        </a:rPr>
                        <a:t>児童生徒の学習改善</a:t>
                      </a:r>
                      <a:r>
                        <a:rPr lang="ja-JP" sz="4000" b="0" kern="100" dirty="0">
                          <a:solidFill>
                            <a:schemeClr val="tx1"/>
                          </a:solidFill>
                          <a:effectLst/>
                          <a:latin typeface="メイリオ" panose="020B0604030504040204" pitchFamily="50" charset="-128"/>
                          <a:ea typeface="メイリオ" panose="020B0604030504040204" pitchFamily="50" charset="-128"/>
                        </a:rPr>
                        <a:t>につながるものにしていくこと</a:t>
                      </a:r>
                    </a:p>
                    <a:p>
                      <a:pPr marL="133350" indent="-133350" algn="just" hangingPunct="0"/>
                      <a:r>
                        <a:rPr lang="ja-JP" sz="4000" b="0" kern="100" dirty="0">
                          <a:solidFill>
                            <a:schemeClr val="tx1"/>
                          </a:solidFill>
                          <a:effectLst/>
                          <a:latin typeface="メイリオ" panose="020B0604030504040204" pitchFamily="50" charset="-128"/>
                          <a:ea typeface="メイリオ" panose="020B0604030504040204" pitchFamily="50" charset="-128"/>
                        </a:rPr>
                        <a:t>②</a:t>
                      </a:r>
                      <a:r>
                        <a:rPr kumimoji="1" lang="ja-JP" sz="4000" b="1" kern="1200" dirty="0">
                          <a:ln w="1905"/>
                          <a:solidFill>
                            <a:srgbClr val="FF0000"/>
                          </a:soli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cs typeface="+mn-cs"/>
                        </a:rPr>
                        <a:t>教師の指導改善</a:t>
                      </a:r>
                      <a:r>
                        <a:rPr lang="ja-JP" sz="4000" b="0" kern="100" dirty="0">
                          <a:solidFill>
                            <a:schemeClr val="tx1"/>
                          </a:solidFill>
                          <a:effectLst/>
                          <a:latin typeface="メイリオ" panose="020B0604030504040204" pitchFamily="50" charset="-128"/>
                          <a:ea typeface="メイリオ" panose="020B0604030504040204" pitchFamily="50" charset="-128"/>
                        </a:rPr>
                        <a:t>につながるものにしていくこと</a:t>
                      </a:r>
                    </a:p>
                    <a:p>
                      <a:pPr marL="450850" indent="-450850" algn="just" hangingPunct="0"/>
                      <a:r>
                        <a:rPr lang="ja-JP" sz="4000" b="0" kern="100" dirty="0">
                          <a:solidFill>
                            <a:schemeClr val="tx1"/>
                          </a:solidFill>
                          <a:effectLst/>
                          <a:latin typeface="メイリオ" panose="020B0604030504040204" pitchFamily="50" charset="-128"/>
                          <a:ea typeface="メイリオ" panose="020B0604030504040204" pitchFamily="50" charset="-128"/>
                        </a:rPr>
                        <a:t>③これまで慣行として行われてきたことでも</a:t>
                      </a:r>
                      <a:r>
                        <a:rPr lang="ja-JP" altLang="en-US" sz="4000" b="0" kern="100" dirty="0">
                          <a:solidFill>
                            <a:schemeClr val="tx1"/>
                          </a:solidFill>
                          <a:effectLst/>
                          <a:latin typeface="メイリオ" panose="020B0604030504040204" pitchFamily="50" charset="-128"/>
                          <a:ea typeface="メイリオ" panose="020B0604030504040204" pitchFamily="50" charset="-128"/>
                        </a:rPr>
                        <a:t>、</a:t>
                      </a:r>
                      <a:r>
                        <a:rPr lang="ja-JP" sz="4000" b="0" kern="100" dirty="0">
                          <a:solidFill>
                            <a:schemeClr val="tx1"/>
                          </a:solidFill>
                          <a:effectLst/>
                          <a:latin typeface="メイリオ" panose="020B0604030504040204" pitchFamily="50" charset="-128"/>
                          <a:ea typeface="メイリオ" panose="020B0604030504040204" pitchFamily="50" charset="-128"/>
                        </a:rPr>
                        <a:t>必要性・妥当性が認められないものは</a:t>
                      </a:r>
                      <a:r>
                        <a:rPr kumimoji="1" lang="ja-JP" sz="4000" b="1" kern="1200" dirty="0">
                          <a:ln w="1905"/>
                          <a:solidFill>
                            <a:srgbClr val="FF0000"/>
                          </a:soli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cs typeface="+mn-cs"/>
                        </a:rPr>
                        <a:t>見直し</a:t>
                      </a:r>
                      <a:r>
                        <a:rPr lang="ja-JP" sz="4000" b="0" kern="100" dirty="0">
                          <a:solidFill>
                            <a:schemeClr val="tx1"/>
                          </a:solidFill>
                          <a:effectLst/>
                          <a:latin typeface="メイリオ" panose="020B0604030504040204" pitchFamily="50" charset="-128"/>
                          <a:ea typeface="メイリオ" panose="020B0604030504040204" pitchFamily="50" charset="-128"/>
                        </a:rPr>
                        <a:t>ていくこと</a:t>
                      </a:r>
                      <a:endParaRPr lang="ja-JP" sz="40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oFill/>
                  </a:tcPr>
                </a:tc>
                <a:extLst>
                  <a:ext uri="{0D108BD9-81ED-4DB2-BD59-A6C34878D82A}">
                    <a16:rowId xmlns:a16="http://schemas.microsoft.com/office/drawing/2014/main" val="2823399512"/>
                  </a:ext>
                </a:extLst>
              </a:tr>
            </a:tbl>
          </a:graphicData>
        </a:graphic>
      </p:graphicFrame>
      <p:sp>
        <p:nvSpPr>
          <p:cNvPr id="4" name="テキスト ボックス 3">
            <a:extLst>
              <a:ext uri="{FF2B5EF4-FFF2-40B4-BE49-F238E27FC236}">
                <a16:creationId xmlns:a16="http://schemas.microsoft.com/office/drawing/2014/main" id="{DB4D8B72-62AE-B66F-B5C4-8E82FBC49C25}"/>
              </a:ext>
            </a:extLst>
          </p:cNvPr>
          <p:cNvSpPr txBox="1"/>
          <p:nvPr/>
        </p:nvSpPr>
        <p:spPr>
          <a:xfrm>
            <a:off x="4653280" y="6604084"/>
            <a:ext cx="7538720" cy="253916"/>
          </a:xfrm>
          <a:prstGeom prst="rect">
            <a:avLst/>
          </a:prstGeom>
          <a:noFill/>
        </p:spPr>
        <p:txBody>
          <a:bodyPr wrap="square">
            <a:spAutoFit/>
          </a:bodyPr>
          <a:lstStyle/>
          <a:p>
            <a:r>
              <a:rPr lang="ja-JP" altLang="en-US" sz="1050" dirty="0"/>
              <a:t>（中央教育審議会初等中等教育分科会教育課程部会「児童生徒の学習評価の在り方について（報告）」（平成</a:t>
            </a:r>
            <a:r>
              <a:rPr lang="en-US" altLang="ja-JP" sz="1050" dirty="0"/>
              <a:t>31</a:t>
            </a:r>
            <a:r>
              <a:rPr lang="ja-JP" altLang="en-US" sz="1050" dirty="0"/>
              <a:t>年１月））</a:t>
            </a:r>
          </a:p>
        </p:txBody>
      </p:sp>
    </p:spTree>
    <p:extLst>
      <p:ext uri="{BB962C8B-B14F-4D97-AF65-F5344CB8AC3E}">
        <p14:creationId xmlns:p14="http://schemas.microsoft.com/office/powerpoint/2010/main" val="36422399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CA90CEF-0CC0-06AB-326A-3F2C1271E7A7}"/>
              </a:ext>
            </a:extLst>
          </p:cNvPr>
          <p:cNvSpPr txBox="1"/>
          <p:nvPr/>
        </p:nvSpPr>
        <p:spPr>
          <a:xfrm>
            <a:off x="79022" y="507729"/>
            <a:ext cx="3541325" cy="369332"/>
          </a:xfrm>
          <a:prstGeom prst="rect">
            <a:avLst/>
          </a:prstGeom>
          <a:solidFill>
            <a:schemeClr val="accent5">
              <a:lumMod val="20000"/>
              <a:lumOff val="80000"/>
            </a:schemeClr>
          </a:solidFill>
          <a:ln>
            <a:solidFill>
              <a:schemeClr val="accent5"/>
            </a:solidFill>
          </a:ln>
        </p:spPr>
        <p:txBody>
          <a:bodyPr wrap="square" rtlCol="0">
            <a:spAutoFit/>
          </a:bodyPr>
          <a:lstStyle>
            <a:defPPr>
              <a:defRPr lang="ja-JP"/>
            </a:defPPr>
            <a:lvl1pPr>
              <a:defRPr>
                <a:latin typeface="メイリオ" panose="020B0604030504040204" pitchFamily="50" charset="-128"/>
                <a:ea typeface="メイリオ" panose="020B0604030504040204" pitchFamily="50" charset="-128"/>
              </a:defRPr>
            </a:lvl1pPr>
          </a:lstStyle>
          <a:p>
            <a:pPr algn="ctr"/>
            <a:r>
              <a:rPr lang="ja-JP" altLang="en-US" dirty="0"/>
              <a:t>数学科事例　単元「一次関数」</a:t>
            </a:r>
          </a:p>
        </p:txBody>
      </p:sp>
      <p:graphicFrame>
        <p:nvGraphicFramePr>
          <p:cNvPr id="5" name="表 4">
            <a:extLst>
              <a:ext uri="{FF2B5EF4-FFF2-40B4-BE49-F238E27FC236}">
                <a16:creationId xmlns:a16="http://schemas.microsoft.com/office/drawing/2014/main" id="{82843B13-AB36-E632-B3CC-DD9BB14D7919}"/>
              </a:ext>
            </a:extLst>
          </p:cNvPr>
          <p:cNvGraphicFramePr>
            <a:graphicFrameLocks noGrp="1"/>
          </p:cNvGraphicFramePr>
          <p:nvPr>
            <p:extLst>
              <p:ext uri="{D42A27DB-BD31-4B8C-83A1-F6EECF244321}">
                <p14:modId xmlns:p14="http://schemas.microsoft.com/office/powerpoint/2010/main" val="1560917197"/>
              </p:ext>
            </p:extLst>
          </p:nvPr>
        </p:nvGraphicFramePr>
        <p:xfrm>
          <a:off x="206586" y="1395982"/>
          <a:ext cx="8718494" cy="2653841"/>
        </p:xfrm>
        <a:graphic>
          <a:graphicData uri="http://schemas.openxmlformats.org/drawingml/2006/table">
            <a:tbl>
              <a:tblPr firstRow="1" firstCol="1" bandRow="1"/>
              <a:tblGrid>
                <a:gridCol w="2924678">
                  <a:extLst>
                    <a:ext uri="{9D8B030D-6E8A-4147-A177-3AD203B41FA5}">
                      <a16:colId xmlns:a16="http://schemas.microsoft.com/office/drawing/2014/main" val="3521986758"/>
                    </a:ext>
                  </a:extLst>
                </a:gridCol>
                <a:gridCol w="2896908">
                  <a:extLst>
                    <a:ext uri="{9D8B030D-6E8A-4147-A177-3AD203B41FA5}">
                      <a16:colId xmlns:a16="http://schemas.microsoft.com/office/drawing/2014/main" val="222138125"/>
                    </a:ext>
                  </a:extLst>
                </a:gridCol>
                <a:gridCol w="2896908">
                  <a:extLst>
                    <a:ext uri="{9D8B030D-6E8A-4147-A177-3AD203B41FA5}">
                      <a16:colId xmlns:a16="http://schemas.microsoft.com/office/drawing/2014/main" val="4036823338"/>
                    </a:ext>
                  </a:extLst>
                </a:gridCol>
              </a:tblGrid>
              <a:tr h="363933">
                <a:tc gridSpan="3">
                  <a:txBody>
                    <a:bodyPr/>
                    <a:lstStyle/>
                    <a:p>
                      <a:pPr marL="355600" indent="-355600" algn="just" hangingPunct="0"/>
                      <a:r>
                        <a:rPr lang="ja-JP" sz="18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小単元Ⅰ　</a:t>
                      </a:r>
                      <a:r>
                        <a:rPr lang="en-US" sz="18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1</a:t>
                      </a:r>
                      <a:r>
                        <a:rPr lang="ja-JP" sz="18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次関数「新しく見付けた２つの変数の関係は何なのか？」</a:t>
                      </a:r>
                      <a:endParaRPr lang="ja-JP" sz="3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58981960"/>
                  </a:ext>
                </a:extLst>
              </a:tr>
              <a:tr h="363933">
                <a:tc gridSpan="3">
                  <a:txBody>
                    <a:bodyPr/>
                    <a:lstStyle/>
                    <a:p>
                      <a:pPr algn="just" hangingPunct="0"/>
                      <a:r>
                        <a:rPr lang="ja-JP" sz="18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目標　１次関数とは何かが説明できる。</a:t>
                      </a:r>
                      <a:endParaRPr lang="ja-JP" sz="3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55628075"/>
                  </a:ext>
                </a:extLst>
              </a:tr>
              <a:tr h="539135">
                <a:tc>
                  <a:txBody>
                    <a:bodyPr/>
                    <a:lstStyle/>
                    <a:p>
                      <a:pPr algn="ctr" hangingPunct="0">
                        <a:lnSpc>
                          <a:spcPct val="100000"/>
                        </a:lnSpc>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知ったこと</a:t>
                      </a:r>
                      <a:endParaRPr lang="ja-JP" sz="3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00000"/>
                        </a:lnSpc>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考えたこと・分かったこと</a:t>
                      </a:r>
                      <a:endParaRPr lang="ja-JP" sz="3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hangingPunct="0">
                        <a:lnSpc>
                          <a:spcPct val="100000"/>
                        </a:lnSpc>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分からなかったこと</a:t>
                      </a:r>
                      <a:endParaRPr lang="ja-JP" sz="3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00000"/>
                        </a:lnSpc>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目標達成に向けて</a:t>
                      </a:r>
                      <a:endParaRPr lang="ja-JP" sz="3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hangingPunct="0">
                        <a:lnSpc>
                          <a:spcPct val="100000"/>
                        </a:lnSpc>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役立ったこと</a:t>
                      </a:r>
                      <a:endParaRPr lang="ja-JP" sz="3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5839388"/>
                  </a:ext>
                </a:extLst>
              </a:tr>
              <a:tr h="1185264">
                <a:tc>
                  <a:txBody>
                    <a:bodyPr/>
                    <a:lstStyle/>
                    <a:p>
                      <a:pPr algn="just" hangingPunct="0"/>
                      <a:r>
                        <a:rPr lang="ja-JP" altLang="en-US" sz="20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　</a:t>
                      </a:r>
                      <a:r>
                        <a:rPr lang="ja-JP" sz="20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関数の意味について知れた</a:t>
                      </a:r>
                      <a:endParaRPr lang="ja-JP" sz="3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r>
                        <a:rPr lang="ja-JP" altLang="en-US" sz="2000" u="sng" kern="100" dirty="0">
                          <a:solidFill>
                            <a:srgbClr val="000000"/>
                          </a:solidFill>
                          <a:effectLst/>
                          <a:uFill>
                            <a:solidFill>
                              <a:srgbClr val="FF0000"/>
                            </a:solidFill>
                          </a:uFill>
                          <a:latin typeface="Century" panose="02040604050505020304" pitchFamily="18" charset="0"/>
                          <a:ea typeface="ＭＳ 明朝" panose="02020609040205080304" pitchFamily="17" charset="-128"/>
                          <a:cs typeface="Times New Roman" panose="02020603050405020304" pitchFamily="18" charset="0"/>
                        </a:rPr>
                        <a:t>　</a:t>
                      </a:r>
                      <a:r>
                        <a:rPr lang="ja-JP" sz="2000" u="sng" kern="100" dirty="0">
                          <a:solidFill>
                            <a:srgbClr val="000000"/>
                          </a:solidFill>
                          <a:effectLst/>
                          <a:uFill>
                            <a:solidFill>
                              <a:srgbClr val="FF0000"/>
                            </a:solidFill>
                          </a:uFill>
                          <a:latin typeface="Century" panose="02040604050505020304" pitchFamily="18" charset="0"/>
                          <a:ea typeface="ＭＳ 明朝" panose="02020609040205080304" pitchFamily="17" charset="-128"/>
                          <a:cs typeface="Times New Roman" panose="02020603050405020304" pitchFamily="18" charset="0"/>
                        </a:rPr>
                        <a:t>新しい関数について知れたのでよかった</a:t>
                      </a:r>
                      <a:endParaRPr lang="en-US" altLang="ja-JP" sz="2000" u="sng" kern="100" dirty="0">
                        <a:solidFill>
                          <a:srgbClr val="000000"/>
                        </a:solidFill>
                        <a:effectLst/>
                        <a:uFill>
                          <a:solidFill>
                            <a:srgbClr val="FF0000"/>
                          </a:solidFill>
                        </a:uFill>
                        <a:latin typeface="Century" panose="02040604050505020304" pitchFamily="18" charset="0"/>
                        <a:ea typeface="ＭＳ 明朝" panose="02020609040205080304" pitchFamily="17" charset="-128"/>
                        <a:cs typeface="Times New Roman" panose="02020603050405020304" pitchFamily="18" charset="0"/>
                      </a:endParaRPr>
                    </a:p>
                    <a:p>
                      <a:pPr algn="just" hangingPunct="0"/>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hangingPunct="0"/>
                      <a:r>
                        <a:rPr lang="ja-JP" sz="20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　</a:t>
                      </a:r>
                      <a:r>
                        <a:rPr lang="ja-JP" sz="2000" i="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どこが新しかった</a:t>
                      </a:r>
                      <a:endParaRPr lang="en-US" altLang="ja-JP" sz="2000" i="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hangingPunct="0"/>
                      <a:r>
                        <a:rPr lang="ja-JP" sz="2000" i="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かな？</a:t>
                      </a:r>
                      <a:endParaRPr lang="ja-JP" sz="36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r>
                        <a:rPr lang="ja-JP" sz="20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グラフは直線だが原点を通っていないこと</a:t>
                      </a:r>
                      <a:endParaRPr lang="ja-JP" sz="3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5038329"/>
                  </a:ext>
                </a:extLst>
              </a:tr>
            </a:tbl>
          </a:graphicData>
        </a:graphic>
      </p:graphicFrame>
      <p:cxnSp>
        <p:nvCxnSpPr>
          <p:cNvPr id="6" name="直線矢印コネクタ 5">
            <a:extLst>
              <a:ext uri="{FF2B5EF4-FFF2-40B4-BE49-F238E27FC236}">
                <a16:creationId xmlns:a16="http://schemas.microsoft.com/office/drawing/2014/main" id="{67F4F02F-D18B-026B-A4FA-DE72998FD520}"/>
              </a:ext>
            </a:extLst>
          </p:cNvPr>
          <p:cNvCxnSpPr/>
          <p:nvPr/>
        </p:nvCxnSpPr>
        <p:spPr>
          <a:xfrm flipV="1">
            <a:off x="10417175" y="10263188"/>
            <a:ext cx="236538" cy="266700"/>
          </a:xfrm>
          <a:prstGeom prst="straightConnector1">
            <a:avLst/>
          </a:prstGeom>
          <a:noFill/>
          <a:ln w="9525" cap="flat" cmpd="sng" algn="ctr">
            <a:solidFill>
              <a:srgbClr val="FF0000"/>
            </a:solidFill>
            <a:prstDash val="solid"/>
            <a:tailEnd type="triangle"/>
          </a:ln>
          <a:effectLst/>
        </p:spPr>
      </p:cxnSp>
      <p:sp>
        <p:nvSpPr>
          <p:cNvPr id="8" name="テキスト ボックス 7">
            <a:extLst>
              <a:ext uri="{FF2B5EF4-FFF2-40B4-BE49-F238E27FC236}">
                <a16:creationId xmlns:a16="http://schemas.microsoft.com/office/drawing/2014/main" id="{F4DA41EF-690A-4C29-1960-CAEDABBF74F4}"/>
              </a:ext>
            </a:extLst>
          </p:cNvPr>
          <p:cNvSpPr txBox="1"/>
          <p:nvPr/>
        </p:nvSpPr>
        <p:spPr>
          <a:xfrm>
            <a:off x="79022" y="1065847"/>
            <a:ext cx="5216309" cy="338554"/>
          </a:xfrm>
          <a:prstGeom prst="rect">
            <a:avLst/>
          </a:prstGeom>
          <a:noFill/>
        </p:spPr>
        <p:txBody>
          <a:bodyPr wrap="square">
            <a:spAutoFit/>
          </a:bodyPr>
          <a:lstStyle/>
          <a:p>
            <a:r>
              <a:rPr lang="ja-JP" altLang="ja-JP" sz="1600" dirty="0">
                <a:solidFill>
                  <a:srgbClr val="000000"/>
                </a:solidFill>
                <a:effectLst/>
                <a:ea typeface="ＭＳ 明朝" panose="02020609040205080304" pitchFamily="17" charset="-128"/>
                <a:cs typeface="Times New Roman" panose="02020603050405020304" pitchFamily="18" charset="0"/>
              </a:rPr>
              <a:t>【生徒Ａの振り返りの記述と教師のフィードバック】</a:t>
            </a:r>
            <a:endParaRPr lang="ja-JP" altLang="en-US" sz="1600" dirty="0"/>
          </a:p>
        </p:txBody>
      </p:sp>
      <p:sp>
        <p:nvSpPr>
          <p:cNvPr id="14" name="テキスト ボックス 13">
            <a:extLst>
              <a:ext uri="{FF2B5EF4-FFF2-40B4-BE49-F238E27FC236}">
                <a16:creationId xmlns:a16="http://schemas.microsoft.com/office/drawing/2014/main" id="{C8F5026D-47F8-6391-8F49-7C16BD2E3487}"/>
              </a:ext>
            </a:extLst>
          </p:cNvPr>
          <p:cNvSpPr txBox="1"/>
          <p:nvPr/>
        </p:nvSpPr>
        <p:spPr>
          <a:xfrm>
            <a:off x="5802489" y="4630375"/>
            <a:ext cx="5957416" cy="1323439"/>
          </a:xfrm>
          <a:prstGeom prst="rect">
            <a:avLst/>
          </a:prstGeom>
          <a:solidFill>
            <a:schemeClr val="accent4">
              <a:lumMod val="20000"/>
              <a:lumOff val="80000"/>
            </a:schemeClr>
          </a:solidFill>
          <a:ln>
            <a:solidFill>
              <a:srgbClr val="C00000"/>
            </a:solidFill>
          </a:ln>
        </p:spPr>
        <p:txBody>
          <a:bodyPr wrap="square">
            <a:spAutoFit/>
          </a:bodyPr>
          <a:lstStyle>
            <a:defPPr>
              <a:defRPr lang="ja-JP"/>
            </a:defPPr>
            <a:lvl1pPr algn="just" hangingPunct="0">
              <a:defRPr kern="100">
                <a:solidFill>
                  <a:srgbClr val="000000"/>
                </a:solidFill>
                <a:latin typeface="メイリオ" panose="020B0604030504040204" pitchFamily="50" charset="-128"/>
                <a:ea typeface="メイリオ" panose="020B0604030504040204" pitchFamily="50" charset="-128"/>
                <a:cs typeface="Times New Roman" panose="02020603050405020304" pitchFamily="18" charset="0"/>
              </a:defRPr>
            </a:lvl1pPr>
          </a:lstStyle>
          <a:p>
            <a:r>
              <a:rPr lang="en-US" altLang="ja-JP" sz="2000" dirty="0"/>
              <a:t>【</a:t>
            </a:r>
            <a:r>
              <a:rPr lang="ja-JP" altLang="en-US" sz="2000" dirty="0"/>
              <a:t>授業実践における生徒Ａの学習改善の様子</a:t>
            </a:r>
            <a:r>
              <a:rPr lang="en-US" altLang="ja-JP" sz="2000" dirty="0"/>
              <a:t>】</a:t>
            </a:r>
          </a:p>
          <a:p>
            <a:r>
              <a:rPr lang="ja-JP" altLang="en-US" sz="2000" dirty="0"/>
              <a:t>　生徒Ａは、教師からのフィードバックにより、自分でより明確な表現に改善しており、何を表現すればよいか理解できたことが確認できる。</a:t>
            </a:r>
          </a:p>
        </p:txBody>
      </p:sp>
      <p:sp>
        <p:nvSpPr>
          <p:cNvPr id="15" name="テキスト ボックス 14">
            <a:extLst>
              <a:ext uri="{FF2B5EF4-FFF2-40B4-BE49-F238E27FC236}">
                <a16:creationId xmlns:a16="http://schemas.microsoft.com/office/drawing/2014/main" id="{CF7020D9-A607-0E25-BA85-74EB7BD16C7D}"/>
              </a:ext>
            </a:extLst>
          </p:cNvPr>
          <p:cNvSpPr txBox="1"/>
          <p:nvPr/>
        </p:nvSpPr>
        <p:spPr>
          <a:xfrm>
            <a:off x="607233" y="4756399"/>
            <a:ext cx="3732755" cy="1200329"/>
          </a:xfrm>
          <a:prstGeom prst="rect">
            <a:avLst/>
          </a:prstGeom>
          <a:noFill/>
          <a:ln>
            <a:noFill/>
          </a:ln>
        </p:spPr>
        <p:txBody>
          <a:bodyPr wrap="square">
            <a:spAutoFit/>
          </a:bodyPr>
          <a:lstStyle/>
          <a:p>
            <a:r>
              <a:rPr lang="en-US" altLang="ja-JP" dirty="0"/>
              <a:t>【</a:t>
            </a:r>
            <a:r>
              <a:rPr lang="ja-JP" altLang="en-US" dirty="0"/>
              <a:t>教師の働きかけ</a:t>
            </a:r>
            <a:r>
              <a:rPr lang="en-US" altLang="ja-JP" dirty="0"/>
              <a:t>】</a:t>
            </a:r>
          </a:p>
          <a:p>
            <a:r>
              <a:rPr lang="ja-JP" altLang="en-US" dirty="0"/>
              <a:t>　一次関数の特徴について明確に表現できていないことに対するフィードバック</a:t>
            </a:r>
          </a:p>
        </p:txBody>
      </p:sp>
      <p:sp>
        <p:nvSpPr>
          <p:cNvPr id="9" name="テキスト ボックス 8">
            <a:extLst>
              <a:ext uri="{FF2B5EF4-FFF2-40B4-BE49-F238E27FC236}">
                <a16:creationId xmlns:a16="http://schemas.microsoft.com/office/drawing/2014/main" id="{E409F380-4424-8F28-B6CB-C58D59C987C0}"/>
              </a:ext>
            </a:extLst>
          </p:cNvPr>
          <p:cNvSpPr txBox="1"/>
          <p:nvPr/>
        </p:nvSpPr>
        <p:spPr>
          <a:xfrm>
            <a:off x="9313969" y="2967729"/>
            <a:ext cx="2442950" cy="646331"/>
          </a:xfrm>
          <a:prstGeom prst="rect">
            <a:avLst/>
          </a:prstGeom>
          <a:noFill/>
          <a:ln>
            <a:noFill/>
          </a:ln>
        </p:spPr>
        <p:txBody>
          <a:bodyPr wrap="square">
            <a:spAutoFit/>
          </a:bodyPr>
          <a:lstStyle/>
          <a:p>
            <a:r>
              <a:rPr lang="en-US" altLang="ja-JP" dirty="0"/>
              <a:t>【</a:t>
            </a:r>
            <a:r>
              <a:rPr lang="ja-JP" altLang="en-US" dirty="0"/>
              <a:t>フィードバックに対する生徒の回答</a:t>
            </a:r>
            <a:r>
              <a:rPr lang="en-US" altLang="ja-JP" dirty="0"/>
              <a:t>】</a:t>
            </a:r>
          </a:p>
        </p:txBody>
      </p:sp>
      <p:sp>
        <p:nvSpPr>
          <p:cNvPr id="13" name="四角形: 角を丸くする 12">
            <a:extLst>
              <a:ext uri="{FF2B5EF4-FFF2-40B4-BE49-F238E27FC236}">
                <a16:creationId xmlns:a16="http://schemas.microsoft.com/office/drawing/2014/main" id="{65FFD642-0414-9DCC-45E6-68F0B53DB0B1}"/>
              </a:ext>
            </a:extLst>
          </p:cNvPr>
          <p:cNvSpPr/>
          <p:nvPr/>
        </p:nvSpPr>
        <p:spPr>
          <a:xfrm>
            <a:off x="3193576" y="3320483"/>
            <a:ext cx="2388358" cy="861226"/>
          </a:xfrm>
          <a:prstGeom prst="round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8" name="直線コネクタ 17">
            <a:extLst>
              <a:ext uri="{FF2B5EF4-FFF2-40B4-BE49-F238E27FC236}">
                <a16:creationId xmlns:a16="http://schemas.microsoft.com/office/drawing/2014/main" id="{4F8545E6-B442-8BA6-A7E9-3D84A91314EF}"/>
              </a:ext>
            </a:extLst>
          </p:cNvPr>
          <p:cNvCxnSpPr>
            <a:cxnSpLocks/>
          </p:cNvCxnSpPr>
          <p:nvPr/>
        </p:nvCxnSpPr>
        <p:spPr>
          <a:xfrm flipH="1">
            <a:off x="2838734" y="4181709"/>
            <a:ext cx="781613" cy="57469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四角形: 角を丸くする 19">
            <a:extLst>
              <a:ext uri="{FF2B5EF4-FFF2-40B4-BE49-F238E27FC236}">
                <a16:creationId xmlns:a16="http://schemas.microsoft.com/office/drawing/2014/main" id="{9CA68A3B-697D-B803-5C3B-86BF752BA63B}"/>
              </a:ext>
            </a:extLst>
          </p:cNvPr>
          <p:cNvSpPr/>
          <p:nvPr/>
        </p:nvSpPr>
        <p:spPr>
          <a:xfrm>
            <a:off x="6082352" y="2670213"/>
            <a:ext cx="2884227" cy="73390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1" name="直線コネクタ 20">
            <a:extLst>
              <a:ext uri="{FF2B5EF4-FFF2-40B4-BE49-F238E27FC236}">
                <a16:creationId xmlns:a16="http://schemas.microsoft.com/office/drawing/2014/main" id="{70DEBB6D-BD69-8681-6C92-B0CB4F52EAEA}"/>
              </a:ext>
            </a:extLst>
          </p:cNvPr>
          <p:cNvCxnSpPr>
            <a:cxnSpLocks/>
          </p:cNvCxnSpPr>
          <p:nvPr/>
        </p:nvCxnSpPr>
        <p:spPr>
          <a:xfrm flipH="1" flipV="1">
            <a:off x="8964661" y="3065900"/>
            <a:ext cx="390806" cy="6594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7" name="表 6">
            <a:extLst>
              <a:ext uri="{FF2B5EF4-FFF2-40B4-BE49-F238E27FC236}">
                <a16:creationId xmlns:a16="http://schemas.microsoft.com/office/drawing/2014/main" id="{69420036-0AB3-9929-FD4C-8763F58396A6}"/>
              </a:ext>
            </a:extLst>
          </p:cNvPr>
          <p:cNvGraphicFramePr>
            <a:graphicFrameLocks noGrp="1"/>
          </p:cNvGraphicFramePr>
          <p:nvPr>
            <p:extLst>
              <p:ext uri="{D42A27DB-BD31-4B8C-83A1-F6EECF244321}">
                <p14:modId xmlns:p14="http://schemas.microsoft.com/office/powerpoint/2010/main" val="3403281868"/>
              </p:ext>
            </p:extLst>
          </p:nvPr>
        </p:nvGraphicFramePr>
        <p:xfrm>
          <a:off x="0" y="0"/>
          <a:ext cx="12192000" cy="464024"/>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402209162"/>
                    </a:ext>
                  </a:extLst>
                </a:gridCol>
              </a:tblGrid>
              <a:tr h="464024">
                <a:tc>
                  <a:txBody>
                    <a:bodyPr/>
                    <a:lstStyle/>
                    <a:p>
                      <a:pPr marL="133350" indent="-133350" algn="l" hangingPunct="0"/>
                      <a:r>
                        <a:rPr lang="ja-JP" altLang="en-US" sz="2400" b="1" kern="100" dirty="0">
                          <a:solidFill>
                            <a:srgbClr val="0070C0"/>
                          </a:solidFill>
                          <a:effectLst/>
                        </a:rPr>
                        <a:t>　</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要素</a:t>
                      </a:r>
                      <a:r>
                        <a:rPr kumimoji="1" lang="en-US" altLang="ja-JP" sz="2400" b="1" kern="100" dirty="0">
                          <a:solidFill>
                            <a:schemeClr val="accent1"/>
                          </a:solidFill>
                          <a:effectLst/>
                          <a:latin typeface="メイリオ" panose="020B0604030504040204" pitchFamily="50" charset="-128"/>
                          <a:ea typeface="メイリオ" panose="020B0604030504040204" pitchFamily="50" charset="-128"/>
                          <a:cs typeface="+mn-cs"/>
                        </a:rPr>
                        <a:t>J</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　</a:t>
                      </a:r>
                      <a:r>
                        <a:rPr lang="ja-JP" altLang="en-US" sz="2000" b="1" kern="100" dirty="0">
                          <a:solidFill>
                            <a:srgbClr val="0070C0"/>
                          </a:solidFill>
                          <a:effectLst/>
                        </a:rPr>
                        <a:t>フィードバックによる生徒の学習改善を確認する。</a:t>
                      </a:r>
                      <a:endParaRPr lang="en-US" altLang="ja-JP" sz="2000" b="0" kern="100" dirty="0">
                        <a:solidFill>
                          <a:schemeClr val="tx1"/>
                        </a:solidFill>
                        <a:effectLst/>
                        <a:latin typeface="HGP創英角ﾎﾟｯﾌﾟ体" panose="040B0A00000000000000" pitchFamily="50" charset="-128"/>
                        <a:ea typeface="HGP創英角ﾎﾟｯﾌﾟ体" panose="040B0A00000000000000" pitchFamily="50" charset="-128"/>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823399512"/>
                  </a:ext>
                </a:extLst>
              </a:tr>
            </a:tbl>
          </a:graphicData>
        </a:graphic>
      </p:graphicFrame>
      <p:sp>
        <p:nvSpPr>
          <p:cNvPr id="11" name="テキスト ボックス 10">
            <a:extLst>
              <a:ext uri="{FF2B5EF4-FFF2-40B4-BE49-F238E27FC236}">
                <a16:creationId xmlns:a16="http://schemas.microsoft.com/office/drawing/2014/main" id="{82D1B9AB-719D-30C3-4A2A-C8587FDBAA44}"/>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2337097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7C19501-5EDE-2DE8-CD80-B6A9E1775852}"/>
              </a:ext>
            </a:extLst>
          </p:cNvPr>
          <p:cNvGraphicFramePr>
            <a:graphicFrameLocks noGrp="1"/>
          </p:cNvGraphicFramePr>
          <p:nvPr>
            <p:extLst>
              <p:ext uri="{D42A27DB-BD31-4B8C-83A1-F6EECF244321}">
                <p14:modId xmlns:p14="http://schemas.microsoft.com/office/powerpoint/2010/main" val="3011498728"/>
              </p:ext>
            </p:extLst>
          </p:nvPr>
        </p:nvGraphicFramePr>
        <p:xfrm>
          <a:off x="0" y="-13317"/>
          <a:ext cx="12192000" cy="433357"/>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402209162"/>
                    </a:ext>
                  </a:extLst>
                </a:gridCol>
              </a:tblGrid>
              <a:tr h="433357">
                <a:tc>
                  <a:txBody>
                    <a:bodyPr/>
                    <a:lstStyle/>
                    <a:p>
                      <a:pPr marL="133350" indent="-133350" algn="l" hangingPunct="0"/>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　要素</a:t>
                      </a:r>
                      <a:r>
                        <a:rPr kumimoji="1" lang="en-US" altLang="ja-JP" sz="2400" b="1" kern="100" dirty="0">
                          <a:solidFill>
                            <a:schemeClr val="accent1"/>
                          </a:solidFill>
                          <a:effectLst/>
                          <a:latin typeface="メイリオ" panose="020B0604030504040204" pitchFamily="50" charset="-128"/>
                          <a:ea typeface="メイリオ" panose="020B0604030504040204" pitchFamily="50" charset="-128"/>
                          <a:cs typeface="+mn-cs"/>
                        </a:rPr>
                        <a:t>J</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　</a:t>
                      </a:r>
                      <a:r>
                        <a:rPr lang="ja-JP" altLang="en-US" sz="2000" b="1" kern="100" dirty="0">
                          <a:solidFill>
                            <a:srgbClr val="0070C0"/>
                          </a:solidFill>
                          <a:effectLst/>
                          <a:latin typeface="メイリオ" panose="020B0604030504040204" pitchFamily="50" charset="-128"/>
                          <a:ea typeface="メイリオ" panose="020B0604030504040204" pitchFamily="50" charset="-128"/>
                        </a:rPr>
                        <a:t>フィードバックによる生徒の学習改善を確認する。</a:t>
                      </a:r>
                      <a:endParaRPr lang="en-US" altLang="ja-JP" sz="2000" b="0" kern="100" dirty="0">
                        <a:solidFill>
                          <a:schemeClr val="tx1"/>
                        </a:solidFill>
                        <a:effectLst/>
                        <a:latin typeface="メイリオ" panose="020B0604030504040204" pitchFamily="50" charset="-128"/>
                        <a:ea typeface="メイリオ" panose="020B0604030504040204" pitchFamily="50" charset="-128"/>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823399512"/>
                  </a:ext>
                </a:extLst>
              </a:tr>
            </a:tbl>
          </a:graphicData>
        </a:graphic>
      </p:graphicFrame>
      <p:sp>
        <p:nvSpPr>
          <p:cNvPr id="4" name="テキスト ボックス 3">
            <a:extLst>
              <a:ext uri="{FF2B5EF4-FFF2-40B4-BE49-F238E27FC236}">
                <a16:creationId xmlns:a16="http://schemas.microsoft.com/office/drawing/2014/main" id="{ECA90CEF-0CC0-06AB-326A-3F2C1271E7A7}"/>
              </a:ext>
            </a:extLst>
          </p:cNvPr>
          <p:cNvSpPr txBox="1"/>
          <p:nvPr/>
        </p:nvSpPr>
        <p:spPr>
          <a:xfrm>
            <a:off x="206585" y="680685"/>
            <a:ext cx="3563903" cy="369332"/>
          </a:xfrm>
          <a:prstGeom prst="rect">
            <a:avLst/>
          </a:prstGeom>
          <a:solidFill>
            <a:schemeClr val="accent5">
              <a:lumMod val="20000"/>
              <a:lumOff val="80000"/>
            </a:schemeClr>
          </a:solidFill>
          <a:ln>
            <a:solidFill>
              <a:schemeClr val="accent5"/>
            </a:solidFill>
          </a:ln>
        </p:spPr>
        <p:txBody>
          <a:bodyPr wrap="square" rtlCol="0">
            <a:spAutoFit/>
          </a:bodyPr>
          <a:lstStyle>
            <a:defPPr>
              <a:defRPr lang="ja-JP"/>
            </a:defPPr>
            <a:lvl1pPr>
              <a:defRPr>
                <a:latin typeface="メイリオ" panose="020B0604030504040204" pitchFamily="50" charset="-128"/>
                <a:ea typeface="メイリオ" panose="020B0604030504040204" pitchFamily="50" charset="-128"/>
              </a:defRPr>
            </a:lvl1pPr>
          </a:lstStyle>
          <a:p>
            <a:pPr algn="ctr"/>
            <a:r>
              <a:rPr lang="ja-JP" altLang="en-US" dirty="0"/>
              <a:t>数学科事例　単元「一次関数」</a:t>
            </a:r>
          </a:p>
        </p:txBody>
      </p:sp>
      <p:cxnSp>
        <p:nvCxnSpPr>
          <p:cNvPr id="6" name="直線矢印コネクタ 5">
            <a:extLst>
              <a:ext uri="{FF2B5EF4-FFF2-40B4-BE49-F238E27FC236}">
                <a16:creationId xmlns:a16="http://schemas.microsoft.com/office/drawing/2014/main" id="{67F4F02F-D18B-026B-A4FA-DE72998FD520}"/>
              </a:ext>
            </a:extLst>
          </p:cNvPr>
          <p:cNvCxnSpPr/>
          <p:nvPr/>
        </p:nvCxnSpPr>
        <p:spPr>
          <a:xfrm flipV="1">
            <a:off x="10417175" y="10263188"/>
            <a:ext cx="236538" cy="266700"/>
          </a:xfrm>
          <a:prstGeom prst="straightConnector1">
            <a:avLst/>
          </a:prstGeom>
          <a:noFill/>
          <a:ln w="9525" cap="flat" cmpd="sng" algn="ctr">
            <a:solidFill>
              <a:srgbClr val="FF0000"/>
            </a:solidFill>
            <a:prstDash val="solid"/>
            <a:tailEnd type="triangle"/>
          </a:ln>
          <a:effectLst/>
        </p:spPr>
      </p:cxnSp>
      <p:sp>
        <p:nvSpPr>
          <p:cNvPr id="8" name="テキスト ボックス 7">
            <a:extLst>
              <a:ext uri="{FF2B5EF4-FFF2-40B4-BE49-F238E27FC236}">
                <a16:creationId xmlns:a16="http://schemas.microsoft.com/office/drawing/2014/main" id="{F4DA41EF-690A-4C29-1960-CAEDABBF74F4}"/>
              </a:ext>
            </a:extLst>
          </p:cNvPr>
          <p:cNvSpPr txBox="1"/>
          <p:nvPr/>
        </p:nvSpPr>
        <p:spPr>
          <a:xfrm>
            <a:off x="79020" y="1147182"/>
            <a:ext cx="3872089" cy="338554"/>
          </a:xfrm>
          <a:prstGeom prst="rect">
            <a:avLst/>
          </a:prstGeom>
          <a:noFill/>
        </p:spPr>
        <p:txBody>
          <a:bodyPr wrap="square">
            <a:spAutoFit/>
          </a:bodyPr>
          <a:lstStyle/>
          <a:p>
            <a:r>
              <a:rPr lang="ja-JP" altLang="ja-JP" sz="16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【生徒</a:t>
            </a:r>
            <a:r>
              <a:rPr lang="en-US" altLang="ja-JP" sz="16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B</a:t>
            </a:r>
            <a:r>
              <a:rPr lang="ja-JP" altLang="ja-JP" sz="16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の振り返りの記述】</a:t>
            </a:r>
            <a:endParaRPr lang="ja-JP" altLang="en-US" sz="1600" dirty="0">
              <a:latin typeface="メイリオ" panose="020B0604030504040204" pitchFamily="50" charset="-128"/>
              <a:ea typeface="メイリオ" panose="020B0604030504040204" pitchFamily="50" charset="-128"/>
            </a:endParaRPr>
          </a:p>
        </p:txBody>
      </p:sp>
      <p:graphicFrame>
        <p:nvGraphicFramePr>
          <p:cNvPr id="7" name="表 6">
            <a:extLst>
              <a:ext uri="{FF2B5EF4-FFF2-40B4-BE49-F238E27FC236}">
                <a16:creationId xmlns:a16="http://schemas.microsoft.com/office/drawing/2014/main" id="{B56C05E5-4A49-093A-FFC0-42A791D074B0}"/>
              </a:ext>
            </a:extLst>
          </p:cNvPr>
          <p:cNvGraphicFramePr>
            <a:graphicFrameLocks noGrp="1"/>
          </p:cNvGraphicFramePr>
          <p:nvPr>
            <p:extLst>
              <p:ext uri="{D42A27DB-BD31-4B8C-83A1-F6EECF244321}">
                <p14:modId xmlns:p14="http://schemas.microsoft.com/office/powerpoint/2010/main" val="1055759141"/>
              </p:ext>
            </p:extLst>
          </p:nvPr>
        </p:nvGraphicFramePr>
        <p:xfrm>
          <a:off x="206585" y="1522206"/>
          <a:ext cx="5979726" cy="1676690"/>
        </p:xfrm>
        <a:graphic>
          <a:graphicData uri="http://schemas.openxmlformats.org/drawingml/2006/table">
            <a:tbl>
              <a:tblPr firstRow="1" firstCol="1" bandRow="1"/>
              <a:tblGrid>
                <a:gridCol w="1993242">
                  <a:extLst>
                    <a:ext uri="{9D8B030D-6E8A-4147-A177-3AD203B41FA5}">
                      <a16:colId xmlns:a16="http://schemas.microsoft.com/office/drawing/2014/main" val="2833661759"/>
                    </a:ext>
                  </a:extLst>
                </a:gridCol>
                <a:gridCol w="1993242">
                  <a:extLst>
                    <a:ext uri="{9D8B030D-6E8A-4147-A177-3AD203B41FA5}">
                      <a16:colId xmlns:a16="http://schemas.microsoft.com/office/drawing/2014/main" val="729966693"/>
                    </a:ext>
                  </a:extLst>
                </a:gridCol>
                <a:gridCol w="1993242">
                  <a:extLst>
                    <a:ext uri="{9D8B030D-6E8A-4147-A177-3AD203B41FA5}">
                      <a16:colId xmlns:a16="http://schemas.microsoft.com/office/drawing/2014/main" val="2213724654"/>
                    </a:ext>
                  </a:extLst>
                </a:gridCol>
              </a:tblGrid>
              <a:tr h="505558">
                <a:tc>
                  <a:txBody>
                    <a:bodyPr/>
                    <a:lstStyle/>
                    <a:p>
                      <a:pPr algn="ctr" hangingPunct="0">
                        <a:lnSpc>
                          <a:spcPct val="100000"/>
                        </a:lnSpc>
                      </a:pPr>
                      <a:r>
                        <a:rPr lang="ja-JP" sz="12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知ったこと</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00000"/>
                        </a:lnSpc>
                      </a:pPr>
                      <a:r>
                        <a:rPr lang="ja-JP" sz="12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考えたこと・分かったこと</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hangingPunct="0">
                        <a:lnSpc>
                          <a:spcPct val="100000"/>
                        </a:lnSpc>
                      </a:pPr>
                      <a:r>
                        <a:rPr lang="ja-JP" sz="12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分からなかったこと</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00000"/>
                        </a:lnSpc>
                      </a:pPr>
                      <a:r>
                        <a:rPr lang="ja-JP" sz="12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目標達成に向けて</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hangingPunct="0">
                        <a:lnSpc>
                          <a:spcPct val="100000"/>
                        </a:lnSpc>
                      </a:pPr>
                      <a:r>
                        <a:rPr lang="ja-JP" sz="12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役立ったこと</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6367094"/>
                  </a:ext>
                </a:extLst>
              </a:tr>
              <a:tr h="1171132">
                <a:tc>
                  <a:txBody>
                    <a:bodyPr/>
                    <a:lstStyle/>
                    <a:p>
                      <a:pPr algn="just" hangingPunct="0">
                        <a:lnSpc>
                          <a:spcPct val="100000"/>
                        </a:lnSpc>
                      </a:pPr>
                      <a:r>
                        <a:rPr lang="ja-JP" sz="14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関数は比例と同じ考えだということ</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00000"/>
                        </a:lnSpc>
                      </a:pPr>
                      <a:r>
                        <a:rPr lang="ja-JP" sz="14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関数とは</a:t>
                      </a:r>
                      <a:r>
                        <a:rPr lang="en-US" sz="14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 x </a:t>
                      </a:r>
                      <a:r>
                        <a:rPr lang="ja-JP" sz="14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の値を決めると、それにともなってただひとつときまるもの</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00000"/>
                        </a:lnSpc>
                      </a:pPr>
                      <a:r>
                        <a:rPr lang="ja-JP" sz="1400" u="none" kern="100" dirty="0">
                          <a:solidFill>
                            <a:srgbClr val="000000"/>
                          </a:solidFill>
                          <a:effectLst/>
                          <a:uFill>
                            <a:solidFill>
                              <a:srgbClr val="FF0000"/>
                            </a:solidFill>
                          </a:uFill>
                          <a:latin typeface="Century" panose="02040604050505020304" pitchFamily="18" charset="0"/>
                          <a:ea typeface="ＭＳ 明朝" panose="02020609040205080304" pitchFamily="17" charset="-128"/>
                          <a:cs typeface="Times New Roman" panose="02020603050405020304" pitchFamily="18" charset="0"/>
                        </a:rPr>
                        <a:t>ならったかんすうがやくだってよくわかった</a:t>
                      </a:r>
                      <a:r>
                        <a:rPr lang="ja-JP" sz="1400" u="none"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endParaRPr lang="ja-JP" sz="2800" u="none"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2267044"/>
                  </a:ext>
                </a:extLst>
              </a:tr>
            </a:tbl>
          </a:graphicData>
        </a:graphic>
      </p:graphicFrame>
      <p:sp>
        <p:nvSpPr>
          <p:cNvPr id="11" name="テキスト ボックス 10">
            <a:extLst>
              <a:ext uri="{FF2B5EF4-FFF2-40B4-BE49-F238E27FC236}">
                <a16:creationId xmlns:a16="http://schemas.microsoft.com/office/drawing/2014/main" id="{D3FA313E-1AE0-578B-BDE1-AE21F00C2D0B}"/>
              </a:ext>
            </a:extLst>
          </p:cNvPr>
          <p:cNvSpPr txBox="1"/>
          <p:nvPr/>
        </p:nvSpPr>
        <p:spPr>
          <a:xfrm>
            <a:off x="282222" y="3577018"/>
            <a:ext cx="11627556" cy="1477328"/>
          </a:xfrm>
          <a:prstGeom prst="rect">
            <a:avLst/>
          </a:prstGeom>
          <a:noFill/>
          <a:ln>
            <a:solidFill>
              <a:schemeClr val="accent1"/>
            </a:solidFill>
          </a:ln>
        </p:spPr>
        <p:txBody>
          <a:bodyPr wrap="square">
            <a:spAutoFit/>
          </a:bodyPr>
          <a:lstStyle/>
          <a:p>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教師の働きかけ</a:t>
            </a:r>
            <a:r>
              <a:rPr lang="en-US" altLang="ja-JP" dirty="0">
                <a:latin typeface="メイリオ" panose="020B0604030504040204" pitchFamily="50" charset="-128"/>
                <a:ea typeface="メイリオ" panose="020B0604030504040204" pitchFamily="50" charset="-128"/>
              </a:rPr>
              <a:t>】</a:t>
            </a:r>
          </a:p>
          <a:p>
            <a:r>
              <a:rPr lang="ja-JP" altLang="en-US" dirty="0">
                <a:latin typeface="メイリオ" panose="020B0604030504040204" pitchFamily="50" charset="-128"/>
                <a:ea typeface="メイリオ" panose="020B0604030504040204" pitchFamily="50" charset="-128"/>
              </a:rPr>
              <a:t>　生徒Ｂは振り返りに一次関数の特徴に関するキーワードを挙げることができているのに、小単元</a:t>
            </a:r>
            <a:r>
              <a:rPr lang="en-US" altLang="ja-JP" dirty="0">
                <a:latin typeface="メイリオ" panose="020B0604030504040204" pitchFamily="50" charset="-128"/>
                <a:ea typeface="メイリオ" panose="020B0604030504040204" pitchFamily="50" charset="-128"/>
              </a:rPr>
              <a:t>Ⅰ</a:t>
            </a:r>
            <a:r>
              <a:rPr lang="ja-JP" altLang="en-US" dirty="0">
                <a:latin typeface="メイリオ" panose="020B0604030504040204" pitchFamily="50" charset="-128"/>
                <a:ea typeface="メイリオ" panose="020B0604030504040204" pitchFamily="50" charset="-128"/>
              </a:rPr>
              <a:t>のまとめの「１次関数とは何かを書きましょう」という問いへの解答欄に「？」とだけ書いていたため、教師は個別に対話を行い、「大切なキーワードが振り返りに書けているよ。小単元のまとめを書く時にも使えるよ。」「教科書の○ページも参考にしてみてはどうかな。」などと学習を改善する方法についてのフィードバックを行った。</a:t>
            </a:r>
            <a:endParaRPr lang="en-US" altLang="ja-JP" dirty="0">
              <a:latin typeface="メイリオ" panose="020B0604030504040204" pitchFamily="50" charset="-128"/>
              <a:ea typeface="メイリオ" panose="020B0604030504040204" pitchFamily="50" charset="-128"/>
            </a:endParaRPr>
          </a:p>
        </p:txBody>
      </p:sp>
      <p:pic>
        <p:nvPicPr>
          <p:cNvPr id="12" name="図 11">
            <a:extLst>
              <a:ext uri="{FF2B5EF4-FFF2-40B4-BE49-F238E27FC236}">
                <a16:creationId xmlns:a16="http://schemas.microsoft.com/office/drawing/2014/main" id="{32523780-E075-6C20-4F27-2ED4D3869A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23" t="61373" r="75325" b="18249"/>
          <a:stretch/>
        </p:blipFill>
        <p:spPr bwMode="auto">
          <a:xfrm>
            <a:off x="6424718" y="1487381"/>
            <a:ext cx="3351460" cy="1858122"/>
          </a:xfrm>
          <a:prstGeom prst="rect">
            <a:avLst/>
          </a:prstGeom>
          <a:ln w="6350"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13" name="テキスト ボックス 12">
            <a:extLst>
              <a:ext uri="{FF2B5EF4-FFF2-40B4-BE49-F238E27FC236}">
                <a16:creationId xmlns:a16="http://schemas.microsoft.com/office/drawing/2014/main" id="{1CAAC886-F4C6-51BF-6938-54DAED3795C4}"/>
              </a:ext>
            </a:extLst>
          </p:cNvPr>
          <p:cNvSpPr txBox="1"/>
          <p:nvPr/>
        </p:nvSpPr>
        <p:spPr>
          <a:xfrm>
            <a:off x="6304846" y="1167286"/>
            <a:ext cx="3872089" cy="276999"/>
          </a:xfrm>
          <a:prstGeom prst="rect">
            <a:avLst/>
          </a:prstGeom>
          <a:noFill/>
        </p:spPr>
        <p:txBody>
          <a:bodyPr wrap="square">
            <a:spAutoFit/>
          </a:bodyPr>
          <a:lstStyle>
            <a:defPPr>
              <a:defRPr lang="ja-JP"/>
            </a:defPPr>
            <a:lvl1pPr>
              <a:defRPr sz="160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defRPr>
            </a:lvl1pPr>
          </a:lstStyle>
          <a:p>
            <a:r>
              <a:rPr lang="ja-JP" altLang="ja-JP" dirty="0"/>
              <a:t>【生徒</a:t>
            </a:r>
            <a:r>
              <a:rPr lang="en-US" altLang="ja-JP" dirty="0"/>
              <a:t>B</a:t>
            </a:r>
            <a:r>
              <a:rPr lang="ja-JP" altLang="ja-JP" dirty="0"/>
              <a:t>の</a:t>
            </a:r>
            <a:r>
              <a:rPr lang="ja-JP" altLang="en-US" dirty="0"/>
              <a:t>「学習のまとめ」の記述</a:t>
            </a:r>
            <a:r>
              <a:rPr lang="ja-JP" altLang="ja-JP" dirty="0"/>
              <a:t>】</a:t>
            </a:r>
            <a:endParaRPr lang="ja-JP" altLang="en-US" dirty="0"/>
          </a:p>
        </p:txBody>
      </p:sp>
      <p:sp>
        <p:nvSpPr>
          <p:cNvPr id="15" name="テキスト ボックス 14">
            <a:extLst>
              <a:ext uri="{FF2B5EF4-FFF2-40B4-BE49-F238E27FC236}">
                <a16:creationId xmlns:a16="http://schemas.microsoft.com/office/drawing/2014/main" id="{DB35705A-52B0-8787-D633-AC81A09C75BB}"/>
              </a:ext>
            </a:extLst>
          </p:cNvPr>
          <p:cNvSpPr txBox="1"/>
          <p:nvPr/>
        </p:nvSpPr>
        <p:spPr>
          <a:xfrm>
            <a:off x="327377" y="5270074"/>
            <a:ext cx="11537245" cy="923330"/>
          </a:xfrm>
          <a:prstGeom prst="rect">
            <a:avLst/>
          </a:prstGeom>
          <a:solidFill>
            <a:schemeClr val="accent4">
              <a:lumMod val="20000"/>
              <a:lumOff val="80000"/>
            </a:schemeClr>
          </a:solidFill>
          <a:ln>
            <a:solidFill>
              <a:srgbClr val="C00000"/>
            </a:solidFill>
          </a:ln>
        </p:spPr>
        <p:txBody>
          <a:bodyPr wrap="square">
            <a:spAutoFit/>
          </a:bodyPr>
          <a:lstStyle>
            <a:defPPr>
              <a:defRPr lang="ja-JP"/>
            </a:defPPr>
            <a:lvl1pPr algn="just" hangingPunct="0">
              <a:defRPr kern="100">
                <a:solidFill>
                  <a:srgbClr val="000000"/>
                </a:solidFill>
                <a:latin typeface="メイリオ" panose="020B0604030504040204" pitchFamily="50" charset="-128"/>
                <a:ea typeface="メイリオ" panose="020B0604030504040204" pitchFamily="50" charset="-128"/>
                <a:cs typeface="Times New Roman" panose="02020603050405020304" pitchFamily="18" charset="0"/>
              </a:defRPr>
            </a:lvl1pPr>
          </a:lstStyle>
          <a:p>
            <a:r>
              <a:rPr lang="en-US" altLang="ja-JP" dirty="0"/>
              <a:t>【</a:t>
            </a:r>
            <a:r>
              <a:rPr lang="ja-JP" altLang="en-US" dirty="0"/>
              <a:t>授業実践における生徒</a:t>
            </a:r>
            <a:r>
              <a:rPr lang="en-US" altLang="ja-JP" dirty="0"/>
              <a:t>B</a:t>
            </a:r>
            <a:r>
              <a:rPr lang="ja-JP" altLang="en-US" dirty="0"/>
              <a:t>の学習改善の様子</a:t>
            </a:r>
            <a:r>
              <a:rPr lang="en-US" altLang="ja-JP" dirty="0"/>
              <a:t>】</a:t>
            </a:r>
          </a:p>
          <a:p>
            <a:r>
              <a:rPr lang="ja-JP" altLang="en-US" dirty="0"/>
              <a:t>　自分の書いた振り返りを参考にして、小単元</a:t>
            </a:r>
            <a:r>
              <a:rPr lang="en-US" altLang="ja-JP" dirty="0"/>
              <a:t>Ⅰ</a:t>
            </a:r>
            <a:r>
              <a:rPr lang="ja-JP" altLang="en-US" dirty="0"/>
              <a:t>のまとめを書くことができた。小単元</a:t>
            </a:r>
            <a:r>
              <a:rPr lang="en-US" altLang="ja-JP" dirty="0"/>
              <a:t>Ⅱ</a:t>
            </a:r>
            <a:r>
              <a:rPr lang="ja-JP" altLang="en-US" dirty="0"/>
              <a:t>のまとめの際には、自ら教科書を参考にして自分の力で書くことができた。</a:t>
            </a:r>
          </a:p>
        </p:txBody>
      </p:sp>
      <p:sp>
        <p:nvSpPr>
          <p:cNvPr id="5" name="テキスト ボックス 4">
            <a:extLst>
              <a:ext uri="{FF2B5EF4-FFF2-40B4-BE49-F238E27FC236}">
                <a16:creationId xmlns:a16="http://schemas.microsoft.com/office/drawing/2014/main" id="{821D523D-6B57-9C06-78C1-05BFD4D5D6D1}"/>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3992233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7C19501-5EDE-2DE8-CD80-B6A9E1775852}"/>
              </a:ext>
            </a:extLst>
          </p:cNvPr>
          <p:cNvGraphicFramePr>
            <a:graphicFrameLocks noGrp="1"/>
          </p:cNvGraphicFramePr>
          <p:nvPr>
            <p:extLst>
              <p:ext uri="{D42A27DB-BD31-4B8C-83A1-F6EECF244321}">
                <p14:modId xmlns:p14="http://schemas.microsoft.com/office/powerpoint/2010/main" val="1801810480"/>
              </p:ext>
            </p:extLst>
          </p:nvPr>
        </p:nvGraphicFramePr>
        <p:xfrm>
          <a:off x="0" y="0"/>
          <a:ext cx="12192000" cy="670560"/>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402209162"/>
                    </a:ext>
                  </a:extLst>
                </a:gridCol>
              </a:tblGrid>
              <a:tr h="0">
                <a:tc>
                  <a:txBody>
                    <a:bodyPr/>
                    <a:lstStyle/>
                    <a:p>
                      <a:pPr marL="1163638" indent="-1163638" algn="l" hangingPunct="0"/>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　要素</a:t>
                      </a:r>
                      <a:r>
                        <a:rPr kumimoji="1" lang="en-US" altLang="ja-JP" sz="2400" b="1" kern="100" dirty="0">
                          <a:solidFill>
                            <a:schemeClr val="accent1"/>
                          </a:solidFill>
                          <a:effectLst/>
                          <a:latin typeface="メイリオ" panose="020B0604030504040204" pitchFamily="50" charset="-128"/>
                          <a:ea typeface="メイリオ" panose="020B0604030504040204" pitchFamily="50" charset="-128"/>
                          <a:cs typeface="+mn-cs"/>
                        </a:rPr>
                        <a:t>K</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　</a:t>
                      </a:r>
                      <a:r>
                        <a:rPr kumimoji="1" lang="ja-JP" altLang="en-US" sz="2000" b="1" kern="100" dirty="0">
                          <a:solidFill>
                            <a:srgbClr val="0070C0"/>
                          </a:solidFill>
                          <a:effectLst/>
                          <a:latin typeface="メイリオ" panose="020B0604030504040204" pitchFamily="50" charset="-128"/>
                          <a:ea typeface="メイリオ" panose="020B0604030504040204" pitchFamily="50" charset="-128"/>
                          <a:cs typeface="+mn-cs"/>
                        </a:rPr>
                        <a:t>フィードバックの対象とする学習状況の生徒を明確にし、フィードバックの目的と方法を焦点化する。</a:t>
                      </a:r>
                      <a:endParaRPr kumimoji="1" lang="en-US" altLang="ja-JP" sz="2000" b="1" kern="100" dirty="0">
                        <a:solidFill>
                          <a:srgbClr val="0070C0"/>
                        </a:solidFill>
                        <a:effectLst/>
                        <a:latin typeface="メイリオ" panose="020B0604030504040204" pitchFamily="50" charset="-128"/>
                        <a:ea typeface="メイリオ" panose="020B0604030504040204" pitchFamily="50" charset="-128"/>
                        <a:cs typeface="+mn-cs"/>
                      </a:endParaRPr>
                    </a:p>
                  </a:txBody>
                  <a:tcPr marL="68580" marR="68580" marT="0" marB="0">
                    <a:solidFill>
                      <a:schemeClr val="accent6">
                        <a:lumMod val="20000"/>
                        <a:lumOff val="80000"/>
                      </a:schemeClr>
                    </a:solidFill>
                  </a:tcPr>
                </a:tc>
                <a:extLst>
                  <a:ext uri="{0D108BD9-81ED-4DB2-BD59-A6C34878D82A}">
                    <a16:rowId xmlns:a16="http://schemas.microsoft.com/office/drawing/2014/main" val="2823399512"/>
                  </a:ext>
                </a:extLst>
              </a:tr>
            </a:tbl>
          </a:graphicData>
        </a:graphic>
      </p:graphicFrame>
      <p:sp>
        <p:nvSpPr>
          <p:cNvPr id="7" name="テキスト ボックス 6">
            <a:extLst>
              <a:ext uri="{FF2B5EF4-FFF2-40B4-BE49-F238E27FC236}">
                <a16:creationId xmlns:a16="http://schemas.microsoft.com/office/drawing/2014/main" id="{A0F5F3F4-576E-58DA-2DBD-59ED7A0F5522}"/>
              </a:ext>
            </a:extLst>
          </p:cNvPr>
          <p:cNvSpPr txBox="1"/>
          <p:nvPr/>
        </p:nvSpPr>
        <p:spPr>
          <a:xfrm>
            <a:off x="462844" y="1497084"/>
            <a:ext cx="11266311" cy="2062103"/>
          </a:xfrm>
          <a:prstGeom prst="rect">
            <a:avLst/>
          </a:prstGeom>
        </p:spPr>
        <p:txBody>
          <a:bodyPr wrap="square">
            <a:spAutoFit/>
          </a:bodyPr>
          <a:lstStyle>
            <a:defPPr>
              <a:defRPr lang="ja-JP"/>
            </a:defPPr>
            <a:lvl1pPr indent="133350" algn="just" hangingPunct="0">
              <a:defRPr sz="3200" kern="100">
                <a:solidFill>
                  <a:srgbClr val="000000"/>
                </a:solidFill>
                <a:latin typeface="メイリオ" panose="020B0604030504040204" pitchFamily="50" charset="-128"/>
                <a:ea typeface="メイリオ" panose="020B0604030504040204" pitchFamily="50" charset="-128"/>
                <a:cs typeface="Times New Roman" panose="02020603050405020304" pitchFamily="18" charset="0"/>
              </a:defRPr>
            </a:lvl1pPr>
          </a:lstStyle>
          <a:p>
            <a:pPr indent="0"/>
            <a:r>
              <a:rPr lang="ja-JP" altLang="en-US" dirty="0"/>
              <a:t>　毎時間、全生徒に個別にフィードバックを与えることが前提ではなく、学習内容や学習活動に応じてフィードバックの対象とする学習状況の生徒を明確にし、フィードバックの目的と方法を検討することが重要である。</a:t>
            </a:r>
          </a:p>
        </p:txBody>
      </p:sp>
      <p:sp>
        <p:nvSpPr>
          <p:cNvPr id="4" name="正方形/長方形 3"/>
          <p:cNvSpPr/>
          <p:nvPr/>
        </p:nvSpPr>
        <p:spPr>
          <a:xfrm>
            <a:off x="462843" y="3959297"/>
            <a:ext cx="11266311" cy="2062103"/>
          </a:xfrm>
          <a:prstGeom prst="rect">
            <a:avLst/>
          </a:prstGeom>
          <a:solidFill>
            <a:schemeClr val="accent2">
              <a:lumMod val="20000"/>
              <a:lumOff val="80000"/>
            </a:schemeClr>
          </a:solidFill>
          <a:ln>
            <a:solidFill>
              <a:schemeClr val="accent2">
                <a:lumMod val="75000"/>
              </a:schemeClr>
            </a:solidFill>
          </a:ln>
        </p:spPr>
        <p:txBody>
          <a:bodyPr wrap="square">
            <a:spAutoFit/>
          </a:bodyPr>
          <a:lstStyle/>
          <a:p>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授業実践への効果</a:t>
            </a:r>
            <a:r>
              <a:rPr lang="en-US" altLang="ja-JP" sz="2800" dirty="0">
                <a:latin typeface="メイリオ" panose="020B0604030504040204" pitchFamily="50" charset="-128"/>
                <a:ea typeface="メイリオ" panose="020B0604030504040204" pitchFamily="50" charset="-128"/>
              </a:rPr>
              <a:t>】</a:t>
            </a:r>
          </a:p>
          <a:p>
            <a:r>
              <a:rPr lang="ja-JP" altLang="en-US" sz="2800" dirty="0">
                <a:latin typeface="メイリオ" panose="020B0604030504040204" pitchFamily="50" charset="-128"/>
                <a:ea typeface="メイリオ" panose="020B0604030504040204" pitchFamily="50" charset="-128"/>
              </a:rPr>
              <a:t>　</a:t>
            </a:r>
            <a:r>
              <a:rPr lang="ja-JP" altLang="ja-JP" sz="2800" dirty="0">
                <a:latin typeface="メイリオ" panose="020B0604030504040204" pitchFamily="50" charset="-128"/>
                <a:ea typeface="メイリオ" panose="020B0604030504040204" pitchFamily="50" charset="-128"/>
              </a:rPr>
              <a:t>生徒の学習状況の何を見取るのかを明確にし、フィードバックの対象となる生徒を明確にすることで、フィードバックの目的と方法が焦点化される。</a:t>
            </a:r>
            <a:endParaRPr lang="ja-JP" altLang="en-US" sz="28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E9E873E3-9433-61B0-1911-058BBF961FE2}"/>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25572075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003574872"/>
              </p:ext>
            </p:extLst>
          </p:nvPr>
        </p:nvGraphicFramePr>
        <p:xfrm>
          <a:off x="130332" y="1268595"/>
          <a:ext cx="7139711" cy="4003483"/>
        </p:xfrm>
        <a:graphic>
          <a:graphicData uri="http://schemas.openxmlformats.org/drawingml/2006/table">
            <a:tbl>
              <a:tblPr firstRow="1" firstCol="1" bandRow="1"/>
              <a:tblGrid>
                <a:gridCol w="2627253">
                  <a:extLst>
                    <a:ext uri="{9D8B030D-6E8A-4147-A177-3AD203B41FA5}">
                      <a16:colId xmlns:a16="http://schemas.microsoft.com/office/drawing/2014/main" val="3593006831"/>
                    </a:ext>
                  </a:extLst>
                </a:gridCol>
                <a:gridCol w="4512458">
                  <a:extLst>
                    <a:ext uri="{9D8B030D-6E8A-4147-A177-3AD203B41FA5}">
                      <a16:colId xmlns:a16="http://schemas.microsoft.com/office/drawing/2014/main" val="1123273208"/>
                    </a:ext>
                  </a:extLst>
                </a:gridCol>
              </a:tblGrid>
              <a:tr h="316647">
                <a:tc>
                  <a:txBody>
                    <a:bodyPr/>
                    <a:lstStyle/>
                    <a:p>
                      <a:pPr algn="ctr" hangingPunct="0">
                        <a:lnSpc>
                          <a:spcPct val="100000"/>
                        </a:lnSpc>
                        <a:spcAft>
                          <a:spcPts val="0"/>
                        </a:spcAft>
                      </a:pPr>
                      <a:r>
                        <a:rPr lang="ja-JP"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目的</a:t>
                      </a:r>
                      <a:endParaRPr lang="ja-JP" sz="2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00000"/>
                        </a:lnSpc>
                        <a:spcAft>
                          <a:spcPts val="0"/>
                        </a:spcAft>
                      </a:pPr>
                      <a:r>
                        <a:rPr lang="ja-JP"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方法</a:t>
                      </a:r>
                      <a:endParaRPr lang="ja-JP" sz="2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1624215"/>
                  </a:ext>
                </a:extLst>
              </a:tr>
              <a:tr h="601261">
                <a:tc>
                  <a:txBody>
                    <a:bodyPr/>
                    <a:lstStyle/>
                    <a:p>
                      <a:pPr indent="101600" algn="just" hangingPunct="0">
                        <a:lnSpc>
                          <a:spcPct val="100000"/>
                        </a:lnSpc>
                        <a:spcAft>
                          <a:spcPts val="0"/>
                        </a:spcAft>
                      </a:pPr>
                      <a:r>
                        <a:rPr lang="ja-JP"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修正点（自らのつまずき）に気付かせる。</a:t>
                      </a:r>
                      <a:endParaRPr lang="ja-JP" sz="2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101600" indent="-101600" algn="just" hangingPunct="0">
                        <a:lnSpc>
                          <a:spcPct val="100000"/>
                        </a:lnSpc>
                        <a:spcAft>
                          <a:spcPts val="0"/>
                        </a:spcAft>
                      </a:pPr>
                      <a:endParaRPr lang="en-US" altLang="ja-JP"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180975" indent="-180975" algn="just" hangingPunct="0">
                        <a:lnSpc>
                          <a:spcPct val="100000"/>
                        </a:lnSpc>
                        <a:spcAft>
                          <a:spcPts val="0"/>
                        </a:spcAft>
                      </a:pPr>
                      <a:r>
                        <a:rPr lang="ja-JP"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・振り返りシートに気付きを促すようなコメントを書く。</a:t>
                      </a:r>
                      <a:endParaRPr lang="ja-JP" sz="2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hangingPunct="0">
                        <a:lnSpc>
                          <a:spcPct val="100000"/>
                        </a:lnSpc>
                        <a:spcAft>
                          <a:spcPts val="0"/>
                        </a:spcAft>
                      </a:pPr>
                      <a:r>
                        <a:rPr lang="ja-JP"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・机間指導で問いかける。</a:t>
                      </a:r>
                      <a:endParaRPr lang="ja-JP" sz="2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80975" indent="-180975" algn="just" hangingPunct="0">
                        <a:lnSpc>
                          <a:spcPct val="100000"/>
                        </a:lnSpc>
                        <a:spcAft>
                          <a:spcPts val="0"/>
                        </a:spcAft>
                      </a:pPr>
                      <a:r>
                        <a:rPr lang="ja-JP"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・多い間違いや疑問を取り上げ、修正点や解決方法について考えさせる。</a:t>
                      </a:r>
                      <a:endParaRPr lang="ja-JP" sz="2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80975" indent="-180975" algn="just" hangingPunct="0">
                        <a:lnSpc>
                          <a:spcPct val="100000"/>
                        </a:lnSpc>
                        <a:spcAft>
                          <a:spcPts val="0"/>
                        </a:spcAft>
                      </a:pPr>
                      <a:r>
                        <a:rPr lang="ja-JP"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・模範となる解答例を取り上げ、どのような点がよいのかを考えさせる。</a:t>
                      </a:r>
                      <a:endParaRPr lang="ja-JP" sz="2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76024"/>
                  </a:ext>
                </a:extLst>
              </a:tr>
              <a:tr h="601261">
                <a:tc>
                  <a:txBody>
                    <a:bodyPr/>
                    <a:lstStyle/>
                    <a:p>
                      <a:pPr indent="101600" algn="just" hangingPunct="0">
                        <a:lnSpc>
                          <a:spcPct val="100000"/>
                        </a:lnSpc>
                        <a:spcAft>
                          <a:spcPts val="0"/>
                        </a:spcAft>
                      </a:pPr>
                      <a:r>
                        <a:rPr lang="ja-JP"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できていることや良い点に気付かせる。</a:t>
                      </a:r>
                      <a:endParaRPr lang="ja-JP" sz="2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544672106"/>
                  </a:ext>
                </a:extLst>
              </a:tr>
              <a:tr h="1067599">
                <a:tc>
                  <a:txBody>
                    <a:bodyPr/>
                    <a:lstStyle/>
                    <a:p>
                      <a:pPr indent="101600" algn="just" hangingPunct="0">
                        <a:lnSpc>
                          <a:spcPct val="100000"/>
                        </a:lnSpc>
                        <a:spcAft>
                          <a:spcPts val="0"/>
                        </a:spcAft>
                      </a:pPr>
                      <a:r>
                        <a:rPr lang="ja-JP"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新たな視点をもたせる。</a:t>
                      </a:r>
                      <a:endParaRPr lang="ja-JP" sz="2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549818357"/>
                  </a:ext>
                </a:extLst>
              </a:tr>
              <a:tr h="1416715">
                <a:tc>
                  <a:txBody>
                    <a:bodyPr/>
                    <a:lstStyle/>
                    <a:p>
                      <a:pPr indent="101600" algn="just" hangingPunct="0">
                        <a:lnSpc>
                          <a:spcPct val="100000"/>
                        </a:lnSpc>
                        <a:spcAft>
                          <a:spcPts val="0"/>
                        </a:spcAft>
                      </a:pPr>
                      <a:r>
                        <a:rPr lang="ja-JP"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学習方略を認識させる。</a:t>
                      </a:r>
                      <a:endParaRPr lang="ja-JP" sz="2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01600" algn="just" hangingPunct="0">
                        <a:lnSpc>
                          <a:spcPct val="100000"/>
                        </a:lnSpc>
                        <a:spcAft>
                          <a:spcPts val="0"/>
                        </a:spcAft>
                      </a:pPr>
                      <a:endParaRPr lang="en-US" altLang="ja-JP"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indent="101600" algn="just" hangingPunct="0">
                        <a:lnSpc>
                          <a:spcPct val="100000"/>
                        </a:lnSpc>
                        <a:spcAft>
                          <a:spcPts val="0"/>
                        </a:spcAft>
                      </a:pPr>
                      <a:r>
                        <a:rPr lang="ja-JP"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模範となる解答をしている生徒に、「何を使って調べたの？」「何をポイントにしてまとめたの？」などと問い、どのような学習方略を用いたかを聞き出し、全体に紹介する。</a:t>
                      </a:r>
                      <a:endParaRPr lang="ja-JP" sz="2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7711232"/>
                  </a:ext>
                </a:extLst>
              </a:tr>
            </a:tbl>
          </a:graphicData>
        </a:graphic>
      </p:graphicFrame>
      <p:sp>
        <p:nvSpPr>
          <p:cNvPr id="7" name="テキスト ボックス 6">
            <a:extLst>
              <a:ext uri="{FF2B5EF4-FFF2-40B4-BE49-F238E27FC236}">
                <a16:creationId xmlns:a16="http://schemas.microsoft.com/office/drawing/2014/main" id="{0EB7FD12-C216-C402-8E51-B2D40D044042}"/>
              </a:ext>
            </a:extLst>
          </p:cNvPr>
          <p:cNvSpPr txBox="1"/>
          <p:nvPr/>
        </p:nvSpPr>
        <p:spPr>
          <a:xfrm>
            <a:off x="1854455" y="802287"/>
            <a:ext cx="3691466" cy="369332"/>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フィードバックの目的と方法の例</a:t>
            </a:r>
          </a:p>
        </p:txBody>
      </p:sp>
      <p:sp>
        <p:nvSpPr>
          <p:cNvPr id="9" name="テキスト ボックス 8">
            <a:extLst>
              <a:ext uri="{FF2B5EF4-FFF2-40B4-BE49-F238E27FC236}">
                <a16:creationId xmlns:a16="http://schemas.microsoft.com/office/drawing/2014/main" id="{FB89649A-0CBC-B843-D1F0-2BEAFE3AED28}"/>
              </a:ext>
            </a:extLst>
          </p:cNvPr>
          <p:cNvSpPr txBox="1"/>
          <p:nvPr/>
        </p:nvSpPr>
        <p:spPr>
          <a:xfrm>
            <a:off x="7401560" y="1268595"/>
            <a:ext cx="4660108" cy="4093428"/>
          </a:xfrm>
          <a:prstGeom prst="rect">
            <a:avLst/>
          </a:prstGeom>
          <a:noFill/>
        </p:spPr>
        <p:txBody>
          <a:bodyPr wrap="square">
            <a:spAutoFit/>
          </a:bodyPr>
          <a:lstStyle/>
          <a:p>
            <a:pPr marL="180975" indent="-180975" algn="just"/>
            <a:r>
              <a:rPr lang="ja-JP" altLang="en-US" sz="2000" dirty="0">
                <a:latin typeface="メイリオ" panose="020B0604030504040204" pitchFamily="50" charset="-128"/>
                <a:ea typeface="メイリオ" panose="020B0604030504040204" pitchFamily="50" charset="-128"/>
              </a:rPr>
              <a:t>・生徒の学習状況（Ａ</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Ｂ</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Ｃ）の何を見取るのかを明確にし、フィードバックの対象となる生徒を明確にし、フィードバックの目的と方法を焦点化する。</a:t>
            </a:r>
            <a:endParaRPr lang="en-US" altLang="ja-JP" sz="2000" dirty="0">
              <a:latin typeface="メイリオ" panose="020B0604030504040204" pitchFamily="50" charset="-128"/>
              <a:ea typeface="メイリオ" panose="020B0604030504040204" pitchFamily="50" charset="-128"/>
            </a:endParaRPr>
          </a:p>
          <a:p>
            <a:pPr marL="180975" indent="-180975" algn="just"/>
            <a:endParaRPr lang="en-US" altLang="ja-JP" sz="2000" dirty="0">
              <a:latin typeface="メイリオ" panose="020B0604030504040204" pitchFamily="50" charset="-128"/>
              <a:ea typeface="メイリオ" panose="020B0604030504040204" pitchFamily="50" charset="-128"/>
            </a:endParaRPr>
          </a:p>
          <a:p>
            <a:pPr marL="180975" indent="-180975" algn="just"/>
            <a:r>
              <a:rPr lang="ja-JP" altLang="en-US" sz="2000" dirty="0">
                <a:latin typeface="メイリオ" panose="020B0604030504040204" pitchFamily="50" charset="-128"/>
                <a:ea typeface="メイリオ" panose="020B0604030504040204" pitchFamily="50" charset="-128"/>
              </a:rPr>
              <a:t>・目的と方法は、フィードバックの対象となる生徒の学習状況に応じて組み合わせることにより、生徒の学習改善に有効となる。また、全体や個別といった形態の工夫により、効率的に学習改善を促すことも可能になる。</a:t>
            </a:r>
          </a:p>
        </p:txBody>
      </p:sp>
      <p:graphicFrame>
        <p:nvGraphicFramePr>
          <p:cNvPr id="4" name="表 3">
            <a:extLst>
              <a:ext uri="{FF2B5EF4-FFF2-40B4-BE49-F238E27FC236}">
                <a16:creationId xmlns:a16="http://schemas.microsoft.com/office/drawing/2014/main" id="{424B4CB4-1670-13BC-AFE0-C45A2162E464}"/>
              </a:ext>
            </a:extLst>
          </p:cNvPr>
          <p:cNvGraphicFramePr>
            <a:graphicFrameLocks noGrp="1"/>
          </p:cNvGraphicFramePr>
          <p:nvPr>
            <p:extLst>
              <p:ext uri="{D42A27DB-BD31-4B8C-83A1-F6EECF244321}">
                <p14:modId xmlns:p14="http://schemas.microsoft.com/office/powerpoint/2010/main" val="1297462472"/>
              </p:ext>
            </p:extLst>
          </p:nvPr>
        </p:nvGraphicFramePr>
        <p:xfrm>
          <a:off x="0" y="0"/>
          <a:ext cx="12192000" cy="670560"/>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402209162"/>
                    </a:ext>
                  </a:extLst>
                </a:gridCol>
              </a:tblGrid>
              <a:tr h="0">
                <a:tc>
                  <a:txBody>
                    <a:bodyPr/>
                    <a:lstStyle/>
                    <a:p>
                      <a:pPr marL="1163638" indent="-1163638" algn="l" hangingPunct="0"/>
                      <a:r>
                        <a:rPr lang="ja-JP" altLang="en-US" sz="2000" b="1" kern="100" dirty="0">
                          <a:solidFill>
                            <a:srgbClr val="0070C0"/>
                          </a:solidFill>
                          <a:effectLst/>
                        </a:rPr>
                        <a:t>　</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要素</a:t>
                      </a:r>
                      <a:r>
                        <a:rPr kumimoji="1" lang="en-US" altLang="ja-JP" sz="2400" b="1" kern="100" dirty="0">
                          <a:solidFill>
                            <a:schemeClr val="accent1"/>
                          </a:solidFill>
                          <a:effectLst/>
                          <a:latin typeface="メイリオ" panose="020B0604030504040204" pitchFamily="50" charset="-128"/>
                          <a:ea typeface="メイリオ" panose="020B0604030504040204" pitchFamily="50" charset="-128"/>
                          <a:cs typeface="+mn-cs"/>
                        </a:rPr>
                        <a:t>K</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　</a:t>
                      </a:r>
                      <a:r>
                        <a:rPr lang="ja-JP" altLang="en-US" sz="2000" b="1" kern="100" dirty="0">
                          <a:solidFill>
                            <a:srgbClr val="0070C0"/>
                          </a:solidFill>
                          <a:effectLst/>
                        </a:rPr>
                        <a:t>フィードバックの対象とする学習状況の生徒を明確にし、フィードバックの目的と方法を焦点化する。</a:t>
                      </a:r>
                      <a:endParaRPr lang="en-US" altLang="ja-JP" sz="2000" b="0" kern="100" dirty="0">
                        <a:solidFill>
                          <a:schemeClr val="tx1"/>
                        </a:solidFill>
                        <a:effectLst/>
                        <a:latin typeface="HGP創英角ﾎﾟｯﾌﾟ体" panose="040B0A00000000000000" pitchFamily="50" charset="-128"/>
                        <a:ea typeface="HGP創英角ﾎﾟｯﾌﾟ体" panose="040B0A00000000000000" pitchFamily="50" charset="-128"/>
                      </a:endParaRPr>
                    </a:p>
                  </a:txBody>
                  <a:tcPr marL="68580" marR="68580" marT="0" marB="0">
                    <a:solidFill>
                      <a:schemeClr val="accent6">
                        <a:lumMod val="20000"/>
                        <a:lumOff val="80000"/>
                      </a:schemeClr>
                    </a:solidFill>
                  </a:tcPr>
                </a:tc>
                <a:extLst>
                  <a:ext uri="{0D108BD9-81ED-4DB2-BD59-A6C34878D82A}">
                    <a16:rowId xmlns:a16="http://schemas.microsoft.com/office/drawing/2014/main" val="2823399512"/>
                  </a:ext>
                </a:extLst>
              </a:tr>
            </a:tbl>
          </a:graphicData>
        </a:graphic>
      </p:graphicFrame>
      <p:sp>
        <p:nvSpPr>
          <p:cNvPr id="6" name="テキスト ボックス 5">
            <a:extLst>
              <a:ext uri="{FF2B5EF4-FFF2-40B4-BE49-F238E27FC236}">
                <a16:creationId xmlns:a16="http://schemas.microsoft.com/office/drawing/2014/main" id="{F934FCA8-C10A-26BA-A98C-AAB872EE8225}"/>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37653824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285916" y="1161098"/>
            <a:ext cx="11604568" cy="338554"/>
          </a:xfrm>
          <a:prstGeom prst="rect">
            <a:avLst/>
          </a:prstGeom>
          <a:solidFill>
            <a:schemeClr val="accent5">
              <a:lumMod val="20000"/>
              <a:lumOff val="80000"/>
            </a:schemeClr>
          </a:solidFill>
          <a:ln>
            <a:solidFill>
              <a:schemeClr val="accent5"/>
            </a:solidFill>
          </a:ln>
        </p:spPr>
        <p:txBody>
          <a:bodyPr wrap="square" rtlCol="0">
            <a:spAutoFit/>
          </a:bodyPr>
          <a:lstStyle>
            <a:defPPr>
              <a:defRPr lang="ja-JP"/>
            </a:defPPr>
            <a:lvl1pPr>
              <a:defRPr>
                <a:latin typeface="メイリオ" panose="020B0604030504040204" pitchFamily="50" charset="-128"/>
                <a:ea typeface="メイリオ" panose="020B0604030504040204" pitchFamily="50" charset="-128"/>
              </a:defRPr>
            </a:lvl1pPr>
          </a:lstStyle>
          <a:p>
            <a:r>
              <a:rPr lang="ja-JP" altLang="en-US" sz="1600" dirty="0"/>
              <a:t>国語科の事例　単元「蓬莱の玉の枝</a:t>
            </a:r>
            <a:r>
              <a:rPr lang="en-US" altLang="ja-JP" sz="1600" dirty="0"/>
              <a:t>—</a:t>
            </a:r>
            <a:r>
              <a:rPr lang="ja-JP" altLang="en-US" sz="1600" dirty="0"/>
              <a:t>「竹取物語」から」を読んで、「竹取物語」の魅力とはどのようなものかを考えよう</a:t>
            </a:r>
          </a:p>
        </p:txBody>
      </p:sp>
      <p:graphicFrame>
        <p:nvGraphicFramePr>
          <p:cNvPr id="3" name="表 2"/>
          <p:cNvGraphicFramePr>
            <a:graphicFrameLocks noGrp="1"/>
          </p:cNvGraphicFramePr>
          <p:nvPr>
            <p:extLst>
              <p:ext uri="{D42A27DB-BD31-4B8C-83A1-F6EECF244321}">
                <p14:modId xmlns:p14="http://schemas.microsoft.com/office/powerpoint/2010/main" val="2432867877"/>
              </p:ext>
            </p:extLst>
          </p:nvPr>
        </p:nvGraphicFramePr>
        <p:xfrm>
          <a:off x="301515" y="1746350"/>
          <a:ext cx="11604567" cy="4119880"/>
        </p:xfrm>
        <a:graphic>
          <a:graphicData uri="http://schemas.openxmlformats.org/drawingml/2006/table">
            <a:tbl>
              <a:tblPr firstRow="1" bandRow="1">
                <a:tableStyleId>{5940675A-B579-460E-94D1-54222C63F5DA}</a:tableStyleId>
              </a:tblPr>
              <a:tblGrid>
                <a:gridCol w="1900844">
                  <a:extLst>
                    <a:ext uri="{9D8B030D-6E8A-4147-A177-3AD203B41FA5}">
                      <a16:colId xmlns:a16="http://schemas.microsoft.com/office/drawing/2014/main" val="2749676617"/>
                    </a:ext>
                  </a:extLst>
                </a:gridCol>
                <a:gridCol w="5835534">
                  <a:extLst>
                    <a:ext uri="{9D8B030D-6E8A-4147-A177-3AD203B41FA5}">
                      <a16:colId xmlns:a16="http://schemas.microsoft.com/office/drawing/2014/main" val="1305953394"/>
                    </a:ext>
                  </a:extLst>
                </a:gridCol>
                <a:gridCol w="3868189">
                  <a:extLst>
                    <a:ext uri="{9D8B030D-6E8A-4147-A177-3AD203B41FA5}">
                      <a16:colId xmlns:a16="http://schemas.microsoft.com/office/drawing/2014/main" val="197441500"/>
                    </a:ext>
                  </a:extLst>
                </a:gridCol>
              </a:tblGrid>
              <a:tr h="370840">
                <a:tc>
                  <a:txBody>
                    <a:bodyPr/>
                    <a:lstStyle/>
                    <a:p>
                      <a:pPr algn="ctr"/>
                      <a:r>
                        <a:rPr kumimoji="1" lang="ja-JP" altLang="en-US" dirty="0">
                          <a:latin typeface="メイリオ" panose="020B0604030504040204" pitchFamily="50" charset="-128"/>
                          <a:ea typeface="メイリオ" panose="020B0604030504040204" pitchFamily="50" charset="-128"/>
                        </a:rPr>
                        <a:t>対象</a:t>
                      </a:r>
                    </a:p>
                  </a:txBody>
                  <a:tcPr/>
                </a:tc>
                <a:tc>
                  <a:txBody>
                    <a:bodyPr/>
                    <a:lstStyle/>
                    <a:p>
                      <a:pPr algn="ctr"/>
                      <a:r>
                        <a:rPr kumimoji="1" lang="ja-JP" altLang="en-US" dirty="0">
                          <a:latin typeface="メイリオ" panose="020B0604030504040204" pitchFamily="50" charset="-128"/>
                          <a:ea typeface="メイリオ" panose="020B0604030504040204" pitchFamily="50" charset="-128"/>
                        </a:rPr>
                        <a:t>目的</a:t>
                      </a:r>
                    </a:p>
                  </a:txBody>
                  <a:tcPr/>
                </a:tc>
                <a:tc>
                  <a:txBody>
                    <a:bodyPr/>
                    <a:lstStyle/>
                    <a:p>
                      <a:pPr algn="ctr"/>
                      <a:r>
                        <a:rPr kumimoji="1" lang="ja-JP" altLang="en-US" dirty="0">
                          <a:latin typeface="メイリオ" panose="020B0604030504040204" pitchFamily="50" charset="-128"/>
                          <a:ea typeface="メイリオ" panose="020B0604030504040204" pitchFamily="50" charset="-128"/>
                        </a:rPr>
                        <a:t>方法</a:t>
                      </a:r>
                    </a:p>
                  </a:txBody>
                  <a:tcPr/>
                </a:tc>
                <a:extLst>
                  <a:ext uri="{0D108BD9-81ED-4DB2-BD59-A6C34878D82A}">
                    <a16:rowId xmlns:a16="http://schemas.microsoft.com/office/drawing/2014/main" val="2267476843"/>
                  </a:ext>
                </a:extLst>
              </a:tr>
              <a:tr h="370840">
                <a:tc>
                  <a:txBody>
                    <a:bodyPr/>
                    <a:lstStyle/>
                    <a:p>
                      <a:pPr algn="just"/>
                      <a:r>
                        <a:rPr kumimoji="1" lang="ja-JP" altLang="en-US" sz="2000" dirty="0">
                          <a:latin typeface="メイリオ" panose="020B0604030504040204" pitchFamily="50" charset="-128"/>
                          <a:ea typeface="メイリオ" panose="020B0604030504040204" pitchFamily="50" charset="-128"/>
                        </a:rPr>
                        <a:t>全ての学習状況（Ａ、Ｂ、Ｃ）の生徒</a:t>
                      </a:r>
                    </a:p>
                    <a:p>
                      <a:pPr algn="just"/>
                      <a:endParaRPr kumimoji="1" lang="ja-JP" altLang="en-US" sz="2000" dirty="0">
                        <a:latin typeface="メイリオ" panose="020B0604030504040204" pitchFamily="50" charset="-128"/>
                        <a:ea typeface="メイリオ" panose="020B0604030504040204" pitchFamily="50" charset="-128"/>
                      </a:endParaRPr>
                    </a:p>
                  </a:txBody>
                  <a:tcPr/>
                </a:tc>
                <a:tc>
                  <a:txBody>
                    <a:bodyPr/>
                    <a:lstStyle/>
                    <a:p>
                      <a:pPr algn="just"/>
                      <a:r>
                        <a:rPr kumimoji="1" lang="ja-JP" altLang="en-US" sz="2000" dirty="0">
                          <a:latin typeface="メイリオ" panose="020B0604030504040204" pitchFamily="50" charset="-128"/>
                          <a:ea typeface="メイリオ" panose="020B0604030504040204" pitchFamily="50" charset="-128"/>
                        </a:rPr>
                        <a:t>〇「努力を要する」状況（Ｃ）の生徒</a:t>
                      </a:r>
                      <a:endParaRPr kumimoji="1" lang="en-US" altLang="ja-JP" sz="2000" dirty="0">
                        <a:latin typeface="メイリオ" panose="020B0604030504040204" pitchFamily="50" charset="-128"/>
                        <a:ea typeface="メイリオ" panose="020B0604030504040204" pitchFamily="50" charset="-128"/>
                      </a:endParaRPr>
                    </a:p>
                    <a:p>
                      <a:pPr marL="182563" indent="-182563" algn="just"/>
                      <a:r>
                        <a:rPr kumimoji="1" lang="ja-JP" altLang="en-US" sz="2000" dirty="0">
                          <a:latin typeface="メイリオ" panose="020B0604030504040204" pitchFamily="50" charset="-128"/>
                          <a:ea typeface="メイリオ" panose="020B0604030504040204" pitchFamily="50" charset="-128"/>
                        </a:rPr>
                        <a:t>　　自分の意見文の修正点に気付かせるとともに、模範となる意見文を参考にして改善の視点をもたせる。</a:t>
                      </a:r>
                    </a:p>
                    <a:p>
                      <a:pPr algn="just"/>
                      <a:r>
                        <a:rPr kumimoji="1" lang="ja-JP" altLang="en-US" sz="2000" dirty="0">
                          <a:latin typeface="メイリオ" panose="020B0604030504040204" pitchFamily="50" charset="-128"/>
                          <a:ea typeface="メイリオ" panose="020B0604030504040204" pitchFamily="50" charset="-128"/>
                        </a:rPr>
                        <a:t>〇「おおむね満足できる」状況（Ｂ）の生徒</a:t>
                      </a:r>
                      <a:endParaRPr kumimoji="1" lang="en-US" altLang="ja-JP" sz="2000" dirty="0">
                        <a:latin typeface="メイリオ" panose="020B0604030504040204" pitchFamily="50" charset="-128"/>
                        <a:ea typeface="メイリオ" panose="020B0604030504040204" pitchFamily="50" charset="-128"/>
                      </a:endParaRPr>
                    </a:p>
                    <a:p>
                      <a:pPr marL="182563" indent="-182563" algn="just"/>
                      <a:r>
                        <a:rPr kumimoji="1" lang="ja-JP" altLang="en-US" sz="2000" dirty="0">
                          <a:latin typeface="メイリオ" panose="020B0604030504040204" pitchFamily="50" charset="-128"/>
                          <a:ea typeface="メイリオ" panose="020B0604030504040204" pitchFamily="50" charset="-128"/>
                        </a:rPr>
                        <a:t>　　何がよいのかを自覚させるとともに、「十分満足できる」状況（Ａ）の生徒の意見文を参考にして新たな視点をもたせる。</a:t>
                      </a:r>
                      <a:endParaRPr kumimoji="1" lang="en-US" altLang="ja-JP" sz="2000" dirty="0">
                        <a:latin typeface="メイリオ" panose="020B0604030504040204" pitchFamily="50" charset="-128"/>
                        <a:ea typeface="メイリオ" panose="020B0604030504040204" pitchFamily="50" charset="-128"/>
                      </a:endParaRPr>
                    </a:p>
                    <a:p>
                      <a:pPr algn="just"/>
                      <a:r>
                        <a:rPr lang="ja-JP" altLang="en-US" sz="2000" dirty="0">
                          <a:latin typeface="メイリオ" panose="020B0604030504040204" pitchFamily="50" charset="-128"/>
                          <a:ea typeface="メイリオ" panose="020B0604030504040204" pitchFamily="50" charset="-128"/>
                        </a:rPr>
                        <a:t>〇「十分満足できる」状況（Ａ）の生徒</a:t>
                      </a:r>
                      <a:endParaRPr lang="en-US" altLang="ja-JP" sz="2000" dirty="0">
                        <a:latin typeface="メイリオ" panose="020B0604030504040204" pitchFamily="50" charset="-128"/>
                        <a:ea typeface="メイリオ" panose="020B0604030504040204" pitchFamily="50" charset="-128"/>
                      </a:endParaRPr>
                    </a:p>
                    <a:p>
                      <a:pPr marL="182563" indent="-182563" algn="just"/>
                      <a:r>
                        <a:rPr lang="ja-JP" altLang="en-US" sz="2000" dirty="0">
                          <a:latin typeface="メイリオ" panose="020B0604030504040204" pitchFamily="50" charset="-128"/>
                          <a:ea typeface="メイリオ" panose="020B0604030504040204" pitchFamily="50" charset="-128"/>
                        </a:rPr>
                        <a:t>　　評価規準に照らしてどの点がよいのかを自覚させるとともに、もっとよくするには何があればよいかに気付かせる。</a:t>
                      </a:r>
                      <a:endParaRPr kumimoji="1" lang="ja-JP" altLang="en-US" sz="2000" dirty="0">
                        <a:latin typeface="メイリオ" panose="020B0604030504040204" pitchFamily="50" charset="-128"/>
                        <a:ea typeface="メイリオ" panose="020B0604030504040204" pitchFamily="50" charset="-128"/>
                      </a:endParaRPr>
                    </a:p>
                  </a:txBody>
                  <a:tcPr/>
                </a:tc>
                <a:tc>
                  <a:txBody>
                    <a:bodyPr/>
                    <a:lstStyle/>
                    <a:p>
                      <a:pPr algn="just"/>
                      <a:r>
                        <a:rPr kumimoji="1" lang="ja-JP" altLang="en-US" sz="2000" dirty="0">
                          <a:latin typeface="メイリオ" panose="020B0604030504040204" pitchFamily="50" charset="-128"/>
                          <a:ea typeface="メイリオ" panose="020B0604030504040204" pitchFamily="50" charset="-128"/>
                        </a:rPr>
                        <a:t>　生徒の学習状況（Ａ、Ｂ、Ｃ）を把握し、それぞれの学習状況の生徒から一人ずつ指名し、意見文を全体で読ませた後、発表した生徒の意見文それぞれについて、全体に向けてフィードバックを行った。発表者以外の生徒に、自分と同じ学習状況に対するフィードバックを参考にさせ、それでも支援が必要な生徒に個別にフィードバックを行った。</a:t>
                      </a:r>
                    </a:p>
                  </a:txBody>
                  <a:tcPr/>
                </a:tc>
                <a:extLst>
                  <a:ext uri="{0D108BD9-81ED-4DB2-BD59-A6C34878D82A}">
                    <a16:rowId xmlns:a16="http://schemas.microsoft.com/office/drawing/2014/main" val="3307637002"/>
                  </a:ext>
                </a:extLst>
              </a:tr>
            </a:tbl>
          </a:graphicData>
        </a:graphic>
      </p:graphicFrame>
      <p:graphicFrame>
        <p:nvGraphicFramePr>
          <p:cNvPr id="2" name="表 1">
            <a:extLst>
              <a:ext uri="{FF2B5EF4-FFF2-40B4-BE49-F238E27FC236}">
                <a16:creationId xmlns:a16="http://schemas.microsoft.com/office/drawing/2014/main" id="{44E90850-88FE-F34C-74E5-15978E991B0D}"/>
              </a:ext>
            </a:extLst>
          </p:cNvPr>
          <p:cNvGraphicFramePr>
            <a:graphicFrameLocks noGrp="1"/>
          </p:cNvGraphicFramePr>
          <p:nvPr>
            <p:extLst>
              <p:ext uri="{D42A27DB-BD31-4B8C-83A1-F6EECF244321}">
                <p14:modId xmlns:p14="http://schemas.microsoft.com/office/powerpoint/2010/main" val="819868565"/>
              </p:ext>
            </p:extLst>
          </p:nvPr>
        </p:nvGraphicFramePr>
        <p:xfrm>
          <a:off x="7798" y="-2684"/>
          <a:ext cx="12192000" cy="670560"/>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402209162"/>
                    </a:ext>
                  </a:extLst>
                </a:gridCol>
              </a:tblGrid>
              <a:tr h="0">
                <a:tc>
                  <a:txBody>
                    <a:bodyPr/>
                    <a:lstStyle/>
                    <a:p>
                      <a:pPr marL="1081088" indent="-1081088" algn="l" hangingPunct="0"/>
                      <a:r>
                        <a:rPr lang="ja-JP" altLang="en-US" sz="2000" b="1" kern="100" dirty="0">
                          <a:solidFill>
                            <a:srgbClr val="0070C0"/>
                          </a:solidFill>
                          <a:effectLst/>
                        </a:rPr>
                        <a:t>　</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要素</a:t>
                      </a:r>
                      <a:r>
                        <a:rPr kumimoji="1" lang="en-US" altLang="ja-JP" sz="2400" b="1" kern="100" dirty="0">
                          <a:solidFill>
                            <a:schemeClr val="accent1"/>
                          </a:solidFill>
                          <a:effectLst/>
                          <a:latin typeface="メイリオ" panose="020B0604030504040204" pitchFamily="50" charset="-128"/>
                          <a:ea typeface="メイリオ" panose="020B0604030504040204" pitchFamily="50" charset="-128"/>
                          <a:cs typeface="+mn-cs"/>
                        </a:rPr>
                        <a:t>K</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　</a:t>
                      </a:r>
                      <a:r>
                        <a:rPr lang="ja-JP" altLang="en-US" sz="2000" b="1" kern="100" dirty="0">
                          <a:solidFill>
                            <a:srgbClr val="0070C0"/>
                          </a:solidFill>
                          <a:effectLst/>
                        </a:rPr>
                        <a:t>フィードバックの対象とする学習状況の生徒を明確にし、フィードバック</a:t>
                      </a:r>
                      <a:r>
                        <a:rPr lang="ja-JP" altLang="en-US" sz="2000" b="1" kern="100">
                          <a:solidFill>
                            <a:srgbClr val="0070C0"/>
                          </a:solidFill>
                          <a:effectLst/>
                        </a:rPr>
                        <a:t>の目的と方法</a:t>
                      </a:r>
                      <a:r>
                        <a:rPr lang="ja-JP" altLang="en-US" sz="2000" b="1" kern="100" dirty="0">
                          <a:solidFill>
                            <a:srgbClr val="0070C0"/>
                          </a:solidFill>
                          <a:effectLst/>
                        </a:rPr>
                        <a:t>を焦点化する。</a:t>
                      </a:r>
                      <a:endParaRPr lang="en-US" altLang="ja-JP" sz="2000" b="0" kern="100" dirty="0">
                        <a:solidFill>
                          <a:schemeClr val="tx1"/>
                        </a:solidFill>
                        <a:effectLst/>
                        <a:latin typeface="HGP創英角ﾎﾟｯﾌﾟ体" panose="040B0A00000000000000" pitchFamily="50" charset="-128"/>
                        <a:ea typeface="HGP創英角ﾎﾟｯﾌﾟ体" panose="040B0A00000000000000" pitchFamily="50" charset="-128"/>
                      </a:endParaRPr>
                    </a:p>
                  </a:txBody>
                  <a:tcPr marL="68580" marR="68580" marT="0" marB="0">
                    <a:solidFill>
                      <a:schemeClr val="accent6">
                        <a:lumMod val="20000"/>
                        <a:lumOff val="80000"/>
                      </a:schemeClr>
                    </a:solidFill>
                  </a:tcPr>
                </a:tc>
                <a:extLst>
                  <a:ext uri="{0D108BD9-81ED-4DB2-BD59-A6C34878D82A}">
                    <a16:rowId xmlns:a16="http://schemas.microsoft.com/office/drawing/2014/main" val="2823399512"/>
                  </a:ext>
                </a:extLst>
              </a:tr>
            </a:tbl>
          </a:graphicData>
        </a:graphic>
      </p:graphicFrame>
      <p:sp>
        <p:nvSpPr>
          <p:cNvPr id="4" name="テキスト ボックス 3">
            <a:extLst>
              <a:ext uri="{FF2B5EF4-FFF2-40B4-BE49-F238E27FC236}">
                <a16:creationId xmlns:a16="http://schemas.microsoft.com/office/drawing/2014/main" id="{65C6EC90-3865-D977-9AC3-18C9188B7266}"/>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14375463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885DB3D-D7FB-ECED-6E5A-43C149CE7D46}"/>
              </a:ext>
            </a:extLst>
          </p:cNvPr>
          <p:cNvSpPr>
            <a:spLocks noGrp="1"/>
          </p:cNvSpPr>
          <p:nvPr>
            <p:ph type="sldNum" sz="quarter" idx="12"/>
          </p:nvPr>
        </p:nvSpPr>
        <p:spPr/>
        <p:txBody>
          <a:bodyPr/>
          <a:lstStyle/>
          <a:p>
            <a:fld id="{DB7F1010-28A5-4862-9439-635DDEBC659D}" type="slidenum">
              <a:rPr kumimoji="1" lang="ja-JP" altLang="en-US" smtClean="0"/>
              <a:t>55</a:t>
            </a:fld>
            <a:endParaRPr kumimoji="1" lang="ja-JP" altLang="en-US" dirty="0"/>
          </a:p>
        </p:txBody>
      </p:sp>
      <p:pic>
        <p:nvPicPr>
          <p:cNvPr id="4098" name="Picture 2">
            <a:extLst>
              <a:ext uri="{FF2B5EF4-FFF2-40B4-BE49-F238E27FC236}">
                <a16:creationId xmlns:a16="http://schemas.microsoft.com/office/drawing/2014/main" id="{12102CB0-EE8A-9E59-0EFE-381FD83B92D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2456859"/>
            <a:ext cx="1322854" cy="179708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5D6B189D-935D-1365-A2C1-4BAC309239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8479" y="4346945"/>
            <a:ext cx="2903109" cy="2086610"/>
          </a:xfrm>
          <a:prstGeom prst="rect">
            <a:avLst/>
          </a:prstGeom>
          <a:noFill/>
          <a:extLst>
            <a:ext uri="{909E8E84-426E-40DD-AFC4-6F175D3DCCD1}">
              <a14:hiddenFill xmlns:a14="http://schemas.microsoft.com/office/drawing/2010/main">
                <a:solidFill>
                  <a:srgbClr val="FFFFFF"/>
                </a:solidFill>
              </a14:hiddenFill>
            </a:ext>
          </a:extLst>
        </p:spPr>
      </p:pic>
      <p:sp>
        <p:nvSpPr>
          <p:cNvPr id="8" name="吹き出し: 角を丸めた四角形 7">
            <a:extLst>
              <a:ext uri="{FF2B5EF4-FFF2-40B4-BE49-F238E27FC236}">
                <a16:creationId xmlns:a16="http://schemas.microsoft.com/office/drawing/2014/main" id="{E58A1B89-02CC-9D5F-D522-2FBDCADA5BA7}"/>
              </a:ext>
            </a:extLst>
          </p:cNvPr>
          <p:cNvSpPr/>
          <p:nvPr/>
        </p:nvSpPr>
        <p:spPr>
          <a:xfrm>
            <a:off x="1615008" y="1107256"/>
            <a:ext cx="4195482" cy="1481881"/>
          </a:xfrm>
          <a:prstGeom prst="wedgeRoundRectCallout">
            <a:avLst>
              <a:gd name="adj1" fmla="val -59411"/>
              <a:gd name="adj2" fmla="val 44670"/>
              <a:gd name="adj3" fmla="val 1666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メイリオ" panose="020B0604030504040204" pitchFamily="50" charset="-128"/>
                <a:ea typeface="メイリオ" panose="020B0604030504040204" pitchFamily="50" charset="-128"/>
              </a:rPr>
              <a:t>　自分の考えの根拠がしっかりと書けているね。自分の経験と照らし合わせて書くと、もっとよくなるよ。</a:t>
            </a:r>
          </a:p>
        </p:txBody>
      </p:sp>
      <p:sp>
        <p:nvSpPr>
          <p:cNvPr id="9" name="吹き出し: 角を丸めた四角形 8">
            <a:extLst>
              <a:ext uri="{FF2B5EF4-FFF2-40B4-BE49-F238E27FC236}">
                <a16:creationId xmlns:a16="http://schemas.microsoft.com/office/drawing/2014/main" id="{1F106A5A-061E-0B8E-D389-53417A19D935}"/>
              </a:ext>
            </a:extLst>
          </p:cNvPr>
          <p:cNvSpPr/>
          <p:nvPr/>
        </p:nvSpPr>
        <p:spPr>
          <a:xfrm>
            <a:off x="1615008" y="3182726"/>
            <a:ext cx="4195482" cy="905001"/>
          </a:xfrm>
          <a:prstGeom prst="wedgeRoundRectCallout">
            <a:avLst>
              <a:gd name="adj1" fmla="val -57243"/>
              <a:gd name="adj2" fmla="val 6956"/>
              <a:gd name="adj3" fmla="val 1666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メイリオ" panose="020B0604030504040204" pitchFamily="50" charset="-128"/>
                <a:ea typeface="メイリオ" panose="020B0604030504040204" pitchFamily="50" charset="-128"/>
              </a:rPr>
              <a:t>　自分の考えと根拠を書けているね。根拠の続きに何を書きたい？</a:t>
            </a:r>
          </a:p>
        </p:txBody>
      </p:sp>
      <p:sp>
        <p:nvSpPr>
          <p:cNvPr id="10" name="吹き出し: 角を丸めた四角形 9">
            <a:extLst>
              <a:ext uri="{FF2B5EF4-FFF2-40B4-BE49-F238E27FC236}">
                <a16:creationId xmlns:a16="http://schemas.microsoft.com/office/drawing/2014/main" id="{7DA9006B-2399-6C07-C38D-8FC6EB91DB00}"/>
              </a:ext>
            </a:extLst>
          </p:cNvPr>
          <p:cNvSpPr/>
          <p:nvPr/>
        </p:nvSpPr>
        <p:spPr>
          <a:xfrm>
            <a:off x="1601966" y="4845601"/>
            <a:ext cx="4195482" cy="905001"/>
          </a:xfrm>
          <a:prstGeom prst="wedgeRoundRectCallout">
            <a:avLst>
              <a:gd name="adj1" fmla="val -58012"/>
              <a:gd name="adj2" fmla="val -55180"/>
              <a:gd name="adj3" fmla="val 1666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メイリオ" panose="020B0604030504040204" pitchFamily="50" charset="-128"/>
                <a:ea typeface="メイリオ" panose="020B0604030504040204" pitchFamily="50" charset="-128"/>
              </a:rPr>
              <a:t>　登場人物のどの行動の描写からそう考えたの？</a:t>
            </a:r>
          </a:p>
        </p:txBody>
      </p:sp>
      <p:sp>
        <p:nvSpPr>
          <p:cNvPr id="12" name="思考の吹き出し: 雲形 11">
            <a:extLst>
              <a:ext uri="{FF2B5EF4-FFF2-40B4-BE49-F238E27FC236}">
                <a16:creationId xmlns:a16="http://schemas.microsoft.com/office/drawing/2014/main" id="{EBC72AB7-48E9-1A42-11A0-7019F625A741}"/>
              </a:ext>
            </a:extLst>
          </p:cNvPr>
          <p:cNvSpPr/>
          <p:nvPr/>
        </p:nvSpPr>
        <p:spPr>
          <a:xfrm>
            <a:off x="6096000" y="4244543"/>
            <a:ext cx="3359972" cy="1552384"/>
          </a:xfrm>
          <a:prstGeom prst="cloudCallout">
            <a:avLst>
              <a:gd name="adj1" fmla="val 48579"/>
              <a:gd name="adj2" fmla="val 35150"/>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メイリオ" panose="020B0604030504040204" pitchFamily="50" charset="-128"/>
                <a:ea typeface="メイリオ" panose="020B0604030504040204" pitchFamily="50" charset="-128"/>
              </a:rPr>
              <a:t>　自分もこんなふうに詳しく書きたいな。</a:t>
            </a:r>
          </a:p>
        </p:txBody>
      </p:sp>
      <p:sp>
        <p:nvSpPr>
          <p:cNvPr id="2" name="テキスト ボックス 1">
            <a:extLst>
              <a:ext uri="{FF2B5EF4-FFF2-40B4-BE49-F238E27FC236}">
                <a16:creationId xmlns:a16="http://schemas.microsoft.com/office/drawing/2014/main" id="{E3EB2CC3-564C-24CF-8E7F-7A743D039C41}"/>
              </a:ext>
            </a:extLst>
          </p:cNvPr>
          <p:cNvSpPr txBox="1"/>
          <p:nvPr/>
        </p:nvSpPr>
        <p:spPr>
          <a:xfrm>
            <a:off x="1543863" y="550441"/>
            <a:ext cx="4355849" cy="584775"/>
          </a:xfrm>
          <a:prstGeom prst="rect">
            <a:avLst/>
          </a:prstGeom>
          <a:noFill/>
        </p:spPr>
        <p:txBody>
          <a:bodyPr wrap="square" rtlCol="0">
            <a:spAutoFit/>
          </a:bodyPr>
          <a:lstStyle/>
          <a:p>
            <a:r>
              <a:rPr kumimoji="1" lang="ja-JP" altLang="en-US" sz="1600" dirty="0">
                <a:latin typeface="メイリオ" panose="020B0604030504040204" pitchFamily="50" charset="-128"/>
                <a:ea typeface="メイリオ" panose="020B0604030504040204" pitchFamily="50" charset="-128"/>
              </a:rPr>
              <a:t>「十分満足できる」状況（</a:t>
            </a:r>
            <a:r>
              <a:rPr kumimoji="1" lang="en-US" altLang="ja-JP" sz="1600" dirty="0">
                <a:latin typeface="メイリオ" panose="020B0604030504040204" pitchFamily="50" charset="-128"/>
                <a:ea typeface="メイリオ" panose="020B0604030504040204" pitchFamily="50" charset="-128"/>
              </a:rPr>
              <a:t>A</a:t>
            </a:r>
            <a:r>
              <a:rPr kumimoji="1" lang="ja-JP" altLang="en-US"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の生徒への</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フィードバック</a:t>
            </a:r>
            <a:endParaRPr kumimoji="1" lang="en-US" altLang="ja-JP" sz="16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2D50E21D-2EB4-258B-B061-C2EAA1741086}"/>
              </a:ext>
            </a:extLst>
          </p:cNvPr>
          <p:cNvSpPr txBox="1"/>
          <p:nvPr/>
        </p:nvSpPr>
        <p:spPr>
          <a:xfrm>
            <a:off x="1521783" y="2678037"/>
            <a:ext cx="4770506" cy="584775"/>
          </a:xfrm>
          <a:prstGeom prst="rect">
            <a:avLst/>
          </a:prstGeom>
          <a:noFill/>
        </p:spPr>
        <p:txBody>
          <a:bodyPr wrap="square" rtlCol="0">
            <a:spAutoFit/>
          </a:bodyPr>
          <a:lstStyle/>
          <a:p>
            <a:r>
              <a:rPr kumimoji="1" lang="ja-JP" altLang="en-US" sz="1600" dirty="0">
                <a:latin typeface="メイリオ" panose="020B0604030504040204" pitchFamily="50" charset="-128"/>
                <a:ea typeface="メイリオ" panose="020B0604030504040204" pitchFamily="50" charset="-128"/>
              </a:rPr>
              <a:t>「おおむね満足できる」状況（</a:t>
            </a:r>
            <a:r>
              <a:rPr kumimoji="1" lang="en-US" altLang="ja-JP" sz="1600" dirty="0">
                <a:latin typeface="メイリオ" panose="020B0604030504040204" pitchFamily="50" charset="-128"/>
                <a:ea typeface="メイリオ" panose="020B0604030504040204" pitchFamily="50" charset="-128"/>
              </a:rPr>
              <a:t>B</a:t>
            </a:r>
            <a:r>
              <a:rPr kumimoji="1" lang="ja-JP" altLang="en-US"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の生徒へのフィードバック</a:t>
            </a:r>
            <a:endParaRPr kumimoji="1" lang="en-US" altLang="ja-JP" sz="16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EDB80358-A24D-0A1A-3F2E-D84FB8AE80A2}"/>
              </a:ext>
            </a:extLst>
          </p:cNvPr>
          <p:cNvSpPr txBox="1"/>
          <p:nvPr/>
        </p:nvSpPr>
        <p:spPr>
          <a:xfrm>
            <a:off x="1601966" y="4347994"/>
            <a:ext cx="4195482" cy="584775"/>
          </a:xfrm>
          <a:prstGeom prst="rect">
            <a:avLst/>
          </a:prstGeom>
          <a:noFill/>
        </p:spPr>
        <p:txBody>
          <a:bodyPr wrap="square" rtlCol="0">
            <a:spAutoFit/>
          </a:bodyPr>
          <a:lstStyle/>
          <a:p>
            <a:r>
              <a:rPr kumimoji="1" lang="ja-JP" altLang="en-US" sz="1600" dirty="0">
                <a:latin typeface="メイリオ" panose="020B0604030504040204" pitchFamily="50" charset="-128"/>
                <a:ea typeface="メイリオ" panose="020B0604030504040204" pitchFamily="50" charset="-128"/>
              </a:rPr>
              <a:t>「努力を要する」状況（</a:t>
            </a:r>
            <a:r>
              <a:rPr lang="en-US" altLang="ja-JP" sz="1600" dirty="0">
                <a:latin typeface="メイリオ" panose="020B0604030504040204" pitchFamily="50" charset="-128"/>
                <a:ea typeface="メイリオ" panose="020B0604030504040204" pitchFamily="50" charset="-128"/>
              </a:rPr>
              <a:t>C</a:t>
            </a:r>
            <a:r>
              <a:rPr kumimoji="1" lang="ja-JP" altLang="en-US"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の生徒へのフィードバック</a:t>
            </a:r>
            <a:endParaRPr kumimoji="1" lang="en-US" altLang="ja-JP" sz="1600" dirty="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0" y="-414"/>
            <a:ext cx="12192001" cy="338554"/>
          </a:xfrm>
          <a:prstGeom prst="rect">
            <a:avLst/>
          </a:prstGeom>
          <a:solidFill>
            <a:schemeClr val="accent5">
              <a:lumMod val="20000"/>
              <a:lumOff val="80000"/>
            </a:schemeClr>
          </a:solidFill>
          <a:ln>
            <a:solidFill>
              <a:schemeClr val="accent5"/>
            </a:solidFill>
          </a:ln>
        </p:spPr>
        <p:txBody>
          <a:bodyPr wrap="square" rtlCol="0" anchor="ctr">
            <a:spAutoFit/>
          </a:bodyPr>
          <a:lstStyle>
            <a:defPPr>
              <a:defRPr lang="ja-JP"/>
            </a:defPPr>
            <a:lvl1pPr>
              <a:defRPr sz="1600">
                <a:latin typeface="メイリオ" panose="020B0604030504040204" pitchFamily="50" charset="-128"/>
                <a:ea typeface="メイリオ" panose="020B0604030504040204" pitchFamily="50" charset="-128"/>
              </a:defRPr>
            </a:lvl1pPr>
          </a:lstStyle>
          <a:p>
            <a:r>
              <a:rPr lang="ja-JP" altLang="en-US" dirty="0"/>
              <a:t>国語科の事例　単元「蓬莱の玉の枝</a:t>
            </a:r>
            <a:r>
              <a:rPr lang="en-US" altLang="ja-JP" dirty="0"/>
              <a:t>—</a:t>
            </a:r>
            <a:r>
              <a:rPr lang="ja-JP" altLang="en-US" dirty="0"/>
              <a:t>「竹取物語」から」を読んで、「竹取物語」の魅力とはどのようなものかを考えよう</a:t>
            </a:r>
          </a:p>
        </p:txBody>
      </p:sp>
      <p:sp>
        <p:nvSpPr>
          <p:cNvPr id="3" name="思考の吹き出し: 雲形 2">
            <a:extLst>
              <a:ext uri="{FF2B5EF4-FFF2-40B4-BE49-F238E27FC236}">
                <a16:creationId xmlns:a16="http://schemas.microsoft.com/office/drawing/2014/main" id="{6F1719E6-D0DF-58D6-E5EA-62BCEE6E5032}"/>
              </a:ext>
            </a:extLst>
          </p:cNvPr>
          <p:cNvSpPr/>
          <p:nvPr/>
        </p:nvSpPr>
        <p:spPr>
          <a:xfrm>
            <a:off x="8273887" y="2460892"/>
            <a:ext cx="3752807" cy="1893217"/>
          </a:xfrm>
          <a:prstGeom prst="cloudCallout">
            <a:avLst>
              <a:gd name="adj1" fmla="val 16828"/>
              <a:gd name="adj2" fmla="val 6052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いろんなところから書けているから、自分もそうしたい。</a:t>
            </a:r>
            <a:endParaRPr kumimoji="1" lang="ja-JP" altLang="en-US" sz="2000" b="1" dirty="0">
              <a:solidFill>
                <a:schemeClr val="tx1"/>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0722F0E4-9AF9-2F8D-88DC-99ACEDF06D1A}"/>
              </a:ext>
            </a:extLst>
          </p:cNvPr>
          <p:cNvSpPr txBox="1"/>
          <p:nvPr/>
        </p:nvSpPr>
        <p:spPr>
          <a:xfrm>
            <a:off x="6292289" y="657096"/>
            <a:ext cx="5505430" cy="1754326"/>
          </a:xfrm>
          <a:prstGeom prst="rect">
            <a:avLst/>
          </a:prstGeom>
          <a:solidFill>
            <a:schemeClr val="accent4">
              <a:lumMod val="20000"/>
              <a:lumOff val="80000"/>
            </a:schemeClr>
          </a:solidFill>
          <a:ln>
            <a:solidFill>
              <a:srgbClr val="C00000"/>
            </a:solidFill>
          </a:ln>
        </p:spPr>
        <p:txBody>
          <a:bodyPr wrap="square">
            <a:spAutoFit/>
          </a:bodyPr>
          <a:lstStyle>
            <a:defPPr>
              <a:defRPr lang="ja-JP"/>
            </a:defPPr>
            <a:lvl1pPr algn="just" hangingPunct="0">
              <a:defRPr kern="100">
                <a:solidFill>
                  <a:srgbClr val="000000"/>
                </a:solidFill>
                <a:latin typeface="メイリオ" panose="020B0604030504040204" pitchFamily="50" charset="-128"/>
                <a:ea typeface="メイリオ" panose="020B0604030504040204" pitchFamily="50" charset="-128"/>
                <a:cs typeface="Times New Roman" panose="02020603050405020304" pitchFamily="18" charset="0"/>
              </a:defRPr>
            </a:lvl1pPr>
          </a:lstStyle>
          <a:p>
            <a:r>
              <a:rPr lang="en-US" altLang="ja-JP" dirty="0"/>
              <a:t>【</a:t>
            </a:r>
            <a:r>
              <a:rPr lang="ja-JP" altLang="en-US" dirty="0"/>
              <a:t>授業実践における生徒の学習改善の姿</a:t>
            </a:r>
            <a:r>
              <a:rPr lang="en-US" altLang="ja-JP" dirty="0"/>
              <a:t>】</a:t>
            </a:r>
          </a:p>
          <a:p>
            <a:r>
              <a:rPr lang="ja-JP" altLang="en-US" dirty="0"/>
              <a:t>　発表者以外の生徒達も、３人の生徒の意見文とそれぞれに対する教師からのフィードバックを聞き、自分の意見文と照らし合わせることで、自分の学習状況を確認し、何ができているのか、何を改善すればよいのかを把握していた。</a:t>
            </a:r>
          </a:p>
        </p:txBody>
      </p:sp>
      <p:sp>
        <p:nvSpPr>
          <p:cNvPr id="5" name="テキスト ボックス 4">
            <a:extLst>
              <a:ext uri="{FF2B5EF4-FFF2-40B4-BE49-F238E27FC236}">
                <a16:creationId xmlns:a16="http://schemas.microsoft.com/office/drawing/2014/main" id="{929339E2-AF99-501F-527F-CC86A82E768C}"/>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68239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2" grpId="0"/>
      <p:bldP spid="13" grpId="0"/>
      <p:bldP spid="15" grpId="0"/>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7C19501-5EDE-2DE8-CD80-B6A9E1775852}"/>
              </a:ext>
            </a:extLst>
          </p:cNvPr>
          <p:cNvGraphicFramePr>
            <a:graphicFrameLocks noGrp="1"/>
          </p:cNvGraphicFramePr>
          <p:nvPr>
            <p:extLst>
              <p:ext uri="{D42A27DB-BD31-4B8C-83A1-F6EECF244321}">
                <p14:modId xmlns:p14="http://schemas.microsoft.com/office/powerpoint/2010/main" val="1432513804"/>
              </p:ext>
            </p:extLst>
          </p:nvPr>
        </p:nvGraphicFramePr>
        <p:xfrm>
          <a:off x="497840" y="3648476"/>
          <a:ext cx="11601335" cy="1091284"/>
        </p:xfrm>
        <a:graphic>
          <a:graphicData uri="http://schemas.openxmlformats.org/drawingml/2006/table">
            <a:tbl>
              <a:tblPr firstRow="1" firstCol="1" bandRow="1">
                <a:tableStyleId>{5C22544A-7EE6-4342-B048-85BDC9FD1C3A}</a:tableStyleId>
              </a:tblPr>
              <a:tblGrid>
                <a:gridCol w="11601335">
                  <a:extLst>
                    <a:ext uri="{9D8B030D-6E8A-4147-A177-3AD203B41FA5}">
                      <a16:colId xmlns:a16="http://schemas.microsoft.com/office/drawing/2014/main" val="2402209162"/>
                    </a:ext>
                  </a:extLst>
                </a:gridCol>
              </a:tblGrid>
              <a:tr h="1091284">
                <a:tc>
                  <a:txBody>
                    <a:bodyPr/>
                    <a:lstStyle/>
                    <a:p>
                      <a:pPr marL="1620838" indent="-1620838" algn="l" hangingPunct="0"/>
                      <a:r>
                        <a:rPr lang="ja-JP" altLang="en-US" sz="3200" b="1" kern="100" dirty="0">
                          <a:solidFill>
                            <a:schemeClr val="accent1"/>
                          </a:solidFill>
                          <a:effectLst/>
                          <a:latin typeface="メイリオ" panose="020B0604030504040204" pitchFamily="50" charset="-128"/>
                          <a:ea typeface="メイリオ" panose="020B0604030504040204" pitchFamily="50" charset="-128"/>
                        </a:rPr>
                        <a:t>要素Ｌ　間違いから学ぶことで学習を改善していく認識をもたせる。</a:t>
                      </a:r>
                      <a:endParaRPr lang="en-US" altLang="ja-JP" sz="3200" b="1" kern="100" dirty="0">
                        <a:solidFill>
                          <a:schemeClr val="accent1"/>
                        </a:solidFill>
                        <a:effectLst/>
                        <a:latin typeface="メイリオ" panose="020B0604030504040204" pitchFamily="50" charset="-128"/>
                        <a:ea typeface="メイリオ" panose="020B0604030504040204" pitchFamily="50" charset="-128"/>
                      </a:endParaRPr>
                    </a:p>
                  </a:txBody>
                  <a:tcPr marL="68580" marR="68580" marT="0" marB="0">
                    <a:noFill/>
                  </a:tcPr>
                </a:tc>
                <a:extLst>
                  <a:ext uri="{0D108BD9-81ED-4DB2-BD59-A6C34878D82A}">
                    <a16:rowId xmlns:a16="http://schemas.microsoft.com/office/drawing/2014/main" val="2823399512"/>
                  </a:ext>
                </a:extLst>
              </a:tr>
            </a:tbl>
          </a:graphicData>
        </a:graphic>
      </p:graphicFrame>
      <p:sp>
        <p:nvSpPr>
          <p:cNvPr id="6" name="テキスト ボックス 5">
            <a:extLst>
              <a:ext uri="{FF2B5EF4-FFF2-40B4-BE49-F238E27FC236}">
                <a16:creationId xmlns:a16="http://schemas.microsoft.com/office/drawing/2014/main" id="{62C27CBA-6F25-7FE5-9BED-F698883C72DF}"/>
              </a:ext>
            </a:extLst>
          </p:cNvPr>
          <p:cNvSpPr txBox="1"/>
          <p:nvPr/>
        </p:nvSpPr>
        <p:spPr>
          <a:xfrm>
            <a:off x="132953" y="69912"/>
            <a:ext cx="11966222" cy="1754326"/>
          </a:xfrm>
          <a:prstGeom prst="rect">
            <a:avLst/>
          </a:prstGeom>
          <a:noFill/>
          <a:ln>
            <a:solidFill>
              <a:schemeClr val="tx1"/>
            </a:solidFill>
          </a:ln>
        </p:spPr>
        <p:txBody>
          <a:bodyPr wrap="square" rtlCol="0">
            <a:spAutoFit/>
          </a:bodyPr>
          <a:lstStyle/>
          <a:p>
            <a:pPr marL="133350" marR="0" lvl="0" indent="-133350" algn="l" defTabSz="914400" rtl="0" eaLnBrk="1" fontAlgn="auto" latinLnBrk="0" hangingPunct="0">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形成的評価の実践上のポイント</a:t>
            </a:r>
            <a:r>
              <a:rPr lang="ja-JP" altLang="en-US" sz="2800" b="1" kern="100" dirty="0">
                <a:solidFill>
                  <a:prstClr val="black"/>
                </a:solidFill>
                <a:latin typeface="メイリオ" panose="020B0604030504040204" pitchFamily="50" charset="-128"/>
                <a:ea typeface="メイリオ" panose="020B0604030504040204" pitchFamily="50" charset="-128"/>
              </a:rPr>
              <a:t>⑥</a:t>
            </a:r>
            <a:endParaRPr lang="en-US" altLang="ja-JP" sz="2800" b="1" kern="1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1" lang="ja-JP" altLang="en-US" sz="4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36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学習改善を前提にして、生徒が協働的に学習を進める</a:t>
            </a:r>
            <a:r>
              <a:rPr kumimoji="1" lang="ja-JP" altLang="en-US" sz="3600" b="0" i="0" u="none" strike="noStrike" kern="1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文化を醸成</a:t>
            </a:r>
            <a:r>
              <a:rPr kumimoji="1" lang="ja-JP" altLang="en-US" sz="36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する。</a:t>
            </a:r>
            <a:endParaRPr kumimoji="1" lang="ja-JP" altLang="en-US" sz="4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8AAA1645-0492-A591-FB95-944C8E5252C6}"/>
              </a:ext>
            </a:extLst>
          </p:cNvPr>
          <p:cNvSpPr txBox="1"/>
          <p:nvPr/>
        </p:nvSpPr>
        <p:spPr>
          <a:xfrm>
            <a:off x="212436" y="2667094"/>
            <a:ext cx="5069248" cy="523220"/>
          </a:xfrm>
          <a:prstGeom prst="rect">
            <a:avLst/>
          </a:prstGeom>
          <a:solidFill>
            <a:schemeClr val="accent6">
              <a:lumMod val="20000"/>
              <a:lumOff val="80000"/>
            </a:schemeClr>
          </a:solidFill>
        </p:spPr>
        <p:txBody>
          <a:bodyPr wrap="square" rtlCol="0">
            <a:spAutoFit/>
          </a:bodyPr>
          <a:lstStyle/>
          <a:p>
            <a:pPr algn="ctr"/>
            <a:r>
              <a:rPr kumimoji="1" lang="ja-JP" altLang="en-US" sz="2800" dirty="0">
                <a:latin typeface="メイリオ" panose="020B0604030504040204" pitchFamily="50" charset="-128"/>
                <a:ea typeface="メイリオ" panose="020B0604030504040204" pitchFamily="50" charset="-128"/>
              </a:rPr>
              <a:t>効果を発揮させるための要素</a:t>
            </a:r>
          </a:p>
        </p:txBody>
      </p:sp>
      <p:sp>
        <p:nvSpPr>
          <p:cNvPr id="5" name="テキスト ボックス 4">
            <a:extLst>
              <a:ext uri="{FF2B5EF4-FFF2-40B4-BE49-F238E27FC236}">
                <a16:creationId xmlns:a16="http://schemas.microsoft.com/office/drawing/2014/main" id="{C712B63C-F8CF-500C-A394-AA2133084D8C}"/>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17578682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7C19501-5EDE-2DE8-CD80-B6A9E1775852}"/>
              </a:ext>
            </a:extLst>
          </p:cNvPr>
          <p:cNvGraphicFramePr>
            <a:graphicFrameLocks noGrp="1"/>
          </p:cNvGraphicFramePr>
          <p:nvPr>
            <p:extLst>
              <p:ext uri="{D42A27DB-BD31-4B8C-83A1-F6EECF244321}">
                <p14:modId xmlns:p14="http://schemas.microsoft.com/office/powerpoint/2010/main" val="32361614"/>
              </p:ext>
            </p:extLst>
          </p:nvPr>
        </p:nvGraphicFramePr>
        <p:xfrm>
          <a:off x="0" y="0"/>
          <a:ext cx="12192000" cy="436728"/>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402209162"/>
                    </a:ext>
                  </a:extLst>
                </a:gridCol>
              </a:tblGrid>
              <a:tr h="436728">
                <a:tc>
                  <a:txBody>
                    <a:bodyPr/>
                    <a:lstStyle/>
                    <a:p>
                      <a:pPr marL="133350" indent="-133350" algn="l" hangingPunct="0"/>
                      <a:r>
                        <a:rPr lang="ja-JP" altLang="en-US" sz="2000" b="1" kern="100" dirty="0">
                          <a:solidFill>
                            <a:srgbClr val="0070C0"/>
                          </a:solidFill>
                          <a:effectLst/>
                        </a:rPr>
                        <a:t>　</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要素</a:t>
                      </a:r>
                      <a:r>
                        <a:rPr kumimoji="1" lang="en-US" altLang="ja-JP" sz="2400" b="1" kern="100" dirty="0">
                          <a:solidFill>
                            <a:schemeClr val="accent1"/>
                          </a:solidFill>
                          <a:effectLst/>
                          <a:latin typeface="メイリオ" panose="020B0604030504040204" pitchFamily="50" charset="-128"/>
                          <a:ea typeface="メイリオ" panose="020B0604030504040204" pitchFamily="50" charset="-128"/>
                          <a:cs typeface="+mn-cs"/>
                        </a:rPr>
                        <a:t>L</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　</a:t>
                      </a:r>
                      <a:r>
                        <a:rPr lang="ja-JP" altLang="en-US" sz="2000" b="1" kern="100" dirty="0">
                          <a:solidFill>
                            <a:srgbClr val="0070C0"/>
                          </a:solidFill>
                          <a:effectLst/>
                        </a:rPr>
                        <a:t>間違いから学ぶことで学習を改善していく認識をもたせる。</a:t>
                      </a:r>
                      <a:endParaRPr lang="en-US" altLang="ja-JP" sz="2000" b="0" kern="100" dirty="0">
                        <a:solidFill>
                          <a:schemeClr val="tx1"/>
                        </a:solidFill>
                        <a:effectLst/>
                        <a:latin typeface="HGP創英角ﾎﾟｯﾌﾟ体" panose="040B0A00000000000000" pitchFamily="50" charset="-128"/>
                        <a:ea typeface="HGP創英角ﾎﾟｯﾌﾟ体" panose="040B0A00000000000000" pitchFamily="50" charset="-128"/>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823399512"/>
                  </a:ext>
                </a:extLst>
              </a:tr>
            </a:tbl>
          </a:graphicData>
        </a:graphic>
      </p:graphicFrame>
      <p:sp>
        <p:nvSpPr>
          <p:cNvPr id="4" name="正方形/長方形 3"/>
          <p:cNvSpPr/>
          <p:nvPr/>
        </p:nvSpPr>
        <p:spPr>
          <a:xfrm>
            <a:off x="460586" y="690334"/>
            <a:ext cx="11020214" cy="3046988"/>
          </a:xfrm>
          <a:prstGeom prst="rect">
            <a:avLst/>
          </a:prstGeom>
        </p:spPr>
        <p:txBody>
          <a:bodyPr wrap="square">
            <a:spAutoFit/>
          </a:bodyPr>
          <a:lstStyle/>
          <a:p>
            <a:pPr algn="just" hangingPunct="0"/>
            <a:r>
              <a:rPr lang="ja-JP" altLang="en-US" sz="32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協働的に学習を進めていく文化の醸成には、生徒が目標と自己の学習状況との差を埋める方法を他者から学ぶことの意義を理解できていることが前提となる。その前提を成立させるためには、その意義を感じることのできる働きかけを日常的、継続的に行い、経験的に理解させていくことが重要。</a:t>
            </a:r>
          </a:p>
        </p:txBody>
      </p:sp>
      <p:sp>
        <p:nvSpPr>
          <p:cNvPr id="6" name="テキスト ボックス 5">
            <a:extLst>
              <a:ext uri="{FF2B5EF4-FFF2-40B4-BE49-F238E27FC236}">
                <a16:creationId xmlns:a16="http://schemas.microsoft.com/office/drawing/2014/main" id="{F5A7791B-44C1-02EE-E105-ED3A42AC7392}"/>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
        <p:nvSpPr>
          <p:cNvPr id="8" name="テキスト ボックス 7">
            <a:extLst>
              <a:ext uri="{FF2B5EF4-FFF2-40B4-BE49-F238E27FC236}">
                <a16:creationId xmlns:a16="http://schemas.microsoft.com/office/drawing/2014/main" id="{9F1BD1D2-4331-4C0B-B997-CDFC68ED5D67}"/>
              </a:ext>
            </a:extLst>
          </p:cNvPr>
          <p:cNvSpPr txBox="1"/>
          <p:nvPr/>
        </p:nvSpPr>
        <p:spPr>
          <a:xfrm>
            <a:off x="460586" y="3828292"/>
            <a:ext cx="11020214" cy="1823207"/>
          </a:xfrm>
          <a:prstGeom prst="rect">
            <a:avLst/>
          </a:prstGeom>
          <a:solidFill>
            <a:schemeClr val="accent2">
              <a:lumMod val="20000"/>
              <a:lumOff val="80000"/>
            </a:schemeClr>
          </a:solidFill>
          <a:ln>
            <a:solidFill>
              <a:schemeClr val="accent2">
                <a:lumMod val="75000"/>
              </a:schemeClr>
            </a:solidFill>
          </a:ln>
        </p:spPr>
        <p:txBody>
          <a:bodyPr wrap="square">
            <a:spAutoFit/>
          </a:bodyPr>
          <a:lstStyle>
            <a:defPPr>
              <a:defRPr lang="ja-JP"/>
            </a:defPPr>
            <a:lvl1pPr>
              <a:defRPr sz="2800">
                <a:latin typeface="メイリオ" panose="020B0604030504040204" pitchFamily="50" charset="-128"/>
                <a:ea typeface="メイリオ" panose="020B0604030504040204" pitchFamily="50" charset="-128"/>
              </a:defRPr>
            </a:lvl1pPr>
          </a:lstStyle>
          <a:p>
            <a:r>
              <a:rPr lang="en-US" altLang="ja-JP" dirty="0"/>
              <a:t>【</a:t>
            </a:r>
            <a:r>
              <a:rPr lang="ja-JP" altLang="en-US" dirty="0"/>
              <a:t>生徒の学習改善への効果</a:t>
            </a:r>
            <a:r>
              <a:rPr lang="en-US" altLang="ja-JP" dirty="0"/>
              <a:t>】</a:t>
            </a:r>
          </a:p>
          <a:p>
            <a:r>
              <a:rPr lang="ja-JP" altLang="en-US" dirty="0"/>
              <a:t>　生徒は目標と自己の学習状況との差を埋めるための方法を他者から学ぶことの意義を理解することで、分からないことは分からないと伝え、自ら他者に働きかけるようになる。</a:t>
            </a:r>
          </a:p>
        </p:txBody>
      </p:sp>
    </p:spTree>
    <p:extLst>
      <p:ext uri="{BB962C8B-B14F-4D97-AF65-F5344CB8AC3E}">
        <p14:creationId xmlns:p14="http://schemas.microsoft.com/office/powerpoint/2010/main" val="29247369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638ACDB-4A4B-FDA5-C106-F8F66086D7BE}"/>
              </a:ext>
            </a:extLst>
          </p:cNvPr>
          <p:cNvSpPr txBox="1"/>
          <p:nvPr/>
        </p:nvSpPr>
        <p:spPr>
          <a:xfrm>
            <a:off x="165228" y="508000"/>
            <a:ext cx="11812283" cy="3477875"/>
          </a:xfrm>
          <a:prstGeom prst="rect">
            <a:avLst/>
          </a:prstGeom>
          <a:noFill/>
          <a:ln>
            <a:solidFill>
              <a:schemeClr val="accent1"/>
            </a:solidFill>
          </a:ln>
        </p:spPr>
        <p:txBody>
          <a:bodyPr wrap="square" rtlCol="0">
            <a:spAutoFit/>
          </a:bodyPr>
          <a:lstStyle/>
          <a:p>
            <a:pPr marL="0" marR="0" lvl="0" indent="0" algn="just" defTabSz="914400" rtl="0" eaLnBrk="1" fontAlgn="auto" latinLnBrk="0" hangingPunct="0">
              <a:lnSpc>
                <a:spcPct val="100000"/>
              </a:lnSpc>
              <a:spcBef>
                <a:spcPts val="0"/>
              </a:spcBef>
              <a:spcAft>
                <a:spcPts val="0"/>
              </a:spcAft>
              <a:buClrTx/>
              <a:buSzTx/>
              <a:buFontTx/>
              <a:buNone/>
              <a:tabLst/>
              <a:defRPr/>
            </a:pPr>
            <a:r>
              <a:rPr kumimoji="1" lang="en-US" altLang="ja-JP" sz="20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20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教師の働きかけ</a:t>
            </a:r>
            <a:r>
              <a:rPr kumimoji="1" lang="en-US" altLang="ja-JP" sz="20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a:t>
            </a:r>
            <a:endParaRPr kumimoji="1" lang="ja-JP" altLang="en-US" sz="32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○生徒が間違うことを恐れないための声掛けを継続して行う。</a:t>
            </a:r>
            <a:endParaRPr kumimoji="1" lang="ja-JP" altLang="en-US" sz="32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271463" marR="0" lvl="0" indent="-271463" algn="just" defTabSz="914400" rtl="0" eaLnBrk="1" fontAlgn="auto" latinLnBrk="0" hangingPunct="0">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「間違っていても大丈夫だよ。」のような生徒に安心感を与える声掛けや、「（周囲の生徒に）どんなふうに書いたか見せてあげて。」のような他者からの支援を促す声掛けをしていた。</a:t>
            </a:r>
            <a:endParaRPr kumimoji="1" lang="ja-JP" altLang="en-US" sz="32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○正答以外の解答をしている生徒の発言を促す。</a:t>
            </a:r>
            <a:endParaRPr kumimoji="1" lang="ja-JP" altLang="en-US" sz="32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180975" marR="0" lvl="0" indent="-180975" algn="just" defTabSz="914400" rtl="0" eaLnBrk="1" fontAlgn="auto" latinLnBrk="0" hangingPunct="0">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ある生徒が正答を答えたとしても、「他の考えはありますか。」と全体に発問するなどして、正答以外の生徒の発言も促していた。また、正答の生徒にも正答ではない生徒にも「なぜそのように考えたのですか。」と問うていた。</a:t>
            </a:r>
            <a:endParaRPr kumimoji="1" lang="ja-JP" altLang="en-US" sz="32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〇分からないことについて質問したり話し合ったりする時間をとる。</a:t>
            </a:r>
            <a:endParaRPr kumimoji="1" lang="ja-JP" altLang="en-US" sz="32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180975" marR="0" lvl="0" indent="-180975" algn="just" defTabSz="914400" rtl="0" eaLnBrk="1" fontAlgn="auto" latinLnBrk="0" hangingPunct="0">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教師の発問に対して、生徒が「分からない」と意思表示をしたときには、即時的にペアやグループで自分の考えを交流する時間をとっていた。</a:t>
            </a:r>
            <a:endParaRPr kumimoji="1" lang="ja-JP" altLang="en-US" sz="32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54372486-9575-A1E0-20D3-016420C6075B}"/>
              </a:ext>
            </a:extLst>
          </p:cNvPr>
          <p:cNvSpPr txBox="1"/>
          <p:nvPr/>
        </p:nvSpPr>
        <p:spPr>
          <a:xfrm>
            <a:off x="189858" y="4176889"/>
            <a:ext cx="11812283" cy="1631216"/>
          </a:xfrm>
          <a:prstGeom prst="rect">
            <a:avLst/>
          </a:prstGeom>
          <a:solidFill>
            <a:schemeClr val="accent4">
              <a:lumMod val="20000"/>
              <a:lumOff val="80000"/>
            </a:schemeClr>
          </a:solidFill>
          <a:ln>
            <a:solidFill>
              <a:srgbClr val="C00000"/>
            </a:solidFill>
          </a:ln>
        </p:spPr>
        <p:txBody>
          <a:bodyPr wrap="square">
            <a:spAutoFit/>
          </a:bodyPr>
          <a:lstStyle>
            <a:defPPr>
              <a:defRPr lang="ja-JP"/>
            </a:defPPr>
            <a:lvl1pPr algn="just" hangingPunct="0">
              <a:defRPr kern="100">
                <a:solidFill>
                  <a:srgbClr val="000000"/>
                </a:solidFill>
                <a:latin typeface="メイリオ" panose="020B0604030504040204" pitchFamily="50" charset="-128"/>
                <a:ea typeface="メイリオ" panose="020B0604030504040204" pitchFamily="50" charset="-128"/>
                <a:cs typeface="Times New Roman" panose="02020603050405020304" pitchFamily="18" charset="0"/>
              </a:defRPr>
            </a:lvl1pPr>
          </a:lstStyle>
          <a:p>
            <a:r>
              <a:rPr lang="en-US" altLang="ja-JP" sz="2000" dirty="0"/>
              <a:t>【</a:t>
            </a:r>
            <a:r>
              <a:rPr lang="ja-JP" altLang="en-US" sz="2000" dirty="0"/>
              <a:t>授業実践における生徒の学習改善の様子</a:t>
            </a:r>
            <a:r>
              <a:rPr lang="en-US" altLang="ja-JP" sz="2000" dirty="0"/>
              <a:t>】</a:t>
            </a:r>
            <a:endParaRPr lang="ja-JP" altLang="en-US" sz="2000" dirty="0"/>
          </a:p>
          <a:p>
            <a:pPr marL="180975" indent="-180975"/>
            <a:r>
              <a:rPr lang="ja-JP" altLang="en-US" sz="2000" dirty="0"/>
              <a:t>・生徒は、「分からない」と伝えることへの抵抗感が低く、友達や先生に質問をするなど、自己の学習をよりよくするために自ら他者に働きかける姿が見られた。</a:t>
            </a:r>
          </a:p>
          <a:p>
            <a:pPr marL="180975" indent="-180975"/>
            <a:r>
              <a:rPr lang="ja-JP" altLang="en-US" sz="2000" dirty="0"/>
              <a:t>・正答とそうではない解答の両面から、どのように考えたり表現したりすればよいのかに生徒自身が気付き、自己の学習を見直していた。</a:t>
            </a:r>
          </a:p>
        </p:txBody>
      </p:sp>
      <p:graphicFrame>
        <p:nvGraphicFramePr>
          <p:cNvPr id="4" name="表 3">
            <a:extLst>
              <a:ext uri="{FF2B5EF4-FFF2-40B4-BE49-F238E27FC236}">
                <a16:creationId xmlns:a16="http://schemas.microsoft.com/office/drawing/2014/main" id="{CFA46372-94F5-6718-0393-DA1917FAA151}"/>
              </a:ext>
            </a:extLst>
          </p:cNvPr>
          <p:cNvGraphicFramePr>
            <a:graphicFrameLocks noGrp="1"/>
          </p:cNvGraphicFramePr>
          <p:nvPr>
            <p:extLst>
              <p:ext uri="{D42A27DB-BD31-4B8C-83A1-F6EECF244321}">
                <p14:modId xmlns:p14="http://schemas.microsoft.com/office/powerpoint/2010/main" val="2406497392"/>
              </p:ext>
            </p:extLst>
          </p:nvPr>
        </p:nvGraphicFramePr>
        <p:xfrm>
          <a:off x="0" y="0"/>
          <a:ext cx="12192000" cy="436728"/>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402209162"/>
                    </a:ext>
                  </a:extLst>
                </a:gridCol>
              </a:tblGrid>
              <a:tr h="436728">
                <a:tc>
                  <a:txBody>
                    <a:bodyPr/>
                    <a:lstStyle/>
                    <a:p>
                      <a:pPr marL="133350" indent="-133350" algn="l" hangingPunct="0"/>
                      <a:r>
                        <a:rPr lang="ja-JP" altLang="en-US" sz="2000" b="1" kern="100" dirty="0">
                          <a:solidFill>
                            <a:srgbClr val="0070C0"/>
                          </a:solidFill>
                          <a:effectLst/>
                        </a:rPr>
                        <a:t>　</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要素</a:t>
                      </a:r>
                      <a:r>
                        <a:rPr kumimoji="1" lang="en-US" altLang="ja-JP" sz="2400" b="1" kern="100" dirty="0">
                          <a:solidFill>
                            <a:schemeClr val="accent1"/>
                          </a:solidFill>
                          <a:effectLst/>
                          <a:latin typeface="メイリオ" panose="020B0604030504040204" pitchFamily="50" charset="-128"/>
                          <a:ea typeface="メイリオ" panose="020B0604030504040204" pitchFamily="50" charset="-128"/>
                          <a:cs typeface="+mn-cs"/>
                        </a:rPr>
                        <a:t>L</a:t>
                      </a:r>
                      <a:r>
                        <a:rPr kumimoji="1" lang="ja-JP" altLang="en-US" sz="2400" b="1" kern="100" dirty="0">
                          <a:solidFill>
                            <a:schemeClr val="accent1"/>
                          </a:solidFill>
                          <a:effectLst/>
                          <a:latin typeface="メイリオ" panose="020B0604030504040204" pitchFamily="50" charset="-128"/>
                          <a:ea typeface="メイリオ" panose="020B0604030504040204" pitchFamily="50" charset="-128"/>
                          <a:cs typeface="+mn-cs"/>
                        </a:rPr>
                        <a:t>　</a:t>
                      </a:r>
                      <a:r>
                        <a:rPr lang="ja-JP" altLang="en-US" sz="2000" b="1" kern="100" dirty="0">
                          <a:solidFill>
                            <a:srgbClr val="0070C0"/>
                          </a:solidFill>
                          <a:effectLst/>
                        </a:rPr>
                        <a:t>間違いから学ぶことで学習を改善していく認識をもたせる。</a:t>
                      </a:r>
                      <a:endParaRPr lang="en-US" altLang="ja-JP" sz="2000" b="0" kern="100" dirty="0">
                        <a:solidFill>
                          <a:schemeClr val="tx1"/>
                        </a:solidFill>
                        <a:effectLst/>
                        <a:latin typeface="HGP創英角ﾎﾟｯﾌﾟ体" panose="040B0A00000000000000" pitchFamily="50" charset="-128"/>
                        <a:ea typeface="HGP創英角ﾎﾟｯﾌﾟ体" panose="040B0A00000000000000" pitchFamily="50" charset="-128"/>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823399512"/>
                  </a:ext>
                </a:extLst>
              </a:tr>
            </a:tbl>
          </a:graphicData>
        </a:graphic>
      </p:graphicFrame>
      <p:sp>
        <p:nvSpPr>
          <p:cNvPr id="6" name="テキスト ボックス 5">
            <a:extLst>
              <a:ext uri="{FF2B5EF4-FFF2-40B4-BE49-F238E27FC236}">
                <a16:creationId xmlns:a16="http://schemas.microsoft.com/office/drawing/2014/main" id="{9EE0D602-20C1-367D-2A0A-3AD06EBB6D8E}"/>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14157610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思考の吹き出し: 雲形 1">
            <a:extLst>
              <a:ext uri="{FF2B5EF4-FFF2-40B4-BE49-F238E27FC236}">
                <a16:creationId xmlns:a16="http://schemas.microsoft.com/office/drawing/2014/main" id="{289A10F1-5B16-1968-2F8E-A9BFFF064947}"/>
              </a:ext>
            </a:extLst>
          </p:cNvPr>
          <p:cNvSpPr/>
          <p:nvPr/>
        </p:nvSpPr>
        <p:spPr>
          <a:xfrm>
            <a:off x="315132" y="293511"/>
            <a:ext cx="11561736" cy="3429000"/>
          </a:xfrm>
          <a:prstGeom prst="cloudCallout">
            <a:avLst>
              <a:gd name="adj1" fmla="val -19200"/>
              <a:gd name="adj2" fmla="val 77216"/>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ポイントが６つ、要素が</a:t>
            </a:r>
            <a:r>
              <a:rPr lang="en-US" altLang="ja-JP" sz="4000" dirty="0">
                <a:solidFill>
                  <a:prstClr val="black"/>
                </a:solidFill>
                <a:latin typeface="メイリオ" panose="020B0604030504040204" pitchFamily="50" charset="-128"/>
                <a:ea typeface="メイリオ" panose="020B0604030504040204" pitchFamily="50" charset="-128"/>
              </a:rPr>
              <a:t>12</a:t>
            </a:r>
            <a:r>
              <a:rPr kumimoji="1" lang="ja-JP" altLang="en-US" sz="4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個もあるけど、</a:t>
            </a:r>
            <a:r>
              <a:rPr lang="ja-JP" altLang="en-US" sz="4000" dirty="0">
                <a:solidFill>
                  <a:prstClr val="black"/>
                </a:solidFill>
                <a:latin typeface="メイリオ" panose="020B0604030504040204" pitchFamily="50" charset="-128"/>
                <a:ea typeface="メイリオ" panose="020B0604030504040204" pitchFamily="50" charset="-128"/>
              </a:rPr>
              <a:t>何</a:t>
            </a:r>
            <a:r>
              <a:rPr kumimoji="1" lang="ja-JP" altLang="en-US" sz="4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から始めたら</a:t>
            </a:r>
            <a:endParaRPr kumimoji="1" lang="en-US" altLang="ja-JP" sz="4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4000" dirty="0">
                <a:solidFill>
                  <a:prstClr val="black"/>
                </a:solidFill>
                <a:latin typeface="メイリオ" panose="020B0604030504040204" pitchFamily="50" charset="-128"/>
                <a:ea typeface="メイリオ" panose="020B0604030504040204" pitchFamily="50" charset="-128"/>
              </a:rPr>
              <a:t>よ</a:t>
            </a:r>
            <a:r>
              <a:rPr kumimoji="1" lang="ja-JP" altLang="en-US" sz="4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いのだろう</a:t>
            </a:r>
            <a:r>
              <a:rPr kumimoji="1" lang="en-US" altLang="ja-JP" sz="4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4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p>
        </p:txBody>
      </p:sp>
      <p:pic>
        <p:nvPicPr>
          <p:cNvPr id="3" name="図 2">
            <a:extLst>
              <a:ext uri="{FF2B5EF4-FFF2-40B4-BE49-F238E27FC236}">
                <a16:creationId xmlns:a16="http://schemas.microsoft.com/office/drawing/2014/main" id="{5517FE6E-00B0-F1F8-D598-71977C63B570}"/>
              </a:ext>
            </a:extLst>
          </p:cNvPr>
          <p:cNvPicPr>
            <a:picLocks noChangeAspect="1"/>
          </p:cNvPicPr>
          <p:nvPr/>
        </p:nvPicPr>
        <p:blipFill>
          <a:blip r:embed="rId3"/>
          <a:stretch>
            <a:fillRect/>
          </a:stretch>
        </p:blipFill>
        <p:spPr>
          <a:xfrm>
            <a:off x="1240359" y="3429000"/>
            <a:ext cx="2140897" cy="2908460"/>
          </a:xfrm>
          <a:prstGeom prst="rect">
            <a:avLst/>
          </a:prstGeom>
        </p:spPr>
      </p:pic>
    </p:spTree>
    <p:extLst>
      <p:ext uri="{BB962C8B-B14F-4D97-AF65-F5344CB8AC3E}">
        <p14:creationId xmlns:p14="http://schemas.microsoft.com/office/powerpoint/2010/main" val="2858832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F9542ADD-BCC9-D40B-8EA6-92A215932745}"/>
              </a:ext>
            </a:extLst>
          </p:cNvPr>
          <p:cNvGraphicFramePr>
            <a:graphicFrameLocks noGrp="1"/>
          </p:cNvGraphicFramePr>
          <p:nvPr>
            <p:extLst>
              <p:ext uri="{D42A27DB-BD31-4B8C-83A1-F6EECF244321}">
                <p14:modId xmlns:p14="http://schemas.microsoft.com/office/powerpoint/2010/main" val="43918785"/>
              </p:ext>
            </p:extLst>
          </p:nvPr>
        </p:nvGraphicFramePr>
        <p:xfrm>
          <a:off x="909617" y="1020964"/>
          <a:ext cx="10393762" cy="1828800"/>
        </p:xfrm>
        <a:graphic>
          <a:graphicData uri="http://schemas.openxmlformats.org/drawingml/2006/table">
            <a:tbl>
              <a:tblPr firstRow="1" firstCol="1" bandRow="1">
                <a:tableStyleId>{5C22544A-7EE6-4342-B048-85BDC9FD1C3A}</a:tableStyleId>
              </a:tblPr>
              <a:tblGrid>
                <a:gridCol w="10393762">
                  <a:extLst>
                    <a:ext uri="{9D8B030D-6E8A-4147-A177-3AD203B41FA5}">
                      <a16:colId xmlns:a16="http://schemas.microsoft.com/office/drawing/2014/main" val="2402209162"/>
                    </a:ext>
                  </a:extLst>
                </a:gridCol>
              </a:tblGrid>
              <a:tr h="1567881">
                <a:tc>
                  <a:txBody>
                    <a:bodyPr/>
                    <a:lstStyle/>
                    <a:p>
                      <a:pPr marL="133350" indent="-133350" algn="just" hangingPunct="0"/>
                      <a:r>
                        <a:rPr lang="ja-JP" altLang="en-US" sz="4000" b="0" kern="100" dirty="0">
                          <a:solidFill>
                            <a:schemeClr val="tx1"/>
                          </a:solidFill>
                          <a:effectLst/>
                          <a:latin typeface="メイリオ" panose="020B0604030504040204" pitchFamily="50" charset="-128"/>
                          <a:ea typeface="メイリオ" panose="020B0604030504040204" pitchFamily="50" charset="-128"/>
                        </a:rPr>
                        <a:t>　私たちがこれまで行ってきた学習評価は、授業改善につながるものとなっていたでしょうか。</a:t>
                      </a:r>
                      <a:endParaRPr lang="ja-JP" sz="40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oFill/>
                  </a:tcPr>
                </a:tc>
                <a:extLst>
                  <a:ext uri="{0D108BD9-81ED-4DB2-BD59-A6C34878D82A}">
                    <a16:rowId xmlns:a16="http://schemas.microsoft.com/office/drawing/2014/main" val="2823399512"/>
                  </a:ext>
                </a:extLst>
              </a:tr>
            </a:tbl>
          </a:graphicData>
        </a:graphic>
      </p:graphicFrame>
      <p:pic>
        <p:nvPicPr>
          <p:cNvPr id="6" name="図 5">
            <a:extLst>
              <a:ext uri="{FF2B5EF4-FFF2-40B4-BE49-F238E27FC236}">
                <a16:creationId xmlns:a16="http://schemas.microsoft.com/office/drawing/2014/main" id="{ABD2A3D4-2F10-A5B7-1DAA-36042C0C5F52}"/>
              </a:ext>
            </a:extLst>
          </p:cNvPr>
          <p:cNvPicPr>
            <a:picLocks noChangeAspect="1"/>
          </p:cNvPicPr>
          <p:nvPr/>
        </p:nvPicPr>
        <p:blipFill>
          <a:blip r:embed="rId3"/>
          <a:stretch>
            <a:fillRect/>
          </a:stretch>
        </p:blipFill>
        <p:spPr>
          <a:xfrm>
            <a:off x="9118303" y="3414210"/>
            <a:ext cx="1981794" cy="2630541"/>
          </a:xfrm>
          <a:prstGeom prst="rect">
            <a:avLst/>
          </a:prstGeom>
        </p:spPr>
      </p:pic>
      <p:sp>
        <p:nvSpPr>
          <p:cNvPr id="7" name="四角形: 角を丸くする 6">
            <a:extLst>
              <a:ext uri="{FF2B5EF4-FFF2-40B4-BE49-F238E27FC236}">
                <a16:creationId xmlns:a16="http://schemas.microsoft.com/office/drawing/2014/main" id="{B00E9556-2B6E-FCF6-8728-68FCFB8AE1C7}"/>
              </a:ext>
            </a:extLst>
          </p:cNvPr>
          <p:cNvSpPr/>
          <p:nvPr/>
        </p:nvSpPr>
        <p:spPr>
          <a:xfrm>
            <a:off x="401617" y="3429001"/>
            <a:ext cx="8304592" cy="124460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latin typeface="メイリオ" panose="020B0604030504040204" pitchFamily="50" charset="-128"/>
                <a:ea typeface="メイリオ" panose="020B0604030504040204" pitchFamily="50" charset="-128"/>
              </a:rPr>
              <a:t>そもそも、生徒の学習改善とは？</a:t>
            </a:r>
          </a:p>
        </p:txBody>
      </p:sp>
    </p:spTree>
    <p:extLst>
      <p:ext uri="{BB962C8B-B14F-4D97-AF65-F5344CB8AC3E}">
        <p14:creationId xmlns:p14="http://schemas.microsoft.com/office/powerpoint/2010/main" val="30888641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矢印コネクタ 4">
            <a:extLst>
              <a:ext uri="{FF2B5EF4-FFF2-40B4-BE49-F238E27FC236}">
                <a16:creationId xmlns:a16="http://schemas.microsoft.com/office/drawing/2014/main" id="{E8B43797-B6C6-47C3-271D-7248EC531CDC}"/>
              </a:ext>
            </a:extLst>
          </p:cNvPr>
          <p:cNvCxnSpPr/>
          <p:nvPr/>
        </p:nvCxnSpPr>
        <p:spPr>
          <a:xfrm flipV="1">
            <a:off x="7043738" y="11228388"/>
            <a:ext cx="236537" cy="2667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28D7C5C6-C460-6B10-BB2D-84CF07E63E79}"/>
              </a:ext>
            </a:extLst>
          </p:cNvPr>
          <p:cNvPicPr>
            <a:picLocks noChangeAspect="1"/>
          </p:cNvPicPr>
          <p:nvPr/>
        </p:nvPicPr>
        <p:blipFill>
          <a:blip r:embed="rId3"/>
          <a:stretch>
            <a:fillRect/>
          </a:stretch>
        </p:blipFill>
        <p:spPr>
          <a:xfrm>
            <a:off x="10373117" y="3939850"/>
            <a:ext cx="1658079" cy="2410178"/>
          </a:xfrm>
          <a:prstGeom prst="rect">
            <a:avLst/>
          </a:prstGeom>
        </p:spPr>
      </p:pic>
      <p:sp>
        <p:nvSpPr>
          <p:cNvPr id="2" name="吹き出し: 角を丸めた四角形 1">
            <a:extLst>
              <a:ext uri="{FF2B5EF4-FFF2-40B4-BE49-F238E27FC236}">
                <a16:creationId xmlns:a16="http://schemas.microsoft.com/office/drawing/2014/main" id="{363582F9-E787-C2FC-4105-BE33588396BC}"/>
              </a:ext>
            </a:extLst>
          </p:cNvPr>
          <p:cNvSpPr/>
          <p:nvPr/>
        </p:nvSpPr>
        <p:spPr>
          <a:xfrm>
            <a:off x="444751" y="875822"/>
            <a:ext cx="11251379" cy="3064028"/>
          </a:xfrm>
          <a:prstGeom prst="wedgeRoundRectCallout">
            <a:avLst>
              <a:gd name="adj1" fmla="val 37742"/>
              <a:gd name="adj2" fmla="val 67069"/>
              <a:gd name="adj3" fmla="val 16667"/>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ja-JP" altLang="en-US" sz="3200" b="1" dirty="0">
                <a:ln w="1905"/>
                <a:solidFill>
                  <a:schemeClr val="tx1"/>
                </a:soli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rPr>
              <a:t>　</a:t>
            </a:r>
            <a:r>
              <a:rPr lang="en-US" altLang="ja-JP" sz="4000" b="1" dirty="0">
                <a:ln w="1905"/>
                <a:solidFill>
                  <a:srgbClr val="FF0000"/>
                </a:soli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rPr>
              <a:t>【</a:t>
            </a:r>
            <a:r>
              <a:rPr lang="ja-JP" altLang="en-US" sz="4000" b="1" dirty="0">
                <a:ln w="1905"/>
                <a:solidFill>
                  <a:srgbClr val="FF0000"/>
                </a:soli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rPr>
              <a:t>ポイント③</a:t>
            </a:r>
            <a:r>
              <a:rPr lang="en-US" altLang="ja-JP" sz="4000" b="1" dirty="0">
                <a:ln w="1905"/>
                <a:solidFill>
                  <a:srgbClr val="FF0000"/>
                </a:soli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rPr>
              <a:t>】</a:t>
            </a:r>
            <a:r>
              <a:rPr lang="ja-JP" altLang="en-US" sz="4000" b="1" dirty="0">
                <a:ln w="1905"/>
                <a:solidFill>
                  <a:srgbClr val="FF0000"/>
                </a:soli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rPr>
              <a:t>「単元の評価規準と学習活動の関係を生徒が理解できるように明示する。」</a:t>
            </a:r>
            <a:r>
              <a:rPr lang="ja-JP" altLang="en-US" sz="3600" dirty="0">
                <a:solidFill>
                  <a:prstClr val="black"/>
                </a:solidFill>
                <a:latin typeface="游ゴシック Light" panose="020F0302020204030204"/>
                <a:ea typeface="游ゴシック" panose="020B0400000000000000" pitchFamily="50" charset="-128"/>
              </a:rPr>
              <a:t>を軸にすることで、効率的かつ効果的に授業改善を推進しやすくなります。</a:t>
            </a:r>
            <a:endParaRPr kumimoji="1" lang="en-US" altLang="ja-JP" sz="4000" i="0" u="none" strike="noStrike" kern="1200" cap="none" spc="0" normalizeH="0" baseline="0" noProof="0" dirty="0">
              <a:ln>
                <a:noFill/>
              </a:ln>
              <a:solidFill>
                <a:prstClr val="black"/>
              </a:solidFill>
              <a:effectLst/>
              <a:uLnTx/>
              <a:uFillTx/>
              <a:latin typeface="游ゴシック Light" panose="020F03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E8530745-9CCF-4D78-FDEE-235ED02DF36A}"/>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21770639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4">
            <a:extLst>
              <a:ext uri="{FF2B5EF4-FFF2-40B4-BE49-F238E27FC236}">
                <a16:creationId xmlns:a16="http://schemas.microsoft.com/office/drawing/2014/main" id="{56DB0367-7ED7-2DC1-27D9-EB642C9785D4}"/>
              </a:ext>
            </a:extLst>
          </p:cNvPr>
          <p:cNvSpPr/>
          <p:nvPr/>
        </p:nvSpPr>
        <p:spPr>
          <a:xfrm>
            <a:off x="2156346" y="0"/>
            <a:ext cx="8090025" cy="448899"/>
          </a:xfrm>
          <a:prstGeom prst="roundRect">
            <a:avLst/>
          </a:prstGeom>
          <a:solidFill>
            <a:schemeClr val="bg2"/>
          </a:solidFill>
          <a:ln w="12700" cap="flat" cmpd="sng" algn="ctr">
            <a:noFill/>
            <a:prstDash val="solid"/>
            <a:miter lim="800000"/>
          </a:ln>
          <a:effectLst/>
        </p:spPr>
        <p:txBody>
          <a:bodyPr rtlCol="0" anchor="ctr"/>
          <a:lstStyle/>
          <a:p>
            <a:pPr algn="ctr"/>
            <a:r>
              <a:rPr kumimoji="0" lang="en-US" altLang="ja-JP" sz="2000" b="1" kern="0" dirty="0">
                <a:latin typeface="メイリオ" panose="020B0604030504040204" pitchFamily="50" charset="-128"/>
                <a:ea typeface="メイリオ" panose="020B0604030504040204" pitchFamily="50" charset="-128"/>
              </a:rPr>
              <a:t>【</a:t>
            </a:r>
            <a:r>
              <a:rPr kumimoji="0" lang="ja-JP" altLang="en-US" sz="2000" b="1" kern="0" dirty="0">
                <a:latin typeface="メイリオ" panose="020B0604030504040204" pitchFamily="50" charset="-128"/>
                <a:ea typeface="メイリオ" panose="020B0604030504040204" pitchFamily="50" charset="-128"/>
              </a:rPr>
              <a:t>ポイント③関係の理解</a:t>
            </a:r>
            <a:r>
              <a:rPr kumimoji="0" lang="en-US" altLang="ja-JP" sz="2000" b="1" kern="0" dirty="0">
                <a:latin typeface="メイリオ" panose="020B0604030504040204" pitchFamily="50" charset="-128"/>
                <a:ea typeface="メイリオ" panose="020B0604030504040204" pitchFamily="50" charset="-128"/>
              </a:rPr>
              <a:t>】</a:t>
            </a:r>
            <a:r>
              <a:rPr kumimoji="0" lang="ja-JP" altLang="en-US" sz="2000" b="1" kern="0" dirty="0">
                <a:latin typeface="メイリオ" panose="020B0604030504040204" pitchFamily="50" charset="-128"/>
                <a:ea typeface="メイリオ" panose="020B0604030504040204" pitchFamily="50" charset="-128"/>
              </a:rPr>
              <a:t>を軸とした授業改善の推進</a:t>
            </a:r>
          </a:p>
        </p:txBody>
      </p:sp>
      <p:sp>
        <p:nvSpPr>
          <p:cNvPr id="5" name="角丸四角形 3">
            <a:extLst>
              <a:ext uri="{FF2B5EF4-FFF2-40B4-BE49-F238E27FC236}">
                <a16:creationId xmlns:a16="http://schemas.microsoft.com/office/drawing/2014/main" id="{20E2AF1F-DBB5-7B63-52E3-8E20BDE7912A}"/>
              </a:ext>
            </a:extLst>
          </p:cNvPr>
          <p:cNvSpPr/>
          <p:nvPr/>
        </p:nvSpPr>
        <p:spPr>
          <a:xfrm>
            <a:off x="250128" y="1094436"/>
            <a:ext cx="5554856" cy="12332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ポイント①</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目標に到達した生徒の学習の状況を具体的に想定して評価規準を設定し、その評価規準と評価方法、学習活動に一貫性をもたせた単元を設計する。</a:t>
            </a:r>
          </a:p>
        </p:txBody>
      </p:sp>
      <p:sp>
        <p:nvSpPr>
          <p:cNvPr id="6" name="角丸四角形 6">
            <a:extLst>
              <a:ext uri="{FF2B5EF4-FFF2-40B4-BE49-F238E27FC236}">
                <a16:creationId xmlns:a16="http://schemas.microsoft.com/office/drawing/2014/main" id="{CDBE9D9C-2689-C12E-AA60-51F2F7F6F3AE}"/>
              </a:ext>
            </a:extLst>
          </p:cNvPr>
          <p:cNvSpPr/>
          <p:nvPr/>
        </p:nvSpPr>
        <p:spPr>
          <a:xfrm>
            <a:off x="6201358" y="1074198"/>
            <a:ext cx="5554856" cy="12332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dirty="0">
                <a:solidFill>
                  <a:prstClr val="black"/>
                </a:solidFill>
                <a:latin typeface="メイリオ" panose="020B0604030504040204" pitchFamily="50" charset="-128"/>
                <a:ea typeface="メイリオ" panose="020B0604030504040204" pitchFamily="50" charset="-128"/>
              </a:rPr>
              <a:t>【</a:t>
            </a:r>
            <a:r>
              <a:rPr lang="ja-JP" altLang="en-US" dirty="0">
                <a:solidFill>
                  <a:prstClr val="black"/>
                </a:solidFill>
                <a:latin typeface="メイリオ" panose="020B0604030504040204" pitchFamily="50" charset="-128"/>
                <a:ea typeface="メイリオ" panose="020B0604030504040204" pitchFamily="50" charset="-128"/>
              </a:rPr>
              <a:t>ポイント②</a:t>
            </a:r>
            <a:r>
              <a:rPr lang="en-US" altLang="ja-JP" dirty="0">
                <a:solidFill>
                  <a:prstClr val="black"/>
                </a:solidFill>
                <a:latin typeface="メイリオ" panose="020B0604030504040204" pitchFamily="50" charset="-128"/>
                <a:ea typeface="メイリオ" panose="020B0604030504040204" pitchFamily="50" charset="-128"/>
              </a:rPr>
              <a:t>】</a:t>
            </a:r>
          </a:p>
          <a:p>
            <a:r>
              <a:rPr lang="ja-JP" altLang="en-US" dirty="0">
                <a:solidFill>
                  <a:prstClr val="black"/>
                </a:solidFill>
                <a:latin typeface="メイリオ" panose="020B0604030504040204" pitchFamily="50" charset="-128"/>
                <a:ea typeface="メイリオ" panose="020B0604030504040204" pitchFamily="50" charset="-128"/>
              </a:rPr>
              <a:t>　</a:t>
            </a:r>
            <a:r>
              <a:rPr lang="ja-JP" altLang="ja-JP" dirty="0">
                <a:solidFill>
                  <a:prstClr val="black"/>
                </a:solidFill>
                <a:latin typeface="メイリオ" panose="020B0604030504040204" pitchFamily="50" charset="-128"/>
                <a:ea typeface="メイリオ" panose="020B0604030504040204" pitchFamily="50" charset="-128"/>
              </a:rPr>
              <a:t>目標の到達に向けて、生徒の思考を促し、生徒が試行錯誤しながら学習活動に取り組むことを求めるような問いや学習課題を設定する。</a:t>
            </a:r>
            <a:endParaRPr lang="ja-JP" altLang="en-US" dirty="0">
              <a:solidFill>
                <a:prstClr val="black"/>
              </a:solidFill>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D27D7A2D-B518-BA6C-1E25-6B481EDD705D}"/>
              </a:ext>
            </a:extLst>
          </p:cNvPr>
          <p:cNvPicPr>
            <a:picLocks noChangeAspect="1"/>
          </p:cNvPicPr>
          <p:nvPr/>
        </p:nvPicPr>
        <p:blipFill>
          <a:blip r:embed="rId3"/>
          <a:stretch>
            <a:fillRect/>
          </a:stretch>
        </p:blipFill>
        <p:spPr>
          <a:xfrm>
            <a:off x="11012850" y="3627315"/>
            <a:ext cx="1026005" cy="1491397"/>
          </a:xfrm>
          <a:prstGeom prst="rect">
            <a:avLst/>
          </a:prstGeom>
        </p:spPr>
      </p:pic>
      <p:sp>
        <p:nvSpPr>
          <p:cNvPr id="2" name="吹き出し: 角を丸めた四角形 1">
            <a:extLst>
              <a:ext uri="{FF2B5EF4-FFF2-40B4-BE49-F238E27FC236}">
                <a16:creationId xmlns:a16="http://schemas.microsoft.com/office/drawing/2014/main" id="{4D7BC2E9-01CA-FA4F-4854-38B000AFC4F3}"/>
              </a:ext>
            </a:extLst>
          </p:cNvPr>
          <p:cNvSpPr/>
          <p:nvPr/>
        </p:nvSpPr>
        <p:spPr>
          <a:xfrm>
            <a:off x="250127" y="2916142"/>
            <a:ext cx="10190410" cy="2121353"/>
          </a:xfrm>
          <a:prstGeom prst="wedgeRoundRectCallout">
            <a:avLst>
              <a:gd name="adj1" fmla="val 54032"/>
              <a:gd name="adj2" fmla="val 25186"/>
              <a:gd name="adj3" fmla="val 16667"/>
            </a:avLst>
          </a:prstGeom>
          <a:solidFill>
            <a:srgbClr val="FFCCFF">
              <a:alpha val="42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4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計画段階で、まずは目標に到達した生徒の学習の状況を具体的に想定して評価規準を設定しましょう。</a:t>
            </a:r>
            <a:endParaRPr lang="en-US" altLang="ja-JP" sz="24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24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それから、目標の到達に向けた問いや学習課題を検討してみましょう。</a:t>
            </a:r>
          </a:p>
        </p:txBody>
      </p:sp>
      <p:sp>
        <p:nvSpPr>
          <p:cNvPr id="3" name="テキスト ボックス 2">
            <a:extLst>
              <a:ext uri="{FF2B5EF4-FFF2-40B4-BE49-F238E27FC236}">
                <a16:creationId xmlns:a16="http://schemas.microsoft.com/office/drawing/2014/main" id="{69765A66-C24C-79BA-09AF-52775EADF798}"/>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34258528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A8ADC84-62D8-39BF-1312-DD48F1B4B482}"/>
              </a:ext>
            </a:extLst>
          </p:cNvPr>
          <p:cNvPicPr>
            <a:picLocks noChangeAspect="1"/>
          </p:cNvPicPr>
          <p:nvPr/>
        </p:nvPicPr>
        <p:blipFill>
          <a:blip r:embed="rId3"/>
          <a:stretch>
            <a:fillRect/>
          </a:stretch>
        </p:blipFill>
        <p:spPr>
          <a:xfrm>
            <a:off x="466187" y="653428"/>
            <a:ext cx="1347740" cy="1830937"/>
          </a:xfrm>
          <a:prstGeom prst="rect">
            <a:avLst/>
          </a:prstGeom>
        </p:spPr>
      </p:pic>
      <p:sp>
        <p:nvSpPr>
          <p:cNvPr id="5" name="思考の吹き出し: 雲形 4">
            <a:extLst>
              <a:ext uri="{FF2B5EF4-FFF2-40B4-BE49-F238E27FC236}">
                <a16:creationId xmlns:a16="http://schemas.microsoft.com/office/drawing/2014/main" id="{7080EE07-BE01-BCC7-1C14-EC28EDAB0462}"/>
              </a:ext>
            </a:extLst>
          </p:cNvPr>
          <p:cNvSpPr/>
          <p:nvPr/>
        </p:nvSpPr>
        <p:spPr>
          <a:xfrm>
            <a:off x="2204621" y="17402"/>
            <a:ext cx="9329286" cy="2228850"/>
          </a:xfrm>
          <a:prstGeom prst="cloudCallout">
            <a:avLst>
              <a:gd name="adj1" fmla="val -53668"/>
              <a:gd name="adj2" fmla="val 17913"/>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4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4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目標に到達した生徒の姿は、本当にこれでいいのだろうか</a:t>
            </a:r>
            <a:r>
              <a:rPr lang="en-US" altLang="ja-JP" sz="24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4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24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24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この問いや学習課題は、生徒の学習状況に合っているのだろうか</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p>
        </p:txBody>
      </p:sp>
      <p:pic>
        <p:nvPicPr>
          <p:cNvPr id="6" name="図 5">
            <a:extLst>
              <a:ext uri="{FF2B5EF4-FFF2-40B4-BE49-F238E27FC236}">
                <a16:creationId xmlns:a16="http://schemas.microsoft.com/office/drawing/2014/main" id="{A43FB8E7-415B-F099-A182-F236C316B224}"/>
              </a:ext>
            </a:extLst>
          </p:cNvPr>
          <p:cNvPicPr>
            <a:picLocks noChangeAspect="1"/>
          </p:cNvPicPr>
          <p:nvPr/>
        </p:nvPicPr>
        <p:blipFill>
          <a:blip r:embed="rId4"/>
          <a:stretch>
            <a:fillRect/>
          </a:stretch>
        </p:blipFill>
        <p:spPr>
          <a:xfrm>
            <a:off x="11020905" y="5177199"/>
            <a:ext cx="1026005" cy="1491397"/>
          </a:xfrm>
          <a:prstGeom prst="rect">
            <a:avLst/>
          </a:prstGeom>
        </p:spPr>
      </p:pic>
      <p:sp>
        <p:nvSpPr>
          <p:cNvPr id="7" name="吹き出し: 角を丸めた四角形 6">
            <a:extLst>
              <a:ext uri="{FF2B5EF4-FFF2-40B4-BE49-F238E27FC236}">
                <a16:creationId xmlns:a16="http://schemas.microsoft.com/office/drawing/2014/main" id="{914C1955-F60A-8842-9816-B5985CA1FD61}"/>
              </a:ext>
            </a:extLst>
          </p:cNvPr>
          <p:cNvSpPr/>
          <p:nvPr/>
        </p:nvSpPr>
        <p:spPr>
          <a:xfrm>
            <a:off x="651952" y="5027528"/>
            <a:ext cx="9771796" cy="1356827"/>
          </a:xfrm>
          <a:prstGeom prst="wedgeRoundRectCallout">
            <a:avLst>
              <a:gd name="adj1" fmla="val 54032"/>
              <a:gd name="adj2" fmla="val 25186"/>
              <a:gd name="adj3" fmla="val 16667"/>
            </a:avLst>
          </a:prstGeom>
          <a:solidFill>
            <a:srgbClr val="FFCCFF">
              <a:alpha val="42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24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4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ポイント③関係の理解</a:t>
            </a:r>
            <a:r>
              <a:rPr lang="en-US" altLang="ja-JP" sz="24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4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を実践する過程で、何度も評価規準と問いや課題に立ち返って、本当に何ができたらよいのかを生徒の学習状況から捉え直して、修正を加えながら精度を上げていこう。</a:t>
            </a:r>
          </a:p>
        </p:txBody>
      </p:sp>
      <p:pic>
        <p:nvPicPr>
          <p:cNvPr id="10" name="図 9">
            <a:extLst>
              <a:ext uri="{FF2B5EF4-FFF2-40B4-BE49-F238E27FC236}">
                <a16:creationId xmlns:a16="http://schemas.microsoft.com/office/drawing/2014/main" id="{50D3AFC9-7EDB-1006-A06F-003D725F4AE3}"/>
              </a:ext>
            </a:extLst>
          </p:cNvPr>
          <p:cNvPicPr>
            <a:picLocks noChangeAspect="1"/>
          </p:cNvPicPr>
          <p:nvPr/>
        </p:nvPicPr>
        <p:blipFill>
          <a:blip r:embed="rId5"/>
          <a:stretch>
            <a:fillRect/>
          </a:stretch>
        </p:blipFill>
        <p:spPr>
          <a:xfrm>
            <a:off x="1986764" y="2477438"/>
            <a:ext cx="8218471" cy="2318904"/>
          </a:xfrm>
          <a:prstGeom prst="rect">
            <a:avLst/>
          </a:prstGeom>
        </p:spPr>
      </p:pic>
    </p:spTree>
    <p:extLst>
      <p:ext uri="{BB962C8B-B14F-4D97-AF65-F5344CB8AC3E}">
        <p14:creationId xmlns:p14="http://schemas.microsoft.com/office/powerpoint/2010/main" val="8500063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7E3CA75E-CFE0-45FB-4E75-BFC64AB75524}"/>
              </a:ext>
            </a:extLst>
          </p:cNvPr>
          <p:cNvSpPr/>
          <p:nvPr/>
        </p:nvSpPr>
        <p:spPr>
          <a:xfrm>
            <a:off x="8818025" y="3944203"/>
            <a:ext cx="1349557" cy="1856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図 12">
            <a:extLst>
              <a:ext uri="{FF2B5EF4-FFF2-40B4-BE49-F238E27FC236}">
                <a16:creationId xmlns:a16="http://schemas.microsoft.com/office/drawing/2014/main" id="{61D87C01-E25E-56B4-521F-17850FFE9C44}"/>
              </a:ext>
            </a:extLst>
          </p:cNvPr>
          <p:cNvPicPr>
            <a:picLocks noChangeAspect="1"/>
          </p:cNvPicPr>
          <p:nvPr/>
        </p:nvPicPr>
        <p:blipFill rotWithShape="1">
          <a:blip r:embed="rId3"/>
          <a:srcRect b="36836"/>
          <a:stretch/>
        </p:blipFill>
        <p:spPr>
          <a:xfrm>
            <a:off x="268406" y="1028487"/>
            <a:ext cx="2060812" cy="1647715"/>
          </a:xfrm>
          <a:prstGeom prst="rect">
            <a:avLst/>
          </a:prstGeom>
        </p:spPr>
      </p:pic>
      <p:sp>
        <p:nvSpPr>
          <p:cNvPr id="14" name="思考の吹き出し: 雲形 13">
            <a:extLst>
              <a:ext uri="{FF2B5EF4-FFF2-40B4-BE49-F238E27FC236}">
                <a16:creationId xmlns:a16="http://schemas.microsoft.com/office/drawing/2014/main" id="{02B18616-401E-2FE7-63B5-27A1AFEA8AC2}"/>
              </a:ext>
            </a:extLst>
          </p:cNvPr>
          <p:cNvSpPr/>
          <p:nvPr/>
        </p:nvSpPr>
        <p:spPr>
          <a:xfrm>
            <a:off x="2329218" y="614285"/>
            <a:ext cx="9310050" cy="2228850"/>
          </a:xfrm>
          <a:prstGeom prst="cloudCallout">
            <a:avLst>
              <a:gd name="adj1" fmla="val -53668"/>
              <a:gd name="adj2" fmla="val 17913"/>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4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毎単元、目標に到達した生徒の学習状況を想定したり、生徒と共有する活動をするのは大変だな</a:t>
            </a:r>
            <a:r>
              <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p>
        </p:txBody>
      </p:sp>
      <p:pic>
        <p:nvPicPr>
          <p:cNvPr id="3" name="図 2">
            <a:extLst>
              <a:ext uri="{FF2B5EF4-FFF2-40B4-BE49-F238E27FC236}">
                <a16:creationId xmlns:a16="http://schemas.microsoft.com/office/drawing/2014/main" id="{E8785832-C2CB-BFD7-E458-306E60FBBB3D}"/>
              </a:ext>
            </a:extLst>
          </p:cNvPr>
          <p:cNvPicPr>
            <a:picLocks noChangeAspect="1"/>
          </p:cNvPicPr>
          <p:nvPr/>
        </p:nvPicPr>
        <p:blipFill>
          <a:blip r:embed="rId4"/>
          <a:stretch>
            <a:fillRect/>
          </a:stretch>
        </p:blipFill>
        <p:spPr>
          <a:xfrm>
            <a:off x="9989809" y="3259896"/>
            <a:ext cx="1349557" cy="1961711"/>
          </a:xfrm>
          <a:prstGeom prst="rect">
            <a:avLst/>
          </a:prstGeom>
        </p:spPr>
      </p:pic>
      <p:sp>
        <p:nvSpPr>
          <p:cNvPr id="5" name="吹き出し: 角を丸めた四角形 4">
            <a:extLst>
              <a:ext uri="{FF2B5EF4-FFF2-40B4-BE49-F238E27FC236}">
                <a16:creationId xmlns:a16="http://schemas.microsoft.com/office/drawing/2014/main" id="{12661D06-E8A5-990D-B554-D3B69E1E28AA}"/>
              </a:ext>
            </a:extLst>
          </p:cNvPr>
          <p:cNvSpPr/>
          <p:nvPr/>
        </p:nvSpPr>
        <p:spPr>
          <a:xfrm>
            <a:off x="1856509" y="3602354"/>
            <a:ext cx="7412181" cy="1619253"/>
          </a:xfrm>
          <a:prstGeom prst="wedgeRoundRectCallout">
            <a:avLst>
              <a:gd name="adj1" fmla="val 54032"/>
              <a:gd name="adj2" fmla="val 25186"/>
              <a:gd name="adj3" fmla="val 16667"/>
            </a:avLst>
          </a:prstGeom>
          <a:solidFill>
            <a:srgbClr val="FFCCFF">
              <a:alpha val="42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4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精度を上げた「目標に到達した学習状況」の想定をストックしていくことで、次に生かせますよ。</a:t>
            </a:r>
            <a:endParaRPr lang="en-US" altLang="ja-JP" sz="24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9393902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AE9F44F-2517-2C29-28B2-C4ABCEADD151}"/>
              </a:ext>
            </a:extLst>
          </p:cNvPr>
          <p:cNvPicPr>
            <a:picLocks noChangeAspect="1"/>
          </p:cNvPicPr>
          <p:nvPr/>
        </p:nvPicPr>
        <p:blipFill>
          <a:blip r:embed="rId3"/>
          <a:stretch>
            <a:fillRect/>
          </a:stretch>
        </p:blipFill>
        <p:spPr>
          <a:xfrm>
            <a:off x="10978687" y="149011"/>
            <a:ext cx="1026005" cy="1491397"/>
          </a:xfrm>
          <a:prstGeom prst="rect">
            <a:avLst/>
          </a:prstGeom>
        </p:spPr>
      </p:pic>
      <p:sp>
        <p:nvSpPr>
          <p:cNvPr id="2" name="吹き出し: 角を丸めた四角形 1">
            <a:extLst>
              <a:ext uri="{FF2B5EF4-FFF2-40B4-BE49-F238E27FC236}">
                <a16:creationId xmlns:a16="http://schemas.microsoft.com/office/drawing/2014/main" id="{AE83F462-3226-8A6D-C765-37C90A66CD08}"/>
              </a:ext>
            </a:extLst>
          </p:cNvPr>
          <p:cNvSpPr/>
          <p:nvPr/>
        </p:nvSpPr>
        <p:spPr>
          <a:xfrm>
            <a:off x="300251" y="149012"/>
            <a:ext cx="10090658" cy="1491397"/>
          </a:xfrm>
          <a:prstGeom prst="wedgeRoundRectCallout">
            <a:avLst>
              <a:gd name="adj1" fmla="val 54032"/>
              <a:gd name="adj2" fmla="val 25186"/>
              <a:gd name="adj3" fmla="val 16667"/>
            </a:avLst>
          </a:prstGeom>
          <a:solidFill>
            <a:srgbClr val="FFCCFF">
              <a:alpha val="42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ja-JP" altLang="en-US" sz="24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それに、</a:t>
            </a:r>
            <a:r>
              <a:rPr lang="en-US" altLang="ja-JP" sz="24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4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ポイント③関係の理解</a:t>
            </a:r>
            <a:r>
              <a:rPr lang="en-US" altLang="ja-JP" sz="24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4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で、生徒との共通理解を図るために作成したツールもストックとして残しておくことができますよ。まずは、取り組みやすい単元から始めて、改善しながら徐々にストックとして残していきましょう。</a:t>
            </a:r>
          </a:p>
        </p:txBody>
      </p:sp>
      <p:pic>
        <p:nvPicPr>
          <p:cNvPr id="5" name="図 4">
            <a:extLst>
              <a:ext uri="{FF2B5EF4-FFF2-40B4-BE49-F238E27FC236}">
                <a16:creationId xmlns:a16="http://schemas.microsoft.com/office/drawing/2014/main" id="{C7A35A55-473C-376C-47C7-629D29A8894D}"/>
              </a:ext>
            </a:extLst>
          </p:cNvPr>
          <p:cNvPicPr>
            <a:picLocks noChangeAspect="1"/>
          </p:cNvPicPr>
          <p:nvPr/>
        </p:nvPicPr>
        <p:blipFill>
          <a:blip r:embed="rId4"/>
          <a:stretch>
            <a:fillRect/>
          </a:stretch>
        </p:blipFill>
        <p:spPr>
          <a:xfrm>
            <a:off x="16765" y="1787301"/>
            <a:ext cx="4614197" cy="4668366"/>
          </a:xfrm>
          <a:prstGeom prst="rect">
            <a:avLst/>
          </a:prstGeom>
        </p:spPr>
      </p:pic>
      <p:pic>
        <p:nvPicPr>
          <p:cNvPr id="6" name="図 5">
            <a:extLst>
              <a:ext uri="{FF2B5EF4-FFF2-40B4-BE49-F238E27FC236}">
                <a16:creationId xmlns:a16="http://schemas.microsoft.com/office/drawing/2014/main" id="{2B6C6B58-A06A-9222-30F8-5D7AC8BDFE68}"/>
              </a:ext>
            </a:extLst>
          </p:cNvPr>
          <p:cNvPicPr>
            <a:picLocks noChangeAspect="1"/>
          </p:cNvPicPr>
          <p:nvPr/>
        </p:nvPicPr>
        <p:blipFill rotWithShape="1">
          <a:blip r:embed="rId5"/>
          <a:srcRect r="48499"/>
          <a:stretch/>
        </p:blipFill>
        <p:spPr>
          <a:xfrm>
            <a:off x="4732646" y="1773647"/>
            <a:ext cx="3715317" cy="5037411"/>
          </a:xfrm>
          <a:prstGeom prst="rect">
            <a:avLst/>
          </a:prstGeom>
          <a:ln w="6350">
            <a:solidFill>
              <a:schemeClr val="tx1"/>
            </a:solidFill>
          </a:ln>
        </p:spPr>
      </p:pic>
      <p:pic>
        <p:nvPicPr>
          <p:cNvPr id="8" name="図 7">
            <a:extLst>
              <a:ext uri="{FF2B5EF4-FFF2-40B4-BE49-F238E27FC236}">
                <a16:creationId xmlns:a16="http://schemas.microsoft.com/office/drawing/2014/main" id="{D49482C2-12AD-32E5-2E95-E4A434E394E5}"/>
              </a:ext>
            </a:extLst>
          </p:cNvPr>
          <p:cNvPicPr>
            <a:picLocks noChangeAspect="1"/>
          </p:cNvPicPr>
          <p:nvPr/>
        </p:nvPicPr>
        <p:blipFill>
          <a:blip r:embed="rId6"/>
          <a:stretch>
            <a:fillRect/>
          </a:stretch>
        </p:blipFill>
        <p:spPr>
          <a:xfrm>
            <a:off x="8772836" y="1776453"/>
            <a:ext cx="3337281" cy="5075127"/>
          </a:xfrm>
          <a:prstGeom prst="rect">
            <a:avLst/>
          </a:prstGeom>
        </p:spPr>
      </p:pic>
    </p:spTree>
    <p:extLst>
      <p:ext uri="{BB962C8B-B14F-4D97-AF65-F5344CB8AC3E}">
        <p14:creationId xmlns:p14="http://schemas.microsoft.com/office/powerpoint/2010/main" val="6797862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543C2CFF-7EE7-D2A9-4268-45EF2F591DD6}"/>
              </a:ext>
            </a:extLst>
          </p:cNvPr>
          <p:cNvPicPr>
            <a:picLocks noChangeAspect="1"/>
          </p:cNvPicPr>
          <p:nvPr/>
        </p:nvPicPr>
        <p:blipFill>
          <a:blip r:embed="rId3"/>
          <a:stretch>
            <a:fillRect/>
          </a:stretch>
        </p:blipFill>
        <p:spPr>
          <a:xfrm>
            <a:off x="129282" y="232478"/>
            <a:ext cx="1347740" cy="1830937"/>
          </a:xfrm>
          <a:prstGeom prst="rect">
            <a:avLst/>
          </a:prstGeom>
        </p:spPr>
      </p:pic>
      <p:sp>
        <p:nvSpPr>
          <p:cNvPr id="11" name="思考の吹き出し: 雲形 10">
            <a:extLst>
              <a:ext uri="{FF2B5EF4-FFF2-40B4-BE49-F238E27FC236}">
                <a16:creationId xmlns:a16="http://schemas.microsoft.com/office/drawing/2014/main" id="{6EC9324C-3E62-B25F-B075-96E04C2B9C5E}"/>
              </a:ext>
            </a:extLst>
          </p:cNvPr>
          <p:cNvSpPr/>
          <p:nvPr/>
        </p:nvSpPr>
        <p:spPr>
          <a:xfrm>
            <a:off x="1939637" y="1"/>
            <a:ext cx="9721300" cy="2244436"/>
          </a:xfrm>
          <a:prstGeom prst="cloudCallout">
            <a:avLst>
              <a:gd name="adj1" fmla="val -53668"/>
              <a:gd name="adj2" fmla="val 17913"/>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4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生徒に分かりやすい相互評価の視点を示すのは難しいな</a:t>
            </a:r>
            <a:r>
              <a:rPr lang="en-US" altLang="ja-JP" sz="24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24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24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ja-JP" altLang="en-US" sz="24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生徒の何を見取って、フィードバックすればよいのだろう</a:t>
            </a:r>
            <a:r>
              <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p>
        </p:txBody>
      </p:sp>
      <p:pic>
        <p:nvPicPr>
          <p:cNvPr id="6" name="図 5">
            <a:extLst>
              <a:ext uri="{FF2B5EF4-FFF2-40B4-BE49-F238E27FC236}">
                <a16:creationId xmlns:a16="http://schemas.microsoft.com/office/drawing/2014/main" id="{8A3296BC-A8C9-0697-6272-29FEFD0A6274}"/>
              </a:ext>
            </a:extLst>
          </p:cNvPr>
          <p:cNvPicPr>
            <a:picLocks noChangeAspect="1"/>
          </p:cNvPicPr>
          <p:nvPr/>
        </p:nvPicPr>
        <p:blipFill>
          <a:blip r:embed="rId4"/>
          <a:stretch>
            <a:fillRect/>
          </a:stretch>
        </p:blipFill>
        <p:spPr>
          <a:xfrm>
            <a:off x="7785640" y="2479963"/>
            <a:ext cx="1283516" cy="1583721"/>
          </a:xfrm>
          <a:prstGeom prst="rect">
            <a:avLst/>
          </a:prstGeom>
        </p:spPr>
      </p:pic>
      <p:sp>
        <p:nvSpPr>
          <p:cNvPr id="7" name="吹き出し: 角を丸めた四角形 6">
            <a:extLst>
              <a:ext uri="{FF2B5EF4-FFF2-40B4-BE49-F238E27FC236}">
                <a16:creationId xmlns:a16="http://schemas.microsoft.com/office/drawing/2014/main" id="{C623E4DF-F5DD-B238-5F8A-294B0D173534}"/>
              </a:ext>
            </a:extLst>
          </p:cNvPr>
          <p:cNvSpPr/>
          <p:nvPr/>
        </p:nvSpPr>
        <p:spPr>
          <a:xfrm>
            <a:off x="989244" y="4836151"/>
            <a:ext cx="11097490" cy="1943179"/>
          </a:xfrm>
          <a:prstGeom prst="wedgeRoundRectCallout">
            <a:avLst>
              <a:gd name="adj1" fmla="val 17578"/>
              <a:gd name="adj2" fmla="val -70121"/>
              <a:gd name="adj3" fmla="val 16667"/>
            </a:avLst>
          </a:prstGeom>
          <a:solidFill>
            <a:srgbClr val="FFCCFF">
              <a:alpha val="42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ja-JP" altLang="en-US" sz="24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生徒同士で相互評価をしたり、先生からのフィードバックをしたりする際に、</a:t>
            </a:r>
            <a:r>
              <a:rPr lang="en-US" altLang="ja-JP" sz="24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4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ポイント③関係の理解</a:t>
            </a:r>
            <a:r>
              <a:rPr lang="en-US" altLang="ja-JP" sz="24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4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で共有した評価規準を満たす条件を生徒同士の相互評価と教師のフィードバックの視点として、再度踏まえてみましょう。</a:t>
            </a:r>
            <a:endParaRPr lang="en-US" altLang="ja-JP" sz="24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24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そのときに「単元の見通しと振り返りシート」を活用することもできますね。</a:t>
            </a:r>
          </a:p>
        </p:txBody>
      </p:sp>
      <p:pic>
        <p:nvPicPr>
          <p:cNvPr id="2" name="図 1">
            <a:extLst>
              <a:ext uri="{FF2B5EF4-FFF2-40B4-BE49-F238E27FC236}">
                <a16:creationId xmlns:a16="http://schemas.microsoft.com/office/drawing/2014/main" id="{4BB809EE-DFDD-EC91-4D14-E347835A54E6}"/>
              </a:ext>
            </a:extLst>
          </p:cNvPr>
          <p:cNvPicPr>
            <a:picLocks noChangeAspect="1"/>
          </p:cNvPicPr>
          <p:nvPr/>
        </p:nvPicPr>
        <p:blipFill>
          <a:blip r:embed="rId5"/>
          <a:stretch>
            <a:fillRect/>
          </a:stretch>
        </p:blipFill>
        <p:spPr>
          <a:xfrm>
            <a:off x="1035050" y="2290303"/>
            <a:ext cx="6742622" cy="2439951"/>
          </a:xfrm>
          <a:prstGeom prst="rect">
            <a:avLst/>
          </a:prstGeom>
        </p:spPr>
      </p:pic>
    </p:spTree>
    <p:extLst>
      <p:ext uri="{BB962C8B-B14F-4D97-AF65-F5344CB8AC3E}">
        <p14:creationId xmlns:p14="http://schemas.microsoft.com/office/powerpoint/2010/main" val="8054594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吹き出し: 円形 7">
            <a:extLst>
              <a:ext uri="{FF2B5EF4-FFF2-40B4-BE49-F238E27FC236}">
                <a16:creationId xmlns:a16="http://schemas.microsoft.com/office/drawing/2014/main" id="{07BA6B96-E310-90C3-F709-4243B9A62418}"/>
              </a:ext>
            </a:extLst>
          </p:cNvPr>
          <p:cNvSpPr/>
          <p:nvPr/>
        </p:nvSpPr>
        <p:spPr>
          <a:xfrm>
            <a:off x="0" y="229946"/>
            <a:ext cx="5994700" cy="2610236"/>
          </a:xfrm>
          <a:prstGeom prst="wedgeEllipseCallout">
            <a:avLst>
              <a:gd name="adj1" fmla="val 15113"/>
              <a:gd name="adj2" fmla="val 68963"/>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4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もう一度、「単元の見通しと振り返りシート」を見て、評価規準を確認してみよう。どんな条件があればよかったかな。</a:t>
            </a:r>
            <a:endParaRPr lang="en-US" altLang="ja-JP" sz="24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1026" name="Picture 2">
            <a:extLst>
              <a:ext uri="{FF2B5EF4-FFF2-40B4-BE49-F238E27FC236}">
                <a16:creationId xmlns:a16="http://schemas.microsoft.com/office/drawing/2014/main" id="{7F70EA4B-B03D-1574-B4B6-4539959B4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7926" y="2840182"/>
            <a:ext cx="3704459" cy="3704459"/>
          </a:xfrm>
          <a:prstGeom prst="rect">
            <a:avLst/>
          </a:prstGeom>
          <a:noFill/>
          <a:extLst>
            <a:ext uri="{909E8E84-426E-40DD-AFC4-6F175D3DCCD1}">
              <a14:hiddenFill xmlns:a14="http://schemas.microsoft.com/office/drawing/2010/main">
                <a:solidFill>
                  <a:srgbClr val="FFFFFF"/>
                </a:solidFill>
              </a14:hiddenFill>
            </a:ext>
          </a:extLst>
        </p:spPr>
      </p:pic>
      <p:sp>
        <p:nvSpPr>
          <p:cNvPr id="10" name="吹き出し: 円形 9">
            <a:extLst>
              <a:ext uri="{FF2B5EF4-FFF2-40B4-BE49-F238E27FC236}">
                <a16:creationId xmlns:a16="http://schemas.microsoft.com/office/drawing/2014/main" id="{72569457-A293-9C41-33AB-F48F0E1BD6A4}"/>
              </a:ext>
            </a:extLst>
          </p:cNvPr>
          <p:cNvSpPr/>
          <p:nvPr/>
        </p:nvSpPr>
        <p:spPr>
          <a:xfrm>
            <a:off x="7570421" y="2422913"/>
            <a:ext cx="4496885" cy="1562100"/>
          </a:xfrm>
          <a:prstGeom prst="wedgeEllipseCallout">
            <a:avLst>
              <a:gd name="adj1" fmla="val -47800"/>
              <a:gd name="adj2" fmla="val 4005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4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自分の経験と結び付けて説明すると、もっとよくなるよ。</a:t>
            </a:r>
            <a:endParaRPr lang="en-US" altLang="ja-JP" sz="24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7476905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思考の吹き出し: 雲形 1">
            <a:extLst>
              <a:ext uri="{FF2B5EF4-FFF2-40B4-BE49-F238E27FC236}">
                <a16:creationId xmlns:a16="http://schemas.microsoft.com/office/drawing/2014/main" id="{289A10F1-5B16-1968-2F8E-A9BFFF064947}"/>
              </a:ext>
            </a:extLst>
          </p:cNvPr>
          <p:cNvSpPr/>
          <p:nvPr/>
        </p:nvSpPr>
        <p:spPr>
          <a:xfrm>
            <a:off x="2460979" y="471173"/>
            <a:ext cx="9192542" cy="3689929"/>
          </a:xfrm>
          <a:prstGeom prst="cloudCallout">
            <a:avLst>
              <a:gd name="adj1" fmla="val -29620"/>
              <a:gd name="adj2" fmla="val 64685"/>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学習評価を授業改善に</a:t>
            </a:r>
            <a:endParaRPr kumimoji="1" lang="en-US" altLang="ja-JP" sz="4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つなげるために</a:t>
            </a:r>
            <a:endParaRPr kumimoji="1" lang="en-US" altLang="ja-JP" sz="4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新しい</a:t>
            </a:r>
            <a:r>
              <a:rPr lang="ja-JP" altLang="en-US" sz="4000" dirty="0">
                <a:solidFill>
                  <a:prstClr val="black"/>
                </a:solidFill>
                <a:latin typeface="メイリオ" panose="020B0604030504040204" pitchFamily="50" charset="-128"/>
                <a:ea typeface="メイリオ" panose="020B0604030504040204" pitchFamily="50" charset="-128"/>
              </a:rPr>
              <a:t>１歩を</a:t>
            </a:r>
            <a:endParaRPr lang="en-US" altLang="ja-JP" sz="4000" dirty="0">
              <a:solidFill>
                <a:prstClr val="black"/>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4000" dirty="0">
                <a:solidFill>
                  <a:prstClr val="black"/>
                </a:solidFill>
                <a:latin typeface="メイリオ" panose="020B0604030504040204" pitchFamily="50" charset="-128"/>
                <a:ea typeface="メイリオ" panose="020B0604030504040204" pitchFamily="50" charset="-128"/>
              </a:rPr>
              <a:t>踏み出しましょう！</a:t>
            </a:r>
            <a:endParaRPr kumimoji="1" lang="ja-JP" altLang="en-US" sz="4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4273AFEA-DB9C-34F7-FB7D-0B2AF9959E16}"/>
              </a:ext>
            </a:extLst>
          </p:cNvPr>
          <p:cNvPicPr>
            <a:picLocks noChangeAspect="1"/>
          </p:cNvPicPr>
          <p:nvPr/>
        </p:nvPicPr>
        <p:blipFill>
          <a:blip r:embed="rId3"/>
          <a:stretch>
            <a:fillRect/>
          </a:stretch>
        </p:blipFill>
        <p:spPr>
          <a:xfrm>
            <a:off x="459132" y="4422720"/>
            <a:ext cx="3328614" cy="2096879"/>
          </a:xfrm>
          <a:prstGeom prst="rect">
            <a:avLst/>
          </a:prstGeom>
        </p:spPr>
      </p:pic>
      <p:pic>
        <p:nvPicPr>
          <p:cNvPr id="6" name="図 5">
            <a:extLst>
              <a:ext uri="{FF2B5EF4-FFF2-40B4-BE49-F238E27FC236}">
                <a16:creationId xmlns:a16="http://schemas.microsoft.com/office/drawing/2014/main" id="{377AA03C-5D39-1AD3-E457-B6F97C7510E0}"/>
              </a:ext>
            </a:extLst>
          </p:cNvPr>
          <p:cNvPicPr>
            <a:picLocks noChangeAspect="1"/>
          </p:cNvPicPr>
          <p:nvPr/>
        </p:nvPicPr>
        <p:blipFill>
          <a:blip r:embed="rId4"/>
          <a:stretch>
            <a:fillRect/>
          </a:stretch>
        </p:blipFill>
        <p:spPr>
          <a:xfrm>
            <a:off x="3866738" y="4894327"/>
            <a:ext cx="1098618" cy="1492500"/>
          </a:xfrm>
          <a:prstGeom prst="rect">
            <a:avLst/>
          </a:prstGeom>
        </p:spPr>
      </p:pic>
    </p:spTree>
    <p:extLst>
      <p:ext uri="{BB962C8B-B14F-4D97-AF65-F5344CB8AC3E}">
        <p14:creationId xmlns:p14="http://schemas.microsoft.com/office/powerpoint/2010/main" val="3239632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円/楕円 7">
            <a:extLst>
              <a:ext uri="{FF2B5EF4-FFF2-40B4-BE49-F238E27FC236}">
                <a16:creationId xmlns:a16="http://schemas.microsoft.com/office/drawing/2014/main" id="{03E1E1F0-4C0D-BBD7-A12C-43BE7ABA2F8E}"/>
              </a:ext>
            </a:extLst>
          </p:cNvPr>
          <p:cNvSpPr/>
          <p:nvPr/>
        </p:nvSpPr>
        <p:spPr>
          <a:xfrm>
            <a:off x="4448319" y="2815886"/>
            <a:ext cx="2783530" cy="1504047"/>
          </a:xfrm>
          <a:prstGeom prst="ellipse">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800" b="1" dirty="0">
                <a:solidFill>
                  <a:schemeClr val="accent2">
                    <a:lumMod val="75000"/>
                  </a:schemeClr>
                </a:solidFill>
              </a:rPr>
              <a:t>生徒の</a:t>
            </a:r>
            <a:endParaRPr kumimoji="1" lang="en-US" altLang="ja-JP" sz="2800" b="1" dirty="0">
              <a:solidFill>
                <a:schemeClr val="accent2">
                  <a:lumMod val="75000"/>
                </a:schemeClr>
              </a:solidFill>
            </a:endParaRPr>
          </a:p>
          <a:p>
            <a:pPr algn="ctr"/>
            <a:r>
              <a:rPr lang="ja-JP" altLang="en-US" sz="2800" b="1" dirty="0">
                <a:solidFill>
                  <a:schemeClr val="accent2">
                    <a:lumMod val="75000"/>
                  </a:schemeClr>
                </a:solidFill>
              </a:rPr>
              <a:t>学習改善</a:t>
            </a:r>
            <a:endParaRPr kumimoji="1" lang="ja-JP" altLang="en-US" sz="2400" b="1" dirty="0">
              <a:solidFill>
                <a:schemeClr val="accent2">
                  <a:lumMod val="75000"/>
                </a:schemeClr>
              </a:solidFill>
            </a:endParaRPr>
          </a:p>
        </p:txBody>
      </p:sp>
      <p:sp>
        <p:nvSpPr>
          <p:cNvPr id="254" name="四角形: 角を丸くする 84">
            <a:extLst>
              <a:ext uri="{FF2B5EF4-FFF2-40B4-BE49-F238E27FC236}">
                <a16:creationId xmlns:a16="http://schemas.microsoft.com/office/drawing/2014/main" id="{DEA156E0-F893-2742-CFFE-AC77CFB41CBA}"/>
              </a:ext>
            </a:extLst>
          </p:cNvPr>
          <p:cNvSpPr/>
          <p:nvPr/>
        </p:nvSpPr>
        <p:spPr>
          <a:xfrm>
            <a:off x="5233467" y="1955811"/>
            <a:ext cx="1213233" cy="745354"/>
          </a:xfrm>
          <a:prstGeom prst="roundRect">
            <a:avLst/>
          </a:prstGeom>
          <a:solidFill>
            <a:srgbClr val="FFCCFF"/>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メイリオ" panose="020B0604030504040204" pitchFamily="50" charset="-128"/>
                <a:ea typeface="メイリオ" panose="020B0604030504040204" pitchFamily="50" charset="-128"/>
              </a:rPr>
              <a:t>目標</a:t>
            </a:r>
          </a:p>
        </p:txBody>
      </p:sp>
      <p:sp>
        <p:nvSpPr>
          <p:cNvPr id="3" name="四角形: 角を丸くする 2">
            <a:extLst>
              <a:ext uri="{FF2B5EF4-FFF2-40B4-BE49-F238E27FC236}">
                <a16:creationId xmlns:a16="http://schemas.microsoft.com/office/drawing/2014/main" id="{7E1C7216-3199-B57B-805A-DE06CCD22981}"/>
              </a:ext>
            </a:extLst>
          </p:cNvPr>
          <p:cNvSpPr/>
          <p:nvPr/>
        </p:nvSpPr>
        <p:spPr>
          <a:xfrm>
            <a:off x="4448319" y="147586"/>
            <a:ext cx="3241871" cy="668018"/>
          </a:xfrm>
          <a:prstGeom prst="roundRect">
            <a:avLst/>
          </a:prstGeom>
          <a:solidFill>
            <a:schemeClr val="bg2"/>
          </a:solidFill>
          <a:ln w="12700" cap="flat" cmpd="sng" algn="ctr">
            <a:noFill/>
            <a:prstDash val="solid"/>
            <a:miter lim="800000"/>
          </a:ln>
          <a:effectLst/>
        </p:spPr>
        <p:txBody>
          <a:bodyPr rtlCol="0" anchor="ctr"/>
          <a:lstStyle/>
          <a:p>
            <a:pPr algn="ctr"/>
            <a:r>
              <a:rPr kumimoji="0" lang="ja-JP" altLang="en-US" sz="2400" b="1" kern="0" dirty="0">
                <a:latin typeface="メイリオ" panose="020B0604030504040204" pitchFamily="50" charset="-128"/>
                <a:ea typeface="メイリオ" panose="020B0604030504040204" pitchFamily="50" charset="-128"/>
              </a:rPr>
              <a:t>生徒の学習改善</a:t>
            </a:r>
          </a:p>
        </p:txBody>
      </p:sp>
      <p:pic>
        <p:nvPicPr>
          <p:cNvPr id="5" name="図 4">
            <a:extLst>
              <a:ext uri="{FF2B5EF4-FFF2-40B4-BE49-F238E27FC236}">
                <a16:creationId xmlns:a16="http://schemas.microsoft.com/office/drawing/2014/main" id="{14C58915-91B4-0A72-B5F1-C33C35D6E149}"/>
              </a:ext>
            </a:extLst>
          </p:cNvPr>
          <p:cNvPicPr>
            <a:picLocks noChangeAspect="1"/>
          </p:cNvPicPr>
          <p:nvPr/>
        </p:nvPicPr>
        <p:blipFill>
          <a:blip r:embed="rId3"/>
          <a:stretch>
            <a:fillRect/>
          </a:stretch>
        </p:blipFill>
        <p:spPr>
          <a:xfrm>
            <a:off x="4891751" y="4011221"/>
            <a:ext cx="2026733" cy="1119109"/>
          </a:xfrm>
          <a:prstGeom prst="rect">
            <a:avLst/>
          </a:prstGeom>
        </p:spPr>
      </p:pic>
      <p:grpSp>
        <p:nvGrpSpPr>
          <p:cNvPr id="13" name="グループ化 12"/>
          <p:cNvGrpSpPr/>
          <p:nvPr/>
        </p:nvGrpSpPr>
        <p:grpSpPr>
          <a:xfrm>
            <a:off x="3079102" y="1983818"/>
            <a:ext cx="2906431" cy="3703541"/>
            <a:chOff x="3175535" y="481894"/>
            <a:chExt cx="2906431" cy="3703541"/>
          </a:xfrm>
        </p:grpSpPr>
        <p:sp>
          <p:nvSpPr>
            <p:cNvPr id="7" name="フリーフォーム: 図形 6">
              <a:extLst>
                <a:ext uri="{FF2B5EF4-FFF2-40B4-BE49-F238E27FC236}">
                  <a16:creationId xmlns:a16="http://schemas.microsoft.com/office/drawing/2014/main" id="{21DAA39C-6E9C-3636-C0AE-D5E7E2236137}"/>
                </a:ext>
              </a:extLst>
            </p:cNvPr>
            <p:cNvSpPr/>
            <p:nvPr/>
          </p:nvSpPr>
          <p:spPr>
            <a:xfrm rot="3440607">
              <a:off x="3263389" y="697894"/>
              <a:ext cx="2730724" cy="2906431"/>
            </a:xfrm>
            <a:custGeom>
              <a:avLst/>
              <a:gdLst>
                <a:gd name="connsiteX0" fmla="*/ 633638 w 2730724"/>
                <a:gd name="connsiteY0" fmla="*/ 0 h 2906431"/>
                <a:gd name="connsiteX1" fmla="*/ 1267275 w 2730724"/>
                <a:gd name="connsiteY1" fmla="*/ 1092479 h 2906431"/>
                <a:gd name="connsiteX2" fmla="*/ 1159256 w 2730724"/>
                <a:gd name="connsiteY2" fmla="*/ 1092479 h 2906431"/>
                <a:gd name="connsiteX3" fmla="*/ 1175436 w 2730724"/>
                <a:gd name="connsiteY3" fmla="*/ 1134951 h 2906431"/>
                <a:gd name="connsiteX4" fmla="*/ 1716047 w 2730724"/>
                <a:gd name="connsiteY4" fmla="*/ 1772090 h 2906431"/>
                <a:gd name="connsiteX5" fmla="*/ 2518601 w 2730724"/>
                <a:gd name="connsiteY5" fmla="*/ 1997237 h 2906431"/>
                <a:gd name="connsiteX6" fmla="*/ 2577530 w 2730724"/>
                <a:gd name="connsiteY6" fmla="*/ 1992980 h 2906431"/>
                <a:gd name="connsiteX7" fmla="*/ 2577974 w 2730724"/>
                <a:gd name="connsiteY7" fmla="*/ 1995584 h 2906431"/>
                <a:gd name="connsiteX8" fmla="*/ 1923817 w 2730724"/>
                <a:gd name="connsiteY8" fmla="*/ 2689199 h 2906431"/>
                <a:gd name="connsiteX9" fmla="*/ 2728353 w 2730724"/>
                <a:gd name="connsiteY9" fmla="*/ 2878038 h 2906431"/>
                <a:gd name="connsiteX10" fmla="*/ 2730724 w 2730724"/>
                <a:gd name="connsiteY10" fmla="*/ 2891951 h 2906431"/>
                <a:gd name="connsiteX11" fmla="*/ 2539754 w 2730724"/>
                <a:gd name="connsiteY11" fmla="*/ 2905747 h 2906431"/>
                <a:gd name="connsiteX12" fmla="*/ 1225728 w 2730724"/>
                <a:gd name="connsiteY12" fmla="*/ 2537114 h 2906431"/>
                <a:gd name="connsiteX13" fmla="*/ 248670 w 2730724"/>
                <a:gd name="connsiteY13" fmla="*/ 1240187 h 2906431"/>
                <a:gd name="connsiteX14" fmla="*/ 212401 w 2730724"/>
                <a:gd name="connsiteY14" fmla="*/ 1092479 h 2906431"/>
                <a:gd name="connsiteX15" fmla="*/ 0 w 2730724"/>
                <a:gd name="connsiteY15" fmla="*/ 1092479 h 290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0724" h="2906431">
                  <a:moveTo>
                    <a:pt x="633638" y="0"/>
                  </a:moveTo>
                  <a:lnTo>
                    <a:pt x="1267275" y="1092479"/>
                  </a:lnTo>
                  <a:lnTo>
                    <a:pt x="1159256" y="1092479"/>
                  </a:lnTo>
                  <a:lnTo>
                    <a:pt x="1175436" y="1134951"/>
                  </a:lnTo>
                  <a:cubicBezTo>
                    <a:pt x="1283964" y="1387981"/>
                    <a:pt x="1466788" y="1612335"/>
                    <a:pt x="1716047" y="1772090"/>
                  </a:cubicBezTo>
                  <a:cubicBezTo>
                    <a:pt x="1964659" y="1931429"/>
                    <a:pt x="2244058" y="2003877"/>
                    <a:pt x="2518601" y="1997237"/>
                  </a:cubicBezTo>
                  <a:lnTo>
                    <a:pt x="2577530" y="1992980"/>
                  </a:lnTo>
                  <a:lnTo>
                    <a:pt x="2577974" y="1995584"/>
                  </a:lnTo>
                  <a:lnTo>
                    <a:pt x="1923817" y="2689199"/>
                  </a:lnTo>
                  <a:lnTo>
                    <a:pt x="2728353" y="2878038"/>
                  </a:lnTo>
                  <a:lnTo>
                    <a:pt x="2730724" y="2891951"/>
                  </a:lnTo>
                  <a:lnTo>
                    <a:pt x="2539754" y="2905747"/>
                  </a:lnTo>
                  <a:cubicBezTo>
                    <a:pt x="2090245" y="2916622"/>
                    <a:pt x="1632783" y="2798001"/>
                    <a:pt x="1225728" y="2537114"/>
                  </a:cubicBezTo>
                  <a:cubicBezTo>
                    <a:pt x="735992" y="2223232"/>
                    <a:pt x="402892" y="1757045"/>
                    <a:pt x="248670" y="1240187"/>
                  </a:cubicBezTo>
                  <a:lnTo>
                    <a:pt x="212401" y="1092479"/>
                  </a:lnTo>
                  <a:lnTo>
                    <a:pt x="0" y="1092479"/>
                  </a:lnTo>
                  <a:close/>
                </a:path>
              </a:pathLst>
            </a:custGeom>
            <a:solidFill>
              <a:schemeClr val="accent4">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2800" dirty="0">
                <a:solidFill>
                  <a:schemeClr val="accent2">
                    <a:lumMod val="20000"/>
                    <a:lumOff val="80000"/>
                  </a:schemeClr>
                </a:solidFill>
              </a:endParaRPr>
            </a:p>
          </p:txBody>
        </p:sp>
        <p:sp>
          <p:nvSpPr>
            <p:cNvPr id="8" name="正方形/長方形 7">
              <a:extLst>
                <a:ext uri="{FF2B5EF4-FFF2-40B4-BE49-F238E27FC236}">
                  <a16:creationId xmlns:a16="http://schemas.microsoft.com/office/drawing/2014/main" id="{576C73BF-C28D-54B2-7A9A-FB8ABAE3B8D8}"/>
                </a:ext>
              </a:extLst>
            </p:cNvPr>
            <p:cNvSpPr/>
            <p:nvPr/>
          </p:nvSpPr>
          <p:spPr>
            <a:xfrm rot="17130310">
              <a:off x="3346751" y="1646757"/>
              <a:ext cx="3703541" cy="1373816"/>
            </a:xfrm>
            <a:prstGeom prst="rect">
              <a:avLst/>
            </a:prstGeom>
            <a:noFill/>
          </p:spPr>
          <p:txBody>
            <a:bodyPr wrap="none" lIns="91440" tIns="45720" rIns="91440" bIns="45720">
              <a:prstTxWarp prst="textArchUp">
                <a:avLst>
                  <a:gd name="adj" fmla="val 9775486"/>
                </a:avLst>
              </a:prstTxWarp>
              <a:spAutoFit/>
            </a:bodyPr>
            <a:lstStyle/>
            <a:p>
              <a:pPr algn="ctr"/>
              <a:r>
                <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目標の実現</a:t>
              </a:r>
              <a:r>
                <a:rPr lang="ja-JP" altLang="en-US" sz="2000" b="0" cap="none" spc="0" dirty="0">
                  <a:ln w="0"/>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に向けた</a:t>
              </a:r>
              <a:endParaRPr lang="en-US" altLang="ja-JP" sz="2000" b="0" cap="none" spc="0" dirty="0">
                <a:ln w="0"/>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a:p>
              <a:pPr algn="ctr"/>
              <a:r>
                <a:rPr lang="ja-JP" altLang="en-US" sz="2000" b="0" cap="none" spc="0" dirty="0">
                  <a:ln w="0"/>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自己の学習の調整</a:t>
              </a:r>
            </a:p>
          </p:txBody>
        </p:sp>
      </p:grpSp>
      <p:grpSp>
        <p:nvGrpSpPr>
          <p:cNvPr id="11" name="グループ化 10"/>
          <p:cNvGrpSpPr/>
          <p:nvPr/>
        </p:nvGrpSpPr>
        <p:grpSpPr>
          <a:xfrm>
            <a:off x="6096000" y="2173990"/>
            <a:ext cx="2247907" cy="3753010"/>
            <a:chOff x="6192433" y="672066"/>
            <a:chExt cx="2247907" cy="3753010"/>
          </a:xfrm>
        </p:grpSpPr>
        <p:sp>
          <p:nvSpPr>
            <p:cNvPr id="2" name="フリーフォーム: 図形 1">
              <a:extLst>
                <a:ext uri="{FF2B5EF4-FFF2-40B4-BE49-F238E27FC236}">
                  <a16:creationId xmlns:a16="http://schemas.microsoft.com/office/drawing/2014/main" id="{17F7B08F-431A-0A2C-50AE-0E37CCA7084D}"/>
                </a:ext>
              </a:extLst>
            </p:cNvPr>
            <p:cNvSpPr/>
            <p:nvPr/>
          </p:nvSpPr>
          <p:spPr>
            <a:xfrm rot="6294964">
              <a:off x="5451777" y="1436513"/>
              <a:ext cx="3753010" cy="2224116"/>
            </a:xfrm>
            <a:custGeom>
              <a:avLst/>
              <a:gdLst>
                <a:gd name="connsiteX0" fmla="*/ 0 w 3753010"/>
                <a:gd name="connsiteY0" fmla="*/ 1971463 h 2224116"/>
                <a:gd name="connsiteX1" fmla="*/ 22307 w 3753010"/>
                <a:gd name="connsiteY1" fmla="*/ 1854589 h 2224116"/>
                <a:gd name="connsiteX2" fmla="*/ 1691367 w 3753010"/>
                <a:gd name="connsiteY2" fmla="*/ 145666 h 2224116"/>
                <a:gd name="connsiteX3" fmla="*/ 2893818 w 3753010"/>
                <a:gd name="connsiteY3" fmla="*/ 145430 h 2224116"/>
                <a:gd name="connsiteX4" fmla="*/ 3013692 w 3753010"/>
                <a:gd name="connsiteY4" fmla="*/ 182208 h 2224116"/>
                <a:gd name="connsiteX5" fmla="*/ 3119373 w 3753010"/>
                <a:gd name="connsiteY5" fmla="*/ 0 h 2224116"/>
                <a:gd name="connsiteX6" fmla="*/ 3753010 w 3753010"/>
                <a:gd name="connsiteY6" fmla="*/ 1092479 h 2224116"/>
                <a:gd name="connsiteX7" fmla="*/ 2485735 w 3753010"/>
                <a:gd name="connsiteY7" fmla="*/ 1092479 h 2224116"/>
                <a:gd name="connsiteX8" fmla="*/ 2539595 w 3753010"/>
                <a:gd name="connsiteY8" fmla="*/ 999617 h 2224116"/>
                <a:gd name="connsiteX9" fmla="*/ 2455904 w 3753010"/>
                <a:gd name="connsiteY9" fmla="*/ 984705 h 2224116"/>
                <a:gd name="connsiteX10" fmla="*/ 1925260 w 3753010"/>
                <a:gd name="connsiteY10" fmla="*/ 1023713 h 2224116"/>
                <a:gd name="connsiteX11" fmla="*/ 879929 w 3753010"/>
                <a:gd name="connsiteY11" fmla="*/ 2203345 h 2224116"/>
                <a:gd name="connsiteX12" fmla="*/ 878044 w 3753010"/>
                <a:gd name="connsiteY12" fmla="*/ 2224116 h 222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3010" h="2224116">
                  <a:moveTo>
                    <a:pt x="0" y="1971463"/>
                  </a:moveTo>
                  <a:lnTo>
                    <a:pt x="22307" y="1854589"/>
                  </a:lnTo>
                  <a:cubicBezTo>
                    <a:pt x="216986" y="1049645"/>
                    <a:pt x="834850" y="373825"/>
                    <a:pt x="1691367" y="145666"/>
                  </a:cubicBezTo>
                  <a:cubicBezTo>
                    <a:pt x="2100159" y="36771"/>
                    <a:pt x="2512520" y="43380"/>
                    <a:pt x="2893818" y="145430"/>
                  </a:cubicBezTo>
                  <a:lnTo>
                    <a:pt x="3013692" y="182208"/>
                  </a:lnTo>
                  <a:lnTo>
                    <a:pt x="3119373" y="0"/>
                  </a:lnTo>
                  <a:lnTo>
                    <a:pt x="3753010" y="1092479"/>
                  </a:lnTo>
                  <a:lnTo>
                    <a:pt x="2485735" y="1092479"/>
                  </a:lnTo>
                  <a:lnTo>
                    <a:pt x="2539595" y="999617"/>
                  </a:lnTo>
                  <a:lnTo>
                    <a:pt x="2455904" y="984705"/>
                  </a:lnTo>
                  <a:cubicBezTo>
                    <a:pt x="2283049" y="964693"/>
                    <a:pt x="2103599" y="976207"/>
                    <a:pt x="1925260" y="1023713"/>
                  </a:cubicBezTo>
                  <a:cubicBezTo>
                    <a:pt x="1354577" y="1175731"/>
                    <a:pt x="957360" y="1653135"/>
                    <a:pt x="879929" y="2203345"/>
                  </a:cubicBezTo>
                  <a:lnTo>
                    <a:pt x="878044" y="2224116"/>
                  </a:lnTo>
                  <a:close/>
                </a:path>
              </a:pathLst>
            </a:cu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2800" dirty="0">
                <a:solidFill>
                  <a:schemeClr val="accent2"/>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6777544-FD0C-86CC-C9CC-998E39E0CD8F}"/>
                </a:ext>
              </a:extLst>
            </p:cNvPr>
            <p:cNvSpPr/>
            <p:nvPr/>
          </p:nvSpPr>
          <p:spPr>
            <a:xfrm rot="4881299">
              <a:off x="5585299" y="1699839"/>
              <a:ext cx="2779777" cy="1565509"/>
            </a:xfrm>
            <a:prstGeom prst="rect">
              <a:avLst/>
            </a:prstGeom>
            <a:noFill/>
          </p:spPr>
          <p:txBody>
            <a:bodyPr wrap="none" lIns="91440" tIns="45720" rIns="91440" bIns="45720">
              <a:prstTxWarp prst="textArchUp">
                <a:avLst>
                  <a:gd name="adj" fmla="val 10379775"/>
                </a:avLst>
              </a:prstTxWarp>
              <a:spAutoFit/>
            </a:bodyPr>
            <a:lstStyle/>
            <a:p>
              <a:pPr algn="ctr"/>
              <a:r>
                <a:rPr lang="ja-JP" altLang="en-US" sz="2400" b="0" cap="none" spc="0" dirty="0">
                  <a:ln w="0"/>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目標の</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理解</a:t>
              </a:r>
              <a:endParaRPr lang="ja-JP" altLang="en-US" sz="2400" b="0" cap="none" spc="0" dirty="0">
                <a:ln w="0"/>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grpSp>
      <p:grpSp>
        <p:nvGrpSpPr>
          <p:cNvPr id="12" name="グループ化 11"/>
          <p:cNvGrpSpPr/>
          <p:nvPr/>
        </p:nvGrpSpPr>
        <p:grpSpPr>
          <a:xfrm>
            <a:off x="4097685" y="4164406"/>
            <a:ext cx="3358012" cy="2395919"/>
            <a:chOff x="4194118" y="2662482"/>
            <a:chExt cx="3358012" cy="2395919"/>
          </a:xfrm>
        </p:grpSpPr>
        <p:sp>
          <p:nvSpPr>
            <p:cNvPr id="6" name="フリーフォーム: 図形 5">
              <a:extLst>
                <a:ext uri="{FF2B5EF4-FFF2-40B4-BE49-F238E27FC236}">
                  <a16:creationId xmlns:a16="http://schemas.microsoft.com/office/drawing/2014/main" id="{D0610687-5EF0-BC3E-A7AF-4C7D4D000D30}"/>
                </a:ext>
              </a:extLst>
            </p:cNvPr>
            <p:cNvSpPr/>
            <p:nvPr/>
          </p:nvSpPr>
          <p:spPr>
            <a:xfrm rot="4233161">
              <a:off x="4675164" y="2181436"/>
              <a:ext cx="2395919" cy="3358012"/>
            </a:xfrm>
            <a:custGeom>
              <a:avLst/>
              <a:gdLst>
                <a:gd name="connsiteX0" fmla="*/ 0 w 2395919"/>
                <a:gd name="connsiteY0" fmla="*/ 3358012 h 3358012"/>
                <a:gd name="connsiteX1" fmla="*/ 633638 w 2395919"/>
                <a:gd name="connsiteY1" fmla="*/ 2265533 h 3358012"/>
                <a:gd name="connsiteX2" fmla="*/ 727615 w 2395919"/>
                <a:gd name="connsiteY2" fmla="*/ 2427563 h 3358012"/>
                <a:gd name="connsiteX3" fmla="*/ 825444 w 2395919"/>
                <a:gd name="connsiteY3" fmla="*/ 2372636 h 3358012"/>
                <a:gd name="connsiteX4" fmla="*/ 1405273 w 2395919"/>
                <a:gd name="connsiteY4" fmla="*/ 1643838 h 3358012"/>
                <a:gd name="connsiteX5" fmla="*/ 1299612 w 2395919"/>
                <a:gd name="connsiteY5" fmla="*/ 463190 h 3358012"/>
                <a:gd name="connsiteX6" fmla="*/ 1282311 w 2395919"/>
                <a:gd name="connsiteY6" fmla="*/ 436631 h 3358012"/>
                <a:gd name="connsiteX7" fmla="*/ 2009983 w 2395919"/>
                <a:gd name="connsiteY7" fmla="*/ 934194 h 3358012"/>
                <a:gd name="connsiteX8" fmla="*/ 2079400 w 2395919"/>
                <a:gd name="connsiteY8" fmla="*/ 0 h 3358012"/>
                <a:gd name="connsiteX9" fmla="*/ 2178876 w 2395919"/>
                <a:gd name="connsiteY9" fmla="*/ 187524 h 3358012"/>
                <a:gd name="connsiteX10" fmla="*/ 2262098 w 2395919"/>
                <a:gd name="connsiteY10" fmla="*/ 1946368 h 3358012"/>
                <a:gd name="connsiteX11" fmla="*/ 1265039 w 2395919"/>
                <a:gd name="connsiteY11" fmla="*/ 3169102 h 3358012"/>
                <a:gd name="connsiteX12" fmla="*/ 1183239 w 2395919"/>
                <a:gd name="connsiteY12" fmla="*/ 3213122 h 3358012"/>
                <a:gd name="connsiteX13" fmla="*/ 1267275 w 2395919"/>
                <a:gd name="connsiteY13" fmla="*/ 3358011 h 335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95919" h="3358012">
                  <a:moveTo>
                    <a:pt x="0" y="3358012"/>
                  </a:moveTo>
                  <a:lnTo>
                    <a:pt x="633638" y="2265533"/>
                  </a:lnTo>
                  <a:lnTo>
                    <a:pt x="727615" y="2427563"/>
                  </a:lnTo>
                  <a:lnTo>
                    <a:pt x="825444" y="2372636"/>
                  </a:lnTo>
                  <a:cubicBezTo>
                    <a:pt x="1085769" y="2207491"/>
                    <a:pt x="1294670" y="1957089"/>
                    <a:pt x="1405273" y="1643838"/>
                  </a:cubicBezTo>
                  <a:cubicBezTo>
                    <a:pt x="1548648" y="1237773"/>
                    <a:pt x="1497157" y="810190"/>
                    <a:pt x="1299612" y="463190"/>
                  </a:cubicBezTo>
                  <a:lnTo>
                    <a:pt x="1282311" y="436631"/>
                  </a:lnTo>
                  <a:lnTo>
                    <a:pt x="2009983" y="934194"/>
                  </a:lnTo>
                  <a:lnTo>
                    <a:pt x="2079400" y="0"/>
                  </a:lnTo>
                  <a:lnTo>
                    <a:pt x="2178876" y="187524"/>
                  </a:lnTo>
                  <a:cubicBezTo>
                    <a:pt x="2426210" y="721100"/>
                    <a:pt x="2473373" y="1348002"/>
                    <a:pt x="2262098" y="1946368"/>
                  </a:cubicBezTo>
                  <a:cubicBezTo>
                    <a:pt x="2074298" y="2478251"/>
                    <a:pt x="1713416" y="2899468"/>
                    <a:pt x="1265039" y="3169102"/>
                  </a:cubicBezTo>
                  <a:lnTo>
                    <a:pt x="1183239" y="3213122"/>
                  </a:lnTo>
                  <a:lnTo>
                    <a:pt x="1267275" y="3358011"/>
                  </a:lnTo>
                  <a:close/>
                </a:path>
              </a:pathLst>
            </a:cu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2800" dirty="0">
                <a:solidFill>
                  <a:srgbClr val="0000FF"/>
                </a:solidFill>
              </a:endParaRPr>
            </a:p>
          </p:txBody>
        </p:sp>
        <p:sp>
          <p:nvSpPr>
            <p:cNvPr id="10" name="正方形/長方形 9">
              <a:extLst>
                <a:ext uri="{FF2B5EF4-FFF2-40B4-BE49-F238E27FC236}">
                  <a16:creationId xmlns:a16="http://schemas.microsoft.com/office/drawing/2014/main" id="{59A1E32C-5392-EFF5-47BB-9B7CB71DDDE8}"/>
                </a:ext>
              </a:extLst>
            </p:cNvPr>
            <p:cNvSpPr/>
            <p:nvPr/>
          </p:nvSpPr>
          <p:spPr>
            <a:xfrm rot="985079">
              <a:off x="4297777" y="3519779"/>
              <a:ext cx="2609290" cy="992889"/>
            </a:xfrm>
            <a:prstGeom prst="rect">
              <a:avLst/>
            </a:prstGeom>
            <a:noFill/>
          </p:spPr>
          <p:txBody>
            <a:bodyPr wrap="none" lIns="91440" tIns="45720" rIns="91440" bIns="45720">
              <a:prstTxWarp prst="textArchDown">
                <a:avLst/>
              </a:prstTxWarp>
              <a:spAutoFit/>
            </a:bodyPr>
            <a:lstStyle/>
            <a:p>
              <a:pPr algn="ctr"/>
              <a:r>
                <a:rPr lang="ja-JP" altLang="en-US" sz="5400" b="0" cap="none" spc="0" dirty="0">
                  <a:ln w="0"/>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自己の学習状況の把握</a:t>
              </a:r>
            </a:p>
          </p:txBody>
        </p:sp>
      </p:grpSp>
      <p:graphicFrame>
        <p:nvGraphicFramePr>
          <p:cNvPr id="15" name="表 14">
            <a:extLst>
              <a:ext uri="{FF2B5EF4-FFF2-40B4-BE49-F238E27FC236}">
                <a16:creationId xmlns:a16="http://schemas.microsoft.com/office/drawing/2014/main" id="{AFB903E1-2511-10A1-769A-AFE5A94C9228}"/>
              </a:ext>
            </a:extLst>
          </p:cNvPr>
          <p:cNvGraphicFramePr>
            <a:graphicFrameLocks noGrp="1"/>
          </p:cNvGraphicFramePr>
          <p:nvPr>
            <p:extLst>
              <p:ext uri="{D42A27DB-BD31-4B8C-83A1-F6EECF244321}">
                <p14:modId xmlns:p14="http://schemas.microsoft.com/office/powerpoint/2010/main" val="2708136244"/>
              </p:ext>
            </p:extLst>
          </p:nvPr>
        </p:nvGraphicFramePr>
        <p:xfrm>
          <a:off x="325248" y="911038"/>
          <a:ext cx="11541503" cy="907275"/>
        </p:xfrm>
        <a:graphic>
          <a:graphicData uri="http://schemas.openxmlformats.org/drawingml/2006/table">
            <a:tbl>
              <a:tblPr firstRow="1" firstCol="1" bandRow="1">
                <a:tableStyleId>{5C22544A-7EE6-4342-B048-85BDC9FD1C3A}</a:tableStyleId>
              </a:tblPr>
              <a:tblGrid>
                <a:gridCol w="11541503">
                  <a:extLst>
                    <a:ext uri="{9D8B030D-6E8A-4147-A177-3AD203B41FA5}">
                      <a16:colId xmlns:a16="http://schemas.microsoft.com/office/drawing/2014/main" val="2402209162"/>
                    </a:ext>
                  </a:extLst>
                </a:gridCol>
              </a:tblGrid>
              <a:tr h="907275">
                <a:tc>
                  <a:txBody>
                    <a:bodyPr/>
                    <a:lstStyle/>
                    <a:p>
                      <a:pPr marL="133350" indent="-133350" algn="l" hangingPunct="0"/>
                      <a:r>
                        <a:rPr lang="ja-JP" altLang="en-US" sz="2800" b="0" kern="100" dirty="0">
                          <a:solidFill>
                            <a:schemeClr val="tx1"/>
                          </a:solidFill>
                          <a:effectLst/>
                          <a:latin typeface="メイリオ" panose="020B0604030504040204" pitchFamily="50" charset="-128"/>
                          <a:ea typeface="メイリオ" panose="020B0604030504040204" pitchFamily="50" charset="-128"/>
                        </a:rPr>
                        <a:t>　生徒自身が目標を理解し、目標に照らして自己の学習状況を把握し、目標の実現に向けて学習を調整していくこと。</a:t>
                      </a:r>
                    </a:p>
                  </a:txBody>
                  <a:tcPr marL="68580" marR="68580" marT="0" marB="0">
                    <a:noFill/>
                  </a:tcPr>
                </a:tc>
                <a:extLst>
                  <a:ext uri="{0D108BD9-81ED-4DB2-BD59-A6C34878D82A}">
                    <a16:rowId xmlns:a16="http://schemas.microsoft.com/office/drawing/2014/main" val="2823399512"/>
                  </a:ext>
                </a:extLst>
              </a:tr>
            </a:tbl>
          </a:graphicData>
        </a:graphic>
      </p:graphicFrame>
      <p:sp>
        <p:nvSpPr>
          <p:cNvPr id="4" name="テキスト ボックス 3">
            <a:extLst>
              <a:ext uri="{FF2B5EF4-FFF2-40B4-BE49-F238E27FC236}">
                <a16:creationId xmlns:a16="http://schemas.microsoft.com/office/drawing/2014/main" id="{FC215ABD-BC57-70D0-3032-E37A0BB41C7B}"/>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164194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54"/>
                                        </p:tgtEl>
                                        <p:attrNameLst>
                                          <p:attrName>style.visibility</p:attrName>
                                        </p:attrNameLst>
                                      </p:cBhvr>
                                      <p:to>
                                        <p:strVal val="visible"/>
                                      </p:to>
                                    </p:set>
                                    <p:animEffect transition="in" filter="randombar(horizontal)">
                                      <p:cBhvr>
                                        <p:cTn id="14" dur="500"/>
                                        <p:tgtEl>
                                          <p:spTgt spid="25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4FB3D2B-D9EC-47EF-4385-BDAD569AA83F}"/>
              </a:ext>
            </a:extLst>
          </p:cNvPr>
          <p:cNvPicPr>
            <a:picLocks noChangeAspect="1"/>
          </p:cNvPicPr>
          <p:nvPr/>
        </p:nvPicPr>
        <p:blipFill>
          <a:blip r:embed="rId3"/>
          <a:stretch>
            <a:fillRect/>
          </a:stretch>
        </p:blipFill>
        <p:spPr>
          <a:xfrm>
            <a:off x="10393183" y="2357341"/>
            <a:ext cx="1111182" cy="1617750"/>
          </a:xfrm>
          <a:prstGeom prst="rect">
            <a:avLst/>
          </a:prstGeom>
        </p:spPr>
      </p:pic>
      <p:sp>
        <p:nvSpPr>
          <p:cNvPr id="5" name="吹き出し: 角を丸めた四角形 4">
            <a:extLst>
              <a:ext uri="{FF2B5EF4-FFF2-40B4-BE49-F238E27FC236}">
                <a16:creationId xmlns:a16="http://schemas.microsoft.com/office/drawing/2014/main" id="{8BF086AB-29FF-F94A-470F-1528E4611AB2}"/>
              </a:ext>
            </a:extLst>
          </p:cNvPr>
          <p:cNvSpPr/>
          <p:nvPr/>
        </p:nvSpPr>
        <p:spPr>
          <a:xfrm>
            <a:off x="429492" y="2378123"/>
            <a:ext cx="9213272" cy="1833659"/>
          </a:xfrm>
          <a:prstGeom prst="wedgeRoundRectCallout">
            <a:avLst>
              <a:gd name="adj1" fmla="val 56430"/>
              <a:gd name="adj2" fmla="val -17294"/>
              <a:gd name="adj3" fmla="val 16667"/>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200" b="1" dirty="0">
                <a:ln w="1905"/>
                <a:solidFill>
                  <a:schemeClr val="tx1"/>
                </a:soli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rPr>
              <a:t>生徒がこのように学習改善を進めていけるようにするには、</a:t>
            </a:r>
            <a:r>
              <a:rPr lang="ja-JP" altLang="en-US" sz="4000" b="1" dirty="0">
                <a:ln w="1905"/>
                <a:solidFill>
                  <a:srgbClr val="FF0000"/>
                </a:soli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rPr>
              <a:t>教師の働きかけ</a:t>
            </a:r>
            <a:r>
              <a:rPr lang="ja-JP" altLang="en-US" sz="3200" b="1" dirty="0">
                <a:ln w="1905"/>
                <a:solidFill>
                  <a:schemeClr val="tx1"/>
                </a:soli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rPr>
              <a:t>が必要です。</a:t>
            </a:r>
            <a:endParaRPr lang="ja-JP" altLang="en-US" sz="4000" b="1" dirty="0">
              <a:ln w="1905"/>
              <a:solidFill>
                <a:schemeClr val="tx1"/>
              </a:solidFill>
              <a:effectLst>
                <a:innerShdw blurRad="69850" dist="43180" dir="5400000">
                  <a:srgbClr val="000000">
                    <a:alpha val="65000"/>
                  </a:srgbClr>
                </a:inn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14776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円/楕円 7">
            <a:extLst>
              <a:ext uri="{FF2B5EF4-FFF2-40B4-BE49-F238E27FC236}">
                <a16:creationId xmlns:a16="http://schemas.microsoft.com/office/drawing/2014/main" id="{03E1E1F0-4C0D-BBD7-A12C-43BE7ABA2F8E}"/>
              </a:ext>
            </a:extLst>
          </p:cNvPr>
          <p:cNvSpPr/>
          <p:nvPr/>
        </p:nvSpPr>
        <p:spPr>
          <a:xfrm>
            <a:off x="4804469" y="1257018"/>
            <a:ext cx="2348016" cy="1504047"/>
          </a:xfrm>
          <a:prstGeom prst="ellipse">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800" b="1" dirty="0">
                <a:solidFill>
                  <a:schemeClr val="accent2">
                    <a:lumMod val="75000"/>
                  </a:schemeClr>
                </a:solidFill>
              </a:rPr>
              <a:t>生徒の</a:t>
            </a:r>
            <a:endParaRPr kumimoji="1" lang="en-US" altLang="ja-JP" sz="2800" b="1" dirty="0">
              <a:solidFill>
                <a:schemeClr val="accent2">
                  <a:lumMod val="75000"/>
                </a:schemeClr>
              </a:solidFill>
            </a:endParaRPr>
          </a:p>
          <a:p>
            <a:pPr algn="ctr"/>
            <a:r>
              <a:rPr lang="ja-JP" altLang="en-US" sz="2800" b="1" dirty="0">
                <a:solidFill>
                  <a:schemeClr val="accent2">
                    <a:lumMod val="75000"/>
                  </a:schemeClr>
                </a:solidFill>
              </a:rPr>
              <a:t>学習改善</a:t>
            </a:r>
            <a:endParaRPr kumimoji="1" lang="ja-JP" altLang="en-US" sz="2400" b="1" dirty="0">
              <a:solidFill>
                <a:schemeClr val="accent2">
                  <a:lumMod val="75000"/>
                </a:schemeClr>
              </a:solidFill>
            </a:endParaRPr>
          </a:p>
        </p:txBody>
      </p:sp>
      <p:sp>
        <p:nvSpPr>
          <p:cNvPr id="87" name="テキスト ボックス 86">
            <a:extLst>
              <a:ext uri="{FF2B5EF4-FFF2-40B4-BE49-F238E27FC236}">
                <a16:creationId xmlns:a16="http://schemas.microsoft.com/office/drawing/2014/main" id="{2AD121D3-55D3-AE89-C29F-041731EFD96B}"/>
              </a:ext>
            </a:extLst>
          </p:cNvPr>
          <p:cNvSpPr txBox="1"/>
          <p:nvPr/>
        </p:nvSpPr>
        <p:spPr>
          <a:xfrm>
            <a:off x="8778520" y="2408627"/>
            <a:ext cx="2407359" cy="830997"/>
          </a:xfrm>
          <a:prstGeom prst="rect">
            <a:avLst/>
          </a:prstGeom>
          <a:noFill/>
        </p:spPr>
        <p:txBody>
          <a:bodyPr wrap="square" rtlCol="0">
            <a:spAutoFit/>
          </a:bodyPr>
          <a:lstStyle/>
          <a:p>
            <a:pPr algn="ctr"/>
            <a:r>
              <a:rPr kumimoji="1" lang="ja-JP" altLang="en-US" sz="2400" b="1" dirty="0">
                <a:solidFill>
                  <a:srgbClr val="0070C0"/>
                </a:solidFill>
                <a:latin typeface="メイリオ" panose="020B0604030504040204" pitchFamily="50" charset="-128"/>
                <a:ea typeface="メイリオ" panose="020B0604030504040204" pitchFamily="50" charset="-128"/>
              </a:rPr>
              <a:t>教師の</a:t>
            </a:r>
            <a:endParaRPr kumimoji="1" lang="en-US" altLang="ja-JP" sz="2400" b="1" dirty="0">
              <a:solidFill>
                <a:srgbClr val="0070C0"/>
              </a:solidFill>
              <a:latin typeface="メイリオ" panose="020B0604030504040204" pitchFamily="50" charset="-128"/>
              <a:ea typeface="メイリオ" panose="020B0604030504040204" pitchFamily="50" charset="-128"/>
            </a:endParaRPr>
          </a:p>
          <a:p>
            <a:pPr algn="ctr"/>
            <a:r>
              <a:rPr lang="ja-JP" altLang="en-US" sz="2400" b="1" dirty="0">
                <a:solidFill>
                  <a:srgbClr val="0070C0"/>
                </a:solidFill>
                <a:latin typeface="メイリオ" panose="020B0604030504040204" pitchFamily="50" charset="-128"/>
                <a:ea typeface="メイリオ" panose="020B0604030504040204" pitchFamily="50" charset="-128"/>
              </a:rPr>
              <a:t>働きかけ</a:t>
            </a:r>
            <a:endParaRPr kumimoji="1" lang="ja-JP" altLang="en-US" sz="2400" b="1" dirty="0">
              <a:solidFill>
                <a:srgbClr val="0070C0"/>
              </a:solidFill>
              <a:latin typeface="メイリオ" panose="020B0604030504040204" pitchFamily="50" charset="-128"/>
              <a:ea typeface="メイリオ" panose="020B0604030504040204" pitchFamily="50" charset="-128"/>
            </a:endParaRPr>
          </a:p>
        </p:txBody>
      </p:sp>
      <p:cxnSp>
        <p:nvCxnSpPr>
          <p:cNvPr id="88" name="直線矢印コネクタ 87">
            <a:extLst>
              <a:ext uri="{FF2B5EF4-FFF2-40B4-BE49-F238E27FC236}">
                <a16:creationId xmlns:a16="http://schemas.microsoft.com/office/drawing/2014/main" id="{A42D052C-3BCE-AA22-411C-1304A9307885}"/>
              </a:ext>
            </a:extLst>
          </p:cNvPr>
          <p:cNvCxnSpPr>
            <a:cxnSpLocks/>
          </p:cNvCxnSpPr>
          <p:nvPr/>
        </p:nvCxnSpPr>
        <p:spPr>
          <a:xfrm flipH="1">
            <a:off x="8449626" y="2681639"/>
            <a:ext cx="74243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id="{39C0F2D7-2851-8495-9ABD-074029765421}"/>
              </a:ext>
            </a:extLst>
          </p:cNvPr>
          <p:cNvCxnSpPr>
            <a:cxnSpLocks/>
          </p:cNvCxnSpPr>
          <p:nvPr/>
        </p:nvCxnSpPr>
        <p:spPr>
          <a:xfrm flipV="1">
            <a:off x="8501978" y="3020858"/>
            <a:ext cx="798891" cy="24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0" name="テキスト ボックス 89">
            <a:extLst>
              <a:ext uri="{FF2B5EF4-FFF2-40B4-BE49-F238E27FC236}">
                <a16:creationId xmlns:a16="http://schemas.microsoft.com/office/drawing/2014/main" id="{1832B79F-4D4A-387E-8320-ED3992C7D4F5}"/>
              </a:ext>
            </a:extLst>
          </p:cNvPr>
          <p:cNvSpPr txBox="1"/>
          <p:nvPr/>
        </p:nvSpPr>
        <p:spPr>
          <a:xfrm flipH="1">
            <a:off x="8535601" y="2080423"/>
            <a:ext cx="487175" cy="584775"/>
          </a:xfrm>
          <a:prstGeom prst="rect">
            <a:avLst/>
          </a:prstGeom>
          <a:noFill/>
        </p:spPr>
        <p:txBody>
          <a:bodyPr wrap="square" rtlCol="0">
            <a:spAutoFit/>
          </a:bodyPr>
          <a:lstStyle>
            <a:defPPr>
              <a:defRPr lang="ja-JP"/>
            </a:defPPr>
            <a:lvl1pPr>
              <a:defRPr sz="3200"/>
            </a:lvl1pPr>
          </a:lstStyle>
          <a:p>
            <a:r>
              <a:rPr lang="ja-JP" altLang="en-US" dirty="0"/>
              <a:t>❶</a:t>
            </a:r>
          </a:p>
        </p:txBody>
      </p:sp>
      <p:sp>
        <p:nvSpPr>
          <p:cNvPr id="91" name="テキスト ボックス 90">
            <a:extLst>
              <a:ext uri="{FF2B5EF4-FFF2-40B4-BE49-F238E27FC236}">
                <a16:creationId xmlns:a16="http://schemas.microsoft.com/office/drawing/2014/main" id="{B9CD0625-B1A0-BA7B-E5BC-BD3223633C6E}"/>
              </a:ext>
            </a:extLst>
          </p:cNvPr>
          <p:cNvSpPr txBox="1"/>
          <p:nvPr/>
        </p:nvSpPr>
        <p:spPr>
          <a:xfrm>
            <a:off x="8533608" y="3053079"/>
            <a:ext cx="658456" cy="584775"/>
          </a:xfrm>
          <a:prstGeom prst="rect">
            <a:avLst/>
          </a:prstGeom>
          <a:noFill/>
        </p:spPr>
        <p:txBody>
          <a:bodyPr wrap="square" rtlCol="0">
            <a:spAutoFit/>
          </a:bodyPr>
          <a:lstStyle/>
          <a:p>
            <a:r>
              <a:rPr kumimoji="1" lang="ja-JP" altLang="en-US" sz="3200" dirty="0"/>
              <a:t>❷</a:t>
            </a:r>
          </a:p>
        </p:txBody>
      </p:sp>
      <p:cxnSp>
        <p:nvCxnSpPr>
          <p:cNvPr id="99" name="直線矢印コネクタ 98">
            <a:extLst>
              <a:ext uri="{FF2B5EF4-FFF2-40B4-BE49-F238E27FC236}">
                <a16:creationId xmlns:a16="http://schemas.microsoft.com/office/drawing/2014/main" id="{F8DD06B2-04ED-318C-D6A9-30DF8FC49275}"/>
              </a:ext>
            </a:extLst>
          </p:cNvPr>
          <p:cNvCxnSpPr>
            <a:cxnSpLocks/>
          </p:cNvCxnSpPr>
          <p:nvPr/>
        </p:nvCxnSpPr>
        <p:spPr>
          <a:xfrm flipV="1">
            <a:off x="5873123" y="5032934"/>
            <a:ext cx="0" cy="7080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a:extLst>
              <a:ext uri="{FF2B5EF4-FFF2-40B4-BE49-F238E27FC236}">
                <a16:creationId xmlns:a16="http://schemas.microsoft.com/office/drawing/2014/main" id="{77272283-46AD-F166-15BB-E45EC5A7D0BB}"/>
              </a:ext>
            </a:extLst>
          </p:cNvPr>
          <p:cNvCxnSpPr>
            <a:cxnSpLocks/>
          </p:cNvCxnSpPr>
          <p:nvPr/>
        </p:nvCxnSpPr>
        <p:spPr>
          <a:xfrm>
            <a:off x="6174180" y="5095115"/>
            <a:ext cx="0" cy="6833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1" name="テキスト ボックス 100">
            <a:extLst>
              <a:ext uri="{FF2B5EF4-FFF2-40B4-BE49-F238E27FC236}">
                <a16:creationId xmlns:a16="http://schemas.microsoft.com/office/drawing/2014/main" id="{217CD7EE-86D1-7748-2706-CE694F51244F}"/>
              </a:ext>
            </a:extLst>
          </p:cNvPr>
          <p:cNvSpPr txBox="1"/>
          <p:nvPr/>
        </p:nvSpPr>
        <p:spPr>
          <a:xfrm>
            <a:off x="5231725" y="5144423"/>
            <a:ext cx="311179" cy="584775"/>
          </a:xfrm>
          <a:prstGeom prst="rect">
            <a:avLst/>
          </a:prstGeom>
          <a:noFill/>
        </p:spPr>
        <p:txBody>
          <a:bodyPr wrap="square" rtlCol="0">
            <a:spAutoFit/>
          </a:bodyPr>
          <a:lstStyle>
            <a:defPPr>
              <a:defRPr lang="ja-JP"/>
            </a:defPPr>
            <a:lvl1pPr>
              <a:defRPr sz="3200"/>
            </a:lvl1pPr>
          </a:lstStyle>
          <a:p>
            <a:r>
              <a:rPr lang="ja-JP" altLang="en-US" dirty="0"/>
              <a:t>❶</a:t>
            </a:r>
          </a:p>
        </p:txBody>
      </p:sp>
      <p:sp>
        <p:nvSpPr>
          <p:cNvPr id="102" name="テキスト ボックス 101">
            <a:extLst>
              <a:ext uri="{FF2B5EF4-FFF2-40B4-BE49-F238E27FC236}">
                <a16:creationId xmlns:a16="http://schemas.microsoft.com/office/drawing/2014/main" id="{4EC2EC3D-3088-FA09-24E1-110FA2F65D71}"/>
              </a:ext>
            </a:extLst>
          </p:cNvPr>
          <p:cNvSpPr txBox="1"/>
          <p:nvPr/>
        </p:nvSpPr>
        <p:spPr>
          <a:xfrm>
            <a:off x="6178859" y="5121288"/>
            <a:ext cx="365337" cy="586251"/>
          </a:xfrm>
          <a:prstGeom prst="rect">
            <a:avLst/>
          </a:prstGeom>
          <a:noFill/>
        </p:spPr>
        <p:txBody>
          <a:bodyPr wrap="square" rtlCol="0">
            <a:spAutoFit/>
          </a:bodyPr>
          <a:lstStyle>
            <a:defPPr>
              <a:defRPr lang="ja-JP"/>
            </a:defPPr>
            <a:lvl1pPr>
              <a:defRPr sz="3200"/>
            </a:lvl1pPr>
          </a:lstStyle>
          <a:p>
            <a:r>
              <a:rPr lang="ja-JP" altLang="en-US" dirty="0"/>
              <a:t>❷</a:t>
            </a:r>
          </a:p>
        </p:txBody>
      </p:sp>
      <p:sp>
        <p:nvSpPr>
          <p:cNvPr id="103" name="テキスト ボックス 102">
            <a:extLst>
              <a:ext uri="{FF2B5EF4-FFF2-40B4-BE49-F238E27FC236}">
                <a16:creationId xmlns:a16="http://schemas.microsoft.com/office/drawing/2014/main" id="{28B259AC-6189-0898-F5D7-9835EBBDD0C8}"/>
              </a:ext>
            </a:extLst>
          </p:cNvPr>
          <p:cNvSpPr txBox="1"/>
          <p:nvPr/>
        </p:nvSpPr>
        <p:spPr>
          <a:xfrm>
            <a:off x="4883643" y="5771154"/>
            <a:ext cx="2430707" cy="461665"/>
          </a:xfrm>
          <a:prstGeom prst="rect">
            <a:avLst/>
          </a:prstGeom>
          <a:noFill/>
        </p:spPr>
        <p:txBody>
          <a:bodyPr wrap="square" rtlCol="0">
            <a:spAutoFit/>
          </a:bodyPr>
          <a:lstStyle/>
          <a:p>
            <a:pPr algn="ctr"/>
            <a:r>
              <a:rPr kumimoji="1" lang="ja-JP" altLang="en-US" sz="2400" b="1" dirty="0">
                <a:solidFill>
                  <a:srgbClr val="0070C0"/>
                </a:solidFill>
                <a:latin typeface="メイリオ" panose="020B0604030504040204" pitchFamily="50" charset="-128"/>
                <a:ea typeface="メイリオ" panose="020B0604030504040204" pitchFamily="50" charset="-128"/>
              </a:rPr>
              <a:t>教師の</a:t>
            </a:r>
            <a:r>
              <a:rPr lang="ja-JP" altLang="en-US" sz="2400" b="1" dirty="0">
                <a:solidFill>
                  <a:srgbClr val="0070C0"/>
                </a:solidFill>
                <a:latin typeface="メイリオ" panose="020B0604030504040204" pitchFamily="50" charset="-128"/>
                <a:ea typeface="メイリオ" panose="020B0604030504040204" pitchFamily="50" charset="-128"/>
              </a:rPr>
              <a:t>働きかけ</a:t>
            </a:r>
            <a:endParaRPr kumimoji="1" lang="ja-JP" altLang="en-US" sz="2400" b="1" dirty="0">
              <a:solidFill>
                <a:srgbClr val="0070C0"/>
              </a:solidFill>
              <a:latin typeface="メイリオ" panose="020B0604030504040204" pitchFamily="50" charset="-128"/>
              <a:ea typeface="メイリオ" panose="020B0604030504040204" pitchFamily="50" charset="-128"/>
            </a:endParaRPr>
          </a:p>
        </p:txBody>
      </p:sp>
      <p:cxnSp>
        <p:nvCxnSpPr>
          <p:cNvPr id="106" name="直線矢印コネクタ 105">
            <a:extLst>
              <a:ext uri="{FF2B5EF4-FFF2-40B4-BE49-F238E27FC236}">
                <a16:creationId xmlns:a16="http://schemas.microsoft.com/office/drawing/2014/main" id="{14F5E17D-ADAF-BC8D-011E-D584DA26263C}"/>
              </a:ext>
            </a:extLst>
          </p:cNvPr>
          <p:cNvCxnSpPr>
            <a:cxnSpLocks/>
          </p:cNvCxnSpPr>
          <p:nvPr/>
        </p:nvCxnSpPr>
        <p:spPr>
          <a:xfrm>
            <a:off x="2711289" y="2653914"/>
            <a:ext cx="726247" cy="37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7" name="直線矢印コネクタ 106">
            <a:extLst>
              <a:ext uri="{FF2B5EF4-FFF2-40B4-BE49-F238E27FC236}">
                <a16:creationId xmlns:a16="http://schemas.microsoft.com/office/drawing/2014/main" id="{42F443C6-1E04-83E6-9C61-2A0521AD3A74}"/>
              </a:ext>
            </a:extLst>
          </p:cNvPr>
          <p:cNvCxnSpPr>
            <a:cxnSpLocks/>
          </p:cNvCxnSpPr>
          <p:nvPr/>
        </p:nvCxnSpPr>
        <p:spPr>
          <a:xfrm flipH="1" flipV="1">
            <a:off x="2677244" y="2979527"/>
            <a:ext cx="760494"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8" name="テキスト ボックス 107">
            <a:extLst>
              <a:ext uri="{FF2B5EF4-FFF2-40B4-BE49-F238E27FC236}">
                <a16:creationId xmlns:a16="http://schemas.microsoft.com/office/drawing/2014/main" id="{BB1CF846-FB18-60F3-19F7-0ADA3D280D30}"/>
              </a:ext>
            </a:extLst>
          </p:cNvPr>
          <p:cNvSpPr txBox="1"/>
          <p:nvPr/>
        </p:nvSpPr>
        <p:spPr>
          <a:xfrm>
            <a:off x="2758725" y="2090614"/>
            <a:ext cx="297648" cy="584775"/>
          </a:xfrm>
          <a:prstGeom prst="rect">
            <a:avLst/>
          </a:prstGeom>
          <a:noFill/>
        </p:spPr>
        <p:txBody>
          <a:bodyPr wrap="square" rtlCol="0">
            <a:spAutoFit/>
          </a:bodyPr>
          <a:lstStyle>
            <a:defPPr>
              <a:defRPr lang="ja-JP"/>
            </a:defPPr>
            <a:lvl1pPr>
              <a:defRPr sz="3200"/>
            </a:lvl1pPr>
          </a:lstStyle>
          <a:p>
            <a:r>
              <a:rPr lang="ja-JP" altLang="en-US" dirty="0"/>
              <a:t>❶</a:t>
            </a:r>
          </a:p>
        </p:txBody>
      </p:sp>
      <p:sp>
        <p:nvSpPr>
          <p:cNvPr id="109" name="テキスト ボックス 108">
            <a:extLst>
              <a:ext uri="{FF2B5EF4-FFF2-40B4-BE49-F238E27FC236}">
                <a16:creationId xmlns:a16="http://schemas.microsoft.com/office/drawing/2014/main" id="{49365816-92D0-B8B5-B9B3-D476F4D40984}"/>
              </a:ext>
            </a:extLst>
          </p:cNvPr>
          <p:cNvSpPr txBox="1"/>
          <p:nvPr/>
        </p:nvSpPr>
        <p:spPr>
          <a:xfrm>
            <a:off x="2784359" y="3076522"/>
            <a:ext cx="760494" cy="584775"/>
          </a:xfrm>
          <a:prstGeom prst="rect">
            <a:avLst/>
          </a:prstGeom>
          <a:noFill/>
        </p:spPr>
        <p:txBody>
          <a:bodyPr wrap="square" rtlCol="0">
            <a:spAutoFit/>
          </a:bodyPr>
          <a:lstStyle>
            <a:defPPr>
              <a:defRPr lang="ja-JP"/>
            </a:defPPr>
            <a:lvl1pPr>
              <a:defRPr sz="3200"/>
            </a:lvl1pPr>
          </a:lstStyle>
          <a:p>
            <a:r>
              <a:rPr lang="ja-JP" altLang="en-US" dirty="0"/>
              <a:t>❷</a:t>
            </a:r>
          </a:p>
        </p:txBody>
      </p:sp>
      <p:sp>
        <p:nvSpPr>
          <p:cNvPr id="110" name="テキスト ボックス 109">
            <a:extLst>
              <a:ext uri="{FF2B5EF4-FFF2-40B4-BE49-F238E27FC236}">
                <a16:creationId xmlns:a16="http://schemas.microsoft.com/office/drawing/2014/main" id="{39C428BE-D2EC-6F80-61C0-FF53DD6615AA}"/>
              </a:ext>
            </a:extLst>
          </p:cNvPr>
          <p:cNvSpPr txBox="1"/>
          <p:nvPr/>
        </p:nvSpPr>
        <p:spPr>
          <a:xfrm>
            <a:off x="1000447" y="2408627"/>
            <a:ext cx="1748263" cy="830997"/>
          </a:xfrm>
          <a:prstGeom prst="rect">
            <a:avLst/>
          </a:prstGeom>
          <a:noFill/>
        </p:spPr>
        <p:txBody>
          <a:bodyPr wrap="square" rtlCol="0">
            <a:spAutoFit/>
          </a:bodyPr>
          <a:lstStyle/>
          <a:p>
            <a:pPr algn="ctr"/>
            <a:r>
              <a:rPr kumimoji="1" lang="ja-JP" altLang="en-US" sz="2400" b="1" dirty="0">
                <a:solidFill>
                  <a:srgbClr val="0070C0"/>
                </a:solidFill>
                <a:latin typeface="メイリオ" panose="020B0604030504040204" pitchFamily="50" charset="-128"/>
                <a:ea typeface="メイリオ" panose="020B0604030504040204" pitchFamily="50" charset="-128"/>
              </a:rPr>
              <a:t>教師の</a:t>
            </a:r>
            <a:endParaRPr kumimoji="1" lang="en-US" altLang="ja-JP" sz="2400" b="1" dirty="0">
              <a:solidFill>
                <a:srgbClr val="0070C0"/>
              </a:solidFill>
              <a:latin typeface="メイリオ" panose="020B0604030504040204" pitchFamily="50" charset="-128"/>
              <a:ea typeface="メイリオ" panose="020B0604030504040204" pitchFamily="50" charset="-128"/>
            </a:endParaRPr>
          </a:p>
          <a:p>
            <a:pPr algn="ctr"/>
            <a:r>
              <a:rPr lang="ja-JP" altLang="en-US" sz="2400" b="1" dirty="0">
                <a:solidFill>
                  <a:srgbClr val="0070C0"/>
                </a:solidFill>
                <a:latin typeface="メイリオ" panose="020B0604030504040204" pitchFamily="50" charset="-128"/>
                <a:ea typeface="メイリオ" panose="020B0604030504040204" pitchFamily="50" charset="-128"/>
              </a:rPr>
              <a:t>働きかけ</a:t>
            </a:r>
            <a:endParaRPr kumimoji="1" lang="ja-JP" altLang="en-US" sz="2400" b="1" dirty="0">
              <a:solidFill>
                <a:srgbClr val="0070C0"/>
              </a:solidFill>
              <a:latin typeface="メイリオ" panose="020B0604030504040204" pitchFamily="50" charset="-128"/>
              <a:ea typeface="メイリオ" panose="020B0604030504040204" pitchFamily="50" charset="-128"/>
            </a:endParaRPr>
          </a:p>
        </p:txBody>
      </p:sp>
      <p:sp>
        <p:nvSpPr>
          <p:cNvPr id="254" name="四角形: 角を丸くする 84">
            <a:extLst>
              <a:ext uri="{FF2B5EF4-FFF2-40B4-BE49-F238E27FC236}">
                <a16:creationId xmlns:a16="http://schemas.microsoft.com/office/drawing/2014/main" id="{DEA156E0-F893-2742-CFFE-AC77CFB41CBA}"/>
              </a:ext>
            </a:extLst>
          </p:cNvPr>
          <p:cNvSpPr/>
          <p:nvPr/>
        </p:nvSpPr>
        <p:spPr>
          <a:xfrm>
            <a:off x="5365648" y="464163"/>
            <a:ext cx="1213233" cy="745354"/>
          </a:xfrm>
          <a:prstGeom prst="roundRect">
            <a:avLst/>
          </a:prstGeom>
          <a:solidFill>
            <a:srgbClr val="FFCCFF"/>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ＭＳ ゴシック" panose="020B0609070205080204" pitchFamily="49" charset="-128"/>
                <a:ea typeface="ＭＳ ゴシック" panose="020B0609070205080204" pitchFamily="49" charset="-128"/>
              </a:rPr>
              <a:t>目標</a:t>
            </a:r>
          </a:p>
        </p:txBody>
      </p:sp>
      <p:pic>
        <p:nvPicPr>
          <p:cNvPr id="5" name="図 4">
            <a:extLst>
              <a:ext uri="{FF2B5EF4-FFF2-40B4-BE49-F238E27FC236}">
                <a16:creationId xmlns:a16="http://schemas.microsoft.com/office/drawing/2014/main" id="{14C58915-91B4-0A72-B5F1-C33C35D6E149}"/>
              </a:ext>
            </a:extLst>
          </p:cNvPr>
          <p:cNvPicPr>
            <a:picLocks noChangeAspect="1"/>
          </p:cNvPicPr>
          <p:nvPr/>
        </p:nvPicPr>
        <p:blipFill>
          <a:blip r:embed="rId3"/>
          <a:stretch>
            <a:fillRect/>
          </a:stretch>
        </p:blipFill>
        <p:spPr>
          <a:xfrm>
            <a:off x="5000128" y="2383606"/>
            <a:ext cx="2026733" cy="1119109"/>
          </a:xfrm>
          <a:prstGeom prst="rect">
            <a:avLst/>
          </a:prstGeom>
        </p:spPr>
      </p:pic>
      <p:grpSp>
        <p:nvGrpSpPr>
          <p:cNvPr id="13" name="グループ化 12"/>
          <p:cNvGrpSpPr/>
          <p:nvPr/>
        </p:nvGrpSpPr>
        <p:grpSpPr>
          <a:xfrm>
            <a:off x="3161603" y="571488"/>
            <a:ext cx="2906431" cy="3703541"/>
            <a:chOff x="3175535" y="523458"/>
            <a:chExt cx="2906431" cy="3703541"/>
          </a:xfrm>
        </p:grpSpPr>
        <p:sp>
          <p:nvSpPr>
            <p:cNvPr id="7" name="フリーフォーム: 図形 6">
              <a:extLst>
                <a:ext uri="{FF2B5EF4-FFF2-40B4-BE49-F238E27FC236}">
                  <a16:creationId xmlns:a16="http://schemas.microsoft.com/office/drawing/2014/main" id="{21DAA39C-6E9C-3636-C0AE-D5E7E2236137}"/>
                </a:ext>
              </a:extLst>
            </p:cNvPr>
            <p:cNvSpPr/>
            <p:nvPr/>
          </p:nvSpPr>
          <p:spPr>
            <a:xfrm rot="3440607">
              <a:off x="3263389" y="697894"/>
              <a:ext cx="2730724" cy="2906431"/>
            </a:xfrm>
            <a:custGeom>
              <a:avLst/>
              <a:gdLst>
                <a:gd name="connsiteX0" fmla="*/ 633638 w 2730724"/>
                <a:gd name="connsiteY0" fmla="*/ 0 h 2906431"/>
                <a:gd name="connsiteX1" fmla="*/ 1267275 w 2730724"/>
                <a:gd name="connsiteY1" fmla="*/ 1092479 h 2906431"/>
                <a:gd name="connsiteX2" fmla="*/ 1159256 w 2730724"/>
                <a:gd name="connsiteY2" fmla="*/ 1092479 h 2906431"/>
                <a:gd name="connsiteX3" fmla="*/ 1175436 w 2730724"/>
                <a:gd name="connsiteY3" fmla="*/ 1134951 h 2906431"/>
                <a:gd name="connsiteX4" fmla="*/ 1716047 w 2730724"/>
                <a:gd name="connsiteY4" fmla="*/ 1772090 h 2906431"/>
                <a:gd name="connsiteX5" fmla="*/ 2518601 w 2730724"/>
                <a:gd name="connsiteY5" fmla="*/ 1997237 h 2906431"/>
                <a:gd name="connsiteX6" fmla="*/ 2577530 w 2730724"/>
                <a:gd name="connsiteY6" fmla="*/ 1992980 h 2906431"/>
                <a:gd name="connsiteX7" fmla="*/ 2577974 w 2730724"/>
                <a:gd name="connsiteY7" fmla="*/ 1995584 h 2906431"/>
                <a:gd name="connsiteX8" fmla="*/ 1923817 w 2730724"/>
                <a:gd name="connsiteY8" fmla="*/ 2689199 h 2906431"/>
                <a:gd name="connsiteX9" fmla="*/ 2728353 w 2730724"/>
                <a:gd name="connsiteY9" fmla="*/ 2878038 h 2906431"/>
                <a:gd name="connsiteX10" fmla="*/ 2730724 w 2730724"/>
                <a:gd name="connsiteY10" fmla="*/ 2891951 h 2906431"/>
                <a:gd name="connsiteX11" fmla="*/ 2539754 w 2730724"/>
                <a:gd name="connsiteY11" fmla="*/ 2905747 h 2906431"/>
                <a:gd name="connsiteX12" fmla="*/ 1225728 w 2730724"/>
                <a:gd name="connsiteY12" fmla="*/ 2537114 h 2906431"/>
                <a:gd name="connsiteX13" fmla="*/ 248670 w 2730724"/>
                <a:gd name="connsiteY13" fmla="*/ 1240187 h 2906431"/>
                <a:gd name="connsiteX14" fmla="*/ 212401 w 2730724"/>
                <a:gd name="connsiteY14" fmla="*/ 1092479 h 2906431"/>
                <a:gd name="connsiteX15" fmla="*/ 0 w 2730724"/>
                <a:gd name="connsiteY15" fmla="*/ 1092479 h 290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0724" h="2906431">
                  <a:moveTo>
                    <a:pt x="633638" y="0"/>
                  </a:moveTo>
                  <a:lnTo>
                    <a:pt x="1267275" y="1092479"/>
                  </a:lnTo>
                  <a:lnTo>
                    <a:pt x="1159256" y="1092479"/>
                  </a:lnTo>
                  <a:lnTo>
                    <a:pt x="1175436" y="1134951"/>
                  </a:lnTo>
                  <a:cubicBezTo>
                    <a:pt x="1283964" y="1387981"/>
                    <a:pt x="1466788" y="1612335"/>
                    <a:pt x="1716047" y="1772090"/>
                  </a:cubicBezTo>
                  <a:cubicBezTo>
                    <a:pt x="1964659" y="1931429"/>
                    <a:pt x="2244058" y="2003877"/>
                    <a:pt x="2518601" y="1997237"/>
                  </a:cubicBezTo>
                  <a:lnTo>
                    <a:pt x="2577530" y="1992980"/>
                  </a:lnTo>
                  <a:lnTo>
                    <a:pt x="2577974" y="1995584"/>
                  </a:lnTo>
                  <a:lnTo>
                    <a:pt x="1923817" y="2689199"/>
                  </a:lnTo>
                  <a:lnTo>
                    <a:pt x="2728353" y="2878038"/>
                  </a:lnTo>
                  <a:lnTo>
                    <a:pt x="2730724" y="2891951"/>
                  </a:lnTo>
                  <a:lnTo>
                    <a:pt x="2539754" y="2905747"/>
                  </a:lnTo>
                  <a:cubicBezTo>
                    <a:pt x="2090245" y="2916622"/>
                    <a:pt x="1632783" y="2798001"/>
                    <a:pt x="1225728" y="2537114"/>
                  </a:cubicBezTo>
                  <a:cubicBezTo>
                    <a:pt x="735992" y="2223232"/>
                    <a:pt x="402892" y="1757045"/>
                    <a:pt x="248670" y="1240187"/>
                  </a:cubicBezTo>
                  <a:lnTo>
                    <a:pt x="212401" y="1092479"/>
                  </a:lnTo>
                  <a:lnTo>
                    <a:pt x="0" y="1092479"/>
                  </a:lnTo>
                  <a:close/>
                </a:path>
              </a:pathLst>
            </a:custGeom>
            <a:solidFill>
              <a:schemeClr val="accent4">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2800" dirty="0">
                <a:solidFill>
                  <a:schemeClr val="accent2">
                    <a:lumMod val="20000"/>
                    <a:lumOff val="80000"/>
                  </a:schemeClr>
                </a:solidFill>
              </a:endParaRPr>
            </a:p>
          </p:txBody>
        </p:sp>
        <p:sp>
          <p:nvSpPr>
            <p:cNvPr id="8" name="正方形/長方形 7">
              <a:extLst>
                <a:ext uri="{FF2B5EF4-FFF2-40B4-BE49-F238E27FC236}">
                  <a16:creationId xmlns:a16="http://schemas.microsoft.com/office/drawing/2014/main" id="{576C73BF-C28D-54B2-7A9A-FB8ABAE3B8D8}"/>
                </a:ext>
              </a:extLst>
            </p:cNvPr>
            <p:cNvSpPr/>
            <p:nvPr/>
          </p:nvSpPr>
          <p:spPr>
            <a:xfrm rot="17130310">
              <a:off x="3201277" y="1688321"/>
              <a:ext cx="3703541" cy="1373816"/>
            </a:xfrm>
            <a:prstGeom prst="rect">
              <a:avLst/>
            </a:prstGeom>
            <a:noFill/>
          </p:spPr>
          <p:txBody>
            <a:bodyPr wrap="none" lIns="91440" tIns="45720" rIns="91440" bIns="45720">
              <a:prstTxWarp prst="textArchUp">
                <a:avLst>
                  <a:gd name="adj" fmla="val 9775486"/>
                </a:avLst>
              </a:prstTxWarp>
              <a:spAutoFit/>
            </a:bodyPr>
            <a:lstStyle/>
            <a:p>
              <a:pPr algn="ctr"/>
              <a:r>
                <a:rPr lang="ja-JP" altLang="en-US" sz="2000" dirty="0">
                  <a:ln w="0"/>
                  <a:effectLst>
                    <a:outerShdw blurRad="38100" dist="19050" dir="2700000" algn="tl" rotWithShape="0">
                      <a:schemeClr val="dk1">
                        <a:alpha val="40000"/>
                      </a:schemeClr>
                    </a:outerShdw>
                  </a:effectLst>
                </a:rPr>
                <a:t>目標の実現</a:t>
              </a:r>
              <a:r>
                <a:rPr lang="ja-JP" altLang="en-US" sz="2000" b="0" cap="none" spc="0" dirty="0">
                  <a:ln w="0"/>
                  <a:solidFill>
                    <a:schemeClr val="tx1"/>
                  </a:solidFill>
                  <a:effectLst>
                    <a:outerShdw blurRad="38100" dist="19050" dir="2700000" algn="tl" rotWithShape="0">
                      <a:schemeClr val="dk1">
                        <a:alpha val="40000"/>
                      </a:schemeClr>
                    </a:outerShdw>
                  </a:effectLst>
                </a:rPr>
                <a:t>に向けた</a:t>
              </a:r>
              <a:endParaRPr lang="en-US" altLang="ja-JP" sz="2000" b="0" cap="none" spc="0" dirty="0">
                <a:ln w="0"/>
                <a:solidFill>
                  <a:schemeClr val="tx1"/>
                </a:solidFill>
                <a:effectLst>
                  <a:outerShdw blurRad="38100" dist="19050" dir="2700000" algn="tl" rotWithShape="0">
                    <a:schemeClr val="dk1">
                      <a:alpha val="40000"/>
                    </a:schemeClr>
                  </a:outerShdw>
                </a:effectLst>
              </a:endParaRPr>
            </a:p>
            <a:p>
              <a:pPr algn="ctr"/>
              <a:r>
                <a:rPr lang="ja-JP" altLang="en-US" sz="2000" b="0" cap="none" spc="0" dirty="0">
                  <a:ln w="0"/>
                  <a:solidFill>
                    <a:schemeClr val="tx1"/>
                  </a:solidFill>
                  <a:effectLst>
                    <a:outerShdw blurRad="38100" dist="19050" dir="2700000" algn="tl" rotWithShape="0">
                      <a:schemeClr val="dk1">
                        <a:alpha val="40000"/>
                      </a:schemeClr>
                    </a:outerShdw>
                  </a:effectLst>
                </a:rPr>
                <a:t>自己の学習の調整</a:t>
              </a:r>
            </a:p>
          </p:txBody>
        </p:sp>
      </p:grpSp>
      <p:grpSp>
        <p:nvGrpSpPr>
          <p:cNvPr id="11" name="グループ化 10"/>
          <p:cNvGrpSpPr/>
          <p:nvPr/>
        </p:nvGrpSpPr>
        <p:grpSpPr>
          <a:xfrm>
            <a:off x="6178501" y="720096"/>
            <a:ext cx="2247907" cy="3753010"/>
            <a:chOff x="6192433" y="672066"/>
            <a:chExt cx="2247907" cy="3753010"/>
          </a:xfrm>
        </p:grpSpPr>
        <p:sp>
          <p:nvSpPr>
            <p:cNvPr id="2" name="フリーフォーム: 図形 1">
              <a:extLst>
                <a:ext uri="{FF2B5EF4-FFF2-40B4-BE49-F238E27FC236}">
                  <a16:creationId xmlns:a16="http://schemas.microsoft.com/office/drawing/2014/main" id="{17F7B08F-431A-0A2C-50AE-0E37CCA7084D}"/>
                </a:ext>
              </a:extLst>
            </p:cNvPr>
            <p:cNvSpPr/>
            <p:nvPr/>
          </p:nvSpPr>
          <p:spPr>
            <a:xfrm rot="6294964">
              <a:off x="5451777" y="1436513"/>
              <a:ext cx="3753010" cy="2224116"/>
            </a:xfrm>
            <a:custGeom>
              <a:avLst/>
              <a:gdLst>
                <a:gd name="connsiteX0" fmla="*/ 0 w 3753010"/>
                <a:gd name="connsiteY0" fmla="*/ 1971463 h 2224116"/>
                <a:gd name="connsiteX1" fmla="*/ 22307 w 3753010"/>
                <a:gd name="connsiteY1" fmla="*/ 1854589 h 2224116"/>
                <a:gd name="connsiteX2" fmla="*/ 1691367 w 3753010"/>
                <a:gd name="connsiteY2" fmla="*/ 145666 h 2224116"/>
                <a:gd name="connsiteX3" fmla="*/ 2893818 w 3753010"/>
                <a:gd name="connsiteY3" fmla="*/ 145430 h 2224116"/>
                <a:gd name="connsiteX4" fmla="*/ 3013692 w 3753010"/>
                <a:gd name="connsiteY4" fmla="*/ 182208 h 2224116"/>
                <a:gd name="connsiteX5" fmla="*/ 3119373 w 3753010"/>
                <a:gd name="connsiteY5" fmla="*/ 0 h 2224116"/>
                <a:gd name="connsiteX6" fmla="*/ 3753010 w 3753010"/>
                <a:gd name="connsiteY6" fmla="*/ 1092479 h 2224116"/>
                <a:gd name="connsiteX7" fmla="*/ 2485735 w 3753010"/>
                <a:gd name="connsiteY7" fmla="*/ 1092479 h 2224116"/>
                <a:gd name="connsiteX8" fmla="*/ 2539595 w 3753010"/>
                <a:gd name="connsiteY8" fmla="*/ 999617 h 2224116"/>
                <a:gd name="connsiteX9" fmla="*/ 2455904 w 3753010"/>
                <a:gd name="connsiteY9" fmla="*/ 984705 h 2224116"/>
                <a:gd name="connsiteX10" fmla="*/ 1925260 w 3753010"/>
                <a:gd name="connsiteY10" fmla="*/ 1023713 h 2224116"/>
                <a:gd name="connsiteX11" fmla="*/ 879929 w 3753010"/>
                <a:gd name="connsiteY11" fmla="*/ 2203345 h 2224116"/>
                <a:gd name="connsiteX12" fmla="*/ 878044 w 3753010"/>
                <a:gd name="connsiteY12" fmla="*/ 2224116 h 222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3010" h="2224116">
                  <a:moveTo>
                    <a:pt x="0" y="1971463"/>
                  </a:moveTo>
                  <a:lnTo>
                    <a:pt x="22307" y="1854589"/>
                  </a:lnTo>
                  <a:cubicBezTo>
                    <a:pt x="216986" y="1049645"/>
                    <a:pt x="834850" y="373825"/>
                    <a:pt x="1691367" y="145666"/>
                  </a:cubicBezTo>
                  <a:cubicBezTo>
                    <a:pt x="2100159" y="36771"/>
                    <a:pt x="2512520" y="43380"/>
                    <a:pt x="2893818" y="145430"/>
                  </a:cubicBezTo>
                  <a:lnTo>
                    <a:pt x="3013692" y="182208"/>
                  </a:lnTo>
                  <a:lnTo>
                    <a:pt x="3119373" y="0"/>
                  </a:lnTo>
                  <a:lnTo>
                    <a:pt x="3753010" y="1092479"/>
                  </a:lnTo>
                  <a:lnTo>
                    <a:pt x="2485735" y="1092479"/>
                  </a:lnTo>
                  <a:lnTo>
                    <a:pt x="2539595" y="999617"/>
                  </a:lnTo>
                  <a:lnTo>
                    <a:pt x="2455904" y="984705"/>
                  </a:lnTo>
                  <a:cubicBezTo>
                    <a:pt x="2283049" y="964693"/>
                    <a:pt x="2103599" y="976207"/>
                    <a:pt x="1925260" y="1023713"/>
                  </a:cubicBezTo>
                  <a:cubicBezTo>
                    <a:pt x="1354577" y="1175731"/>
                    <a:pt x="957360" y="1653135"/>
                    <a:pt x="879929" y="2203345"/>
                  </a:cubicBezTo>
                  <a:lnTo>
                    <a:pt x="878044" y="2224116"/>
                  </a:lnTo>
                  <a:close/>
                </a:path>
              </a:pathLst>
            </a:cu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2800" dirty="0">
                <a:solidFill>
                  <a:schemeClr val="accent2"/>
                </a:solidFill>
              </a:endParaRPr>
            </a:p>
          </p:txBody>
        </p:sp>
        <p:sp>
          <p:nvSpPr>
            <p:cNvPr id="9" name="正方形/長方形 8">
              <a:extLst>
                <a:ext uri="{FF2B5EF4-FFF2-40B4-BE49-F238E27FC236}">
                  <a16:creationId xmlns:a16="http://schemas.microsoft.com/office/drawing/2014/main" id="{E6777544-FD0C-86CC-C9CC-998E39E0CD8F}"/>
                </a:ext>
              </a:extLst>
            </p:cNvPr>
            <p:cNvSpPr/>
            <p:nvPr/>
          </p:nvSpPr>
          <p:spPr>
            <a:xfrm rot="4881299">
              <a:off x="5585299" y="1699839"/>
              <a:ext cx="2779777" cy="1565509"/>
            </a:xfrm>
            <a:prstGeom prst="rect">
              <a:avLst/>
            </a:prstGeom>
            <a:noFill/>
          </p:spPr>
          <p:txBody>
            <a:bodyPr wrap="none" lIns="91440" tIns="45720" rIns="91440" bIns="45720">
              <a:prstTxWarp prst="textArchUp">
                <a:avLst>
                  <a:gd name="adj" fmla="val 10379775"/>
                </a:avLst>
              </a:prstTxWarp>
              <a:spAutoFit/>
            </a:bodyPr>
            <a:lstStyle/>
            <a:p>
              <a:pPr algn="ctr"/>
              <a:r>
                <a:rPr lang="ja-JP" altLang="en-US" sz="2400" b="0" cap="none" spc="0" dirty="0">
                  <a:ln w="0"/>
                  <a:solidFill>
                    <a:schemeClr val="tx1"/>
                  </a:solidFill>
                  <a:effectLst>
                    <a:outerShdw blurRad="38100" dist="19050" dir="2700000" algn="tl" rotWithShape="0">
                      <a:schemeClr val="dk1">
                        <a:alpha val="40000"/>
                      </a:schemeClr>
                    </a:outerShdw>
                  </a:effectLst>
                </a:rPr>
                <a:t>目標の</a:t>
              </a:r>
              <a:r>
                <a:rPr lang="ja-JP" altLang="en-US" sz="2400" dirty="0">
                  <a:ln w="0"/>
                  <a:effectLst>
                    <a:outerShdw blurRad="38100" dist="19050" dir="2700000" algn="tl" rotWithShape="0">
                      <a:schemeClr val="dk1">
                        <a:alpha val="40000"/>
                      </a:schemeClr>
                    </a:outerShdw>
                  </a:effectLst>
                </a:rPr>
                <a:t>理解</a:t>
              </a:r>
              <a:endParaRPr lang="ja-JP" altLang="en-US" sz="2400" b="0" cap="none" spc="0" dirty="0">
                <a:ln w="0"/>
                <a:solidFill>
                  <a:schemeClr val="tx1"/>
                </a:solidFill>
                <a:effectLst>
                  <a:outerShdw blurRad="38100" dist="19050" dir="2700000" algn="tl" rotWithShape="0">
                    <a:schemeClr val="dk1">
                      <a:alpha val="40000"/>
                    </a:schemeClr>
                  </a:outerShdw>
                </a:effectLst>
              </a:endParaRPr>
            </a:p>
          </p:txBody>
        </p:sp>
      </p:grpSp>
      <p:grpSp>
        <p:nvGrpSpPr>
          <p:cNvPr id="12" name="グループ化 11"/>
          <p:cNvGrpSpPr/>
          <p:nvPr/>
        </p:nvGrpSpPr>
        <p:grpSpPr>
          <a:xfrm>
            <a:off x="4180186" y="2710512"/>
            <a:ext cx="3358012" cy="2395919"/>
            <a:chOff x="4194118" y="2662482"/>
            <a:chExt cx="3358012" cy="2395919"/>
          </a:xfrm>
        </p:grpSpPr>
        <p:sp>
          <p:nvSpPr>
            <p:cNvPr id="6" name="フリーフォーム: 図形 5">
              <a:extLst>
                <a:ext uri="{FF2B5EF4-FFF2-40B4-BE49-F238E27FC236}">
                  <a16:creationId xmlns:a16="http://schemas.microsoft.com/office/drawing/2014/main" id="{D0610687-5EF0-BC3E-A7AF-4C7D4D000D30}"/>
                </a:ext>
              </a:extLst>
            </p:cNvPr>
            <p:cNvSpPr/>
            <p:nvPr/>
          </p:nvSpPr>
          <p:spPr>
            <a:xfrm rot="4233161">
              <a:off x="4675164" y="2181436"/>
              <a:ext cx="2395919" cy="3358012"/>
            </a:xfrm>
            <a:custGeom>
              <a:avLst/>
              <a:gdLst>
                <a:gd name="connsiteX0" fmla="*/ 0 w 2395919"/>
                <a:gd name="connsiteY0" fmla="*/ 3358012 h 3358012"/>
                <a:gd name="connsiteX1" fmla="*/ 633638 w 2395919"/>
                <a:gd name="connsiteY1" fmla="*/ 2265533 h 3358012"/>
                <a:gd name="connsiteX2" fmla="*/ 727615 w 2395919"/>
                <a:gd name="connsiteY2" fmla="*/ 2427563 h 3358012"/>
                <a:gd name="connsiteX3" fmla="*/ 825444 w 2395919"/>
                <a:gd name="connsiteY3" fmla="*/ 2372636 h 3358012"/>
                <a:gd name="connsiteX4" fmla="*/ 1405273 w 2395919"/>
                <a:gd name="connsiteY4" fmla="*/ 1643838 h 3358012"/>
                <a:gd name="connsiteX5" fmla="*/ 1299612 w 2395919"/>
                <a:gd name="connsiteY5" fmla="*/ 463190 h 3358012"/>
                <a:gd name="connsiteX6" fmla="*/ 1282311 w 2395919"/>
                <a:gd name="connsiteY6" fmla="*/ 436631 h 3358012"/>
                <a:gd name="connsiteX7" fmla="*/ 2009983 w 2395919"/>
                <a:gd name="connsiteY7" fmla="*/ 934194 h 3358012"/>
                <a:gd name="connsiteX8" fmla="*/ 2079400 w 2395919"/>
                <a:gd name="connsiteY8" fmla="*/ 0 h 3358012"/>
                <a:gd name="connsiteX9" fmla="*/ 2178876 w 2395919"/>
                <a:gd name="connsiteY9" fmla="*/ 187524 h 3358012"/>
                <a:gd name="connsiteX10" fmla="*/ 2262098 w 2395919"/>
                <a:gd name="connsiteY10" fmla="*/ 1946368 h 3358012"/>
                <a:gd name="connsiteX11" fmla="*/ 1265039 w 2395919"/>
                <a:gd name="connsiteY11" fmla="*/ 3169102 h 3358012"/>
                <a:gd name="connsiteX12" fmla="*/ 1183239 w 2395919"/>
                <a:gd name="connsiteY12" fmla="*/ 3213122 h 3358012"/>
                <a:gd name="connsiteX13" fmla="*/ 1267275 w 2395919"/>
                <a:gd name="connsiteY13" fmla="*/ 3358011 h 335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95919" h="3358012">
                  <a:moveTo>
                    <a:pt x="0" y="3358012"/>
                  </a:moveTo>
                  <a:lnTo>
                    <a:pt x="633638" y="2265533"/>
                  </a:lnTo>
                  <a:lnTo>
                    <a:pt x="727615" y="2427563"/>
                  </a:lnTo>
                  <a:lnTo>
                    <a:pt x="825444" y="2372636"/>
                  </a:lnTo>
                  <a:cubicBezTo>
                    <a:pt x="1085769" y="2207491"/>
                    <a:pt x="1294670" y="1957089"/>
                    <a:pt x="1405273" y="1643838"/>
                  </a:cubicBezTo>
                  <a:cubicBezTo>
                    <a:pt x="1548648" y="1237773"/>
                    <a:pt x="1497157" y="810190"/>
                    <a:pt x="1299612" y="463190"/>
                  </a:cubicBezTo>
                  <a:lnTo>
                    <a:pt x="1282311" y="436631"/>
                  </a:lnTo>
                  <a:lnTo>
                    <a:pt x="2009983" y="934194"/>
                  </a:lnTo>
                  <a:lnTo>
                    <a:pt x="2079400" y="0"/>
                  </a:lnTo>
                  <a:lnTo>
                    <a:pt x="2178876" y="187524"/>
                  </a:lnTo>
                  <a:cubicBezTo>
                    <a:pt x="2426210" y="721100"/>
                    <a:pt x="2473373" y="1348002"/>
                    <a:pt x="2262098" y="1946368"/>
                  </a:cubicBezTo>
                  <a:cubicBezTo>
                    <a:pt x="2074298" y="2478251"/>
                    <a:pt x="1713416" y="2899468"/>
                    <a:pt x="1265039" y="3169102"/>
                  </a:cubicBezTo>
                  <a:lnTo>
                    <a:pt x="1183239" y="3213122"/>
                  </a:lnTo>
                  <a:lnTo>
                    <a:pt x="1267275" y="3358011"/>
                  </a:lnTo>
                  <a:close/>
                </a:path>
              </a:pathLst>
            </a:cu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2800" dirty="0">
                <a:solidFill>
                  <a:srgbClr val="0000FF"/>
                </a:solidFill>
              </a:endParaRPr>
            </a:p>
          </p:txBody>
        </p:sp>
        <p:sp>
          <p:nvSpPr>
            <p:cNvPr id="10" name="正方形/長方形 9">
              <a:extLst>
                <a:ext uri="{FF2B5EF4-FFF2-40B4-BE49-F238E27FC236}">
                  <a16:creationId xmlns:a16="http://schemas.microsoft.com/office/drawing/2014/main" id="{59A1E32C-5392-EFF5-47BB-9B7CB71DDDE8}"/>
                </a:ext>
              </a:extLst>
            </p:cNvPr>
            <p:cNvSpPr/>
            <p:nvPr/>
          </p:nvSpPr>
          <p:spPr>
            <a:xfrm rot="985079">
              <a:off x="4297777" y="3519779"/>
              <a:ext cx="2609290" cy="992889"/>
            </a:xfrm>
            <a:prstGeom prst="rect">
              <a:avLst/>
            </a:prstGeom>
            <a:noFill/>
          </p:spPr>
          <p:txBody>
            <a:bodyPr wrap="none" lIns="91440" tIns="45720" rIns="91440" bIns="45720">
              <a:prstTxWarp prst="textArchDown">
                <a:avLst/>
              </a:prstTxWarp>
              <a:spAutoFit/>
            </a:bodyPr>
            <a:lstStyle/>
            <a:p>
              <a:pPr algn="ctr"/>
              <a:r>
                <a:rPr lang="ja-JP" altLang="en-US" sz="5400" b="0" cap="none" spc="0" dirty="0">
                  <a:ln w="0"/>
                  <a:solidFill>
                    <a:schemeClr val="tx1"/>
                  </a:solidFill>
                  <a:effectLst>
                    <a:outerShdw blurRad="38100" dist="19050" dir="2700000" algn="tl" rotWithShape="0">
                      <a:schemeClr val="dk1">
                        <a:alpha val="40000"/>
                      </a:schemeClr>
                    </a:outerShdw>
                  </a:effectLst>
                </a:rPr>
                <a:t>自己の学習状況の把握</a:t>
              </a:r>
            </a:p>
          </p:txBody>
        </p:sp>
      </p:grpSp>
      <p:sp>
        <p:nvSpPr>
          <p:cNvPr id="35" name="テキスト ボックス 34">
            <a:extLst>
              <a:ext uri="{FF2B5EF4-FFF2-40B4-BE49-F238E27FC236}">
                <a16:creationId xmlns:a16="http://schemas.microsoft.com/office/drawing/2014/main" id="{488DEE0A-BC3E-C84F-0E91-4F9DA2509434}"/>
              </a:ext>
            </a:extLst>
          </p:cNvPr>
          <p:cNvSpPr txBox="1"/>
          <p:nvPr/>
        </p:nvSpPr>
        <p:spPr>
          <a:xfrm>
            <a:off x="8501977" y="4738416"/>
            <a:ext cx="3399076" cy="1015663"/>
          </a:xfrm>
          <a:prstGeom prst="rect">
            <a:avLst/>
          </a:prstGeom>
          <a:noFill/>
          <a:ln>
            <a:solidFill>
              <a:schemeClr val="tx1"/>
            </a:solidFill>
          </a:ln>
        </p:spPr>
        <p:txBody>
          <a:bodyPr wrap="square" rtlCol="0">
            <a:spAutoFit/>
          </a:bodyPr>
          <a:lstStyle/>
          <a:p>
            <a:pPr marL="442913" indent="-442913"/>
            <a:r>
              <a:rPr lang="ja-JP" altLang="en-US" sz="2000" dirty="0">
                <a:latin typeface="メイリオ" panose="020B0604030504040204" pitchFamily="50" charset="-128"/>
                <a:ea typeface="メイリオ" panose="020B0604030504040204" pitchFamily="50" charset="-128"/>
              </a:rPr>
              <a:t>❷</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教師の働きかけが、生徒の学びにもたらした効果と課題の見取り</a:t>
            </a:r>
            <a:endParaRPr kumimoji="1" lang="ja-JP" altLang="en-US" sz="2000"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FB149E2B-F2E6-333D-0D9E-7D04C438CF61}"/>
              </a:ext>
            </a:extLst>
          </p:cNvPr>
          <p:cNvSpPr txBox="1"/>
          <p:nvPr/>
        </p:nvSpPr>
        <p:spPr>
          <a:xfrm>
            <a:off x="514272" y="4735281"/>
            <a:ext cx="2923264" cy="400110"/>
          </a:xfrm>
          <a:prstGeom prst="rect">
            <a:avLst/>
          </a:prstGeom>
          <a:noFill/>
          <a:ln>
            <a:solidFill>
              <a:schemeClr val="tx1"/>
            </a:solidFill>
          </a:ln>
        </p:spPr>
        <p:txBody>
          <a:bodyPr wrap="square" rtlCol="0" anchor="ctr">
            <a:spAutoFit/>
          </a:bodyPr>
          <a:lstStyle/>
          <a:p>
            <a:pPr algn="ctr"/>
            <a:r>
              <a:rPr kumimoji="1" lang="ja-JP" altLang="en-US" sz="2000" dirty="0">
                <a:latin typeface="メイリオ" panose="020B0604030504040204" pitchFamily="50" charset="-128"/>
                <a:ea typeface="メイリオ" panose="020B0604030504040204" pitchFamily="50" charset="-128"/>
              </a:rPr>
              <a:t>➊</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教師の働きかけ</a:t>
            </a:r>
          </a:p>
        </p:txBody>
      </p:sp>
      <p:sp>
        <p:nvSpPr>
          <p:cNvPr id="4" name="テキスト ボックス 3">
            <a:extLst>
              <a:ext uri="{FF2B5EF4-FFF2-40B4-BE49-F238E27FC236}">
                <a16:creationId xmlns:a16="http://schemas.microsoft.com/office/drawing/2014/main" id="{CFD41CF9-EBA3-8FF3-2F38-0C88CC1C0E12}"/>
              </a:ext>
            </a:extLst>
          </p:cNvPr>
          <p:cNvSpPr txBox="1"/>
          <p:nvPr/>
        </p:nvSpPr>
        <p:spPr>
          <a:xfrm>
            <a:off x="2369127" y="6608618"/>
            <a:ext cx="98228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（「授業改善につなぐ学習評価の在り方に関する研究（中学校）ー形成的評価の実践上の課題に着目してー（二年次）」広島県立教育センター 教科教育部）</a:t>
            </a:r>
          </a:p>
        </p:txBody>
      </p:sp>
    </p:spTree>
    <p:extLst>
      <p:ext uri="{BB962C8B-B14F-4D97-AF65-F5344CB8AC3E}">
        <p14:creationId xmlns:p14="http://schemas.microsoft.com/office/powerpoint/2010/main" val="314297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54"/>
                                        </p:tgtEl>
                                        <p:attrNameLst>
                                          <p:attrName>style.visibility</p:attrName>
                                        </p:attrNameLst>
                                      </p:cBhvr>
                                      <p:to>
                                        <p:strVal val="visible"/>
                                      </p:to>
                                    </p:set>
                                    <p:animEffect transition="in" filter="randombar(horizontal)">
                                      <p:cBhvr>
                                        <p:cTn id="14" dur="500"/>
                                        <p:tgtEl>
                                          <p:spTgt spid="25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87"/>
                                        </p:tgtEl>
                                        <p:attrNameLst>
                                          <p:attrName>style.visibility</p:attrName>
                                        </p:attrNameLst>
                                      </p:cBhvr>
                                      <p:to>
                                        <p:strVal val="visible"/>
                                      </p:to>
                                    </p:set>
                                    <p:animEffect transition="in" filter="randombar(horizontal)">
                                      <p:cBhvr>
                                        <p:cTn id="34" dur="500"/>
                                        <p:tgtEl>
                                          <p:spTgt spid="87"/>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randombar(horizontal)">
                                      <p:cBhvr>
                                        <p:cTn id="37" dur="500"/>
                                        <p:tgtEl>
                                          <p:spTgt spid="10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10"/>
                                        </p:tgtEl>
                                        <p:attrNameLst>
                                          <p:attrName>style.visibility</p:attrName>
                                        </p:attrNameLst>
                                      </p:cBhvr>
                                      <p:to>
                                        <p:strVal val="visible"/>
                                      </p:to>
                                    </p:set>
                                    <p:animEffect transition="in" filter="wipe(left)">
                                      <p:cBhvr>
                                        <p:cTn id="40" dur="500"/>
                                        <p:tgtEl>
                                          <p:spTgt spid="1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wipe(right)">
                                      <p:cBhvr>
                                        <p:cTn id="45" dur="500"/>
                                        <p:tgtEl>
                                          <p:spTgt spid="88"/>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wipe(right)">
                                      <p:cBhvr>
                                        <p:cTn id="48" dur="500"/>
                                        <p:tgtEl>
                                          <p:spTgt spid="9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01"/>
                                        </p:tgtEl>
                                        <p:attrNameLst>
                                          <p:attrName>style.visibility</p:attrName>
                                        </p:attrNameLst>
                                      </p:cBhvr>
                                      <p:to>
                                        <p:strVal val="visible"/>
                                      </p:to>
                                    </p:set>
                                    <p:animEffect transition="in" filter="wipe(down)">
                                      <p:cBhvr>
                                        <p:cTn id="51" dur="500"/>
                                        <p:tgtEl>
                                          <p:spTgt spid="101"/>
                                        </p:tgtEl>
                                      </p:cBhvr>
                                    </p:animEffect>
                                  </p:childTnLst>
                                </p:cTn>
                              </p:par>
                              <p:par>
                                <p:cTn id="52" presetID="22" presetClass="entr" presetSubtype="4" fill="hold" nodeType="withEffect">
                                  <p:stCondLst>
                                    <p:cond delay="0"/>
                                  </p:stCondLst>
                                  <p:childTnLst>
                                    <p:set>
                                      <p:cBhvr>
                                        <p:cTn id="53" dur="1" fill="hold">
                                          <p:stCondLst>
                                            <p:cond delay="0"/>
                                          </p:stCondLst>
                                        </p:cTn>
                                        <p:tgtEl>
                                          <p:spTgt spid="99"/>
                                        </p:tgtEl>
                                        <p:attrNameLst>
                                          <p:attrName>style.visibility</p:attrName>
                                        </p:attrNameLst>
                                      </p:cBhvr>
                                      <p:to>
                                        <p:strVal val="visible"/>
                                      </p:to>
                                    </p:set>
                                    <p:animEffect transition="in" filter="wipe(down)">
                                      <p:cBhvr>
                                        <p:cTn id="54" dur="500"/>
                                        <p:tgtEl>
                                          <p:spTgt spid="99"/>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8"/>
                                        </p:tgtEl>
                                        <p:attrNameLst>
                                          <p:attrName>style.visibility</p:attrName>
                                        </p:attrNameLst>
                                      </p:cBhvr>
                                      <p:to>
                                        <p:strVal val="visible"/>
                                      </p:to>
                                    </p:set>
                                    <p:animEffect transition="in" filter="wipe(left)">
                                      <p:cBhvr>
                                        <p:cTn id="57" dur="500"/>
                                        <p:tgtEl>
                                          <p:spTgt spid="108"/>
                                        </p:tgtEl>
                                      </p:cBhvr>
                                    </p:animEffect>
                                  </p:childTnLst>
                                </p:cTn>
                              </p:par>
                              <p:par>
                                <p:cTn id="58" presetID="22" presetClass="entr" presetSubtype="8" fill="hold" nodeType="with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left)">
                                      <p:cBhvr>
                                        <p:cTn id="60" dur="500"/>
                                        <p:tgtEl>
                                          <p:spTgt spid="10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1"/>
                                        </p:tgtEl>
                                        <p:attrNameLst>
                                          <p:attrName>style.visibility</p:attrName>
                                        </p:attrNameLst>
                                      </p:cBhvr>
                                      <p:to>
                                        <p:strVal val="visible"/>
                                      </p:to>
                                    </p:set>
                                    <p:animEffect transition="in" filter="wipe(left)">
                                      <p:cBhvr>
                                        <p:cTn id="65" dur="500"/>
                                        <p:tgtEl>
                                          <p:spTgt spid="91"/>
                                        </p:tgtEl>
                                      </p:cBhvr>
                                    </p:animEffect>
                                  </p:childTnLst>
                                </p:cTn>
                              </p:par>
                              <p:par>
                                <p:cTn id="66" presetID="22" presetClass="entr" presetSubtype="8" fill="hold" nodeType="withEffect">
                                  <p:stCondLst>
                                    <p:cond delay="0"/>
                                  </p:stCondLst>
                                  <p:childTnLst>
                                    <p:set>
                                      <p:cBhvr>
                                        <p:cTn id="67" dur="1" fill="hold">
                                          <p:stCondLst>
                                            <p:cond delay="0"/>
                                          </p:stCondLst>
                                        </p:cTn>
                                        <p:tgtEl>
                                          <p:spTgt spid="89"/>
                                        </p:tgtEl>
                                        <p:attrNameLst>
                                          <p:attrName>style.visibility</p:attrName>
                                        </p:attrNameLst>
                                      </p:cBhvr>
                                      <p:to>
                                        <p:strVal val="visible"/>
                                      </p:to>
                                    </p:set>
                                    <p:animEffect transition="in" filter="wipe(left)">
                                      <p:cBhvr>
                                        <p:cTn id="68" dur="500"/>
                                        <p:tgtEl>
                                          <p:spTgt spid="89"/>
                                        </p:tgtEl>
                                      </p:cBhvr>
                                    </p:animEffect>
                                  </p:childTnLst>
                                </p:cTn>
                              </p:par>
                              <p:par>
                                <p:cTn id="69" presetID="22" presetClass="entr" presetSubtype="1" fill="hold" nodeType="withEffect">
                                  <p:stCondLst>
                                    <p:cond delay="0"/>
                                  </p:stCondLst>
                                  <p:childTnLst>
                                    <p:set>
                                      <p:cBhvr>
                                        <p:cTn id="70" dur="1" fill="hold">
                                          <p:stCondLst>
                                            <p:cond delay="0"/>
                                          </p:stCondLst>
                                        </p:cTn>
                                        <p:tgtEl>
                                          <p:spTgt spid="100"/>
                                        </p:tgtEl>
                                        <p:attrNameLst>
                                          <p:attrName>style.visibility</p:attrName>
                                        </p:attrNameLst>
                                      </p:cBhvr>
                                      <p:to>
                                        <p:strVal val="visible"/>
                                      </p:to>
                                    </p:set>
                                    <p:animEffect transition="in" filter="wipe(up)">
                                      <p:cBhvr>
                                        <p:cTn id="71" dur="500"/>
                                        <p:tgtEl>
                                          <p:spTgt spid="100"/>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102"/>
                                        </p:tgtEl>
                                        <p:attrNameLst>
                                          <p:attrName>style.visibility</p:attrName>
                                        </p:attrNameLst>
                                      </p:cBhvr>
                                      <p:to>
                                        <p:strVal val="visible"/>
                                      </p:to>
                                    </p:set>
                                    <p:animEffect transition="in" filter="wipe(up)">
                                      <p:cBhvr>
                                        <p:cTn id="74" dur="500"/>
                                        <p:tgtEl>
                                          <p:spTgt spid="102"/>
                                        </p:tgtEl>
                                      </p:cBhvr>
                                    </p:animEffect>
                                  </p:childTnLst>
                                </p:cTn>
                              </p:par>
                              <p:par>
                                <p:cTn id="75" presetID="22" presetClass="entr" presetSubtype="2" fill="hold" nodeType="withEffect">
                                  <p:stCondLst>
                                    <p:cond delay="0"/>
                                  </p:stCondLst>
                                  <p:childTnLst>
                                    <p:set>
                                      <p:cBhvr>
                                        <p:cTn id="76" dur="1" fill="hold">
                                          <p:stCondLst>
                                            <p:cond delay="0"/>
                                          </p:stCondLst>
                                        </p:cTn>
                                        <p:tgtEl>
                                          <p:spTgt spid="107"/>
                                        </p:tgtEl>
                                        <p:attrNameLst>
                                          <p:attrName>style.visibility</p:attrName>
                                        </p:attrNameLst>
                                      </p:cBhvr>
                                      <p:to>
                                        <p:strVal val="visible"/>
                                      </p:to>
                                    </p:set>
                                    <p:animEffect transition="in" filter="wipe(right)">
                                      <p:cBhvr>
                                        <p:cTn id="77" dur="500"/>
                                        <p:tgtEl>
                                          <p:spTgt spid="107"/>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109"/>
                                        </p:tgtEl>
                                        <p:attrNameLst>
                                          <p:attrName>style.visibility</p:attrName>
                                        </p:attrNameLst>
                                      </p:cBhvr>
                                      <p:to>
                                        <p:strVal val="visible"/>
                                      </p:to>
                                    </p:set>
                                    <p:animEffect transition="in" filter="wipe(right)">
                                      <p:cBhvr>
                                        <p:cTn id="80"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90" grpId="0"/>
      <p:bldP spid="91" grpId="0"/>
      <p:bldP spid="101" grpId="0"/>
      <p:bldP spid="102" grpId="0"/>
      <p:bldP spid="103" grpId="0"/>
      <p:bldP spid="108" grpId="0"/>
      <p:bldP spid="109" grpId="0"/>
      <p:bldP spid="110" grpId="0"/>
      <p:bldP spid="254"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3646</TotalTime>
  <Words>16018</Words>
  <Application>Microsoft Office PowerPoint</Application>
  <PresentationFormat>ワイド画面</PresentationFormat>
  <Paragraphs>863</Paragraphs>
  <Slides>67</Slides>
  <Notes>67</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67</vt:i4>
      </vt:variant>
    </vt:vector>
  </HeadingPairs>
  <TitlesOfParts>
    <vt:vector size="77" baseType="lpstr">
      <vt:lpstr>HGP創英角ﾎﾟｯﾌﾟ体</vt:lpstr>
      <vt:lpstr>HG丸ｺﾞｼｯｸM-PRO</vt:lpstr>
      <vt:lpstr>ＭＳ ゴシック</vt:lpstr>
      <vt:lpstr>ＭＳ 明朝</vt:lpstr>
      <vt:lpstr>メイリオ</vt:lpstr>
      <vt:lpstr>游ゴシック</vt:lpstr>
      <vt:lpstr>游ゴシック Light</vt:lpstr>
      <vt:lpstr>Arial</vt:lpstr>
      <vt:lpstr>Century</vt:lpstr>
      <vt:lpstr>Office テーマ</vt:lpstr>
      <vt:lpstr>授業改善につなぐ学習評価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Hiroshima Prefecture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授業改善につなぐ 学習評価の在り方</dc:title>
  <dc:creator>大平 理恵</dc:creator>
  <cp:lastModifiedBy>吉本 由佳</cp:lastModifiedBy>
  <cp:revision>223</cp:revision>
  <cp:lastPrinted>2024-03-04T02:16:08Z</cp:lastPrinted>
  <dcterms:created xsi:type="dcterms:W3CDTF">2024-01-10T01:40:41Z</dcterms:created>
  <dcterms:modified xsi:type="dcterms:W3CDTF">2024-03-21T01:14:26Z</dcterms:modified>
</cp:coreProperties>
</file>