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2" r:id="rId4"/>
    <p:sldId id="258" r:id="rId5"/>
    <p:sldId id="259" r:id="rId6"/>
    <p:sldId id="261" r:id="rId7"/>
    <p:sldId id="263" r:id="rId8"/>
    <p:sldId id="265" r:id="rId9"/>
    <p:sldId id="268" r:id="rId10"/>
    <p:sldId id="269" r:id="rId11"/>
  </p:sldIdLst>
  <p:sldSz cx="5075238" cy="2843213"/>
  <p:notesSz cx="9869488" cy="6735763"/>
  <p:defaultTextStyle>
    <a:defPPr>
      <a:defRPr lang="ja-JP"/>
    </a:defPPr>
    <a:lvl1pPr marL="0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1pPr>
    <a:lvl2pPr marL="226223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2pPr>
    <a:lvl3pPr marL="452445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3pPr>
    <a:lvl4pPr marL="678668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4pPr>
    <a:lvl5pPr marL="904890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5pPr>
    <a:lvl6pPr marL="1131113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6pPr>
    <a:lvl7pPr marL="1357335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7pPr>
    <a:lvl8pPr marL="1583558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8pPr>
    <a:lvl9pPr marL="1809780" algn="l" defTabSz="452445" rtl="0" eaLnBrk="1" latinLnBrk="0" hangingPunct="1">
      <a:defRPr kumimoji="1" sz="8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FF"/>
    <a:srgbClr val="33CCFF"/>
    <a:srgbClr val="00B0F0"/>
    <a:srgbClr val="B5F8FD"/>
    <a:srgbClr val="FF00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50" autoAdjust="0"/>
    <p:restoredTop sz="94660"/>
  </p:normalViewPr>
  <p:slideViewPr>
    <p:cSldViewPr snapToGrid="0">
      <p:cViewPr varScale="1">
        <p:scale>
          <a:sx n="219" d="100"/>
          <a:sy n="219" d="100"/>
        </p:scale>
        <p:origin x="1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276779" cy="337958"/>
          </a:xfrm>
          <a:prstGeom prst="rect">
            <a:avLst/>
          </a:prstGeom>
        </p:spPr>
        <p:txBody>
          <a:bodyPr vert="horz" lIns="90648" tIns="45322" rIns="90648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0430" y="3"/>
            <a:ext cx="4276779" cy="337958"/>
          </a:xfrm>
          <a:prstGeom prst="rect">
            <a:avLst/>
          </a:prstGeom>
        </p:spPr>
        <p:txBody>
          <a:bodyPr vert="horz" lIns="90648" tIns="45322" rIns="90648" bIns="45322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397810"/>
            <a:ext cx="4276779" cy="337957"/>
          </a:xfrm>
          <a:prstGeom prst="rect">
            <a:avLst/>
          </a:prstGeom>
        </p:spPr>
        <p:txBody>
          <a:bodyPr vert="horz" lIns="90648" tIns="45322" rIns="90648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0430" y="6397810"/>
            <a:ext cx="4276779" cy="337957"/>
          </a:xfrm>
          <a:prstGeom prst="rect">
            <a:avLst/>
          </a:prstGeom>
        </p:spPr>
        <p:txBody>
          <a:bodyPr vert="horz" lIns="90648" tIns="45322" rIns="90648" bIns="45322" rtlCol="0" anchor="b"/>
          <a:lstStyle>
            <a:lvl1pPr algn="r">
              <a:defRPr sz="1200"/>
            </a:lvl1pPr>
          </a:lstStyle>
          <a:p>
            <a:fld id="{58791E76-4EB9-4F76-9BCC-6E7B30F359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0575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276779" cy="337958"/>
          </a:xfrm>
          <a:prstGeom prst="rect">
            <a:avLst/>
          </a:prstGeom>
        </p:spPr>
        <p:txBody>
          <a:bodyPr vert="horz" lIns="90648" tIns="45322" rIns="90648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0430" y="3"/>
            <a:ext cx="4276779" cy="337958"/>
          </a:xfrm>
          <a:prstGeom prst="rect">
            <a:avLst/>
          </a:prstGeom>
        </p:spPr>
        <p:txBody>
          <a:bodyPr vert="horz" lIns="90648" tIns="45322" rIns="90648" bIns="45322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5125" y="841375"/>
            <a:ext cx="4059238" cy="227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8" tIns="45322" rIns="90648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950" y="3241589"/>
            <a:ext cx="7895590" cy="2652207"/>
          </a:xfrm>
          <a:prstGeom prst="rect">
            <a:avLst/>
          </a:prstGeom>
        </p:spPr>
        <p:txBody>
          <a:bodyPr vert="horz" lIns="90648" tIns="45322" rIns="90648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810"/>
            <a:ext cx="4276779" cy="337957"/>
          </a:xfrm>
          <a:prstGeom prst="rect">
            <a:avLst/>
          </a:prstGeom>
        </p:spPr>
        <p:txBody>
          <a:bodyPr vert="horz" lIns="90648" tIns="45322" rIns="90648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0430" y="6397810"/>
            <a:ext cx="4276779" cy="337957"/>
          </a:xfrm>
          <a:prstGeom prst="rect">
            <a:avLst/>
          </a:prstGeom>
        </p:spPr>
        <p:txBody>
          <a:bodyPr vert="horz" lIns="90648" tIns="45322" rIns="90648" bIns="45322" rtlCol="0" anchor="b"/>
          <a:lstStyle>
            <a:lvl1pPr algn="r">
              <a:defRPr sz="1200"/>
            </a:lvl1pPr>
          </a:lstStyle>
          <a:p>
            <a:fld id="{624CB391-BC3D-4627-929B-25F3E73D11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179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1pPr>
    <a:lvl2pPr marL="226223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2pPr>
    <a:lvl3pPr marL="452445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3pPr>
    <a:lvl4pPr marL="678668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4pPr>
    <a:lvl5pPr marL="904890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5pPr>
    <a:lvl6pPr marL="1131113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6pPr>
    <a:lvl7pPr marL="1357335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7pPr>
    <a:lvl8pPr marL="1583558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8pPr>
    <a:lvl9pPr marL="1809780" algn="l" defTabSz="452445" rtl="0" eaLnBrk="1" latinLnBrk="0" hangingPunct="1">
      <a:defRPr kumimoji="1" sz="5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参加の呼びかけ</a:t>
            </a:r>
          </a:p>
          <a:p>
            <a:r>
              <a:rPr lang="ja-JP" altLang="en-US" dirty="0"/>
              <a:t>○近くにいる人に声をかけ３～４人集める。</a:t>
            </a:r>
          </a:p>
          <a:p>
            <a:r>
              <a:rPr lang="ja-JP" altLang="en-US" dirty="0"/>
              <a:t>○親同士のつながりづくりのため、</a:t>
            </a:r>
            <a:r>
              <a:rPr lang="en-US" altLang="ja-JP" dirty="0"/>
              <a:t>20</a:t>
            </a:r>
            <a:r>
              <a:rPr lang="ja-JP" altLang="en-US" dirty="0"/>
              <a:t>分程度子育てについて、意見交流をする場であることを伝える。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趣旨の説明（親プロ）</a:t>
            </a:r>
          </a:p>
          <a:p>
            <a:r>
              <a:rPr lang="ja-JP" altLang="en-US" dirty="0"/>
              <a:t>○「ねらい」を説明し、子育てに正解はなく気軽に話し合う場であることを伝える。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596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　話し合って気づいたこと（知ったこと）や安心したこと等を振り返ってもらう。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71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3つの約束があります。</a:t>
            </a:r>
          </a:p>
          <a:p>
            <a:endParaRPr/>
          </a:p>
          <a:p>
            <a:r>
              <a:t>😀パスもあり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ヘッダー プレースホルダー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061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86950" y="3241589"/>
            <a:ext cx="8567265" cy="2652207"/>
          </a:xfrm>
        </p:spPr>
        <p:txBody>
          <a:bodyPr/>
          <a:lstStyle/>
          <a:p>
            <a:r>
              <a:rPr lang="ja-JP" altLang="en-US" dirty="0"/>
              <a:t>○　初対面の人でも、自由に意見を出せるようにするためのウォーミングアップとする。</a:t>
            </a:r>
            <a:endParaRPr lang="en-US" altLang="ja-JP" dirty="0"/>
          </a:p>
          <a:p>
            <a:endParaRPr lang="ja-JP" altLang="en-US" dirty="0"/>
          </a:p>
          <a:p>
            <a:r>
              <a:rPr lang="ja-JP" altLang="en-US" dirty="0"/>
              <a:t>○　和やかな雰囲気づくりに配慮する。</a:t>
            </a:r>
            <a:endParaRPr lang="en-US" altLang="ja-JP" dirty="0"/>
          </a:p>
          <a:p>
            <a:endParaRPr lang="ja-JP" altLang="en-US" dirty="0"/>
          </a:p>
          <a:p>
            <a:r>
              <a:rPr lang="ja-JP" altLang="en-US" dirty="0"/>
              <a:t>〇　③については、参加者の様子を見て変更してもよい。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471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〇わが家のスマホ利用時間を記入し、交流する。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48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　２歳児の平均利用時間はどれでしょう</a:t>
            </a:r>
            <a:endParaRPr lang="en-US" altLang="ja-JP" dirty="0"/>
          </a:p>
          <a:p>
            <a:endParaRPr lang="ja-JP" altLang="en-US" dirty="0"/>
          </a:p>
          <a:p>
            <a:r>
              <a:rPr lang="en-US" altLang="ja-JP" dirty="0"/>
              <a:t>61</a:t>
            </a:r>
            <a:r>
              <a:rPr lang="ja-JP" altLang="en-US" dirty="0"/>
              <a:t>分：低年齢の平均利用時間（</a:t>
            </a:r>
            <a:r>
              <a:rPr lang="en-US" altLang="ja-JP" dirty="0"/>
              <a:t>H29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lang="ja-JP" altLang="en-US" dirty="0"/>
          </a:p>
          <a:p>
            <a:r>
              <a:rPr lang="en-US" altLang="ja-JP" dirty="0"/>
              <a:t>83</a:t>
            </a:r>
            <a:r>
              <a:rPr lang="ja-JP" altLang="en-US" dirty="0"/>
              <a:t>分：２歳児の平均利用時間（</a:t>
            </a:r>
            <a:r>
              <a:rPr lang="en-US" altLang="ja-JP" dirty="0"/>
              <a:t>H30</a:t>
            </a:r>
            <a:r>
              <a:rPr lang="ja-JP" altLang="en-US" dirty="0"/>
              <a:t>）</a:t>
            </a:r>
            <a:r>
              <a:rPr lang="en-US" altLang="ja-JP" dirty="0"/>
              <a:t>【</a:t>
            </a:r>
            <a:r>
              <a:rPr lang="ja-JP" altLang="en-US" dirty="0"/>
              <a:t>正解</a:t>
            </a:r>
            <a:r>
              <a:rPr lang="en-US" altLang="ja-JP" dirty="0"/>
              <a:t>】</a:t>
            </a:r>
          </a:p>
          <a:p>
            <a:endParaRPr lang="en-US" altLang="ja-JP" dirty="0"/>
          </a:p>
          <a:p>
            <a:r>
              <a:rPr lang="en-US" altLang="ja-JP" dirty="0"/>
              <a:t>118</a:t>
            </a:r>
            <a:r>
              <a:rPr lang="ja-JP" altLang="en-US" dirty="0"/>
              <a:t>分：小学生の平均利用時間（</a:t>
            </a:r>
            <a:r>
              <a:rPr lang="en-US" altLang="ja-JP" dirty="0"/>
              <a:t>H30</a:t>
            </a:r>
            <a:r>
              <a:rPr lang="ja-JP" altLang="en-US" dirty="0"/>
              <a:t>）を紹介する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471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　困ったことだけでなく、どのように効果的に使っているかも交流する。</a:t>
            </a:r>
          </a:p>
          <a:p>
            <a:r>
              <a:rPr lang="ja-JP" altLang="en-US" dirty="0"/>
              <a:t>〇　スマホの使い方の一例</a:t>
            </a:r>
          </a:p>
          <a:p>
            <a:r>
              <a:rPr lang="ja-JP" altLang="en-US" dirty="0"/>
              <a:t>大人の目の届く範囲で使わせている（</a:t>
            </a:r>
            <a:r>
              <a:rPr lang="en-US" altLang="ja-JP" dirty="0"/>
              <a:t>98.6%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利用する際に時間や場所を指定している（</a:t>
            </a:r>
            <a:r>
              <a:rPr lang="en-US" altLang="ja-JP" dirty="0"/>
              <a:t>59.4%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子供向けの機器等を使わせている（</a:t>
            </a:r>
            <a:r>
              <a:rPr lang="en-US" altLang="ja-JP" dirty="0"/>
              <a:t>30.4%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子供のネット利用状況を把握している（</a:t>
            </a:r>
            <a:r>
              <a:rPr lang="en-US" altLang="ja-JP" dirty="0"/>
              <a:t>23.2%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フィルタリングを使っている（</a:t>
            </a:r>
            <a:r>
              <a:rPr lang="en-US" altLang="ja-JP" dirty="0"/>
              <a:t>2.9%</a:t>
            </a:r>
            <a:r>
              <a:rPr lang="ja-JP" altLang="en-US" dirty="0"/>
              <a:t>）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4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86953" y="3241589"/>
            <a:ext cx="8224574" cy="2652207"/>
          </a:xfrm>
        </p:spPr>
        <p:txBody>
          <a:bodyPr/>
          <a:lstStyle/>
          <a:p>
            <a:r>
              <a:rPr lang="ja-JP" altLang="en-US" dirty="0"/>
              <a:t>〇　家庭での取組を考える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参考</a:t>
            </a:r>
            <a:r>
              <a:rPr lang="en-US" altLang="ja-JP" dirty="0"/>
              <a:t>】</a:t>
            </a:r>
            <a:r>
              <a:rPr lang="ja-JP" altLang="en-US" dirty="0"/>
              <a:t>他のスマホ利用者の工夫例（グループ内にスマホ利用者がいない場合）</a:t>
            </a:r>
          </a:p>
          <a:p>
            <a:r>
              <a:rPr lang="ja-JP" altLang="en-US" dirty="0"/>
              <a:t>〇　嫌がることをやっている間に見せる（髪を乾かしている間等）</a:t>
            </a:r>
          </a:p>
          <a:p>
            <a:r>
              <a:rPr lang="ja-JP" altLang="en-US" dirty="0"/>
              <a:t>〇　やることをやったら見られるようにしている（保育所へ出かける準備ができたら等）</a:t>
            </a:r>
          </a:p>
          <a:p>
            <a:r>
              <a:rPr lang="ja-JP" altLang="en-US" dirty="0"/>
              <a:t>〇　静かにしてほしい時に見せる（葬式等の式・新幹線の中・病院の待合等）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474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　わが家のおやくそくについて紹介しあい、ルールづくりのヒントと共に参考にして</a:t>
            </a:r>
          </a:p>
          <a:p>
            <a:r>
              <a:rPr lang="ja-JP" altLang="en-US" dirty="0"/>
              <a:t>　もらう。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547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5125" y="841375"/>
            <a:ext cx="4059238" cy="22748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〇　話し合って気づいたこと（知ったこと）や安心したこと等を振り返ってもらう。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07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405" y="465313"/>
            <a:ext cx="3806429" cy="989859"/>
          </a:xfrm>
        </p:spPr>
        <p:txBody>
          <a:bodyPr anchor="b"/>
          <a:lstStyle>
            <a:lvl1pPr algn="ctr">
              <a:defRPr sz="2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405" y="1493345"/>
            <a:ext cx="3806429" cy="686451"/>
          </a:xfrm>
        </p:spPr>
        <p:txBody>
          <a:bodyPr/>
          <a:lstStyle>
            <a:lvl1pPr marL="0" indent="0" algn="ctr">
              <a:buNone/>
              <a:defRPr sz="995"/>
            </a:lvl1pPr>
            <a:lvl2pPr marL="189555" indent="0" algn="ctr">
              <a:buNone/>
              <a:defRPr sz="829"/>
            </a:lvl2pPr>
            <a:lvl3pPr marL="379110" indent="0" algn="ctr">
              <a:buNone/>
              <a:defRPr sz="746"/>
            </a:lvl3pPr>
            <a:lvl4pPr marL="568665" indent="0" algn="ctr">
              <a:buNone/>
              <a:defRPr sz="663"/>
            </a:lvl4pPr>
            <a:lvl5pPr marL="758220" indent="0" algn="ctr">
              <a:buNone/>
              <a:defRPr sz="663"/>
            </a:lvl5pPr>
            <a:lvl6pPr marL="947776" indent="0" algn="ctr">
              <a:buNone/>
              <a:defRPr sz="663"/>
            </a:lvl6pPr>
            <a:lvl7pPr marL="1137331" indent="0" algn="ctr">
              <a:buNone/>
              <a:defRPr sz="663"/>
            </a:lvl7pPr>
            <a:lvl8pPr marL="1326886" indent="0" algn="ctr">
              <a:buNone/>
              <a:defRPr sz="663"/>
            </a:lvl8pPr>
            <a:lvl9pPr marL="1516441" indent="0" algn="ctr">
              <a:buNone/>
              <a:defRPr sz="66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DBA9-D1FE-4CEB-B4CB-E93683B5EB44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8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48E6-21AA-47E9-A8C2-1EC7238483EE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22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1967" y="151375"/>
            <a:ext cx="1094348" cy="240949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23" y="151375"/>
            <a:ext cx="3219604" cy="240949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E6EB-AD79-4EF6-A179-BB1A15D3B552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09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、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xfrm>
            <a:off x="262683" y="899610"/>
            <a:ext cx="4549872" cy="1040290"/>
          </a:xfrm>
          <a:prstGeom prst="rect">
            <a:avLst/>
          </a:prstGeom>
        </p:spPr>
        <p:txBody>
          <a:bodyPr anchor="ctr"/>
          <a:lstStyle>
            <a:lvl1pPr>
              <a:defRPr sz="7312" spc="146"/>
            </a:lvl1pPr>
          </a:lstStyle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5954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3364-72D9-46C9-BFB5-840C70A0B913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11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79" y="708829"/>
            <a:ext cx="4377393" cy="1182697"/>
          </a:xfrm>
        </p:spPr>
        <p:txBody>
          <a:bodyPr anchor="b"/>
          <a:lstStyle>
            <a:lvl1pPr>
              <a:defRPr sz="2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279" y="1902715"/>
            <a:ext cx="4377393" cy="621953"/>
          </a:xfrm>
        </p:spPr>
        <p:txBody>
          <a:bodyPr/>
          <a:lstStyle>
            <a:lvl1pPr marL="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1pPr>
            <a:lvl2pPr marL="189555" indent="0">
              <a:buNone/>
              <a:defRPr sz="829">
                <a:solidFill>
                  <a:schemeClr val="tx1">
                    <a:tint val="75000"/>
                  </a:schemeClr>
                </a:solidFill>
              </a:defRPr>
            </a:lvl2pPr>
            <a:lvl3pPr marL="379110" indent="0">
              <a:buNone/>
              <a:defRPr sz="746">
                <a:solidFill>
                  <a:schemeClr val="tx1">
                    <a:tint val="75000"/>
                  </a:schemeClr>
                </a:solidFill>
              </a:defRPr>
            </a:lvl3pPr>
            <a:lvl4pPr marL="568665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4pPr>
            <a:lvl5pPr marL="758220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5pPr>
            <a:lvl6pPr marL="94777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6pPr>
            <a:lvl7pPr marL="113733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7pPr>
            <a:lvl8pPr marL="132688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8pPr>
            <a:lvl9pPr marL="151644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A43F-2B11-4B42-8586-3517550C7004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5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23" y="756874"/>
            <a:ext cx="2156976" cy="1803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339" y="756874"/>
            <a:ext cx="2156976" cy="1803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CF3D-44D9-452D-B8B8-A4F9231A31F6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05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584" y="151375"/>
            <a:ext cx="4377393" cy="549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584" y="696982"/>
            <a:ext cx="2147063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584" y="1038563"/>
            <a:ext cx="2147063" cy="15275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339" y="696982"/>
            <a:ext cx="2157637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339" y="1038563"/>
            <a:ext cx="2157637" cy="15275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448-F4AF-4941-B3BA-CF1A8BF01EBE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3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8BAF-CD66-4FE8-8B49-242502C25775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4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F2F4-1B3F-472E-8627-03A932674E03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53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584" y="189548"/>
            <a:ext cx="1636896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637" y="409370"/>
            <a:ext cx="2569339" cy="2020524"/>
          </a:xfrm>
        </p:spPr>
        <p:txBody>
          <a:bodyPr/>
          <a:lstStyle>
            <a:lvl1pPr>
              <a:defRPr sz="1327"/>
            </a:lvl1pPr>
            <a:lvl2pPr>
              <a:defRPr sz="1161"/>
            </a:lvl2pPr>
            <a:lvl3pPr>
              <a:defRPr sz="995"/>
            </a:lvl3pPr>
            <a:lvl4pPr>
              <a:defRPr sz="829"/>
            </a:lvl4pPr>
            <a:lvl5pPr>
              <a:defRPr sz="829"/>
            </a:lvl5pPr>
            <a:lvl6pPr>
              <a:defRPr sz="829"/>
            </a:lvl6pPr>
            <a:lvl7pPr>
              <a:defRPr sz="829"/>
            </a:lvl7pPr>
            <a:lvl8pPr>
              <a:defRPr sz="829"/>
            </a:lvl8pPr>
            <a:lvl9pPr>
              <a:defRPr sz="8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584" y="852964"/>
            <a:ext cx="1636896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7ADA7-F8B2-4A05-928C-6A7B0FCDC421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584" y="189548"/>
            <a:ext cx="1636896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637" y="409370"/>
            <a:ext cx="2569339" cy="2020524"/>
          </a:xfrm>
        </p:spPr>
        <p:txBody>
          <a:bodyPr anchor="t"/>
          <a:lstStyle>
            <a:lvl1pPr marL="0" indent="0">
              <a:buNone/>
              <a:defRPr sz="1327"/>
            </a:lvl1pPr>
            <a:lvl2pPr marL="189555" indent="0">
              <a:buNone/>
              <a:defRPr sz="1161"/>
            </a:lvl2pPr>
            <a:lvl3pPr marL="379110" indent="0">
              <a:buNone/>
              <a:defRPr sz="995"/>
            </a:lvl3pPr>
            <a:lvl4pPr marL="568665" indent="0">
              <a:buNone/>
              <a:defRPr sz="829"/>
            </a:lvl4pPr>
            <a:lvl5pPr marL="758220" indent="0">
              <a:buNone/>
              <a:defRPr sz="829"/>
            </a:lvl5pPr>
            <a:lvl6pPr marL="947776" indent="0">
              <a:buNone/>
              <a:defRPr sz="829"/>
            </a:lvl6pPr>
            <a:lvl7pPr marL="1137331" indent="0">
              <a:buNone/>
              <a:defRPr sz="829"/>
            </a:lvl7pPr>
            <a:lvl8pPr marL="1326886" indent="0">
              <a:buNone/>
              <a:defRPr sz="829"/>
            </a:lvl8pPr>
            <a:lvl9pPr marL="1516441" indent="0">
              <a:buNone/>
              <a:defRPr sz="82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584" y="852964"/>
            <a:ext cx="1636896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AFF0-C019-4E3A-83FA-AF0C8DAED802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93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23" y="151375"/>
            <a:ext cx="4377393" cy="549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23" y="756874"/>
            <a:ext cx="4377393" cy="1803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22" y="2635237"/>
            <a:ext cx="1141929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086C6-7B12-47AE-9B0C-E4E947282442}" type="datetime1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173" y="2635237"/>
            <a:ext cx="1712893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387" y="2635237"/>
            <a:ext cx="1141929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8A6A-360B-4BF3-8913-480395F9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4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379110" rtl="0" eaLnBrk="1" latinLnBrk="0" hangingPunct="1">
        <a:lnSpc>
          <a:spcPct val="90000"/>
        </a:lnSpc>
        <a:spcBef>
          <a:spcPct val="0"/>
        </a:spcBef>
        <a:buNone/>
        <a:defRPr kumimoji="1" sz="18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778" indent="-94778" algn="l" defTabSz="37911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161" kern="1200">
          <a:solidFill>
            <a:schemeClr val="tx1"/>
          </a:solidFill>
          <a:latin typeface="+mn-lt"/>
          <a:ea typeface="+mn-ea"/>
          <a:cs typeface="+mn-cs"/>
        </a:defRPr>
      </a:lvl1pPr>
      <a:lvl2pPr marL="28433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995" kern="1200">
          <a:solidFill>
            <a:schemeClr val="tx1"/>
          </a:solidFill>
          <a:latin typeface="+mn-lt"/>
          <a:ea typeface="+mn-ea"/>
          <a:cs typeface="+mn-cs"/>
        </a:defRPr>
      </a:lvl2pPr>
      <a:lvl3pPr marL="47388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829" kern="1200">
          <a:solidFill>
            <a:schemeClr val="tx1"/>
          </a:solidFill>
          <a:latin typeface="+mn-lt"/>
          <a:ea typeface="+mn-ea"/>
          <a:cs typeface="+mn-cs"/>
        </a:defRPr>
      </a:lvl3pPr>
      <a:lvl4pPr marL="66344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85299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104255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23210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42166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611219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1pPr>
      <a:lvl2pPr marL="189555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2pPr>
      <a:lvl3pPr marL="37911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3pPr>
      <a:lvl4pPr marL="568665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75822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947776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137331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326886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516441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テスト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" y="66812"/>
            <a:ext cx="812585" cy="4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WordArt 2"/>
          <p:cNvSpPr txBox="1">
            <a:spLocks noGrp="1" noChangeArrowheads="1" noChangeShapeType="1" noTextEdit="1"/>
          </p:cNvSpPr>
          <p:nvPr>
            <p:ph type="subTitle" idx="1"/>
          </p:nvPr>
        </p:nvSpPr>
        <p:spPr bwMode="auto">
          <a:xfrm>
            <a:off x="305482" y="425841"/>
            <a:ext cx="4513244" cy="39856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r>
              <a:rPr lang="ja-JP" altLang="en-US" sz="1050" b="1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デジタル時代の子育て</a:t>
            </a:r>
            <a:endParaRPr lang="ja-JP" altLang="en-US" sz="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537103" y="2250219"/>
            <a:ext cx="563246" cy="618580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1</a:t>
            </a:fld>
            <a:endParaRPr lang="ja-JP" altLang="en-US" sz="3600" dirty="0"/>
          </a:p>
        </p:txBody>
      </p:sp>
      <p:pic>
        <p:nvPicPr>
          <p:cNvPr id="7" name="図 6" descr="K:\生涯学習センター\振興課_【令和２年度】\04_モデル事業\01_家庭教育支援\01_教材開発懇談会\イラスト\ラフ案\desital_01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831" y="1107787"/>
            <a:ext cx="1675059" cy="16824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4045853" y="66812"/>
            <a:ext cx="982500" cy="283385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rgbClr val="0070C0"/>
                </a:solidFill>
              </a:rPr>
              <a:t>ミニ－２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16276" y="709226"/>
            <a:ext cx="4422969" cy="461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～スマホの使い方みんなどうしてる？～</a:t>
            </a:r>
          </a:p>
        </p:txBody>
      </p:sp>
    </p:spTree>
    <p:extLst>
      <p:ext uri="{BB962C8B-B14F-4D97-AF65-F5344CB8AC3E}">
        <p14:creationId xmlns:p14="http://schemas.microsoft.com/office/powerpoint/2010/main" val="2296963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K:\生涯学習センター\振興課　【平成31年度】\04_モデル事業\01_家庭教育支援\01 「遊び 学び 育つひろしまっ子！」推進プラン\01 教材開発懇談会\教材（完成）\親編\oya06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3" t="65880" r="13866" b="13546"/>
          <a:stretch/>
        </p:blipFill>
        <p:spPr bwMode="auto">
          <a:xfrm>
            <a:off x="2560320" y="1081378"/>
            <a:ext cx="1739927" cy="15996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414883" y="2474378"/>
            <a:ext cx="660355" cy="273844"/>
          </a:xfrm>
        </p:spPr>
        <p:txBody>
          <a:bodyPr/>
          <a:lstStyle/>
          <a:p>
            <a:r>
              <a:rPr lang="en-US" altLang="ja-JP" sz="3600" dirty="0"/>
              <a:t>10</a:t>
            </a:r>
            <a:endParaRPr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123821" y="262308"/>
            <a:ext cx="4883109" cy="739558"/>
          </a:xfrm>
          <a:prstGeom prst="rect">
            <a:avLst/>
          </a:prstGeom>
          <a:solidFill>
            <a:srgbClr val="B5F8FD"/>
          </a:solidFill>
          <a:ln>
            <a:solidFill>
              <a:srgbClr val="00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本日は御参加いただきありがとうございました。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講座後のアンケートにご協力ください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75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2"/>
          </p:nvPr>
        </p:nvSpPr>
        <p:spPr>
          <a:xfrm>
            <a:off x="4567606" y="2345801"/>
            <a:ext cx="333047" cy="365125"/>
          </a:xfrm>
        </p:spPr>
        <p:txBody>
          <a:bodyPr/>
          <a:lstStyle/>
          <a:p>
            <a:fld id="{86CB4B4D-7CA3-9044-876B-883B54F8677D}" type="slidenum">
              <a:rPr lang="en-US" altLang="ja-JP" sz="3600"/>
              <a:t>2</a:t>
            </a:fld>
            <a:endParaRPr lang="ja-JP" altLang="en-US" sz="3600" dirty="0"/>
          </a:p>
        </p:txBody>
      </p:sp>
      <p:sp>
        <p:nvSpPr>
          <p:cNvPr id="167" name="３つの約束…"/>
          <p:cNvSpPr txBox="1">
            <a:spLocks noGrp="1"/>
          </p:cNvSpPr>
          <p:nvPr>
            <p:ph type="title"/>
          </p:nvPr>
        </p:nvSpPr>
        <p:spPr>
          <a:xfrm>
            <a:off x="221226" y="212225"/>
            <a:ext cx="4259072" cy="2234722"/>
          </a:xfrm>
          <a:prstGeom prst="rect">
            <a:avLst/>
          </a:prstGeom>
          <a:solidFill>
            <a:schemeClr val="bg1"/>
          </a:solidFill>
          <a:ln w="28575">
            <a:solidFill>
              <a:srgbClr val="00FFFF"/>
            </a:solidFill>
          </a:ln>
        </p:spPr>
        <p:txBody>
          <a:bodyPr>
            <a:noAutofit/>
          </a:bodyPr>
          <a:lstStyle/>
          <a:p>
            <a:pPr defTabSz="170372">
              <a:defRPr sz="5511" spc="110"/>
            </a:pPr>
            <a:r>
              <a:rPr sz="320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３つの約束</a:t>
            </a:r>
          </a:p>
          <a:p>
            <a:pPr defTabSz="170372">
              <a:defRPr sz="5511" spc="110"/>
            </a:pPr>
            <a:endParaRPr sz="32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70372">
              <a:defRPr sz="5511" spc="110"/>
            </a:pPr>
            <a:r>
              <a:rPr sz="18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❶ </a:t>
            </a:r>
            <a:r>
              <a:rPr sz="1800" dirty="0" err="1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同じくらい話しましょう</a:t>
            </a:r>
            <a:br>
              <a:rPr lang="en-US" sz="18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sz="18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70372">
              <a:defRPr sz="5511" spc="110"/>
            </a:pPr>
            <a:r>
              <a:rPr sz="18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❷ </a:t>
            </a:r>
            <a:r>
              <a:rPr sz="1800" dirty="0" err="1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みんなの意見を受け止めましょう</a:t>
            </a:r>
            <a:br>
              <a:rPr lang="en-US" sz="18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sz="18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70372">
              <a:defRPr sz="5511" spc="110"/>
            </a:pPr>
            <a:r>
              <a:rPr sz="18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❸ </a:t>
            </a:r>
            <a:r>
              <a:rPr sz="1800" dirty="0" err="1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秘密は守りましょう</a:t>
            </a:r>
            <a:endParaRPr sz="18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8028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48447" y="200724"/>
            <a:ext cx="1649628" cy="519891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自己紹介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48447" y="857919"/>
            <a:ext cx="3419189" cy="1734208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自分の名前</a:t>
            </a:r>
            <a:endParaRPr lang="en-US" altLang="ja-JP" sz="20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0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子供の名前、年齢</a:t>
            </a:r>
            <a:endParaRPr lang="en-US" altLang="ja-JP" sz="20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000" dirty="0">
              <a:solidFill>
                <a:srgbClr val="FF66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マイブーム、趣味など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603805" y="2409564"/>
            <a:ext cx="389845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3</a:t>
            </a:fld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389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14685" y="111318"/>
            <a:ext cx="4715123" cy="699864"/>
          </a:xfrm>
          <a:prstGeom prst="roundRect">
            <a:avLst/>
          </a:prstGeom>
          <a:solidFill>
            <a:srgbClr val="66CC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kern="1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１日どれくらい（分・時間） 子供がスマホに触れていると思いますか？</a:t>
            </a:r>
            <a:endParaRPr lang="ja-JP" altLang="en-US" sz="28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図 5" descr="K:\生涯学習センター\振興課　【平成31年度】\04_モデル事業\01_家庭教育支援\01 「遊び 学び 育つひろしまっ子！」推進プラン\01 教材開発懇談会\教材（完成）\親編\oya06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3" t="73142" r="61849" b="7052"/>
          <a:stretch/>
        </p:blipFill>
        <p:spPr bwMode="auto">
          <a:xfrm>
            <a:off x="127221" y="1101878"/>
            <a:ext cx="1823373" cy="16481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2393757" y="1101878"/>
            <a:ext cx="1971509" cy="763326"/>
          </a:xfrm>
          <a:prstGeom prst="wedgeRoundRectCallout">
            <a:avLst>
              <a:gd name="adj1" fmla="val -65973"/>
              <a:gd name="adj2" fmla="val 32171"/>
              <a:gd name="adj3" fmla="val 16667"/>
            </a:avLst>
          </a:prstGeom>
          <a:solidFill>
            <a:srgbClr val="00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わが家はだいたい・・・</a:t>
            </a:r>
            <a:endParaRPr lang="ja-JP" altLang="en-US" sz="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sz="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828800"/>
            <a:endParaRPr lang="ja-JP" altLang="en-US" sz="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065655"/>
            <a:r>
              <a:rPr lang="ja-JP" altLang="en-US" sz="1800" b="1" kern="100" dirty="0">
                <a:solidFill>
                  <a:srgbClr val="00000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   　　　　　　　</a:t>
            </a:r>
            <a:endParaRPr lang="ja-JP" altLang="en-US" sz="4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571439" y="2384917"/>
            <a:ext cx="503799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4</a:t>
            </a:fld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9324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8777"/>
            <a:ext cx="5075238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ja-JP" sz="2000" b="1" kern="100" dirty="0">
                <a:ln w="12700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乳幼児期の子供のスマホの利用状況</a:t>
            </a:r>
            <a:endParaRPr lang="ja-JP" altLang="ja-JP" sz="10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64802" y="437790"/>
            <a:ext cx="4495759" cy="9144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8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２歳児の平均利用時間はどれでしょう？</a:t>
            </a:r>
            <a:endParaRPr lang="en-US" altLang="ja-JP" sz="1800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平日１日あたりの利用時間）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ctr"/>
            <a:r>
              <a:rPr lang="en-US" sz="5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7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41592" y="1495444"/>
            <a:ext cx="1261044" cy="1257095"/>
            <a:chOff x="-55" y="33541"/>
            <a:chExt cx="2032000" cy="2032000"/>
          </a:xfrm>
        </p:grpSpPr>
        <p:pic>
          <p:nvPicPr>
            <p:cNvPr id="7" name="図 6" descr="C:\Users\19796\Desktop\clock-message-board-template-thumbnail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5" y="33541"/>
              <a:ext cx="2032000" cy="203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テキスト ボックス 118"/>
            <p:cNvSpPr txBox="1"/>
            <p:nvPr/>
          </p:nvSpPr>
          <p:spPr>
            <a:xfrm>
              <a:off x="16934" y="279400"/>
              <a:ext cx="1845310" cy="14909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400" b="1" kern="100" dirty="0">
                  <a:ln w="6350" cap="flat" cmpd="sng" algn="ctr">
                    <a:solidFill>
                      <a:srgbClr val="000000"/>
                    </a:solidFill>
                    <a:prstDash val="solid"/>
                    <a:round/>
                  </a:ln>
                  <a:solidFill>
                    <a:srgbClr val="FF66FF"/>
                  </a:solidFill>
                  <a:effectLst>
                    <a:outerShdw blurRad="41275" dist="20320" dir="1800000" algn="tl">
                      <a:srgbClr val="000000">
                        <a:alpha val="40000"/>
                      </a:srgbClr>
                    </a:outerShdw>
                  </a:effectLst>
                  <a:latin typeface="HGP創英角ﾎﾟｯﾌﾟ体" panose="040B0A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61</a:t>
              </a:r>
              <a:endParaRPr lang="ja-JP" altLang="en-US" sz="600" kern="100" dirty="0">
                <a:solidFill>
                  <a:srgbClr val="FF66FF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テキスト ボックス 121"/>
            <p:cNvSpPr txBox="1"/>
            <p:nvPr/>
          </p:nvSpPr>
          <p:spPr>
            <a:xfrm>
              <a:off x="1363135" y="905933"/>
              <a:ext cx="380577" cy="5386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000" b="1" kern="100" dirty="0">
                  <a:ln w="6350" cap="flat" cmpd="sng" algn="ctr">
                    <a:solidFill>
                      <a:srgbClr val="000000"/>
                    </a:solidFill>
                    <a:prstDash val="solid"/>
                    <a:round/>
                  </a:ln>
                  <a:solidFill>
                    <a:srgbClr val="FF66FF"/>
                  </a:solidFill>
                  <a:effectLst>
                    <a:outerShdw blurRad="41275" dist="20320" dir="1800000" algn="tl">
                      <a:srgbClr val="000000">
                        <a:alpha val="40000"/>
                      </a:srgbClr>
                    </a:outerShdw>
                  </a:effectLst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分</a:t>
              </a:r>
              <a:endParaRPr lang="ja-JP" altLang="en-US" sz="900" kern="100" dirty="0">
                <a:solidFill>
                  <a:srgbClr val="FF66FF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図 13" descr="C:\Users\19796\Desktop\clock-message-board-template-thumbnail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235" y="1529019"/>
            <a:ext cx="1333011" cy="123051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154"/>
          <p:cNvSpPr txBox="1"/>
          <p:nvPr/>
        </p:nvSpPr>
        <p:spPr>
          <a:xfrm>
            <a:off x="3316920" y="1721898"/>
            <a:ext cx="1385600" cy="62824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b="1" kern="100" dirty="0">
                <a:ln w="635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66FF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118</a:t>
            </a:r>
            <a:endParaRPr lang="ja-JP" altLang="en-US" sz="800" kern="100" dirty="0">
              <a:solidFill>
                <a:srgbClr val="FF66FF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417811" y="2110279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000" b="1" dirty="0">
                <a:ln w="635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66FF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分</a:t>
            </a:r>
            <a:endParaRPr lang="ja-JP" altLang="en-US" sz="2000" dirty="0">
              <a:solidFill>
                <a:srgbClr val="FF66FF"/>
              </a:solidFill>
            </a:endParaRPr>
          </a:p>
        </p:txBody>
      </p:sp>
      <p:pic>
        <p:nvPicPr>
          <p:cNvPr id="18" name="図 17" descr="K:\生涯学習センター\振興課　【平成31年度】\04_モデル事業\01_家庭教育支援\01 「遊び 学び 育つひろしまっ子！」推進プラン\01 教材開発懇談会\教材（完成）\親編\oya06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3" t="71526" r="60051" b="7052"/>
          <a:stretch/>
        </p:blipFill>
        <p:spPr bwMode="auto">
          <a:xfrm>
            <a:off x="30710" y="858090"/>
            <a:ext cx="668183" cy="5792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3316920" y="888100"/>
            <a:ext cx="1707565" cy="523750"/>
          </a:xfrm>
          <a:prstGeom prst="rect">
            <a:avLst/>
          </a:prstGeom>
          <a:solidFill>
            <a:srgbClr val="B5F8FD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rgbClr val="FF00FF"/>
                </a:solidFill>
              </a:rPr>
              <a:t>正解は・・・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1844252" y="1504274"/>
            <a:ext cx="1236367" cy="1239434"/>
            <a:chOff x="0" y="0"/>
            <a:chExt cx="2032000" cy="2032000"/>
          </a:xfrm>
        </p:grpSpPr>
        <p:pic>
          <p:nvPicPr>
            <p:cNvPr id="21" name="図 20" descr="C:\Users\19796\Desktop\clock-message-board-template-thumbnail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32000" cy="203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テキスト ボックス 1"/>
            <p:cNvSpPr txBox="1"/>
            <p:nvPr/>
          </p:nvSpPr>
          <p:spPr>
            <a:xfrm>
              <a:off x="16934" y="279400"/>
              <a:ext cx="1845310" cy="14909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400" b="1" kern="100" dirty="0">
                  <a:ln w="6350" cap="flat" cmpd="sng" algn="ctr">
                    <a:solidFill>
                      <a:srgbClr val="000000"/>
                    </a:solidFill>
                    <a:prstDash val="solid"/>
                    <a:round/>
                  </a:ln>
                  <a:solidFill>
                    <a:srgbClr val="FF66FF"/>
                  </a:solidFill>
                  <a:effectLst>
                    <a:outerShdw blurRad="41275" dist="20320" dir="1800000" algn="tl">
                      <a:srgbClr val="000000">
                        <a:alpha val="40000"/>
                      </a:srgbClr>
                    </a:outerShdw>
                  </a:effectLst>
                  <a:latin typeface="HGP創英角ﾎﾟｯﾌﾟ体" panose="040B0A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83</a:t>
              </a:r>
              <a:endParaRPr lang="ja-JP" altLang="en-US" sz="600" kern="100" dirty="0">
                <a:solidFill>
                  <a:srgbClr val="FF66FF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66"/>
            <p:cNvSpPr txBox="1"/>
            <p:nvPr/>
          </p:nvSpPr>
          <p:spPr>
            <a:xfrm>
              <a:off x="1363134" y="905933"/>
              <a:ext cx="661670" cy="7029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74295" tIns="8890" rIns="74295" bIns="88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000" b="1" kern="100" dirty="0">
                  <a:ln w="6350" cap="flat" cmpd="sng" algn="ctr">
                    <a:solidFill>
                      <a:srgbClr val="000000"/>
                    </a:solidFill>
                    <a:prstDash val="solid"/>
                    <a:round/>
                  </a:ln>
                  <a:solidFill>
                    <a:srgbClr val="FF66FF"/>
                  </a:solidFill>
                  <a:effectLst>
                    <a:outerShdw blurRad="41275" dist="20320" dir="1800000" algn="tl">
                      <a:srgbClr val="000000">
                        <a:alpha val="40000"/>
                      </a:srgbClr>
                    </a:outerShdw>
                  </a:effectLst>
                  <a:latin typeface="Century" panose="02040604050505020304" pitchFamily="18" charset="0"/>
                  <a:ea typeface="HGP創英角ﾎﾟｯﾌﾟ体" panose="040B0A00000000000000" pitchFamily="50" charset="-128"/>
                  <a:cs typeface="Times New Roman" panose="02020603050405020304" pitchFamily="18" charset="0"/>
                </a:rPr>
                <a:t>分</a:t>
              </a:r>
              <a:endParaRPr lang="ja-JP" altLang="en-US" sz="900" kern="100" dirty="0">
                <a:solidFill>
                  <a:srgbClr val="FF66FF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677024" y="2423577"/>
            <a:ext cx="486552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5</a:t>
            </a:fld>
            <a:endParaRPr lang="ja-JP" altLang="en-US" sz="3600" dirty="0"/>
          </a:p>
        </p:txBody>
      </p:sp>
      <p:sp>
        <p:nvSpPr>
          <p:cNvPr id="17" name="テキスト ボックス 99"/>
          <p:cNvSpPr txBox="1"/>
          <p:nvPr/>
        </p:nvSpPr>
        <p:spPr>
          <a:xfrm>
            <a:off x="0" y="2657568"/>
            <a:ext cx="5244345" cy="27878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900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参考：「青少年のインターネット利用環境実態調査　調査結果（速報）」内閣府：</a:t>
            </a:r>
            <a:r>
              <a:rPr lang="en-US" sz="900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H31.2</a:t>
            </a:r>
            <a:endParaRPr lang="ja-JP" altLang="en-US" sz="105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1827650" y="1484241"/>
            <a:ext cx="1269570" cy="1259467"/>
          </a:xfrm>
          <a:prstGeom prst="ellipse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9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K:\生涯学習センター\振興課_【令和２年度】\04_モデル事業\01_家庭教育支援\01_教材開発懇談会\イラスト\ラフ案\３回目（パソコン）\desital_0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08" y="1833843"/>
            <a:ext cx="1369930" cy="101811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150"/>
          <p:cNvSpPr txBox="1"/>
          <p:nvPr/>
        </p:nvSpPr>
        <p:spPr>
          <a:xfrm>
            <a:off x="0" y="475249"/>
            <a:ext cx="3563029" cy="295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b="1" kern="100" dirty="0">
                <a:solidFill>
                  <a:srgbClr val="0070C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大人の目の届く範囲で使わせている</a:t>
            </a:r>
            <a:endParaRPr lang="ja-JP" altLang="en-US" sz="500" kern="100" dirty="0">
              <a:solidFill>
                <a:srgbClr val="0070C0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51"/>
          <p:cNvSpPr txBox="1"/>
          <p:nvPr/>
        </p:nvSpPr>
        <p:spPr>
          <a:xfrm>
            <a:off x="-3" y="824488"/>
            <a:ext cx="3563029" cy="292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b="1" kern="100" dirty="0">
                <a:solidFill>
                  <a:srgbClr val="0070C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利用する際に時間や場所を指定している</a:t>
            </a:r>
            <a:endParaRPr lang="ja-JP" altLang="en-US" sz="500" kern="100" dirty="0">
              <a:solidFill>
                <a:srgbClr val="0070C0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153"/>
          <p:cNvSpPr txBox="1"/>
          <p:nvPr/>
        </p:nvSpPr>
        <p:spPr>
          <a:xfrm>
            <a:off x="-4" y="1152048"/>
            <a:ext cx="3563029" cy="268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b="1" kern="100" dirty="0">
                <a:solidFill>
                  <a:srgbClr val="0070C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子供向けの機器等を使わせている</a:t>
            </a:r>
            <a:endParaRPr lang="ja-JP" altLang="en-US" sz="500" kern="100" dirty="0">
              <a:solidFill>
                <a:srgbClr val="0070C0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900" b="1" kern="100" dirty="0">
                <a:solidFill>
                  <a:srgbClr val="FFFFFF"/>
                </a:solidFill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7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152"/>
          <p:cNvSpPr txBox="1"/>
          <p:nvPr/>
        </p:nvSpPr>
        <p:spPr>
          <a:xfrm>
            <a:off x="-6" y="1477975"/>
            <a:ext cx="3563029" cy="266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b="1" kern="100" dirty="0">
                <a:solidFill>
                  <a:srgbClr val="0070C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子供のネット利用状況を把握している</a:t>
            </a:r>
            <a:endParaRPr lang="ja-JP" altLang="en-US" sz="500" kern="100" dirty="0">
              <a:solidFill>
                <a:srgbClr val="0070C0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159"/>
          <p:cNvSpPr txBox="1"/>
          <p:nvPr/>
        </p:nvSpPr>
        <p:spPr>
          <a:xfrm>
            <a:off x="0" y="1778447"/>
            <a:ext cx="3563028" cy="2611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400" b="1" kern="100" dirty="0">
                <a:solidFill>
                  <a:srgbClr val="0070C0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フィルタリングを使っている</a:t>
            </a:r>
            <a:endParaRPr lang="ja-JP" altLang="en-US" sz="500" kern="100" dirty="0">
              <a:solidFill>
                <a:srgbClr val="0070C0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63024" y="480964"/>
            <a:ext cx="1033306" cy="290132"/>
          </a:xfrm>
          <a:prstGeom prst="rect">
            <a:avLst/>
          </a:prstGeom>
          <a:solidFill>
            <a:srgbClr val="FF66FF"/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９８．６％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563023" y="817046"/>
            <a:ext cx="1033307" cy="286685"/>
          </a:xfrm>
          <a:prstGeom prst="rect">
            <a:avLst/>
          </a:prstGeom>
          <a:solidFill>
            <a:srgbClr val="FF66FF"/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５９．４％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563022" y="1155895"/>
            <a:ext cx="1033307" cy="270873"/>
          </a:xfrm>
          <a:prstGeom prst="rect">
            <a:avLst/>
          </a:prstGeom>
          <a:solidFill>
            <a:srgbClr val="FF66FF"/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３０．４％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563023" y="1477538"/>
            <a:ext cx="1033307" cy="266980"/>
          </a:xfrm>
          <a:prstGeom prst="rect">
            <a:avLst/>
          </a:prstGeom>
          <a:solidFill>
            <a:srgbClr val="FF66FF"/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２３．２％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563023" y="1790666"/>
            <a:ext cx="1033306" cy="262833"/>
          </a:xfrm>
          <a:prstGeom prst="rect">
            <a:avLst/>
          </a:prstGeom>
          <a:solidFill>
            <a:srgbClr val="FF66FF"/>
          </a:solidFill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２．９％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0" y="-3780"/>
            <a:ext cx="5075238" cy="453821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子供にスマホを使わせるとき気になることはありませんか？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646291" y="2423428"/>
            <a:ext cx="428947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6</a:t>
            </a:fld>
            <a:endParaRPr lang="ja-JP" altLang="en-US" sz="3600" dirty="0"/>
          </a:p>
        </p:txBody>
      </p:sp>
      <p:sp>
        <p:nvSpPr>
          <p:cNvPr id="16" name="テキスト ボックス 99"/>
          <p:cNvSpPr txBox="1"/>
          <p:nvPr/>
        </p:nvSpPr>
        <p:spPr>
          <a:xfrm>
            <a:off x="0" y="2605991"/>
            <a:ext cx="3784821" cy="28624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700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参考：「青少年のインターネット利用環境実態調査　調査結果（速報）」内閣府：</a:t>
            </a:r>
            <a:r>
              <a:rPr lang="en-US" sz="700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H31.2</a:t>
            </a:r>
            <a:endParaRPr lang="ja-JP" altLang="en-US" sz="9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1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" y="0"/>
            <a:ext cx="5075238" cy="463896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スマホの使い方をどのように工夫していますか？</a:t>
            </a:r>
          </a:p>
        </p:txBody>
      </p:sp>
      <p:pic>
        <p:nvPicPr>
          <p:cNvPr id="15" name="図 14" descr="K:\生涯学習センター\振興課_【令和２年度】\04_モデル事業\01_家庭教育支援\01_教材開発懇談会\イラスト\ラフ案\３回目（パソコン）\desital_0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19" y="1130997"/>
            <a:ext cx="2538167" cy="1712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 descr="K:\生涯学習センター\振興課_【令和２年度】\04_モデル事業\01_家庭教育支援\01_教材開発懇談会\イラスト\ラフ案\３回目（パソコン）\desital_0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412" y="649099"/>
            <a:ext cx="1869685" cy="12106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621595" y="2403606"/>
            <a:ext cx="453643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7</a:t>
            </a:fld>
            <a:endParaRPr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87519" y="688584"/>
            <a:ext cx="1010285" cy="354151"/>
          </a:xfrm>
          <a:prstGeom prst="rect">
            <a:avLst/>
          </a:prstGeom>
          <a:solidFill>
            <a:srgbClr val="B5F8FD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使う場所は？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12604" y="1960200"/>
            <a:ext cx="1243493" cy="443406"/>
          </a:xfrm>
          <a:prstGeom prst="rect">
            <a:avLst/>
          </a:prstGeom>
          <a:solidFill>
            <a:srgbClr val="B5F8FD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使う時刻や時間は？</a:t>
            </a:r>
          </a:p>
        </p:txBody>
      </p:sp>
    </p:spTree>
    <p:extLst>
      <p:ext uri="{BB962C8B-B14F-4D97-AF65-F5344CB8AC3E}">
        <p14:creationId xmlns:p14="http://schemas.microsoft.com/office/powerpoint/2010/main" val="225521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-8922"/>
            <a:ext cx="5075237" cy="414455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ルールを決めていますか？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-63466" y="631903"/>
            <a:ext cx="5004884" cy="2104359"/>
            <a:chOff x="-1039123" y="-1015372"/>
            <a:chExt cx="6631730" cy="3363317"/>
          </a:xfrm>
        </p:grpSpPr>
        <p:sp>
          <p:nvSpPr>
            <p:cNvPr id="7" name="正方形/長方形 6"/>
            <p:cNvSpPr/>
            <p:nvPr/>
          </p:nvSpPr>
          <p:spPr>
            <a:xfrm>
              <a:off x="-749999" y="-1015372"/>
              <a:ext cx="6342605" cy="242465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" name="テキスト ボックス 193"/>
            <p:cNvSpPr txBox="1"/>
            <p:nvPr/>
          </p:nvSpPr>
          <p:spPr>
            <a:xfrm>
              <a:off x="-863926" y="-573025"/>
              <a:ext cx="6456533" cy="41152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500"/>
                </a:lnSpc>
              </a:pPr>
              <a:r>
                <a:rPr lang="ja-JP" altLang="en-US" sz="1000" b="1" kern="100" dirty="0">
                  <a:solidFill>
                    <a:srgbClr val="FF66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・「いつまで」 「どれくらい」 </a:t>
              </a:r>
              <a:r>
                <a:rPr lang="ja-JP" altLang="en-US" sz="1000" b="1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等、子供にも判断できるおやくそくにしましょう。</a:t>
              </a:r>
              <a:endPara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テキスト ボックス 194"/>
            <p:cNvSpPr txBox="1"/>
            <p:nvPr/>
          </p:nvSpPr>
          <p:spPr>
            <a:xfrm>
              <a:off x="-850338" y="-204689"/>
              <a:ext cx="6319566" cy="101755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10800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700"/>
                </a:lnSpc>
              </a:pPr>
              <a:r>
                <a:rPr lang="ja-JP" altLang="en-US" sz="1000" b="1" kern="1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・日頃から家族でおやくそくが守られていることを確認しあい、</a:t>
              </a:r>
              <a:r>
                <a:rPr lang="ja-JP" altLang="en-US" sz="1000" b="1" kern="100" dirty="0">
                  <a:solidFill>
                    <a:srgbClr val="FF66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守られたら</a:t>
              </a:r>
              <a:endParaRPr lang="en-US" altLang="ja-JP" sz="1000" b="1" kern="100" dirty="0">
                <a:solidFill>
                  <a:srgbClr val="FF66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ts val="1700"/>
                </a:lnSpc>
              </a:pPr>
              <a:r>
                <a:rPr lang="ja-JP" altLang="en-US" sz="1000" b="1" kern="100" dirty="0">
                  <a:solidFill>
                    <a:srgbClr val="FF66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たくさんほめてあげましょう</a:t>
              </a:r>
              <a:r>
                <a:rPr lang="ja-JP" altLang="en-US" sz="1000" b="1" kern="1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。</a:t>
              </a:r>
              <a:endParaRPr lang="ja-JP" altLang="en-US" sz="1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379852" y="-1015372"/>
              <a:ext cx="4010576" cy="468132"/>
            </a:xfrm>
            <a:prstGeom prst="roundRect">
              <a:avLst>
                <a:gd name="adj" fmla="val 50000"/>
              </a:avLst>
            </a:prstGeom>
            <a:solidFill>
              <a:srgbClr val="FF66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0" rIns="91440" bIns="0" numCol="1" spcCol="0" rtlCol="0" fromWordArt="0" anchor="ctr" anchorCtr="0" forceAA="0" upright="1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700"/>
                </a:lnSpc>
              </a:pPr>
              <a:r>
                <a:rPr lang="ja-JP" altLang="en-US" sz="1000" b="1" kern="100" dirty="0">
                  <a:solidFill>
                    <a:srgbClr val="FFFFFF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わが家の</a:t>
              </a:r>
              <a:r>
                <a:rPr lang="ja-JP" altLang="en-US" sz="1000" b="1" kern="100" dirty="0" err="1">
                  <a:solidFill>
                    <a:srgbClr val="FFFFFF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お</a:t>
              </a:r>
              <a:r>
                <a:rPr lang="ja-JP" altLang="en-US" sz="1000" b="1" kern="100" dirty="0">
                  <a:solidFill>
                    <a:srgbClr val="FFFFFF"/>
                  </a:solidFill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やくそく～ルールづくりのヒント～</a:t>
              </a:r>
              <a:r>
                <a:rPr lang="en-US" sz="400" kern="100" dirty="0">
                  <a:solidFill>
                    <a:srgbClr val="FFFFFF"/>
                  </a:solidFill>
                  <a:latin typeface="ＭＳ ゴシック" panose="020B0609070205080204" pitchFamily="49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altLang="en-US" sz="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テキスト ボックス 195"/>
            <p:cNvSpPr txBox="1"/>
            <p:nvPr/>
          </p:nvSpPr>
          <p:spPr>
            <a:xfrm>
              <a:off x="-863926" y="769669"/>
              <a:ext cx="6319566" cy="46756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1000" b="1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・おやくそくが守れない時や、子供の成長に合わせて、</a:t>
              </a:r>
              <a:r>
                <a:rPr lang="ja-JP" altLang="en-US" sz="1000" b="1" kern="100" dirty="0">
                  <a:solidFill>
                    <a:srgbClr val="FF66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見直し・更新</a:t>
              </a:r>
              <a:r>
                <a:rPr lang="ja-JP" altLang="en-US" sz="1000" b="1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しましょう。</a:t>
              </a:r>
              <a:endPara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49"/>
            <p:cNvSpPr txBox="1"/>
            <p:nvPr/>
          </p:nvSpPr>
          <p:spPr>
            <a:xfrm>
              <a:off x="-1039123" y="2041382"/>
              <a:ext cx="6366542" cy="30656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800" kern="100" dirty="0">
                  <a:solidFill>
                    <a:srgbClr val="333333"/>
                  </a:solidFill>
                  <a:latin typeface="Century" panose="02040604050505020304" pitchFamily="18" charset="0"/>
                  <a:ea typeface="HG丸ｺﾞｼｯｸM-PRO" panose="020F0600000000000000" pitchFamily="50" charset="-128"/>
                  <a:cs typeface="Arial" panose="020B0604020202020204" pitchFamily="34" charset="0"/>
                </a:rPr>
                <a:t>参考： 「スマホ時代の子育て～悩める保護者のためのＱ</a:t>
              </a:r>
              <a:r>
                <a:rPr lang="en-US" sz="800" kern="100" dirty="0">
                  <a:solidFill>
                    <a:srgbClr val="333333"/>
                  </a:solidFill>
                  <a:latin typeface="Century" panose="02040604050505020304" pitchFamily="18" charset="0"/>
                  <a:ea typeface="HG丸ｺﾞｼｯｸM-PRO" panose="020F0600000000000000" pitchFamily="50" charset="-128"/>
                  <a:cs typeface="Arial" panose="020B0604020202020204" pitchFamily="34" charset="0"/>
                </a:rPr>
                <a:t>&amp;</a:t>
              </a:r>
              <a:r>
                <a:rPr lang="ja-JP" altLang="en-US" sz="800" kern="100" dirty="0">
                  <a:solidFill>
                    <a:srgbClr val="333333"/>
                  </a:solidFill>
                  <a:latin typeface="Century" panose="02040604050505020304" pitchFamily="18" charset="0"/>
                  <a:ea typeface="HG丸ｺﾞｼｯｸM-PRO" panose="020F0600000000000000" pitchFamily="50" charset="-128"/>
                  <a:cs typeface="Arial" panose="020B0604020202020204" pitchFamily="34" charset="0"/>
                </a:rPr>
                <a:t>Ａ～（乳幼児編）」内閣府</a:t>
              </a:r>
              <a:r>
                <a:rPr lang="ja-JP" altLang="en-US" sz="800" kern="100" dirty="0"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sz="800" kern="100" dirty="0"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2019</a:t>
              </a:r>
              <a:r>
                <a:rPr lang="ja-JP" altLang="en-US" sz="800" kern="100" dirty="0"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年１月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en-US" sz="105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4609765" y="2405404"/>
            <a:ext cx="477082" cy="365125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8</a:t>
            </a:fld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7082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5075238" cy="441770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学習を振り返りましょう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414883" y="2442148"/>
            <a:ext cx="660355" cy="273844"/>
          </a:xfrm>
        </p:spPr>
        <p:txBody>
          <a:bodyPr/>
          <a:lstStyle/>
          <a:p>
            <a:fld id="{D1378A6A-360B-4BF3-8913-480395F96A51}" type="slidenum">
              <a:rPr lang="ja-JP" altLang="en-US" sz="3600"/>
              <a:t>9</a:t>
            </a:fld>
            <a:endParaRPr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86941" y="721706"/>
            <a:ext cx="4866721" cy="844701"/>
          </a:xfrm>
          <a:prstGeom prst="rect">
            <a:avLst/>
          </a:prstGeom>
          <a:ln>
            <a:solidFill>
              <a:srgbClr val="00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自分の中で、分かったこと、考えが変わったことがあれば交流しましょう。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 descr="K:\生涯学習センター\振興課_【令和２年度】\04_モデル事業\01_家庭教育支援\01_教材開発懇談会\イラスト\ラフ案\desital_01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7" y="1758202"/>
            <a:ext cx="1057732" cy="957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 descr="K:\生涯学習センター\振興課_【令和２年度】\04_モデル事業\01_家庭教育支援\01_教材開発懇談会\イラスト\ラフ案\３回目（パソコン）\desital_0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495" y="1812897"/>
            <a:ext cx="1632323" cy="90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76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780</Words>
  <Application>Microsoft Office PowerPoint</Application>
  <PresentationFormat>ユーザー設定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HGP創英角ﾎﾟｯﾌﾟ体</vt:lpstr>
      <vt:lpstr>HG丸ｺﾞｼｯｸM-PRO</vt:lpstr>
      <vt:lpstr>HG創英角ｺﾞｼｯｸUB</vt:lpstr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３つの約束  ❶ 同じくらい話しましょう  ❷ みんなの意見を受け止めましょう  ❸ 秘密は守りましょう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広島県庁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武原 智明</dc:creator>
  <cp:lastModifiedBy>荒木 絵里香</cp:lastModifiedBy>
  <cp:revision>53</cp:revision>
  <cp:lastPrinted>2021-12-06T03:57:45Z</cp:lastPrinted>
  <dcterms:created xsi:type="dcterms:W3CDTF">2021-07-06T06:39:08Z</dcterms:created>
  <dcterms:modified xsi:type="dcterms:W3CDTF">2025-01-24T04:56:43Z</dcterms:modified>
</cp:coreProperties>
</file>