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829" r:id="rId2"/>
    <p:sldId id="830" r:id="rId3"/>
    <p:sldId id="839" r:id="rId4"/>
    <p:sldId id="840" r:id="rId5"/>
    <p:sldId id="843" r:id="rId6"/>
    <p:sldId id="833" r:id="rId7"/>
    <p:sldId id="834" r:id="rId8"/>
    <p:sldId id="838" r:id="rId9"/>
    <p:sldId id="844" r:id="rId10"/>
    <p:sldId id="845" r:id="rId11"/>
    <p:sldId id="846" r:id="rId1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CC"/>
    <a:srgbClr val="00B050"/>
    <a:srgbClr val="66FFFF"/>
    <a:srgbClr val="FF6600"/>
    <a:srgbClr val="FFCCCC"/>
    <a:srgbClr val="008000"/>
    <a:srgbClr val="FFCCFF"/>
    <a:srgbClr val="FF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9" autoAdjust="0"/>
    <p:restoredTop sz="94633" autoAdjust="0"/>
  </p:normalViewPr>
  <p:slideViewPr>
    <p:cSldViewPr>
      <p:cViewPr varScale="1">
        <p:scale>
          <a:sx n="91" d="100"/>
          <a:sy n="91" d="100"/>
        </p:scale>
        <p:origin x="804" y="4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EBFCA-F322-633F-A1E7-273DFDD4B6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A224F2-55AC-29BB-FC0A-F58FC8C255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95CF64-2D6A-C182-F96D-1AF67A045122}"/>
              </a:ext>
            </a:extLst>
          </p:cNvPr>
          <p:cNvSpPr>
            <a:spLocks noGrp="1"/>
          </p:cNvSpPr>
          <p:nvPr>
            <p:ph type="body" idx="1"/>
          </p:nvPr>
        </p:nvSpPr>
        <p:spPr/>
        <p:txBody>
          <a:bodyPr/>
          <a:lstStyle/>
          <a:p>
            <a:pPr defTabSz="913027"/>
            <a:endParaRPr lang="en-US" altLang="ja-JP" dirty="0"/>
          </a:p>
        </p:txBody>
      </p:sp>
      <p:sp>
        <p:nvSpPr>
          <p:cNvPr id="4" name="スライド番号プレースホルダー 3">
            <a:extLst>
              <a:ext uri="{FF2B5EF4-FFF2-40B4-BE49-F238E27FC236}">
                <a16:creationId xmlns:a16="http://schemas.microsoft.com/office/drawing/2014/main" id="{89775306-72B9-A4B0-5394-43DDDCB8224D}"/>
              </a:ext>
            </a:extLst>
          </p:cNvPr>
          <p:cNvSpPr>
            <a:spLocks noGrp="1"/>
          </p:cNvSpPr>
          <p:nvPr>
            <p:ph type="sldNum" sz="quarter" idx="10"/>
          </p:nvPr>
        </p:nvSpPr>
        <p:spPr/>
        <p:txBody>
          <a:bodyPr/>
          <a:lstStyle/>
          <a:p>
            <a:fld id="{58395BCB-1F8F-4B91-8FA2-45D8F81DAB3A}" type="slidenum">
              <a:rPr kumimoji="1" lang="ja-JP" altLang="en-US" smtClean="0"/>
              <a:t>10</a:t>
            </a:fld>
            <a:endParaRPr kumimoji="1" lang="ja-JP" altLang="en-US" dirty="0"/>
          </a:p>
        </p:txBody>
      </p:sp>
    </p:spTree>
    <p:extLst>
      <p:ext uri="{BB962C8B-B14F-4D97-AF65-F5344CB8AC3E}">
        <p14:creationId xmlns:p14="http://schemas.microsoft.com/office/powerpoint/2010/main" val="224654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611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CE8F-2368-9CC2-D54D-6B08ACF035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7743AD-2676-C60D-9CF3-36C454BEE0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4C6598-ABDB-7DF5-2D5A-05EB82919F5D}"/>
              </a:ext>
            </a:extLst>
          </p:cNvPr>
          <p:cNvSpPr>
            <a:spLocks noGrp="1"/>
          </p:cNvSpPr>
          <p:nvPr>
            <p:ph type="body" idx="1"/>
          </p:nvPr>
        </p:nvSpPr>
        <p:spPr/>
        <p:txBody>
          <a:bodyPr/>
          <a:lstStyle/>
          <a:p>
            <a:pPr rtl="0"/>
            <a:endParaRPr lang="ja-JP" altLang="en-US" dirty="0"/>
          </a:p>
        </p:txBody>
      </p:sp>
    </p:spTree>
    <p:extLst>
      <p:ext uri="{BB962C8B-B14F-4D97-AF65-F5344CB8AC3E}">
        <p14:creationId xmlns:p14="http://schemas.microsoft.com/office/powerpoint/2010/main" val="321668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ABE4B-0E97-888C-B04D-A6E727F94F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EFA7B1-E334-94C5-8D2A-1C2C2DC8F6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69E942-4614-4211-7A39-4D7B999327BA}"/>
              </a:ext>
            </a:extLst>
          </p:cNvPr>
          <p:cNvSpPr>
            <a:spLocks noGrp="1"/>
          </p:cNvSpPr>
          <p:nvPr>
            <p:ph type="body" idx="1"/>
          </p:nvPr>
        </p:nvSpPr>
        <p:spPr/>
        <p:txBody>
          <a:bodyPr/>
          <a:lstStyle/>
          <a:p>
            <a:pPr rtl="0"/>
            <a:endParaRPr lang="ja-JP" altLang="en-US" dirty="0"/>
          </a:p>
        </p:txBody>
      </p:sp>
      <p:sp>
        <p:nvSpPr>
          <p:cNvPr id="4" name="スライド番号プレースホルダー 3">
            <a:extLst>
              <a:ext uri="{FF2B5EF4-FFF2-40B4-BE49-F238E27FC236}">
                <a16:creationId xmlns:a16="http://schemas.microsoft.com/office/drawing/2014/main" id="{D2551777-B698-AFAA-EF87-2D3E60963CAC}"/>
              </a:ext>
            </a:extLst>
          </p:cNvPr>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182148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344D6-FC39-2085-DF3F-55B9EFFF75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8077DE-576D-1CB6-157A-3E26BC308F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7D233D-4D8D-34B8-A58C-0911195BE114}"/>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383E7B36-3D33-444F-9F26-641011D7C754}"/>
              </a:ext>
            </a:extLst>
          </p:cNvPr>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167844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7AA97-1E01-B5CD-4B2A-5C402B632B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6F4645-1B67-8C2F-1203-18241531E0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09C504-02DE-45D0-8D52-B2F9D3D1F0CC}"/>
              </a:ext>
            </a:extLst>
          </p:cNvPr>
          <p:cNvSpPr>
            <a:spLocks noGrp="1"/>
          </p:cNvSpPr>
          <p:nvPr>
            <p:ph type="body" idx="1"/>
          </p:nvPr>
        </p:nvSpPr>
        <p:spPr/>
        <p:txBody>
          <a:bodyPr/>
          <a:lstStyle/>
          <a:p>
            <a:pPr rtl="0"/>
            <a:endParaRPr lang="ja-JP" altLang="en-US" dirty="0"/>
          </a:p>
        </p:txBody>
      </p:sp>
      <p:sp>
        <p:nvSpPr>
          <p:cNvPr id="4" name="スライド番号プレースホルダー 3">
            <a:extLst>
              <a:ext uri="{FF2B5EF4-FFF2-40B4-BE49-F238E27FC236}">
                <a16:creationId xmlns:a16="http://schemas.microsoft.com/office/drawing/2014/main" id="{15AE5E55-982F-B563-584C-D24632374F1B}"/>
              </a:ext>
            </a:extLst>
          </p:cNvPr>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271681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C11C-DE5E-A556-0FCE-78BDE5F7A6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727E83-2A6E-E66A-607B-442248087E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FA3C16-8A9D-034D-6EC2-2AD52BE7D035}"/>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20C818D3-E5CD-AFE9-D988-F886E81049A6}"/>
              </a:ext>
            </a:extLst>
          </p:cNvPr>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346008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ABE83-AEE6-AB9D-8037-87DE381F77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4FA815-B46F-54F3-4EFA-6CF8CB5F73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807536-3F5C-BF31-2A7E-133932A858B8}"/>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F963B9D5-A2A5-F893-1B6E-406B7210B315}"/>
              </a:ext>
            </a:extLst>
          </p:cNvPr>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298554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B7F0-B1B6-F193-46D0-DB29C9FB2A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35766C-B374-46C9-5AA4-7EFEBE7D71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9BF6AD-AD99-BE29-8363-96E0DCEBBBE4}"/>
              </a:ext>
            </a:extLst>
          </p:cNvPr>
          <p:cNvSpPr>
            <a:spLocks noGrp="1"/>
          </p:cNvSpPr>
          <p:nvPr>
            <p:ph type="body" idx="1"/>
          </p:nvPr>
        </p:nvSpPr>
        <p:spPr/>
        <p:txBody>
          <a:bodyPr/>
          <a:lstStyle/>
          <a:p>
            <a:pPr marL="0" marR="0" lvl="0" indent="0" algn="l" defTabSz="913027"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16A21EBC-4C0C-A583-734D-42A901843212}"/>
              </a:ext>
            </a:extLst>
          </p:cNvPr>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157050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48EC-E292-EF3E-F2CF-3ACDE740EB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6A8ED5-F12D-233E-E755-72287F1864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5A879C-B080-7904-0BAC-5250CD0CA8C6}"/>
              </a:ext>
            </a:extLst>
          </p:cNvPr>
          <p:cNvSpPr>
            <a:spLocks noGrp="1"/>
          </p:cNvSpPr>
          <p:nvPr>
            <p:ph type="body" idx="1"/>
          </p:nvPr>
        </p:nvSpPr>
        <p:spPr/>
        <p:txBody>
          <a:bodyPr/>
          <a:lstStyle/>
          <a:p>
            <a:pPr defTabSz="913027"/>
            <a:endParaRPr lang="ja-JP" altLang="en-US" dirty="0"/>
          </a:p>
        </p:txBody>
      </p:sp>
      <p:sp>
        <p:nvSpPr>
          <p:cNvPr id="4" name="スライド番号プレースホルダー 3">
            <a:extLst>
              <a:ext uri="{FF2B5EF4-FFF2-40B4-BE49-F238E27FC236}">
                <a16:creationId xmlns:a16="http://schemas.microsoft.com/office/drawing/2014/main" id="{93799B46-B064-EA0D-D0A6-25A946DD79A6}"/>
              </a:ext>
            </a:extLst>
          </p:cNvPr>
          <p:cNvSpPr>
            <a:spLocks noGrp="1"/>
          </p:cNvSpPr>
          <p:nvPr>
            <p:ph type="sldNum" sz="quarter" idx="10"/>
          </p:nvPr>
        </p:nvSpPr>
        <p:spPr/>
        <p:txBody>
          <a:bodyPr/>
          <a:lstStyle/>
          <a:p>
            <a:fld id="{58395BCB-1F8F-4B91-8FA2-45D8F81DAB3A}" type="slidenum">
              <a:rPr kumimoji="1" lang="ja-JP" altLang="en-US" smtClean="0"/>
              <a:t>9</a:t>
            </a:fld>
            <a:endParaRPr kumimoji="1" lang="ja-JP" altLang="en-US" dirty="0"/>
          </a:p>
        </p:txBody>
      </p:sp>
    </p:spTree>
    <p:extLst>
      <p:ext uri="{BB962C8B-B14F-4D97-AF65-F5344CB8AC3E}">
        <p14:creationId xmlns:p14="http://schemas.microsoft.com/office/powerpoint/2010/main" val="32319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0.png"/><Relationship Id="rId21"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7.png"/><Relationship Id="rId17" Type="http://schemas.openxmlformats.org/officeDocument/2006/relationships/image" Target="../media/image22.png"/><Relationship Id="rId25"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24" Type="http://schemas.openxmlformats.org/officeDocument/2006/relationships/image" Target="../media/image28.png"/><Relationship Id="rId5" Type="http://schemas.openxmlformats.org/officeDocument/2006/relationships/image" Target="../media/image150.png"/><Relationship Id="rId15" Type="http://schemas.openxmlformats.org/officeDocument/2006/relationships/image" Target="../media/image230.png"/><Relationship Id="rId23" Type="http://schemas.openxmlformats.org/officeDocument/2006/relationships/image" Target="../media/image27.png"/><Relationship Id="rId10" Type="http://schemas.openxmlformats.org/officeDocument/2006/relationships/image" Target="../media/image5.png"/><Relationship Id="rId19" Type="http://schemas.openxmlformats.org/officeDocument/2006/relationships/image" Target="../media/image210.png"/><Relationship Id="rId9" Type="http://schemas.openxmlformats.org/officeDocument/2006/relationships/image" Target="../media/image6.png"/><Relationship Id="rId14" Type="http://schemas.openxmlformats.org/officeDocument/2006/relationships/image" Target="../media/image20.png"/><Relationship Id="rId22" Type="http://schemas.openxmlformats.org/officeDocument/2006/relationships/image" Target="../media/image26.png"/><Relationship Id="rId27"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pref.hiroshima.lg.jp/site/kyouiku/r07zenkokukekka.html#ancher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0.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令和７年度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　算数　</a:t>
            </a: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140968"/>
            <a:ext cx="8568952" cy="3435057"/>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「知識及び技能」、「思考力、判断力、表現力等」の問題を１問ずつ取り上げています。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各問題の３枚目からは、授業改善のヒントになるような授業展開例を示しています。自校の児童生徒の実態を踏まえながら、自校ではどのような授業改善を行うか、校内研修等で共有してみましょう。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3B78-EC9A-2C1C-0027-920822F7671B}"/>
            </a:ext>
          </a:extLst>
        </p:cNvPr>
        <p:cNvGrpSpPr/>
        <p:nvPr/>
      </p:nvGrpSpPr>
      <p:grpSpPr>
        <a:xfrm>
          <a:off x="0" y="0"/>
          <a:ext cx="0" cy="0"/>
          <a:chOff x="0" y="0"/>
          <a:chExt cx="0" cy="0"/>
        </a:xfrm>
      </p:grpSpPr>
      <p:cxnSp>
        <p:nvCxnSpPr>
          <p:cNvPr id="29" name="直線コネクタ 28">
            <a:extLst>
              <a:ext uri="{FF2B5EF4-FFF2-40B4-BE49-F238E27FC236}">
                <a16:creationId xmlns:a16="http://schemas.microsoft.com/office/drawing/2014/main" id="{8A06FFD9-F3FA-EE0F-C556-51148880A00B}"/>
              </a:ext>
            </a:extLst>
          </p:cNvPr>
          <p:cNvCxnSpPr>
            <a:cxnSpLocks/>
          </p:cNvCxnSpPr>
          <p:nvPr/>
        </p:nvCxnSpPr>
        <p:spPr>
          <a:xfrm>
            <a:off x="4427984" y="2060848"/>
            <a:ext cx="0" cy="46559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B688D78A-62FE-4214-0ED9-00539F053214}"/>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３（２）分数の計算の仕方　授業展開例</a:t>
            </a:r>
          </a:p>
        </p:txBody>
      </p:sp>
      <p:sp>
        <p:nvSpPr>
          <p:cNvPr id="4" name="四角形: 角を丸くする 3">
            <a:extLst>
              <a:ext uri="{FF2B5EF4-FFF2-40B4-BE49-F238E27FC236}">
                <a16:creationId xmlns:a16="http://schemas.microsoft.com/office/drawing/2014/main" id="{6C6BD394-0034-57F9-49C0-02BE5F6DBB2F}"/>
              </a:ext>
            </a:extLst>
          </p:cNvPr>
          <p:cNvSpPr/>
          <p:nvPr/>
        </p:nvSpPr>
        <p:spPr>
          <a:xfrm>
            <a:off x="285355" y="764704"/>
            <a:ext cx="8573292" cy="109059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見付けたポイントを使って、分母の違う分数のたし算について考える</a:t>
            </a:r>
            <a:r>
              <a:rPr lang="ja-JP" altLang="en-US" b="1" dirty="0">
                <a:solidFill>
                  <a:srgbClr val="002060"/>
                </a:solidFill>
                <a:latin typeface="メイリオ" panose="020B0604030504040204" pitchFamily="50" charset="-128"/>
                <a:ea typeface="メイリオ" panose="020B0604030504040204" pitchFamily="50" charset="-128"/>
              </a:rPr>
              <a:t>場面</a:t>
            </a:r>
            <a:r>
              <a:rPr lang="ja-JP" altLang="en-US" sz="1800" b="1" dirty="0">
                <a:solidFill>
                  <a:srgbClr val="002060"/>
                </a:solidFill>
                <a:latin typeface="メイリオ" panose="020B0604030504040204" pitchFamily="50" charset="-128"/>
                <a:ea typeface="メイリオ" panose="020B0604030504040204" pitchFamily="50" charset="-128"/>
              </a:rPr>
              <a:t>を取り入れましょう。</a:t>
            </a:r>
            <a:endParaRPr kumimoji="1" lang="ja-JP" altLang="en-US" b="1" dirty="0"/>
          </a:p>
        </p:txBody>
      </p:sp>
      <p:sp>
        <p:nvSpPr>
          <p:cNvPr id="2" name="四角形: 角を丸くする 1">
            <a:extLst>
              <a:ext uri="{FF2B5EF4-FFF2-40B4-BE49-F238E27FC236}">
                <a16:creationId xmlns:a16="http://schemas.microsoft.com/office/drawing/2014/main" id="{68602ABC-C506-C165-BF16-B81EEBA6C23D}"/>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7" name="吹き出し: 角を丸めた四角形 6">
            <a:extLst>
              <a:ext uri="{FF2B5EF4-FFF2-40B4-BE49-F238E27FC236}">
                <a16:creationId xmlns:a16="http://schemas.microsoft.com/office/drawing/2014/main" id="{6F272638-BD5C-139A-FE21-86E55DEFAA2B}"/>
              </a:ext>
            </a:extLst>
          </p:cNvPr>
          <p:cNvSpPr/>
          <p:nvPr/>
        </p:nvSpPr>
        <p:spPr>
          <a:xfrm>
            <a:off x="914065" y="1965464"/>
            <a:ext cx="2592286" cy="394340"/>
          </a:xfrm>
          <a:prstGeom prst="wedgeRoundRectCallout">
            <a:avLst>
              <a:gd name="adj1" fmla="val 57500"/>
              <a:gd name="adj2" fmla="val 33295"/>
              <a:gd name="adj3" fmla="val 16667"/>
            </a:avLst>
          </a:prstGeom>
          <a:solidFill>
            <a:srgbClr val="FFFFCC"/>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では、分母の違う分数のたし算は</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どのように考えられるかな？</a:t>
            </a:r>
            <a:endParaRPr kumimoji="1" lang="en-US" altLang="ja-JP" sz="1200" dirty="0">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16" name="吹き出し: 角を丸めた四角形 15">
                <a:extLst>
                  <a:ext uri="{FF2B5EF4-FFF2-40B4-BE49-F238E27FC236}">
                    <a16:creationId xmlns:a16="http://schemas.microsoft.com/office/drawing/2014/main" id="{8E8943EE-6306-928C-B302-219E3F787755}"/>
                  </a:ext>
                </a:extLst>
              </p:cNvPr>
              <p:cNvSpPr/>
              <p:nvPr/>
            </p:nvSpPr>
            <p:spPr>
              <a:xfrm>
                <a:off x="800465" y="2473431"/>
                <a:ext cx="2683867" cy="418875"/>
              </a:xfrm>
              <a:prstGeom prst="wedgeRoundRectCallout">
                <a:avLst>
                  <a:gd name="adj1" fmla="val 57636"/>
                  <a:gd name="adj2" fmla="val -21825"/>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14:m>
                  <m:oMath xmlns:m="http://schemas.openxmlformats.org/officeDocument/2006/math">
                    <m:f>
                      <m:fPr>
                        <m:ctrlPr>
                          <a:rPr kumimoji="1" lang="en-US" altLang="ja-JP" sz="1200" i="1" smtClean="0">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kumimoji="1" lang="ja-JP" altLang="en-US" sz="1200" dirty="0">
                    <a:latin typeface="メイリオ" panose="020B0604030504040204" pitchFamily="50" charset="-128"/>
                    <a:ea typeface="メイリオ" panose="020B0604030504040204" pitchFamily="50" charset="-128"/>
                  </a:rPr>
                  <a:t>＋</a:t>
                </a:r>
                <a14:m>
                  <m:oMath xmlns:m="http://schemas.openxmlformats.org/officeDocument/2006/math">
                    <m:f>
                      <m:fPr>
                        <m:ctrlPr>
                          <a:rPr kumimoji="1" lang="en-US" altLang="ja-JP" sz="1200" i="1" dirty="0" smtClean="0">
                            <a:latin typeface="Cambria Math" panose="02040503050406030204" pitchFamily="18" charset="0"/>
                            <a:ea typeface="メイリオ" panose="020B0604030504040204" pitchFamily="50" charset="-128"/>
                          </a:rPr>
                        </m:ctrlPr>
                      </m:fPr>
                      <m:num>
                        <m:r>
                          <a:rPr lang="ja-JP" altLang="en-US" sz="1200" i="1" dirty="0">
                            <a:latin typeface="Cambria Math" panose="02040503050406030204" pitchFamily="18" charset="0"/>
                            <a:ea typeface="メイリオ" panose="020B0604030504040204" pitchFamily="50" charset="-128"/>
                          </a:rPr>
                          <m:t>１</m:t>
                        </m:r>
                      </m:num>
                      <m:den>
                        <m:r>
                          <a:rPr lang="ja-JP" altLang="en-US" sz="1200" i="1" dirty="0">
                            <a:latin typeface="Cambria Math" panose="02040503050406030204" pitchFamily="18" charset="0"/>
                            <a:ea typeface="メイリオ" panose="020B0604030504040204" pitchFamily="50" charset="-128"/>
                          </a:rPr>
                          <m:t>３</m:t>
                        </m:r>
                      </m:den>
                    </m:f>
                  </m:oMath>
                </a14:m>
                <a:r>
                  <a:rPr kumimoji="1" lang="ja-JP" altLang="en-US" sz="1200" dirty="0">
                    <a:latin typeface="メイリオ" panose="020B0604030504040204" pitchFamily="50" charset="-128"/>
                    <a:ea typeface="メイリオ" panose="020B0604030504040204" pitchFamily="50" charset="-128"/>
                  </a:rPr>
                  <a:t>の計算で考えてみましょう。</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16" name="吹き出し: 角を丸めた四角形 15">
                <a:extLst>
                  <a:ext uri="{FF2B5EF4-FFF2-40B4-BE49-F238E27FC236}">
                    <a16:creationId xmlns:a16="http://schemas.microsoft.com/office/drawing/2014/main" id="{8E8943EE-6306-928C-B302-219E3F787755}"/>
                  </a:ext>
                </a:extLst>
              </p:cNvPr>
              <p:cNvSpPr>
                <a:spLocks noRot="1" noChangeAspect="1" noMove="1" noResize="1" noEditPoints="1" noAdjustHandles="1" noChangeArrowheads="1" noChangeShapeType="1" noTextEdit="1"/>
              </p:cNvSpPr>
              <p:nvPr/>
            </p:nvSpPr>
            <p:spPr>
              <a:xfrm>
                <a:off x="800465" y="2473431"/>
                <a:ext cx="2683867" cy="418875"/>
              </a:xfrm>
              <a:prstGeom prst="wedgeRoundRectCallout">
                <a:avLst>
                  <a:gd name="adj1" fmla="val 57636"/>
                  <a:gd name="adj2" fmla="val -21825"/>
                  <a:gd name="adj3" fmla="val 16667"/>
                </a:avLst>
              </a:prstGeom>
              <a:blipFill>
                <a:blip r:embed="rId5"/>
                <a:stretch>
                  <a:fillRect/>
                </a:stretch>
              </a:blipFill>
              <a:ln w="952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吹き出し: 角を丸めた四角形 16">
                <a:extLst>
                  <a:ext uri="{FF2B5EF4-FFF2-40B4-BE49-F238E27FC236}">
                    <a16:creationId xmlns:a16="http://schemas.microsoft.com/office/drawing/2014/main" id="{C081321C-FC62-991F-6B9E-224A64DACAE7}"/>
                  </a:ext>
                </a:extLst>
              </p:cNvPr>
              <p:cNvSpPr/>
              <p:nvPr/>
            </p:nvSpPr>
            <p:spPr>
              <a:xfrm>
                <a:off x="1047949" y="3987173"/>
                <a:ext cx="3264108" cy="724202"/>
              </a:xfrm>
              <a:prstGeom prst="wedgeRoundRectCallout">
                <a:avLst>
                  <a:gd name="adj1" fmla="val -54650"/>
                  <a:gd name="adj2" fmla="val -1670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500"/>
                  </a:lnSpc>
                </a:pPr>
                <a14:m>
                  <m:oMath xmlns:m="http://schemas.openxmlformats.org/officeDocument/2006/math">
                    <m:f>
                      <m:fPr>
                        <m:ctrlPr>
                          <a:rPr kumimoji="1" lang="en-US" altLang="ja-JP" sz="1200" i="1" smtClean="0">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kumimoji="1"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r>
                      <a:rPr lang="ja-JP" altLang="en-US" sz="1200" i="1">
                        <a:latin typeface="Cambria Math" panose="02040503050406030204" pitchFamily="18" charset="0"/>
                        <a:ea typeface="メイリオ" panose="020B0604030504040204" pitchFamily="50" charset="-128"/>
                      </a:rPr>
                      <m:t>が１</m:t>
                    </m:r>
                  </m:oMath>
                </a14:m>
                <a:r>
                  <a:rPr kumimoji="1" lang="ja-JP" altLang="en-US" sz="1200" dirty="0">
                    <a:latin typeface="メイリオ" panose="020B0604030504040204" pitchFamily="50" charset="-128"/>
                    <a:ea typeface="メイリオ" panose="020B0604030504040204" pitchFamily="50" charset="-128"/>
                  </a:rPr>
                  <a:t>個分、</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oMath>
                </a14:m>
                <a:r>
                  <a:rPr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r>
                      <a:rPr lang="ja-JP" altLang="en-US" sz="1200" i="1">
                        <a:latin typeface="Cambria Math" panose="02040503050406030204" pitchFamily="18" charset="0"/>
                        <a:ea typeface="メイリオ" panose="020B0604030504040204" pitchFamily="50" charset="-128"/>
                      </a:rPr>
                      <m:t>が１</m:t>
                    </m:r>
                  </m:oMath>
                </a14:m>
                <a:r>
                  <a:rPr kumimoji="1" lang="ja-JP" altLang="en-US" sz="1200" dirty="0">
                    <a:latin typeface="メイリオ" panose="020B0604030504040204" pitchFamily="50" charset="-128"/>
                    <a:ea typeface="メイリオ" panose="020B0604030504040204" pitchFamily="50" charset="-128"/>
                  </a:rPr>
                  <a:t>個分</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a:lnSpc>
                    <a:spcPts val="2500"/>
                  </a:lnSpc>
                </a:pPr>
                <a:r>
                  <a:rPr kumimoji="1" lang="ja-JP" altLang="en-US" sz="1200" dirty="0">
                    <a:latin typeface="メイリオ" panose="020B0604030504040204" pitchFamily="50" charset="-128"/>
                    <a:ea typeface="メイリオ" panose="020B0604030504040204" pitchFamily="50" charset="-128"/>
                  </a:rPr>
                  <a:t>「もとにする数」ってどうすればいいの？</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17" name="吹き出し: 角を丸めた四角形 16">
                <a:extLst>
                  <a:ext uri="{FF2B5EF4-FFF2-40B4-BE49-F238E27FC236}">
                    <a16:creationId xmlns:a16="http://schemas.microsoft.com/office/drawing/2014/main" id="{C081321C-FC62-991F-6B9E-224A64DACAE7}"/>
                  </a:ext>
                </a:extLst>
              </p:cNvPr>
              <p:cNvSpPr>
                <a:spLocks noRot="1" noChangeAspect="1" noMove="1" noResize="1" noEditPoints="1" noAdjustHandles="1" noChangeArrowheads="1" noChangeShapeType="1" noTextEdit="1"/>
              </p:cNvSpPr>
              <p:nvPr/>
            </p:nvSpPr>
            <p:spPr>
              <a:xfrm>
                <a:off x="1047949" y="3987173"/>
                <a:ext cx="3264108" cy="724202"/>
              </a:xfrm>
              <a:prstGeom prst="wedgeRoundRectCallout">
                <a:avLst>
                  <a:gd name="adj1" fmla="val -54650"/>
                  <a:gd name="adj2" fmla="val -16700"/>
                  <a:gd name="adj3" fmla="val 16667"/>
                </a:avLst>
              </a:prstGeom>
              <a:blipFill>
                <a:blip r:embed="rId6"/>
                <a:stretch>
                  <a:fillRect b="-4132"/>
                </a:stretch>
              </a:blipFill>
              <a:ln w="952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吹き出し: 角を丸めた四角形 22">
                <a:extLst>
                  <a:ext uri="{FF2B5EF4-FFF2-40B4-BE49-F238E27FC236}">
                    <a16:creationId xmlns:a16="http://schemas.microsoft.com/office/drawing/2014/main" id="{9A1CC446-CB22-CA53-67EF-B5350E5FF193}"/>
                  </a:ext>
                </a:extLst>
              </p:cNvPr>
              <p:cNvSpPr/>
              <p:nvPr/>
            </p:nvSpPr>
            <p:spPr>
              <a:xfrm>
                <a:off x="5458089" y="4637545"/>
                <a:ext cx="2956004" cy="1884050"/>
              </a:xfrm>
              <a:prstGeom prst="wedgeRoundRectCallout">
                <a:avLst>
                  <a:gd name="adj1" fmla="val -58287"/>
                  <a:gd name="adj2" fmla="val 2121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700"/>
                  </a:lnSpc>
                </a:pPr>
                <a14:m>
                  <m:oMath xmlns:m="http://schemas.openxmlformats.org/officeDocument/2006/math">
                    <m:f>
                      <m:fPr>
                        <m:ctrlPr>
                          <a:rPr kumimoji="1" lang="en-US" altLang="ja-JP" sz="1200" i="1" smtClean="0">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kumimoji="1"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３</m:t>
                        </m:r>
                      </m:num>
                      <m:den>
                        <m:r>
                          <a:rPr lang="ja-JP" altLang="en-US" sz="1200" i="1">
                            <a:latin typeface="Cambria Math" panose="02040503050406030204" pitchFamily="18" charset="0"/>
                            <a:ea typeface="メイリオ" panose="020B0604030504040204" pitchFamily="50" charset="-128"/>
                          </a:rPr>
                          <m:t>６</m:t>
                        </m:r>
                      </m:den>
                    </m:f>
                  </m:oMath>
                </a14:m>
                <a:r>
                  <a:rPr lang="ja-JP" altLang="en-US" sz="1200"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oMath>
                </a14:m>
                <a:r>
                  <a:rPr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２</m:t>
                        </m:r>
                      </m:num>
                      <m:den>
                        <m:r>
                          <a:rPr lang="ja-JP" altLang="en-US" sz="1200" i="1">
                            <a:latin typeface="Cambria Math" panose="02040503050406030204" pitchFamily="18" charset="0"/>
                            <a:ea typeface="メイリオ" panose="020B0604030504040204" pitchFamily="50" charset="-128"/>
                          </a:rPr>
                          <m:t>６</m:t>
                        </m:r>
                      </m:den>
                    </m:f>
                  </m:oMath>
                </a14:m>
                <a:r>
                  <a:rPr kumimoji="1" lang="ja-JP" altLang="en-US" sz="1200" dirty="0">
                    <a:latin typeface="メイリオ" panose="020B0604030504040204" pitchFamily="50" charset="-128"/>
                    <a:ea typeface="メイリオ" panose="020B0604030504040204" pitchFamily="50" charset="-128"/>
                  </a:rPr>
                  <a:t>と同じ大きさです。</a:t>
                </a:r>
                <a:endParaRPr kumimoji="1" lang="en-US" altLang="ja-JP" sz="1200" dirty="0">
                  <a:latin typeface="メイリオ" panose="020B0604030504040204" pitchFamily="50" charset="-128"/>
                  <a:ea typeface="メイリオ" panose="020B0604030504040204" pitchFamily="50" charset="-128"/>
                </a:endParaRPr>
              </a:p>
              <a:p>
                <a:pPr>
                  <a:lnSpc>
                    <a:spcPts val="27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oMath>
                </a14:m>
                <a:r>
                  <a:rPr lang="ja-JP" altLang="en-US" sz="1200" dirty="0">
                    <a:latin typeface="メイリオ" panose="020B0604030504040204" pitchFamily="50" charset="-128"/>
                    <a:ea typeface="メイリオ" panose="020B0604030504040204" pitchFamily="50" charset="-128"/>
                  </a:rPr>
                  <a:t>をもとにすると、</a:t>
                </a:r>
                <a:r>
                  <a:rPr lang="en-US" altLang="ja-JP" sz="1200" dirty="0">
                    <a:ea typeface="メイリオ" panose="020B0604030504040204" pitchFamily="50" charset="-128"/>
                  </a:rPr>
                  <a:t> </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lang="ja-JP" altLang="en-US" sz="1200" dirty="0">
                    <a:latin typeface="メイリオ" panose="020B0604030504040204" pitchFamily="50" charset="-128"/>
                    <a:ea typeface="メイリオ" panose="020B0604030504040204" pitchFamily="50" charset="-128"/>
                  </a:rPr>
                  <a:t>＋</a:t>
                </a:r>
                <a14:m>
                  <m:oMath xmlns:m="http://schemas.openxmlformats.org/officeDocument/2006/math">
                    <m:f>
                      <m:fPr>
                        <m:ctrlPr>
                          <a:rPr lang="en-US" altLang="ja-JP" sz="1200" i="1" dirty="0">
                            <a:latin typeface="Cambria Math" panose="02040503050406030204" pitchFamily="18" charset="0"/>
                            <a:ea typeface="メイリオ" panose="020B0604030504040204" pitchFamily="50" charset="-128"/>
                          </a:rPr>
                        </m:ctrlPr>
                      </m:fPr>
                      <m:num>
                        <m:r>
                          <a:rPr lang="ja-JP" altLang="en-US" sz="1200" i="1" dirty="0">
                            <a:latin typeface="Cambria Math" panose="02040503050406030204" pitchFamily="18" charset="0"/>
                            <a:ea typeface="メイリオ" panose="020B0604030504040204" pitchFamily="50" charset="-128"/>
                          </a:rPr>
                          <m:t>１</m:t>
                        </m:r>
                      </m:num>
                      <m:den>
                        <m:r>
                          <a:rPr lang="ja-JP" altLang="en-US" sz="1200" i="1" dirty="0">
                            <a:latin typeface="Cambria Math" panose="02040503050406030204" pitchFamily="18" charset="0"/>
                            <a:ea typeface="メイリオ" panose="020B0604030504040204" pitchFamily="50" charset="-128"/>
                          </a:rPr>
                          <m:t>３</m:t>
                        </m:r>
                      </m:den>
                    </m:f>
                  </m:oMath>
                </a14:m>
                <a:r>
                  <a:rPr lang="ja-JP" altLang="en-US" sz="1200" dirty="0">
                    <a:latin typeface="メイリオ" panose="020B0604030504040204" pitchFamily="50" charset="-128"/>
                    <a:ea typeface="メイリオ" panose="020B0604030504040204" pitchFamily="50" charset="-128"/>
                  </a:rPr>
                  <a:t>の計算は、</a:t>
                </a:r>
                <a:endParaRPr kumimoji="1" lang="en-US" altLang="ja-JP" sz="1200" dirty="0">
                  <a:latin typeface="メイリオ" panose="020B0604030504040204" pitchFamily="50" charset="-128"/>
                  <a:ea typeface="メイリオ" panose="020B0604030504040204" pitchFamily="50" charset="-128"/>
                </a:endParaRPr>
              </a:p>
              <a:p>
                <a:pPr>
                  <a:lnSpc>
                    <a:spcPts val="27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r>
                      <a:rPr lang="ja-JP" altLang="en-US" sz="1200" i="1">
                        <a:latin typeface="Cambria Math" panose="02040503050406030204" pitchFamily="18" charset="0"/>
                        <a:ea typeface="メイリオ" panose="020B0604030504040204" pitchFamily="50" charset="-128"/>
                      </a:rPr>
                      <m:t>が３</m:t>
                    </m:r>
                  </m:oMath>
                </a14:m>
                <a:r>
                  <a:rPr kumimoji="1" lang="ja-JP" altLang="en-US" sz="1200" dirty="0">
                    <a:latin typeface="メイリオ" panose="020B0604030504040204" pitchFamily="50" charset="-128"/>
                    <a:ea typeface="メイリオ" panose="020B0604030504040204" pitchFamily="50" charset="-128"/>
                  </a:rPr>
                  <a:t>個分、</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oMath>
                </a14:m>
                <a:r>
                  <a:rPr lang="ja-JP" altLang="en-US" sz="1200" dirty="0">
                    <a:latin typeface="メイリオ" panose="020B0604030504040204" pitchFamily="50" charset="-128"/>
                    <a:ea typeface="メイリオ" panose="020B0604030504040204" pitchFamily="50" charset="-128"/>
                  </a:rPr>
                  <a:t>は</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６</m:t>
                        </m:r>
                      </m:den>
                    </m:f>
                  </m:oMath>
                </a14:m>
                <a:r>
                  <a:rPr kumimoji="1" lang="ja-JP" altLang="en-US" sz="1200" dirty="0">
                    <a:latin typeface="メイリオ" panose="020B0604030504040204" pitchFamily="50" charset="-128"/>
                    <a:ea typeface="メイリオ" panose="020B0604030504040204" pitchFamily="50" charset="-128"/>
                  </a:rPr>
                  <a:t>が２個分、</a:t>
                </a:r>
                <a:endParaRPr kumimoji="1" lang="en-US" altLang="ja-JP" sz="1200" dirty="0">
                  <a:latin typeface="メイリオ" panose="020B0604030504040204" pitchFamily="50" charset="-128"/>
                  <a:ea typeface="メイリオ" panose="020B0604030504040204" pitchFamily="50" charset="-128"/>
                </a:endParaRPr>
              </a:p>
              <a:p>
                <a:pPr>
                  <a:lnSpc>
                    <a:spcPts val="2700"/>
                  </a:lnSpc>
                </a:pPr>
                <a:r>
                  <a:rPr kumimoji="1" lang="ja-JP" altLang="en-US" sz="1200" dirty="0">
                    <a:latin typeface="メイリオ" panose="020B0604030504040204" pitchFamily="50" charset="-128"/>
                    <a:ea typeface="メイリオ" panose="020B0604030504040204" pitchFamily="50" charset="-128"/>
                  </a:rPr>
                  <a:t>だから、３＋２を計算して５、</a:t>
                </a:r>
                <a:endParaRPr kumimoji="1" lang="en-US" altLang="ja-JP" sz="1200" dirty="0">
                  <a:latin typeface="メイリオ" panose="020B0604030504040204" pitchFamily="50" charset="-128"/>
                  <a:ea typeface="メイリオ" panose="020B0604030504040204" pitchFamily="50" charset="-128"/>
                </a:endParaRPr>
              </a:p>
              <a:p>
                <a:pPr>
                  <a:lnSpc>
                    <a:spcPts val="27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r>
                      <a:rPr lang="ja-JP" altLang="en-US" sz="1200" i="1">
                        <a:latin typeface="Cambria Math" panose="02040503050406030204" pitchFamily="18" charset="0"/>
                        <a:ea typeface="メイリオ" panose="020B0604030504040204" pitchFamily="50" charset="-128"/>
                      </a:rPr>
                      <m:t>が５</m:t>
                    </m:r>
                  </m:oMath>
                </a14:m>
                <a:r>
                  <a:rPr lang="ja-JP" altLang="en-US" sz="1200" dirty="0">
                    <a:latin typeface="メイリオ" panose="020B0604030504040204" pitchFamily="50" charset="-128"/>
                    <a:ea typeface="メイリオ" panose="020B0604030504040204" pitchFamily="50" charset="-128"/>
                  </a:rPr>
                  <a:t>個分だから</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smtClean="0">
                            <a:latin typeface="Cambria Math" panose="02040503050406030204" pitchFamily="18" charset="0"/>
                            <a:ea typeface="メイリオ" panose="020B0604030504040204" pitchFamily="50" charset="-128"/>
                          </a:rPr>
                          <m:t>５</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oMath>
                </a14:m>
                <a:r>
                  <a:rPr kumimoji="1" lang="ja-JP" altLang="en-US" sz="1200" dirty="0">
                    <a:latin typeface="メイリオ" panose="020B0604030504040204" pitchFamily="50" charset="-128"/>
                    <a:ea typeface="メイリオ" panose="020B0604030504040204" pitchFamily="50" charset="-128"/>
                  </a:rPr>
                  <a:t>です。</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23" name="吹き出し: 角を丸めた四角形 22">
                <a:extLst>
                  <a:ext uri="{FF2B5EF4-FFF2-40B4-BE49-F238E27FC236}">
                    <a16:creationId xmlns:a16="http://schemas.microsoft.com/office/drawing/2014/main" id="{9A1CC446-CB22-CA53-67EF-B5350E5FF193}"/>
                  </a:ext>
                </a:extLst>
              </p:cNvPr>
              <p:cNvSpPr>
                <a:spLocks noRot="1" noChangeAspect="1" noMove="1" noResize="1" noEditPoints="1" noAdjustHandles="1" noChangeArrowheads="1" noChangeShapeType="1" noTextEdit="1"/>
              </p:cNvSpPr>
              <p:nvPr/>
            </p:nvSpPr>
            <p:spPr>
              <a:xfrm>
                <a:off x="5458089" y="4637545"/>
                <a:ext cx="2956004" cy="1884050"/>
              </a:xfrm>
              <a:prstGeom prst="wedgeRoundRectCallout">
                <a:avLst>
                  <a:gd name="adj1" fmla="val -58287"/>
                  <a:gd name="adj2" fmla="val 21215"/>
                  <a:gd name="adj3" fmla="val 16667"/>
                </a:avLst>
              </a:prstGeom>
              <a:blipFill>
                <a:blip r:embed="rId7"/>
                <a:stretch>
                  <a:fillRect r="-1705"/>
                </a:stretch>
              </a:blipFill>
              <a:ln w="952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吹き出し: 角を丸めた四角形 18">
                <a:extLst>
                  <a:ext uri="{FF2B5EF4-FFF2-40B4-BE49-F238E27FC236}">
                    <a16:creationId xmlns:a16="http://schemas.microsoft.com/office/drawing/2014/main" id="{747A07B3-ABFC-5352-C2C2-A364DD5EDE24}"/>
                  </a:ext>
                </a:extLst>
              </p:cNvPr>
              <p:cNvSpPr/>
              <p:nvPr/>
            </p:nvSpPr>
            <p:spPr>
              <a:xfrm>
                <a:off x="5024832" y="3829227"/>
                <a:ext cx="3016789" cy="465154"/>
              </a:xfrm>
              <a:prstGeom prst="wedgeRoundRectCallout">
                <a:avLst>
                  <a:gd name="adj1" fmla="val 56784"/>
                  <a:gd name="adj2" fmla="val -1779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lang="ja-JP" altLang="en-US" sz="1200" dirty="0">
                    <a:latin typeface="メイリオ" panose="020B0604030504040204" pitchFamily="50" charset="-128"/>
                    <a:ea typeface="メイリオ" panose="020B0604030504040204" pitchFamily="50" charset="-128"/>
                  </a:rPr>
                  <a:t>＋</a:t>
                </a:r>
                <a14:m>
                  <m:oMath xmlns:m="http://schemas.openxmlformats.org/officeDocument/2006/math">
                    <m:f>
                      <m:fPr>
                        <m:ctrlPr>
                          <a:rPr lang="en-US" altLang="ja-JP" sz="1200" i="1" dirty="0">
                            <a:latin typeface="Cambria Math" panose="02040503050406030204" pitchFamily="18" charset="0"/>
                            <a:ea typeface="メイリオ" panose="020B0604030504040204" pitchFamily="50" charset="-128"/>
                          </a:rPr>
                        </m:ctrlPr>
                      </m:fPr>
                      <m:num>
                        <m:r>
                          <a:rPr lang="ja-JP" altLang="en-US" sz="1200" i="1" dirty="0">
                            <a:latin typeface="Cambria Math" panose="02040503050406030204" pitchFamily="18" charset="0"/>
                            <a:ea typeface="メイリオ" panose="020B0604030504040204" pitchFamily="50" charset="-128"/>
                          </a:rPr>
                          <m:t>１</m:t>
                        </m:r>
                      </m:num>
                      <m:den>
                        <m:r>
                          <a:rPr lang="ja-JP" altLang="en-US" sz="1200" i="1" dirty="0">
                            <a:latin typeface="Cambria Math" panose="02040503050406030204" pitchFamily="18" charset="0"/>
                            <a:ea typeface="メイリオ" panose="020B0604030504040204" pitchFamily="50" charset="-128"/>
                          </a:rPr>
                          <m:t>３</m:t>
                        </m:r>
                      </m:den>
                    </m:f>
                  </m:oMath>
                </a14:m>
                <a:r>
                  <a:rPr kumimoji="1" lang="ja-JP" altLang="en-US" sz="1200" dirty="0">
                    <a:latin typeface="メイリオ" panose="020B0604030504040204" pitchFamily="50" charset="-128"/>
                    <a:ea typeface="メイリオ" panose="020B0604030504040204" pitchFamily="50" charset="-128"/>
                  </a:rPr>
                  <a:t>の計算の仕方</a:t>
                </a:r>
                <a:r>
                  <a:rPr lang="ja-JP" altLang="en-US" sz="1200" dirty="0">
                    <a:latin typeface="メイリオ" panose="020B0604030504040204" pitchFamily="50" charset="-128"/>
                    <a:ea typeface="メイリオ" panose="020B0604030504040204" pitchFamily="50" charset="-128"/>
                  </a:rPr>
                  <a:t>を</a:t>
                </a:r>
                <a:r>
                  <a:rPr kumimoji="1" lang="ja-JP" altLang="en-US" sz="1200" dirty="0">
                    <a:latin typeface="メイリオ" panose="020B0604030504040204" pitchFamily="50" charset="-128"/>
                    <a:ea typeface="メイリオ" panose="020B0604030504040204" pitchFamily="50" charset="-128"/>
                  </a:rPr>
                  <a:t>説明できますか？</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19" name="吹き出し: 角を丸めた四角形 18">
                <a:extLst>
                  <a:ext uri="{FF2B5EF4-FFF2-40B4-BE49-F238E27FC236}">
                    <a16:creationId xmlns:a16="http://schemas.microsoft.com/office/drawing/2014/main" id="{747A07B3-ABFC-5352-C2C2-A364DD5EDE24}"/>
                  </a:ext>
                </a:extLst>
              </p:cNvPr>
              <p:cNvSpPr>
                <a:spLocks noRot="1" noChangeAspect="1" noMove="1" noResize="1" noEditPoints="1" noAdjustHandles="1" noChangeArrowheads="1" noChangeShapeType="1" noTextEdit="1"/>
              </p:cNvSpPr>
              <p:nvPr/>
            </p:nvSpPr>
            <p:spPr>
              <a:xfrm>
                <a:off x="5024832" y="3829227"/>
                <a:ext cx="3016789" cy="465154"/>
              </a:xfrm>
              <a:prstGeom prst="wedgeRoundRectCallout">
                <a:avLst>
                  <a:gd name="adj1" fmla="val 56784"/>
                  <a:gd name="adj2" fmla="val -17798"/>
                  <a:gd name="adj3" fmla="val 16667"/>
                </a:avLst>
              </a:prstGeom>
              <a:blipFill>
                <a:blip r:embed="rId8"/>
                <a:stretch>
                  <a:fillRect/>
                </a:stretch>
              </a:blipFill>
              <a:ln w="9525">
                <a:solidFill>
                  <a:schemeClr val="tx1"/>
                </a:solidFill>
              </a:ln>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68F7B12C-E18E-4429-33E4-4CD208E262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240" y="4070377"/>
            <a:ext cx="549972" cy="549972"/>
          </a:xfrm>
          <a:prstGeom prst="rect">
            <a:avLst/>
          </a:prstGeom>
        </p:spPr>
      </p:pic>
      <p:pic>
        <p:nvPicPr>
          <p:cNvPr id="9" name="Picture 6" descr="女性教師のイラスト（職業）">
            <a:extLst>
              <a:ext uri="{FF2B5EF4-FFF2-40B4-BE49-F238E27FC236}">
                <a16:creationId xmlns:a16="http://schemas.microsoft.com/office/drawing/2014/main" id="{6F5DB3EC-6949-B695-CFEC-3F444801A18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282306" y="3665118"/>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女性教師のイラスト（職業）">
            <a:extLst>
              <a:ext uri="{FF2B5EF4-FFF2-40B4-BE49-F238E27FC236}">
                <a16:creationId xmlns:a16="http://schemas.microsoft.com/office/drawing/2014/main" id="{C8F72978-A7F4-722C-4BB4-031B2113A5B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671761" y="2153138"/>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A085824-D104-5FD5-519D-97FE1E893ECD}"/>
              </a:ext>
            </a:extLst>
          </p:cNvPr>
          <p:cNvSpPr txBox="1"/>
          <p:nvPr/>
        </p:nvSpPr>
        <p:spPr>
          <a:xfrm>
            <a:off x="127074" y="1911891"/>
            <a:ext cx="1185205" cy="307777"/>
          </a:xfrm>
          <a:prstGeom prst="rect">
            <a:avLst/>
          </a:prstGeom>
          <a:noFill/>
        </p:spPr>
        <p:txBody>
          <a:bodyPr wrap="square" rtlCol="0">
            <a:spAutoFit/>
          </a:bodyPr>
          <a:lstStyle/>
          <a:p>
            <a:r>
              <a:rPr lang="en-US" altLang="ja-JP" sz="1400" dirty="0">
                <a:solidFill>
                  <a:srgbClr val="00B0F0"/>
                </a:solidFill>
                <a:latin typeface="メイリオ" panose="020B0604030504040204" pitchFamily="50" charset="-128"/>
                <a:ea typeface="メイリオ" panose="020B0604030504040204" pitchFamily="50" charset="-128"/>
              </a:rPr>
              <a:t>《</a:t>
            </a:r>
            <a:r>
              <a:rPr lang="ja-JP" altLang="en-US" sz="1400" dirty="0">
                <a:solidFill>
                  <a:srgbClr val="00B0F0"/>
                </a:solidFill>
                <a:latin typeface="メイリオ" panose="020B0604030504040204" pitchFamily="50" charset="-128"/>
                <a:ea typeface="メイリオ" panose="020B0604030504040204" pitchFamily="50" charset="-128"/>
              </a:rPr>
              <a:t>展開</a:t>
            </a:r>
            <a:r>
              <a:rPr lang="en-US" altLang="ja-JP" sz="1400" dirty="0">
                <a:solidFill>
                  <a:srgbClr val="00B0F0"/>
                </a:solidFill>
                <a:latin typeface="メイリオ" panose="020B0604030504040204" pitchFamily="50" charset="-128"/>
                <a:ea typeface="メイリオ" panose="020B0604030504040204" pitchFamily="50" charset="-128"/>
              </a:rPr>
              <a:t>》</a:t>
            </a:r>
            <a:endParaRPr kumimoji="1" lang="ja-JP" altLang="en-US" sz="1400" dirty="0">
              <a:solidFill>
                <a:srgbClr val="00B0F0"/>
              </a:solidFill>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122" name="吹き出し: 角を丸めた四角形 121">
                <a:extLst>
                  <a:ext uri="{FF2B5EF4-FFF2-40B4-BE49-F238E27FC236}">
                    <a16:creationId xmlns:a16="http://schemas.microsoft.com/office/drawing/2014/main" id="{539280F5-C82B-EFC3-1878-73F991EA75BB}"/>
                  </a:ext>
                </a:extLst>
              </p:cNvPr>
              <p:cNvSpPr/>
              <p:nvPr/>
            </p:nvSpPr>
            <p:spPr>
              <a:xfrm>
                <a:off x="94953" y="4837995"/>
                <a:ext cx="1533729" cy="974874"/>
              </a:xfrm>
              <a:prstGeom prst="wedgeRoundRectCallout">
                <a:avLst>
                  <a:gd name="adj1" fmla="val 19079"/>
                  <a:gd name="adj2" fmla="val 75333"/>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5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oMath>
                </a14:m>
                <a:r>
                  <a:rPr kumimoji="1" lang="ja-JP" altLang="en-US" sz="1200" dirty="0">
                    <a:latin typeface="メイリオ" panose="020B0604030504040204" pitchFamily="50" charset="-128"/>
                    <a:ea typeface="メイリオ" panose="020B0604030504040204" pitchFamily="50" charset="-128"/>
                  </a:rPr>
                  <a:t>は、</a:t>
                </a:r>
                <a:r>
                  <a:rPr lang="en-US" altLang="ja-JP" sz="1200" dirty="0">
                    <a:ea typeface="メイリオ" panose="020B0604030504040204" pitchFamily="50" charset="-128"/>
                  </a:rPr>
                  <a:t> </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２</m:t>
                        </m:r>
                      </m:num>
                      <m:den>
                        <m:r>
                          <a:rPr lang="ja-JP" altLang="en-US" sz="1200" i="1">
                            <a:latin typeface="Cambria Math" panose="02040503050406030204" pitchFamily="18" charset="0"/>
                            <a:ea typeface="メイリオ" panose="020B0604030504040204" pitchFamily="50" charset="-128"/>
                          </a:rPr>
                          <m:t>４</m:t>
                        </m:r>
                      </m:den>
                    </m:f>
                    <m:r>
                      <a:rPr lang="ja-JP" altLang="en-US" sz="1200" i="1">
                        <a:latin typeface="Cambria Math" panose="02040503050406030204" pitchFamily="18" charset="0"/>
                        <a:ea typeface="メイリオ" panose="020B0604030504040204" pitchFamily="50" charset="-128"/>
                      </a:rPr>
                      <m:t>と</m:t>
                    </m:r>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３</m:t>
                        </m:r>
                      </m:num>
                      <m:den>
                        <m:r>
                          <a:rPr lang="ja-JP" altLang="en-US" sz="1200" i="1">
                            <a:latin typeface="Cambria Math" panose="02040503050406030204" pitchFamily="18" charset="0"/>
                            <a:ea typeface="メイリオ" panose="020B0604030504040204" pitchFamily="50" charset="-128"/>
                          </a:rPr>
                          <m:t>６</m:t>
                        </m:r>
                      </m:den>
                    </m:f>
                  </m:oMath>
                </a14:m>
                <a:endParaRPr kumimoji="1" lang="en-US" altLang="ja-JP" sz="1200" dirty="0">
                  <a:latin typeface="メイリオ" panose="020B0604030504040204" pitchFamily="50" charset="-128"/>
                  <a:ea typeface="メイリオ" panose="020B0604030504040204" pitchFamily="50" charset="-128"/>
                </a:endParaRPr>
              </a:p>
              <a:p>
                <a:pPr>
                  <a:lnSpc>
                    <a:spcPts val="25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oMath>
                </a14:m>
                <a:r>
                  <a:rPr lang="ja-JP" altLang="en-US" sz="1200" dirty="0">
                    <a:latin typeface="メイリオ" panose="020B0604030504040204" pitchFamily="50" charset="-128"/>
                    <a:ea typeface="メイリオ" panose="020B0604030504040204" pitchFamily="50" charset="-128"/>
                  </a:rPr>
                  <a:t>は、</a:t>
                </a:r>
                <a:r>
                  <a:rPr lang="en-US" altLang="ja-JP" sz="1200" dirty="0">
                    <a:ea typeface="メイリオ" panose="020B0604030504040204" pitchFamily="50" charset="-128"/>
                  </a:rPr>
                  <a:t> </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２</m:t>
                        </m:r>
                      </m:num>
                      <m:den>
                        <m:r>
                          <a:rPr lang="ja-JP" altLang="en-US" sz="1200" i="1">
                            <a:latin typeface="Cambria Math" panose="02040503050406030204" pitchFamily="18" charset="0"/>
                            <a:ea typeface="メイリオ" panose="020B0604030504040204" pitchFamily="50" charset="-128"/>
                          </a:rPr>
                          <m:t>６</m:t>
                        </m:r>
                      </m:den>
                    </m:f>
                  </m:oMath>
                </a14:m>
                <a:r>
                  <a:rPr lang="ja-JP" altLang="en-US" sz="1200" dirty="0">
                    <a:latin typeface="メイリオ" panose="020B0604030504040204" pitchFamily="50" charset="-128"/>
                    <a:ea typeface="メイリオ" panose="020B0604030504040204" pitchFamily="50" charset="-128"/>
                  </a:rPr>
                  <a:t>と</a:t>
                </a:r>
                <a:r>
                  <a:rPr kumimoji="1" lang="ja-JP" altLang="en-US" sz="1200" dirty="0">
                    <a:latin typeface="メイリオ" panose="020B0604030504040204" pitchFamily="50" charset="-128"/>
                    <a:ea typeface="メイリオ" panose="020B0604030504040204" pitchFamily="50" charset="-128"/>
                  </a:rPr>
                  <a:t>等しいから</a:t>
                </a:r>
                <a:r>
                  <a:rPr kumimoji="1" lang="en-US" altLang="ja-JP" sz="1200" dirty="0">
                    <a:latin typeface="メイリオ" panose="020B0604030504040204" pitchFamily="50" charset="-128"/>
                    <a:ea typeface="メイリオ" panose="020B0604030504040204" pitchFamily="50" charset="-128"/>
                  </a:rPr>
                  <a:t>…</a:t>
                </a:r>
              </a:p>
            </p:txBody>
          </p:sp>
        </mc:Choice>
        <mc:Fallback xmlns="">
          <p:sp>
            <p:nvSpPr>
              <p:cNvPr id="122" name="吹き出し: 角を丸めた四角形 121">
                <a:extLst>
                  <a:ext uri="{FF2B5EF4-FFF2-40B4-BE49-F238E27FC236}">
                    <a16:creationId xmlns:a16="http://schemas.microsoft.com/office/drawing/2014/main" id="{539280F5-C82B-EFC3-1878-73F991EA75BB}"/>
                  </a:ext>
                </a:extLst>
              </p:cNvPr>
              <p:cNvSpPr>
                <a:spLocks noRot="1" noChangeAspect="1" noMove="1" noResize="1" noEditPoints="1" noAdjustHandles="1" noChangeArrowheads="1" noChangeShapeType="1" noTextEdit="1"/>
              </p:cNvSpPr>
              <p:nvPr/>
            </p:nvSpPr>
            <p:spPr>
              <a:xfrm>
                <a:off x="94953" y="4837995"/>
                <a:ext cx="1533729" cy="974874"/>
              </a:xfrm>
              <a:prstGeom prst="wedgeRoundRectCallout">
                <a:avLst>
                  <a:gd name="adj1" fmla="val 19079"/>
                  <a:gd name="adj2" fmla="val 75333"/>
                  <a:gd name="adj3" fmla="val 16667"/>
                </a:avLst>
              </a:prstGeom>
              <a:blipFill>
                <a:blip r:embed="rId11"/>
                <a:stretch>
                  <a:fillRect/>
                </a:stretch>
              </a:blipFill>
              <a:ln w="9525">
                <a:solidFill>
                  <a:schemeClr val="tx1"/>
                </a:solidFill>
              </a:ln>
            </p:spPr>
            <p:txBody>
              <a:bodyPr/>
              <a:lstStyle/>
              <a:p>
                <a:r>
                  <a:rPr lang="ja-JP" altLang="en-US">
                    <a:noFill/>
                  </a:rPr>
                  <a:t> </a:t>
                </a:r>
              </a:p>
            </p:txBody>
          </p:sp>
        </mc:Fallback>
      </mc:AlternateContent>
      <p:pic>
        <p:nvPicPr>
          <p:cNvPr id="126" name="図 125">
            <a:extLst>
              <a:ext uri="{FF2B5EF4-FFF2-40B4-BE49-F238E27FC236}">
                <a16:creationId xmlns:a16="http://schemas.microsoft.com/office/drawing/2014/main" id="{F710E7ED-5AE5-EB11-EB73-9F59D4289D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50081" y="2211378"/>
            <a:ext cx="574274" cy="574274"/>
          </a:xfrm>
          <a:prstGeom prst="rect">
            <a:avLst/>
          </a:prstGeom>
        </p:spPr>
      </p:pic>
      <p:pic>
        <p:nvPicPr>
          <p:cNvPr id="127" name="図 126">
            <a:extLst>
              <a:ext uri="{FF2B5EF4-FFF2-40B4-BE49-F238E27FC236}">
                <a16:creationId xmlns:a16="http://schemas.microsoft.com/office/drawing/2014/main" id="{9F316271-0B1A-5BE1-F6D1-4C8BAF38E7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7388" y="2928935"/>
            <a:ext cx="549972" cy="549972"/>
          </a:xfrm>
          <a:prstGeom prst="rect">
            <a:avLst/>
          </a:prstGeom>
        </p:spPr>
      </p:pic>
      <mc:AlternateContent xmlns:mc="http://schemas.openxmlformats.org/markup-compatibility/2006" xmlns:a14="http://schemas.microsoft.com/office/drawing/2010/main">
        <mc:Choice Requires="a14">
          <p:sp>
            <p:nvSpPr>
              <p:cNvPr id="128" name="吹き出し: 角を丸めた四角形 127">
                <a:extLst>
                  <a:ext uri="{FF2B5EF4-FFF2-40B4-BE49-F238E27FC236}">
                    <a16:creationId xmlns:a16="http://schemas.microsoft.com/office/drawing/2014/main" id="{E1A7B28A-EFD8-89F8-109D-99DEEFB2381C}"/>
                  </a:ext>
                </a:extLst>
              </p:cNvPr>
              <p:cNvSpPr/>
              <p:nvPr/>
            </p:nvSpPr>
            <p:spPr>
              <a:xfrm>
                <a:off x="5331325" y="2964561"/>
                <a:ext cx="3209532" cy="525397"/>
              </a:xfrm>
              <a:prstGeom prst="wedgeRoundRectCallout">
                <a:avLst>
                  <a:gd name="adj1" fmla="val -56466"/>
                  <a:gd name="adj2" fmla="val -1670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5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２</m:t>
                        </m:r>
                      </m:den>
                    </m:f>
                    <m:r>
                      <a:rPr lang="ja-JP" altLang="en-US" sz="1200" i="1">
                        <a:latin typeface="Cambria Math" panose="02040503050406030204" pitchFamily="18" charset="0"/>
                        <a:ea typeface="メイリオ" panose="020B0604030504040204" pitchFamily="50" charset="-128"/>
                      </a:rPr>
                      <m:t>は</m:t>
                    </m:r>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３</m:t>
                        </m:r>
                      </m:num>
                      <m:den>
                        <m:r>
                          <a:rPr lang="ja-JP" altLang="en-US" sz="1200" i="1">
                            <a:latin typeface="Cambria Math" panose="02040503050406030204" pitchFamily="18" charset="0"/>
                            <a:ea typeface="メイリオ" panose="020B0604030504040204" pitchFamily="50" charset="-128"/>
                          </a:rPr>
                          <m:t>６</m:t>
                        </m:r>
                      </m:den>
                    </m:f>
                  </m:oMath>
                </a14:m>
                <a:r>
                  <a:rPr kumimoji="1" lang="ja-JP" altLang="en-US" sz="1200" dirty="0">
                    <a:latin typeface="メイリオ" panose="020B0604030504040204" pitchFamily="50" charset="-128"/>
                    <a:ea typeface="メイリオ" panose="020B0604030504040204" pitchFamily="50" charset="-128"/>
                  </a:rPr>
                  <a:t>　、</a:t>
                </a:r>
                <a:r>
                  <a:rPr lang="en-US" altLang="ja-JP" sz="1200" dirty="0">
                    <a:ea typeface="メイリオ" panose="020B0604030504040204" pitchFamily="50" charset="-128"/>
                  </a:rPr>
                  <a:t> </a:t>
                </a: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３</m:t>
                        </m:r>
                      </m:den>
                    </m:f>
                    <m:r>
                      <a:rPr lang="ja-JP" altLang="en-US" sz="1200" i="1">
                        <a:latin typeface="Cambria Math" panose="02040503050406030204" pitchFamily="18" charset="0"/>
                        <a:ea typeface="メイリオ" panose="020B0604030504040204" pitchFamily="50" charset="-128"/>
                      </a:rPr>
                      <m:t>は</m:t>
                    </m:r>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２</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oMath>
                </a14:m>
                <a:r>
                  <a:rPr kumimoji="1" lang="ja-JP" altLang="en-US" sz="1200" dirty="0">
                    <a:latin typeface="メイリオ" panose="020B0604030504040204" pitchFamily="50" charset="-128"/>
                    <a:ea typeface="メイリオ" panose="020B0604030504040204" pitchFamily="50" charset="-128"/>
                  </a:rPr>
                  <a:t>にしたら計算できる。</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128" name="吹き出し: 角を丸めた四角形 127">
                <a:extLst>
                  <a:ext uri="{FF2B5EF4-FFF2-40B4-BE49-F238E27FC236}">
                    <a16:creationId xmlns:a16="http://schemas.microsoft.com/office/drawing/2014/main" id="{E1A7B28A-EFD8-89F8-109D-99DEEFB2381C}"/>
                  </a:ext>
                </a:extLst>
              </p:cNvPr>
              <p:cNvSpPr>
                <a:spLocks noRot="1" noChangeAspect="1" noMove="1" noResize="1" noEditPoints="1" noAdjustHandles="1" noChangeArrowheads="1" noChangeShapeType="1" noTextEdit="1"/>
              </p:cNvSpPr>
              <p:nvPr/>
            </p:nvSpPr>
            <p:spPr>
              <a:xfrm>
                <a:off x="5331325" y="2964561"/>
                <a:ext cx="3209532" cy="525397"/>
              </a:xfrm>
              <a:prstGeom prst="wedgeRoundRectCallout">
                <a:avLst>
                  <a:gd name="adj1" fmla="val -56466"/>
                  <a:gd name="adj2" fmla="val -16700"/>
                  <a:gd name="adj3" fmla="val 16667"/>
                </a:avLst>
              </a:prstGeom>
              <a:blipFill>
                <a:blip r:embed="rId13"/>
                <a:stretch>
                  <a:fillRect/>
                </a:stretch>
              </a:blipFill>
              <a:ln w="952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0" name="吹き出し: 角を丸めた四角形 129">
                <a:extLst>
                  <a:ext uri="{FF2B5EF4-FFF2-40B4-BE49-F238E27FC236}">
                    <a16:creationId xmlns:a16="http://schemas.microsoft.com/office/drawing/2014/main" id="{F37993EA-5962-1595-EFEF-FAB2DDA765E6}"/>
                  </a:ext>
                </a:extLst>
              </p:cNvPr>
              <p:cNvSpPr/>
              <p:nvPr/>
            </p:nvSpPr>
            <p:spPr>
              <a:xfrm>
                <a:off x="5382524" y="2219668"/>
                <a:ext cx="3016789" cy="511333"/>
              </a:xfrm>
              <a:prstGeom prst="wedgeRoundRectCallout">
                <a:avLst>
                  <a:gd name="adj1" fmla="val -57319"/>
                  <a:gd name="adj2" fmla="val 1960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14:m>
                  <m:oMath xmlns:m="http://schemas.openxmlformats.org/officeDocument/2006/math">
                    <m:f>
                      <m:fPr>
                        <m:ctrlPr>
                          <a:rPr lang="en-US" altLang="ja-JP" sz="1200" i="1">
                            <a:latin typeface="Cambria Math" panose="02040503050406030204" pitchFamily="18" charset="0"/>
                            <a:ea typeface="メイリオ" panose="020B0604030504040204" pitchFamily="50" charset="-128"/>
                          </a:rPr>
                        </m:ctrlPr>
                      </m:fPr>
                      <m:num>
                        <m:r>
                          <a:rPr lang="ja-JP" altLang="en-US" sz="1200" i="1">
                            <a:latin typeface="Cambria Math" panose="02040503050406030204" pitchFamily="18" charset="0"/>
                            <a:ea typeface="メイリオ" panose="020B0604030504040204" pitchFamily="50" charset="-128"/>
                          </a:rPr>
                          <m:t>１</m:t>
                        </m:r>
                      </m:num>
                      <m:den>
                        <m:r>
                          <a:rPr lang="ja-JP" altLang="en-US" sz="1200" i="1">
                            <a:latin typeface="Cambria Math" panose="02040503050406030204" pitchFamily="18" charset="0"/>
                            <a:ea typeface="メイリオ" panose="020B0604030504040204" pitchFamily="50" charset="-128"/>
                          </a:rPr>
                          <m:t>６</m:t>
                        </m:r>
                      </m:den>
                    </m:f>
                    <m:r>
                      <a:rPr lang="ja-JP" altLang="en-US" sz="1200" i="1">
                        <a:latin typeface="Cambria Math" panose="02040503050406030204" pitchFamily="18" charset="0"/>
                        <a:ea typeface="メイリオ" panose="020B0604030504040204" pitchFamily="50" charset="-128"/>
                      </a:rPr>
                      <m:t> </m:t>
                    </m:r>
                  </m:oMath>
                </a14:m>
                <a:r>
                  <a:rPr lang="ja-JP" altLang="en-US" sz="1200" dirty="0">
                    <a:latin typeface="メイリオ" panose="020B0604030504040204" pitchFamily="50" charset="-128"/>
                    <a:ea typeface="メイリオ" panose="020B0604030504040204" pitchFamily="50" charset="-128"/>
                  </a:rPr>
                  <a:t>を「もとにする数」と考えればいい！</a:t>
                </a:r>
                <a:endParaRPr kumimoji="1" lang="en-US" altLang="ja-JP" sz="1200" dirty="0">
                  <a:latin typeface="メイリオ" panose="020B0604030504040204" pitchFamily="50" charset="-128"/>
                  <a:ea typeface="メイリオ" panose="020B0604030504040204" pitchFamily="50" charset="-128"/>
                </a:endParaRPr>
              </a:p>
            </p:txBody>
          </p:sp>
        </mc:Choice>
        <mc:Fallback xmlns="">
          <p:sp>
            <p:nvSpPr>
              <p:cNvPr id="130" name="吹き出し: 角を丸めた四角形 129">
                <a:extLst>
                  <a:ext uri="{FF2B5EF4-FFF2-40B4-BE49-F238E27FC236}">
                    <a16:creationId xmlns:a16="http://schemas.microsoft.com/office/drawing/2014/main" id="{F37993EA-5962-1595-EFEF-FAB2DDA765E6}"/>
                  </a:ext>
                </a:extLst>
              </p:cNvPr>
              <p:cNvSpPr>
                <a:spLocks noRot="1" noChangeAspect="1" noMove="1" noResize="1" noEditPoints="1" noAdjustHandles="1" noChangeArrowheads="1" noChangeShapeType="1" noTextEdit="1"/>
              </p:cNvSpPr>
              <p:nvPr/>
            </p:nvSpPr>
            <p:spPr>
              <a:xfrm>
                <a:off x="5382524" y="2219668"/>
                <a:ext cx="3016789" cy="511333"/>
              </a:xfrm>
              <a:prstGeom prst="wedgeRoundRectCallout">
                <a:avLst>
                  <a:gd name="adj1" fmla="val -57319"/>
                  <a:gd name="adj2" fmla="val 19605"/>
                  <a:gd name="adj3" fmla="val 16667"/>
                </a:avLst>
              </a:prstGeom>
              <a:blipFill>
                <a:blip r:embed="rId14"/>
                <a:stretch>
                  <a:fillRect/>
                </a:stretch>
              </a:blipFill>
              <a:ln w="9525">
                <a:solidFill>
                  <a:schemeClr val="tx1"/>
                </a:solidFill>
              </a:ln>
            </p:spPr>
            <p:txBody>
              <a:bodyPr/>
              <a:lstStyle/>
              <a:p>
                <a:r>
                  <a:rPr lang="ja-JP" altLang="en-US">
                    <a:noFill/>
                  </a:rPr>
                  <a:t> </a:t>
                </a:r>
              </a:p>
            </p:txBody>
          </p:sp>
        </mc:Fallback>
      </mc:AlternateContent>
      <p:pic>
        <p:nvPicPr>
          <p:cNvPr id="132" name="図 131">
            <a:extLst>
              <a:ext uri="{FF2B5EF4-FFF2-40B4-BE49-F238E27FC236}">
                <a16:creationId xmlns:a16="http://schemas.microsoft.com/office/drawing/2014/main" id="{1423AE91-98A2-A342-4276-56373360DA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5782" y="5651018"/>
            <a:ext cx="549972" cy="549972"/>
          </a:xfrm>
          <a:prstGeom prst="rect">
            <a:avLst/>
          </a:prstGeom>
        </p:spPr>
      </p:pic>
      <p:grpSp>
        <p:nvGrpSpPr>
          <p:cNvPr id="3" name="グループ化 2">
            <a:extLst>
              <a:ext uri="{FF2B5EF4-FFF2-40B4-BE49-F238E27FC236}">
                <a16:creationId xmlns:a16="http://schemas.microsoft.com/office/drawing/2014/main" id="{01B8FA01-362B-22B1-4E14-68ED145688EF}"/>
              </a:ext>
            </a:extLst>
          </p:cNvPr>
          <p:cNvGrpSpPr/>
          <p:nvPr/>
        </p:nvGrpSpPr>
        <p:grpSpPr>
          <a:xfrm>
            <a:off x="569474" y="2870496"/>
            <a:ext cx="2452632" cy="507596"/>
            <a:chOff x="1208485" y="5493944"/>
            <a:chExt cx="2452632" cy="507596"/>
          </a:xfrm>
        </p:grpSpPr>
        <p:grpSp>
          <p:nvGrpSpPr>
            <p:cNvPr id="5" name="グループ化 4">
              <a:extLst>
                <a:ext uri="{FF2B5EF4-FFF2-40B4-BE49-F238E27FC236}">
                  <a16:creationId xmlns:a16="http://schemas.microsoft.com/office/drawing/2014/main" id="{5720935A-11D5-F4CB-1172-2D4BFDE3B4AE}"/>
                </a:ext>
              </a:extLst>
            </p:cNvPr>
            <p:cNvGrpSpPr/>
            <p:nvPr/>
          </p:nvGrpSpPr>
          <p:grpSpPr>
            <a:xfrm>
              <a:off x="1344049" y="5813766"/>
              <a:ext cx="2171836" cy="187774"/>
              <a:chOff x="475932" y="3529187"/>
              <a:chExt cx="3528392" cy="212303"/>
            </a:xfrm>
          </p:grpSpPr>
          <p:grpSp>
            <p:nvGrpSpPr>
              <p:cNvPr id="25" name="グループ化 24">
                <a:extLst>
                  <a:ext uri="{FF2B5EF4-FFF2-40B4-BE49-F238E27FC236}">
                    <a16:creationId xmlns:a16="http://schemas.microsoft.com/office/drawing/2014/main" id="{FF6DD46C-3CB2-27A2-8130-A3088CBD01D0}"/>
                  </a:ext>
                </a:extLst>
              </p:cNvPr>
              <p:cNvGrpSpPr/>
              <p:nvPr/>
            </p:nvGrpSpPr>
            <p:grpSpPr>
              <a:xfrm>
                <a:off x="475932" y="3529187"/>
                <a:ext cx="3528392" cy="212303"/>
                <a:chOff x="467544" y="3284984"/>
                <a:chExt cx="3528392" cy="212303"/>
              </a:xfrm>
            </p:grpSpPr>
            <p:cxnSp>
              <p:nvCxnSpPr>
                <p:cNvPr id="27" name="直線コネクタ 26">
                  <a:extLst>
                    <a:ext uri="{FF2B5EF4-FFF2-40B4-BE49-F238E27FC236}">
                      <a16:creationId xmlns:a16="http://schemas.microsoft.com/office/drawing/2014/main" id="{B818B82C-861A-11E5-0B10-16EA42B52EF8}"/>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2F946B6-0F92-50E7-8668-9E6AB0DA86D5}"/>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2A91309-4D7D-ED79-334D-12B037655D61}"/>
                    </a:ext>
                  </a:extLst>
                </p:cNvPr>
                <p:cNvCxnSpPr>
                  <a:cxnSpLocks/>
                </p:cNvCxnSpPr>
                <p:nvPr/>
              </p:nvCxnSpPr>
              <p:spPr>
                <a:xfrm>
                  <a:off x="2267744"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97E1805-2FE5-2537-54BB-A7CB3D3BCEA3}"/>
                    </a:ext>
                  </a:extLst>
                </p:cNvPr>
                <p:cNvCxnSpPr/>
                <p:nvPr/>
              </p:nvCxnSpPr>
              <p:spPr>
                <a:xfrm>
                  <a:off x="467544" y="3497287"/>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1C099911-0A21-4484-3DA7-F874DF63F580}"/>
                  </a:ext>
                </a:extLst>
              </p:cNvPr>
              <p:cNvSpPr/>
              <p:nvPr/>
            </p:nvSpPr>
            <p:spPr>
              <a:xfrm>
                <a:off x="493681" y="3590305"/>
                <a:ext cx="1782452" cy="141269"/>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 name="テキスト ボックス 17">
              <a:extLst>
                <a:ext uri="{FF2B5EF4-FFF2-40B4-BE49-F238E27FC236}">
                  <a16:creationId xmlns:a16="http://schemas.microsoft.com/office/drawing/2014/main" id="{4B10D475-BEF7-9816-5F82-EAD4AE1929FE}"/>
                </a:ext>
              </a:extLst>
            </p:cNvPr>
            <p:cNvSpPr txBox="1"/>
            <p:nvPr/>
          </p:nvSpPr>
          <p:spPr>
            <a:xfrm>
              <a:off x="1208485" y="5577149"/>
              <a:ext cx="290464" cy="276999"/>
            </a:xfrm>
            <a:prstGeom prst="rect">
              <a:avLst/>
            </a:prstGeom>
            <a:noFill/>
          </p:spPr>
          <p:txBody>
            <a:bodyPr wrap="none" rtlCol="0">
              <a:spAutoFit/>
            </a:bodyPr>
            <a:lstStyle/>
            <a:p>
              <a:r>
                <a:rPr kumimoji="1" lang="ja-JP" altLang="en-US" sz="1200" dirty="0"/>
                <a:t>０</a:t>
              </a:r>
            </a:p>
          </p:txBody>
        </p:sp>
        <p:sp>
          <p:nvSpPr>
            <p:cNvPr id="22" name="テキスト ボックス 21">
              <a:extLst>
                <a:ext uri="{FF2B5EF4-FFF2-40B4-BE49-F238E27FC236}">
                  <a16:creationId xmlns:a16="http://schemas.microsoft.com/office/drawing/2014/main" id="{29502177-E2A4-85C6-2BD2-DC73D0BD0059}"/>
                </a:ext>
              </a:extLst>
            </p:cNvPr>
            <p:cNvSpPr txBox="1"/>
            <p:nvPr/>
          </p:nvSpPr>
          <p:spPr>
            <a:xfrm>
              <a:off x="3370653" y="5597894"/>
              <a:ext cx="290464" cy="276999"/>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E5AA7DCB-AB44-0EBD-1120-AD390BED0B59}"/>
                    </a:ext>
                  </a:extLst>
                </p:cNvPr>
                <p:cNvSpPr txBox="1"/>
                <p:nvPr/>
              </p:nvSpPr>
              <p:spPr>
                <a:xfrm>
                  <a:off x="2294361" y="5493944"/>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２</m:t>
                            </m:r>
                          </m:den>
                        </m:f>
                      </m:oMath>
                    </m:oMathPara>
                  </a14:m>
                  <a:endParaRPr kumimoji="1" lang="ja-JP" altLang="en-US" sz="800" dirty="0"/>
                </a:p>
              </p:txBody>
            </p:sp>
          </mc:Choice>
          <mc:Fallback xmlns="">
            <p:sp>
              <p:nvSpPr>
                <p:cNvPr id="98" name="テキスト ボックス 97">
                  <a:extLst>
                    <a:ext uri="{FF2B5EF4-FFF2-40B4-BE49-F238E27FC236}">
                      <a16:creationId xmlns:a16="http://schemas.microsoft.com/office/drawing/2014/main" id="{6F6B6E1C-0B0E-8DA8-E0CF-75847B67B927}"/>
                    </a:ext>
                  </a:extLst>
                </p:cNvPr>
                <p:cNvSpPr txBox="1">
                  <a:spLocks noRot="1" noChangeAspect="1" noMove="1" noResize="1" noEditPoints="1" noAdjustHandles="1" noChangeArrowheads="1" noChangeShapeType="1" noTextEdit="1"/>
                </p:cNvSpPr>
                <p:nvPr/>
              </p:nvSpPr>
              <p:spPr>
                <a:xfrm>
                  <a:off x="2294361" y="5493944"/>
                  <a:ext cx="309700" cy="333425"/>
                </a:xfrm>
                <a:prstGeom prst="rect">
                  <a:avLst/>
                </a:prstGeom>
                <a:blipFill>
                  <a:blip r:embed="rId16"/>
                  <a:stretch>
                    <a:fillRect/>
                  </a:stretch>
                </a:blipFill>
              </p:spPr>
              <p:txBody>
                <a:bodyPr/>
                <a:lstStyle/>
                <a:p>
                  <a:r>
                    <a:rPr lang="ja-JP" altLang="en-US">
                      <a:noFill/>
                    </a:rPr>
                    <a:t> </a:t>
                  </a:r>
                </a:p>
              </p:txBody>
            </p:sp>
          </mc:Fallback>
        </mc:AlternateContent>
      </p:grpSp>
      <p:grpSp>
        <p:nvGrpSpPr>
          <p:cNvPr id="64" name="グループ化 63">
            <a:extLst>
              <a:ext uri="{FF2B5EF4-FFF2-40B4-BE49-F238E27FC236}">
                <a16:creationId xmlns:a16="http://schemas.microsoft.com/office/drawing/2014/main" id="{E43D64D7-723E-A679-A188-7F64F7FEFE73}"/>
              </a:ext>
            </a:extLst>
          </p:cNvPr>
          <p:cNvGrpSpPr/>
          <p:nvPr/>
        </p:nvGrpSpPr>
        <p:grpSpPr>
          <a:xfrm>
            <a:off x="590226" y="3399372"/>
            <a:ext cx="2452632" cy="501099"/>
            <a:chOff x="424242" y="3406401"/>
            <a:chExt cx="2452632" cy="501099"/>
          </a:xfrm>
        </p:grpSpPr>
        <p:grpSp>
          <p:nvGrpSpPr>
            <p:cNvPr id="38" name="グループ化 37">
              <a:extLst>
                <a:ext uri="{FF2B5EF4-FFF2-40B4-BE49-F238E27FC236}">
                  <a16:creationId xmlns:a16="http://schemas.microsoft.com/office/drawing/2014/main" id="{E24D7721-73CF-13E2-CA2D-4B9D3E78F803}"/>
                </a:ext>
              </a:extLst>
            </p:cNvPr>
            <p:cNvGrpSpPr/>
            <p:nvPr/>
          </p:nvGrpSpPr>
          <p:grpSpPr>
            <a:xfrm>
              <a:off x="559806" y="3719726"/>
              <a:ext cx="2171836" cy="187774"/>
              <a:chOff x="475932" y="3529187"/>
              <a:chExt cx="3528392" cy="212303"/>
            </a:xfrm>
          </p:grpSpPr>
          <p:grpSp>
            <p:nvGrpSpPr>
              <p:cNvPr id="43" name="グループ化 42">
                <a:extLst>
                  <a:ext uri="{FF2B5EF4-FFF2-40B4-BE49-F238E27FC236}">
                    <a16:creationId xmlns:a16="http://schemas.microsoft.com/office/drawing/2014/main" id="{1A5FDBFF-7CC9-A04B-EF64-A87B56B42784}"/>
                  </a:ext>
                </a:extLst>
              </p:cNvPr>
              <p:cNvGrpSpPr/>
              <p:nvPr/>
            </p:nvGrpSpPr>
            <p:grpSpPr>
              <a:xfrm>
                <a:off x="475932" y="3529187"/>
                <a:ext cx="3528392" cy="212303"/>
                <a:chOff x="467544" y="3284984"/>
                <a:chExt cx="3528392" cy="212303"/>
              </a:xfrm>
            </p:grpSpPr>
            <p:cxnSp>
              <p:nvCxnSpPr>
                <p:cNvPr id="51" name="直線コネクタ 50">
                  <a:extLst>
                    <a:ext uri="{FF2B5EF4-FFF2-40B4-BE49-F238E27FC236}">
                      <a16:creationId xmlns:a16="http://schemas.microsoft.com/office/drawing/2014/main" id="{1C182A2C-6998-F146-78A9-EE63B7D4426B}"/>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DA6070-540A-414B-B031-89F92BC1A1FE}"/>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2940A19-9B5B-7599-2FB1-EFD313F8CD43}"/>
                    </a:ext>
                  </a:extLst>
                </p:cNvPr>
                <p:cNvCxnSpPr/>
                <p:nvPr/>
              </p:nvCxnSpPr>
              <p:spPr>
                <a:xfrm>
                  <a:off x="467544" y="3497287"/>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正方形/長方形 43">
                <a:extLst>
                  <a:ext uri="{FF2B5EF4-FFF2-40B4-BE49-F238E27FC236}">
                    <a16:creationId xmlns:a16="http://schemas.microsoft.com/office/drawing/2014/main" id="{5F946953-0D2B-926A-BF3B-B2A8B8BB5C8E}"/>
                  </a:ext>
                </a:extLst>
              </p:cNvPr>
              <p:cNvSpPr/>
              <p:nvPr/>
            </p:nvSpPr>
            <p:spPr>
              <a:xfrm>
                <a:off x="493683" y="3590305"/>
                <a:ext cx="1259097" cy="141269"/>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9" name="テキスト ボックス 38">
              <a:extLst>
                <a:ext uri="{FF2B5EF4-FFF2-40B4-BE49-F238E27FC236}">
                  <a16:creationId xmlns:a16="http://schemas.microsoft.com/office/drawing/2014/main" id="{89EE1E2E-58B4-9B66-65E0-1BF6D9B3C05C}"/>
                </a:ext>
              </a:extLst>
            </p:cNvPr>
            <p:cNvSpPr txBox="1"/>
            <p:nvPr/>
          </p:nvSpPr>
          <p:spPr>
            <a:xfrm>
              <a:off x="424242" y="3483109"/>
              <a:ext cx="290464" cy="276999"/>
            </a:xfrm>
            <a:prstGeom prst="rect">
              <a:avLst/>
            </a:prstGeom>
            <a:noFill/>
          </p:spPr>
          <p:txBody>
            <a:bodyPr wrap="none" rtlCol="0">
              <a:spAutoFit/>
            </a:bodyPr>
            <a:lstStyle/>
            <a:p>
              <a:r>
                <a:rPr kumimoji="1" lang="ja-JP" altLang="en-US" sz="1200" dirty="0"/>
                <a:t>０</a:t>
              </a:r>
            </a:p>
          </p:txBody>
        </p:sp>
        <p:sp>
          <p:nvSpPr>
            <p:cNvPr id="40" name="テキスト ボックス 39">
              <a:extLst>
                <a:ext uri="{FF2B5EF4-FFF2-40B4-BE49-F238E27FC236}">
                  <a16:creationId xmlns:a16="http://schemas.microsoft.com/office/drawing/2014/main" id="{D0C18265-11D0-F4A8-F1A2-3BC2D08568FB}"/>
                </a:ext>
              </a:extLst>
            </p:cNvPr>
            <p:cNvSpPr txBox="1"/>
            <p:nvPr/>
          </p:nvSpPr>
          <p:spPr>
            <a:xfrm>
              <a:off x="2586410" y="3503854"/>
              <a:ext cx="290464" cy="276999"/>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9BCF4CD9-1F02-BEA4-0B19-074C11DC988C}"/>
                    </a:ext>
                  </a:extLst>
                </p:cNvPr>
                <p:cNvSpPr txBox="1"/>
                <p:nvPr/>
              </p:nvSpPr>
              <p:spPr>
                <a:xfrm>
                  <a:off x="1186008" y="3420498"/>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３</m:t>
                            </m:r>
                          </m:den>
                        </m:f>
                      </m:oMath>
                    </m:oMathPara>
                  </a14:m>
                  <a:endParaRPr kumimoji="1" lang="ja-JP" altLang="en-US" sz="800" dirty="0"/>
                </a:p>
              </p:txBody>
            </p:sp>
          </mc:Choice>
          <mc:Fallback xmlns="">
            <p:sp>
              <p:nvSpPr>
                <p:cNvPr id="41" name="テキスト ボックス 40">
                  <a:extLst>
                    <a:ext uri="{FF2B5EF4-FFF2-40B4-BE49-F238E27FC236}">
                      <a16:creationId xmlns:a16="http://schemas.microsoft.com/office/drawing/2014/main" id="{9BCF4CD9-1F02-BEA4-0B19-074C11DC988C}"/>
                    </a:ext>
                  </a:extLst>
                </p:cNvPr>
                <p:cNvSpPr txBox="1">
                  <a:spLocks noRot="1" noChangeAspect="1" noMove="1" noResize="1" noEditPoints="1" noAdjustHandles="1" noChangeArrowheads="1" noChangeShapeType="1" noTextEdit="1"/>
                </p:cNvSpPr>
                <p:nvPr/>
              </p:nvSpPr>
              <p:spPr>
                <a:xfrm>
                  <a:off x="1186008" y="3420498"/>
                  <a:ext cx="309700" cy="333425"/>
                </a:xfrm>
                <a:prstGeom prst="rect">
                  <a:avLst/>
                </a:prstGeom>
                <a:blipFill>
                  <a:blip r:embed="rId17"/>
                  <a:stretch>
                    <a:fillRect/>
                  </a:stretch>
                </a:blipFill>
              </p:spPr>
              <p:txBody>
                <a:bodyPr/>
                <a:lstStyle/>
                <a:p>
                  <a:r>
                    <a:rPr lang="ja-JP" altLang="en-US">
                      <a:noFill/>
                    </a:rPr>
                    <a:t> </a:t>
                  </a:r>
                </a:p>
              </p:txBody>
            </p:sp>
          </mc:Fallback>
        </mc:AlternateContent>
        <p:cxnSp>
          <p:nvCxnSpPr>
            <p:cNvPr id="60" name="直線コネクタ 59">
              <a:extLst>
                <a:ext uri="{FF2B5EF4-FFF2-40B4-BE49-F238E27FC236}">
                  <a16:creationId xmlns:a16="http://schemas.microsoft.com/office/drawing/2014/main" id="{DEB9901D-9D96-FA6E-18AE-43BCE014AE56}"/>
                </a:ext>
              </a:extLst>
            </p:cNvPr>
            <p:cNvCxnSpPr>
              <a:cxnSpLocks/>
            </p:cNvCxnSpPr>
            <p:nvPr/>
          </p:nvCxnSpPr>
          <p:spPr>
            <a:xfrm>
              <a:off x="2051720" y="3719726"/>
              <a:ext cx="0" cy="187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DB9FAB96-7303-698A-50E3-C468C6921AE6}"/>
                </a:ext>
              </a:extLst>
            </p:cNvPr>
            <p:cNvCxnSpPr>
              <a:cxnSpLocks/>
            </p:cNvCxnSpPr>
            <p:nvPr/>
          </p:nvCxnSpPr>
          <p:spPr>
            <a:xfrm>
              <a:off x="1338944" y="3719726"/>
              <a:ext cx="0" cy="187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E89B77E1-A22C-BD28-DFFF-CB5A1E78543F}"/>
                    </a:ext>
                  </a:extLst>
                </p:cNvPr>
                <p:cNvSpPr txBox="1"/>
                <p:nvPr/>
              </p:nvSpPr>
              <p:spPr>
                <a:xfrm>
                  <a:off x="1903756" y="3406401"/>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２</m:t>
                            </m:r>
                          </m:num>
                          <m:den>
                            <m:r>
                              <a:rPr lang="ja-JP" altLang="en-US" sz="800" i="1">
                                <a:latin typeface="Cambria Math" panose="02040503050406030204" pitchFamily="18" charset="0"/>
                                <a:ea typeface="メイリオ" panose="020B0604030504040204" pitchFamily="50" charset="-128"/>
                              </a:rPr>
                              <m:t>３</m:t>
                            </m:r>
                          </m:den>
                        </m:f>
                      </m:oMath>
                    </m:oMathPara>
                  </a14:m>
                  <a:endParaRPr kumimoji="1" lang="ja-JP" altLang="en-US" sz="800" dirty="0"/>
                </a:p>
              </p:txBody>
            </p:sp>
          </mc:Choice>
          <mc:Fallback xmlns="">
            <p:sp>
              <p:nvSpPr>
                <p:cNvPr id="63" name="テキスト ボックス 62">
                  <a:extLst>
                    <a:ext uri="{FF2B5EF4-FFF2-40B4-BE49-F238E27FC236}">
                      <a16:creationId xmlns:a16="http://schemas.microsoft.com/office/drawing/2014/main" id="{E89B77E1-A22C-BD28-DFFF-CB5A1E78543F}"/>
                    </a:ext>
                  </a:extLst>
                </p:cNvPr>
                <p:cNvSpPr txBox="1">
                  <a:spLocks noRot="1" noChangeAspect="1" noMove="1" noResize="1" noEditPoints="1" noAdjustHandles="1" noChangeArrowheads="1" noChangeShapeType="1" noTextEdit="1"/>
                </p:cNvSpPr>
                <p:nvPr/>
              </p:nvSpPr>
              <p:spPr>
                <a:xfrm>
                  <a:off x="1903756" y="3406401"/>
                  <a:ext cx="309700" cy="333425"/>
                </a:xfrm>
                <a:prstGeom prst="rect">
                  <a:avLst/>
                </a:prstGeom>
                <a:blipFill>
                  <a:blip r:embed="rId18"/>
                  <a:stretch>
                    <a:fillRect/>
                  </a:stretch>
                </a:blipFill>
              </p:spPr>
              <p:txBody>
                <a:bodyPr/>
                <a:lstStyle/>
                <a:p>
                  <a:r>
                    <a:rPr lang="ja-JP" altLang="en-US">
                      <a:noFill/>
                    </a:rPr>
                    <a:t> </a:t>
                  </a:r>
                </a:p>
              </p:txBody>
            </p:sp>
          </mc:Fallback>
        </mc:AlternateContent>
      </p:grpSp>
      <p:pic>
        <p:nvPicPr>
          <p:cNvPr id="11" name="図 10">
            <a:extLst>
              <a:ext uri="{FF2B5EF4-FFF2-40B4-BE49-F238E27FC236}">
                <a16:creationId xmlns:a16="http://schemas.microsoft.com/office/drawing/2014/main" id="{5525C0A4-B661-AD60-8AF3-31F7DE3085E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593" y="6174600"/>
            <a:ext cx="574274" cy="574274"/>
          </a:xfrm>
          <a:prstGeom prst="rect">
            <a:avLst/>
          </a:prstGeom>
        </p:spPr>
      </p:pic>
      <p:grpSp>
        <p:nvGrpSpPr>
          <p:cNvPr id="84" name="グループ化 83">
            <a:extLst>
              <a:ext uri="{FF2B5EF4-FFF2-40B4-BE49-F238E27FC236}">
                <a16:creationId xmlns:a16="http://schemas.microsoft.com/office/drawing/2014/main" id="{20AFB2B5-21FB-53AC-27E2-77A06B8DDB07}"/>
              </a:ext>
            </a:extLst>
          </p:cNvPr>
          <p:cNvGrpSpPr/>
          <p:nvPr/>
        </p:nvGrpSpPr>
        <p:grpSpPr>
          <a:xfrm>
            <a:off x="1774450" y="5747929"/>
            <a:ext cx="2433038" cy="466208"/>
            <a:chOff x="1524467" y="5434774"/>
            <a:chExt cx="2433038" cy="466208"/>
          </a:xfrm>
        </p:grpSpPr>
        <p:grpSp>
          <p:nvGrpSpPr>
            <p:cNvPr id="68" name="グループ化 67">
              <a:extLst>
                <a:ext uri="{FF2B5EF4-FFF2-40B4-BE49-F238E27FC236}">
                  <a16:creationId xmlns:a16="http://schemas.microsoft.com/office/drawing/2014/main" id="{B6B8932B-A1D9-46C1-73DA-43C49EC8E098}"/>
                </a:ext>
              </a:extLst>
            </p:cNvPr>
            <p:cNvGrpSpPr/>
            <p:nvPr/>
          </p:nvGrpSpPr>
          <p:grpSpPr>
            <a:xfrm>
              <a:off x="1524467" y="5434774"/>
              <a:ext cx="2433038" cy="466208"/>
              <a:chOff x="258901" y="3155702"/>
              <a:chExt cx="3965397" cy="585788"/>
            </a:xfrm>
          </p:grpSpPr>
          <p:sp>
            <p:nvSpPr>
              <p:cNvPr id="69" name="テキスト ボックス 68">
                <a:extLst>
                  <a:ext uri="{FF2B5EF4-FFF2-40B4-BE49-F238E27FC236}">
                    <a16:creationId xmlns:a16="http://schemas.microsoft.com/office/drawing/2014/main" id="{2E3A1657-A76E-478C-1399-2305F7836A3D}"/>
                  </a:ext>
                </a:extLst>
              </p:cNvPr>
              <p:cNvSpPr txBox="1"/>
              <p:nvPr/>
            </p:nvSpPr>
            <p:spPr>
              <a:xfrm>
                <a:off x="3750896" y="3255258"/>
                <a:ext cx="473402" cy="348048"/>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B570C93E-560B-7A00-6B96-2B6D8C98A664}"/>
                      </a:ext>
                    </a:extLst>
                  </p:cNvPr>
                  <p:cNvSpPr txBox="1"/>
                  <p:nvPr/>
                </p:nvSpPr>
                <p:spPr>
                  <a:xfrm>
                    <a:off x="2008137" y="3155702"/>
                    <a:ext cx="504753" cy="418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２</m:t>
                              </m:r>
                            </m:num>
                            <m:den>
                              <m:r>
                                <a:rPr lang="ja-JP" altLang="en-US" sz="800" i="1">
                                  <a:latin typeface="Cambria Math" panose="02040503050406030204" pitchFamily="18" charset="0"/>
                                  <a:ea typeface="メイリオ" panose="020B0604030504040204" pitchFamily="50" charset="-128"/>
                                </a:rPr>
                                <m:t>４</m:t>
                              </m:r>
                            </m:den>
                          </m:f>
                        </m:oMath>
                      </m:oMathPara>
                    </a14:m>
                    <a:endParaRPr kumimoji="1" lang="ja-JP" altLang="en-US" sz="800" dirty="0"/>
                  </a:p>
                </p:txBody>
              </p:sp>
            </mc:Choice>
            <mc:Fallback xmlns="">
              <p:sp>
                <p:nvSpPr>
                  <p:cNvPr id="70" name="テキスト ボックス 69">
                    <a:extLst>
                      <a:ext uri="{FF2B5EF4-FFF2-40B4-BE49-F238E27FC236}">
                        <a16:creationId xmlns:a16="http://schemas.microsoft.com/office/drawing/2014/main" id="{B570C93E-560B-7A00-6B96-2B6D8C98A664}"/>
                      </a:ext>
                    </a:extLst>
                  </p:cNvPr>
                  <p:cNvSpPr txBox="1">
                    <a:spLocks noRot="1" noChangeAspect="1" noMove="1" noResize="1" noEditPoints="1" noAdjustHandles="1" noChangeArrowheads="1" noChangeShapeType="1" noTextEdit="1"/>
                  </p:cNvSpPr>
                  <p:nvPr/>
                </p:nvSpPr>
                <p:spPr>
                  <a:xfrm>
                    <a:off x="2008137" y="3155702"/>
                    <a:ext cx="504753" cy="418947"/>
                  </a:xfrm>
                  <a:prstGeom prst="rect">
                    <a:avLst/>
                  </a:prstGeom>
                  <a:blipFill>
                    <a:blip r:embed="rId19"/>
                    <a:stretch>
                      <a:fillRect/>
                    </a:stretch>
                  </a:blipFill>
                </p:spPr>
                <p:txBody>
                  <a:bodyPr/>
                  <a:lstStyle/>
                  <a:p>
                    <a:r>
                      <a:rPr lang="ja-JP" altLang="en-US">
                        <a:noFill/>
                      </a:rPr>
                      <a:t> </a:t>
                    </a:r>
                  </a:p>
                </p:txBody>
              </p:sp>
            </mc:Fallback>
          </mc:AlternateContent>
          <p:grpSp>
            <p:nvGrpSpPr>
              <p:cNvPr id="71" name="グループ化 70">
                <a:extLst>
                  <a:ext uri="{FF2B5EF4-FFF2-40B4-BE49-F238E27FC236}">
                    <a16:creationId xmlns:a16="http://schemas.microsoft.com/office/drawing/2014/main" id="{AE18048F-AEE2-674D-DE36-E10E1ABC35A4}"/>
                  </a:ext>
                </a:extLst>
              </p:cNvPr>
              <p:cNvGrpSpPr/>
              <p:nvPr/>
            </p:nvGrpSpPr>
            <p:grpSpPr>
              <a:xfrm>
                <a:off x="481930" y="3519271"/>
                <a:ext cx="3532478" cy="222219"/>
                <a:chOff x="473542" y="3275068"/>
                <a:chExt cx="3532478" cy="222219"/>
              </a:xfrm>
            </p:grpSpPr>
            <p:cxnSp>
              <p:nvCxnSpPr>
                <p:cNvPr id="74" name="直線コネクタ 73">
                  <a:extLst>
                    <a:ext uri="{FF2B5EF4-FFF2-40B4-BE49-F238E27FC236}">
                      <a16:creationId xmlns:a16="http://schemas.microsoft.com/office/drawing/2014/main" id="{1E865E75-DFF3-ED35-A1EA-1A8BE4B32423}"/>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D578443-7A62-EFB2-A551-B51CF4D43E28}"/>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050FB75-FE24-0C3B-92EE-33E748A1F092}"/>
                    </a:ext>
                  </a:extLst>
                </p:cNvPr>
                <p:cNvCxnSpPr>
                  <a:cxnSpLocks/>
                </p:cNvCxnSpPr>
                <p:nvPr/>
              </p:nvCxnSpPr>
              <p:spPr>
                <a:xfrm>
                  <a:off x="2257224" y="3275068"/>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8770CAB-BFAC-1A0B-1114-FBBD06C3C38E}"/>
                    </a:ext>
                  </a:extLst>
                </p:cNvPr>
                <p:cNvCxnSpPr/>
                <p:nvPr/>
              </p:nvCxnSpPr>
              <p:spPr>
                <a:xfrm>
                  <a:off x="477628" y="3487370"/>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テキスト ボックス 71">
                <a:extLst>
                  <a:ext uri="{FF2B5EF4-FFF2-40B4-BE49-F238E27FC236}">
                    <a16:creationId xmlns:a16="http://schemas.microsoft.com/office/drawing/2014/main" id="{5E648727-91BE-D1EC-471C-C7AC5FAF8984}"/>
                  </a:ext>
                </a:extLst>
              </p:cNvPr>
              <p:cNvSpPr txBox="1"/>
              <p:nvPr/>
            </p:nvSpPr>
            <p:spPr>
              <a:xfrm>
                <a:off x="258901" y="3237299"/>
                <a:ext cx="473402" cy="348048"/>
              </a:xfrm>
              <a:prstGeom prst="rect">
                <a:avLst/>
              </a:prstGeom>
              <a:noFill/>
            </p:spPr>
            <p:txBody>
              <a:bodyPr wrap="none" rtlCol="0">
                <a:spAutoFit/>
              </a:bodyPr>
              <a:lstStyle/>
              <a:p>
                <a:r>
                  <a:rPr kumimoji="1" lang="ja-JP" altLang="en-US" sz="1200" dirty="0"/>
                  <a:t>０</a:t>
                </a:r>
              </a:p>
            </p:txBody>
          </p:sp>
          <p:sp>
            <p:nvSpPr>
              <p:cNvPr id="73" name="正方形/長方形 72">
                <a:extLst>
                  <a:ext uri="{FF2B5EF4-FFF2-40B4-BE49-F238E27FC236}">
                    <a16:creationId xmlns:a16="http://schemas.microsoft.com/office/drawing/2014/main" id="{0B286E80-FCE3-CCA7-7ACB-E33DCEF7725B}"/>
                  </a:ext>
                </a:extLst>
              </p:cNvPr>
              <p:cNvSpPr/>
              <p:nvPr/>
            </p:nvSpPr>
            <p:spPr>
              <a:xfrm>
                <a:off x="493680" y="3623989"/>
                <a:ext cx="1782452" cy="107585"/>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80" name="直線コネクタ 79">
              <a:extLst>
                <a:ext uri="{FF2B5EF4-FFF2-40B4-BE49-F238E27FC236}">
                  <a16:creationId xmlns:a16="http://schemas.microsoft.com/office/drawing/2014/main" id="{43F80915-95B7-FE4A-C19D-AEE030379FC2}"/>
                </a:ext>
              </a:extLst>
            </p:cNvPr>
            <p:cNvCxnSpPr>
              <a:cxnSpLocks/>
            </p:cNvCxnSpPr>
            <p:nvPr/>
          </p:nvCxnSpPr>
          <p:spPr>
            <a:xfrm>
              <a:off x="2173159" y="5732018"/>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B554834E-4B2E-6F8C-528F-5FBD926D2430}"/>
                </a:ext>
              </a:extLst>
            </p:cNvPr>
            <p:cNvCxnSpPr>
              <a:cxnSpLocks/>
            </p:cNvCxnSpPr>
            <p:nvPr/>
          </p:nvCxnSpPr>
          <p:spPr>
            <a:xfrm>
              <a:off x="3275856" y="5732018"/>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EB3B3FAE-3444-4876-DA73-225498A3CF41}"/>
                    </a:ext>
                  </a:extLst>
                </p:cNvPr>
                <p:cNvSpPr txBox="1"/>
                <p:nvPr/>
              </p:nvSpPr>
              <p:spPr>
                <a:xfrm>
                  <a:off x="2006701" y="5442498"/>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４</m:t>
                            </m:r>
                          </m:den>
                        </m:f>
                      </m:oMath>
                    </m:oMathPara>
                  </a14:m>
                  <a:endParaRPr kumimoji="1" lang="ja-JP" altLang="en-US" sz="800" dirty="0"/>
                </a:p>
              </p:txBody>
            </p:sp>
          </mc:Choice>
          <mc:Fallback xmlns="">
            <p:sp>
              <p:nvSpPr>
                <p:cNvPr id="82" name="テキスト ボックス 81">
                  <a:extLst>
                    <a:ext uri="{FF2B5EF4-FFF2-40B4-BE49-F238E27FC236}">
                      <a16:creationId xmlns:a16="http://schemas.microsoft.com/office/drawing/2014/main" id="{EB3B3FAE-3444-4876-DA73-225498A3CF41}"/>
                    </a:ext>
                  </a:extLst>
                </p:cNvPr>
                <p:cNvSpPr txBox="1">
                  <a:spLocks noRot="1" noChangeAspect="1" noMove="1" noResize="1" noEditPoints="1" noAdjustHandles="1" noChangeArrowheads="1" noChangeShapeType="1" noTextEdit="1"/>
                </p:cNvSpPr>
                <p:nvPr/>
              </p:nvSpPr>
              <p:spPr>
                <a:xfrm>
                  <a:off x="2006701" y="5442498"/>
                  <a:ext cx="309700" cy="333425"/>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53A3E5B2-2569-66FE-FAC4-5CB3EB348E33}"/>
                    </a:ext>
                  </a:extLst>
                </p:cNvPr>
                <p:cNvSpPr txBox="1"/>
                <p:nvPr/>
              </p:nvSpPr>
              <p:spPr>
                <a:xfrm>
                  <a:off x="3115110" y="5442499"/>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３</m:t>
                            </m:r>
                          </m:num>
                          <m:den>
                            <m:r>
                              <a:rPr lang="ja-JP" altLang="en-US" sz="800" i="1">
                                <a:latin typeface="Cambria Math" panose="02040503050406030204" pitchFamily="18" charset="0"/>
                                <a:ea typeface="メイリオ" panose="020B0604030504040204" pitchFamily="50" charset="-128"/>
                              </a:rPr>
                              <m:t>４</m:t>
                            </m:r>
                          </m:den>
                        </m:f>
                      </m:oMath>
                    </m:oMathPara>
                  </a14:m>
                  <a:endParaRPr kumimoji="1" lang="ja-JP" altLang="en-US" sz="800" dirty="0"/>
                </a:p>
              </p:txBody>
            </p:sp>
          </mc:Choice>
          <mc:Fallback xmlns="">
            <p:sp>
              <p:nvSpPr>
                <p:cNvPr id="83" name="テキスト ボックス 82">
                  <a:extLst>
                    <a:ext uri="{FF2B5EF4-FFF2-40B4-BE49-F238E27FC236}">
                      <a16:creationId xmlns:a16="http://schemas.microsoft.com/office/drawing/2014/main" id="{53A3E5B2-2569-66FE-FAC4-5CB3EB348E33}"/>
                    </a:ext>
                  </a:extLst>
                </p:cNvPr>
                <p:cNvSpPr txBox="1">
                  <a:spLocks noRot="1" noChangeAspect="1" noMove="1" noResize="1" noEditPoints="1" noAdjustHandles="1" noChangeArrowheads="1" noChangeShapeType="1" noTextEdit="1"/>
                </p:cNvSpPr>
                <p:nvPr/>
              </p:nvSpPr>
              <p:spPr>
                <a:xfrm>
                  <a:off x="3115110" y="5442499"/>
                  <a:ext cx="309700" cy="333425"/>
                </a:xfrm>
                <a:prstGeom prst="rect">
                  <a:avLst/>
                </a:prstGeom>
                <a:blipFill>
                  <a:blip r:embed="rId15"/>
                  <a:stretch>
                    <a:fillRect/>
                  </a:stretch>
                </a:blipFill>
              </p:spPr>
              <p:txBody>
                <a:bodyPr/>
                <a:lstStyle/>
                <a:p>
                  <a:r>
                    <a:rPr lang="ja-JP" altLang="en-US">
                      <a:noFill/>
                    </a:rPr>
                    <a:t> </a:t>
                  </a:r>
                </a:p>
              </p:txBody>
            </p:sp>
          </mc:Fallback>
        </mc:AlternateContent>
      </p:grpSp>
      <p:sp>
        <p:nvSpPr>
          <p:cNvPr id="85" name="吹き出し: 角を丸めた四角形 84">
            <a:extLst>
              <a:ext uri="{FF2B5EF4-FFF2-40B4-BE49-F238E27FC236}">
                <a16:creationId xmlns:a16="http://schemas.microsoft.com/office/drawing/2014/main" id="{9A9E2FE4-B739-B91C-D584-66F66A13B9CB}"/>
              </a:ext>
            </a:extLst>
          </p:cNvPr>
          <p:cNvSpPr/>
          <p:nvPr/>
        </p:nvSpPr>
        <p:spPr>
          <a:xfrm>
            <a:off x="1728275" y="4800765"/>
            <a:ext cx="2566167" cy="1977388"/>
          </a:xfrm>
          <a:prstGeom prst="wedgeRoundRectCallout">
            <a:avLst>
              <a:gd name="adj1" fmla="val -61838"/>
              <a:gd name="adj2" fmla="val 23549"/>
              <a:gd name="adj3" fmla="val 16667"/>
            </a:avLst>
          </a:prstGeom>
          <a:noFill/>
          <a:ln w="127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76E76210-2B96-2116-8DE7-2044F47723A3}"/>
              </a:ext>
            </a:extLst>
          </p:cNvPr>
          <p:cNvGrpSpPr/>
          <p:nvPr/>
        </p:nvGrpSpPr>
        <p:grpSpPr>
          <a:xfrm>
            <a:off x="1767470" y="4800764"/>
            <a:ext cx="2452632" cy="507596"/>
            <a:chOff x="1208485" y="5493944"/>
            <a:chExt cx="2452632" cy="507596"/>
          </a:xfrm>
        </p:grpSpPr>
        <p:grpSp>
          <p:nvGrpSpPr>
            <p:cNvPr id="86" name="グループ化 85">
              <a:extLst>
                <a:ext uri="{FF2B5EF4-FFF2-40B4-BE49-F238E27FC236}">
                  <a16:creationId xmlns:a16="http://schemas.microsoft.com/office/drawing/2014/main" id="{D58C34F4-C8EE-85BE-52F8-5ABF0315DB0F}"/>
                </a:ext>
              </a:extLst>
            </p:cNvPr>
            <p:cNvGrpSpPr/>
            <p:nvPr/>
          </p:nvGrpSpPr>
          <p:grpSpPr>
            <a:xfrm>
              <a:off x="1344049" y="5813766"/>
              <a:ext cx="2171836" cy="187774"/>
              <a:chOff x="475932" y="3529187"/>
              <a:chExt cx="3528392" cy="212303"/>
            </a:xfrm>
          </p:grpSpPr>
          <p:grpSp>
            <p:nvGrpSpPr>
              <p:cNvPr id="89" name="グループ化 88">
                <a:extLst>
                  <a:ext uri="{FF2B5EF4-FFF2-40B4-BE49-F238E27FC236}">
                    <a16:creationId xmlns:a16="http://schemas.microsoft.com/office/drawing/2014/main" id="{E4606BCF-1B15-1296-99AA-89E928978E21}"/>
                  </a:ext>
                </a:extLst>
              </p:cNvPr>
              <p:cNvGrpSpPr/>
              <p:nvPr/>
            </p:nvGrpSpPr>
            <p:grpSpPr>
              <a:xfrm>
                <a:off x="475932" y="3529187"/>
                <a:ext cx="3528392" cy="212303"/>
                <a:chOff x="467544" y="3284984"/>
                <a:chExt cx="3528392" cy="212303"/>
              </a:xfrm>
            </p:grpSpPr>
            <p:cxnSp>
              <p:nvCxnSpPr>
                <p:cNvPr id="92" name="直線コネクタ 91">
                  <a:extLst>
                    <a:ext uri="{FF2B5EF4-FFF2-40B4-BE49-F238E27FC236}">
                      <a16:creationId xmlns:a16="http://schemas.microsoft.com/office/drawing/2014/main" id="{ED9EFBA7-FD8D-EB4C-63C0-898FAC60445B}"/>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FEBFFC02-0BB9-5087-C193-63F9CD45C5C0}"/>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534AF1E4-E60A-1621-CE82-FD182DD7F484}"/>
                    </a:ext>
                  </a:extLst>
                </p:cNvPr>
                <p:cNvCxnSpPr>
                  <a:cxnSpLocks/>
                </p:cNvCxnSpPr>
                <p:nvPr/>
              </p:nvCxnSpPr>
              <p:spPr>
                <a:xfrm>
                  <a:off x="2267744"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3DE917B-D3F4-B01A-6464-6564B99C1168}"/>
                    </a:ext>
                  </a:extLst>
                </p:cNvPr>
                <p:cNvCxnSpPr/>
                <p:nvPr/>
              </p:nvCxnSpPr>
              <p:spPr>
                <a:xfrm>
                  <a:off x="467544" y="3497287"/>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正方形/長方形 90">
                <a:extLst>
                  <a:ext uri="{FF2B5EF4-FFF2-40B4-BE49-F238E27FC236}">
                    <a16:creationId xmlns:a16="http://schemas.microsoft.com/office/drawing/2014/main" id="{9D5E11EC-C46D-D249-6794-86F17D2CB2D5}"/>
                  </a:ext>
                </a:extLst>
              </p:cNvPr>
              <p:cNvSpPr/>
              <p:nvPr/>
            </p:nvSpPr>
            <p:spPr>
              <a:xfrm>
                <a:off x="493681" y="3616828"/>
                <a:ext cx="1782452" cy="114747"/>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6" name="テキスト ボックス 95">
              <a:extLst>
                <a:ext uri="{FF2B5EF4-FFF2-40B4-BE49-F238E27FC236}">
                  <a16:creationId xmlns:a16="http://schemas.microsoft.com/office/drawing/2014/main" id="{3CFCCC3F-8A35-CF80-B53F-67976C139090}"/>
                </a:ext>
              </a:extLst>
            </p:cNvPr>
            <p:cNvSpPr txBox="1"/>
            <p:nvPr/>
          </p:nvSpPr>
          <p:spPr>
            <a:xfrm>
              <a:off x="1208485" y="5577149"/>
              <a:ext cx="290464" cy="276999"/>
            </a:xfrm>
            <a:prstGeom prst="rect">
              <a:avLst/>
            </a:prstGeom>
            <a:noFill/>
          </p:spPr>
          <p:txBody>
            <a:bodyPr wrap="none" rtlCol="0">
              <a:spAutoFit/>
            </a:bodyPr>
            <a:lstStyle/>
            <a:p>
              <a:r>
                <a:rPr kumimoji="1" lang="ja-JP" altLang="en-US" sz="1200" dirty="0"/>
                <a:t>０</a:t>
              </a:r>
            </a:p>
          </p:txBody>
        </p:sp>
        <p:sp>
          <p:nvSpPr>
            <p:cNvPr id="97" name="テキスト ボックス 96">
              <a:extLst>
                <a:ext uri="{FF2B5EF4-FFF2-40B4-BE49-F238E27FC236}">
                  <a16:creationId xmlns:a16="http://schemas.microsoft.com/office/drawing/2014/main" id="{B9B82340-C79B-6409-66B5-DC6090116F40}"/>
                </a:ext>
              </a:extLst>
            </p:cNvPr>
            <p:cNvSpPr txBox="1"/>
            <p:nvPr/>
          </p:nvSpPr>
          <p:spPr>
            <a:xfrm>
              <a:off x="3370653" y="5597894"/>
              <a:ext cx="290464" cy="276999"/>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6F6B6E1C-0B0E-8DA8-E0CF-75847B67B927}"/>
                    </a:ext>
                  </a:extLst>
                </p:cNvPr>
                <p:cNvSpPr txBox="1"/>
                <p:nvPr/>
              </p:nvSpPr>
              <p:spPr>
                <a:xfrm>
                  <a:off x="2294361" y="5493944"/>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２</m:t>
                            </m:r>
                          </m:den>
                        </m:f>
                      </m:oMath>
                    </m:oMathPara>
                  </a14:m>
                  <a:endParaRPr kumimoji="1" lang="ja-JP" altLang="en-US" sz="800" dirty="0"/>
                </a:p>
              </p:txBody>
            </p:sp>
          </mc:Choice>
          <mc:Fallback xmlns="">
            <p:sp>
              <p:nvSpPr>
                <p:cNvPr id="98" name="テキスト ボックス 97">
                  <a:extLst>
                    <a:ext uri="{FF2B5EF4-FFF2-40B4-BE49-F238E27FC236}">
                      <a16:creationId xmlns:a16="http://schemas.microsoft.com/office/drawing/2014/main" id="{6F6B6E1C-0B0E-8DA8-E0CF-75847B67B927}"/>
                    </a:ext>
                  </a:extLst>
                </p:cNvPr>
                <p:cNvSpPr txBox="1">
                  <a:spLocks noRot="1" noChangeAspect="1" noMove="1" noResize="1" noEditPoints="1" noAdjustHandles="1" noChangeArrowheads="1" noChangeShapeType="1" noTextEdit="1"/>
                </p:cNvSpPr>
                <p:nvPr/>
              </p:nvSpPr>
              <p:spPr>
                <a:xfrm>
                  <a:off x="2294361" y="5493944"/>
                  <a:ext cx="309700" cy="333425"/>
                </a:xfrm>
                <a:prstGeom prst="rect">
                  <a:avLst/>
                </a:prstGeom>
                <a:blipFill>
                  <a:blip r:embed="rId16"/>
                  <a:stretch>
                    <a:fillRect/>
                  </a:stretch>
                </a:blipFill>
              </p:spPr>
              <p:txBody>
                <a:bodyPr/>
                <a:lstStyle/>
                <a:p>
                  <a:r>
                    <a:rPr lang="ja-JP" altLang="en-US">
                      <a:noFill/>
                    </a:rPr>
                    <a:t> </a:t>
                  </a:r>
                </a:p>
              </p:txBody>
            </p:sp>
          </mc:Fallback>
        </mc:AlternateContent>
      </p:grpSp>
      <p:grpSp>
        <p:nvGrpSpPr>
          <p:cNvPr id="121" name="グループ化 120">
            <a:extLst>
              <a:ext uri="{FF2B5EF4-FFF2-40B4-BE49-F238E27FC236}">
                <a16:creationId xmlns:a16="http://schemas.microsoft.com/office/drawing/2014/main" id="{3BE547CC-270C-BDF3-894D-58EDB690DA0F}"/>
              </a:ext>
            </a:extLst>
          </p:cNvPr>
          <p:cNvGrpSpPr/>
          <p:nvPr/>
        </p:nvGrpSpPr>
        <p:grpSpPr>
          <a:xfrm>
            <a:off x="1777620" y="6200990"/>
            <a:ext cx="2452632" cy="483175"/>
            <a:chOff x="1362603" y="6166969"/>
            <a:chExt cx="2452632" cy="483175"/>
          </a:xfrm>
        </p:grpSpPr>
        <p:grpSp>
          <p:nvGrpSpPr>
            <p:cNvPr id="100" name="グループ化 99">
              <a:extLst>
                <a:ext uri="{FF2B5EF4-FFF2-40B4-BE49-F238E27FC236}">
                  <a16:creationId xmlns:a16="http://schemas.microsoft.com/office/drawing/2014/main" id="{F614FA1D-7CFB-97AF-E7D3-F9E43C4A0C39}"/>
                </a:ext>
              </a:extLst>
            </p:cNvPr>
            <p:cNvGrpSpPr/>
            <p:nvPr/>
          </p:nvGrpSpPr>
          <p:grpSpPr>
            <a:xfrm>
              <a:off x="1362603" y="6166969"/>
              <a:ext cx="2452632" cy="483175"/>
              <a:chOff x="1208485" y="5518365"/>
              <a:chExt cx="2452632" cy="483175"/>
            </a:xfrm>
          </p:grpSpPr>
          <p:grpSp>
            <p:nvGrpSpPr>
              <p:cNvPr id="101" name="グループ化 100">
                <a:extLst>
                  <a:ext uri="{FF2B5EF4-FFF2-40B4-BE49-F238E27FC236}">
                    <a16:creationId xmlns:a16="http://schemas.microsoft.com/office/drawing/2014/main" id="{87DCD8E7-B95C-3BDD-792C-97ED99EB5E37}"/>
                  </a:ext>
                </a:extLst>
              </p:cNvPr>
              <p:cNvGrpSpPr/>
              <p:nvPr/>
            </p:nvGrpSpPr>
            <p:grpSpPr>
              <a:xfrm>
                <a:off x="1344049" y="5813766"/>
                <a:ext cx="2171836" cy="187774"/>
                <a:chOff x="475932" y="3529187"/>
                <a:chExt cx="3528392" cy="212303"/>
              </a:xfrm>
            </p:grpSpPr>
            <p:grpSp>
              <p:nvGrpSpPr>
                <p:cNvPr id="105" name="グループ化 104">
                  <a:extLst>
                    <a:ext uri="{FF2B5EF4-FFF2-40B4-BE49-F238E27FC236}">
                      <a16:creationId xmlns:a16="http://schemas.microsoft.com/office/drawing/2014/main" id="{C19466AE-8733-4E37-5B0A-97C9E4A74634}"/>
                    </a:ext>
                  </a:extLst>
                </p:cNvPr>
                <p:cNvGrpSpPr/>
                <p:nvPr/>
              </p:nvGrpSpPr>
              <p:grpSpPr>
                <a:xfrm>
                  <a:off x="475932" y="3529187"/>
                  <a:ext cx="3528392" cy="212303"/>
                  <a:chOff x="467544" y="3284984"/>
                  <a:chExt cx="3528392" cy="212303"/>
                </a:xfrm>
              </p:grpSpPr>
              <p:cxnSp>
                <p:nvCxnSpPr>
                  <p:cNvPr id="107" name="直線コネクタ 106">
                    <a:extLst>
                      <a:ext uri="{FF2B5EF4-FFF2-40B4-BE49-F238E27FC236}">
                        <a16:creationId xmlns:a16="http://schemas.microsoft.com/office/drawing/2014/main" id="{B83E484E-D776-18D8-3108-A1421CCE16E2}"/>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9AF1B753-0E9B-F088-D505-94F00091A568}"/>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0D4DA375-0024-22B6-0DE4-14E944778500}"/>
                      </a:ext>
                    </a:extLst>
                  </p:cNvPr>
                  <p:cNvCxnSpPr>
                    <a:cxnSpLocks/>
                  </p:cNvCxnSpPr>
                  <p:nvPr/>
                </p:nvCxnSpPr>
                <p:spPr>
                  <a:xfrm>
                    <a:off x="2267744"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CCBB89CB-8EE8-C76C-5363-667EBE6223D1}"/>
                      </a:ext>
                    </a:extLst>
                  </p:cNvPr>
                  <p:cNvCxnSpPr/>
                  <p:nvPr/>
                </p:nvCxnSpPr>
                <p:spPr>
                  <a:xfrm>
                    <a:off x="467544" y="3497287"/>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正方形/長方形 105">
                  <a:extLst>
                    <a:ext uri="{FF2B5EF4-FFF2-40B4-BE49-F238E27FC236}">
                      <a16:creationId xmlns:a16="http://schemas.microsoft.com/office/drawing/2014/main" id="{4D53D175-B283-0154-C856-BB351EF16A3D}"/>
                    </a:ext>
                  </a:extLst>
                </p:cNvPr>
                <p:cNvSpPr/>
                <p:nvPr/>
              </p:nvSpPr>
              <p:spPr>
                <a:xfrm>
                  <a:off x="493681" y="3648652"/>
                  <a:ext cx="1782452" cy="82923"/>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2" name="テキスト ボックス 101">
                <a:extLst>
                  <a:ext uri="{FF2B5EF4-FFF2-40B4-BE49-F238E27FC236}">
                    <a16:creationId xmlns:a16="http://schemas.microsoft.com/office/drawing/2014/main" id="{837383CE-1A5D-9700-D9D2-57628C55B3E5}"/>
                  </a:ext>
                </a:extLst>
              </p:cNvPr>
              <p:cNvSpPr txBox="1"/>
              <p:nvPr/>
            </p:nvSpPr>
            <p:spPr>
              <a:xfrm>
                <a:off x="1208485" y="5577149"/>
                <a:ext cx="290464" cy="276999"/>
              </a:xfrm>
              <a:prstGeom prst="rect">
                <a:avLst/>
              </a:prstGeom>
              <a:noFill/>
            </p:spPr>
            <p:txBody>
              <a:bodyPr wrap="none" rtlCol="0">
                <a:spAutoFit/>
              </a:bodyPr>
              <a:lstStyle/>
              <a:p>
                <a:r>
                  <a:rPr kumimoji="1" lang="ja-JP" altLang="en-US" sz="1200" dirty="0"/>
                  <a:t>０</a:t>
                </a:r>
              </a:p>
            </p:txBody>
          </p:sp>
          <p:sp>
            <p:nvSpPr>
              <p:cNvPr id="103" name="テキスト ボックス 102">
                <a:extLst>
                  <a:ext uri="{FF2B5EF4-FFF2-40B4-BE49-F238E27FC236}">
                    <a16:creationId xmlns:a16="http://schemas.microsoft.com/office/drawing/2014/main" id="{ADACA32A-109C-4AE6-8346-91C2DA505AA6}"/>
                  </a:ext>
                </a:extLst>
              </p:cNvPr>
              <p:cNvSpPr txBox="1"/>
              <p:nvPr/>
            </p:nvSpPr>
            <p:spPr>
              <a:xfrm>
                <a:off x="3370653" y="5597894"/>
                <a:ext cx="290464" cy="276999"/>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3403F198-326C-EED7-BC54-CF9C78322501}"/>
                      </a:ext>
                    </a:extLst>
                  </p:cNvPr>
                  <p:cNvSpPr txBox="1"/>
                  <p:nvPr/>
                </p:nvSpPr>
                <p:spPr>
                  <a:xfrm>
                    <a:off x="2294685" y="5518365"/>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３</m:t>
                              </m:r>
                            </m:num>
                            <m:den>
                              <m:r>
                                <a:rPr lang="ja-JP" altLang="en-US" sz="800" i="1">
                                  <a:latin typeface="Cambria Math" panose="02040503050406030204" pitchFamily="18" charset="0"/>
                                  <a:ea typeface="メイリオ" panose="020B0604030504040204" pitchFamily="50" charset="-128"/>
                                </a:rPr>
                                <m:t>６</m:t>
                              </m:r>
                            </m:den>
                          </m:f>
                        </m:oMath>
                      </m:oMathPara>
                    </a14:m>
                    <a:endParaRPr kumimoji="1" lang="ja-JP" altLang="en-US" sz="800" dirty="0"/>
                  </a:p>
                </p:txBody>
              </p:sp>
            </mc:Choice>
            <mc:Fallback xmlns="">
              <p:sp>
                <p:nvSpPr>
                  <p:cNvPr id="104" name="テキスト ボックス 103">
                    <a:extLst>
                      <a:ext uri="{FF2B5EF4-FFF2-40B4-BE49-F238E27FC236}">
                        <a16:creationId xmlns:a16="http://schemas.microsoft.com/office/drawing/2014/main" id="{3403F198-326C-EED7-BC54-CF9C78322501}"/>
                      </a:ext>
                    </a:extLst>
                  </p:cNvPr>
                  <p:cNvSpPr txBox="1">
                    <a:spLocks noRot="1" noChangeAspect="1" noMove="1" noResize="1" noEditPoints="1" noAdjustHandles="1" noChangeArrowheads="1" noChangeShapeType="1" noTextEdit="1"/>
                  </p:cNvSpPr>
                  <p:nvPr/>
                </p:nvSpPr>
                <p:spPr>
                  <a:xfrm>
                    <a:off x="2294685" y="5518365"/>
                    <a:ext cx="309700" cy="333425"/>
                  </a:xfrm>
                  <a:prstGeom prst="rect">
                    <a:avLst/>
                  </a:prstGeom>
                  <a:blipFill>
                    <a:blip r:embed="rId21"/>
                    <a:stretch>
                      <a:fillRect/>
                    </a:stretch>
                  </a:blipFill>
                </p:spPr>
                <p:txBody>
                  <a:bodyPr/>
                  <a:lstStyle/>
                  <a:p>
                    <a:r>
                      <a:rPr lang="ja-JP" altLang="en-US">
                        <a:noFill/>
                      </a:rPr>
                      <a:t> </a:t>
                    </a:r>
                  </a:p>
                </p:txBody>
              </p:sp>
            </mc:Fallback>
          </mc:AlternateContent>
        </p:grpSp>
        <p:cxnSp>
          <p:nvCxnSpPr>
            <p:cNvPr id="111" name="直線コネクタ 110">
              <a:extLst>
                <a:ext uri="{FF2B5EF4-FFF2-40B4-BE49-F238E27FC236}">
                  <a16:creationId xmlns:a16="http://schemas.microsoft.com/office/drawing/2014/main" id="{D39486B5-14B6-D3AF-3CAA-BD0FD21667B0}"/>
                </a:ext>
              </a:extLst>
            </p:cNvPr>
            <p:cNvCxnSpPr>
              <a:cxnSpLocks/>
            </p:cNvCxnSpPr>
            <p:nvPr/>
          </p:nvCxnSpPr>
          <p:spPr>
            <a:xfrm>
              <a:off x="1871827" y="6480691"/>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CBDED7B4-BD7C-028B-2CCC-D6F99090A137}"/>
                </a:ext>
              </a:extLst>
            </p:cNvPr>
            <p:cNvCxnSpPr>
              <a:cxnSpLocks/>
            </p:cNvCxnSpPr>
            <p:nvPr/>
          </p:nvCxnSpPr>
          <p:spPr>
            <a:xfrm>
              <a:off x="2254338" y="6480691"/>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9AB1131F-0529-89C0-3F6A-247E3B51D6D9}"/>
                </a:ext>
              </a:extLst>
            </p:cNvPr>
            <p:cNvCxnSpPr>
              <a:cxnSpLocks/>
            </p:cNvCxnSpPr>
            <p:nvPr/>
          </p:nvCxnSpPr>
          <p:spPr>
            <a:xfrm>
              <a:off x="2964568" y="6471775"/>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14215A6E-EFD4-67EE-3152-E4D9326F4A1B}"/>
                </a:ext>
              </a:extLst>
            </p:cNvPr>
            <p:cNvCxnSpPr>
              <a:cxnSpLocks/>
            </p:cNvCxnSpPr>
            <p:nvPr/>
          </p:nvCxnSpPr>
          <p:spPr>
            <a:xfrm>
              <a:off x="3347864" y="6475668"/>
              <a:ext cx="0" cy="168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テキスト ボックス 116">
                  <a:extLst>
                    <a:ext uri="{FF2B5EF4-FFF2-40B4-BE49-F238E27FC236}">
                      <a16:creationId xmlns:a16="http://schemas.microsoft.com/office/drawing/2014/main" id="{74388859-D957-BAD7-E145-903FA211CA71}"/>
                    </a:ext>
                  </a:extLst>
                </p:cNvPr>
                <p:cNvSpPr txBox="1"/>
                <p:nvPr/>
              </p:nvSpPr>
              <p:spPr>
                <a:xfrm>
                  <a:off x="2810698" y="6173940"/>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４</m:t>
                            </m:r>
                          </m:num>
                          <m:den>
                            <m:r>
                              <a:rPr lang="ja-JP" altLang="en-US" sz="800" i="1">
                                <a:latin typeface="Cambria Math" panose="02040503050406030204" pitchFamily="18" charset="0"/>
                                <a:ea typeface="メイリオ" panose="020B0604030504040204" pitchFamily="50" charset="-128"/>
                              </a:rPr>
                              <m:t>６</m:t>
                            </m:r>
                          </m:den>
                        </m:f>
                      </m:oMath>
                    </m:oMathPara>
                  </a14:m>
                  <a:endParaRPr kumimoji="1" lang="ja-JP" altLang="en-US" sz="800" dirty="0"/>
                </a:p>
              </p:txBody>
            </p:sp>
          </mc:Choice>
          <mc:Fallback xmlns="">
            <p:sp>
              <p:nvSpPr>
                <p:cNvPr id="117" name="テキスト ボックス 116">
                  <a:extLst>
                    <a:ext uri="{FF2B5EF4-FFF2-40B4-BE49-F238E27FC236}">
                      <a16:creationId xmlns:a16="http://schemas.microsoft.com/office/drawing/2014/main" id="{74388859-D957-BAD7-E145-903FA211CA71}"/>
                    </a:ext>
                  </a:extLst>
                </p:cNvPr>
                <p:cNvSpPr txBox="1">
                  <a:spLocks noRot="1" noChangeAspect="1" noMove="1" noResize="1" noEditPoints="1" noAdjustHandles="1" noChangeArrowheads="1" noChangeShapeType="1" noTextEdit="1"/>
                </p:cNvSpPr>
                <p:nvPr/>
              </p:nvSpPr>
              <p:spPr>
                <a:xfrm>
                  <a:off x="2810698" y="6173940"/>
                  <a:ext cx="309700" cy="333425"/>
                </a:xfrm>
                <a:prstGeom prst="rect">
                  <a:avLst/>
                </a:prstGeom>
                <a:blipFill>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8" name="テキスト ボックス 117">
                  <a:extLst>
                    <a:ext uri="{FF2B5EF4-FFF2-40B4-BE49-F238E27FC236}">
                      <a16:creationId xmlns:a16="http://schemas.microsoft.com/office/drawing/2014/main" id="{0ED19E21-BB43-F658-EE7C-4DD163D390E6}"/>
                    </a:ext>
                  </a:extLst>
                </p:cNvPr>
                <p:cNvSpPr txBox="1"/>
                <p:nvPr/>
              </p:nvSpPr>
              <p:spPr>
                <a:xfrm>
                  <a:off x="2103953" y="6173940"/>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２</m:t>
                            </m:r>
                          </m:num>
                          <m:den>
                            <m:r>
                              <a:rPr lang="ja-JP" altLang="en-US" sz="800" i="1">
                                <a:latin typeface="Cambria Math" panose="02040503050406030204" pitchFamily="18" charset="0"/>
                                <a:ea typeface="メイリオ" panose="020B0604030504040204" pitchFamily="50" charset="-128"/>
                              </a:rPr>
                              <m:t>６</m:t>
                            </m:r>
                          </m:den>
                        </m:f>
                      </m:oMath>
                    </m:oMathPara>
                  </a14:m>
                  <a:endParaRPr kumimoji="1" lang="ja-JP" altLang="en-US" sz="800" dirty="0"/>
                </a:p>
              </p:txBody>
            </p:sp>
          </mc:Choice>
          <mc:Fallback xmlns="">
            <p:sp>
              <p:nvSpPr>
                <p:cNvPr id="118" name="テキスト ボックス 117">
                  <a:extLst>
                    <a:ext uri="{FF2B5EF4-FFF2-40B4-BE49-F238E27FC236}">
                      <a16:creationId xmlns:a16="http://schemas.microsoft.com/office/drawing/2014/main" id="{0ED19E21-BB43-F658-EE7C-4DD163D390E6}"/>
                    </a:ext>
                  </a:extLst>
                </p:cNvPr>
                <p:cNvSpPr txBox="1">
                  <a:spLocks noRot="1" noChangeAspect="1" noMove="1" noResize="1" noEditPoints="1" noAdjustHandles="1" noChangeArrowheads="1" noChangeShapeType="1" noTextEdit="1"/>
                </p:cNvSpPr>
                <p:nvPr/>
              </p:nvSpPr>
              <p:spPr>
                <a:xfrm>
                  <a:off x="2103953" y="6173940"/>
                  <a:ext cx="309700" cy="333425"/>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a:extLst>
                    <a:ext uri="{FF2B5EF4-FFF2-40B4-BE49-F238E27FC236}">
                      <a16:creationId xmlns:a16="http://schemas.microsoft.com/office/drawing/2014/main" id="{995142CD-58F0-9561-DDF3-48D865AD6B01}"/>
                    </a:ext>
                  </a:extLst>
                </p:cNvPr>
                <p:cNvSpPr txBox="1"/>
                <p:nvPr/>
              </p:nvSpPr>
              <p:spPr>
                <a:xfrm>
                  <a:off x="3190698" y="6179296"/>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５</m:t>
                            </m:r>
                          </m:num>
                          <m:den>
                            <m:r>
                              <a:rPr lang="ja-JP" altLang="en-US" sz="800" i="1">
                                <a:latin typeface="Cambria Math" panose="02040503050406030204" pitchFamily="18" charset="0"/>
                                <a:ea typeface="メイリオ" panose="020B0604030504040204" pitchFamily="50" charset="-128"/>
                              </a:rPr>
                              <m:t>６</m:t>
                            </m:r>
                          </m:den>
                        </m:f>
                      </m:oMath>
                    </m:oMathPara>
                  </a14:m>
                  <a:endParaRPr kumimoji="1" lang="ja-JP" altLang="en-US" sz="800" dirty="0"/>
                </a:p>
              </p:txBody>
            </p:sp>
          </mc:Choice>
          <mc:Fallback xmlns="">
            <p:sp>
              <p:nvSpPr>
                <p:cNvPr id="119" name="テキスト ボックス 118">
                  <a:extLst>
                    <a:ext uri="{FF2B5EF4-FFF2-40B4-BE49-F238E27FC236}">
                      <a16:creationId xmlns:a16="http://schemas.microsoft.com/office/drawing/2014/main" id="{995142CD-58F0-9561-DDF3-48D865AD6B01}"/>
                    </a:ext>
                  </a:extLst>
                </p:cNvPr>
                <p:cNvSpPr txBox="1">
                  <a:spLocks noRot="1" noChangeAspect="1" noMove="1" noResize="1" noEditPoints="1" noAdjustHandles="1" noChangeArrowheads="1" noChangeShapeType="1" noTextEdit="1"/>
                </p:cNvSpPr>
                <p:nvPr/>
              </p:nvSpPr>
              <p:spPr>
                <a:xfrm>
                  <a:off x="3190698" y="6179296"/>
                  <a:ext cx="309700" cy="333425"/>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テキスト ボックス 119">
                  <a:extLst>
                    <a:ext uri="{FF2B5EF4-FFF2-40B4-BE49-F238E27FC236}">
                      <a16:creationId xmlns:a16="http://schemas.microsoft.com/office/drawing/2014/main" id="{95970A45-2473-2F75-CAF6-2B461A1EE91A}"/>
                    </a:ext>
                  </a:extLst>
                </p:cNvPr>
                <p:cNvSpPr txBox="1"/>
                <p:nvPr/>
              </p:nvSpPr>
              <p:spPr>
                <a:xfrm>
                  <a:off x="1717172" y="6181078"/>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６</m:t>
                            </m:r>
                          </m:den>
                        </m:f>
                      </m:oMath>
                    </m:oMathPara>
                  </a14:m>
                  <a:endParaRPr kumimoji="1" lang="ja-JP" altLang="en-US" sz="800" dirty="0"/>
                </a:p>
              </p:txBody>
            </p:sp>
          </mc:Choice>
          <mc:Fallback xmlns="">
            <p:sp>
              <p:nvSpPr>
                <p:cNvPr id="120" name="テキスト ボックス 119">
                  <a:extLst>
                    <a:ext uri="{FF2B5EF4-FFF2-40B4-BE49-F238E27FC236}">
                      <a16:creationId xmlns:a16="http://schemas.microsoft.com/office/drawing/2014/main" id="{95970A45-2473-2F75-CAF6-2B461A1EE91A}"/>
                    </a:ext>
                  </a:extLst>
                </p:cNvPr>
                <p:cNvSpPr txBox="1">
                  <a:spLocks noRot="1" noChangeAspect="1" noMove="1" noResize="1" noEditPoints="1" noAdjustHandles="1" noChangeArrowheads="1" noChangeShapeType="1" noTextEdit="1"/>
                </p:cNvSpPr>
                <p:nvPr/>
              </p:nvSpPr>
              <p:spPr>
                <a:xfrm>
                  <a:off x="1717172" y="6181078"/>
                  <a:ext cx="309700" cy="333425"/>
                </a:xfrm>
                <a:prstGeom prst="rect">
                  <a:avLst/>
                </a:prstGeom>
                <a:blipFill>
                  <a:blip r:embed="rId25"/>
                  <a:stretch>
                    <a:fillRect/>
                  </a:stretch>
                </a:blipFill>
              </p:spPr>
              <p:txBody>
                <a:bodyPr/>
                <a:lstStyle/>
                <a:p>
                  <a:r>
                    <a:rPr lang="ja-JP" altLang="en-US">
                      <a:noFill/>
                    </a:rPr>
                    <a:t> </a:t>
                  </a:r>
                </a:p>
              </p:txBody>
            </p:sp>
          </mc:Fallback>
        </mc:AlternateContent>
      </p:grpSp>
      <p:grpSp>
        <p:nvGrpSpPr>
          <p:cNvPr id="78" name="グループ化 77">
            <a:extLst>
              <a:ext uri="{FF2B5EF4-FFF2-40B4-BE49-F238E27FC236}">
                <a16:creationId xmlns:a16="http://schemas.microsoft.com/office/drawing/2014/main" id="{9724DBDF-D730-9E1D-E5EB-6A2EB5E1507E}"/>
              </a:ext>
            </a:extLst>
          </p:cNvPr>
          <p:cNvGrpSpPr/>
          <p:nvPr/>
        </p:nvGrpSpPr>
        <p:grpSpPr>
          <a:xfrm>
            <a:off x="1774450" y="5266245"/>
            <a:ext cx="2452632" cy="501099"/>
            <a:chOff x="424242" y="3406401"/>
            <a:chExt cx="2452632" cy="501099"/>
          </a:xfrm>
        </p:grpSpPr>
        <p:grpSp>
          <p:nvGrpSpPr>
            <p:cNvPr id="79" name="グループ化 78">
              <a:extLst>
                <a:ext uri="{FF2B5EF4-FFF2-40B4-BE49-F238E27FC236}">
                  <a16:creationId xmlns:a16="http://schemas.microsoft.com/office/drawing/2014/main" id="{07DFB7E8-6F27-CB6D-2D4E-0C22ABAF35C2}"/>
                </a:ext>
              </a:extLst>
            </p:cNvPr>
            <p:cNvGrpSpPr/>
            <p:nvPr/>
          </p:nvGrpSpPr>
          <p:grpSpPr>
            <a:xfrm>
              <a:off x="559806" y="3719726"/>
              <a:ext cx="2171836" cy="187774"/>
              <a:chOff x="475932" y="3529187"/>
              <a:chExt cx="3528392" cy="212303"/>
            </a:xfrm>
          </p:grpSpPr>
          <p:grpSp>
            <p:nvGrpSpPr>
              <p:cNvPr id="124" name="グループ化 123">
                <a:extLst>
                  <a:ext uri="{FF2B5EF4-FFF2-40B4-BE49-F238E27FC236}">
                    <a16:creationId xmlns:a16="http://schemas.microsoft.com/office/drawing/2014/main" id="{CD7B54DF-96AE-35BF-E3B9-12618DF50689}"/>
                  </a:ext>
                </a:extLst>
              </p:cNvPr>
              <p:cNvGrpSpPr/>
              <p:nvPr/>
            </p:nvGrpSpPr>
            <p:grpSpPr>
              <a:xfrm>
                <a:off x="475932" y="3529187"/>
                <a:ext cx="3528392" cy="212303"/>
                <a:chOff x="467544" y="3284984"/>
                <a:chExt cx="3528392" cy="212303"/>
              </a:xfrm>
            </p:grpSpPr>
            <p:cxnSp>
              <p:nvCxnSpPr>
                <p:cNvPr id="131" name="直線コネクタ 130">
                  <a:extLst>
                    <a:ext uri="{FF2B5EF4-FFF2-40B4-BE49-F238E27FC236}">
                      <a16:creationId xmlns:a16="http://schemas.microsoft.com/office/drawing/2014/main" id="{BFF860FE-CE4A-2BE6-9CC9-F23276A34001}"/>
                    </a:ext>
                  </a:extLst>
                </p:cNvPr>
                <p:cNvCxnSpPr>
                  <a:cxnSpLocks/>
                </p:cNvCxnSpPr>
                <p:nvPr/>
              </p:nvCxnSpPr>
              <p:spPr>
                <a:xfrm>
                  <a:off x="473542"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998CDF1-9B84-C2ED-72EE-FED44F03CB54}"/>
                    </a:ext>
                  </a:extLst>
                </p:cNvPr>
                <p:cNvCxnSpPr>
                  <a:cxnSpLocks/>
                </p:cNvCxnSpPr>
                <p:nvPr/>
              </p:nvCxnSpPr>
              <p:spPr>
                <a:xfrm>
                  <a:off x="3995936" y="3284984"/>
                  <a:ext cx="0" cy="21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BF510BD-2662-9096-7118-4E13AB877E04}"/>
                    </a:ext>
                  </a:extLst>
                </p:cNvPr>
                <p:cNvCxnSpPr/>
                <p:nvPr/>
              </p:nvCxnSpPr>
              <p:spPr>
                <a:xfrm>
                  <a:off x="467544" y="3497287"/>
                  <a:ext cx="352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正方形/長方形 124">
                <a:extLst>
                  <a:ext uri="{FF2B5EF4-FFF2-40B4-BE49-F238E27FC236}">
                    <a16:creationId xmlns:a16="http://schemas.microsoft.com/office/drawing/2014/main" id="{67DB3415-B6E2-0DF9-2C40-6F58A2C851E4}"/>
                  </a:ext>
                </a:extLst>
              </p:cNvPr>
              <p:cNvSpPr/>
              <p:nvPr/>
            </p:nvSpPr>
            <p:spPr>
              <a:xfrm>
                <a:off x="493683" y="3636094"/>
                <a:ext cx="1259097" cy="95481"/>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7" name="テキスト ボックス 86">
              <a:extLst>
                <a:ext uri="{FF2B5EF4-FFF2-40B4-BE49-F238E27FC236}">
                  <a16:creationId xmlns:a16="http://schemas.microsoft.com/office/drawing/2014/main" id="{25731194-C573-6911-EEE4-FDD126663888}"/>
                </a:ext>
              </a:extLst>
            </p:cNvPr>
            <p:cNvSpPr txBox="1"/>
            <p:nvPr/>
          </p:nvSpPr>
          <p:spPr>
            <a:xfrm>
              <a:off x="424242" y="3483109"/>
              <a:ext cx="290464" cy="276999"/>
            </a:xfrm>
            <a:prstGeom prst="rect">
              <a:avLst/>
            </a:prstGeom>
            <a:noFill/>
          </p:spPr>
          <p:txBody>
            <a:bodyPr wrap="none" rtlCol="0">
              <a:spAutoFit/>
            </a:bodyPr>
            <a:lstStyle/>
            <a:p>
              <a:r>
                <a:rPr kumimoji="1" lang="ja-JP" altLang="en-US" sz="1200" dirty="0"/>
                <a:t>０</a:t>
              </a:r>
            </a:p>
          </p:txBody>
        </p:sp>
        <p:sp>
          <p:nvSpPr>
            <p:cNvPr id="88" name="テキスト ボックス 87">
              <a:extLst>
                <a:ext uri="{FF2B5EF4-FFF2-40B4-BE49-F238E27FC236}">
                  <a16:creationId xmlns:a16="http://schemas.microsoft.com/office/drawing/2014/main" id="{1E9DD003-54D6-4A3A-6D43-D173F5F6198B}"/>
                </a:ext>
              </a:extLst>
            </p:cNvPr>
            <p:cNvSpPr txBox="1"/>
            <p:nvPr/>
          </p:nvSpPr>
          <p:spPr>
            <a:xfrm>
              <a:off x="2586410" y="3503854"/>
              <a:ext cx="290464" cy="276999"/>
            </a:xfrm>
            <a:prstGeom prst="rect">
              <a:avLst/>
            </a:prstGeom>
            <a:noFill/>
          </p:spPr>
          <p:txBody>
            <a:bodyPr wrap="none" rtlCol="0">
              <a:spAutoFit/>
            </a:bodyPr>
            <a:lstStyle/>
            <a:p>
              <a:r>
                <a:rPr lang="ja-JP" altLang="en-US" sz="1200" dirty="0"/>
                <a:t>１</a:t>
              </a:r>
              <a:endParaRPr kumimoji="1" lang="ja-JP" altLang="en-US" sz="1200" dirty="0"/>
            </a:p>
          </p:txBody>
        </p:sp>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117AE220-26B0-8486-BCF0-D5AADD4B45AB}"/>
                    </a:ext>
                  </a:extLst>
                </p:cNvPr>
                <p:cNvSpPr txBox="1"/>
                <p:nvPr/>
              </p:nvSpPr>
              <p:spPr>
                <a:xfrm>
                  <a:off x="1186008" y="3420498"/>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１</m:t>
                            </m:r>
                          </m:num>
                          <m:den>
                            <m:r>
                              <a:rPr lang="ja-JP" altLang="en-US" sz="800" i="1">
                                <a:latin typeface="Cambria Math" panose="02040503050406030204" pitchFamily="18" charset="0"/>
                                <a:ea typeface="メイリオ" panose="020B0604030504040204" pitchFamily="50" charset="-128"/>
                              </a:rPr>
                              <m:t>３</m:t>
                            </m:r>
                          </m:den>
                        </m:f>
                      </m:oMath>
                    </m:oMathPara>
                  </a14:m>
                  <a:endParaRPr kumimoji="1" lang="ja-JP" altLang="en-US" sz="800" dirty="0"/>
                </a:p>
              </p:txBody>
            </p:sp>
          </mc:Choice>
          <mc:Fallback xmlns="">
            <p:sp>
              <p:nvSpPr>
                <p:cNvPr id="90" name="テキスト ボックス 89">
                  <a:extLst>
                    <a:ext uri="{FF2B5EF4-FFF2-40B4-BE49-F238E27FC236}">
                      <a16:creationId xmlns:a16="http://schemas.microsoft.com/office/drawing/2014/main" id="{117AE220-26B0-8486-BCF0-D5AADD4B45AB}"/>
                    </a:ext>
                  </a:extLst>
                </p:cNvPr>
                <p:cNvSpPr txBox="1">
                  <a:spLocks noRot="1" noChangeAspect="1" noMove="1" noResize="1" noEditPoints="1" noAdjustHandles="1" noChangeArrowheads="1" noChangeShapeType="1" noTextEdit="1"/>
                </p:cNvSpPr>
                <p:nvPr/>
              </p:nvSpPr>
              <p:spPr>
                <a:xfrm>
                  <a:off x="1186008" y="3420498"/>
                  <a:ext cx="309700" cy="333425"/>
                </a:xfrm>
                <a:prstGeom prst="rect">
                  <a:avLst/>
                </a:prstGeom>
                <a:blipFill>
                  <a:blip r:embed="rId26"/>
                  <a:stretch>
                    <a:fillRect/>
                  </a:stretch>
                </a:blipFill>
              </p:spPr>
              <p:txBody>
                <a:bodyPr/>
                <a:lstStyle/>
                <a:p>
                  <a:r>
                    <a:rPr lang="ja-JP" altLang="en-US">
                      <a:noFill/>
                    </a:rPr>
                    <a:t> </a:t>
                  </a:r>
                </a:p>
              </p:txBody>
            </p:sp>
          </mc:Fallback>
        </mc:AlternateContent>
        <p:cxnSp>
          <p:nvCxnSpPr>
            <p:cNvPr id="115" name="直線コネクタ 114">
              <a:extLst>
                <a:ext uri="{FF2B5EF4-FFF2-40B4-BE49-F238E27FC236}">
                  <a16:creationId xmlns:a16="http://schemas.microsoft.com/office/drawing/2014/main" id="{3788C9B1-B130-7179-E422-2F23D80860EC}"/>
                </a:ext>
              </a:extLst>
            </p:cNvPr>
            <p:cNvCxnSpPr>
              <a:cxnSpLocks/>
            </p:cNvCxnSpPr>
            <p:nvPr/>
          </p:nvCxnSpPr>
          <p:spPr>
            <a:xfrm>
              <a:off x="2051720" y="3719726"/>
              <a:ext cx="0" cy="187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9E23C2DB-DAEE-9101-82B7-B27597A8B8D1}"/>
                </a:ext>
              </a:extLst>
            </p:cNvPr>
            <p:cNvCxnSpPr>
              <a:cxnSpLocks/>
            </p:cNvCxnSpPr>
            <p:nvPr/>
          </p:nvCxnSpPr>
          <p:spPr>
            <a:xfrm>
              <a:off x="1338944" y="3719726"/>
              <a:ext cx="0" cy="187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テキスト ボックス 122">
                  <a:extLst>
                    <a:ext uri="{FF2B5EF4-FFF2-40B4-BE49-F238E27FC236}">
                      <a16:creationId xmlns:a16="http://schemas.microsoft.com/office/drawing/2014/main" id="{E9FE0A83-80A0-269E-C6CC-A0B6B5C5301D}"/>
                    </a:ext>
                  </a:extLst>
                </p:cNvPr>
                <p:cNvSpPr txBox="1"/>
                <p:nvPr/>
              </p:nvSpPr>
              <p:spPr>
                <a:xfrm>
                  <a:off x="1903756" y="3406401"/>
                  <a:ext cx="309700" cy="333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800" i="1" smtClean="0">
                                <a:latin typeface="Cambria Math" panose="02040503050406030204" pitchFamily="18" charset="0"/>
                                <a:ea typeface="メイリオ" panose="020B0604030504040204" pitchFamily="50" charset="-128"/>
                              </a:rPr>
                            </m:ctrlPr>
                          </m:fPr>
                          <m:num>
                            <m:r>
                              <a:rPr lang="ja-JP" altLang="en-US" sz="800" i="1">
                                <a:latin typeface="Cambria Math" panose="02040503050406030204" pitchFamily="18" charset="0"/>
                                <a:ea typeface="メイリオ" panose="020B0604030504040204" pitchFamily="50" charset="-128"/>
                              </a:rPr>
                              <m:t>２</m:t>
                            </m:r>
                          </m:num>
                          <m:den>
                            <m:r>
                              <a:rPr lang="ja-JP" altLang="en-US" sz="800" i="1">
                                <a:latin typeface="Cambria Math" panose="02040503050406030204" pitchFamily="18" charset="0"/>
                                <a:ea typeface="メイリオ" panose="020B0604030504040204" pitchFamily="50" charset="-128"/>
                              </a:rPr>
                              <m:t>３</m:t>
                            </m:r>
                          </m:den>
                        </m:f>
                      </m:oMath>
                    </m:oMathPara>
                  </a14:m>
                  <a:endParaRPr kumimoji="1" lang="ja-JP" altLang="en-US" sz="800" dirty="0"/>
                </a:p>
              </p:txBody>
            </p:sp>
          </mc:Choice>
          <mc:Fallback xmlns="">
            <p:sp>
              <p:nvSpPr>
                <p:cNvPr id="123" name="テキスト ボックス 122">
                  <a:extLst>
                    <a:ext uri="{FF2B5EF4-FFF2-40B4-BE49-F238E27FC236}">
                      <a16:creationId xmlns:a16="http://schemas.microsoft.com/office/drawing/2014/main" id="{E9FE0A83-80A0-269E-C6CC-A0B6B5C5301D}"/>
                    </a:ext>
                  </a:extLst>
                </p:cNvPr>
                <p:cNvSpPr txBox="1">
                  <a:spLocks noRot="1" noChangeAspect="1" noMove="1" noResize="1" noEditPoints="1" noAdjustHandles="1" noChangeArrowheads="1" noChangeShapeType="1" noTextEdit="1"/>
                </p:cNvSpPr>
                <p:nvPr/>
              </p:nvSpPr>
              <p:spPr>
                <a:xfrm>
                  <a:off x="1903756" y="3406401"/>
                  <a:ext cx="309700" cy="333425"/>
                </a:xfrm>
                <a:prstGeom prst="rect">
                  <a:avLst/>
                </a:prstGeom>
                <a:blipFill>
                  <a:blip r:embed="rId27"/>
                  <a:stretch>
                    <a:fillRect/>
                  </a:stretch>
                </a:blipFill>
              </p:spPr>
              <p:txBody>
                <a:bodyPr/>
                <a:lstStyle/>
                <a:p>
                  <a:r>
                    <a:rPr lang="ja-JP" altLang="en-US">
                      <a:noFill/>
                    </a:rPr>
                    <a:t> </a:t>
                  </a:r>
                </a:p>
              </p:txBody>
            </p:sp>
          </mc:Fallback>
        </mc:AlternateContent>
      </p:grpSp>
      <p:sp>
        <p:nvSpPr>
          <p:cNvPr id="10" name="正方形/長方形 9">
            <a:extLst>
              <a:ext uri="{FF2B5EF4-FFF2-40B4-BE49-F238E27FC236}">
                <a16:creationId xmlns:a16="http://schemas.microsoft.com/office/drawing/2014/main" id="{3F88896A-FBFE-FFEE-7F43-4E2A88135C8E}"/>
              </a:ext>
            </a:extLst>
          </p:cNvPr>
          <p:cNvSpPr/>
          <p:nvPr/>
        </p:nvSpPr>
        <p:spPr>
          <a:xfrm>
            <a:off x="1912008" y="6520887"/>
            <a:ext cx="775014" cy="81261"/>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73904FB3-90A7-FFC6-8684-98BA66ED78F5}"/>
              </a:ext>
            </a:extLst>
          </p:cNvPr>
          <p:cNvSpPr/>
          <p:nvPr/>
        </p:nvSpPr>
        <p:spPr>
          <a:xfrm>
            <a:off x="1771828" y="164265"/>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8398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AI によって生成されたコンテンツは間違っている可能性があります。">
            <a:extLst>
              <a:ext uri="{FF2B5EF4-FFF2-40B4-BE49-F238E27FC236}">
                <a16:creationId xmlns:a16="http://schemas.microsoft.com/office/drawing/2014/main" id="{7C9794CD-464F-2A42-2A37-5E9A77BA5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13" y="57516"/>
            <a:ext cx="5707642" cy="3341626"/>
          </a:xfrm>
          <a:prstGeom prst="rect">
            <a:avLst/>
          </a:prstGeom>
        </p:spPr>
      </p:pic>
      <p:pic>
        <p:nvPicPr>
          <p:cNvPr id="4" name="図 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3E71F8B6-C09F-6DC4-8E98-9638CF56A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51" y="3447257"/>
            <a:ext cx="5625242" cy="3341626"/>
          </a:xfrm>
          <a:prstGeom prst="rect">
            <a:avLst/>
          </a:prstGeom>
        </p:spPr>
      </p:pic>
      <p:grpSp>
        <p:nvGrpSpPr>
          <p:cNvPr id="5" name="グループ化 4">
            <a:extLst>
              <a:ext uri="{FF2B5EF4-FFF2-40B4-BE49-F238E27FC236}">
                <a16:creationId xmlns:a16="http://schemas.microsoft.com/office/drawing/2014/main" id="{D8BD72CF-974C-E0C1-8A34-BB3FEC6628BA}"/>
              </a:ext>
            </a:extLst>
          </p:cNvPr>
          <p:cNvGrpSpPr/>
          <p:nvPr/>
        </p:nvGrpSpPr>
        <p:grpSpPr>
          <a:xfrm>
            <a:off x="6308179" y="692696"/>
            <a:ext cx="2623641" cy="3449145"/>
            <a:chOff x="6455144" y="3219309"/>
            <a:chExt cx="2623641" cy="3449145"/>
          </a:xfrm>
        </p:grpSpPr>
        <p:sp>
          <p:nvSpPr>
            <p:cNvPr id="6" name="吹き出し: 角を丸めた四角形 5">
              <a:extLst>
                <a:ext uri="{FF2B5EF4-FFF2-40B4-BE49-F238E27FC236}">
                  <a16:creationId xmlns:a16="http://schemas.microsoft.com/office/drawing/2014/main" id="{BA9AE29F-6FC2-552F-9972-C5C5B9C4BADE}"/>
                </a:ext>
              </a:extLst>
            </p:cNvPr>
            <p:cNvSpPr/>
            <p:nvPr/>
          </p:nvSpPr>
          <p:spPr>
            <a:xfrm>
              <a:off x="6455144" y="3219309"/>
              <a:ext cx="1882509" cy="3198623"/>
            </a:xfrm>
            <a:prstGeom prst="wedgeRoundRectCallout">
              <a:avLst>
                <a:gd name="adj1" fmla="val 54397"/>
                <a:gd name="adj2" fmla="val 227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割合の指導の参考資料として、尾道市立土堂小学校作成の「算数科「思考力・表現力」の系統表－割合の学習につながる立式の系統性に着目して－」を広島県教育委員会ＨＰに公開しました。</a:t>
              </a:r>
              <a:endParaRPr lang="en-US" altLang="ja-JP" sz="1400">
                <a:solidFill>
                  <a:schemeClr val="tx1"/>
                </a:solidFill>
                <a:latin typeface="メイリオ" panose="020B0604030504040204" pitchFamily="50" charset="-128"/>
                <a:ea typeface="メイリオ" panose="020B0604030504040204" pitchFamily="50" charset="-128"/>
              </a:endParaRPr>
            </a:p>
            <a:p>
              <a:r>
                <a:rPr lang="ja-JP" altLang="en-US" sz="1400">
                  <a:solidFill>
                    <a:schemeClr val="tx1"/>
                  </a:solidFill>
                  <a:latin typeface="メイリオ" panose="020B0604030504040204" pitchFamily="50" charset="-128"/>
                  <a:ea typeface="メイリオ" panose="020B0604030504040204" pitchFamily="50" charset="-128"/>
                </a:rPr>
                <a:t>ぜひ</a:t>
              </a:r>
              <a:r>
                <a:rPr lang="ja-JP" altLang="en-US" sz="1400" dirty="0">
                  <a:solidFill>
                    <a:schemeClr val="tx1"/>
                  </a:solidFill>
                  <a:latin typeface="メイリオ" panose="020B0604030504040204" pitchFamily="50" charset="-128"/>
                  <a:ea typeface="メイリオ" panose="020B0604030504040204" pitchFamily="50" charset="-128"/>
                </a:rPr>
                <a:t>ご覧ください！</a:t>
              </a:r>
            </a:p>
          </p:txBody>
        </p:sp>
        <p:pic>
          <p:nvPicPr>
            <p:cNvPr id="7" name="Picture 6" descr="女性教師のイラスト（職業）">
              <a:extLst>
                <a:ext uri="{FF2B5EF4-FFF2-40B4-BE49-F238E27FC236}">
                  <a16:creationId xmlns:a16="http://schemas.microsoft.com/office/drawing/2014/main" id="{CD4831DC-849B-3C2C-C0A9-D061D6F1252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070673" y="5777893"/>
              <a:ext cx="1008112" cy="89056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図 7">
            <a:extLst>
              <a:ext uri="{FF2B5EF4-FFF2-40B4-BE49-F238E27FC236}">
                <a16:creationId xmlns:a16="http://schemas.microsoft.com/office/drawing/2014/main" id="{FDC7C766-9DBE-4FFF-45B6-91B05C89BB2F}"/>
              </a:ext>
            </a:extLst>
          </p:cNvPr>
          <p:cNvPicPr>
            <a:picLocks noChangeAspect="1"/>
          </p:cNvPicPr>
          <p:nvPr/>
        </p:nvPicPr>
        <p:blipFill>
          <a:blip r:embed="rId6"/>
          <a:stretch>
            <a:fillRect/>
          </a:stretch>
        </p:blipFill>
        <p:spPr>
          <a:xfrm>
            <a:off x="6973211" y="5155053"/>
            <a:ext cx="1423460" cy="1410383"/>
          </a:xfrm>
          <a:prstGeom prst="rect">
            <a:avLst/>
          </a:prstGeom>
        </p:spPr>
      </p:pic>
      <p:sp>
        <p:nvSpPr>
          <p:cNvPr id="10" name="テキスト ボックス 9">
            <a:extLst>
              <a:ext uri="{FF2B5EF4-FFF2-40B4-BE49-F238E27FC236}">
                <a16:creationId xmlns:a16="http://schemas.microsoft.com/office/drawing/2014/main" id="{1168BF49-8AFB-F4F0-7DC7-5A5A74316300}"/>
              </a:ext>
            </a:extLst>
          </p:cNvPr>
          <p:cNvSpPr txBox="1"/>
          <p:nvPr/>
        </p:nvSpPr>
        <p:spPr>
          <a:xfrm>
            <a:off x="6308179" y="4344621"/>
            <a:ext cx="2753525" cy="600164"/>
          </a:xfrm>
          <a:prstGeom prst="rect">
            <a:avLst/>
          </a:prstGeom>
          <a:noFill/>
        </p:spPr>
        <p:txBody>
          <a:bodyPr wrap="square">
            <a:spAutoFit/>
          </a:bodyPr>
          <a:lstStyle/>
          <a:p>
            <a:r>
              <a:rPr lang="en-US" altLang="ja-JP" sz="1100" b="0" i="0" dirty="0">
                <a:effectLst/>
                <a:latin typeface="Segoe UI" panose="020B0502040204020203" pitchFamily="34" charset="0"/>
              </a:rPr>
              <a:t>【</a:t>
            </a:r>
            <a:r>
              <a:rPr lang="ja-JP" altLang="en-US" sz="1100" b="0" i="0" dirty="0">
                <a:effectLst/>
                <a:latin typeface="Segoe UI" panose="020B0502040204020203" pitchFamily="34" charset="0"/>
              </a:rPr>
              <a:t>ホームページアドレス</a:t>
            </a:r>
            <a:r>
              <a:rPr lang="en-US" altLang="ja-JP" sz="1100" b="0" i="0" dirty="0">
                <a:effectLst/>
                <a:latin typeface="Segoe UI" panose="020B0502040204020203" pitchFamily="34" charset="0"/>
              </a:rPr>
              <a:t>】</a:t>
            </a:r>
          </a:p>
          <a:p>
            <a:r>
              <a:rPr lang="en-US" altLang="ja-JP" sz="1100" b="0" i="0" dirty="0">
                <a:effectLst/>
                <a:latin typeface="Segoe UI" panose="020B0502040204020203" pitchFamily="34" charset="0"/>
                <a:hlinkClick r:id="rId7"/>
              </a:rPr>
              <a:t>https://www.pref.hiroshima.lg.jp/site/kyouiku/r07zenkokukekka.html#ancher5</a:t>
            </a:r>
            <a:endParaRPr lang="en-US" altLang="ja-JP" sz="1100" b="0" i="0" dirty="0">
              <a:effectLst/>
              <a:latin typeface="Segoe UI" panose="020B0502040204020203" pitchFamily="34" charset="0"/>
            </a:endParaRPr>
          </a:p>
        </p:txBody>
      </p:sp>
    </p:spTree>
    <p:extLst>
      <p:ext uri="{BB962C8B-B14F-4D97-AF65-F5344CB8AC3E}">
        <p14:creationId xmlns:p14="http://schemas.microsoft.com/office/powerpoint/2010/main" val="1963904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661E-A06B-C306-2950-315EA220F946}"/>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45C855D-A48D-D71B-A623-DF9B3A8738BA}"/>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小学校　算数　設問を取り上げた意図　　</a:t>
            </a:r>
          </a:p>
        </p:txBody>
      </p:sp>
      <p:sp>
        <p:nvSpPr>
          <p:cNvPr id="4" name="吹き出し: 角を丸めた四角形 3">
            <a:extLst>
              <a:ext uri="{FF2B5EF4-FFF2-40B4-BE49-F238E27FC236}">
                <a16:creationId xmlns:a16="http://schemas.microsoft.com/office/drawing/2014/main" id="{840006D1-BE91-5DBF-5B8C-F4ADC5C86E55}"/>
              </a:ext>
            </a:extLst>
          </p:cNvPr>
          <p:cNvSpPr/>
          <p:nvPr/>
        </p:nvSpPr>
        <p:spPr>
          <a:xfrm>
            <a:off x="539552" y="643039"/>
            <a:ext cx="8515490" cy="2785961"/>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２（２）「</a:t>
            </a:r>
            <a:r>
              <a:rPr lang="ja-JP" altLang="en-US" sz="1800" b="1" dirty="0">
                <a:latin typeface="メイリオ" panose="020B0604030504040204" pitchFamily="50" charset="-128"/>
                <a:ea typeface="メイリオ" panose="020B0604030504040204" pitchFamily="50" charset="-128"/>
              </a:rPr>
              <a:t>台形の意味や性質について理解しているかどうかをみる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図形の置き方を変えたときや直角を含んだときも、台形と判断できるよう、理解を深める場面を設定していますか。</a:t>
            </a:r>
            <a:endParaRPr lang="en-US" altLang="ja-JP" sz="1600" b="1" dirty="0">
              <a:solidFill>
                <a:srgbClr val="0070C0"/>
              </a:solidFill>
              <a:latin typeface="メイリオ" panose="020B0604030504040204" pitchFamily="50" charset="-128"/>
              <a:ea typeface="メイリオ" panose="020B0604030504040204" pitchFamily="50" charset="-128"/>
            </a:endParaRPr>
          </a:p>
          <a:p>
            <a:endParaRPr lang="en-US" altLang="ja-JP" sz="105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図形を回転させたり裏返したりして、図形を構成する要素や位置関係から、向きを変えても「台形」であることが理解できる場面と、図形を構成する要素や位置関係について着目し、様々な四角形から直角を含む台形等を見付け、わけを説明する場面を取り上げています。</a:t>
            </a:r>
          </a:p>
        </p:txBody>
      </p:sp>
      <p:pic>
        <p:nvPicPr>
          <p:cNvPr id="2" name="Picture 6" descr="女性教師のイラスト（職業）">
            <a:extLst>
              <a:ext uri="{FF2B5EF4-FFF2-40B4-BE49-F238E27FC236}">
                <a16:creationId xmlns:a16="http://schemas.microsoft.com/office/drawing/2014/main" id="{E6AB44EC-C5A9-F76F-A7AC-4C7FCE47DC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874" y="620888"/>
            <a:ext cx="803144" cy="7094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吹き出し: 角を丸めた四角形 5">
                <a:extLst>
                  <a:ext uri="{FF2B5EF4-FFF2-40B4-BE49-F238E27FC236}">
                    <a16:creationId xmlns:a16="http://schemas.microsoft.com/office/drawing/2014/main" id="{24882862-CA0C-E182-117E-044E63EC91F7}"/>
                  </a:ext>
                </a:extLst>
              </p:cNvPr>
              <p:cNvSpPr/>
              <p:nvPr/>
            </p:nvSpPr>
            <p:spPr>
              <a:xfrm>
                <a:off x="642103" y="3622318"/>
                <a:ext cx="8412939" cy="3163730"/>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３（２）「</a:t>
                </a:r>
                <a:r>
                  <a:rPr lang="ja-JP" altLang="en-US" b="1" dirty="0">
                    <a:latin typeface="メイリオ" panose="020B0604030504040204" pitchFamily="50" charset="-128"/>
                    <a:ea typeface="メイリオ" panose="020B0604030504040204" pitchFamily="50" charset="-128"/>
                  </a:rPr>
                  <a:t>分数の加法について、共通する単位分数を見いだし、加数と被加数が、共通する単位分数の幾つ分かを数や言葉を用いて記述できるかどうかをみる</a:t>
                </a:r>
                <a:r>
                  <a:rPr lang="ja-JP" altLang="en-US" b="1" dirty="0">
                    <a:solidFill>
                      <a:schemeClr val="tx1"/>
                    </a:solidFill>
                    <a:latin typeface="メイリオ" panose="020B0604030504040204" pitchFamily="50" charset="-128"/>
                    <a:ea typeface="メイリオ" panose="020B0604030504040204" pitchFamily="50" charset="-128"/>
                  </a:rPr>
                  <a:t>」問題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sz="2200" b="1" dirty="0">
                    <a:solidFill>
                      <a:srgbClr val="FF0000"/>
                    </a:solidFill>
                    <a:latin typeface="メイリオ" panose="020B0604030504040204" pitchFamily="50" charset="-128"/>
                    <a:ea typeface="メイリオ" panose="020B0604030504040204" pitchFamily="50" charset="-128"/>
                  </a:rPr>
                  <a:t>分数の加法について、計算して求めるだけでなく、</a:t>
                </a:r>
                <a14:m>
                  <m:oMath xmlns:m="http://schemas.openxmlformats.org/officeDocument/2006/math">
                    <m:f>
                      <m:fPr>
                        <m:ctrlPr>
                          <a:rPr lang="en-US" altLang="ja-JP" sz="2200" b="1" i="1" smtClean="0">
                            <a:solidFill>
                              <a:srgbClr val="FF0000"/>
                            </a:solidFill>
                            <a:latin typeface="Cambria Math" panose="02040503050406030204" pitchFamily="18" charset="0"/>
                            <a:ea typeface="メイリオ" panose="020B0604030504040204" pitchFamily="50" charset="-128"/>
                          </a:rPr>
                        </m:ctrlPr>
                      </m:fPr>
                      <m:num>
                        <m:r>
                          <a:rPr lang="ja-JP" altLang="en-US" sz="2200" b="1" i="1">
                            <a:solidFill>
                              <a:srgbClr val="FF0000"/>
                            </a:solidFill>
                            <a:latin typeface="Cambria Math" panose="02040503050406030204" pitchFamily="18" charset="0"/>
                            <a:ea typeface="メイリオ" panose="020B0604030504040204" pitchFamily="50" charset="-128"/>
                          </a:rPr>
                          <m:t>ｎ</m:t>
                        </m:r>
                      </m:num>
                      <m:den>
                        <m:r>
                          <a:rPr lang="ja-JP" altLang="en-US" sz="2200" b="1" i="1">
                            <a:solidFill>
                              <a:srgbClr val="FF0000"/>
                            </a:solidFill>
                            <a:latin typeface="Cambria Math" panose="02040503050406030204" pitchFamily="18" charset="0"/>
                            <a:ea typeface="メイリオ" panose="020B0604030504040204" pitchFamily="50" charset="-128"/>
                          </a:rPr>
                          <m:t>ｍ</m:t>
                        </m:r>
                      </m:den>
                    </m:f>
                  </m:oMath>
                </a14:m>
                <a:r>
                  <a:rPr lang="ja-JP" altLang="en-US" sz="2200" b="1" dirty="0">
                    <a:solidFill>
                      <a:srgbClr val="FF0000"/>
                    </a:solidFill>
                    <a:latin typeface="メイリオ" panose="020B0604030504040204" pitchFamily="50" charset="-128"/>
                    <a:ea typeface="メイリオ" panose="020B0604030504040204" pitchFamily="50" charset="-128"/>
                  </a:rPr>
                  <a:t>を</a:t>
                </a:r>
                <a14:m>
                  <m:oMath xmlns:m="http://schemas.openxmlformats.org/officeDocument/2006/math">
                    <m:f>
                      <m:fPr>
                        <m:ctrlPr>
                          <a:rPr lang="en-US" altLang="ja-JP" sz="2200" b="1" i="1" dirty="0" smtClean="0">
                            <a:solidFill>
                              <a:srgbClr val="FF0000"/>
                            </a:solidFill>
                            <a:latin typeface="Cambria Math" panose="02040503050406030204" pitchFamily="18" charset="0"/>
                            <a:ea typeface="メイリオ" panose="020B0604030504040204" pitchFamily="50" charset="-128"/>
                          </a:rPr>
                        </m:ctrlPr>
                      </m:fPr>
                      <m:num>
                        <m:r>
                          <a:rPr lang="ja-JP" altLang="en-US" sz="2200" b="1" i="1" dirty="0">
                            <a:solidFill>
                              <a:srgbClr val="FF0000"/>
                            </a:solidFill>
                            <a:latin typeface="Cambria Math" panose="02040503050406030204" pitchFamily="18" charset="0"/>
                            <a:ea typeface="メイリオ" panose="020B0604030504040204" pitchFamily="50" charset="-128"/>
                          </a:rPr>
                          <m:t>１</m:t>
                        </m:r>
                      </m:num>
                      <m:den>
                        <m:r>
                          <a:rPr lang="ja-JP" altLang="en-US" sz="2200" b="1" i="1" dirty="0">
                            <a:solidFill>
                              <a:srgbClr val="FF0000"/>
                            </a:solidFill>
                            <a:latin typeface="Cambria Math" panose="02040503050406030204" pitchFamily="18" charset="0"/>
                            <a:ea typeface="メイリオ" panose="020B0604030504040204" pitchFamily="50" charset="-128"/>
                          </a:rPr>
                          <m:t>ｍ</m:t>
                        </m:r>
                      </m:den>
                    </m:f>
                  </m:oMath>
                </a14:m>
                <a:r>
                  <a:rPr lang="ja-JP" altLang="en-US" sz="2200" b="1" dirty="0">
                    <a:solidFill>
                      <a:srgbClr val="FF0000"/>
                    </a:solidFill>
                    <a:latin typeface="メイリオ" panose="020B0604030504040204" pitchFamily="50" charset="-128"/>
                    <a:ea typeface="メイリオ" panose="020B0604030504040204" pitchFamily="50" charset="-128"/>
                  </a:rPr>
                  <a:t>の幾つ分とみることで、整数の計算に帰着することについて考える時間を設けていますか。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1100"/>
                  </a:lnSpc>
                </a:pPr>
                <a:endParaRPr lang="en-US" altLang="ja-JP" sz="105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「授業改善のヒント」では、これまで学習した計算の仕方の振り返りをすることにより、統合的・発展的に考察する場面を取り上げています。</a:t>
                </a:r>
              </a:p>
            </p:txBody>
          </p:sp>
        </mc:Choice>
        <mc:Fallback xmlns="">
          <p:sp>
            <p:nvSpPr>
              <p:cNvPr id="6" name="吹き出し: 角を丸めた四角形 5">
                <a:extLst>
                  <a:ext uri="{FF2B5EF4-FFF2-40B4-BE49-F238E27FC236}">
                    <a16:creationId xmlns:a16="http://schemas.microsoft.com/office/drawing/2014/main" id="{24882862-CA0C-E182-117E-044E63EC91F7}"/>
                  </a:ext>
                </a:extLst>
              </p:cNvPr>
              <p:cNvSpPr>
                <a:spLocks noRot="1" noChangeAspect="1" noMove="1" noResize="1" noEditPoints="1" noAdjustHandles="1" noChangeArrowheads="1" noChangeShapeType="1" noTextEdit="1"/>
              </p:cNvSpPr>
              <p:nvPr/>
            </p:nvSpPr>
            <p:spPr>
              <a:xfrm>
                <a:off x="642103" y="3622318"/>
                <a:ext cx="8412939" cy="3163730"/>
              </a:xfrm>
              <a:prstGeom prst="wedgeRoundRectCallout">
                <a:avLst>
                  <a:gd name="adj1" fmla="val -51006"/>
                  <a:gd name="adj2" fmla="val -33073"/>
                  <a:gd name="adj3" fmla="val 16667"/>
                </a:avLst>
              </a:prstGeom>
              <a:blipFill>
                <a:blip r:embed="rId6"/>
                <a:stretch>
                  <a:fillRect/>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4CC30208-1275-7089-6098-0F22AA671137}"/>
              </a:ext>
            </a:extLst>
          </p:cNvPr>
          <p:cNvSpPr/>
          <p:nvPr/>
        </p:nvSpPr>
        <p:spPr>
          <a:xfrm>
            <a:off x="2555776" y="740932"/>
            <a:ext cx="360040" cy="36004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94E57AB-061F-D881-1933-37B64B8BFF27}"/>
              </a:ext>
            </a:extLst>
          </p:cNvPr>
          <p:cNvSpPr/>
          <p:nvPr/>
        </p:nvSpPr>
        <p:spPr>
          <a:xfrm>
            <a:off x="4067944" y="3717032"/>
            <a:ext cx="288032" cy="28803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6" descr="女性教師のイラスト（職業）">
            <a:extLst>
              <a:ext uri="{FF2B5EF4-FFF2-40B4-BE49-F238E27FC236}">
                <a16:creationId xmlns:a16="http://schemas.microsoft.com/office/drawing/2014/main" id="{E7C68292-7CDF-35B4-585E-E3AF912214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80" y="3732292"/>
            <a:ext cx="803144" cy="7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96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76706-2270-7190-7D9B-39BAC0DE6ECE}"/>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2B26A24D-889D-F466-6376-F134907EAA5A}"/>
              </a:ext>
            </a:extLst>
          </p:cNvPr>
          <p:cNvPicPr>
            <a:picLocks noChangeAspect="1"/>
          </p:cNvPicPr>
          <p:nvPr/>
        </p:nvPicPr>
        <p:blipFill>
          <a:blip r:embed="rId3"/>
          <a:stretch>
            <a:fillRect/>
          </a:stretch>
        </p:blipFill>
        <p:spPr>
          <a:xfrm>
            <a:off x="682825" y="1226194"/>
            <a:ext cx="6258392" cy="5513345"/>
          </a:xfrm>
          <a:prstGeom prst="rect">
            <a:avLst/>
          </a:prstGeom>
          <a:ln w="19050">
            <a:solidFill>
              <a:schemeClr val="tx1"/>
            </a:solidFill>
          </a:ln>
        </p:spPr>
      </p:pic>
      <p:sp>
        <p:nvSpPr>
          <p:cNvPr id="6" name="タイトル 1">
            <a:extLst>
              <a:ext uri="{FF2B5EF4-FFF2-40B4-BE49-F238E27FC236}">
                <a16:creationId xmlns:a16="http://schemas.microsoft.com/office/drawing/2014/main" id="{2C96D692-A1B0-2231-34C5-F3816E3FBFC1}"/>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２（２）　台形の意味や性質</a:t>
            </a:r>
          </a:p>
        </p:txBody>
      </p:sp>
      <p:sp>
        <p:nvSpPr>
          <p:cNvPr id="5" name="テキスト ボックス 4">
            <a:extLst>
              <a:ext uri="{FF2B5EF4-FFF2-40B4-BE49-F238E27FC236}">
                <a16:creationId xmlns:a16="http://schemas.microsoft.com/office/drawing/2014/main" id="{CD22F8A8-77C7-6344-2348-5B2EF39E09E5}"/>
              </a:ext>
            </a:extLst>
          </p:cNvPr>
          <p:cNvSpPr txBox="1"/>
          <p:nvPr/>
        </p:nvSpPr>
        <p:spPr>
          <a:xfrm>
            <a:off x="0" y="826084"/>
            <a:ext cx="8648521" cy="400110"/>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台形の意味や性質について理解しているかどうかをみる。</a:t>
            </a:r>
            <a:endParaRPr kumimoji="1" lang="ja-JP" altLang="en-US" sz="2000" b="1" dirty="0">
              <a:latin typeface="メイリオ" panose="020B0604030504040204" pitchFamily="50" charset="-128"/>
              <a:ea typeface="メイリオ" panose="020B0604030504040204" pitchFamily="50" charset="-128"/>
            </a:endParaRPr>
          </a:p>
        </p:txBody>
      </p:sp>
      <p:sp>
        <p:nvSpPr>
          <p:cNvPr id="12" name="角丸四角形 7">
            <a:extLst>
              <a:ext uri="{FF2B5EF4-FFF2-40B4-BE49-F238E27FC236}">
                <a16:creationId xmlns:a16="http://schemas.microsoft.com/office/drawing/2014/main" id="{559EDB4B-378B-4617-F3D8-CCFF9A1C1368}"/>
              </a:ext>
            </a:extLst>
          </p:cNvPr>
          <p:cNvSpPr/>
          <p:nvPr/>
        </p:nvSpPr>
        <p:spPr>
          <a:xfrm>
            <a:off x="6033573" y="5229200"/>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rgbClr val="000000"/>
                </a:solidFill>
                <a:latin typeface="メイリオ" panose="020B0604030504040204" pitchFamily="50" charset="-128"/>
                <a:ea typeface="メイリオ" panose="020B0604030504040204" pitchFamily="50" charset="-128"/>
              </a:rPr>
              <a:t>49.5</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50.2</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0.7</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
        <p:nvSpPr>
          <p:cNvPr id="2" name="テキスト ボックス 1">
            <a:extLst>
              <a:ext uri="{FF2B5EF4-FFF2-40B4-BE49-F238E27FC236}">
                <a16:creationId xmlns:a16="http://schemas.microsoft.com/office/drawing/2014/main" id="{A8A9DD00-D6D0-9CBE-0252-B4AE0DA23CB1}"/>
              </a:ext>
            </a:extLst>
          </p:cNvPr>
          <p:cNvSpPr txBox="1"/>
          <p:nvPr/>
        </p:nvSpPr>
        <p:spPr>
          <a:xfrm>
            <a:off x="6943449" y="3761483"/>
            <a:ext cx="1801720" cy="954749"/>
          </a:xfrm>
          <a:prstGeom prst="rect">
            <a:avLst/>
          </a:prstGeom>
          <a:noFill/>
        </p:spPr>
        <p:txBody>
          <a:bodyPr wrap="square" rtlCol="0">
            <a:spAutoFit/>
          </a:bodyPr>
          <a:lstStyle/>
          <a:p>
            <a:pPr algn="just">
              <a:lnSpc>
                <a:spcPts val="3500"/>
              </a:lnSpc>
            </a:pP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正答</a:t>
            </a:r>
            <a:r>
              <a:rPr lang="en-US" altLang="ja-JP" sz="2000" b="1" dirty="0">
                <a:latin typeface="メイリオ" panose="020B0604030504040204" pitchFamily="50" charset="-128"/>
                <a:ea typeface="メイリオ" panose="020B0604030504040204" pitchFamily="50" charset="-128"/>
              </a:rPr>
              <a:t>】</a:t>
            </a:r>
          </a:p>
          <a:p>
            <a:pPr algn="just">
              <a:lnSpc>
                <a:spcPts val="3500"/>
              </a:lnSpc>
            </a:pPr>
            <a:r>
              <a:rPr lang="ja-JP" altLang="en-US" sz="2000" b="1" dirty="0">
                <a:latin typeface="メイリオ" panose="020B0604030504040204" pitchFamily="50" charset="-128"/>
                <a:ea typeface="メイリオ" panose="020B0604030504040204" pitchFamily="50" charset="-128"/>
              </a:rPr>
              <a:t>　１、３、５</a:t>
            </a:r>
            <a:endParaRPr lang="en-US" altLang="ja-JP" sz="2000" b="1" dirty="0">
              <a:ea typeface="メイリオ" panose="020B0604030504040204" pitchFamily="50" charset="-128"/>
            </a:endParaRPr>
          </a:p>
        </p:txBody>
      </p:sp>
      <p:sp>
        <p:nvSpPr>
          <p:cNvPr id="28" name="正方形/長方形 27">
            <a:extLst>
              <a:ext uri="{FF2B5EF4-FFF2-40B4-BE49-F238E27FC236}">
                <a16:creationId xmlns:a16="http://schemas.microsoft.com/office/drawing/2014/main" id="{7AF25254-3139-7E06-BBEC-ED5F545AFA58}"/>
              </a:ext>
            </a:extLst>
          </p:cNvPr>
          <p:cNvSpPr/>
          <p:nvPr/>
        </p:nvSpPr>
        <p:spPr>
          <a:xfrm>
            <a:off x="2627784" y="163926"/>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8315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82E9-760C-6200-0A7F-B7D2E5F6AFBF}"/>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B199A40-3819-8DE2-326B-6018DF39FD3E}"/>
              </a:ext>
            </a:extLst>
          </p:cNvPr>
          <p:cNvGraphicFramePr>
            <a:graphicFrameLocks noGrp="1"/>
          </p:cNvGraphicFramePr>
          <p:nvPr>
            <p:extLst>
              <p:ext uri="{D42A27DB-BD31-4B8C-83A1-F6EECF244321}">
                <p14:modId xmlns:p14="http://schemas.microsoft.com/office/powerpoint/2010/main" val="1342730388"/>
              </p:ext>
            </p:extLst>
          </p:nvPr>
        </p:nvGraphicFramePr>
        <p:xfrm>
          <a:off x="244600" y="1153229"/>
          <a:ext cx="8659688" cy="3948748"/>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400368">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656908">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１、３、５　と解答しているもの</a:t>
                      </a:r>
                    </a:p>
                  </a:txBody>
                  <a:tcPr>
                    <a:solidFill>
                      <a:schemeClr val="accent6">
                        <a:lumMod val="20000"/>
                        <a:lumOff val="80000"/>
                      </a:schemeClr>
                    </a:solidFill>
                  </a:tcPr>
                </a:tc>
                <a:tc>
                  <a:txBody>
                    <a:bodyPr/>
                    <a:lstStyle/>
                    <a:p>
                      <a:pPr algn="ctr"/>
                      <a:r>
                        <a:rPr kumimoji="1" lang="ja-JP" altLang="en-US" sz="1400" dirty="0"/>
                        <a:t>◎</a:t>
                      </a: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50.2</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49.5</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0">
                <a:tc>
                  <a:txBody>
                    <a:bodyPr/>
                    <a:lstStyle/>
                    <a:p>
                      <a:pPr marL="0" indent="0" algn="ctr"/>
                      <a:r>
                        <a:rPr kumimoji="1" lang="ja-JP" altLang="en-US" sz="1400" dirty="0"/>
                        <a:t>２</a:t>
                      </a:r>
                    </a:p>
                  </a:txBody>
                  <a:tcPr anchor="ctr">
                    <a:solidFill>
                      <a:schemeClr val="accent5">
                        <a:lumMod val="20000"/>
                        <a:lumOff val="80000"/>
                      </a:schemeClr>
                    </a:solidFill>
                  </a:tcPr>
                </a:tc>
                <a:tc>
                  <a:txBody>
                    <a:bodyPr/>
                    <a:lstStyle/>
                    <a:p>
                      <a:pPr algn="just"/>
                      <a:r>
                        <a:rPr kumimoji="1" lang="ja-JP" altLang="en-US" sz="1400" dirty="0"/>
                        <a:t>１、２、３　と解答しているもの　　　１、３、４　と解答しているもの</a:t>
                      </a:r>
                      <a:endParaRPr kumimoji="1" lang="en-US" altLang="ja-JP" sz="1400" dirty="0"/>
                    </a:p>
                    <a:p>
                      <a:pPr algn="just"/>
                      <a:r>
                        <a:rPr kumimoji="1" lang="ja-JP" altLang="en-US" sz="1400" dirty="0"/>
                        <a:t>１、３のみを解答しているもの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27.1</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29.4</a:t>
                      </a: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219737149"/>
                  </a:ext>
                </a:extLst>
              </a:tr>
              <a:tr h="345755">
                <a:tc>
                  <a:txBody>
                    <a:bodyPr/>
                    <a:lstStyle/>
                    <a:p>
                      <a:pPr marL="0" indent="0" algn="ctr"/>
                      <a:r>
                        <a:rPr kumimoji="1" lang="ja-JP" altLang="en-US" sz="1400" dirty="0"/>
                        <a:t>３</a:t>
                      </a:r>
                    </a:p>
                  </a:txBody>
                  <a:tcPr anchor="ctr">
                    <a:noFill/>
                  </a:tcPr>
                </a:tc>
                <a:tc>
                  <a:txBody>
                    <a:bodyPr/>
                    <a:lstStyle/>
                    <a:p>
                      <a:pPr algn="just"/>
                      <a:r>
                        <a:rPr kumimoji="1" lang="ja-JP" altLang="en-US" sz="1400" dirty="0"/>
                        <a:t>１、２、５　と解答しているもの　　　１、４、５　と解答しているもの</a:t>
                      </a:r>
                      <a:endParaRPr kumimoji="1" lang="en-US" altLang="ja-JP" sz="1400" dirty="0"/>
                    </a:p>
                    <a:p>
                      <a:pPr algn="just"/>
                      <a:r>
                        <a:rPr kumimoji="1" lang="ja-JP" altLang="en-US" sz="1400" dirty="0"/>
                        <a:t>１、５のみを解答しているもの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1.2</a:t>
                      </a:r>
                      <a:endParaRPr kumimoji="1" lang="ja-JP" altLang="en-US" sz="1400" dirty="0">
                        <a:solidFill>
                          <a:schemeClr val="tx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1.1</a:t>
                      </a:r>
                      <a:endParaRPr kumimoji="1" lang="ja-JP" altLang="en-US" sz="1400" dirty="0">
                        <a:solidFill>
                          <a:schemeClr val="tx1"/>
                        </a:solidFill>
                      </a:endParaRP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1082696193"/>
                  </a:ext>
                </a:extLst>
              </a:tr>
              <a:tr h="304800">
                <a:tc>
                  <a:txBody>
                    <a:bodyPr/>
                    <a:lstStyle/>
                    <a:p>
                      <a:pPr algn="ctr"/>
                      <a:r>
                        <a:rPr kumimoji="1" lang="ja-JP" altLang="en-US" sz="1400" dirty="0"/>
                        <a:t>４</a:t>
                      </a:r>
                    </a:p>
                  </a:txBody>
                  <a:tcPr anchor="ctr">
                    <a:noFill/>
                  </a:tcPr>
                </a:tc>
                <a:tc>
                  <a:txBody>
                    <a:bodyPr/>
                    <a:lstStyle/>
                    <a:p>
                      <a:pPr algn="just"/>
                      <a:r>
                        <a:rPr kumimoji="1" lang="ja-JP" altLang="en-US" sz="1400" dirty="0"/>
                        <a:t>２、３、５　と解答しているもの　　　３、４、５　と解答しているもの</a:t>
                      </a:r>
                      <a:endParaRPr kumimoji="1" lang="en-US" altLang="ja-JP" sz="1400" dirty="0"/>
                    </a:p>
                    <a:p>
                      <a:pPr algn="just"/>
                      <a:r>
                        <a:rPr kumimoji="1" lang="ja-JP" altLang="en-US" sz="1400" dirty="0"/>
                        <a:t>３、５のみを解答しているもの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0.8</a:t>
                      </a: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1580398011"/>
                  </a:ext>
                </a:extLst>
              </a:tr>
              <a:tr h="152400">
                <a:tc>
                  <a:txBody>
                    <a:bodyPr/>
                    <a:lstStyle/>
                    <a:p>
                      <a:pPr algn="ctr"/>
                      <a:r>
                        <a:rPr kumimoji="1" lang="ja-JP" altLang="en-US" sz="1400" dirty="0"/>
                        <a:t>５</a:t>
                      </a:r>
                      <a:endParaRPr kumimoji="1" lang="en-US" altLang="ja-JP" sz="1400" dirty="0"/>
                    </a:p>
                  </a:txBody>
                  <a:tcPr anchor="ctr">
                    <a:solidFill>
                      <a:schemeClr val="accent2">
                        <a:lumMod val="20000"/>
                        <a:lumOff val="80000"/>
                      </a:schemeClr>
                    </a:solidFill>
                  </a:tcPr>
                </a:tc>
                <a:tc>
                  <a:txBody>
                    <a:bodyPr/>
                    <a:lstStyle/>
                    <a:p>
                      <a:pPr algn="just"/>
                      <a:r>
                        <a:rPr kumimoji="1" lang="ja-JP" altLang="en-US" sz="1400" dirty="0"/>
                        <a:t>１のみを解答しているもの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0.0</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3730291628"/>
                  </a:ext>
                </a:extLst>
              </a:tr>
              <a:tr h="0">
                <a:tc>
                  <a:txBody>
                    <a:bodyPr/>
                    <a:lstStyle/>
                    <a:p>
                      <a:pPr algn="ctr"/>
                      <a:r>
                        <a:rPr kumimoji="1" lang="ja-JP" altLang="en-US" sz="1400" dirty="0"/>
                        <a:t>６</a:t>
                      </a:r>
                    </a:p>
                  </a:txBody>
                  <a:tcPr anchor="ctr">
                    <a:solidFill>
                      <a:schemeClr val="accent2">
                        <a:lumMod val="20000"/>
                        <a:lumOff val="80000"/>
                      </a:schemeClr>
                    </a:solidFill>
                  </a:tcPr>
                </a:tc>
                <a:tc>
                  <a:txBody>
                    <a:bodyPr/>
                    <a:lstStyle/>
                    <a:p>
                      <a:pPr algn="just">
                        <a:lnSpc>
                          <a:spcPct val="100000"/>
                        </a:lnSpc>
                      </a:pPr>
                      <a:r>
                        <a:rPr kumimoji="1" lang="ja-JP" altLang="en-US" sz="1400" dirty="0"/>
                        <a:t>１、２、４　と解答しているもの　　　１、２のみを解答しているもの</a:t>
                      </a:r>
                      <a:endParaRPr kumimoji="1" lang="en-US" altLang="ja-JP" sz="1400" dirty="0"/>
                    </a:p>
                    <a:p>
                      <a:pPr algn="just">
                        <a:lnSpc>
                          <a:spcPct val="100000"/>
                        </a:lnSpc>
                      </a:pPr>
                      <a:r>
                        <a:rPr kumimoji="1" lang="ja-JP" altLang="en-US" sz="1400" dirty="0"/>
                        <a:t>１、４のみを解答しているもの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8.7</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8.1</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2538541110"/>
                  </a:ext>
                </a:extLst>
              </a:tr>
              <a:tr h="211177">
                <a:tc>
                  <a:txBody>
                    <a:bodyPr/>
                    <a:lstStyle/>
                    <a:p>
                      <a:pPr algn="ctr"/>
                      <a:r>
                        <a:rPr kumimoji="1" lang="en-US" altLang="ja-JP" sz="1400" dirty="0"/>
                        <a:t>99</a:t>
                      </a:r>
                      <a:endParaRPr kumimoji="1" lang="ja-JP" altLang="en-US" sz="1400" dirty="0"/>
                    </a:p>
                  </a:txBody>
                  <a:tcPr anchor="ctr">
                    <a:noFill/>
                  </a:tcPr>
                </a:tc>
                <a:tc>
                  <a:txBody>
                    <a:bodyPr/>
                    <a:lstStyle/>
                    <a:p>
                      <a:pPr algn="just"/>
                      <a:r>
                        <a:rPr kumimoji="1" lang="ja-JP" altLang="en-US" sz="1400" dirty="0"/>
                        <a:t>上記以外の解答</a:t>
                      </a:r>
                    </a:p>
                  </a:txBody>
                  <a:tcPr>
                    <a:noFill/>
                  </a:tcPr>
                </a:tc>
                <a:tc>
                  <a:txBody>
                    <a:bodyPr/>
                    <a:lstStyle/>
                    <a:p>
                      <a:pPr algn="ctr"/>
                      <a:endParaRPr kumimoji="1" lang="ja-JP" altLang="en-US"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10.7</a:t>
                      </a: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noFill/>
                  </a:tcPr>
                </a:tc>
                <a:tc>
                  <a:txBody>
                    <a:bodyPr/>
                    <a:lstStyle/>
                    <a:p>
                      <a:pPr algn="just"/>
                      <a:r>
                        <a:rPr kumimoji="1" lang="ja-JP" altLang="en-US" sz="1400" dirty="0"/>
                        <a:t>無解答</a:t>
                      </a:r>
                    </a:p>
                  </a:txBody>
                  <a:tcPr>
                    <a:noFill/>
                  </a:tcPr>
                </a:tc>
                <a:tc>
                  <a:txBody>
                    <a:bodyPr/>
                    <a:lstStyle/>
                    <a:p>
                      <a:pPr algn="ctr"/>
                      <a:endParaRPr kumimoji="1" lang="ja-JP" altLang="en-US" sz="1400" dirty="0"/>
                    </a:p>
                  </a:txBody>
                  <a:tcPr anchor="ctr">
                    <a:noFill/>
                  </a:tcPr>
                </a:tc>
                <a:tc>
                  <a:txBody>
                    <a:bodyPr/>
                    <a:lstStyle/>
                    <a:p>
                      <a:pPr algn="ctr"/>
                      <a:r>
                        <a:rPr kumimoji="1" lang="en-US" altLang="ja-JP" sz="1400" dirty="0">
                          <a:solidFill>
                            <a:schemeClr val="tx1"/>
                          </a:solidFill>
                        </a:rPr>
                        <a:t>0.7</a:t>
                      </a:r>
                      <a:endParaRPr kumimoji="1" lang="ja-JP" altLang="en-US" sz="1400" dirty="0">
                        <a:solidFill>
                          <a:schemeClr val="tx1"/>
                        </a:solidFill>
                      </a:endParaRPr>
                    </a:p>
                  </a:txBody>
                  <a:tcPr anchor="ctr">
                    <a:noFill/>
                  </a:tcPr>
                </a:tc>
                <a:tc>
                  <a:txBody>
                    <a:bodyPr/>
                    <a:lstStyle/>
                    <a:p>
                      <a:pPr algn="ctr"/>
                      <a:r>
                        <a:rPr kumimoji="1" lang="en-US" altLang="ja-JP" sz="1400" dirty="0">
                          <a:solidFill>
                            <a:schemeClr val="tx1"/>
                          </a:solidFill>
                        </a:rPr>
                        <a:t>0.4</a:t>
                      </a:r>
                      <a:endParaRPr kumimoji="1" lang="ja-JP" altLang="en-US" sz="1400" dirty="0">
                        <a:solidFill>
                          <a:schemeClr val="tx1"/>
                        </a:solidFill>
                      </a:endParaRP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333400974"/>
                  </a:ext>
                </a:extLst>
              </a:tr>
            </a:tbl>
          </a:graphicData>
        </a:graphic>
      </p:graphicFrame>
      <p:sp>
        <p:nvSpPr>
          <p:cNvPr id="2" name="タイトル 1">
            <a:extLst>
              <a:ext uri="{FF2B5EF4-FFF2-40B4-BE49-F238E27FC236}">
                <a16:creationId xmlns:a16="http://schemas.microsoft.com/office/drawing/2014/main" id="{491EFC3C-52DA-6A31-E61F-C9268EB80427}"/>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２（２）台形の意味や性質　解答類型分析シート</a:t>
            </a:r>
          </a:p>
        </p:txBody>
      </p:sp>
      <p:grpSp>
        <p:nvGrpSpPr>
          <p:cNvPr id="10" name="グループ化 9">
            <a:extLst>
              <a:ext uri="{FF2B5EF4-FFF2-40B4-BE49-F238E27FC236}">
                <a16:creationId xmlns:a16="http://schemas.microsoft.com/office/drawing/2014/main" id="{5B6FD892-A607-889B-BD7A-8579B4B86731}"/>
              </a:ext>
            </a:extLst>
          </p:cNvPr>
          <p:cNvGrpSpPr/>
          <p:nvPr/>
        </p:nvGrpSpPr>
        <p:grpSpPr>
          <a:xfrm>
            <a:off x="2220030" y="5214290"/>
            <a:ext cx="6840760" cy="1540535"/>
            <a:chOff x="2195736" y="5202235"/>
            <a:chExt cx="6840760" cy="1181606"/>
          </a:xfrm>
        </p:grpSpPr>
        <p:sp>
          <p:nvSpPr>
            <p:cNvPr id="19" name="四角形: 角を丸くする 18">
              <a:extLst>
                <a:ext uri="{FF2B5EF4-FFF2-40B4-BE49-F238E27FC236}">
                  <a16:creationId xmlns:a16="http://schemas.microsoft.com/office/drawing/2014/main" id="{9ABF4514-EACB-BB33-768F-85FFF3D6068B}"/>
                </a:ext>
              </a:extLst>
            </p:cNvPr>
            <p:cNvSpPr/>
            <p:nvPr/>
          </p:nvSpPr>
          <p:spPr>
            <a:xfrm>
              <a:off x="2195736" y="5327735"/>
              <a:ext cx="6840760" cy="1056106"/>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2000"/>
                </a:lnSpc>
              </a:pPr>
              <a:r>
                <a:rPr kumimoji="1" lang="ja-JP" altLang="en-US" sz="1600" b="1" dirty="0">
                  <a:solidFill>
                    <a:schemeClr val="tx2"/>
                  </a:solidFill>
                  <a:latin typeface="メイリオ" panose="020B0604030504040204" pitchFamily="50" charset="-128"/>
                  <a:ea typeface="メイリオ" panose="020B0604030504040204" pitchFamily="50" charset="-128"/>
                </a:rPr>
                <a:t>　上下に向かい合った一組の辺が平行な四角形の内、直角を含む四角形、下の辺の長さが上の辺の長さより短い四角形を選ぶことができていません。台形の定義が理解できておらず、図形の置き方をいろいろと変えたり、直角を含んだりしたときに</a:t>
              </a:r>
              <a:r>
                <a:rPr lang="ja-JP" altLang="en-US" sz="1600" b="1" dirty="0">
                  <a:solidFill>
                    <a:schemeClr val="tx2"/>
                  </a:solidFill>
                  <a:latin typeface="メイリオ" panose="020B0604030504040204" pitchFamily="50" charset="-128"/>
                  <a:ea typeface="メイリオ" panose="020B0604030504040204" pitchFamily="50" charset="-128"/>
                </a:rPr>
                <a:t>弁別できていないことが考えられます。</a:t>
              </a:r>
              <a:endParaRPr kumimoji="1" lang="ja-JP" altLang="en-US" sz="1600" b="1" dirty="0">
                <a:solidFill>
                  <a:schemeClr val="tx2"/>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85BD99EB-D175-EDA8-DDC3-403993A68A63}"/>
                </a:ext>
              </a:extLst>
            </p:cNvPr>
            <p:cNvSpPr/>
            <p:nvPr/>
          </p:nvSpPr>
          <p:spPr>
            <a:xfrm>
              <a:off x="2195736" y="5202235"/>
              <a:ext cx="6840760" cy="290134"/>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sp>
        <p:nvSpPr>
          <p:cNvPr id="12" name="矢印: 右 11">
            <a:extLst>
              <a:ext uri="{FF2B5EF4-FFF2-40B4-BE49-F238E27FC236}">
                <a16:creationId xmlns:a16="http://schemas.microsoft.com/office/drawing/2014/main" id="{9CE7FFF9-E322-4694-92F6-27E9DF951E07}"/>
              </a:ext>
            </a:extLst>
          </p:cNvPr>
          <p:cNvSpPr/>
          <p:nvPr/>
        </p:nvSpPr>
        <p:spPr>
          <a:xfrm>
            <a:off x="1523809" y="5757931"/>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1C00A48-7664-4EFE-2539-8FE280217D67}"/>
              </a:ext>
            </a:extLst>
          </p:cNvPr>
          <p:cNvGrpSpPr/>
          <p:nvPr/>
        </p:nvGrpSpPr>
        <p:grpSpPr>
          <a:xfrm>
            <a:off x="1820" y="5291478"/>
            <a:ext cx="1419832" cy="1386160"/>
            <a:chOff x="19820" y="5199684"/>
            <a:chExt cx="1419832" cy="1304751"/>
          </a:xfrm>
        </p:grpSpPr>
        <p:sp>
          <p:nvSpPr>
            <p:cNvPr id="8" name="四角形: 角を丸くする 7">
              <a:extLst>
                <a:ext uri="{FF2B5EF4-FFF2-40B4-BE49-F238E27FC236}">
                  <a16:creationId xmlns:a16="http://schemas.microsoft.com/office/drawing/2014/main" id="{F5D0E304-060D-3452-DA0A-0EF778E7F344}"/>
                </a:ext>
              </a:extLst>
            </p:cNvPr>
            <p:cNvSpPr/>
            <p:nvPr/>
          </p:nvSpPr>
          <p:spPr>
            <a:xfrm>
              <a:off x="107504" y="5199684"/>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2800" b="1" dirty="0">
                  <a:solidFill>
                    <a:schemeClr val="tx2"/>
                  </a:solidFill>
                  <a:latin typeface="メイリオ" panose="020B0604030504040204" pitchFamily="50" charset="-128"/>
                  <a:ea typeface="メイリオ" panose="020B0604030504040204" pitchFamily="50" charset="-128"/>
                </a:rPr>
                <a:t>２</a:t>
              </a:r>
              <a:endParaRPr lang="en-US" altLang="ja-JP" sz="28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CBE721D0-532D-220F-5F92-E8286E8AE4E6}"/>
                </a:ext>
              </a:extLst>
            </p:cNvPr>
            <p:cNvSpPr/>
            <p:nvPr/>
          </p:nvSpPr>
          <p:spPr>
            <a:xfrm>
              <a:off x="107505" y="5208291"/>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776CA58-6A1A-7AEF-2D00-DDA7D45939F1}"/>
                </a:ext>
              </a:extLst>
            </p:cNvPr>
            <p:cNvSpPr txBox="1"/>
            <p:nvPr/>
          </p:nvSpPr>
          <p:spPr>
            <a:xfrm>
              <a:off x="19820" y="5639762"/>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grpSp>
      <p:sp>
        <p:nvSpPr>
          <p:cNvPr id="3" name="吹き出し: 角を丸めた四角形 2">
            <a:extLst>
              <a:ext uri="{FF2B5EF4-FFF2-40B4-BE49-F238E27FC236}">
                <a16:creationId xmlns:a16="http://schemas.microsoft.com/office/drawing/2014/main" id="{F4257707-0266-8701-3BFC-373C860B906F}"/>
              </a:ext>
            </a:extLst>
          </p:cNvPr>
          <p:cNvSpPr/>
          <p:nvPr/>
        </p:nvSpPr>
        <p:spPr>
          <a:xfrm>
            <a:off x="1421651" y="700432"/>
            <a:ext cx="3582397" cy="1018302"/>
          </a:xfrm>
          <a:prstGeom prst="wedgeRoundRectCallout">
            <a:avLst>
              <a:gd name="adj1" fmla="val -59273"/>
              <a:gd name="adj2" fmla="val 277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考えてみましょう。</a:t>
            </a:r>
          </a:p>
        </p:txBody>
      </p:sp>
      <p:sp>
        <p:nvSpPr>
          <p:cNvPr id="5" name="吹き出し: 角を丸めた四角形 4">
            <a:extLst>
              <a:ext uri="{FF2B5EF4-FFF2-40B4-BE49-F238E27FC236}">
                <a16:creationId xmlns:a16="http://schemas.microsoft.com/office/drawing/2014/main" id="{1E7B3D96-0690-D9FA-EE5F-CE67ADD41721}"/>
              </a:ext>
            </a:extLst>
          </p:cNvPr>
          <p:cNvSpPr/>
          <p:nvPr/>
        </p:nvSpPr>
        <p:spPr>
          <a:xfrm>
            <a:off x="7020272" y="696565"/>
            <a:ext cx="1879128" cy="379532"/>
          </a:xfrm>
          <a:prstGeom prst="wedgeRoundRectCallout">
            <a:avLst>
              <a:gd name="adj1" fmla="val 24561"/>
              <a:gd name="adj2" fmla="val 892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1026" name="Picture 2" descr="自動車タイ生産">
            <a:extLst>
              <a:ext uri="{FF2B5EF4-FFF2-40B4-BE49-F238E27FC236}">
                <a16:creationId xmlns:a16="http://schemas.microsoft.com/office/drawing/2014/main" id="{BA032641-452A-312F-DD06-FA7F0AD75F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7"/>
          <a:stretch>
            <a:fillRect/>
          </a:stretch>
        </p:blipFill>
        <p:spPr bwMode="auto">
          <a:xfrm>
            <a:off x="308963" y="1073497"/>
            <a:ext cx="893228" cy="725736"/>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EEAC001A-B20F-2041-B269-1EA699AC5914}"/>
              </a:ext>
            </a:extLst>
          </p:cNvPr>
          <p:cNvSpPr/>
          <p:nvPr/>
        </p:nvSpPr>
        <p:spPr>
          <a:xfrm>
            <a:off x="1069561" y="169738"/>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8327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E5BC-EB90-C7F4-49DB-370710214D99}"/>
            </a:ext>
          </a:extLst>
        </p:cNvPr>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47F66069-2E1A-9B3E-9D37-E13402D19085}"/>
              </a:ext>
            </a:extLst>
          </p:cNvPr>
          <p:cNvSpPr/>
          <p:nvPr/>
        </p:nvSpPr>
        <p:spPr>
          <a:xfrm>
            <a:off x="894355" y="4427957"/>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9E6D42F4-2D7D-E2B9-2177-5E2E2B6D29CF}"/>
              </a:ext>
            </a:extLst>
          </p:cNvPr>
          <p:cNvSpPr/>
          <p:nvPr/>
        </p:nvSpPr>
        <p:spPr>
          <a:xfrm>
            <a:off x="894356" y="3828718"/>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F785437D-16B7-3731-30EB-AE0B456628EA}"/>
              </a:ext>
            </a:extLst>
          </p:cNvPr>
          <p:cNvSpPr/>
          <p:nvPr/>
        </p:nvSpPr>
        <p:spPr>
          <a:xfrm>
            <a:off x="285355" y="764704"/>
            <a:ext cx="8573292" cy="1330707"/>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図形を回転させたり裏返したりして、図形を構成する要素や位</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置関係から、向きを変えても「台形」であることが理解できるよ</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うな</a:t>
            </a:r>
            <a:r>
              <a:rPr lang="ja-JP" altLang="en-US" sz="1800" b="1" dirty="0">
                <a:solidFill>
                  <a:srgbClr val="002060"/>
                </a:solidFill>
                <a:latin typeface="メイリオ" panose="020B0604030504040204" pitchFamily="50" charset="-128"/>
                <a:ea typeface="メイリオ" panose="020B0604030504040204" pitchFamily="50" charset="-128"/>
              </a:rPr>
              <a:t>活動を取り入れましょう。</a:t>
            </a:r>
            <a:endParaRPr kumimoji="1" lang="ja-JP" altLang="en-US" b="1" dirty="0"/>
          </a:p>
        </p:txBody>
      </p:sp>
      <p:sp>
        <p:nvSpPr>
          <p:cNvPr id="6" name="タイトル 1">
            <a:extLst>
              <a:ext uri="{FF2B5EF4-FFF2-40B4-BE49-F238E27FC236}">
                <a16:creationId xmlns:a16="http://schemas.microsoft.com/office/drawing/2014/main" id="{A669BA98-1434-5E5E-0FC3-FF5B1328C59E}"/>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２（２）台形の意味や性質 　授業展開例</a:t>
            </a:r>
          </a:p>
        </p:txBody>
      </p:sp>
      <p:sp>
        <p:nvSpPr>
          <p:cNvPr id="2" name="四角形: 角を丸くする 1">
            <a:extLst>
              <a:ext uri="{FF2B5EF4-FFF2-40B4-BE49-F238E27FC236}">
                <a16:creationId xmlns:a16="http://schemas.microsoft.com/office/drawing/2014/main" id="{9D7A673A-DC34-5650-FF8F-80AE7E6849C8}"/>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pic>
        <p:nvPicPr>
          <p:cNvPr id="20" name="Picture 6" descr="女性教師のイラスト（職業）">
            <a:extLst>
              <a:ext uri="{FF2B5EF4-FFF2-40B4-BE49-F238E27FC236}">
                <a16:creationId xmlns:a16="http://schemas.microsoft.com/office/drawing/2014/main" id="{D3544584-4223-1D81-9B9F-A5DE6AA3B9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03043" y="2361352"/>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23" name="吹き出し: 角を丸めた四角形 22">
            <a:extLst>
              <a:ext uri="{FF2B5EF4-FFF2-40B4-BE49-F238E27FC236}">
                <a16:creationId xmlns:a16="http://schemas.microsoft.com/office/drawing/2014/main" id="{0E6E0872-DCD6-0A51-B022-8D504965B5C3}"/>
              </a:ext>
            </a:extLst>
          </p:cNvPr>
          <p:cNvSpPr/>
          <p:nvPr/>
        </p:nvSpPr>
        <p:spPr>
          <a:xfrm>
            <a:off x="1576050" y="2205770"/>
            <a:ext cx="1807001" cy="549971"/>
          </a:xfrm>
          <a:prstGeom prst="wedgeRoundRectCallout">
            <a:avLst>
              <a:gd name="adj1" fmla="val 57303"/>
              <a:gd name="adj2" fmla="val 23042"/>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①</a:t>
            </a:r>
            <a:r>
              <a:rPr kumimoji="1" lang="ja-JP" altLang="en-US" sz="1200" dirty="0">
                <a:latin typeface="メイリオ" panose="020B0604030504040204" pitchFamily="50" charset="-128"/>
                <a:ea typeface="メイリオ" panose="020B0604030504040204" pitchFamily="50" charset="-128"/>
              </a:rPr>
              <a:t>の図形の名前は？</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特徴を説明してみよう。</a:t>
            </a:r>
            <a:endParaRPr kumimoji="1" lang="en-US" altLang="ja-JP" sz="1200"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358FE973-2553-1990-A77F-41B896306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01" y="3097559"/>
            <a:ext cx="549972" cy="549972"/>
          </a:xfrm>
          <a:prstGeom prst="rect">
            <a:avLst/>
          </a:prstGeom>
        </p:spPr>
      </p:pic>
      <p:sp>
        <p:nvSpPr>
          <p:cNvPr id="43" name="吹き出し: 角を丸めた四角形 42">
            <a:extLst>
              <a:ext uri="{FF2B5EF4-FFF2-40B4-BE49-F238E27FC236}">
                <a16:creationId xmlns:a16="http://schemas.microsoft.com/office/drawing/2014/main" id="{60514994-B2BC-FE2A-D9C8-2C828BCB1A52}"/>
              </a:ext>
            </a:extLst>
          </p:cNvPr>
          <p:cNvSpPr/>
          <p:nvPr/>
        </p:nvSpPr>
        <p:spPr>
          <a:xfrm>
            <a:off x="1022645" y="3069410"/>
            <a:ext cx="2919048" cy="549972"/>
          </a:xfrm>
          <a:prstGeom prst="wedgeRoundRectCallout">
            <a:avLst>
              <a:gd name="adj1" fmla="val -59407"/>
              <a:gd name="adj2" fmla="val -1789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「台形」です。</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上の辺と下の辺が平行に</a:t>
            </a:r>
            <a:r>
              <a:rPr kumimoji="1" lang="ja-JP" altLang="en-US" sz="1200" dirty="0">
                <a:latin typeface="メイリオ" panose="020B0604030504040204" pitchFamily="50" charset="-128"/>
                <a:ea typeface="メイリオ" panose="020B0604030504040204" pitchFamily="50" charset="-128"/>
              </a:rPr>
              <a:t>なっています。</a:t>
            </a:r>
            <a:endParaRPr kumimoji="1" lang="en-US" altLang="ja-JP" sz="1200" dirty="0">
              <a:latin typeface="メイリオ" panose="020B0604030504040204" pitchFamily="50" charset="-128"/>
              <a:ea typeface="メイリオ" panose="020B0604030504040204" pitchFamily="50" charset="-128"/>
            </a:endParaRPr>
          </a:p>
        </p:txBody>
      </p:sp>
      <p:sp>
        <p:nvSpPr>
          <p:cNvPr id="44" name="吹き出し: 角を丸めた四角形 43">
            <a:extLst>
              <a:ext uri="{FF2B5EF4-FFF2-40B4-BE49-F238E27FC236}">
                <a16:creationId xmlns:a16="http://schemas.microsoft.com/office/drawing/2014/main" id="{9D912441-6131-2C79-DB1B-4C2C90F2AFBE}"/>
              </a:ext>
            </a:extLst>
          </p:cNvPr>
          <p:cNvSpPr/>
          <p:nvPr/>
        </p:nvSpPr>
        <p:spPr>
          <a:xfrm>
            <a:off x="1785704" y="4007227"/>
            <a:ext cx="1617339" cy="397851"/>
          </a:xfrm>
          <a:prstGeom prst="wedgeRoundRectCallout">
            <a:avLst>
              <a:gd name="adj1" fmla="val 60466"/>
              <a:gd name="adj2" fmla="val -2198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②の図形の名前は？</a:t>
            </a:r>
            <a:endParaRPr kumimoji="1" lang="en-US" altLang="ja-JP" sz="1200" dirty="0">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A4DEF91A-7D37-13CC-4B97-1B798004F1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472" y="5483988"/>
            <a:ext cx="574274" cy="574274"/>
          </a:xfrm>
          <a:prstGeom prst="rect">
            <a:avLst/>
          </a:prstGeom>
        </p:spPr>
      </p:pic>
      <p:sp>
        <p:nvSpPr>
          <p:cNvPr id="52" name="吹き出し: 角を丸めた四角形 51">
            <a:extLst>
              <a:ext uri="{FF2B5EF4-FFF2-40B4-BE49-F238E27FC236}">
                <a16:creationId xmlns:a16="http://schemas.microsoft.com/office/drawing/2014/main" id="{4D4B0688-BB7F-48BC-372F-B6BCE249A941}"/>
              </a:ext>
            </a:extLst>
          </p:cNvPr>
          <p:cNvSpPr/>
          <p:nvPr/>
        </p:nvSpPr>
        <p:spPr>
          <a:xfrm>
            <a:off x="5214893" y="2156193"/>
            <a:ext cx="2721016" cy="507630"/>
          </a:xfrm>
          <a:prstGeom prst="wedgeRoundRectCallout">
            <a:avLst>
              <a:gd name="adj1" fmla="val -59249"/>
              <a:gd name="adj2" fmla="val 1985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②の図形は、①の図形を回転させていると思います。</a:t>
            </a:r>
            <a:endParaRPr kumimoji="1" lang="en-US" altLang="ja-JP" sz="1200" dirty="0">
              <a:latin typeface="メイリオ" panose="020B0604030504040204" pitchFamily="50" charset="-128"/>
              <a:ea typeface="メイリオ" panose="020B0604030504040204" pitchFamily="50" charset="-128"/>
            </a:endParaRPr>
          </a:p>
        </p:txBody>
      </p:sp>
      <p:cxnSp>
        <p:nvCxnSpPr>
          <p:cNvPr id="57" name="直線コネクタ 56">
            <a:extLst>
              <a:ext uri="{FF2B5EF4-FFF2-40B4-BE49-F238E27FC236}">
                <a16:creationId xmlns:a16="http://schemas.microsoft.com/office/drawing/2014/main" id="{A29F4154-119B-E700-29BE-D6B3601B911E}"/>
              </a:ext>
            </a:extLst>
          </p:cNvPr>
          <p:cNvCxnSpPr>
            <a:cxnSpLocks/>
          </p:cNvCxnSpPr>
          <p:nvPr/>
        </p:nvCxnSpPr>
        <p:spPr>
          <a:xfrm>
            <a:off x="4139952" y="2238096"/>
            <a:ext cx="0" cy="45063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吹き出し: 角を丸めた四角形 4">
            <a:extLst>
              <a:ext uri="{FF2B5EF4-FFF2-40B4-BE49-F238E27FC236}">
                <a16:creationId xmlns:a16="http://schemas.microsoft.com/office/drawing/2014/main" id="{0E1A0696-4B7F-CADB-7FD1-E2375470A08C}"/>
              </a:ext>
            </a:extLst>
          </p:cNvPr>
          <p:cNvSpPr/>
          <p:nvPr/>
        </p:nvSpPr>
        <p:spPr>
          <a:xfrm>
            <a:off x="5514648" y="2732023"/>
            <a:ext cx="2625217" cy="383405"/>
          </a:xfrm>
          <a:prstGeom prst="wedgeRoundRectCallout">
            <a:avLst>
              <a:gd name="adj1" fmla="val 60466"/>
              <a:gd name="adj2" fmla="val -2198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では、実際に動かしてみましょう。</a:t>
            </a:r>
            <a:endParaRPr kumimoji="1" lang="en-US" altLang="ja-JP" sz="1200" dirty="0">
              <a:latin typeface="メイリオ" panose="020B0604030504040204" pitchFamily="50" charset="-128"/>
              <a:ea typeface="メイリオ" panose="020B0604030504040204" pitchFamily="50" charset="-128"/>
            </a:endParaRPr>
          </a:p>
        </p:txBody>
      </p:sp>
      <p:grpSp>
        <p:nvGrpSpPr>
          <p:cNvPr id="1024" name="グループ化 1023">
            <a:extLst>
              <a:ext uri="{FF2B5EF4-FFF2-40B4-BE49-F238E27FC236}">
                <a16:creationId xmlns:a16="http://schemas.microsoft.com/office/drawing/2014/main" id="{114342F1-27E2-F622-DACD-0226E4F738FE}"/>
              </a:ext>
            </a:extLst>
          </p:cNvPr>
          <p:cNvGrpSpPr/>
          <p:nvPr/>
        </p:nvGrpSpPr>
        <p:grpSpPr>
          <a:xfrm>
            <a:off x="120734" y="2166226"/>
            <a:ext cx="1426625" cy="812301"/>
            <a:chOff x="130543" y="2170815"/>
            <a:chExt cx="1426625" cy="812301"/>
          </a:xfrm>
        </p:grpSpPr>
        <p:grpSp>
          <p:nvGrpSpPr>
            <p:cNvPr id="60" name="グループ化 59">
              <a:extLst>
                <a:ext uri="{FF2B5EF4-FFF2-40B4-BE49-F238E27FC236}">
                  <a16:creationId xmlns:a16="http://schemas.microsoft.com/office/drawing/2014/main" id="{2546FFF6-09A8-BE88-FD65-764456DBD23A}"/>
                </a:ext>
              </a:extLst>
            </p:cNvPr>
            <p:cNvGrpSpPr/>
            <p:nvPr/>
          </p:nvGrpSpPr>
          <p:grpSpPr>
            <a:xfrm>
              <a:off x="803807" y="2231940"/>
              <a:ext cx="96922" cy="744744"/>
              <a:chOff x="803807" y="2231940"/>
              <a:chExt cx="96922" cy="744744"/>
            </a:xfrm>
          </p:grpSpPr>
          <p:sp>
            <p:nvSpPr>
              <p:cNvPr id="22" name="正方形/長方形 21">
                <a:extLst>
                  <a:ext uri="{FF2B5EF4-FFF2-40B4-BE49-F238E27FC236}">
                    <a16:creationId xmlns:a16="http://schemas.microsoft.com/office/drawing/2014/main" id="{30D45AA0-152A-60D9-4F5D-9BAC22CD841A}"/>
                  </a:ext>
                </a:extLst>
              </p:cNvPr>
              <p:cNvSpPr/>
              <p:nvPr/>
            </p:nvSpPr>
            <p:spPr>
              <a:xfrm>
                <a:off x="803807" y="2231940"/>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94D97AB9-7098-8091-0D21-7D402BD95EA6}"/>
                  </a:ext>
                </a:extLst>
              </p:cNvPr>
              <p:cNvSpPr/>
              <p:nvPr/>
            </p:nvSpPr>
            <p:spPr>
              <a:xfrm>
                <a:off x="807267" y="2868142"/>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0DECA4C4-6AD6-7688-D856-28837A72E8A1}"/>
                  </a:ext>
                </a:extLst>
              </p:cNvPr>
              <p:cNvCxnSpPr/>
              <p:nvPr/>
            </p:nvCxnSpPr>
            <p:spPr>
              <a:xfrm>
                <a:off x="899592" y="2263502"/>
                <a:ext cx="0" cy="7028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779FAEC8-CEAD-0437-9C79-3E53BB8B1E6B}"/>
                </a:ext>
              </a:extLst>
            </p:cNvPr>
            <p:cNvGrpSpPr/>
            <p:nvPr/>
          </p:nvGrpSpPr>
          <p:grpSpPr>
            <a:xfrm>
              <a:off x="217178" y="2238214"/>
              <a:ext cx="1339990" cy="744902"/>
              <a:chOff x="107504" y="2903485"/>
              <a:chExt cx="2016224" cy="1152128"/>
            </a:xfrm>
          </p:grpSpPr>
          <p:cxnSp>
            <p:nvCxnSpPr>
              <p:cNvPr id="12" name="直線コネクタ 11">
                <a:extLst>
                  <a:ext uri="{FF2B5EF4-FFF2-40B4-BE49-F238E27FC236}">
                    <a16:creationId xmlns:a16="http://schemas.microsoft.com/office/drawing/2014/main" id="{7B174B2D-BDAF-B669-6045-E91660A3F03E}"/>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F50E0AB-9B8C-1383-8C3F-19C112874396}"/>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9D8181E-85CC-6195-3BE9-E2A2C36D1203}"/>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2B7E9F0-FC53-BC08-851D-C599FD32110D}"/>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4F9C2CD-45B8-02A8-DA6E-B03E1465C9ED}"/>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CD508FE-E945-42A5-214A-07A7F9EF9790}"/>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3D3D5184-7A74-B04C-00C6-DF04F50AF2A3}"/>
                </a:ext>
              </a:extLst>
            </p:cNvPr>
            <p:cNvSpPr txBox="1"/>
            <p:nvPr/>
          </p:nvSpPr>
          <p:spPr>
            <a:xfrm>
              <a:off x="130543" y="2170815"/>
              <a:ext cx="415498" cy="369332"/>
            </a:xfrm>
            <a:prstGeom prst="rect">
              <a:avLst/>
            </a:prstGeom>
            <a:noFill/>
          </p:spPr>
          <p:txBody>
            <a:bodyPr wrap="square" rtlCol="0">
              <a:spAutoFit/>
            </a:bodyPr>
            <a:lstStyle/>
            <a:p>
              <a:r>
                <a:rPr kumimoji="1" lang="ja-JP" altLang="en-US" dirty="0"/>
                <a:t>①</a:t>
              </a:r>
            </a:p>
          </p:txBody>
        </p:sp>
      </p:grpSp>
      <p:grpSp>
        <p:nvGrpSpPr>
          <p:cNvPr id="8" name="グループ化 7">
            <a:extLst>
              <a:ext uri="{FF2B5EF4-FFF2-40B4-BE49-F238E27FC236}">
                <a16:creationId xmlns:a16="http://schemas.microsoft.com/office/drawing/2014/main" id="{66B17675-0356-ABFF-FD64-9512A8112D9C}"/>
              </a:ext>
            </a:extLst>
          </p:cNvPr>
          <p:cNvGrpSpPr/>
          <p:nvPr/>
        </p:nvGrpSpPr>
        <p:grpSpPr>
          <a:xfrm rot="10800000">
            <a:off x="530098" y="3808862"/>
            <a:ext cx="1339990" cy="744902"/>
            <a:chOff x="107504" y="2903485"/>
            <a:chExt cx="2016224" cy="1152128"/>
          </a:xfrm>
        </p:grpSpPr>
        <p:cxnSp>
          <p:nvCxnSpPr>
            <p:cNvPr id="9" name="直線コネクタ 8">
              <a:extLst>
                <a:ext uri="{FF2B5EF4-FFF2-40B4-BE49-F238E27FC236}">
                  <a16:creationId xmlns:a16="http://schemas.microsoft.com/office/drawing/2014/main" id="{21AC3B2D-C6F9-6171-23B1-705D24735CFC}"/>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64FF245-E5A1-0E98-A2D4-F714B71B4662}"/>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4FDE997-AE6E-BDED-397E-DD4E9B851D09}"/>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FBE4393-2288-CA38-B6CF-A2E3A00C6A56}"/>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BA1D69C-DD0D-7525-4C36-68C34A58045E}"/>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C245C6C-8EE8-A890-188F-A1700C6C5322}"/>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499793F4-40E5-B8AC-33EA-A59DE1D460F2}"/>
              </a:ext>
            </a:extLst>
          </p:cNvPr>
          <p:cNvSpPr txBox="1"/>
          <p:nvPr/>
        </p:nvSpPr>
        <p:spPr>
          <a:xfrm>
            <a:off x="154009" y="3781440"/>
            <a:ext cx="415498" cy="369332"/>
          </a:xfrm>
          <a:prstGeom prst="rect">
            <a:avLst/>
          </a:prstGeom>
          <a:noFill/>
        </p:spPr>
        <p:txBody>
          <a:bodyPr wrap="square" rtlCol="0">
            <a:spAutoFit/>
          </a:bodyPr>
          <a:lstStyle/>
          <a:p>
            <a:r>
              <a:rPr lang="ja-JP" altLang="en-US" dirty="0"/>
              <a:t>②</a:t>
            </a:r>
            <a:endParaRPr kumimoji="1" lang="ja-JP" altLang="en-US" dirty="0"/>
          </a:p>
        </p:txBody>
      </p:sp>
      <p:pic>
        <p:nvPicPr>
          <p:cNvPr id="25" name="Picture 6" descr="女性教師のイラスト（職業）">
            <a:extLst>
              <a:ext uri="{FF2B5EF4-FFF2-40B4-BE49-F238E27FC236}">
                <a16:creationId xmlns:a16="http://schemas.microsoft.com/office/drawing/2014/main" id="{017D708D-7C45-248F-BC88-8A937FF31E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62448" y="3930585"/>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26" name="吹き出し: 角を丸めた四角形 25">
            <a:extLst>
              <a:ext uri="{FF2B5EF4-FFF2-40B4-BE49-F238E27FC236}">
                <a16:creationId xmlns:a16="http://schemas.microsoft.com/office/drawing/2014/main" id="{3F27FDA2-D4BC-B3C4-23CF-F609A78FEC80}"/>
              </a:ext>
            </a:extLst>
          </p:cNvPr>
          <p:cNvSpPr/>
          <p:nvPr/>
        </p:nvSpPr>
        <p:spPr>
          <a:xfrm>
            <a:off x="1030678" y="4628764"/>
            <a:ext cx="1200252" cy="433529"/>
          </a:xfrm>
          <a:prstGeom prst="wedgeRoundRectCallout">
            <a:avLst>
              <a:gd name="adj1" fmla="val -65978"/>
              <a:gd name="adj2" fmla="val -1755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「台形」です。</a:t>
            </a:r>
            <a:endParaRPr kumimoji="1" lang="en-US" altLang="ja-JP" sz="1200" dirty="0">
              <a:latin typeface="メイリオ" panose="020B0604030504040204" pitchFamily="50" charset="-128"/>
              <a:ea typeface="メイリオ" panose="020B0604030504040204" pitchFamily="50" charset="-128"/>
            </a:endParaRPr>
          </a:p>
        </p:txBody>
      </p:sp>
      <p:pic>
        <p:nvPicPr>
          <p:cNvPr id="27" name="Picture 6" descr="女性教師のイラスト（職業）">
            <a:extLst>
              <a:ext uri="{FF2B5EF4-FFF2-40B4-BE49-F238E27FC236}">
                <a16:creationId xmlns:a16="http://schemas.microsoft.com/office/drawing/2014/main" id="{C07DBE20-0CD6-62D6-C182-E1F087456A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48003" y="4912480"/>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29" name="吹き出し: 角を丸めた四角形 28">
            <a:extLst>
              <a:ext uri="{FF2B5EF4-FFF2-40B4-BE49-F238E27FC236}">
                <a16:creationId xmlns:a16="http://schemas.microsoft.com/office/drawing/2014/main" id="{17A1150F-8EA6-8DB6-38D1-8BF0EB61D4A2}"/>
              </a:ext>
            </a:extLst>
          </p:cNvPr>
          <p:cNvSpPr/>
          <p:nvPr/>
        </p:nvSpPr>
        <p:spPr>
          <a:xfrm>
            <a:off x="695746" y="5135735"/>
            <a:ext cx="2386283" cy="397851"/>
          </a:xfrm>
          <a:prstGeom prst="wedgeRoundRectCallout">
            <a:avLst>
              <a:gd name="adj1" fmla="val 60466"/>
              <a:gd name="adj2" fmla="val -2198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本当に「台形」といえるかな？</a:t>
            </a:r>
            <a:endParaRPr kumimoji="1" lang="en-US" altLang="ja-JP" sz="1200" dirty="0">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E5EE34D3-F3CC-476D-8363-8F629AB5AF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846" y="4592738"/>
            <a:ext cx="574274" cy="574274"/>
          </a:xfrm>
          <a:prstGeom prst="rect">
            <a:avLst/>
          </a:prstGeom>
        </p:spPr>
      </p:pic>
      <p:sp>
        <p:nvSpPr>
          <p:cNvPr id="32" name="吹き出し: 角を丸めた四角形 31">
            <a:extLst>
              <a:ext uri="{FF2B5EF4-FFF2-40B4-BE49-F238E27FC236}">
                <a16:creationId xmlns:a16="http://schemas.microsoft.com/office/drawing/2014/main" id="{912B8A00-00B3-1E7D-4080-61EF201FA1F1}"/>
              </a:ext>
            </a:extLst>
          </p:cNvPr>
          <p:cNvSpPr/>
          <p:nvPr/>
        </p:nvSpPr>
        <p:spPr>
          <a:xfrm>
            <a:off x="1024392" y="5637174"/>
            <a:ext cx="3006765" cy="433529"/>
          </a:xfrm>
          <a:prstGeom prst="wedgeRoundRectCallout">
            <a:avLst>
              <a:gd name="adj1" fmla="val -56692"/>
              <a:gd name="adj2" fmla="val -2238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「台形」です。理由は、上の辺と下の辺が平行になっているからです。</a:t>
            </a:r>
            <a:endParaRPr kumimoji="1" lang="en-US" altLang="ja-JP" sz="1200" dirty="0">
              <a:latin typeface="メイリオ" panose="020B0604030504040204" pitchFamily="50" charset="-128"/>
              <a:ea typeface="メイリオ" panose="020B0604030504040204" pitchFamily="50" charset="-128"/>
            </a:endParaRPr>
          </a:p>
        </p:txBody>
      </p:sp>
      <p:pic>
        <p:nvPicPr>
          <p:cNvPr id="34" name="図 33">
            <a:extLst>
              <a:ext uri="{FF2B5EF4-FFF2-40B4-BE49-F238E27FC236}">
                <a16:creationId xmlns:a16="http://schemas.microsoft.com/office/drawing/2014/main" id="{B2E5830E-976C-B8B4-E33B-08CA052AF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43" y="6182310"/>
            <a:ext cx="549972" cy="549972"/>
          </a:xfrm>
          <a:prstGeom prst="rect">
            <a:avLst/>
          </a:prstGeom>
        </p:spPr>
      </p:pic>
      <p:sp>
        <p:nvSpPr>
          <p:cNvPr id="35" name="吹き出し: 角を丸めた四角形 34">
            <a:extLst>
              <a:ext uri="{FF2B5EF4-FFF2-40B4-BE49-F238E27FC236}">
                <a16:creationId xmlns:a16="http://schemas.microsoft.com/office/drawing/2014/main" id="{B6B4EB5E-C90B-9DA1-BC63-41C6466DA4C2}"/>
              </a:ext>
            </a:extLst>
          </p:cNvPr>
          <p:cNvSpPr/>
          <p:nvPr/>
        </p:nvSpPr>
        <p:spPr>
          <a:xfrm>
            <a:off x="995484" y="6159421"/>
            <a:ext cx="3027566" cy="629263"/>
          </a:xfrm>
          <a:prstGeom prst="wedgeRoundRectCallout">
            <a:avLst>
              <a:gd name="adj1" fmla="val -57471"/>
              <a:gd name="adj2" fmla="val -2077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向かいあう１組の辺が平行な四角形を「台形」とよぶので、辺の長さは関係ないと思います。</a:t>
            </a:r>
            <a:endParaRPr kumimoji="1" lang="en-US" altLang="ja-JP" sz="1200" dirty="0">
              <a:latin typeface="メイリオ" panose="020B0604030504040204" pitchFamily="50" charset="-128"/>
              <a:ea typeface="メイリオ" panose="020B0604030504040204" pitchFamily="50" charset="-128"/>
            </a:endParaRPr>
          </a:p>
        </p:txBody>
      </p:sp>
      <p:pic>
        <p:nvPicPr>
          <p:cNvPr id="40" name="図 39">
            <a:extLst>
              <a:ext uri="{FF2B5EF4-FFF2-40B4-BE49-F238E27FC236}">
                <a16:creationId xmlns:a16="http://schemas.microsoft.com/office/drawing/2014/main" id="{49CAA545-5F50-2698-EE9E-4F575E13F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8480" y="2164255"/>
            <a:ext cx="574274" cy="574274"/>
          </a:xfrm>
          <a:prstGeom prst="rect">
            <a:avLst/>
          </a:prstGeom>
        </p:spPr>
      </p:pic>
      <p:pic>
        <p:nvPicPr>
          <p:cNvPr id="1067" name="Picture 6" descr="女性教師のイラスト（職業）">
            <a:extLst>
              <a:ext uri="{FF2B5EF4-FFF2-40B4-BE49-F238E27FC236}">
                <a16:creationId xmlns:a16="http://schemas.microsoft.com/office/drawing/2014/main" id="{10B7D6E5-F4CE-ACEA-3534-E9D84E597F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76179" y="2512408"/>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6" descr="女性教師のイラスト（職業）">
            <a:extLst>
              <a:ext uri="{FF2B5EF4-FFF2-40B4-BE49-F238E27FC236}">
                <a16:creationId xmlns:a16="http://schemas.microsoft.com/office/drawing/2014/main" id="{AFD2C5DA-CDBF-E092-F73B-F420F2424F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60558" y="4289860"/>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1069" name="吹き出し: 角を丸めた四角形 1068">
            <a:extLst>
              <a:ext uri="{FF2B5EF4-FFF2-40B4-BE49-F238E27FC236}">
                <a16:creationId xmlns:a16="http://schemas.microsoft.com/office/drawing/2014/main" id="{BA7C347D-761C-ACEB-F204-4F6FF266164F}"/>
              </a:ext>
            </a:extLst>
          </p:cNvPr>
          <p:cNvSpPr/>
          <p:nvPr/>
        </p:nvSpPr>
        <p:spPr>
          <a:xfrm>
            <a:off x="4205133" y="4543355"/>
            <a:ext cx="3908189" cy="383405"/>
          </a:xfrm>
          <a:prstGeom prst="wedgeRoundRectCallout">
            <a:avLst>
              <a:gd name="adj1" fmla="val 55286"/>
              <a:gd name="adj2" fmla="val -23809"/>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動かした様子を見て、他に気付いたことはあるかな？</a:t>
            </a:r>
            <a:endParaRPr kumimoji="1" lang="en-US" altLang="ja-JP" sz="1200" dirty="0">
              <a:latin typeface="メイリオ" panose="020B0604030504040204" pitchFamily="50" charset="-128"/>
              <a:ea typeface="メイリオ" panose="020B0604030504040204" pitchFamily="50" charset="-128"/>
            </a:endParaRPr>
          </a:p>
        </p:txBody>
      </p:sp>
      <p:sp>
        <p:nvSpPr>
          <p:cNvPr id="1071" name="吹き出し: 角を丸めた四角形 1070">
            <a:extLst>
              <a:ext uri="{FF2B5EF4-FFF2-40B4-BE49-F238E27FC236}">
                <a16:creationId xmlns:a16="http://schemas.microsoft.com/office/drawing/2014/main" id="{AD0D9122-B4FF-B0A3-FFDE-6B5D58AAC277}"/>
              </a:ext>
            </a:extLst>
          </p:cNvPr>
          <p:cNvSpPr/>
          <p:nvPr/>
        </p:nvSpPr>
        <p:spPr>
          <a:xfrm>
            <a:off x="4924441" y="4981149"/>
            <a:ext cx="4063323" cy="364178"/>
          </a:xfrm>
          <a:prstGeom prst="wedgeRoundRectCallout">
            <a:avLst>
              <a:gd name="adj1" fmla="val -53404"/>
              <a:gd name="adj2" fmla="val -2399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①を②に動かす途中の斜めになった図形も「台形」だね。</a:t>
            </a:r>
            <a:endParaRPr kumimoji="1" lang="en-US" altLang="ja-JP" sz="1200" dirty="0">
              <a:latin typeface="メイリオ" panose="020B0604030504040204" pitchFamily="50" charset="-128"/>
              <a:ea typeface="メイリオ" panose="020B0604030504040204" pitchFamily="50" charset="-128"/>
            </a:endParaRPr>
          </a:p>
        </p:txBody>
      </p:sp>
      <p:pic>
        <p:nvPicPr>
          <p:cNvPr id="1070" name="図 1069">
            <a:extLst>
              <a:ext uri="{FF2B5EF4-FFF2-40B4-BE49-F238E27FC236}">
                <a16:creationId xmlns:a16="http://schemas.microsoft.com/office/drawing/2014/main" id="{D28C9291-7A6B-5E72-672A-099E65129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261" y="4941836"/>
            <a:ext cx="490120" cy="490120"/>
          </a:xfrm>
          <a:prstGeom prst="rect">
            <a:avLst/>
          </a:prstGeom>
        </p:spPr>
      </p:pic>
      <p:grpSp>
        <p:nvGrpSpPr>
          <p:cNvPr id="3" name="グループ化 2">
            <a:extLst>
              <a:ext uri="{FF2B5EF4-FFF2-40B4-BE49-F238E27FC236}">
                <a16:creationId xmlns:a16="http://schemas.microsoft.com/office/drawing/2014/main" id="{93D77C8D-8FFF-AD1B-E467-4344D85B81E5}"/>
              </a:ext>
            </a:extLst>
          </p:cNvPr>
          <p:cNvGrpSpPr/>
          <p:nvPr/>
        </p:nvGrpSpPr>
        <p:grpSpPr>
          <a:xfrm>
            <a:off x="4295594" y="3037108"/>
            <a:ext cx="4616254" cy="1463653"/>
            <a:chOff x="4139314" y="3742985"/>
            <a:chExt cx="4838123" cy="1487319"/>
          </a:xfrm>
        </p:grpSpPr>
        <p:grpSp>
          <p:nvGrpSpPr>
            <p:cNvPr id="1066" name="グループ化 1065">
              <a:extLst>
                <a:ext uri="{FF2B5EF4-FFF2-40B4-BE49-F238E27FC236}">
                  <a16:creationId xmlns:a16="http://schemas.microsoft.com/office/drawing/2014/main" id="{80F1FE0C-DF9C-04C0-2808-B90117AF7728}"/>
                </a:ext>
              </a:extLst>
            </p:cNvPr>
            <p:cNvGrpSpPr/>
            <p:nvPr/>
          </p:nvGrpSpPr>
          <p:grpSpPr>
            <a:xfrm>
              <a:off x="4139314" y="3742985"/>
              <a:ext cx="4838123" cy="1487319"/>
              <a:chOff x="4200982" y="3323599"/>
              <a:chExt cx="4838123" cy="1487319"/>
            </a:xfrm>
          </p:grpSpPr>
          <p:grpSp>
            <p:nvGrpSpPr>
              <p:cNvPr id="1048" name="グループ化 1047">
                <a:extLst>
                  <a:ext uri="{FF2B5EF4-FFF2-40B4-BE49-F238E27FC236}">
                    <a16:creationId xmlns:a16="http://schemas.microsoft.com/office/drawing/2014/main" id="{F9B4DC66-C8B3-7C65-64B0-10FE0E6858C6}"/>
                  </a:ext>
                </a:extLst>
              </p:cNvPr>
              <p:cNvGrpSpPr/>
              <p:nvPr/>
            </p:nvGrpSpPr>
            <p:grpSpPr>
              <a:xfrm rot="7252562">
                <a:off x="6688206" y="3907602"/>
                <a:ext cx="1128477" cy="678156"/>
                <a:chOff x="107504" y="2903485"/>
                <a:chExt cx="2016224" cy="1152128"/>
              </a:xfrm>
            </p:grpSpPr>
            <p:cxnSp>
              <p:nvCxnSpPr>
                <p:cNvPr id="1049" name="直線コネクタ 1048">
                  <a:extLst>
                    <a:ext uri="{FF2B5EF4-FFF2-40B4-BE49-F238E27FC236}">
                      <a16:creationId xmlns:a16="http://schemas.microsoft.com/office/drawing/2014/main" id="{86337389-63DB-B106-97EB-CF830DCB36BE}"/>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0" name="直線コネクタ 1049">
                  <a:extLst>
                    <a:ext uri="{FF2B5EF4-FFF2-40B4-BE49-F238E27FC236}">
                      <a16:creationId xmlns:a16="http://schemas.microsoft.com/office/drawing/2014/main" id="{58CE2196-8CF9-E5E9-EDE8-8F2CE2D17A5F}"/>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1" name="直線コネクタ 1050">
                  <a:extLst>
                    <a:ext uri="{FF2B5EF4-FFF2-40B4-BE49-F238E27FC236}">
                      <a16:creationId xmlns:a16="http://schemas.microsoft.com/office/drawing/2014/main" id="{BEDB36DB-0175-0C85-E6C7-9AA6893F643E}"/>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2" name="直線コネクタ 1051">
                  <a:extLst>
                    <a:ext uri="{FF2B5EF4-FFF2-40B4-BE49-F238E27FC236}">
                      <a16:creationId xmlns:a16="http://schemas.microsoft.com/office/drawing/2014/main" id="{C98A98DB-5454-29B7-0D9D-98E7EF7C4E1E}"/>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3" name="直線コネクタ 1052">
                  <a:extLst>
                    <a:ext uri="{FF2B5EF4-FFF2-40B4-BE49-F238E27FC236}">
                      <a16:creationId xmlns:a16="http://schemas.microsoft.com/office/drawing/2014/main" id="{D276209A-20FA-663C-B631-524BF3495380}"/>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4" name="直線コネクタ 1053">
                  <a:extLst>
                    <a:ext uri="{FF2B5EF4-FFF2-40B4-BE49-F238E27FC236}">
                      <a16:creationId xmlns:a16="http://schemas.microsoft.com/office/drawing/2014/main" id="{52965C2B-0E8A-09AE-CEDE-6DA10C872DB7}"/>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5" name="グループ化 1064">
                <a:extLst>
                  <a:ext uri="{FF2B5EF4-FFF2-40B4-BE49-F238E27FC236}">
                    <a16:creationId xmlns:a16="http://schemas.microsoft.com/office/drawing/2014/main" id="{2CAA20D3-2CF2-D43B-ED25-B5D61C99F049}"/>
                  </a:ext>
                </a:extLst>
              </p:cNvPr>
              <p:cNvGrpSpPr/>
              <p:nvPr/>
            </p:nvGrpSpPr>
            <p:grpSpPr>
              <a:xfrm>
                <a:off x="4200982" y="3323599"/>
                <a:ext cx="4838123" cy="1421952"/>
                <a:chOff x="4200982" y="3323599"/>
                <a:chExt cx="4838123" cy="1421952"/>
              </a:xfrm>
            </p:grpSpPr>
            <p:pic>
              <p:nvPicPr>
                <p:cNvPr id="41" name="Picture 2" descr="Bli medlem - Båstad Turism &amp; Näringsliv">
                  <a:extLst>
                    <a:ext uri="{FF2B5EF4-FFF2-40B4-BE49-F238E27FC236}">
                      <a16:creationId xmlns:a16="http://schemas.microsoft.com/office/drawing/2014/main" id="{A799690C-D993-4816-F202-2BABB90B89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292258">
                  <a:off x="5112974" y="3323599"/>
                  <a:ext cx="504546" cy="504546"/>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a:extLst>
                    <a:ext uri="{FF2B5EF4-FFF2-40B4-BE49-F238E27FC236}">
                      <a16:creationId xmlns:a16="http://schemas.microsoft.com/office/drawing/2014/main" id="{C6EECE35-F9BB-9706-9603-AA59A0E010A3}"/>
                    </a:ext>
                  </a:extLst>
                </p:cNvPr>
                <p:cNvGrpSpPr/>
                <p:nvPr/>
              </p:nvGrpSpPr>
              <p:grpSpPr>
                <a:xfrm>
                  <a:off x="4200982" y="3817638"/>
                  <a:ext cx="1128477" cy="678156"/>
                  <a:chOff x="107504" y="2903485"/>
                  <a:chExt cx="2016224" cy="1152128"/>
                </a:xfrm>
              </p:grpSpPr>
              <p:cxnSp>
                <p:nvCxnSpPr>
                  <p:cNvPr id="46" name="直線コネクタ 45">
                    <a:extLst>
                      <a:ext uri="{FF2B5EF4-FFF2-40B4-BE49-F238E27FC236}">
                        <a16:creationId xmlns:a16="http://schemas.microsoft.com/office/drawing/2014/main" id="{23D42925-69F0-5FDE-9E36-1AAE52FC49F4}"/>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273F5A-7F61-13C4-E7A6-929BDE01DA3D}"/>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67EAC1C-1F79-D25F-52D0-AD8A34152324}"/>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B800A1E-0CCF-9DC8-A686-79A5D7CDB999}"/>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9" name="直線コネクタ 1038">
                    <a:extLst>
                      <a:ext uri="{FF2B5EF4-FFF2-40B4-BE49-F238E27FC236}">
                        <a16:creationId xmlns:a16="http://schemas.microsoft.com/office/drawing/2014/main" id="{FC12375B-A9BA-5537-C743-73D000AC6B65}"/>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0" name="直線コネクタ 1039">
                    <a:extLst>
                      <a:ext uri="{FF2B5EF4-FFF2-40B4-BE49-F238E27FC236}">
                        <a16:creationId xmlns:a16="http://schemas.microsoft.com/office/drawing/2014/main" id="{8D652CF5-2B98-186E-D04E-95D76183179F}"/>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グループ化 1040">
                  <a:extLst>
                    <a:ext uri="{FF2B5EF4-FFF2-40B4-BE49-F238E27FC236}">
                      <a16:creationId xmlns:a16="http://schemas.microsoft.com/office/drawing/2014/main" id="{1DEA64B2-BA84-998A-BC08-2A919AFCCE65}"/>
                    </a:ext>
                  </a:extLst>
                </p:cNvPr>
                <p:cNvGrpSpPr/>
                <p:nvPr/>
              </p:nvGrpSpPr>
              <p:grpSpPr>
                <a:xfrm rot="4185816">
                  <a:off x="5404010" y="3842235"/>
                  <a:ext cx="1128477" cy="678156"/>
                  <a:chOff x="107504" y="2903485"/>
                  <a:chExt cx="2016224" cy="1152128"/>
                </a:xfrm>
              </p:grpSpPr>
              <p:cxnSp>
                <p:nvCxnSpPr>
                  <p:cNvPr id="1042" name="直線コネクタ 1041">
                    <a:extLst>
                      <a:ext uri="{FF2B5EF4-FFF2-40B4-BE49-F238E27FC236}">
                        <a16:creationId xmlns:a16="http://schemas.microsoft.com/office/drawing/2014/main" id="{C951BE5A-1B9A-3EAD-2AA1-DEA846721FC1}"/>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3" name="直線コネクタ 1042">
                    <a:extLst>
                      <a:ext uri="{FF2B5EF4-FFF2-40B4-BE49-F238E27FC236}">
                        <a16:creationId xmlns:a16="http://schemas.microsoft.com/office/drawing/2014/main" id="{8BB2B59D-47CC-D184-5A9E-BBC33E29F516}"/>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4" name="直線コネクタ 1043">
                    <a:extLst>
                      <a:ext uri="{FF2B5EF4-FFF2-40B4-BE49-F238E27FC236}">
                        <a16:creationId xmlns:a16="http://schemas.microsoft.com/office/drawing/2014/main" id="{57E70A7A-C873-21CC-090F-54DA08F76A04}"/>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5" name="直線コネクタ 1044">
                    <a:extLst>
                      <a:ext uri="{FF2B5EF4-FFF2-40B4-BE49-F238E27FC236}">
                        <a16:creationId xmlns:a16="http://schemas.microsoft.com/office/drawing/2014/main" id="{941234E5-9810-DC33-7A91-DBA29F0B4576}"/>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6" name="直線コネクタ 1045">
                    <a:extLst>
                      <a:ext uri="{FF2B5EF4-FFF2-40B4-BE49-F238E27FC236}">
                        <a16:creationId xmlns:a16="http://schemas.microsoft.com/office/drawing/2014/main" id="{6889E234-162A-9A6A-02A3-F286A095BD28}"/>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7" name="直線コネクタ 1046">
                    <a:extLst>
                      <a:ext uri="{FF2B5EF4-FFF2-40B4-BE49-F238E27FC236}">
                        <a16:creationId xmlns:a16="http://schemas.microsoft.com/office/drawing/2014/main" id="{5656B850-4A79-7316-4327-BAF21259558D}"/>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5" name="グループ化 1054">
                  <a:extLst>
                    <a:ext uri="{FF2B5EF4-FFF2-40B4-BE49-F238E27FC236}">
                      <a16:creationId xmlns:a16="http://schemas.microsoft.com/office/drawing/2014/main" id="{18B238DA-BAD6-28CB-C3B6-CA985D534A90}"/>
                    </a:ext>
                  </a:extLst>
                </p:cNvPr>
                <p:cNvGrpSpPr/>
                <p:nvPr/>
              </p:nvGrpSpPr>
              <p:grpSpPr>
                <a:xfrm rot="10800000">
                  <a:off x="7910628" y="3825661"/>
                  <a:ext cx="1128477" cy="678156"/>
                  <a:chOff x="107504" y="2903485"/>
                  <a:chExt cx="2016224" cy="1152128"/>
                </a:xfrm>
              </p:grpSpPr>
              <p:cxnSp>
                <p:nvCxnSpPr>
                  <p:cNvPr id="1056" name="直線コネクタ 1055">
                    <a:extLst>
                      <a:ext uri="{FF2B5EF4-FFF2-40B4-BE49-F238E27FC236}">
                        <a16:creationId xmlns:a16="http://schemas.microsoft.com/office/drawing/2014/main" id="{B952BF85-C8E5-A6EF-1009-CDB90215F16E}"/>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7" name="直線コネクタ 1056">
                    <a:extLst>
                      <a:ext uri="{FF2B5EF4-FFF2-40B4-BE49-F238E27FC236}">
                        <a16:creationId xmlns:a16="http://schemas.microsoft.com/office/drawing/2014/main" id="{949F7AFC-859C-EA5C-E03D-E5E4193CA70C}"/>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8" name="直線コネクタ 1057">
                    <a:extLst>
                      <a:ext uri="{FF2B5EF4-FFF2-40B4-BE49-F238E27FC236}">
                        <a16:creationId xmlns:a16="http://schemas.microsoft.com/office/drawing/2014/main" id="{913987EE-5918-5779-54D8-4DBBA9046118}"/>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9" name="直線コネクタ 1058">
                    <a:extLst>
                      <a:ext uri="{FF2B5EF4-FFF2-40B4-BE49-F238E27FC236}">
                        <a16:creationId xmlns:a16="http://schemas.microsoft.com/office/drawing/2014/main" id="{4A34E4CE-CF79-0C69-2279-75B6F82B158C}"/>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0" name="直線コネクタ 1059">
                    <a:extLst>
                      <a:ext uri="{FF2B5EF4-FFF2-40B4-BE49-F238E27FC236}">
                        <a16:creationId xmlns:a16="http://schemas.microsoft.com/office/drawing/2014/main" id="{B3A14B93-F1E6-3E1C-B16B-B750732E6066}"/>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1" name="直線コネクタ 1060">
                    <a:extLst>
                      <a:ext uri="{FF2B5EF4-FFF2-40B4-BE49-F238E27FC236}">
                        <a16:creationId xmlns:a16="http://schemas.microsoft.com/office/drawing/2014/main" id="{10356EBA-22E1-A6B0-31F8-983CFECB0FDB}"/>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62" name="Picture 2" descr="Bli medlem - Båstad Turism &amp; Näringsliv">
                  <a:extLst>
                    <a:ext uri="{FF2B5EF4-FFF2-40B4-BE49-F238E27FC236}">
                      <a16:creationId xmlns:a16="http://schemas.microsoft.com/office/drawing/2014/main" id="{0B7CBFF9-2068-31E2-E1B0-0DCED945E9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292258">
                  <a:off x="6401590" y="3477162"/>
                  <a:ext cx="504546" cy="504546"/>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 descr="Bli medlem - Båstad Turism &amp; Näringsliv">
                  <a:extLst>
                    <a:ext uri="{FF2B5EF4-FFF2-40B4-BE49-F238E27FC236}">
                      <a16:creationId xmlns:a16="http://schemas.microsoft.com/office/drawing/2014/main" id="{A12DBB0C-566F-C6E8-031B-C71B079D0F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292258">
                  <a:off x="7570064" y="3343971"/>
                  <a:ext cx="504546" cy="5045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73" name="テキスト ボックス 1072">
              <a:extLst>
                <a:ext uri="{FF2B5EF4-FFF2-40B4-BE49-F238E27FC236}">
                  <a16:creationId xmlns:a16="http://schemas.microsoft.com/office/drawing/2014/main" id="{EEF015F7-4114-B3C4-D96E-91ED32C4B71C}"/>
                </a:ext>
              </a:extLst>
            </p:cNvPr>
            <p:cNvSpPr txBox="1"/>
            <p:nvPr/>
          </p:nvSpPr>
          <p:spPr>
            <a:xfrm>
              <a:off x="8044627" y="3828090"/>
              <a:ext cx="415498" cy="369332"/>
            </a:xfrm>
            <a:prstGeom prst="rect">
              <a:avLst/>
            </a:prstGeom>
            <a:noFill/>
          </p:spPr>
          <p:txBody>
            <a:bodyPr wrap="square" rtlCol="0">
              <a:spAutoFit/>
            </a:bodyPr>
            <a:lstStyle/>
            <a:p>
              <a:r>
                <a:rPr lang="ja-JP" altLang="en-US" dirty="0"/>
                <a:t>②</a:t>
              </a:r>
              <a:endParaRPr kumimoji="1" lang="ja-JP" altLang="en-US" dirty="0"/>
            </a:p>
          </p:txBody>
        </p:sp>
        <p:sp>
          <p:nvSpPr>
            <p:cNvPr id="1074" name="テキスト ボックス 1073">
              <a:extLst>
                <a:ext uri="{FF2B5EF4-FFF2-40B4-BE49-F238E27FC236}">
                  <a16:creationId xmlns:a16="http://schemas.microsoft.com/office/drawing/2014/main" id="{5343CF83-ECE8-7226-0154-CB2CFBE5485C}"/>
                </a:ext>
              </a:extLst>
            </p:cNvPr>
            <p:cNvSpPr txBox="1"/>
            <p:nvPr/>
          </p:nvSpPr>
          <p:spPr>
            <a:xfrm>
              <a:off x="4149264" y="3891004"/>
              <a:ext cx="415498" cy="369332"/>
            </a:xfrm>
            <a:prstGeom prst="rect">
              <a:avLst/>
            </a:prstGeom>
            <a:noFill/>
          </p:spPr>
          <p:txBody>
            <a:bodyPr wrap="square" rtlCol="0">
              <a:spAutoFit/>
            </a:bodyPr>
            <a:lstStyle/>
            <a:p>
              <a:r>
                <a:rPr kumimoji="1" lang="ja-JP" altLang="en-US" dirty="0"/>
                <a:t>①</a:t>
              </a:r>
            </a:p>
          </p:txBody>
        </p:sp>
      </p:grpSp>
      <p:pic>
        <p:nvPicPr>
          <p:cNvPr id="1075" name="図 1074">
            <a:extLst>
              <a:ext uri="{FF2B5EF4-FFF2-40B4-BE49-F238E27FC236}">
                <a16:creationId xmlns:a16="http://schemas.microsoft.com/office/drawing/2014/main" id="{48D441C0-5377-36F0-C131-CA1F8C73E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301" y="5423416"/>
            <a:ext cx="490120" cy="490120"/>
          </a:xfrm>
          <a:prstGeom prst="rect">
            <a:avLst/>
          </a:prstGeom>
        </p:spPr>
      </p:pic>
      <p:sp>
        <p:nvSpPr>
          <p:cNvPr id="1076" name="吹き出し: 角を丸めた四角形 1075">
            <a:extLst>
              <a:ext uri="{FF2B5EF4-FFF2-40B4-BE49-F238E27FC236}">
                <a16:creationId xmlns:a16="http://schemas.microsoft.com/office/drawing/2014/main" id="{018330F9-CBDB-C9D6-8B9A-257420C6B523}"/>
              </a:ext>
            </a:extLst>
          </p:cNvPr>
          <p:cNvSpPr/>
          <p:nvPr/>
        </p:nvSpPr>
        <p:spPr>
          <a:xfrm>
            <a:off x="4861635" y="5412852"/>
            <a:ext cx="4245594" cy="422712"/>
          </a:xfrm>
          <a:prstGeom prst="wedgeRoundRectCallout">
            <a:avLst>
              <a:gd name="adj1" fmla="val -52535"/>
              <a:gd name="adj2" fmla="val -2266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図形の向きに関係なく、向かい合う１組の辺が平行な四角形は「台形」ということが分かりました。</a:t>
            </a:r>
            <a:endParaRPr kumimoji="1" lang="en-US" altLang="ja-JP" sz="1200" dirty="0">
              <a:latin typeface="メイリオ" panose="020B0604030504040204" pitchFamily="50" charset="-128"/>
              <a:ea typeface="メイリオ" panose="020B0604030504040204" pitchFamily="50" charset="-128"/>
            </a:endParaRPr>
          </a:p>
        </p:txBody>
      </p:sp>
      <p:pic>
        <p:nvPicPr>
          <p:cNvPr id="62" name="Picture 6" descr="女性教師のイラスト（職業）">
            <a:extLst>
              <a:ext uri="{FF2B5EF4-FFF2-40B4-BE49-F238E27FC236}">
                <a16:creationId xmlns:a16="http://schemas.microsoft.com/office/drawing/2014/main" id="{8B6C961C-9D98-7B08-9986-DFFDD2BE56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51996" y="6195975"/>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63" name="吹き出し: 角を丸めた四角形 62">
            <a:extLst>
              <a:ext uri="{FF2B5EF4-FFF2-40B4-BE49-F238E27FC236}">
                <a16:creationId xmlns:a16="http://schemas.microsoft.com/office/drawing/2014/main" id="{A8DBD278-BC13-A938-9BB7-E87752810DA3}"/>
              </a:ext>
            </a:extLst>
          </p:cNvPr>
          <p:cNvSpPr/>
          <p:nvPr/>
        </p:nvSpPr>
        <p:spPr>
          <a:xfrm>
            <a:off x="4278790" y="5968567"/>
            <a:ext cx="4136332" cy="811635"/>
          </a:xfrm>
          <a:prstGeom prst="wedgeRoundRectCallout">
            <a:avLst>
              <a:gd name="adj1" fmla="val 55004"/>
              <a:gd name="adj2" fmla="val -5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デジタル機器の活用と併せて実物を回転させたり裏返したりする活動を行い実感を伴った理解につなげることも効果的です。</a:t>
            </a:r>
          </a:p>
        </p:txBody>
      </p:sp>
      <p:grpSp>
        <p:nvGrpSpPr>
          <p:cNvPr id="1025" name="グループ化 1024">
            <a:extLst>
              <a:ext uri="{FF2B5EF4-FFF2-40B4-BE49-F238E27FC236}">
                <a16:creationId xmlns:a16="http://schemas.microsoft.com/office/drawing/2014/main" id="{52A3C3E7-2885-05C0-8DC7-6BFBE30837C9}"/>
              </a:ext>
            </a:extLst>
          </p:cNvPr>
          <p:cNvGrpSpPr/>
          <p:nvPr/>
        </p:nvGrpSpPr>
        <p:grpSpPr>
          <a:xfrm>
            <a:off x="7201877" y="987249"/>
            <a:ext cx="1468066" cy="935228"/>
            <a:chOff x="7238912" y="1082256"/>
            <a:chExt cx="1656184" cy="935228"/>
          </a:xfrm>
        </p:grpSpPr>
        <p:sp>
          <p:nvSpPr>
            <p:cNvPr id="1026" name="四角形: 角を丸くする 1025">
              <a:extLst>
                <a:ext uri="{FF2B5EF4-FFF2-40B4-BE49-F238E27FC236}">
                  <a16:creationId xmlns:a16="http://schemas.microsoft.com/office/drawing/2014/main" id="{2295D4D1-66F4-973E-E2CC-00A213E56E83}"/>
                </a:ext>
              </a:extLst>
            </p:cNvPr>
            <p:cNvSpPr/>
            <p:nvPr/>
          </p:nvSpPr>
          <p:spPr>
            <a:xfrm>
              <a:off x="7238912" y="1094122"/>
              <a:ext cx="1656184" cy="923362"/>
            </a:xfrm>
            <a:prstGeom prst="roundRect">
              <a:avLst>
                <a:gd name="adj" fmla="val 2636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図形作成ソフト</a:t>
              </a:r>
            </a:p>
          </p:txBody>
        </p:sp>
        <p:pic>
          <p:nvPicPr>
            <p:cNvPr id="1027" name="図 1026">
              <a:extLst>
                <a:ext uri="{FF2B5EF4-FFF2-40B4-BE49-F238E27FC236}">
                  <a16:creationId xmlns:a16="http://schemas.microsoft.com/office/drawing/2014/main" id="{C2302275-693C-683D-C2E8-B148F1571696}"/>
                </a:ext>
              </a:extLst>
            </p:cNvPr>
            <p:cNvPicPr>
              <a:picLocks noChangeAspect="1"/>
            </p:cNvPicPr>
            <p:nvPr/>
          </p:nvPicPr>
          <p:blipFill>
            <a:blip r:embed="rId7"/>
            <a:stretch>
              <a:fillRect/>
            </a:stretch>
          </p:blipFill>
          <p:spPr>
            <a:xfrm>
              <a:off x="7484785" y="1082256"/>
              <a:ext cx="1164437" cy="731583"/>
            </a:xfrm>
            <a:prstGeom prst="rect">
              <a:avLst/>
            </a:prstGeom>
          </p:spPr>
        </p:pic>
      </p:grpSp>
      <p:cxnSp>
        <p:nvCxnSpPr>
          <p:cNvPr id="38" name="直線コネクタ 37">
            <a:extLst>
              <a:ext uri="{FF2B5EF4-FFF2-40B4-BE49-F238E27FC236}">
                <a16:creationId xmlns:a16="http://schemas.microsoft.com/office/drawing/2014/main" id="{0A669020-B385-4C8A-93C7-7480637004DC}"/>
              </a:ext>
            </a:extLst>
          </p:cNvPr>
          <p:cNvCxnSpPr/>
          <p:nvPr/>
        </p:nvCxnSpPr>
        <p:spPr>
          <a:xfrm>
            <a:off x="987818" y="3817638"/>
            <a:ext cx="0" cy="702815"/>
          </a:xfrm>
          <a:prstGeom prst="line">
            <a:avLst/>
          </a:prstGeom>
        </p:spPr>
        <p:style>
          <a:lnRef idx="1">
            <a:schemeClr val="accent1"/>
          </a:lnRef>
          <a:fillRef idx="0">
            <a:schemeClr val="accent1"/>
          </a:fillRef>
          <a:effectRef idx="0">
            <a:schemeClr val="accent1"/>
          </a:effectRef>
          <a:fontRef idx="minor">
            <a:schemeClr val="tx1"/>
          </a:fontRef>
        </p:style>
      </p:cxnSp>
      <p:sp>
        <p:nvSpPr>
          <p:cNvPr id="1037" name="正方形/長方形 1036">
            <a:extLst>
              <a:ext uri="{FF2B5EF4-FFF2-40B4-BE49-F238E27FC236}">
                <a16:creationId xmlns:a16="http://schemas.microsoft.com/office/drawing/2014/main" id="{3D3D681C-C3D8-793C-6E26-A42F1DE63CCD}"/>
              </a:ext>
            </a:extLst>
          </p:cNvPr>
          <p:cNvSpPr/>
          <p:nvPr/>
        </p:nvSpPr>
        <p:spPr>
          <a:xfrm>
            <a:off x="1672863" y="177555"/>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2373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D27C-A4BE-A082-B118-805EF6C9F2E2}"/>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945082D-0E80-AF12-5FD7-C198F946D1AD}"/>
              </a:ext>
            </a:extLst>
          </p:cNvPr>
          <p:cNvSpPr/>
          <p:nvPr/>
        </p:nvSpPr>
        <p:spPr>
          <a:xfrm>
            <a:off x="285355" y="764705"/>
            <a:ext cx="8573292" cy="1316294"/>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2000"/>
              </a:lnSpc>
            </a:pPr>
            <a:endParaRPr lang="en-US" altLang="ja-JP" sz="1800" b="1" dirty="0">
              <a:solidFill>
                <a:srgbClr val="002060"/>
              </a:solidFill>
              <a:latin typeface="メイリオ" panose="020B0604030504040204" pitchFamily="50" charset="-128"/>
              <a:ea typeface="メイリオ" panose="020B0604030504040204" pitchFamily="50" charset="-128"/>
            </a:endParaRPr>
          </a:p>
          <a:p>
            <a:pPr>
              <a:lnSpc>
                <a:spcPts val="2000"/>
              </a:lnSpc>
            </a:pPr>
            <a:r>
              <a:rPr lang="ja-JP" altLang="en-US" sz="1800"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デジタル機器を活用して、直角を含んだ台形等、図形を構成す</a:t>
            </a:r>
            <a:endParaRPr lang="en-US" altLang="ja-JP" b="1" dirty="0">
              <a:solidFill>
                <a:srgbClr val="002060"/>
              </a:solidFill>
              <a:latin typeface="メイリオ" panose="020B0604030504040204" pitchFamily="50" charset="-128"/>
              <a:ea typeface="メイリオ" panose="020B0604030504040204" pitchFamily="50" charset="-128"/>
            </a:endParaRPr>
          </a:p>
          <a:p>
            <a:pPr>
              <a:lnSpc>
                <a:spcPts val="2000"/>
              </a:lnSpc>
            </a:pPr>
            <a:r>
              <a:rPr lang="ja-JP" altLang="en-US" b="1" dirty="0">
                <a:solidFill>
                  <a:srgbClr val="002060"/>
                </a:solidFill>
                <a:latin typeface="メイリオ" panose="020B0604030504040204" pitchFamily="50" charset="-128"/>
                <a:ea typeface="メイリオ" panose="020B0604030504040204" pitchFamily="50" charset="-128"/>
              </a:rPr>
              <a:t>る要素や位置関係についての見方</a:t>
            </a:r>
            <a:r>
              <a:rPr lang="ja-JP" altLang="en-US" sz="1800" b="1" dirty="0">
                <a:solidFill>
                  <a:srgbClr val="002060"/>
                </a:solidFill>
                <a:latin typeface="メイリオ" panose="020B0604030504040204" pitchFamily="50" charset="-128"/>
                <a:ea typeface="メイリオ" panose="020B0604030504040204" pitchFamily="50" charset="-128"/>
              </a:rPr>
              <a:t>や感覚を豊かにする活動を取り</a:t>
            </a:r>
            <a:endParaRPr lang="en-US" altLang="ja-JP" sz="1800" b="1" dirty="0">
              <a:solidFill>
                <a:srgbClr val="002060"/>
              </a:solidFill>
              <a:latin typeface="メイリオ" panose="020B0604030504040204" pitchFamily="50" charset="-128"/>
              <a:ea typeface="メイリオ" panose="020B0604030504040204" pitchFamily="50" charset="-128"/>
            </a:endParaRPr>
          </a:p>
          <a:p>
            <a:pPr>
              <a:lnSpc>
                <a:spcPts val="2000"/>
              </a:lnSpc>
            </a:pPr>
            <a:r>
              <a:rPr lang="ja-JP" altLang="en-US" sz="1800" b="1" dirty="0">
                <a:solidFill>
                  <a:srgbClr val="002060"/>
                </a:solidFill>
                <a:latin typeface="メイリオ" panose="020B0604030504040204" pitchFamily="50" charset="-128"/>
                <a:ea typeface="メイリオ" panose="020B0604030504040204" pitchFamily="50" charset="-128"/>
              </a:rPr>
              <a:t>入れましょう。</a:t>
            </a:r>
            <a:endParaRPr kumimoji="1" lang="ja-JP" altLang="en-US" b="1" dirty="0"/>
          </a:p>
        </p:txBody>
      </p:sp>
      <p:sp>
        <p:nvSpPr>
          <p:cNvPr id="6" name="タイトル 1">
            <a:extLst>
              <a:ext uri="{FF2B5EF4-FFF2-40B4-BE49-F238E27FC236}">
                <a16:creationId xmlns:a16="http://schemas.microsoft.com/office/drawing/2014/main" id="{C634A647-BCCB-B88F-A964-C6167DE7BEAE}"/>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２（２）台形の意味や性質 　授業展開例</a:t>
            </a:r>
          </a:p>
        </p:txBody>
      </p:sp>
      <p:sp>
        <p:nvSpPr>
          <p:cNvPr id="2" name="四角形: 角を丸くする 1">
            <a:extLst>
              <a:ext uri="{FF2B5EF4-FFF2-40B4-BE49-F238E27FC236}">
                <a16:creationId xmlns:a16="http://schemas.microsoft.com/office/drawing/2014/main" id="{72C37D13-15FE-106F-A027-DC63DBBCE0A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23" name="吹き出し: 角を丸めた四角形 22">
            <a:extLst>
              <a:ext uri="{FF2B5EF4-FFF2-40B4-BE49-F238E27FC236}">
                <a16:creationId xmlns:a16="http://schemas.microsoft.com/office/drawing/2014/main" id="{BB285585-B856-1710-ADC1-D6ADCBBF7815}"/>
              </a:ext>
            </a:extLst>
          </p:cNvPr>
          <p:cNvSpPr/>
          <p:nvPr/>
        </p:nvSpPr>
        <p:spPr>
          <a:xfrm>
            <a:off x="534162" y="3314550"/>
            <a:ext cx="2454394" cy="440682"/>
          </a:xfrm>
          <a:prstGeom prst="wedgeRoundRectCallout">
            <a:avLst>
              <a:gd name="adj1" fmla="val 58765"/>
              <a:gd name="adj2" fmla="val -26740"/>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①の台形にある点</a:t>
            </a:r>
            <a:r>
              <a:rPr lang="en-US" altLang="ja-JP" sz="1200" dirty="0">
                <a:latin typeface="メイリオ" panose="020B0604030504040204" pitchFamily="50" charset="-128"/>
                <a:ea typeface="メイリオ" panose="020B0604030504040204" pitchFamily="50" charset="-128"/>
              </a:rPr>
              <a:t>B</a:t>
            </a:r>
            <a:r>
              <a:rPr lang="ja-JP" altLang="en-US" sz="1200" dirty="0">
                <a:latin typeface="メイリオ" panose="020B0604030504040204" pitchFamily="50" charset="-128"/>
                <a:ea typeface="メイリオ" panose="020B0604030504040204" pitchFamily="50" charset="-128"/>
              </a:rPr>
              <a:t>を動かしてみましょう。</a:t>
            </a:r>
            <a:endParaRPr kumimoji="1" lang="en-US" altLang="ja-JP" sz="1200" dirty="0">
              <a:latin typeface="メイリオ" panose="020B0604030504040204" pitchFamily="50" charset="-128"/>
              <a:ea typeface="メイリオ" panose="020B0604030504040204" pitchFamily="50" charset="-128"/>
            </a:endParaRPr>
          </a:p>
        </p:txBody>
      </p:sp>
      <p:sp>
        <p:nvSpPr>
          <p:cNvPr id="43" name="吹き出し: 角を丸めた四角形 42">
            <a:extLst>
              <a:ext uri="{FF2B5EF4-FFF2-40B4-BE49-F238E27FC236}">
                <a16:creationId xmlns:a16="http://schemas.microsoft.com/office/drawing/2014/main" id="{F952BA1A-619D-E27E-561D-5D188DA38EFF}"/>
              </a:ext>
            </a:extLst>
          </p:cNvPr>
          <p:cNvSpPr/>
          <p:nvPr/>
        </p:nvSpPr>
        <p:spPr>
          <a:xfrm>
            <a:off x="1267518" y="3949421"/>
            <a:ext cx="2736903" cy="348213"/>
          </a:xfrm>
          <a:prstGeom prst="wedgeRoundRectCallout">
            <a:avLst>
              <a:gd name="adj1" fmla="val -63950"/>
              <a:gd name="adj2" fmla="val -19160"/>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いろいろな台形に変わっています。</a:t>
            </a:r>
            <a:endParaRPr kumimoji="1" lang="en-US" altLang="ja-JP" sz="1200" dirty="0">
              <a:latin typeface="メイリオ" panose="020B0604030504040204" pitchFamily="50" charset="-128"/>
              <a:ea typeface="メイリオ" panose="020B0604030504040204" pitchFamily="50" charset="-128"/>
            </a:endParaRPr>
          </a:p>
        </p:txBody>
      </p:sp>
      <p:sp>
        <p:nvSpPr>
          <p:cNvPr id="44" name="吹き出し: 角を丸めた四角形 43">
            <a:extLst>
              <a:ext uri="{FF2B5EF4-FFF2-40B4-BE49-F238E27FC236}">
                <a16:creationId xmlns:a16="http://schemas.microsoft.com/office/drawing/2014/main" id="{6A6CC9FC-08EB-E9E7-DD52-40DDAD75DD27}"/>
              </a:ext>
            </a:extLst>
          </p:cNvPr>
          <p:cNvSpPr/>
          <p:nvPr/>
        </p:nvSpPr>
        <p:spPr>
          <a:xfrm>
            <a:off x="271538" y="5115299"/>
            <a:ext cx="2533684" cy="440682"/>
          </a:xfrm>
          <a:prstGeom prst="wedgeRoundRectCallout">
            <a:avLst>
              <a:gd name="adj1" fmla="val 60466"/>
              <a:gd name="adj2" fmla="val -2198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いろいろな</a:t>
            </a:r>
            <a:r>
              <a:rPr lang="ja-JP" altLang="en-US" sz="1200" dirty="0">
                <a:latin typeface="メイリオ" panose="020B0604030504040204" pitchFamily="50" charset="-128"/>
                <a:ea typeface="メイリオ" panose="020B0604030504040204" pitchFamily="50" charset="-128"/>
              </a:rPr>
              <a:t>台形</a:t>
            </a:r>
            <a:r>
              <a:rPr kumimoji="1" lang="ja-JP" altLang="en-US" sz="1200" dirty="0">
                <a:latin typeface="メイリオ" panose="020B0604030504040204" pitchFamily="50" charset="-128"/>
                <a:ea typeface="メイリオ" panose="020B0604030504040204" pitchFamily="50" charset="-128"/>
              </a:rPr>
              <a:t>とは、</a:t>
            </a:r>
            <a:r>
              <a:rPr lang="ja-JP" altLang="en-US" sz="1200" dirty="0">
                <a:latin typeface="メイリオ" panose="020B0604030504040204" pitchFamily="50" charset="-128"/>
                <a:ea typeface="メイリオ" panose="020B0604030504040204" pitchFamily="50" charset="-128"/>
              </a:rPr>
              <a:t>具体的にどのような台形かな？</a:t>
            </a:r>
            <a:endParaRPr kumimoji="1" lang="en-US" altLang="ja-JP" sz="1200" dirty="0">
              <a:latin typeface="メイリオ" panose="020B0604030504040204" pitchFamily="50" charset="-128"/>
              <a:ea typeface="メイリオ" panose="020B0604030504040204" pitchFamily="50" charset="-128"/>
            </a:endParaRPr>
          </a:p>
        </p:txBody>
      </p:sp>
      <p:sp>
        <p:nvSpPr>
          <p:cNvPr id="50" name="吹き出し: 角を丸めた四角形 49">
            <a:extLst>
              <a:ext uri="{FF2B5EF4-FFF2-40B4-BE49-F238E27FC236}">
                <a16:creationId xmlns:a16="http://schemas.microsoft.com/office/drawing/2014/main" id="{FF1AD2B6-CF1D-D76B-8206-87C34F4D4AC7}"/>
              </a:ext>
            </a:extLst>
          </p:cNvPr>
          <p:cNvSpPr/>
          <p:nvPr/>
        </p:nvSpPr>
        <p:spPr>
          <a:xfrm>
            <a:off x="4612459" y="3004196"/>
            <a:ext cx="3223162" cy="671444"/>
          </a:xfrm>
          <a:prstGeom prst="wedgeRoundRectCallout">
            <a:avLst>
              <a:gd name="adj1" fmla="val 60466"/>
              <a:gd name="adj2" fmla="val -21988"/>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なるほど！</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なぜ台形と</a:t>
            </a:r>
            <a:r>
              <a:rPr lang="ja-JP" altLang="en-US" sz="1200" dirty="0">
                <a:latin typeface="メイリオ" panose="020B0604030504040204" pitchFamily="50" charset="-128"/>
                <a:ea typeface="メイリオ" panose="020B0604030504040204" pitchFamily="50" charset="-128"/>
              </a:rPr>
              <a:t>いえるのか、ペアで説明をして確認しましょう。</a:t>
            </a:r>
            <a:endParaRPr kumimoji="1" lang="en-US" altLang="ja-JP" sz="1200" dirty="0">
              <a:latin typeface="メイリオ" panose="020B0604030504040204" pitchFamily="50" charset="-128"/>
              <a:ea typeface="メイリオ" panose="020B0604030504040204" pitchFamily="50" charset="-128"/>
            </a:endParaRPr>
          </a:p>
        </p:txBody>
      </p:sp>
      <p:cxnSp>
        <p:nvCxnSpPr>
          <p:cNvPr id="57" name="直線コネクタ 56">
            <a:extLst>
              <a:ext uri="{FF2B5EF4-FFF2-40B4-BE49-F238E27FC236}">
                <a16:creationId xmlns:a16="http://schemas.microsoft.com/office/drawing/2014/main" id="{6C54842E-303B-EA00-C456-089D1D76350B}"/>
              </a:ext>
            </a:extLst>
          </p:cNvPr>
          <p:cNvCxnSpPr>
            <a:cxnSpLocks/>
          </p:cNvCxnSpPr>
          <p:nvPr/>
        </p:nvCxnSpPr>
        <p:spPr>
          <a:xfrm>
            <a:off x="4257054" y="3263561"/>
            <a:ext cx="0" cy="3594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169" name="Picture 6" descr="女性教師のイラスト（職業）">
            <a:extLst>
              <a:ext uri="{FF2B5EF4-FFF2-40B4-BE49-F238E27FC236}">
                <a16:creationId xmlns:a16="http://schemas.microsoft.com/office/drawing/2014/main" id="{C0792111-1C38-AAEF-E939-BCBB4FB389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8942" y="3223125"/>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170" name="図 1169">
            <a:extLst>
              <a:ext uri="{FF2B5EF4-FFF2-40B4-BE49-F238E27FC236}">
                <a16:creationId xmlns:a16="http://schemas.microsoft.com/office/drawing/2014/main" id="{1777C9DE-E060-BEB0-0890-1B9CDE84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84" y="3799303"/>
            <a:ext cx="574274" cy="574274"/>
          </a:xfrm>
          <a:prstGeom prst="rect">
            <a:avLst/>
          </a:prstGeom>
        </p:spPr>
      </p:pic>
      <p:pic>
        <p:nvPicPr>
          <p:cNvPr id="1171" name="図 1170">
            <a:extLst>
              <a:ext uri="{FF2B5EF4-FFF2-40B4-BE49-F238E27FC236}">
                <a16:creationId xmlns:a16="http://schemas.microsoft.com/office/drawing/2014/main" id="{FAA13F3C-90DE-17EB-D72E-F9BF075474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538" y="4425231"/>
            <a:ext cx="549972" cy="549972"/>
          </a:xfrm>
          <a:prstGeom prst="rect">
            <a:avLst/>
          </a:prstGeom>
        </p:spPr>
      </p:pic>
      <p:sp>
        <p:nvSpPr>
          <p:cNvPr id="1172" name="吹き出し: 角を丸めた四角形 1171">
            <a:extLst>
              <a:ext uri="{FF2B5EF4-FFF2-40B4-BE49-F238E27FC236}">
                <a16:creationId xmlns:a16="http://schemas.microsoft.com/office/drawing/2014/main" id="{D809AB31-4912-6E08-20A7-B27171517B15}"/>
              </a:ext>
            </a:extLst>
          </p:cNvPr>
          <p:cNvSpPr/>
          <p:nvPr/>
        </p:nvSpPr>
        <p:spPr>
          <a:xfrm>
            <a:off x="1271375" y="4440917"/>
            <a:ext cx="2736903" cy="392067"/>
          </a:xfrm>
          <a:prstGeom prst="wedgeRoundRectCallout">
            <a:avLst>
              <a:gd name="adj1" fmla="val -63695"/>
              <a:gd name="adj2" fmla="val -2557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点</a:t>
            </a:r>
            <a:r>
              <a:rPr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に重なったら三角形になったよ。</a:t>
            </a:r>
            <a:endParaRPr kumimoji="1" lang="en-US" altLang="ja-JP" sz="1200" dirty="0">
              <a:latin typeface="メイリオ" panose="020B0604030504040204" pitchFamily="50" charset="-128"/>
              <a:ea typeface="メイリオ" panose="020B0604030504040204" pitchFamily="50" charset="-128"/>
            </a:endParaRPr>
          </a:p>
        </p:txBody>
      </p:sp>
      <p:pic>
        <p:nvPicPr>
          <p:cNvPr id="1173" name="Picture 6" descr="女性教師のイラスト（職業）">
            <a:extLst>
              <a:ext uri="{FF2B5EF4-FFF2-40B4-BE49-F238E27FC236}">
                <a16:creationId xmlns:a16="http://schemas.microsoft.com/office/drawing/2014/main" id="{22127C17-D63F-23AE-75BD-1D59876A7D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83582" y="4999084"/>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174" name="図 1173">
            <a:extLst>
              <a:ext uri="{FF2B5EF4-FFF2-40B4-BE49-F238E27FC236}">
                <a16:creationId xmlns:a16="http://schemas.microsoft.com/office/drawing/2014/main" id="{E82803FD-D0EF-C874-C63A-FE43CA97AE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586" y="5607262"/>
            <a:ext cx="549972" cy="549972"/>
          </a:xfrm>
          <a:prstGeom prst="rect">
            <a:avLst/>
          </a:prstGeom>
        </p:spPr>
      </p:pic>
      <p:sp>
        <p:nvSpPr>
          <p:cNvPr id="1175" name="吹き出し: 角を丸めた四角形 1174">
            <a:extLst>
              <a:ext uri="{FF2B5EF4-FFF2-40B4-BE49-F238E27FC236}">
                <a16:creationId xmlns:a16="http://schemas.microsoft.com/office/drawing/2014/main" id="{7A77FB60-DA39-8BC8-F354-D88CC6D4F44F}"/>
              </a:ext>
            </a:extLst>
          </p:cNvPr>
          <p:cNvSpPr/>
          <p:nvPr/>
        </p:nvSpPr>
        <p:spPr>
          <a:xfrm>
            <a:off x="1272441" y="5706342"/>
            <a:ext cx="2188453" cy="377959"/>
          </a:xfrm>
          <a:prstGeom prst="wedgeRoundRectCallout">
            <a:avLst>
              <a:gd name="adj1" fmla="val -63695"/>
              <a:gd name="adj2" fmla="val -2557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直角がある台形があります。</a:t>
            </a:r>
            <a:endParaRPr kumimoji="1" lang="en-US" altLang="ja-JP" sz="1200" dirty="0">
              <a:latin typeface="メイリオ" panose="020B0604030504040204" pitchFamily="50" charset="-128"/>
              <a:ea typeface="メイリオ" panose="020B0604030504040204" pitchFamily="50" charset="-128"/>
            </a:endParaRPr>
          </a:p>
        </p:txBody>
      </p:sp>
      <p:pic>
        <p:nvPicPr>
          <p:cNvPr id="1176" name="図 1175">
            <a:extLst>
              <a:ext uri="{FF2B5EF4-FFF2-40B4-BE49-F238E27FC236}">
                <a16:creationId xmlns:a16="http://schemas.microsoft.com/office/drawing/2014/main" id="{C99BF6D4-AB53-9956-8C3E-FEB507E3B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538" y="6207572"/>
            <a:ext cx="574274" cy="574274"/>
          </a:xfrm>
          <a:prstGeom prst="rect">
            <a:avLst/>
          </a:prstGeom>
        </p:spPr>
      </p:pic>
      <p:sp>
        <p:nvSpPr>
          <p:cNvPr id="1177" name="吹き出し: 角を丸めた四角形 1176">
            <a:extLst>
              <a:ext uri="{FF2B5EF4-FFF2-40B4-BE49-F238E27FC236}">
                <a16:creationId xmlns:a16="http://schemas.microsoft.com/office/drawing/2014/main" id="{041C3560-5D39-D142-531A-293A23209B1B}"/>
              </a:ext>
            </a:extLst>
          </p:cNvPr>
          <p:cNvSpPr/>
          <p:nvPr/>
        </p:nvSpPr>
        <p:spPr>
          <a:xfrm>
            <a:off x="1267518" y="6249660"/>
            <a:ext cx="2736901" cy="490097"/>
          </a:xfrm>
          <a:prstGeom prst="wedgeRoundRectCallout">
            <a:avLst>
              <a:gd name="adj1" fmla="val -63695"/>
              <a:gd name="adj2" fmla="val -2557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下の辺が上の辺より短い台形があります。</a:t>
            </a:r>
            <a:endParaRPr kumimoji="1" lang="en-US" altLang="ja-JP" sz="1200" dirty="0">
              <a:latin typeface="メイリオ" panose="020B0604030504040204" pitchFamily="50" charset="-128"/>
              <a:ea typeface="メイリオ" panose="020B0604030504040204" pitchFamily="50" charset="-128"/>
            </a:endParaRPr>
          </a:p>
        </p:txBody>
      </p:sp>
      <p:pic>
        <p:nvPicPr>
          <p:cNvPr id="1179" name="Picture 6" descr="女性教師のイラスト（職業）">
            <a:extLst>
              <a:ext uri="{FF2B5EF4-FFF2-40B4-BE49-F238E27FC236}">
                <a16:creationId xmlns:a16="http://schemas.microsoft.com/office/drawing/2014/main" id="{8CE75B8F-2640-45B6-99D1-6F880E06D4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28012" y="3028860"/>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181" name="図 1180">
            <a:extLst>
              <a:ext uri="{FF2B5EF4-FFF2-40B4-BE49-F238E27FC236}">
                <a16:creationId xmlns:a16="http://schemas.microsoft.com/office/drawing/2014/main" id="{3A3C954D-A3F5-A385-2F24-199E29E62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305" y="3977259"/>
            <a:ext cx="549972" cy="549972"/>
          </a:xfrm>
          <a:prstGeom prst="rect">
            <a:avLst/>
          </a:prstGeom>
        </p:spPr>
      </p:pic>
      <p:sp>
        <p:nvSpPr>
          <p:cNvPr id="1182" name="吹き出し: 角を丸めた四角形 1181">
            <a:extLst>
              <a:ext uri="{FF2B5EF4-FFF2-40B4-BE49-F238E27FC236}">
                <a16:creationId xmlns:a16="http://schemas.microsoft.com/office/drawing/2014/main" id="{3C560BBB-CE62-4F2E-DB10-2BF21B783DDA}"/>
              </a:ext>
            </a:extLst>
          </p:cNvPr>
          <p:cNvSpPr/>
          <p:nvPr/>
        </p:nvSpPr>
        <p:spPr>
          <a:xfrm>
            <a:off x="5471606" y="4974793"/>
            <a:ext cx="3535878" cy="1117462"/>
          </a:xfrm>
          <a:prstGeom prst="wedgeRoundRectCallout">
            <a:avLst>
              <a:gd name="adj1" fmla="val -59352"/>
              <a:gd name="adj2" fmla="val -2101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　　　　　　　この図形は台形です。</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わけは、上の辺と下の辺が平行</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になっているから、向かいあう　　</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１組の辺が平行な四角形といえ</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るからです。</a:t>
            </a:r>
            <a:endParaRPr lang="en-US" altLang="ja-JP" sz="1200" dirty="0">
              <a:latin typeface="メイリオ" panose="020B0604030504040204" pitchFamily="50" charset="-128"/>
              <a:ea typeface="メイリオ" panose="020B0604030504040204" pitchFamily="50" charset="-128"/>
            </a:endParaRPr>
          </a:p>
        </p:txBody>
      </p:sp>
      <p:grpSp>
        <p:nvGrpSpPr>
          <p:cNvPr id="39" name="グループ化 38">
            <a:extLst>
              <a:ext uri="{FF2B5EF4-FFF2-40B4-BE49-F238E27FC236}">
                <a16:creationId xmlns:a16="http://schemas.microsoft.com/office/drawing/2014/main" id="{38940050-E95B-E1D2-7089-0F59A0110A5C}"/>
              </a:ext>
            </a:extLst>
          </p:cNvPr>
          <p:cNvGrpSpPr/>
          <p:nvPr/>
        </p:nvGrpSpPr>
        <p:grpSpPr>
          <a:xfrm>
            <a:off x="4523674" y="3762040"/>
            <a:ext cx="4488246" cy="1965071"/>
            <a:chOff x="4356168" y="5480959"/>
            <a:chExt cx="4488246" cy="1965071"/>
          </a:xfrm>
        </p:grpSpPr>
        <p:sp>
          <p:nvSpPr>
            <p:cNvPr id="52" name="吹き出し: 角を丸めた四角形 51">
              <a:extLst>
                <a:ext uri="{FF2B5EF4-FFF2-40B4-BE49-F238E27FC236}">
                  <a16:creationId xmlns:a16="http://schemas.microsoft.com/office/drawing/2014/main" id="{9CC5A6EC-568B-EEF8-0621-FC666B1994EF}"/>
                </a:ext>
              </a:extLst>
            </p:cNvPr>
            <p:cNvSpPr/>
            <p:nvPr/>
          </p:nvSpPr>
          <p:spPr>
            <a:xfrm>
              <a:off x="5286935" y="5480959"/>
              <a:ext cx="3557479" cy="1117462"/>
            </a:xfrm>
            <a:prstGeom prst="wedgeRoundRectCallout">
              <a:avLst>
                <a:gd name="adj1" fmla="val -58446"/>
                <a:gd name="adj2" fmla="val -21039"/>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　　　　　　　この図形は台形です。</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わけは、上の辺と下の辺が平行</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になっているから、向かいあう　　</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１組の辺が平行な四角形といえ</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　　　　　　　るからです。</a:t>
              </a:r>
              <a:endParaRPr lang="en-US" altLang="ja-JP" sz="12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0D7456C2-6A55-8628-ADC3-4B45D0D5294D}"/>
                </a:ext>
              </a:extLst>
            </p:cNvPr>
            <p:cNvSpPr/>
            <p:nvPr/>
          </p:nvSpPr>
          <p:spPr>
            <a:xfrm>
              <a:off x="5592527" y="6245377"/>
              <a:ext cx="98723" cy="115781"/>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8" name="グループ化 1137">
              <a:extLst>
                <a:ext uri="{FF2B5EF4-FFF2-40B4-BE49-F238E27FC236}">
                  <a16:creationId xmlns:a16="http://schemas.microsoft.com/office/drawing/2014/main" id="{A02BF201-68FF-840E-7873-1C605CEFDC2D}"/>
                </a:ext>
              </a:extLst>
            </p:cNvPr>
            <p:cNvGrpSpPr/>
            <p:nvPr/>
          </p:nvGrpSpPr>
          <p:grpSpPr>
            <a:xfrm>
              <a:off x="5592547" y="5768845"/>
              <a:ext cx="809022" cy="590396"/>
              <a:chOff x="2141136" y="3297387"/>
              <a:chExt cx="809022" cy="590396"/>
            </a:xfrm>
          </p:grpSpPr>
          <p:cxnSp>
            <p:nvCxnSpPr>
              <p:cNvPr id="1057" name="直線コネクタ 1056">
                <a:extLst>
                  <a:ext uri="{FF2B5EF4-FFF2-40B4-BE49-F238E27FC236}">
                    <a16:creationId xmlns:a16="http://schemas.microsoft.com/office/drawing/2014/main" id="{2E6258EA-4B6D-C8AB-3788-9276FF23BD37}"/>
                  </a:ext>
                </a:extLst>
              </p:cNvPr>
              <p:cNvCxnSpPr>
                <a:cxnSpLocks/>
              </p:cNvCxnSpPr>
              <p:nvPr/>
            </p:nvCxnSpPr>
            <p:spPr>
              <a:xfrm>
                <a:off x="2141136" y="3297387"/>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8" name="直線コネクタ 1057">
                <a:extLst>
                  <a:ext uri="{FF2B5EF4-FFF2-40B4-BE49-F238E27FC236}">
                    <a16:creationId xmlns:a16="http://schemas.microsoft.com/office/drawing/2014/main" id="{EE75AC1A-1466-14C1-9CD3-0E5D3FC4FC11}"/>
                  </a:ext>
                </a:extLst>
              </p:cNvPr>
              <p:cNvCxnSpPr>
                <a:cxnSpLocks/>
              </p:cNvCxnSpPr>
              <p:nvPr/>
            </p:nvCxnSpPr>
            <p:spPr>
              <a:xfrm>
                <a:off x="2172102" y="3872351"/>
                <a:ext cx="778056" cy="15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9" name="直線コネクタ 1058">
                <a:extLst>
                  <a:ext uri="{FF2B5EF4-FFF2-40B4-BE49-F238E27FC236}">
                    <a16:creationId xmlns:a16="http://schemas.microsoft.com/office/drawing/2014/main" id="{699CA41A-8D7C-7735-6554-D4E816890483}"/>
                  </a:ext>
                </a:extLst>
              </p:cNvPr>
              <p:cNvCxnSpPr>
                <a:cxnSpLocks/>
              </p:cNvCxnSpPr>
              <p:nvPr/>
            </p:nvCxnSpPr>
            <p:spPr>
              <a:xfrm>
                <a:off x="2766972" y="3297387"/>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0" name="直線コネクタ 1059">
                <a:extLst>
                  <a:ext uri="{FF2B5EF4-FFF2-40B4-BE49-F238E27FC236}">
                    <a16:creationId xmlns:a16="http://schemas.microsoft.com/office/drawing/2014/main" id="{1DCFB711-671A-5D51-0A21-5A1CE8D554DB}"/>
                  </a:ext>
                </a:extLst>
              </p:cNvPr>
              <p:cNvCxnSpPr>
                <a:cxnSpLocks/>
              </p:cNvCxnSpPr>
              <p:nvPr/>
            </p:nvCxnSpPr>
            <p:spPr>
              <a:xfrm>
                <a:off x="2141136" y="3297387"/>
                <a:ext cx="0" cy="586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1" name="直線コネクタ 1060">
                <a:extLst>
                  <a:ext uri="{FF2B5EF4-FFF2-40B4-BE49-F238E27FC236}">
                    <a16:creationId xmlns:a16="http://schemas.microsoft.com/office/drawing/2014/main" id="{050D1448-BE07-50B6-D944-FE4781659DAC}"/>
                  </a:ext>
                </a:extLst>
              </p:cNvPr>
              <p:cNvCxnSpPr>
                <a:cxnSpLocks/>
              </p:cNvCxnSpPr>
              <p:nvPr/>
            </p:nvCxnSpPr>
            <p:spPr>
              <a:xfrm>
                <a:off x="2141136" y="3297387"/>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2" name="直線コネクタ 1061">
                <a:extLst>
                  <a:ext uri="{FF2B5EF4-FFF2-40B4-BE49-F238E27FC236}">
                    <a16:creationId xmlns:a16="http://schemas.microsoft.com/office/drawing/2014/main" id="{D862AE2A-9103-4F0A-E905-F3150F8C1F4B}"/>
                  </a:ext>
                </a:extLst>
              </p:cNvPr>
              <p:cNvCxnSpPr>
                <a:cxnSpLocks/>
              </p:cNvCxnSpPr>
              <p:nvPr/>
            </p:nvCxnSpPr>
            <p:spPr>
              <a:xfrm>
                <a:off x="2141136" y="3887783"/>
                <a:ext cx="8090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80" name="図 1179">
              <a:extLst>
                <a:ext uri="{FF2B5EF4-FFF2-40B4-BE49-F238E27FC236}">
                  <a16:creationId xmlns:a16="http://schemas.microsoft.com/office/drawing/2014/main" id="{D7563181-F809-6E15-FD56-1532FFE1A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168" y="6871756"/>
              <a:ext cx="574274" cy="574274"/>
            </a:xfrm>
            <a:prstGeom prst="rect">
              <a:avLst/>
            </a:prstGeom>
          </p:spPr>
        </p:pic>
        <p:sp>
          <p:nvSpPr>
            <p:cNvPr id="1152" name="楕円 1151">
              <a:extLst>
                <a:ext uri="{FF2B5EF4-FFF2-40B4-BE49-F238E27FC236}">
                  <a16:creationId xmlns:a16="http://schemas.microsoft.com/office/drawing/2014/main" id="{F280CE1B-B5D2-78C1-2EEC-070E630D915B}"/>
                </a:ext>
              </a:extLst>
            </p:cNvPr>
            <p:cNvSpPr/>
            <p:nvPr/>
          </p:nvSpPr>
          <p:spPr>
            <a:xfrm>
              <a:off x="5588676" y="634066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3808FCA9-A93D-1A3D-BEFC-A91B289B86FE}"/>
              </a:ext>
            </a:extLst>
          </p:cNvPr>
          <p:cNvSpPr/>
          <p:nvPr/>
        </p:nvSpPr>
        <p:spPr>
          <a:xfrm>
            <a:off x="859181" y="2734078"/>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2D32990-0879-4FF2-B494-09163A722C9F}"/>
              </a:ext>
            </a:extLst>
          </p:cNvPr>
          <p:cNvSpPr/>
          <p:nvPr/>
        </p:nvSpPr>
        <p:spPr>
          <a:xfrm>
            <a:off x="859181" y="2236885"/>
            <a:ext cx="93462" cy="108542"/>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98596C6A-5C0B-837F-8961-EA47D5C86160}"/>
              </a:ext>
            </a:extLst>
          </p:cNvPr>
          <p:cNvCxnSpPr>
            <a:cxnSpLocks/>
          </p:cNvCxnSpPr>
          <p:nvPr/>
        </p:nvCxnSpPr>
        <p:spPr>
          <a:xfrm>
            <a:off x="951274" y="2223280"/>
            <a:ext cx="0" cy="617437"/>
          </a:xfrm>
          <a:prstGeom prst="line">
            <a:avLst/>
          </a:prstGeom>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240EFCA-3FCD-2AD3-C2F6-EC11DA3FC3DA}"/>
              </a:ext>
            </a:extLst>
          </p:cNvPr>
          <p:cNvSpPr/>
          <p:nvPr/>
        </p:nvSpPr>
        <p:spPr>
          <a:xfrm>
            <a:off x="3688267" y="2727336"/>
            <a:ext cx="98723" cy="115781"/>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0" name="グループ化 1139">
            <a:extLst>
              <a:ext uri="{FF2B5EF4-FFF2-40B4-BE49-F238E27FC236}">
                <a16:creationId xmlns:a16="http://schemas.microsoft.com/office/drawing/2014/main" id="{E74DEDAE-C77D-CCEB-8D54-B27FE9E3D5A1}"/>
              </a:ext>
            </a:extLst>
          </p:cNvPr>
          <p:cNvGrpSpPr/>
          <p:nvPr/>
        </p:nvGrpSpPr>
        <p:grpSpPr>
          <a:xfrm>
            <a:off x="209469" y="2155832"/>
            <a:ext cx="1355211" cy="775486"/>
            <a:chOff x="130543" y="2170815"/>
            <a:chExt cx="1355211" cy="775486"/>
          </a:xfrm>
        </p:grpSpPr>
        <p:grpSp>
          <p:nvGrpSpPr>
            <p:cNvPr id="7" name="グループ化 6">
              <a:extLst>
                <a:ext uri="{FF2B5EF4-FFF2-40B4-BE49-F238E27FC236}">
                  <a16:creationId xmlns:a16="http://schemas.microsoft.com/office/drawing/2014/main" id="{40AC2AD1-5236-67D2-F42C-BDBE7C8FF194}"/>
                </a:ext>
              </a:extLst>
            </p:cNvPr>
            <p:cNvGrpSpPr/>
            <p:nvPr/>
          </p:nvGrpSpPr>
          <p:grpSpPr>
            <a:xfrm>
              <a:off x="227276" y="2256941"/>
              <a:ext cx="1258478" cy="604017"/>
              <a:chOff x="107504" y="2903485"/>
              <a:chExt cx="2016224" cy="1152128"/>
            </a:xfrm>
          </p:grpSpPr>
          <p:cxnSp>
            <p:nvCxnSpPr>
              <p:cNvPr id="8" name="直線コネクタ 7">
                <a:extLst>
                  <a:ext uri="{FF2B5EF4-FFF2-40B4-BE49-F238E27FC236}">
                    <a16:creationId xmlns:a16="http://schemas.microsoft.com/office/drawing/2014/main" id="{18648277-2CC5-7D46-B9D3-BDBFE96E1894}"/>
                  </a:ext>
                </a:extLst>
              </p:cNvPr>
              <p:cNvCxnSpPr>
                <a:cxnSpLocks/>
              </p:cNvCxnSpPr>
              <p:nvPr/>
            </p:nvCxnSpPr>
            <p:spPr>
              <a:xfrm>
                <a:off x="827584" y="2903485"/>
                <a:ext cx="1002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C5D6581-FC16-F47D-9A45-752E3093136D}"/>
                  </a:ext>
                </a:extLst>
              </p:cNvPr>
              <p:cNvCxnSpPr>
                <a:cxnSpLocks/>
              </p:cNvCxnSpPr>
              <p:nvPr/>
            </p:nvCxnSpPr>
            <p:spPr>
              <a:xfrm>
                <a:off x="107504" y="4029631"/>
                <a:ext cx="20162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3A5F46-236F-A1DD-1B18-88FDC989ADC4}"/>
                  </a:ext>
                </a:extLst>
              </p:cNvPr>
              <p:cNvCxnSpPr>
                <a:cxnSpLocks/>
              </p:cNvCxnSpPr>
              <p:nvPr/>
            </p:nvCxnSpPr>
            <p:spPr>
              <a:xfrm>
                <a:off x="1830244" y="2903485"/>
                <a:ext cx="293484" cy="1126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D7E617A-5BD4-9749-E5EE-58ACE3B2B0E7}"/>
                  </a:ext>
                </a:extLst>
              </p:cNvPr>
              <p:cNvCxnSpPr>
                <a:cxnSpLocks/>
              </p:cNvCxnSpPr>
              <p:nvPr/>
            </p:nvCxnSpPr>
            <p:spPr>
              <a:xfrm flipH="1">
                <a:off x="107504" y="2903485"/>
                <a:ext cx="72008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4B2EC14-4884-C2B6-A0E1-40B87A28873F}"/>
                  </a:ext>
                </a:extLst>
              </p:cNvPr>
              <p:cNvCxnSpPr>
                <a:cxnSpLocks/>
              </p:cNvCxnSpPr>
              <p:nvPr/>
            </p:nvCxnSpPr>
            <p:spPr>
              <a:xfrm>
                <a:off x="827584" y="2903485"/>
                <a:ext cx="1002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59EFF15-A4D7-19AB-3BEA-6EC1D5401C88}"/>
                  </a:ext>
                </a:extLst>
              </p:cNvPr>
              <p:cNvCxnSpPr>
                <a:cxnSpLocks/>
              </p:cNvCxnSpPr>
              <p:nvPr/>
            </p:nvCxnSpPr>
            <p:spPr>
              <a:xfrm flipV="1">
                <a:off x="107504" y="4029631"/>
                <a:ext cx="2016224" cy="248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1B21E31A-7070-3FF6-26E2-DBEC4F54BA79}"/>
                </a:ext>
              </a:extLst>
            </p:cNvPr>
            <p:cNvSpPr txBox="1"/>
            <p:nvPr/>
          </p:nvSpPr>
          <p:spPr>
            <a:xfrm>
              <a:off x="130543" y="2170815"/>
              <a:ext cx="415498" cy="369332"/>
            </a:xfrm>
            <a:prstGeom prst="rect">
              <a:avLst/>
            </a:prstGeom>
            <a:noFill/>
          </p:spPr>
          <p:txBody>
            <a:bodyPr wrap="square" rtlCol="0">
              <a:spAutoFit/>
            </a:bodyPr>
            <a:lstStyle/>
            <a:p>
              <a:r>
                <a:rPr kumimoji="1" lang="ja-JP" altLang="en-US" dirty="0"/>
                <a:t>①</a:t>
              </a:r>
            </a:p>
          </p:txBody>
        </p:sp>
        <p:sp>
          <p:nvSpPr>
            <p:cNvPr id="19" name="楕円 18">
              <a:extLst>
                <a:ext uri="{FF2B5EF4-FFF2-40B4-BE49-F238E27FC236}">
                  <a16:creationId xmlns:a16="http://schemas.microsoft.com/office/drawing/2014/main" id="{27CC430C-B71D-2409-0FA2-F9A6D9C1BF9A}"/>
                </a:ext>
              </a:extLst>
            </p:cNvPr>
            <p:cNvSpPr/>
            <p:nvPr/>
          </p:nvSpPr>
          <p:spPr>
            <a:xfrm>
              <a:off x="208876" y="2841664"/>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6AF3CA04-1CC0-833A-6FB2-D54FA37385D0}"/>
                </a:ext>
              </a:extLst>
            </p:cNvPr>
            <p:cNvCxnSpPr/>
            <p:nvPr/>
          </p:nvCxnSpPr>
          <p:spPr>
            <a:xfrm>
              <a:off x="285354" y="2946301"/>
              <a:ext cx="379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39" name="グループ化 1138">
            <a:extLst>
              <a:ext uri="{FF2B5EF4-FFF2-40B4-BE49-F238E27FC236}">
                <a16:creationId xmlns:a16="http://schemas.microsoft.com/office/drawing/2014/main" id="{EBA28A9D-D146-8BE0-33A3-FB5FD83E4EFC}"/>
              </a:ext>
            </a:extLst>
          </p:cNvPr>
          <p:cNvGrpSpPr/>
          <p:nvPr/>
        </p:nvGrpSpPr>
        <p:grpSpPr>
          <a:xfrm>
            <a:off x="2029499" y="2241958"/>
            <a:ext cx="988208" cy="590396"/>
            <a:chOff x="475057" y="3293878"/>
            <a:chExt cx="988208" cy="590396"/>
          </a:xfrm>
        </p:grpSpPr>
        <p:cxnSp>
          <p:nvCxnSpPr>
            <p:cNvPr id="40" name="直線コネクタ 39">
              <a:extLst>
                <a:ext uri="{FF2B5EF4-FFF2-40B4-BE49-F238E27FC236}">
                  <a16:creationId xmlns:a16="http://schemas.microsoft.com/office/drawing/2014/main" id="{9EBEACEC-A0F4-D061-8FB1-986AD23188C2}"/>
                </a:ext>
              </a:extLst>
            </p:cNvPr>
            <p:cNvCxnSpPr>
              <a:cxnSpLocks/>
            </p:cNvCxnSpPr>
            <p:nvPr/>
          </p:nvCxnSpPr>
          <p:spPr>
            <a:xfrm>
              <a:off x="654243" y="3293878"/>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E95E106-1284-F6A0-5C24-FFDE39E20419}"/>
                </a:ext>
              </a:extLst>
            </p:cNvPr>
            <p:cNvCxnSpPr>
              <a:cxnSpLocks/>
            </p:cNvCxnSpPr>
            <p:nvPr/>
          </p:nvCxnSpPr>
          <p:spPr>
            <a:xfrm>
              <a:off x="475057" y="3860429"/>
              <a:ext cx="988208" cy="238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A13F74A-B26A-DF2A-2C70-585C9E5C0660}"/>
                </a:ext>
              </a:extLst>
            </p:cNvPr>
            <p:cNvCxnSpPr>
              <a:cxnSpLocks/>
            </p:cNvCxnSpPr>
            <p:nvPr/>
          </p:nvCxnSpPr>
          <p:spPr>
            <a:xfrm>
              <a:off x="1280079" y="3293878"/>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E6AB61B-88CA-64C0-488B-FB1C60D14BB4}"/>
                </a:ext>
              </a:extLst>
            </p:cNvPr>
            <p:cNvCxnSpPr>
              <a:cxnSpLocks/>
            </p:cNvCxnSpPr>
            <p:nvPr/>
          </p:nvCxnSpPr>
          <p:spPr>
            <a:xfrm flipH="1">
              <a:off x="475057" y="3293878"/>
              <a:ext cx="179186" cy="5597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57F892A-13B7-09F3-50E7-0A54722F701C}"/>
                </a:ext>
              </a:extLst>
            </p:cNvPr>
            <p:cNvCxnSpPr>
              <a:cxnSpLocks/>
            </p:cNvCxnSpPr>
            <p:nvPr/>
          </p:nvCxnSpPr>
          <p:spPr>
            <a:xfrm>
              <a:off x="654243" y="3293878"/>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2D09D00-D89E-E12C-CA0C-04C7DD2E025B}"/>
                </a:ext>
              </a:extLst>
            </p:cNvPr>
            <p:cNvCxnSpPr>
              <a:cxnSpLocks/>
            </p:cNvCxnSpPr>
            <p:nvPr/>
          </p:nvCxnSpPr>
          <p:spPr>
            <a:xfrm>
              <a:off x="475057" y="3884274"/>
              <a:ext cx="9882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43" name="矢印: 右 1142">
            <a:extLst>
              <a:ext uri="{FF2B5EF4-FFF2-40B4-BE49-F238E27FC236}">
                <a16:creationId xmlns:a16="http://schemas.microsoft.com/office/drawing/2014/main" id="{A7B782B2-7385-FFC9-2CCB-B22BF68643A7}"/>
              </a:ext>
            </a:extLst>
          </p:cNvPr>
          <p:cNvSpPr/>
          <p:nvPr/>
        </p:nvSpPr>
        <p:spPr>
          <a:xfrm>
            <a:off x="1673138" y="2323551"/>
            <a:ext cx="319619" cy="336758"/>
          </a:xfrm>
          <a:prstGeom prst="rightArrow">
            <a:avLst/>
          </a:prstGeom>
          <a:solidFill>
            <a:srgbClr val="FF66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4" name="矢印: 右 1143">
            <a:extLst>
              <a:ext uri="{FF2B5EF4-FFF2-40B4-BE49-F238E27FC236}">
                <a16:creationId xmlns:a16="http://schemas.microsoft.com/office/drawing/2014/main" id="{F197EACC-23A1-E7B8-ABEC-53C55D1C5D8E}"/>
              </a:ext>
            </a:extLst>
          </p:cNvPr>
          <p:cNvSpPr/>
          <p:nvPr/>
        </p:nvSpPr>
        <p:spPr>
          <a:xfrm>
            <a:off x="3170815" y="2323551"/>
            <a:ext cx="319619" cy="336758"/>
          </a:xfrm>
          <a:prstGeom prst="rightArrow">
            <a:avLst/>
          </a:prstGeom>
          <a:solidFill>
            <a:srgbClr val="FF66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5" name="矢印: 右 1144">
            <a:extLst>
              <a:ext uri="{FF2B5EF4-FFF2-40B4-BE49-F238E27FC236}">
                <a16:creationId xmlns:a16="http://schemas.microsoft.com/office/drawing/2014/main" id="{B945E8A0-2501-D6A6-9925-8056F891A232}"/>
              </a:ext>
            </a:extLst>
          </p:cNvPr>
          <p:cNvSpPr/>
          <p:nvPr/>
        </p:nvSpPr>
        <p:spPr>
          <a:xfrm>
            <a:off x="4656667" y="2318491"/>
            <a:ext cx="319619" cy="336758"/>
          </a:xfrm>
          <a:prstGeom prst="rightArrow">
            <a:avLst/>
          </a:prstGeom>
          <a:solidFill>
            <a:srgbClr val="FF66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矢印: 右 1145">
            <a:extLst>
              <a:ext uri="{FF2B5EF4-FFF2-40B4-BE49-F238E27FC236}">
                <a16:creationId xmlns:a16="http://schemas.microsoft.com/office/drawing/2014/main" id="{4FA47225-ECD3-389B-A526-C9A9F9D497E1}"/>
              </a:ext>
            </a:extLst>
          </p:cNvPr>
          <p:cNvSpPr/>
          <p:nvPr/>
        </p:nvSpPr>
        <p:spPr>
          <a:xfrm>
            <a:off x="6085903" y="2318491"/>
            <a:ext cx="319619" cy="336758"/>
          </a:xfrm>
          <a:prstGeom prst="rightArrow">
            <a:avLst/>
          </a:prstGeom>
          <a:solidFill>
            <a:srgbClr val="FF66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7" name="直線矢印コネクタ 1146">
            <a:extLst>
              <a:ext uri="{FF2B5EF4-FFF2-40B4-BE49-F238E27FC236}">
                <a16:creationId xmlns:a16="http://schemas.microsoft.com/office/drawing/2014/main" id="{B97F87C4-D6AE-5C56-352F-4C3A3713F692}"/>
              </a:ext>
            </a:extLst>
          </p:cNvPr>
          <p:cNvCxnSpPr/>
          <p:nvPr/>
        </p:nvCxnSpPr>
        <p:spPr>
          <a:xfrm>
            <a:off x="2061325" y="2931318"/>
            <a:ext cx="379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1" name="楕円 1150">
            <a:extLst>
              <a:ext uri="{FF2B5EF4-FFF2-40B4-BE49-F238E27FC236}">
                <a16:creationId xmlns:a16="http://schemas.microsoft.com/office/drawing/2014/main" id="{5D245C03-41D9-B644-8D75-E066FF665726}"/>
              </a:ext>
            </a:extLst>
          </p:cNvPr>
          <p:cNvSpPr/>
          <p:nvPr/>
        </p:nvSpPr>
        <p:spPr>
          <a:xfrm>
            <a:off x="2009787" y="280169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183" name="グループ化 1182">
            <a:extLst>
              <a:ext uri="{FF2B5EF4-FFF2-40B4-BE49-F238E27FC236}">
                <a16:creationId xmlns:a16="http://schemas.microsoft.com/office/drawing/2014/main" id="{EA99FD30-E7E5-8DC1-DAEE-A9643A44DEB3}"/>
              </a:ext>
            </a:extLst>
          </p:cNvPr>
          <p:cNvGrpSpPr/>
          <p:nvPr/>
        </p:nvGrpSpPr>
        <p:grpSpPr>
          <a:xfrm>
            <a:off x="5080029" y="2225135"/>
            <a:ext cx="812425" cy="678916"/>
            <a:chOff x="5028347" y="2350735"/>
            <a:chExt cx="812425" cy="678916"/>
          </a:xfrm>
        </p:grpSpPr>
        <p:grpSp>
          <p:nvGrpSpPr>
            <p:cNvPr id="1137" name="グループ化 1136">
              <a:extLst>
                <a:ext uri="{FF2B5EF4-FFF2-40B4-BE49-F238E27FC236}">
                  <a16:creationId xmlns:a16="http://schemas.microsoft.com/office/drawing/2014/main" id="{D97D2410-F0BD-1BE7-17E3-A9E3E1493A75}"/>
                </a:ext>
              </a:extLst>
            </p:cNvPr>
            <p:cNvGrpSpPr/>
            <p:nvPr/>
          </p:nvGrpSpPr>
          <p:grpSpPr>
            <a:xfrm>
              <a:off x="5028347" y="2350735"/>
              <a:ext cx="812425" cy="593386"/>
              <a:chOff x="3842263" y="3296040"/>
              <a:chExt cx="812425" cy="593386"/>
            </a:xfrm>
          </p:grpSpPr>
          <p:cxnSp>
            <p:nvCxnSpPr>
              <p:cNvPr id="1089" name="直線コネクタ 1088">
                <a:extLst>
                  <a:ext uri="{FF2B5EF4-FFF2-40B4-BE49-F238E27FC236}">
                    <a16:creationId xmlns:a16="http://schemas.microsoft.com/office/drawing/2014/main" id="{A7D61862-F41E-25C9-C1BC-F3E43C620BD7}"/>
                  </a:ext>
                </a:extLst>
              </p:cNvPr>
              <p:cNvCxnSpPr>
                <a:cxnSpLocks/>
              </p:cNvCxnSpPr>
              <p:nvPr/>
            </p:nvCxnSpPr>
            <p:spPr>
              <a:xfrm>
                <a:off x="3842263" y="3296040"/>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0" name="直線コネクタ 1089">
                <a:extLst>
                  <a:ext uri="{FF2B5EF4-FFF2-40B4-BE49-F238E27FC236}">
                    <a16:creationId xmlns:a16="http://schemas.microsoft.com/office/drawing/2014/main" id="{2E25C566-B190-C316-E783-2FE7B4B11B0A}"/>
                  </a:ext>
                </a:extLst>
              </p:cNvPr>
              <p:cNvCxnSpPr>
                <a:cxnSpLocks/>
              </p:cNvCxnSpPr>
              <p:nvPr/>
            </p:nvCxnSpPr>
            <p:spPr>
              <a:xfrm>
                <a:off x="4025449" y="3887593"/>
                <a:ext cx="6292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1" name="直線コネクタ 1090">
                <a:extLst>
                  <a:ext uri="{FF2B5EF4-FFF2-40B4-BE49-F238E27FC236}">
                    <a16:creationId xmlns:a16="http://schemas.microsoft.com/office/drawing/2014/main" id="{4277B230-6BAD-7341-1EC9-300D84088C94}"/>
                  </a:ext>
                </a:extLst>
              </p:cNvPr>
              <p:cNvCxnSpPr>
                <a:cxnSpLocks/>
              </p:cNvCxnSpPr>
              <p:nvPr/>
            </p:nvCxnSpPr>
            <p:spPr>
              <a:xfrm>
                <a:off x="4468099" y="3296040"/>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2" name="直線コネクタ 1091">
                <a:extLst>
                  <a:ext uri="{FF2B5EF4-FFF2-40B4-BE49-F238E27FC236}">
                    <a16:creationId xmlns:a16="http://schemas.microsoft.com/office/drawing/2014/main" id="{D5439715-61BC-AB78-0D27-20C3D5CADC6E}"/>
                  </a:ext>
                </a:extLst>
              </p:cNvPr>
              <p:cNvCxnSpPr>
                <a:cxnSpLocks/>
              </p:cNvCxnSpPr>
              <p:nvPr/>
            </p:nvCxnSpPr>
            <p:spPr>
              <a:xfrm>
                <a:off x="3842263" y="3296040"/>
                <a:ext cx="179783" cy="5882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3" name="直線コネクタ 1092">
                <a:extLst>
                  <a:ext uri="{FF2B5EF4-FFF2-40B4-BE49-F238E27FC236}">
                    <a16:creationId xmlns:a16="http://schemas.microsoft.com/office/drawing/2014/main" id="{D7BDADC8-AE23-008F-1124-31205E7D31E0}"/>
                  </a:ext>
                </a:extLst>
              </p:cNvPr>
              <p:cNvCxnSpPr>
                <a:cxnSpLocks/>
              </p:cNvCxnSpPr>
              <p:nvPr/>
            </p:nvCxnSpPr>
            <p:spPr>
              <a:xfrm>
                <a:off x="3842263" y="3296040"/>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1" name="直線コネクタ 1100">
                <a:extLst>
                  <a:ext uri="{FF2B5EF4-FFF2-40B4-BE49-F238E27FC236}">
                    <a16:creationId xmlns:a16="http://schemas.microsoft.com/office/drawing/2014/main" id="{C89F2A37-16D8-5EA7-C9EB-7C8D57B9FBA3}"/>
                  </a:ext>
                </a:extLst>
              </p:cNvPr>
              <p:cNvCxnSpPr>
                <a:cxnSpLocks/>
              </p:cNvCxnSpPr>
              <p:nvPr/>
            </p:nvCxnSpPr>
            <p:spPr>
              <a:xfrm>
                <a:off x="4025449" y="3889426"/>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49" name="直線矢印コネクタ 1148">
              <a:extLst>
                <a:ext uri="{FF2B5EF4-FFF2-40B4-BE49-F238E27FC236}">
                  <a16:creationId xmlns:a16="http://schemas.microsoft.com/office/drawing/2014/main" id="{3B62657E-E9F8-06BD-1C4C-3B42EAE2EDB3}"/>
                </a:ext>
              </a:extLst>
            </p:cNvPr>
            <p:cNvCxnSpPr/>
            <p:nvPr/>
          </p:nvCxnSpPr>
          <p:spPr>
            <a:xfrm>
              <a:off x="5208130" y="3029651"/>
              <a:ext cx="379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3" name="楕円 1152">
              <a:extLst>
                <a:ext uri="{FF2B5EF4-FFF2-40B4-BE49-F238E27FC236}">
                  <a16:creationId xmlns:a16="http://schemas.microsoft.com/office/drawing/2014/main" id="{64966AFC-B8E6-E716-6765-28688F6DFDB8}"/>
                </a:ext>
              </a:extLst>
            </p:cNvPr>
            <p:cNvSpPr/>
            <p:nvPr/>
          </p:nvSpPr>
          <p:spPr>
            <a:xfrm>
              <a:off x="5186972" y="290225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1163" name="グループ化 1162">
            <a:extLst>
              <a:ext uri="{FF2B5EF4-FFF2-40B4-BE49-F238E27FC236}">
                <a16:creationId xmlns:a16="http://schemas.microsoft.com/office/drawing/2014/main" id="{E9249E08-384D-6E37-9834-E2591003B884}"/>
              </a:ext>
            </a:extLst>
          </p:cNvPr>
          <p:cNvGrpSpPr/>
          <p:nvPr/>
        </p:nvGrpSpPr>
        <p:grpSpPr>
          <a:xfrm>
            <a:off x="7866351" y="2243150"/>
            <a:ext cx="825632" cy="613388"/>
            <a:chOff x="6358398" y="2246961"/>
            <a:chExt cx="825632" cy="613388"/>
          </a:xfrm>
        </p:grpSpPr>
        <p:cxnSp>
          <p:nvCxnSpPr>
            <p:cNvPr id="1106" name="直線コネクタ 1105">
              <a:extLst>
                <a:ext uri="{FF2B5EF4-FFF2-40B4-BE49-F238E27FC236}">
                  <a16:creationId xmlns:a16="http://schemas.microsoft.com/office/drawing/2014/main" id="{CD38F588-ECF2-8759-3513-2033AC0D7144}"/>
                </a:ext>
              </a:extLst>
            </p:cNvPr>
            <p:cNvCxnSpPr>
              <a:cxnSpLocks/>
            </p:cNvCxnSpPr>
            <p:nvPr/>
          </p:nvCxnSpPr>
          <p:spPr>
            <a:xfrm>
              <a:off x="6358398" y="2246961"/>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8" name="直線コネクタ 1107">
              <a:extLst>
                <a:ext uri="{FF2B5EF4-FFF2-40B4-BE49-F238E27FC236}">
                  <a16:creationId xmlns:a16="http://schemas.microsoft.com/office/drawing/2014/main" id="{B889A26E-FD53-E602-ADA8-D2F743F3F241}"/>
                </a:ext>
              </a:extLst>
            </p:cNvPr>
            <p:cNvCxnSpPr>
              <a:cxnSpLocks/>
            </p:cNvCxnSpPr>
            <p:nvPr/>
          </p:nvCxnSpPr>
          <p:spPr>
            <a:xfrm>
              <a:off x="6984234" y="2246961"/>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9" name="直線コネクタ 1108">
              <a:extLst>
                <a:ext uri="{FF2B5EF4-FFF2-40B4-BE49-F238E27FC236}">
                  <a16:creationId xmlns:a16="http://schemas.microsoft.com/office/drawing/2014/main" id="{69042319-23A8-EAD1-E1FA-07FCA930AEF0}"/>
                </a:ext>
              </a:extLst>
            </p:cNvPr>
            <p:cNvCxnSpPr>
              <a:cxnSpLocks/>
              <a:endCxn id="1154" idx="4"/>
            </p:cNvCxnSpPr>
            <p:nvPr/>
          </p:nvCxnSpPr>
          <p:spPr>
            <a:xfrm>
              <a:off x="6358398" y="2246961"/>
              <a:ext cx="802773" cy="6133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0" name="直線コネクタ 1109">
              <a:extLst>
                <a:ext uri="{FF2B5EF4-FFF2-40B4-BE49-F238E27FC236}">
                  <a16:creationId xmlns:a16="http://schemas.microsoft.com/office/drawing/2014/main" id="{3BC002F5-FBF5-7431-F460-4C5A7CFC5ABF}"/>
                </a:ext>
              </a:extLst>
            </p:cNvPr>
            <p:cNvCxnSpPr>
              <a:cxnSpLocks/>
            </p:cNvCxnSpPr>
            <p:nvPr/>
          </p:nvCxnSpPr>
          <p:spPr>
            <a:xfrm>
              <a:off x="6358398" y="2246961"/>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54" name="楕円 1153">
              <a:extLst>
                <a:ext uri="{FF2B5EF4-FFF2-40B4-BE49-F238E27FC236}">
                  <a16:creationId xmlns:a16="http://schemas.microsoft.com/office/drawing/2014/main" id="{737807DD-30CB-7B93-2600-D37AD9C7FC9B}"/>
                </a:ext>
              </a:extLst>
            </p:cNvPr>
            <p:cNvSpPr/>
            <p:nvPr/>
          </p:nvSpPr>
          <p:spPr>
            <a:xfrm>
              <a:off x="7138311" y="2814630"/>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1195" name="グループ化 1194">
            <a:extLst>
              <a:ext uri="{FF2B5EF4-FFF2-40B4-BE49-F238E27FC236}">
                <a16:creationId xmlns:a16="http://schemas.microsoft.com/office/drawing/2014/main" id="{B35F2534-6732-0414-C527-C0C50975D351}"/>
              </a:ext>
            </a:extLst>
          </p:cNvPr>
          <p:cNvGrpSpPr/>
          <p:nvPr/>
        </p:nvGrpSpPr>
        <p:grpSpPr>
          <a:xfrm>
            <a:off x="3684411" y="2250660"/>
            <a:ext cx="812893" cy="617542"/>
            <a:chOff x="3627347" y="2362286"/>
            <a:chExt cx="812893" cy="617542"/>
          </a:xfrm>
        </p:grpSpPr>
        <p:grpSp>
          <p:nvGrpSpPr>
            <p:cNvPr id="1196" name="グループ化 1195">
              <a:extLst>
                <a:ext uri="{FF2B5EF4-FFF2-40B4-BE49-F238E27FC236}">
                  <a16:creationId xmlns:a16="http://schemas.microsoft.com/office/drawing/2014/main" id="{12A78E39-7C4B-052E-333E-6A1450DF47BB}"/>
                </a:ext>
              </a:extLst>
            </p:cNvPr>
            <p:cNvGrpSpPr/>
            <p:nvPr/>
          </p:nvGrpSpPr>
          <p:grpSpPr>
            <a:xfrm>
              <a:off x="3631218" y="2362286"/>
              <a:ext cx="809022" cy="590396"/>
              <a:chOff x="2141136" y="3297387"/>
              <a:chExt cx="809022" cy="590396"/>
            </a:xfrm>
          </p:grpSpPr>
          <p:cxnSp>
            <p:nvCxnSpPr>
              <p:cNvPr id="1198" name="直線コネクタ 1197">
                <a:extLst>
                  <a:ext uri="{FF2B5EF4-FFF2-40B4-BE49-F238E27FC236}">
                    <a16:creationId xmlns:a16="http://schemas.microsoft.com/office/drawing/2014/main" id="{6AFF1F3A-EDB0-00D7-266A-84CB241E2D03}"/>
                  </a:ext>
                </a:extLst>
              </p:cNvPr>
              <p:cNvCxnSpPr>
                <a:cxnSpLocks/>
              </p:cNvCxnSpPr>
              <p:nvPr/>
            </p:nvCxnSpPr>
            <p:spPr>
              <a:xfrm>
                <a:off x="2141136" y="3297387"/>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9" name="直線コネクタ 1198">
                <a:extLst>
                  <a:ext uri="{FF2B5EF4-FFF2-40B4-BE49-F238E27FC236}">
                    <a16:creationId xmlns:a16="http://schemas.microsoft.com/office/drawing/2014/main" id="{3789D18B-FDDB-93EF-702E-0CFCEBA55FFE}"/>
                  </a:ext>
                </a:extLst>
              </p:cNvPr>
              <p:cNvCxnSpPr>
                <a:cxnSpLocks/>
              </p:cNvCxnSpPr>
              <p:nvPr/>
            </p:nvCxnSpPr>
            <p:spPr>
              <a:xfrm>
                <a:off x="2172102" y="3872351"/>
                <a:ext cx="778056" cy="15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0" name="直線コネクタ 1199">
                <a:extLst>
                  <a:ext uri="{FF2B5EF4-FFF2-40B4-BE49-F238E27FC236}">
                    <a16:creationId xmlns:a16="http://schemas.microsoft.com/office/drawing/2014/main" id="{BBAA8F27-B830-C4CC-3EE1-DC86D661A78B}"/>
                  </a:ext>
                </a:extLst>
              </p:cNvPr>
              <p:cNvCxnSpPr>
                <a:cxnSpLocks/>
              </p:cNvCxnSpPr>
              <p:nvPr/>
            </p:nvCxnSpPr>
            <p:spPr>
              <a:xfrm>
                <a:off x="2766972" y="3297387"/>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1" name="直線コネクタ 1200">
                <a:extLst>
                  <a:ext uri="{FF2B5EF4-FFF2-40B4-BE49-F238E27FC236}">
                    <a16:creationId xmlns:a16="http://schemas.microsoft.com/office/drawing/2014/main" id="{F00CC095-F277-C379-D52B-40A1CA62BA76}"/>
                  </a:ext>
                </a:extLst>
              </p:cNvPr>
              <p:cNvCxnSpPr>
                <a:cxnSpLocks/>
              </p:cNvCxnSpPr>
              <p:nvPr/>
            </p:nvCxnSpPr>
            <p:spPr>
              <a:xfrm>
                <a:off x="2141136" y="3297387"/>
                <a:ext cx="0" cy="586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2" name="直線コネクタ 1201">
                <a:extLst>
                  <a:ext uri="{FF2B5EF4-FFF2-40B4-BE49-F238E27FC236}">
                    <a16:creationId xmlns:a16="http://schemas.microsoft.com/office/drawing/2014/main" id="{B8B740CE-6382-F897-8120-284834F49BED}"/>
                  </a:ext>
                </a:extLst>
              </p:cNvPr>
              <p:cNvCxnSpPr>
                <a:cxnSpLocks/>
              </p:cNvCxnSpPr>
              <p:nvPr/>
            </p:nvCxnSpPr>
            <p:spPr>
              <a:xfrm>
                <a:off x="2141136" y="3297387"/>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3" name="直線コネクタ 1202">
                <a:extLst>
                  <a:ext uri="{FF2B5EF4-FFF2-40B4-BE49-F238E27FC236}">
                    <a16:creationId xmlns:a16="http://schemas.microsoft.com/office/drawing/2014/main" id="{9F1B1399-CBA2-5A3D-61D2-826C857764EE}"/>
                  </a:ext>
                </a:extLst>
              </p:cNvPr>
              <p:cNvCxnSpPr>
                <a:cxnSpLocks/>
              </p:cNvCxnSpPr>
              <p:nvPr/>
            </p:nvCxnSpPr>
            <p:spPr>
              <a:xfrm>
                <a:off x="2141136" y="3887783"/>
                <a:ext cx="8090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97" name="楕円 1196">
              <a:extLst>
                <a:ext uri="{FF2B5EF4-FFF2-40B4-BE49-F238E27FC236}">
                  <a16:creationId xmlns:a16="http://schemas.microsoft.com/office/drawing/2014/main" id="{345C3842-418A-59EF-D282-0B7FC7E924A9}"/>
                </a:ext>
              </a:extLst>
            </p:cNvPr>
            <p:cNvSpPr/>
            <p:nvPr/>
          </p:nvSpPr>
          <p:spPr>
            <a:xfrm>
              <a:off x="3627347" y="293410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1204" name="直線矢印コネクタ 1203">
            <a:extLst>
              <a:ext uri="{FF2B5EF4-FFF2-40B4-BE49-F238E27FC236}">
                <a16:creationId xmlns:a16="http://schemas.microsoft.com/office/drawing/2014/main" id="{A2A2D36B-06A2-E557-9484-3A12EF6C4DA8}"/>
              </a:ext>
            </a:extLst>
          </p:cNvPr>
          <p:cNvCxnSpPr/>
          <p:nvPr/>
        </p:nvCxnSpPr>
        <p:spPr>
          <a:xfrm>
            <a:off x="3676697" y="2936746"/>
            <a:ext cx="379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0C3F57D-17F5-79DA-B25C-C32F09776B12}"/>
              </a:ext>
            </a:extLst>
          </p:cNvPr>
          <p:cNvSpPr txBox="1"/>
          <p:nvPr/>
        </p:nvSpPr>
        <p:spPr>
          <a:xfrm>
            <a:off x="536496" y="2078611"/>
            <a:ext cx="299840" cy="261610"/>
          </a:xfrm>
          <a:prstGeom prst="rect">
            <a:avLst/>
          </a:prstGeom>
          <a:noFill/>
        </p:spPr>
        <p:txBody>
          <a:bodyPr wrap="square" rtlCol="0">
            <a:spAutoFit/>
          </a:bodyPr>
          <a:lstStyle/>
          <a:p>
            <a:r>
              <a:rPr lang="en-US" altLang="ja-JP" sz="1100" b="1" dirty="0">
                <a:solidFill>
                  <a:schemeClr val="tx2"/>
                </a:solidFill>
                <a:latin typeface="メイリオ" panose="020B0604030504040204" pitchFamily="50" charset="-128"/>
                <a:ea typeface="メイリオ" panose="020B0604030504040204" pitchFamily="50" charset="-128"/>
              </a:rPr>
              <a:t>A</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A97844E-3688-44BA-65D0-FCDB5C1A9EC4}"/>
              </a:ext>
            </a:extLst>
          </p:cNvPr>
          <p:cNvSpPr txBox="1"/>
          <p:nvPr/>
        </p:nvSpPr>
        <p:spPr>
          <a:xfrm>
            <a:off x="75873" y="2786019"/>
            <a:ext cx="299840" cy="261610"/>
          </a:xfrm>
          <a:prstGeom prst="rect">
            <a:avLst/>
          </a:prstGeom>
          <a:noFill/>
        </p:spPr>
        <p:txBody>
          <a:bodyPr wrap="square" rtlCol="0">
            <a:spAutoFit/>
          </a:bodyPr>
          <a:lstStyle/>
          <a:p>
            <a:r>
              <a:rPr lang="en-US" altLang="ja-JP" sz="1100" b="1" dirty="0">
                <a:solidFill>
                  <a:schemeClr val="tx2"/>
                </a:solidFill>
                <a:latin typeface="メイリオ" panose="020B0604030504040204" pitchFamily="50" charset="-128"/>
                <a:ea typeface="メイリオ" panose="020B0604030504040204" pitchFamily="50" charset="-128"/>
              </a:rPr>
              <a:t>B</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7DA54B3-FE99-7DC5-1942-40F07E3DC42B}"/>
              </a:ext>
            </a:extLst>
          </p:cNvPr>
          <p:cNvSpPr txBox="1"/>
          <p:nvPr/>
        </p:nvSpPr>
        <p:spPr>
          <a:xfrm>
            <a:off x="1461759" y="2815531"/>
            <a:ext cx="224592" cy="261610"/>
          </a:xfrm>
          <a:prstGeom prst="rect">
            <a:avLst/>
          </a:prstGeom>
          <a:noFill/>
        </p:spPr>
        <p:txBody>
          <a:bodyPr wrap="square" rtlCol="0">
            <a:spAutoFit/>
          </a:bodyPr>
          <a:lstStyle/>
          <a:p>
            <a:r>
              <a:rPr kumimoji="1" lang="en-US" altLang="ja-JP" sz="1100" b="1" dirty="0">
                <a:solidFill>
                  <a:schemeClr val="tx2"/>
                </a:solidFill>
                <a:latin typeface="メイリオ" panose="020B0604030504040204" pitchFamily="50" charset="-128"/>
                <a:ea typeface="メイリオ" panose="020B0604030504040204" pitchFamily="50" charset="-128"/>
              </a:rPr>
              <a:t>C</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2018B4A-DEB5-CFA2-480D-FDA2E705A71A}"/>
              </a:ext>
            </a:extLst>
          </p:cNvPr>
          <p:cNvSpPr txBox="1"/>
          <p:nvPr/>
        </p:nvSpPr>
        <p:spPr>
          <a:xfrm>
            <a:off x="1335826" y="2116176"/>
            <a:ext cx="299840" cy="261610"/>
          </a:xfrm>
          <a:prstGeom prst="rect">
            <a:avLst/>
          </a:prstGeom>
          <a:noFill/>
        </p:spPr>
        <p:txBody>
          <a:bodyPr wrap="square" rtlCol="0">
            <a:spAutoFit/>
          </a:bodyPr>
          <a:lstStyle/>
          <a:p>
            <a:r>
              <a:rPr kumimoji="1" lang="en-US" altLang="ja-JP" sz="1100" b="1" dirty="0">
                <a:solidFill>
                  <a:schemeClr val="tx2"/>
                </a:solidFill>
                <a:latin typeface="メイリオ" panose="020B0604030504040204" pitchFamily="50" charset="-128"/>
                <a:ea typeface="メイリオ" panose="020B0604030504040204" pitchFamily="50" charset="-128"/>
              </a:rPr>
              <a:t>D</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grpSp>
        <p:nvGrpSpPr>
          <p:cNvPr id="51" name="グループ化 50">
            <a:extLst>
              <a:ext uri="{FF2B5EF4-FFF2-40B4-BE49-F238E27FC236}">
                <a16:creationId xmlns:a16="http://schemas.microsoft.com/office/drawing/2014/main" id="{3D185075-3F44-5F25-E018-E4095B1FA88F}"/>
              </a:ext>
            </a:extLst>
          </p:cNvPr>
          <p:cNvGrpSpPr/>
          <p:nvPr/>
        </p:nvGrpSpPr>
        <p:grpSpPr>
          <a:xfrm>
            <a:off x="6471176" y="2116695"/>
            <a:ext cx="1485852" cy="814623"/>
            <a:chOff x="6471176" y="2116695"/>
            <a:chExt cx="1485852" cy="814623"/>
          </a:xfrm>
        </p:grpSpPr>
        <p:grpSp>
          <p:nvGrpSpPr>
            <p:cNvPr id="1155" name="グループ化 1154">
              <a:extLst>
                <a:ext uri="{FF2B5EF4-FFF2-40B4-BE49-F238E27FC236}">
                  <a16:creationId xmlns:a16="http://schemas.microsoft.com/office/drawing/2014/main" id="{A59293E2-4BAC-0BAA-9C6C-DF31A8DDC874}"/>
                </a:ext>
              </a:extLst>
            </p:cNvPr>
            <p:cNvGrpSpPr/>
            <p:nvPr/>
          </p:nvGrpSpPr>
          <p:grpSpPr>
            <a:xfrm>
              <a:off x="6471176" y="2245815"/>
              <a:ext cx="809022" cy="596301"/>
              <a:chOff x="5404383" y="3276050"/>
              <a:chExt cx="809022" cy="596301"/>
            </a:xfrm>
          </p:grpSpPr>
          <p:cxnSp>
            <p:nvCxnSpPr>
              <p:cNvPr id="1156" name="直線コネクタ 1155">
                <a:extLst>
                  <a:ext uri="{FF2B5EF4-FFF2-40B4-BE49-F238E27FC236}">
                    <a16:creationId xmlns:a16="http://schemas.microsoft.com/office/drawing/2014/main" id="{795ADB23-F1A7-CD5A-AEA9-A6B35A60EE3E}"/>
                  </a:ext>
                </a:extLst>
              </p:cNvPr>
              <p:cNvCxnSpPr>
                <a:cxnSpLocks/>
              </p:cNvCxnSpPr>
              <p:nvPr/>
            </p:nvCxnSpPr>
            <p:spPr>
              <a:xfrm>
                <a:off x="5404383" y="3276050"/>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7" name="直線コネクタ 1156">
                <a:extLst>
                  <a:ext uri="{FF2B5EF4-FFF2-40B4-BE49-F238E27FC236}">
                    <a16:creationId xmlns:a16="http://schemas.microsoft.com/office/drawing/2014/main" id="{F34E3579-979E-478E-4D67-5349098DD26E}"/>
                  </a:ext>
                </a:extLst>
              </p:cNvPr>
              <p:cNvCxnSpPr>
                <a:cxnSpLocks/>
              </p:cNvCxnSpPr>
              <p:nvPr/>
            </p:nvCxnSpPr>
            <p:spPr>
              <a:xfrm>
                <a:off x="6012160" y="3853618"/>
                <a:ext cx="201245" cy="128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8" name="直線コネクタ 1157">
                <a:extLst>
                  <a:ext uri="{FF2B5EF4-FFF2-40B4-BE49-F238E27FC236}">
                    <a16:creationId xmlns:a16="http://schemas.microsoft.com/office/drawing/2014/main" id="{CB5F3FA6-5CE7-68F5-4DAA-D2345746C4E9}"/>
                  </a:ext>
                </a:extLst>
              </p:cNvPr>
              <p:cNvCxnSpPr>
                <a:cxnSpLocks/>
              </p:cNvCxnSpPr>
              <p:nvPr/>
            </p:nvCxnSpPr>
            <p:spPr>
              <a:xfrm>
                <a:off x="6030219" y="3276050"/>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9" name="直線コネクタ 1158">
                <a:extLst>
                  <a:ext uri="{FF2B5EF4-FFF2-40B4-BE49-F238E27FC236}">
                    <a16:creationId xmlns:a16="http://schemas.microsoft.com/office/drawing/2014/main" id="{A92BF43F-F491-06B7-BE69-8ECEAF6C075E}"/>
                  </a:ext>
                </a:extLst>
              </p:cNvPr>
              <p:cNvCxnSpPr>
                <a:cxnSpLocks/>
              </p:cNvCxnSpPr>
              <p:nvPr/>
            </p:nvCxnSpPr>
            <p:spPr>
              <a:xfrm>
                <a:off x="5404383" y="3276050"/>
                <a:ext cx="607777" cy="5963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0" name="直線コネクタ 1159">
                <a:extLst>
                  <a:ext uri="{FF2B5EF4-FFF2-40B4-BE49-F238E27FC236}">
                    <a16:creationId xmlns:a16="http://schemas.microsoft.com/office/drawing/2014/main" id="{95218039-8CCA-0FEC-1FB7-0A5DEA880C84}"/>
                  </a:ext>
                </a:extLst>
              </p:cNvPr>
              <p:cNvCxnSpPr>
                <a:cxnSpLocks/>
              </p:cNvCxnSpPr>
              <p:nvPr/>
            </p:nvCxnSpPr>
            <p:spPr>
              <a:xfrm>
                <a:off x="5404383" y="3276050"/>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1" name="直線コネクタ 1160">
                <a:extLst>
                  <a:ext uri="{FF2B5EF4-FFF2-40B4-BE49-F238E27FC236}">
                    <a16:creationId xmlns:a16="http://schemas.microsoft.com/office/drawing/2014/main" id="{6AEB57F5-F6D1-D31A-2DF0-D9C745121862}"/>
                  </a:ext>
                </a:extLst>
              </p:cNvPr>
              <p:cNvCxnSpPr>
                <a:cxnSpLocks/>
              </p:cNvCxnSpPr>
              <p:nvPr/>
            </p:nvCxnSpPr>
            <p:spPr>
              <a:xfrm>
                <a:off x="5998087" y="3866446"/>
                <a:ext cx="2153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64" name="矢印: 右 1163">
              <a:extLst>
                <a:ext uri="{FF2B5EF4-FFF2-40B4-BE49-F238E27FC236}">
                  <a16:creationId xmlns:a16="http://schemas.microsoft.com/office/drawing/2014/main" id="{862B313B-2FAA-BC91-7DC1-E896A28C7B33}"/>
                </a:ext>
              </a:extLst>
            </p:cNvPr>
            <p:cNvSpPr/>
            <p:nvPr/>
          </p:nvSpPr>
          <p:spPr>
            <a:xfrm>
              <a:off x="7403095" y="2316536"/>
              <a:ext cx="319619" cy="336758"/>
            </a:xfrm>
            <a:prstGeom prst="rightArrow">
              <a:avLst/>
            </a:prstGeom>
            <a:solidFill>
              <a:srgbClr val="FF66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5" name="楕円 1164">
              <a:extLst>
                <a:ext uri="{FF2B5EF4-FFF2-40B4-BE49-F238E27FC236}">
                  <a16:creationId xmlns:a16="http://schemas.microsoft.com/office/drawing/2014/main" id="{C0A61BB5-5584-302C-E22A-B1202A2A3104}"/>
                </a:ext>
              </a:extLst>
            </p:cNvPr>
            <p:cNvSpPr/>
            <p:nvPr/>
          </p:nvSpPr>
          <p:spPr>
            <a:xfrm>
              <a:off x="7064399" y="2815531"/>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166" name="直線矢印コネクタ 1165">
              <a:extLst>
                <a:ext uri="{FF2B5EF4-FFF2-40B4-BE49-F238E27FC236}">
                  <a16:creationId xmlns:a16="http://schemas.microsoft.com/office/drawing/2014/main" id="{8C6DC531-2C48-6746-F8AB-5AC9BE90F845}"/>
                </a:ext>
              </a:extLst>
            </p:cNvPr>
            <p:cNvCxnSpPr>
              <a:cxnSpLocks/>
            </p:cNvCxnSpPr>
            <p:nvPr/>
          </p:nvCxnSpPr>
          <p:spPr>
            <a:xfrm>
              <a:off x="7068658" y="2931318"/>
              <a:ext cx="2077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4DD4354-4A46-C95D-637E-404C2395D60C}"/>
                </a:ext>
              </a:extLst>
            </p:cNvPr>
            <p:cNvSpPr txBox="1"/>
            <p:nvPr/>
          </p:nvSpPr>
          <p:spPr>
            <a:xfrm>
              <a:off x="7657188" y="2116695"/>
              <a:ext cx="299840" cy="261610"/>
            </a:xfrm>
            <a:prstGeom prst="rect">
              <a:avLst/>
            </a:prstGeom>
            <a:noFill/>
          </p:spPr>
          <p:txBody>
            <a:bodyPr wrap="square" rtlCol="0">
              <a:spAutoFit/>
            </a:bodyPr>
            <a:lstStyle/>
            <a:p>
              <a:r>
                <a:rPr lang="en-US" altLang="ja-JP" sz="1100" b="1" dirty="0">
                  <a:solidFill>
                    <a:schemeClr val="tx2"/>
                  </a:solidFill>
                  <a:latin typeface="メイリオ" panose="020B0604030504040204" pitchFamily="50" charset="-128"/>
                  <a:ea typeface="メイリオ" panose="020B0604030504040204" pitchFamily="50" charset="-128"/>
                </a:rPr>
                <a:t>A</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grpSp>
      <p:sp>
        <p:nvSpPr>
          <p:cNvPr id="22" name="テキスト ボックス 21">
            <a:extLst>
              <a:ext uri="{FF2B5EF4-FFF2-40B4-BE49-F238E27FC236}">
                <a16:creationId xmlns:a16="http://schemas.microsoft.com/office/drawing/2014/main" id="{F3135E49-5866-EF4E-CD7D-B5AA4DCEE59C}"/>
              </a:ext>
            </a:extLst>
          </p:cNvPr>
          <p:cNvSpPr txBox="1"/>
          <p:nvPr/>
        </p:nvSpPr>
        <p:spPr>
          <a:xfrm>
            <a:off x="8446511" y="2124625"/>
            <a:ext cx="299840" cy="261610"/>
          </a:xfrm>
          <a:prstGeom prst="rect">
            <a:avLst/>
          </a:prstGeom>
          <a:noFill/>
        </p:spPr>
        <p:txBody>
          <a:bodyPr wrap="square" rtlCol="0">
            <a:spAutoFit/>
          </a:bodyPr>
          <a:lstStyle/>
          <a:p>
            <a:r>
              <a:rPr kumimoji="1" lang="en-US" altLang="ja-JP" sz="1100" b="1" dirty="0">
                <a:solidFill>
                  <a:schemeClr val="tx2"/>
                </a:solidFill>
                <a:latin typeface="メイリオ" panose="020B0604030504040204" pitchFamily="50" charset="-128"/>
                <a:ea typeface="メイリオ" panose="020B0604030504040204" pitchFamily="50" charset="-128"/>
              </a:rPr>
              <a:t>D</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3D76F0E-862F-D278-EC53-80273080F1B7}"/>
              </a:ext>
            </a:extLst>
          </p:cNvPr>
          <p:cNvSpPr txBox="1"/>
          <p:nvPr/>
        </p:nvSpPr>
        <p:spPr>
          <a:xfrm>
            <a:off x="8634055" y="2773261"/>
            <a:ext cx="224592" cy="261610"/>
          </a:xfrm>
          <a:prstGeom prst="rect">
            <a:avLst/>
          </a:prstGeom>
          <a:noFill/>
        </p:spPr>
        <p:txBody>
          <a:bodyPr wrap="square" rtlCol="0">
            <a:spAutoFit/>
          </a:bodyPr>
          <a:lstStyle/>
          <a:p>
            <a:r>
              <a:rPr kumimoji="1" lang="en-US" altLang="ja-JP" sz="1100" b="1" dirty="0">
                <a:solidFill>
                  <a:schemeClr val="tx2"/>
                </a:solidFill>
                <a:latin typeface="メイリオ" panose="020B0604030504040204" pitchFamily="50" charset="-128"/>
                <a:ea typeface="メイリオ" panose="020B0604030504040204" pitchFamily="50" charset="-128"/>
              </a:rPr>
              <a:t>C</a:t>
            </a:r>
            <a:endParaRPr kumimoji="1" lang="ja-JP" altLang="en-US" sz="1100" b="1" dirty="0">
              <a:solidFill>
                <a:schemeClr val="tx2"/>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4EA5C736-85D7-D016-9E27-8CD147562329}"/>
              </a:ext>
            </a:extLst>
          </p:cNvPr>
          <p:cNvGrpSpPr/>
          <p:nvPr/>
        </p:nvGrpSpPr>
        <p:grpSpPr>
          <a:xfrm>
            <a:off x="7202861" y="968286"/>
            <a:ext cx="1468066" cy="935228"/>
            <a:chOff x="7238912" y="1082256"/>
            <a:chExt cx="1656184" cy="935228"/>
          </a:xfrm>
        </p:grpSpPr>
        <p:sp>
          <p:nvSpPr>
            <p:cNvPr id="35" name="四角形: 角を丸くする 34">
              <a:extLst>
                <a:ext uri="{FF2B5EF4-FFF2-40B4-BE49-F238E27FC236}">
                  <a16:creationId xmlns:a16="http://schemas.microsoft.com/office/drawing/2014/main" id="{13F685E1-F7B1-6A08-35D3-DB9334E0AFD8}"/>
                </a:ext>
              </a:extLst>
            </p:cNvPr>
            <p:cNvSpPr/>
            <p:nvPr/>
          </p:nvSpPr>
          <p:spPr>
            <a:xfrm>
              <a:off x="7238912" y="1094122"/>
              <a:ext cx="1656184" cy="923362"/>
            </a:xfrm>
            <a:prstGeom prst="roundRect">
              <a:avLst>
                <a:gd name="adj" fmla="val 2636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kumimoji="1" lang="ja-JP" altLang="en-US" sz="1200" b="1" dirty="0">
                  <a:solidFill>
                    <a:schemeClr val="tx1"/>
                  </a:solidFill>
                </a:rPr>
                <a:t>図形作成ソフト</a:t>
              </a:r>
            </a:p>
          </p:txBody>
        </p:sp>
        <p:pic>
          <p:nvPicPr>
            <p:cNvPr id="36" name="図 35">
              <a:extLst>
                <a:ext uri="{FF2B5EF4-FFF2-40B4-BE49-F238E27FC236}">
                  <a16:creationId xmlns:a16="http://schemas.microsoft.com/office/drawing/2014/main" id="{F36C5A94-53F0-335F-C5D1-53012764272C}"/>
                </a:ext>
              </a:extLst>
            </p:cNvPr>
            <p:cNvPicPr>
              <a:picLocks noChangeAspect="1"/>
            </p:cNvPicPr>
            <p:nvPr/>
          </p:nvPicPr>
          <p:blipFill>
            <a:blip r:embed="rId6"/>
            <a:stretch>
              <a:fillRect/>
            </a:stretch>
          </p:blipFill>
          <p:spPr>
            <a:xfrm>
              <a:off x="7484785" y="1082256"/>
              <a:ext cx="1164437" cy="731583"/>
            </a:xfrm>
            <a:prstGeom prst="rect">
              <a:avLst/>
            </a:prstGeom>
          </p:spPr>
        </p:pic>
      </p:grpSp>
      <p:pic>
        <p:nvPicPr>
          <p:cNvPr id="49" name="図 48">
            <a:extLst>
              <a:ext uri="{FF2B5EF4-FFF2-40B4-BE49-F238E27FC236}">
                <a16:creationId xmlns:a16="http://schemas.microsoft.com/office/drawing/2014/main" id="{B4C5990D-FE76-69F1-7423-35D45D865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058" y="6189785"/>
            <a:ext cx="549972" cy="549972"/>
          </a:xfrm>
          <a:prstGeom prst="rect">
            <a:avLst/>
          </a:prstGeom>
        </p:spPr>
      </p:pic>
      <p:sp>
        <p:nvSpPr>
          <p:cNvPr id="37" name="吹き出し: 角を丸めた四角形 36">
            <a:extLst>
              <a:ext uri="{FF2B5EF4-FFF2-40B4-BE49-F238E27FC236}">
                <a16:creationId xmlns:a16="http://schemas.microsoft.com/office/drawing/2014/main" id="{A9DE3E40-CEFD-90B8-5AA3-9565A148465A}"/>
              </a:ext>
            </a:extLst>
          </p:cNvPr>
          <p:cNvSpPr/>
          <p:nvPr/>
        </p:nvSpPr>
        <p:spPr>
          <a:xfrm>
            <a:off x="5471606" y="6223545"/>
            <a:ext cx="3535869" cy="529522"/>
          </a:xfrm>
          <a:prstGeom prst="wedgeRoundRectCallout">
            <a:avLst>
              <a:gd name="adj1" fmla="val -59680"/>
              <a:gd name="adj2" fmla="val 23089"/>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台形にもいろいろあるけど、全部、向か</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い合う１組の辺が平行な四角形なんだね</a:t>
            </a:r>
            <a:endParaRPr kumimoji="1" lang="en-US" altLang="ja-JP" sz="1200" dirty="0">
              <a:latin typeface="メイリオ" panose="020B0604030504040204" pitchFamily="50" charset="-128"/>
              <a:ea typeface="メイリオ" panose="020B0604030504040204" pitchFamily="50" charset="-128"/>
            </a:endParaRPr>
          </a:p>
        </p:txBody>
      </p:sp>
      <p:pic>
        <p:nvPicPr>
          <p:cNvPr id="1026" name="Picture 2" descr="「電球・ひらめき」アイコン・イラストのおしゃれなフリー素材（商用可）">
            <a:extLst>
              <a:ext uri="{FF2B5EF4-FFF2-40B4-BE49-F238E27FC236}">
                <a16:creationId xmlns:a16="http://schemas.microsoft.com/office/drawing/2014/main" id="{C04E54AF-1F3A-5CE1-5D9D-3791BCAF28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03677">
            <a:off x="8380908" y="6274864"/>
            <a:ext cx="481926" cy="512912"/>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4D5C8586-70B8-FCBA-CB6B-B3B4C7B9AB87}"/>
              </a:ext>
            </a:extLst>
          </p:cNvPr>
          <p:cNvSpPr/>
          <p:nvPr/>
        </p:nvSpPr>
        <p:spPr>
          <a:xfrm>
            <a:off x="1698375" y="165165"/>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8" name="グループ化 1027">
            <a:extLst>
              <a:ext uri="{FF2B5EF4-FFF2-40B4-BE49-F238E27FC236}">
                <a16:creationId xmlns:a16="http://schemas.microsoft.com/office/drawing/2014/main" id="{EED35466-A322-D780-2A03-536F8B2549D7}"/>
              </a:ext>
            </a:extLst>
          </p:cNvPr>
          <p:cNvGrpSpPr/>
          <p:nvPr/>
        </p:nvGrpSpPr>
        <p:grpSpPr>
          <a:xfrm>
            <a:off x="5687004" y="5346813"/>
            <a:ext cx="809022" cy="615435"/>
            <a:chOff x="5687004" y="5346813"/>
            <a:chExt cx="809022" cy="615435"/>
          </a:xfrm>
        </p:grpSpPr>
        <p:grpSp>
          <p:nvGrpSpPr>
            <p:cNvPr id="55" name="グループ化 54">
              <a:extLst>
                <a:ext uri="{FF2B5EF4-FFF2-40B4-BE49-F238E27FC236}">
                  <a16:creationId xmlns:a16="http://schemas.microsoft.com/office/drawing/2014/main" id="{53FE0CEA-6B42-FAC4-EAAA-8EB0DB09A98F}"/>
                </a:ext>
              </a:extLst>
            </p:cNvPr>
            <p:cNvGrpSpPr/>
            <p:nvPr/>
          </p:nvGrpSpPr>
          <p:grpSpPr>
            <a:xfrm>
              <a:off x="5687004" y="5346813"/>
              <a:ext cx="809022" cy="596301"/>
              <a:chOff x="5404383" y="3276050"/>
              <a:chExt cx="809022" cy="596301"/>
            </a:xfrm>
          </p:grpSpPr>
          <p:cxnSp>
            <p:nvCxnSpPr>
              <p:cNvPr id="61" name="直線コネクタ 60">
                <a:extLst>
                  <a:ext uri="{FF2B5EF4-FFF2-40B4-BE49-F238E27FC236}">
                    <a16:creationId xmlns:a16="http://schemas.microsoft.com/office/drawing/2014/main" id="{390E8CE2-5480-9196-0060-761E4EFAF7A3}"/>
                  </a:ext>
                </a:extLst>
              </p:cNvPr>
              <p:cNvCxnSpPr>
                <a:cxnSpLocks/>
              </p:cNvCxnSpPr>
              <p:nvPr/>
            </p:nvCxnSpPr>
            <p:spPr>
              <a:xfrm>
                <a:off x="5404383" y="3276050"/>
                <a:ext cx="6258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C1A831D-AFBE-5DD7-784F-85559DF078CD}"/>
                  </a:ext>
                </a:extLst>
              </p:cNvPr>
              <p:cNvCxnSpPr>
                <a:cxnSpLocks/>
              </p:cNvCxnSpPr>
              <p:nvPr/>
            </p:nvCxnSpPr>
            <p:spPr>
              <a:xfrm>
                <a:off x="6012160" y="3853618"/>
                <a:ext cx="201245" cy="128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23592E5-C954-C23D-2E15-8D74C7797703}"/>
                  </a:ext>
                </a:extLst>
              </p:cNvPr>
              <p:cNvCxnSpPr>
                <a:cxnSpLocks/>
              </p:cNvCxnSpPr>
              <p:nvPr/>
            </p:nvCxnSpPr>
            <p:spPr>
              <a:xfrm>
                <a:off x="6030219" y="3276050"/>
                <a:ext cx="183186" cy="5903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4" name="直線コネクタ 1023">
                <a:extLst>
                  <a:ext uri="{FF2B5EF4-FFF2-40B4-BE49-F238E27FC236}">
                    <a16:creationId xmlns:a16="http://schemas.microsoft.com/office/drawing/2014/main" id="{BC58ADF5-DEE3-9ED7-0BAA-16D2A6237403}"/>
                  </a:ext>
                </a:extLst>
              </p:cNvPr>
              <p:cNvCxnSpPr>
                <a:cxnSpLocks/>
              </p:cNvCxnSpPr>
              <p:nvPr/>
            </p:nvCxnSpPr>
            <p:spPr>
              <a:xfrm>
                <a:off x="5404383" y="3276050"/>
                <a:ext cx="607777" cy="5963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5" name="直線コネクタ 1024">
                <a:extLst>
                  <a:ext uri="{FF2B5EF4-FFF2-40B4-BE49-F238E27FC236}">
                    <a16:creationId xmlns:a16="http://schemas.microsoft.com/office/drawing/2014/main" id="{C092D5B3-A4C0-93B7-29C8-AD68E688C7CB}"/>
                  </a:ext>
                </a:extLst>
              </p:cNvPr>
              <p:cNvCxnSpPr>
                <a:cxnSpLocks/>
              </p:cNvCxnSpPr>
              <p:nvPr/>
            </p:nvCxnSpPr>
            <p:spPr>
              <a:xfrm>
                <a:off x="5404383" y="3276050"/>
                <a:ext cx="625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7" name="直線コネクタ 1026">
                <a:extLst>
                  <a:ext uri="{FF2B5EF4-FFF2-40B4-BE49-F238E27FC236}">
                    <a16:creationId xmlns:a16="http://schemas.microsoft.com/office/drawing/2014/main" id="{4A4F3900-5E24-5A53-89C3-D9F2E1FF4C51}"/>
                  </a:ext>
                </a:extLst>
              </p:cNvPr>
              <p:cNvCxnSpPr>
                <a:cxnSpLocks/>
              </p:cNvCxnSpPr>
              <p:nvPr/>
            </p:nvCxnSpPr>
            <p:spPr>
              <a:xfrm>
                <a:off x="5998087" y="3866446"/>
                <a:ext cx="2153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楕円 57">
              <a:extLst>
                <a:ext uri="{FF2B5EF4-FFF2-40B4-BE49-F238E27FC236}">
                  <a16:creationId xmlns:a16="http://schemas.microsoft.com/office/drawing/2014/main" id="{F99DAEFD-492A-C6AD-335B-BDF75D4B0E66}"/>
                </a:ext>
              </a:extLst>
            </p:cNvPr>
            <p:cNvSpPr/>
            <p:nvPr/>
          </p:nvSpPr>
          <p:spPr>
            <a:xfrm>
              <a:off x="6280227" y="591652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2712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FB57-E96A-C240-CE70-3697D79A5AE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D6A6BB6-5BC7-B8A9-E0C0-EAB23699AB09}"/>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　分数の計算の仕方</a:t>
            </a:r>
          </a:p>
        </p:txBody>
      </p:sp>
      <p:sp>
        <p:nvSpPr>
          <p:cNvPr id="5" name="テキスト ボックス 4">
            <a:extLst>
              <a:ext uri="{FF2B5EF4-FFF2-40B4-BE49-F238E27FC236}">
                <a16:creationId xmlns:a16="http://schemas.microsoft.com/office/drawing/2014/main" id="{AE07D7ED-E31D-9413-1D4E-E162672BF611}"/>
              </a:ext>
            </a:extLst>
          </p:cNvPr>
          <p:cNvSpPr txBox="1"/>
          <p:nvPr/>
        </p:nvSpPr>
        <p:spPr>
          <a:xfrm>
            <a:off x="-16973" y="776898"/>
            <a:ext cx="8905002" cy="1015663"/>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分数の加法について、共通する単位分数を見いだし、加数と</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被加数</a:t>
            </a:r>
            <a:r>
              <a:rPr lang="ja-JP" altLang="en-US" sz="2000" b="1" dirty="0">
                <a:latin typeface="メイリオ" panose="020B0604030504040204" pitchFamily="50" charset="-128"/>
                <a:ea typeface="メイリオ" panose="020B0604030504040204" pitchFamily="50" charset="-128"/>
              </a:rPr>
              <a:t>が、共通する単位分数の幾つ分かを数や言葉を用いて</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記述できるかどうかをみる。</a:t>
            </a:r>
            <a:endParaRPr kumimoji="1" lang="ja-JP" altLang="en-US" sz="2000" b="1" dirty="0">
              <a:latin typeface="メイリオ" panose="020B0604030504040204" pitchFamily="50" charset="-128"/>
              <a:ea typeface="メイリオ" panose="020B0604030504040204" pitchFamily="50" charset="-128"/>
            </a:endParaRPr>
          </a:p>
        </p:txBody>
      </p:sp>
      <p:sp>
        <p:nvSpPr>
          <p:cNvPr id="12" name="角丸四角形 7">
            <a:extLst>
              <a:ext uri="{FF2B5EF4-FFF2-40B4-BE49-F238E27FC236}">
                <a16:creationId xmlns:a16="http://schemas.microsoft.com/office/drawing/2014/main" id="{3BB16299-F864-EB07-4EF5-C60F38730C29}"/>
              </a:ext>
            </a:extLst>
          </p:cNvPr>
          <p:cNvSpPr/>
          <p:nvPr/>
        </p:nvSpPr>
        <p:spPr>
          <a:xfrm>
            <a:off x="6430969" y="1482649"/>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23.9</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23.0</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0.9</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pic>
        <p:nvPicPr>
          <p:cNvPr id="4" name="図 3">
            <a:extLst>
              <a:ext uri="{FF2B5EF4-FFF2-40B4-BE49-F238E27FC236}">
                <a16:creationId xmlns:a16="http://schemas.microsoft.com/office/drawing/2014/main" id="{1EF7485F-730E-7994-6D21-D636E28697F9}"/>
              </a:ext>
            </a:extLst>
          </p:cNvPr>
          <p:cNvPicPr>
            <a:picLocks noChangeAspect="1"/>
          </p:cNvPicPr>
          <p:nvPr/>
        </p:nvPicPr>
        <p:blipFill>
          <a:blip r:embed="rId3"/>
          <a:stretch>
            <a:fillRect/>
          </a:stretch>
        </p:blipFill>
        <p:spPr>
          <a:xfrm>
            <a:off x="131183" y="1792561"/>
            <a:ext cx="3963536" cy="4898955"/>
          </a:xfrm>
          <a:prstGeom prst="rect">
            <a:avLst/>
          </a:prstGeom>
          <a:ln w="19050">
            <a:solidFill>
              <a:schemeClr val="tx1"/>
            </a:solidFill>
          </a:ln>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3BAE548-E70E-847E-1686-48B54078D9A6}"/>
                  </a:ext>
                </a:extLst>
              </p:cNvPr>
              <p:cNvSpPr txBox="1"/>
              <p:nvPr/>
            </p:nvSpPr>
            <p:spPr>
              <a:xfrm>
                <a:off x="4084279" y="2211916"/>
                <a:ext cx="4944562" cy="4573688"/>
              </a:xfrm>
              <a:prstGeom prst="rect">
                <a:avLst/>
              </a:prstGeom>
              <a:noFill/>
            </p:spPr>
            <p:txBody>
              <a:bodyPr wrap="square" rtlCol="0">
                <a:spAutoFit/>
              </a:bodyPr>
              <a:lstStyle/>
              <a:p>
                <a:pPr algn="just">
                  <a:lnSpc>
                    <a:spcPts val="35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正答の条件</a:t>
                </a:r>
                <a:r>
                  <a:rPr lang="en-US" altLang="ja-JP" sz="1600" b="1" dirty="0">
                    <a:latin typeface="メイリオ" panose="020B0604030504040204" pitchFamily="50" charset="-128"/>
                    <a:ea typeface="メイリオ" panose="020B0604030504040204" pitchFamily="50" charset="-128"/>
                  </a:rPr>
                  <a:t>】</a:t>
                </a:r>
              </a:p>
              <a:p>
                <a:pPr algn="just">
                  <a:lnSpc>
                    <a:spcPts val="3500"/>
                  </a:lnSpc>
                </a:pPr>
                <a:r>
                  <a:rPr lang="ja-JP" altLang="en-US" sz="1600" b="1" dirty="0">
                    <a:latin typeface="メイリオ" panose="020B0604030504040204" pitchFamily="50" charset="-128"/>
                    <a:ea typeface="メイリオ" panose="020B0604030504040204" pitchFamily="50" charset="-128"/>
                  </a:rPr>
                  <a:t>　次の①、②、③の全てを書いている。</a:t>
                </a:r>
                <a:endParaRPr lang="en-US" altLang="ja-JP" sz="1600" b="1" dirty="0">
                  <a:latin typeface="メイリオ" panose="020B0604030504040204" pitchFamily="50" charset="-128"/>
                  <a:ea typeface="メイリオ" panose="020B0604030504040204" pitchFamily="50" charset="-128"/>
                </a:endParaRPr>
              </a:p>
              <a:p>
                <a:pPr algn="just">
                  <a:lnSpc>
                    <a:spcPts val="3500"/>
                  </a:lnSpc>
                </a:pPr>
                <a:r>
                  <a:rPr lang="ja-JP" altLang="en-US" sz="1600" b="1" dirty="0">
                    <a:latin typeface="メイリオ" panose="020B0604030504040204" pitchFamily="50" charset="-128"/>
                    <a:ea typeface="メイリオ" panose="020B0604030504040204" pitchFamily="50" charset="-128"/>
                  </a:rPr>
                  <a:t>①</a:t>
                </a:r>
                <a14:m>
                  <m:oMath xmlns:m="http://schemas.openxmlformats.org/officeDocument/2006/math">
                    <m:f>
                      <m:fPr>
                        <m:ctrlPr>
                          <a:rPr lang="en-US" altLang="ja-JP" sz="1600" b="1" i="1" smtClean="0">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３</m:t>
                        </m:r>
                      </m:num>
                      <m:den>
                        <m:r>
                          <a:rPr lang="ja-JP" altLang="en-US" sz="1600" b="1" i="1">
                            <a:latin typeface="Cambria Math" panose="02040503050406030204" pitchFamily="18" charset="0"/>
                            <a:ea typeface="メイリオ" panose="020B0604030504040204" pitchFamily="50" charset="-128"/>
                          </a:rPr>
                          <m:t>４</m:t>
                        </m:r>
                      </m:den>
                    </m:f>
                  </m:oMath>
                </a14:m>
                <a:r>
                  <a:rPr lang="ja-JP" altLang="en-US" sz="1600" b="1" dirty="0">
                    <a:latin typeface="メイリオ" panose="020B0604030504040204" pitchFamily="50" charset="-128"/>
                    <a:ea typeface="メイリオ" panose="020B0604030504040204" pitchFamily="50" charset="-128"/>
                  </a:rPr>
                  <a:t>と</a:t>
                </a:r>
                <a14:m>
                  <m:oMath xmlns:m="http://schemas.openxmlformats.org/officeDocument/2006/math">
                    <m:f>
                      <m:fPr>
                        <m:ctrlPr>
                          <a:rPr lang="en-US" altLang="ja-JP" sz="1600" b="1" i="1" smtClean="0">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２</m:t>
                        </m:r>
                      </m:num>
                      <m:den>
                        <m:r>
                          <a:rPr lang="ja-JP" altLang="en-US" sz="1600" b="1" i="1">
                            <a:latin typeface="Cambria Math" panose="02040503050406030204" pitchFamily="18" charset="0"/>
                            <a:ea typeface="メイリオ" panose="020B0604030504040204" pitchFamily="50" charset="-128"/>
                          </a:rPr>
                          <m:t>３</m:t>
                        </m:r>
                      </m:den>
                    </m:f>
                  </m:oMath>
                </a14:m>
                <a:r>
                  <a:rPr lang="ja-JP" altLang="en-US" sz="1600" b="1" dirty="0">
                    <a:latin typeface="メイリオ" panose="020B0604030504040204" pitchFamily="50" charset="-128"/>
                    <a:ea typeface="メイリオ" panose="020B0604030504040204" pitchFamily="50" charset="-128"/>
                  </a:rPr>
                  <a:t>に共通する単位分数が、</a:t>
                </a:r>
                <a:r>
                  <a:rPr lang="en-US" altLang="ja-JP" sz="1600" b="1" dirty="0">
                    <a:latin typeface="メイリオ" panose="020B0604030504040204" pitchFamily="50" charset="-128"/>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smtClean="0">
                            <a:latin typeface="Cambria Math" panose="02040503050406030204" pitchFamily="18" charset="0"/>
                            <a:ea typeface="メイリオ" panose="020B0604030504040204" pitchFamily="50" charset="-128"/>
                          </a:rPr>
                          <m:t>１</m:t>
                        </m:r>
                      </m:num>
                      <m:den>
                        <m:r>
                          <a:rPr lang="en-US" altLang="ja-JP" sz="1600" b="1" i="1">
                            <a:latin typeface="Cambria Math" panose="02040503050406030204" pitchFamily="18" charset="0"/>
                            <a:ea typeface="メイリオ" panose="020B0604030504040204" pitchFamily="50" charset="-128"/>
                          </a:rPr>
                          <m:t>12</m:t>
                        </m:r>
                      </m:den>
                    </m:f>
                  </m:oMath>
                </a14:m>
                <a:r>
                  <a:rPr lang="ja-JP" altLang="en-US" sz="1600" b="1" dirty="0">
                    <a:latin typeface="メイリオ" panose="020B0604030504040204" pitchFamily="50" charset="-128"/>
                    <a:ea typeface="メイリオ" panose="020B0604030504040204" pitchFamily="50" charset="-128"/>
                  </a:rPr>
                  <a:t>で</a:t>
                </a:r>
                <a:r>
                  <a:rPr lang="ja-JP" altLang="en-US" sz="1600" b="1" dirty="0">
                    <a:ea typeface="メイリオ" panose="020B0604030504040204" pitchFamily="50" charset="-128"/>
                  </a:rPr>
                  <a:t>あることを表　</a:t>
                </a:r>
                <a:endParaRPr lang="en-US" altLang="ja-JP" sz="1600" b="1" dirty="0">
                  <a:ea typeface="メイリオ" panose="020B0604030504040204" pitchFamily="50" charset="-128"/>
                </a:endParaRPr>
              </a:p>
              <a:p>
                <a:pPr algn="just">
                  <a:lnSpc>
                    <a:spcPts val="3500"/>
                  </a:lnSpc>
                </a:pPr>
                <a:r>
                  <a:rPr lang="ja-JP" altLang="en-US" sz="1600" b="1" dirty="0">
                    <a:ea typeface="メイリオ" panose="020B0604030504040204" pitchFamily="50" charset="-128"/>
                  </a:rPr>
                  <a:t>　す数や言葉（分母が</a:t>
                </a:r>
                <a:r>
                  <a:rPr lang="en-US" altLang="ja-JP" sz="1600" b="1" dirty="0">
                    <a:ea typeface="メイリオ" panose="020B0604030504040204" pitchFamily="50" charset="-128"/>
                  </a:rPr>
                  <a:t>12</a:t>
                </a:r>
                <a:r>
                  <a:rPr lang="ja-JP" altLang="en-US" sz="1600" b="1" dirty="0">
                    <a:ea typeface="メイリオ" panose="020B0604030504040204" pitchFamily="50" charset="-128"/>
                  </a:rPr>
                  <a:t>の倍数の単位分数を含む）</a:t>
                </a:r>
                <a:endParaRPr lang="en-US" altLang="ja-JP" sz="1600" b="1" dirty="0">
                  <a:ea typeface="メイリオ" panose="020B0604030504040204" pitchFamily="50" charset="-128"/>
                </a:endParaRPr>
              </a:p>
              <a:p>
                <a:pPr algn="just">
                  <a:lnSpc>
                    <a:spcPts val="3500"/>
                  </a:lnSpc>
                </a:pPr>
                <a:r>
                  <a:rPr lang="ja-JP" altLang="en-US" sz="1600" b="1" dirty="0">
                    <a:ea typeface="メイリオ" panose="020B0604030504040204" pitchFamily="50" charset="-128"/>
                  </a:rPr>
                  <a:t>②</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３</m:t>
                        </m:r>
                      </m:num>
                      <m:den>
                        <m:r>
                          <a:rPr lang="ja-JP" altLang="en-US" sz="1600" b="1" i="1">
                            <a:latin typeface="Cambria Math" panose="02040503050406030204" pitchFamily="18" charset="0"/>
                            <a:ea typeface="メイリオ" panose="020B0604030504040204" pitchFamily="50" charset="-128"/>
                          </a:rPr>
                          <m:t>４</m:t>
                        </m:r>
                      </m:den>
                    </m:f>
                  </m:oMath>
                </a14:m>
                <a:r>
                  <a:rPr lang="ja-JP" altLang="en-US" sz="1600" b="1" dirty="0">
                    <a:ea typeface="メイリオ" panose="020B0604030504040204" pitchFamily="50" charset="-128"/>
                  </a:rPr>
                  <a:t>が共通する単位分数の幾つ分かを表す数や言葉</a:t>
                </a:r>
                <a:endParaRPr lang="en-US" altLang="ja-JP" sz="1600" b="1" dirty="0">
                  <a:ea typeface="メイリオ" panose="020B0604030504040204" pitchFamily="50" charset="-128"/>
                </a:endParaRPr>
              </a:p>
              <a:p>
                <a:pPr algn="just">
                  <a:lnSpc>
                    <a:spcPts val="3500"/>
                  </a:lnSpc>
                </a:pPr>
                <a:r>
                  <a:rPr lang="ja-JP" altLang="en-US" sz="1600" b="1" dirty="0">
                    <a:ea typeface="メイリオ" panose="020B0604030504040204" pitchFamily="50" charset="-128"/>
                  </a:rPr>
                  <a:t>③</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２</m:t>
                        </m:r>
                      </m:num>
                      <m:den>
                        <m:r>
                          <a:rPr lang="ja-JP" altLang="en-US" sz="1600" b="1" i="1">
                            <a:latin typeface="Cambria Math" panose="02040503050406030204" pitchFamily="18" charset="0"/>
                            <a:ea typeface="メイリオ" panose="020B0604030504040204" pitchFamily="50" charset="-128"/>
                          </a:rPr>
                          <m:t>３</m:t>
                        </m:r>
                      </m:den>
                    </m:f>
                  </m:oMath>
                </a14:m>
                <a:r>
                  <a:rPr lang="ja-JP" altLang="en-US" sz="1600" b="1" dirty="0">
                    <a:ea typeface="メイリオ" panose="020B0604030504040204" pitchFamily="50" charset="-128"/>
                  </a:rPr>
                  <a:t>が共通する単位分数の幾つ分かを表す数や言葉</a:t>
                </a:r>
                <a:endParaRPr lang="en-US" altLang="ja-JP" sz="1600" b="1" dirty="0">
                  <a:ea typeface="メイリオ" panose="020B0604030504040204" pitchFamily="50" charset="-128"/>
                </a:endParaRPr>
              </a:p>
              <a:p>
                <a:pPr algn="just"/>
                <a:endParaRPr lang="en-US" altLang="ja-JP" sz="1600" b="1" dirty="0">
                  <a:ea typeface="メイリオ" panose="020B0604030504040204" pitchFamily="50" charset="-128"/>
                </a:endParaRPr>
              </a:p>
              <a:p>
                <a:pPr algn="just"/>
                <a:r>
                  <a:rPr lang="en-US" altLang="ja-JP" sz="1600" b="1" dirty="0">
                    <a:ea typeface="メイリオ" panose="020B0604030504040204" pitchFamily="50" charset="-128"/>
                  </a:rPr>
                  <a:t>【</a:t>
                </a:r>
                <a:r>
                  <a:rPr lang="ja-JP" altLang="en-US" sz="1600" b="1" dirty="0">
                    <a:ea typeface="メイリオ" panose="020B0604030504040204" pitchFamily="50" charset="-128"/>
                  </a:rPr>
                  <a:t>正答例</a:t>
                </a:r>
                <a:r>
                  <a:rPr lang="en-US" altLang="ja-JP" sz="1600" b="1" dirty="0">
                    <a:ea typeface="メイリオ" panose="020B0604030504040204" pitchFamily="50" charset="-128"/>
                  </a:rPr>
                  <a:t>】</a:t>
                </a:r>
              </a:p>
              <a:p>
                <a:pPr algn="just">
                  <a:lnSpc>
                    <a:spcPts val="3500"/>
                  </a:lnSpc>
                </a:pPr>
                <a:r>
                  <a:rPr lang="ja-JP" altLang="en-US" sz="1600" b="1" dirty="0">
                    <a:ea typeface="メイリオ" panose="020B0604030504040204" pitchFamily="50" charset="-128"/>
                  </a:rPr>
                  <a:t>・</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３</m:t>
                        </m:r>
                      </m:num>
                      <m:den>
                        <m:r>
                          <a:rPr lang="ja-JP" altLang="en-US" sz="1600" b="1" i="1">
                            <a:latin typeface="Cambria Math" panose="02040503050406030204" pitchFamily="18" charset="0"/>
                            <a:ea typeface="メイリオ" panose="020B0604030504040204" pitchFamily="50" charset="-128"/>
                          </a:rPr>
                          <m:t>４</m:t>
                        </m:r>
                      </m:den>
                    </m:f>
                  </m:oMath>
                </a14:m>
                <a:r>
                  <a:rPr lang="ja-JP" altLang="en-US" sz="1600" b="1" dirty="0">
                    <a:latin typeface="メイリオ" panose="020B0604030504040204" pitchFamily="50" charset="-128"/>
                    <a:ea typeface="メイリオ" panose="020B0604030504040204" pitchFamily="50" charset="-128"/>
                  </a:rPr>
                  <a:t>と</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２</m:t>
                        </m:r>
                      </m:num>
                      <m:den>
                        <m:r>
                          <a:rPr lang="ja-JP" altLang="en-US" sz="1600" b="1" i="1">
                            <a:latin typeface="Cambria Math" panose="02040503050406030204" pitchFamily="18" charset="0"/>
                            <a:ea typeface="メイリオ" panose="020B0604030504040204" pitchFamily="50" charset="-128"/>
                          </a:rPr>
                          <m:t>３</m:t>
                        </m:r>
                      </m:den>
                    </m:f>
                  </m:oMath>
                </a14:m>
                <a:r>
                  <a:rPr lang="ja-JP" altLang="en-US" sz="1600" b="1" dirty="0">
                    <a:latin typeface="メイリオ" panose="020B0604030504040204" pitchFamily="50" charset="-128"/>
                    <a:ea typeface="メイリオ" panose="020B0604030504040204" pitchFamily="50" charset="-128"/>
                  </a:rPr>
                  <a:t>のもとにする数を同じ数にするとき、その</a:t>
                </a:r>
                <a:endParaRPr lang="en-US" altLang="ja-JP" sz="1600" b="1" dirty="0">
                  <a:latin typeface="メイリオ" panose="020B0604030504040204" pitchFamily="50" charset="-128"/>
                  <a:ea typeface="メイリオ" panose="020B0604030504040204" pitchFamily="50" charset="-128"/>
                </a:endParaRPr>
              </a:p>
              <a:p>
                <a:pPr algn="just">
                  <a:lnSpc>
                    <a:spcPts val="3500"/>
                  </a:lnSpc>
                </a:pPr>
                <a:r>
                  <a:rPr lang="ja-JP" altLang="en-US" sz="1600" b="1" dirty="0">
                    <a:latin typeface="メイリオ" panose="020B0604030504040204" pitchFamily="50" charset="-128"/>
                    <a:ea typeface="メイリオ" panose="020B0604030504040204" pitchFamily="50" charset="-128"/>
                  </a:rPr>
                  <a:t>　数は</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１</m:t>
                        </m:r>
                      </m:num>
                      <m:den>
                        <m:r>
                          <a:rPr lang="en-US" altLang="ja-JP" sz="1600" b="1" i="1">
                            <a:latin typeface="Cambria Math" panose="02040503050406030204" pitchFamily="18" charset="0"/>
                            <a:ea typeface="メイリオ" panose="020B0604030504040204" pitchFamily="50" charset="-128"/>
                          </a:rPr>
                          <m:t>12</m:t>
                        </m:r>
                      </m:den>
                    </m:f>
                    <m:r>
                      <a:rPr lang="en-US" altLang="ja-JP" sz="1600" b="1" i="1">
                        <a:latin typeface="Cambria Math" panose="02040503050406030204" pitchFamily="18" charset="0"/>
                        <a:ea typeface="メイリオ" panose="020B0604030504040204" pitchFamily="50" charset="-128"/>
                      </a:rPr>
                      <m:t> </m:t>
                    </m:r>
                  </m:oMath>
                </a14:m>
                <a:r>
                  <a:rPr lang="ja-JP" altLang="en-US" sz="1600" b="1" dirty="0">
                    <a:latin typeface="メイリオ" panose="020B0604030504040204" pitchFamily="50" charset="-128"/>
                    <a:ea typeface="メイリオ" panose="020B0604030504040204" pitchFamily="50" charset="-128"/>
                  </a:rPr>
                  <a:t>になります。</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３</m:t>
                        </m:r>
                      </m:num>
                      <m:den>
                        <m:r>
                          <a:rPr lang="ja-JP" altLang="en-US" sz="1600" b="1" i="1" smtClean="0">
                            <a:latin typeface="Cambria Math" panose="02040503050406030204" pitchFamily="18" charset="0"/>
                            <a:ea typeface="メイリオ" panose="020B0604030504040204" pitchFamily="50" charset="-128"/>
                          </a:rPr>
                          <m:t>４</m:t>
                        </m:r>
                      </m:den>
                    </m:f>
                  </m:oMath>
                </a14:m>
                <a:r>
                  <a:rPr lang="ja-JP" altLang="en-US" sz="1600" b="1" dirty="0">
                    <a:ea typeface="メイリオ" panose="020B0604030504040204" pitchFamily="50" charset="-128"/>
                  </a:rPr>
                  <a:t>は</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１</m:t>
                        </m:r>
                      </m:num>
                      <m:den>
                        <m:r>
                          <a:rPr lang="en-US" altLang="ja-JP" sz="1600" b="1" i="1">
                            <a:latin typeface="Cambria Math" panose="02040503050406030204" pitchFamily="18" charset="0"/>
                            <a:ea typeface="メイリオ" panose="020B0604030504040204" pitchFamily="50" charset="-128"/>
                          </a:rPr>
                          <m:t>12</m:t>
                        </m:r>
                      </m:den>
                    </m:f>
                    <m:r>
                      <a:rPr lang="ja-JP" altLang="en-US" sz="1600" b="1" i="1">
                        <a:latin typeface="Cambria Math" panose="02040503050406030204" pitchFamily="18" charset="0"/>
                        <a:ea typeface="メイリオ" panose="020B0604030504040204" pitchFamily="50" charset="-128"/>
                      </a:rPr>
                      <m:t>の</m:t>
                    </m:r>
                  </m:oMath>
                </a14:m>
                <a:r>
                  <a:rPr lang="ja-JP" altLang="en-US" sz="1600" b="1" dirty="0">
                    <a:ea typeface="メイリオ" panose="020B0604030504040204" pitchFamily="50" charset="-128"/>
                  </a:rPr>
                  <a:t>９個分、</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２</m:t>
                        </m:r>
                      </m:num>
                      <m:den>
                        <m:r>
                          <a:rPr lang="ja-JP" altLang="en-US" sz="1600" b="1" i="1" smtClean="0">
                            <a:latin typeface="Cambria Math" panose="02040503050406030204" pitchFamily="18" charset="0"/>
                            <a:ea typeface="メイリオ" panose="020B0604030504040204" pitchFamily="50" charset="-128"/>
                          </a:rPr>
                          <m:t>３</m:t>
                        </m:r>
                      </m:den>
                    </m:f>
                  </m:oMath>
                </a14:m>
                <a:r>
                  <a:rPr lang="ja-JP" altLang="en-US" sz="1600" b="1" dirty="0">
                    <a:ea typeface="メイリオ" panose="020B0604030504040204" pitchFamily="50" charset="-128"/>
                  </a:rPr>
                  <a:t>は</a:t>
                </a:r>
                <a:r>
                  <a:rPr lang="en-US" altLang="ja-JP" sz="1600" b="1" dirty="0">
                    <a:ea typeface="メイリオ" panose="020B0604030504040204" pitchFamily="50" charset="-128"/>
                  </a:rPr>
                  <a:t> </a:t>
                </a:r>
                <a14:m>
                  <m:oMath xmlns:m="http://schemas.openxmlformats.org/officeDocument/2006/math">
                    <m:f>
                      <m:fPr>
                        <m:ctrlPr>
                          <a:rPr lang="en-US" altLang="ja-JP" sz="1600" b="1" i="1">
                            <a:latin typeface="Cambria Math" panose="02040503050406030204" pitchFamily="18" charset="0"/>
                            <a:ea typeface="メイリオ" panose="020B0604030504040204" pitchFamily="50" charset="-128"/>
                          </a:rPr>
                        </m:ctrlPr>
                      </m:fPr>
                      <m:num>
                        <m:r>
                          <a:rPr lang="ja-JP" altLang="en-US" sz="1600" b="1" i="1">
                            <a:latin typeface="Cambria Math" panose="02040503050406030204" pitchFamily="18" charset="0"/>
                            <a:ea typeface="メイリオ" panose="020B0604030504040204" pitchFamily="50" charset="-128"/>
                          </a:rPr>
                          <m:t>１</m:t>
                        </m:r>
                      </m:num>
                      <m:den>
                        <m:r>
                          <a:rPr lang="en-US" altLang="ja-JP" sz="1600" b="1" i="1">
                            <a:latin typeface="Cambria Math" panose="02040503050406030204" pitchFamily="18" charset="0"/>
                            <a:ea typeface="メイリオ" panose="020B0604030504040204" pitchFamily="50" charset="-128"/>
                          </a:rPr>
                          <m:t>12</m:t>
                        </m:r>
                      </m:den>
                    </m:f>
                  </m:oMath>
                </a14:m>
                <a:r>
                  <a:rPr lang="ja-JP" altLang="en-US" sz="1600" b="1" dirty="0">
                    <a:ea typeface="メイリオ" panose="020B0604030504040204" pitchFamily="50" charset="-128"/>
                  </a:rPr>
                  <a:t>の</a:t>
                </a:r>
                <a:endParaRPr lang="en-US" altLang="ja-JP" sz="1600" b="1" dirty="0">
                  <a:ea typeface="メイリオ" panose="020B0604030504040204" pitchFamily="50" charset="-128"/>
                </a:endParaRPr>
              </a:p>
              <a:p>
                <a:pPr algn="just">
                  <a:lnSpc>
                    <a:spcPts val="3500"/>
                  </a:lnSpc>
                </a:pPr>
                <a:r>
                  <a:rPr lang="ja-JP" altLang="en-US" sz="1600" b="1" dirty="0">
                    <a:ea typeface="メイリオ" panose="020B0604030504040204" pitchFamily="50" charset="-128"/>
                  </a:rPr>
                  <a:t>　８個分です。</a:t>
                </a:r>
                <a:endParaRPr lang="en-US" altLang="ja-JP" sz="1600" b="1" dirty="0">
                  <a:ea typeface="メイリオ" panose="020B0604030504040204" pitchFamily="50" charset="-128"/>
                </a:endParaRPr>
              </a:p>
            </p:txBody>
          </p:sp>
        </mc:Choice>
        <mc:Fallback xmlns="">
          <p:sp>
            <p:nvSpPr>
              <p:cNvPr id="8" name="テキスト ボックス 7">
                <a:extLst>
                  <a:ext uri="{FF2B5EF4-FFF2-40B4-BE49-F238E27FC236}">
                    <a16:creationId xmlns:a16="http://schemas.microsoft.com/office/drawing/2014/main" id="{C3BAE548-E70E-847E-1686-48B54078D9A6}"/>
                  </a:ext>
                </a:extLst>
              </p:cNvPr>
              <p:cNvSpPr txBox="1">
                <a:spLocks noRot="1" noChangeAspect="1" noMove="1" noResize="1" noEditPoints="1" noAdjustHandles="1" noChangeArrowheads="1" noChangeShapeType="1" noTextEdit="1"/>
              </p:cNvSpPr>
              <p:nvPr/>
            </p:nvSpPr>
            <p:spPr>
              <a:xfrm>
                <a:off x="4084279" y="2211916"/>
                <a:ext cx="4944562" cy="4573688"/>
              </a:xfrm>
              <a:prstGeom prst="rect">
                <a:avLst/>
              </a:prstGeom>
              <a:blipFill>
                <a:blip r:embed="rId6"/>
                <a:stretch>
                  <a:fillRect l="-740" b="-933"/>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8CA6BAAA-D6AC-3236-2850-9F49550BB89A}"/>
              </a:ext>
            </a:extLst>
          </p:cNvPr>
          <p:cNvSpPr/>
          <p:nvPr/>
        </p:nvSpPr>
        <p:spPr>
          <a:xfrm>
            <a:off x="2627784" y="163926"/>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728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C22E-66B0-3A08-6F16-A819CE17B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AC5722-962D-1732-925B-9F43A86E3D79}"/>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３（２）分数の計算の仕方　解答類型分析シート</a:t>
            </a:r>
          </a:p>
        </p:txBody>
      </p:sp>
      <p:grpSp>
        <p:nvGrpSpPr>
          <p:cNvPr id="11" name="グループ化 10">
            <a:extLst>
              <a:ext uri="{FF2B5EF4-FFF2-40B4-BE49-F238E27FC236}">
                <a16:creationId xmlns:a16="http://schemas.microsoft.com/office/drawing/2014/main" id="{DD2EF6AA-64A6-DB1D-711B-ECCCD52623A4}"/>
              </a:ext>
            </a:extLst>
          </p:cNvPr>
          <p:cNvGrpSpPr/>
          <p:nvPr/>
        </p:nvGrpSpPr>
        <p:grpSpPr>
          <a:xfrm>
            <a:off x="30066" y="5464636"/>
            <a:ext cx="9006430" cy="1261702"/>
            <a:chOff x="1563" y="5569682"/>
            <a:chExt cx="9006430" cy="1261702"/>
          </a:xfrm>
        </p:grpSpPr>
        <p:grpSp>
          <p:nvGrpSpPr>
            <p:cNvPr id="6" name="グループ化 5">
              <a:extLst>
                <a:ext uri="{FF2B5EF4-FFF2-40B4-BE49-F238E27FC236}">
                  <a16:creationId xmlns:a16="http://schemas.microsoft.com/office/drawing/2014/main" id="{C6C284F7-C782-0BA3-FECD-60937EC5130F}"/>
                </a:ext>
              </a:extLst>
            </p:cNvPr>
            <p:cNvGrpSpPr/>
            <p:nvPr/>
          </p:nvGrpSpPr>
          <p:grpSpPr>
            <a:xfrm>
              <a:off x="1497281" y="5569682"/>
              <a:ext cx="7510712" cy="1261702"/>
              <a:chOff x="1497281" y="5569682"/>
              <a:chExt cx="7510712" cy="1261702"/>
            </a:xfrm>
          </p:grpSpPr>
          <p:grpSp>
            <p:nvGrpSpPr>
              <p:cNvPr id="10" name="グループ化 9">
                <a:extLst>
                  <a:ext uri="{FF2B5EF4-FFF2-40B4-BE49-F238E27FC236}">
                    <a16:creationId xmlns:a16="http://schemas.microsoft.com/office/drawing/2014/main" id="{94C4CBFF-CEFA-7D7F-F2B8-EED8BB08063F}"/>
                  </a:ext>
                </a:extLst>
              </p:cNvPr>
              <p:cNvGrpSpPr/>
              <p:nvPr/>
            </p:nvGrpSpPr>
            <p:grpSpPr>
              <a:xfrm>
                <a:off x="2167233" y="5569682"/>
                <a:ext cx="6840760" cy="1261702"/>
                <a:chOff x="2195736" y="5122140"/>
                <a:chExt cx="6840760" cy="1261702"/>
              </a:xfrm>
            </p:grpSpPr>
            <p:sp>
              <p:nvSpPr>
                <p:cNvPr id="19" name="四角形: 角を丸くする 18">
                  <a:extLst>
                    <a:ext uri="{FF2B5EF4-FFF2-40B4-BE49-F238E27FC236}">
                      <a16:creationId xmlns:a16="http://schemas.microsoft.com/office/drawing/2014/main" id="{4AD052D3-E6E0-A6F8-8C91-8EB9E021D961}"/>
                    </a:ext>
                  </a:extLst>
                </p:cNvPr>
                <p:cNvSpPr/>
                <p:nvPr/>
              </p:nvSpPr>
              <p:spPr>
                <a:xfrm>
                  <a:off x="2195736" y="5199684"/>
                  <a:ext cx="6840760" cy="1184158"/>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2000"/>
                    </a:lnSpc>
                  </a:pPr>
                  <a:r>
                    <a:rPr lang="ja-JP" altLang="en-US" sz="1600" b="1" dirty="0">
                      <a:solidFill>
                        <a:schemeClr val="tx2"/>
                      </a:solidFill>
                      <a:latin typeface="メイリオ" panose="020B0604030504040204" pitchFamily="50" charset="-128"/>
                      <a:ea typeface="メイリオ" panose="020B0604030504040204" pitchFamily="50" charset="-128"/>
                    </a:rPr>
                    <a:t>　通分をなぜ行うのか</a:t>
                  </a:r>
                  <a:r>
                    <a:rPr kumimoji="1" lang="ja-JP" altLang="en-US" sz="1600" b="1" dirty="0">
                      <a:solidFill>
                        <a:schemeClr val="tx2"/>
                      </a:solidFill>
                      <a:latin typeface="メイリオ" panose="020B0604030504040204" pitchFamily="50" charset="-128"/>
                      <a:ea typeface="メイリオ" panose="020B0604030504040204" pitchFamily="50" charset="-128"/>
                    </a:rPr>
                    <a:t>が理解できていないことが考えられます。共通する単位分数の必要性に気付き、整数の加法に帰着して考察できるようにすることが大切です。</a:t>
                  </a:r>
                </a:p>
              </p:txBody>
            </p:sp>
            <p:sp>
              <p:nvSpPr>
                <p:cNvPr id="23" name="四角形: 角を丸くする 22">
                  <a:extLst>
                    <a:ext uri="{FF2B5EF4-FFF2-40B4-BE49-F238E27FC236}">
                      <a16:creationId xmlns:a16="http://schemas.microsoft.com/office/drawing/2014/main" id="{638DE8BE-CD43-8C83-C0AD-6BFF6166F6E6}"/>
                    </a:ext>
                  </a:extLst>
                </p:cNvPr>
                <p:cNvSpPr/>
                <p:nvPr/>
              </p:nvSpPr>
              <p:spPr>
                <a:xfrm>
                  <a:off x="2195736" y="5122140"/>
                  <a:ext cx="6840760" cy="37022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sp>
            <p:nvSpPr>
              <p:cNvPr id="12" name="矢印: 右 11">
                <a:extLst>
                  <a:ext uri="{FF2B5EF4-FFF2-40B4-BE49-F238E27FC236}">
                    <a16:creationId xmlns:a16="http://schemas.microsoft.com/office/drawing/2014/main" id="{F981CC57-C1D9-286D-5380-9138E866B037}"/>
                  </a:ext>
                </a:extLst>
              </p:cNvPr>
              <p:cNvSpPr/>
              <p:nvPr/>
            </p:nvSpPr>
            <p:spPr>
              <a:xfrm>
                <a:off x="1497281" y="5984558"/>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D382661D-D644-1E8A-3B29-423508D0630A}"/>
                </a:ext>
              </a:extLst>
            </p:cNvPr>
            <p:cNvGrpSpPr/>
            <p:nvPr/>
          </p:nvGrpSpPr>
          <p:grpSpPr>
            <a:xfrm>
              <a:off x="1563" y="5569682"/>
              <a:ext cx="1419832" cy="1261701"/>
              <a:chOff x="19820" y="5114244"/>
              <a:chExt cx="1419832" cy="1390191"/>
            </a:xfrm>
          </p:grpSpPr>
          <p:sp>
            <p:nvSpPr>
              <p:cNvPr id="8" name="四角形: 角を丸くする 7">
                <a:extLst>
                  <a:ext uri="{FF2B5EF4-FFF2-40B4-BE49-F238E27FC236}">
                    <a16:creationId xmlns:a16="http://schemas.microsoft.com/office/drawing/2014/main" id="{85686920-604A-69F8-851D-FCAE36D13E85}"/>
                  </a:ext>
                </a:extLst>
              </p:cNvPr>
              <p:cNvSpPr/>
              <p:nvPr/>
            </p:nvSpPr>
            <p:spPr>
              <a:xfrm>
                <a:off x="107504" y="5199684"/>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2800" b="1" dirty="0">
                    <a:solidFill>
                      <a:schemeClr val="tx2"/>
                    </a:solidFill>
                    <a:latin typeface="メイリオ" panose="020B0604030504040204" pitchFamily="50" charset="-128"/>
                    <a:ea typeface="メイリオ" panose="020B0604030504040204" pitchFamily="50" charset="-128"/>
                  </a:rPr>
                  <a:t>６</a:t>
                </a:r>
                <a:endParaRPr lang="en-US" altLang="ja-JP" sz="28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D9098318-992D-5E7E-A707-2F18254C22D7}"/>
                  </a:ext>
                </a:extLst>
              </p:cNvPr>
              <p:cNvSpPr/>
              <p:nvPr/>
            </p:nvSpPr>
            <p:spPr>
              <a:xfrm>
                <a:off x="107505" y="5114244"/>
                <a:ext cx="1332147" cy="517486"/>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59BEFEE-7A0E-98A3-E926-907571D64ED3}"/>
                  </a:ext>
                </a:extLst>
              </p:cNvPr>
              <p:cNvSpPr txBox="1"/>
              <p:nvPr/>
            </p:nvSpPr>
            <p:spPr>
              <a:xfrm>
                <a:off x="19820" y="5639762"/>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grpSp>
      </p:grpSp>
      <p:pic>
        <p:nvPicPr>
          <p:cNvPr id="1026" name="Picture 2" descr="自動車タイ生産">
            <a:extLst>
              <a:ext uri="{FF2B5EF4-FFF2-40B4-BE49-F238E27FC236}">
                <a16:creationId xmlns:a16="http://schemas.microsoft.com/office/drawing/2014/main" id="{7B35E7E5-091D-E8CF-B4CD-61D79B61F8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7"/>
          <a:stretch>
            <a:fillRect/>
          </a:stretch>
        </p:blipFill>
        <p:spPr bwMode="auto">
          <a:xfrm>
            <a:off x="244600" y="1073845"/>
            <a:ext cx="893228" cy="725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4" name="表 3">
                <a:extLst>
                  <a:ext uri="{FF2B5EF4-FFF2-40B4-BE49-F238E27FC236}">
                    <a16:creationId xmlns:a16="http://schemas.microsoft.com/office/drawing/2014/main" id="{A9E06B7A-FED0-D0A0-3819-BD7B43DD93A5}"/>
                  </a:ext>
                </a:extLst>
              </p:cNvPr>
              <p:cNvGraphicFramePr>
                <a:graphicFrameLocks noGrp="1"/>
              </p:cNvGraphicFramePr>
              <p:nvPr>
                <p:extLst>
                  <p:ext uri="{D42A27DB-BD31-4B8C-83A1-F6EECF244321}">
                    <p14:modId xmlns:p14="http://schemas.microsoft.com/office/powerpoint/2010/main" val="1409212333"/>
                  </p:ext>
                </p:extLst>
              </p:nvPr>
            </p:nvGraphicFramePr>
            <p:xfrm>
              <a:off x="107504" y="1162945"/>
              <a:ext cx="8892991" cy="4212591"/>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656908">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①、②、③　の全てを書いているもの</a:t>
                          </a:r>
                        </a:p>
                      </a:txBody>
                      <a:tcPr>
                        <a:solidFill>
                          <a:schemeClr val="accent6">
                            <a:lumMod val="20000"/>
                            <a:lumOff val="80000"/>
                          </a:schemeClr>
                        </a:solidFill>
                      </a:tcPr>
                    </a:tc>
                    <a:tc>
                      <a:txBody>
                        <a:bodyPr/>
                        <a:lstStyle/>
                        <a:p>
                          <a:pPr algn="ctr"/>
                          <a:r>
                            <a:rPr kumimoji="1" lang="ja-JP" altLang="en-US" sz="1400" dirty="0"/>
                            <a:t>◎</a:t>
                          </a: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23.0</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23.9</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152400">
                    <a:tc>
                      <a:txBody>
                        <a:bodyPr/>
                        <a:lstStyle/>
                        <a:p>
                          <a:pPr marL="0" indent="0" algn="ctr"/>
                          <a:r>
                            <a:rPr kumimoji="1" lang="ja-JP" altLang="en-US" sz="1400" dirty="0"/>
                            <a:t>２</a:t>
                          </a:r>
                        </a:p>
                      </a:txBody>
                      <a:tcPr anchor="ctr"/>
                    </a:tc>
                    <a:tc>
                      <a:txBody>
                        <a:bodyPr/>
                        <a:lstStyle/>
                        <a:p>
                          <a:pPr algn="just"/>
                          <a:r>
                            <a:rPr kumimoji="1" lang="ja-JP" altLang="en-US" sz="1400" dirty="0"/>
                            <a:t>②、③　を書いているもの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endParaRPr kumimoji="1" lang="ja-JP" alt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19737149"/>
                      </a:ext>
                    </a:extLst>
                  </a:tr>
                  <a:tr h="152400">
                    <a:tc>
                      <a:txBody>
                        <a:bodyPr/>
                        <a:lstStyle/>
                        <a:p>
                          <a:pPr marL="0" indent="0" algn="ctr"/>
                          <a:r>
                            <a:rPr kumimoji="1" lang="ja-JP" altLang="en-US" sz="1400" dirty="0"/>
                            <a:t>３</a:t>
                          </a:r>
                        </a:p>
                      </a:txBody>
                      <a:tcPr anchor="ctr">
                        <a:solidFill>
                          <a:schemeClr val="accent5">
                            <a:lumMod val="20000"/>
                            <a:lumOff val="80000"/>
                          </a:schemeClr>
                        </a:solidFill>
                      </a:tcPr>
                    </a:tc>
                    <a:tc>
                      <a:txBody>
                        <a:bodyPr/>
                        <a:lstStyle/>
                        <a:p>
                          <a:pPr algn="just"/>
                          <a:r>
                            <a:rPr kumimoji="1" lang="ja-JP" altLang="en-US" sz="1400" dirty="0"/>
                            <a:t>①、②　を書いているもの</a:t>
                          </a:r>
                          <a:endParaRPr kumimoji="1" lang="en-US" altLang="ja-JP" sz="1400" dirty="0"/>
                        </a:p>
                        <a:p>
                          <a:pPr algn="just"/>
                          <a:r>
                            <a:rPr kumimoji="1" lang="ja-JP" altLang="en-US" sz="1400" dirty="0"/>
                            <a:t>①、③　を書いているもの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0.5</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0.5</a:t>
                          </a: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1082696193"/>
                      </a:ext>
                    </a:extLst>
                  </a:tr>
                  <a:tr h="152400">
                    <a:tc>
                      <a:txBody>
                        <a:bodyPr/>
                        <a:lstStyle/>
                        <a:p>
                          <a:pPr algn="ctr"/>
                          <a:r>
                            <a:rPr kumimoji="1" lang="ja-JP" altLang="en-US" sz="1400" dirty="0"/>
                            <a:t>４</a:t>
                          </a:r>
                        </a:p>
                      </a:txBody>
                      <a:tcPr anchor="ctr">
                        <a:solidFill>
                          <a:schemeClr val="accent2">
                            <a:lumMod val="20000"/>
                            <a:lumOff val="80000"/>
                          </a:schemeClr>
                        </a:solidFill>
                      </a:tcPr>
                    </a:tc>
                    <a:tc>
                      <a:txBody>
                        <a:bodyPr/>
                        <a:lstStyle/>
                        <a:p>
                          <a:pPr algn="just"/>
                          <a:r>
                            <a:rPr kumimoji="1" lang="ja-JP" altLang="en-US" sz="1400" dirty="0"/>
                            <a:t>①　を書いているもの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6.1</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6.5</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1580398011"/>
                      </a:ext>
                    </a:extLst>
                  </a:tr>
                  <a:tr h="152400">
                    <a:tc>
                      <a:txBody>
                        <a:bodyPr/>
                        <a:lstStyle/>
                        <a:p>
                          <a:pPr algn="ctr"/>
                          <a:r>
                            <a:rPr kumimoji="1" lang="ja-JP" altLang="en-US" sz="1400" dirty="0"/>
                            <a:t>５</a:t>
                          </a:r>
                        </a:p>
                      </a:txBody>
                      <a:tcPr anchor="ctr">
                        <a:solidFill>
                          <a:schemeClr val="accent6">
                            <a:lumMod val="20000"/>
                            <a:lumOff val="80000"/>
                          </a:schemeClr>
                        </a:solidFill>
                      </a:tcPr>
                    </a:tc>
                    <a:tc>
                      <a:txBody>
                        <a:bodyPr/>
                        <a:lstStyle/>
                        <a:p>
                          <a:pPr algn="just"/>
                          <a:r>
                            <a:rPr kumimoji="1" lang="ja-JP" altLang="en-US" sz="1400" dirty="0"/>
                            <a:t>②　を書いているもの</a:t>
                          </a:r>
                          <a:endParaRPr kumimoji="1" lang="en-US" altLang="ja-JP" sz="1400" dirty="0"/>
                        </a:p>
                        <a:p>
                          <a:pPr algn="just"/>
                          <a:r>
                            <a:rPr kumimoji="1" lang="ja-JP" altLang="en-US" sz="1400" dirty="0"/>
                            <a:t>③　を書いているもの</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a:t>
                          </a: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54301116"/>
                      </a:ext>
                    </a:extLst>
                  </a:tr>
                  <a:tr h="152400">
                    <a:tc>
                      <a:txBody>
                        <a:bodyPr/>
                        <a:lstStyle/>
                        <a:p>
                          <a:pPr algn="ctr"/>
                          <a:r>
                            <a:rPr kumimoji="1" lang="ja-JP" altLang="en-US" sz="1400" dirty="0"/>
                            <a:t>６</a:t>
                          </a:r>
                        </a:p>
                      </a:txBody>
                      <a:tcPr anchor="ctr">
                        <a:noFill/>
                      </a:tcPr>
                    </a:tc>
                    <a:tc>
                      <a:txBody>
                        <a:bodyPr/>
                        <a:lstStyle/>
                        <a:p>
                          <a:pPr algn="just"/>
                          <a:r>
                            <a:rPr kumimoji="1" lang="ja-JP" altLang="en-US" sz="1400" dirty="0"/>
                            <a:t>通分について書いているもの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26.2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26.6</a:t>
                          </a: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3730291628"/>
                      </a:ext>
                    </a:extLst>
                  </a:tr>
                  <a:tr h="152400">
                    <a:tc>
                      <a:txBody>
                        <a:bodyPr/>
                        <a:lstStyle/>
                        <a:p>
                          <a:pPr algn="ctr"/>
                          <a:r>
                            <a:rPr kumimoji="1" lang="ja-JP" altLang="en-US" sz="1400" dirty="0"/>
                            <a:t>７</a:t>
                          </a:r>
                        </a:p>
                      </a:txBody>
                      <a:tcPr anchor="ctr">
                        <a:solidFill>
                          <a:schemeClr val="accent5">
                            <a:lumMod val="20000"/>
                            <a:lumOff val="80000"/>
                          </a:schemeClr>
                        </a:solidFill>
                      </a:tcPr>
                    </a:tc>
                    <a:tc>
                      <a:txBody>
                        <a:bodyPr/>
                        <a:lstStyle/>
                        <a:p>
                          <a:pPr algn="just">
                            <a:lnSpc>
                              <a:spcPts val="2500"/>
                            </a:lnSpc>
                          </a:pPr>
                          <a14:m>
                            <m:oMath xmlns:m="http://schemas.openxmlformats.org/officeDocument/2006/math">
                              <m:f>
                                <m:fPr>
                                  <m:ctrlPr>
                                    <a:rPr lang="en-US" altLang="ja-JP" sz="1400" b="1" i="1" smtClean="0">
                                      <a:latin typeface="Cambria Math" panose="02040503050406030204" pitchFamily="18" charset="0"/>
                                      <a:ea typeface="メイリオ" panose="020B0604030504040204" pitchFamily="50" charset="-128"/>
                                    </a:rPr>
                                  </m:ctrlPr>
                                </m:fPr>
                                <m:num>
                                  <m:r>
                                    <a:rPr lang="ja-JP" altLang="en-US" sz="1400" b="1" i="1">
                                      <a:latin typeface="Cambria Math" panose="02040503050406030204" pitchFamily="18" charset="0"/>
                                      <a:ea typeface="メイリオ" panose="020B0604030504040204" pitchFamily="50" charset="-128"/>
                                    </a:rPr>
                                    <m:t>３</m:t>
                                  </m:r>
                                </m:num>
                                <m:den>
                                  <m:r>
                                    <a:rPr lang="ja-JP" altLang="en-US" sz="1400" b="1" i="1">
                                      <a:latin typeface="Cambria Math" panose="02040503050406030204" pitchFamily="18" charset="0"/>
                                      <a:ea typeface="メイリオ" panose="020B0604030504040204" pitchFamily="50" charset="-128"/>
                                    </a:rPr>
                                    <m:t>４</m:t>
                                  </m:r>
                                </m:den>
                              </m:f>
                            </m:oMath>
                          </a14:m>
                          <a:r>
                            <a:rPr kumimoji="1" lang="ja-JP" altLang="en-US" sz="1400" dirty="0"/>
                            <a:t>は</a:t>
                          </a:r>
                          <a14:m>
                            <m:oMath xmlns:m="http://schemas.openxmlformats.org/officeDocument/2006/math">
                              <m:f>
                                <m:fPr>
                                  <m:ctrlPr>
                                    <a:rPr lang="en-US" altLang="ja-JP" sz="1400" b="1" i="1" smtClean="0">
                                      <a:latin typeface="Cambria Math" panose="02040503050406030204" pitchFamily="18" charset="0"/>
                                      <a:ea typeface="メイリオ" panose="020B0604030504040204" pitchFamily="50" charset="-128"/>
                                    </a:rPr>
                                  </m:ctrlPr>
                                </m:fPr>
                                <m:num>
                                  <m:r>
                                    <a:rPr lang="ja-JP" altLang="en-US" sz="1400" b="1" i="1" smtClean="0">
                                      <a:latin typeface="Cambria Math" panose="02040503050406030204" pitchFamily="18" charset="0"/>
                                      <a:ea typeface="メイリオ" panose="020B0604030504040204" pitchFamily="50" charset="-128"/>
                                    </a:rPr>
                                    <m:t>１</m:t>
                                  </m:r>
                                </m:num>
                                <m:den>
                                  <m:r>
                                    <a:rPr lang="ja-JP" altLang="en-US" sz="1400" b="1" i="1">
                                      <a:latin typeface="Cambria Math" panose="02040503050406030204" pitchFamily="18" charset="0"/>
                                      <a:ea typeface="メイリオ" panose="020B0604030504040204" pitchFamily="50" charset="-128"/>
                                    </a:rPr>
                                    <m:t>４</m:t>
                                  </m:r>
                                </m:den>
                              </m:f>
                            </m:oMath>
                          </a14:m>
                          <a:r>
                            <a:rPr kumimoji="1" lang="ja-JP" altLang="en-US" sz="1400" dirty="0"/>
                            <a:t>の３個分であること、</a:t>
                          </a:r>
                          <a14:m>
                            <m:oMath xmlns:m="http://schemas.openxmlformats.org/officeDocument/2006/math">
                              <m:f>
                                <m:fPr>
                                  <m:ctrlPr>
                                    <a:rPr lang="en-US" altLang="ja-JP" sz="1400" b="1" i="1" smtClean="0">
                                      <a:latin typeface="Cambria Math" panose="02040503050406030204" pitchFamily="18" charset="0"/>
                                      <a:ea typeface="メイリオ" panose="020B0604030504040204" pitchFamily="50" charset="-128"/>
                                    </a:rPr>
                                  </m:ctrlPr>
                                </m:fPr>
                                <m:num>
                                  <m:r>
                                    <a:rPr lang="ja-JP" altLang="en-US" sz="1400" b="1" i="1" smtClean="0">
                                      <a:latin typeface="Cambria Math" panose="02040503050406030204" pitchFamily="18" charset="0"/>
                                      <a:ea typeface="メイリオ" panose="020B0604030504040204" pitchFamily="50" charset="-128"/>
                                    </a:rPr>
                                    <m:t>２</m:t>
                                  </m:r>
                                </m:num>
                                <m:den>
                                  <m:r>
                                    <a:rPr lang="ja-JP" altLang="en-US" sz="1400" b="1" i="1">
                                      <a:latin typeface="Cambria Math" panose="02040503050406030204" pitchFamily="18" charset="0"/>
                                      <a:ea typeface="メイリオ" panose="020B0604030504040204" pitchFamily="50" charset="-128"/>
                                    </a:rPr>
                                    <m:t>３</m:t>
                                  </m:r>
                                </m:den>
                              </m:f>
                            </m:oMath>
                          </a14:m>
                          <a:r>
                            <a:rPr kumimoji="1" lang="ja-JP" altLang="en-US" sz="1400" dirty="0"/>
                            <a:t>は</a:t>
                          </a:r>
                          <a14:m>
                            <m:oMath xmlns:m="http://schemas.openxmlformats.org/officeDocument/2006/math">
                              <m:f>
                                <m:fPr>
                                  <m:ctrlPr>
                                    <a:rPr lang="en-US" altLang="ja-JP" sz="1400" b="1" i="1" smtClean="0">
                                      <a:latin typeface="Cambria Math" panose="02040503050406030204" pitchFamily="18" charset="0"/>
                                      <a:ea typeface="メイリオ" panose="020B0604030504040204" pitchFamily="50" charset="-128"/>
                                    </a:rPr>
                                  </m:ctrlPr>
                                </m:fPr>
                                <m:num>
                                  <m:r>
                                    <a:rPr lang="ja-JP" altLang="en-US" sz="1400" b="1" i="1" smtClean="0">
                                      <a:latin typeface="Cambria Math" panose="02040503050406030204" pitchFamily="18" charset="0"/>
                                      <a:ea typeface="メイリオ" panose="020B0604030504040204" pitchFamily="50" charset="-128"/>
                                    </a:rPr>
                                    <m:t>１</m:t>
                                  </m:r>
                                </m:num>
                                <m:den>
                                  <m:r>
                                    <a:rPr lang="ja-JP" altLang="en-US" sz="1400" b="1" i="1">
                                      <a:latin typeface="Cambria Math" panose="02040503050406030204" pitchFamily="18" charset="0"/>
                                      <a:ea typeface="メイリオ" panose="020B0604030504040204" pitchFamily="50" charset="-128"/>
                                    </a:rPr>
                                    <m:t>３</m:t>
                                  </m:r>
                                </m:den>
                              </m:f>
                            </m:oMath>
                          </a14:m>
                          <a:r>
                            <a:rPr kumimoji="1" lang="ja-JP" altLang="en-US" sz="1400" dirty="0"/>
                            <a:t>の２個分であることの両方、又はどちらか一方を書いているもの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4.4</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5.1</a:t>
                          </a: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2538541110"/>
                      </a:ext>
                    </a:extLst>
                  </a:tr>
                  <a:tr h="211177">
                    <a:tc>
                      <a:txBody>
                        <a:bodyPr/>
                        <a:lstStyle/>
                        <a:p>
                          <a:pPr algn="ctr"/>
                          <a:r>
                            <a:rPr kumimoji="1" lang="en-US" altLang="ja-JP" sz="1400" dirty="0"/>
                            <a:t>99</a:t>
                          </a:r>
                          <a:endParaRPr kumimoji="1" lang="ja-JP" altLang="en-US" sz="1400" dirty="0"/>
                        </a:p>
                      </a:txBody>
                      <a:tcPr anchor="ctr">
                        <a:solidFill>
                          <a:schemeClr val="accent2">
                            <a:lumMod val="20000"/>
                            <a:lumOff val="80000"/>
                          </a:schemeClr>
                        </a:solidFill>
                      </a:tcPr>
                    </a:tc>
                    <a:tc>
                      <a:txBody>
                        <a:bodyPr/>
                        <a:lstStyle/>
                        <a:p>
                          <a:pPr algn="just"/>
                          <a:r>
                            <a:rPr kumimoji="1" lang="ja-JP" altLang="en-US" sz="1400" dirty="0"/>
                            <a:t>上記以外の解答</a:t>
                          </a:r>
                        </a:p>
                      </a:txBody>
                      <a:tcPr>
                        <a:solidFill>
                          <a:schemeClr val="accent2">
                            <a:lumMod val="20000"/>
                            <a:lumOff val="80000"/>
                          </a:schemeClr>
                        </a:solidFill>
                      </a:tcPr>
                    </a:tc>
                    <a:tc>
                      <a:txBody>
                        <a:bodyPr/>
                        <a:lstStyle/>
                        <a:p>
                          <a:pPr algn="ctr"/>
                          <a:endParaRPr kumimoji="1" lang="ja-JP" altLang="en-US" sz="140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22.8</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24.8</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2540675280"/>
                      </a:ext>
                    </a:extLst>
                  </a:tr>
                  <a:tr h="231531">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ctr"/>
                          <a:r>
                            <a:rPr kumimoji="1" lang="en-US" altLang="ja-JP" sz="1400" dirty="0">
                              <a:solidFill>
                                <a:schemeClr val="tx1"/>
                              </a:solidFill>
                            </a:rPr>
                            <a:t>15.7</a:t>
                          </a:r>
                          <a:endParaRPr kumimoji="1" lang="ja-JP" altLang="en-US" sz="1400" dirty="0">
                            <a:solidFill>
                              <a:schemeClr val="tx1"/>
                            </a:solidFill>
                          </a:endParaRPr>
                        </a:p>
                      </a:txBody>
                      <a:tcPr anchor="ctr"/>
                    </a:tc>
                    <a:tc>
                      <a:txBody>
                        <a:bodyPr/>
                        <a:lstStyle/>
                        <a:p>
                          <a:pPr algn="ctr"/>
                          <a:r>
                            <a:rPr kumimoji="1" lang="en-US" altLang="ja-JP" sz="1400" dirty="0">
                              <a:solidFill>
                                <a:schemeClr val="tx1"/>
                              </a:solidFill>
                            </a:rPr>
                            <a:t>11.3</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mc:Choice>
        <mc:Fallback xmlns="">
          <p:graphicFrame>
            <p:nvGraphicFramePr>
              <p:cNvPr id="4" name="表 3">
                <a:extLst>
                  <a:ext uri="{FF2B5EF4-FFF2-40B4-BE49-F238E27FC236}">
                    <a16:creationId xmlns:a16="http://schemas.microsoft.com/office/drawing/2014/main" id="{A9E06B7A-FED0-D0A0-3819-BD7B43DD93A5}"/>
                  </a:ext>
                </a:extLst>
              </p:cNvPr>
              <p:cNvGraphicFramePr>
                <a:graphicFrameLocks noGrp="1"/>
              </p:cNvGraphicFramePr>
              <p:nvPr>
                <p:extLst>
                  <p:ext uri="{D42A27DB-BD31-4B8C-83A1-F6EECF244321}">
                    <p14:modId xmlns:p14="http://schemas.microsoft.com/office/powerpoint/2010/main" val="1409212333"/>
                  </p:ext>
                </p:extLst>
              </p:nvPr>
            </p:nvGraphicFramePr>
            <p:xfrm>
              <a:off x="107504" y="1162945"/>
              <a:ext cx="8892991" cy="4212591"/>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656908">
                    <a:tc gridSpan="2">
                      <a:txBody>
                        <a:bodyPr/>
                        <a:lstStyle/>
                        <a:p>
                          <a:r>
                            <a:rPr kumimoji="1" lang="ja-JP" altLang="en-US" sz="1400" dirty="0"/>
                            <a:t>　　　　　　</a:t>
                          </a:r>
                        </a:p>
                      </a:txBody>
                      <a:tcPr/>
                    </a:tc>
                    <a:tc hMerge="1">
                      <a:txBody>
                        <a:bodyPr/>
                        <a:lstStyle/>
                        <a:p>
                          <a:endParaRPr kumimoji="1" lang="ja-JP" altLang="en-US"/>
                        </a:p>
                      </a:txBody>
                      <a:tcPr/>
                    </a:tc>
                    <a:tc>
                      <a:txBody>
                        <a:bodyPr/>
                        <a:lstStyle/>
                        <a:p>
                          <a:pPr algn="ctr"/>
                          <a:r>
                            <a:rPr kumimoji="1" lang="ja-JP" altLang="en-US" sz="1400" dirty="0"/>
                            <a:t>正　答</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304800">
                    <a:tc>
                      <a:txBody>
                        <a:bodyPr/>
                        <a:lstStyle/>
                        <a:p>
                          <a:pPr algn="ctr"/>
                          <a:r>
                            <a:rPr kumimoji="1" lang="ja-JP" altLang="en-US" sz="1400" dirty="0"/>
                            <a:t>１</a:t>
                          </a:r>
                        </a:p>
                      </a:txBody>
                      <a:tcPr anchor="ctr">
                        <a:solidFill>
                          <a:schemeClr val="accent6">
                            <a:lumMod val="20000"/>
                            <a:lumOff val="80000"/>
                          </a:schemeClr>
                        </a:solidFill>
                      </a:tcPr>
                    </a:tc>
                    <a:tc>
                      <a:txBody>
                        <a:bodyPr/>
                        <a:lstStyle/>
                        <a:p>
                          <a:pPr algn="just"/>
                          <a:r>
                            <a:rPr kumimoji="1" lang="ja-JP" altLang="en-US" sz="1400" dirty="0"/>
                            <a:t>①、②、③　の全てを書いているもの</a:t>
                          </a:r>
                        </a:p>
                      </a:txBody>
                      <a:tcPr>
                        <a:solidFill>
                          <a:schemeClr val="accent6">
                            <a:lumMod val="20000"/>
                            <a:lumOff val="80000"/>
                          </a:schemeClr>
                        </a:solidFill>
                      </a:tcPr>
                    </a:tc>
                    <a:tc>
                      <a:txBody>
                        <a:bodyPr/>
                        <a:lstStyle/>
                        <a:p>
                          <a:pPr algn="ctr"/>
                          <a:r>
                            <a:rPr kumimoji="1" lang="ja-JP" altLang="en-US" sz="1400" dirty="0"/>
                            <a:t>◎</a:t>
                          </a: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23.0</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23.9</a:t>
                          </a: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223435"/>
                      </a:ext>
                    </a:extLst>
                  </a:tr>
                  <a:tr h="304800">
                    <a:tc>
                      <a:txBody>
                        <a:bodyPr/>
                        <a:lstStyle/>
                        <a:p>
                          <a:pPr marL="0" indent="0" algn="ctr"/>
                          <a:r>
                            <a:rPr kumimoji="1" lang="ja-JP" altLang="en-US" sz="1400" dirty="0"/>
                            <a:t>２</a:t>
                          </a:r>
                        </a:p>
                      </a:txBody>
                      <a:tcPr anchor="ctr"/>
                    </a:tc>
                    <a:tc>
                      <a:txBody>
                        <a:bodyPr/>
                        <a:lstStyle/>
                        <a:p>
                          <a:pPr algn="just"/>
                          <a:r>
                            <a:rPr kumimoji="1" lang="ja-JP" altLang="en-US" sz="1400" dirty="0"/>
                            <a:t>②、③　を書いているもの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endParaRPr kumimoji="1" lang="ja-JP" altLang="en-US"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19737149"/>
                      </a:ext>
                    </a:extLst>
                  </a:tr>
                  <a:tr h="518160">
                    <a:tc>
                      <a:txBody>
                        <a:bodyPr/>
                        <a:lstStyle/>
                        <a:p>
                          <a:pPr marL="0" indent="0" algn="ctr"/>
                          <a:r>
                            <a:rPr kumimoji="1" lang="ja-JP" altLang="en-US" sz="1400" dirty="0"/>
                            <a:t>３</a:t>
                          </a:r>
                        </a:p>
                      </a:txBody>
                      <a:tcPr anchor="ctr">
                        <a:solidFill>
                          <a:schemeClr val="accent5">
                            <a:lumMod val="20000"/>
                            <a:lumOff val="80000"/>
                          </a:schemeClr>
                        </a:solidFill>
                      </a:tcPr>
                    </a:tc>
                    <a:tc>
                      <a:txBody>
                        <a:bodyPr/>
                        <a:lstStyle/>
                        <a:p>
                          <a:pPr algn="just"/>
                          <a:r>
                            <a:rPr kumimoji="1" lang="ja-JP" altLang="en-US" sz="1400" dirty="0"/>
                            <a:t>①、②　を書いているもの</a:t>
                          </a:r>
                          <a:endParaRPr kumimoji="1" lang="en-US" altLang="ja-JP" sz="1400" dirty="0"/>
                        </a:p>
                        <a:p>
                          <a:pPr algn="just"/>
                          <a:r>
                            <a:rPr kumimoji="1" lang="ja-JP" altLang="en-US" sz="1400" dirty="0"/>
                            <a:t>①、③　を書いているもの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0.5</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0.5</a:t>
                          </a: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1082696193"/>
                      </a:ext>
                    </a:extLst>
                  </a:tr>
                  <a:tr h="304800">
                    <a:tc>
                      <a:txBody>
                        <a:bodyPr/>
                        <a:lstStyle/>
                        <a:p>
                          <a:pPr algn="ctr"/>
                          <a:r>
                            <a:rPr kumimoji="1" lang="ja-JP" altLang="en-US" sz="1400" dirty="0"/>
                            <a:t>４</a:t>
                          </a:r>
                        </a:p>
                      </a:txBody>
                      <a:tcPr anchor="ctr">
                        <a:solidFill>
                          <a:schemeClr val="accent2">
                            <a:lumMod val="20000"/>
                            <a:lumOff val="80000"/>
                          </a:schemeClr>
                        </a:solidFill>
                      </a:tcPr>
                    </a:tc>
                    <a:tc>
                      <a:txBody>
                        <a:bodyPr/>
                        <a:lstStyle/>
                        <a:p>
                          <a:pPr algn="just"/>
                          <a:r>
                            <a:rPr kumimoji="1" lang="ja-JP" altLang="en-US" sz="1400" dirty="0"/>
                            <a:t>①　を書いているもの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6.1</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6.5</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1580398011"/>
                      </a:ext>
                    </a:extLst>
                  </a:tr>
                  <a:tr h="518160">
                    <a:tc>
                      <a:txBody>
                        <a:bodyPr/>
                        <a:lstStyle/>
                        <a:p>
                          <a:pPr algn="ctr"/>
                          <a:r>
                            <a:rPr kumimoji="1" lang="ja-JP" altLang="en-US" sz="1400" dirty="0"/>
                            <a:t>５</a:t>
                          </a:r>
                        </a:p>
                      </a:txBody>
                      <a:tcPr anchor="ctr">
                        <a:solidFill>
                          <a:schemeClr val="accent6">
                            <a:lumMod val="20000"/>
                            <a:lumOff val="80000"/>
                          </a:schemeClr>
                        </a:solidFill>
                      </a:tcPr>
                    </a:tc>
                    <a:tc>
                      <a:txBody>
                        <a:bodyPr/>
                        <a:lstStyle/>
                        <a:p>
                          <a:pPr algn="just"/>
                          <a:r>
                            <a:rPr kumimoji="1" lang="ja-JP" altLang="en-US" sz="1400" dirty="0"/>
                            <a:t>②　を書いているもの</a:t>
                          </a:r>
                          <a:endParaRPr kumimoji="1" lang="en-US" altLang="ja-JP" sz="1400" dirty="0"/>
                        </a:p>
                        <a:p>
                          <a:pPr algn="just"/>
                          <a:r>
                            <a:rPr kumimoji="1" lang="ja-JP" altLang="en-US" sz="1400" dirty="0"/>
                            <a:t>③　を書いているもの</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a:t>
                          </a:r>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tc>
                      <a:txBody>
                        <a:bodyPr/>
                        <a:lstStyle/>
                        <a:p>
                          <a:pPr algn="ctr"/>
                          <a:endParaRPr kumimoji="1" lang="ja-JP" altLang="en-US" sz="1400" dirty="0"/>
                        </a:p>
                      </a:txBody>
                      <a:tcPr anchor="ctr">
                        <a:solidFill>
                          <a:schemeClr val="accent6">
                            <a:lumMod val="20000"/>
                            <a:lumOff val="80000"/>
                          </a:schemeClr>
                        </a:solidFill>
                      </a:tcPr>
                    </a:tc>
                    <a:extLst>
                      <a:ext uri="{0D108BD9-81ED-4DB2-BD59-A6C34878D82A}">
                        <a16:rowId xmlns:a16="http://schemas.microsoft.com/office/drawing/2014/main" val="854301116"/>
                      </a:ext>
                    </a:extLst>
                  </a:tr>
                  <a:tr h="304800">
                    <a:tc>
                      <a:txBody>
                        <a:bodyPr/>
                        <a:lstStyle/>
                        <a:p>
                          <a:pPr algn="ctr"/>
                          <a:r>
                            <a:rPr kumimoji="1" lang="ja-JP" altLang="en-US" sz="1400" dirty="0"/>
                            <a:t>６</a:t>
                          </a:r>
                        </a:p>
                      </a:txBody>
                      <a:tcPr anchor="ctr">
                        <a:noFill/>
                      </a:tcPr>
                    </a:tc>
                    <a:tc>
                      <a:txBody>
                        <a:bodyPr/>
                        <a:lstStyle/>
                        <a:p>
                          <a:pPr algn="just"/>
                          <a:r>
                            <a:rPr kumimoji="1" lang="ja-JP" altLang="en-US" sz="1400" dirty="0"/>
                            <a:t>通分について書いているもの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26.2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26.6</a:t>
                          </a:r>
                        </a:p>
                      </a:txBody>
                      <a:tcPr anchor="ctr">
                        <a:noFill/>
                      </a:tcPr>
                    </a:tc>
                    <a:tc>
                      <a:txBody>
                        <a:bodyPr/>
                        <a:lstStyle/>
                        <a:p>
                          <a:pPr algn="ctr"/>
                          <a:endParaRPr kumimoji="1" lang="ja-JP" altLang="en-US" sz="1400" dirty="0"/>
                        </a:p>
                      </a:txBody>
                      <a:tcPr anchor="ctr">
                        <a:noFill/>
                      </a:tcPr>
                    </a:tc>
                    <a:tc>
                      <a:txBody>
                        <a:bodyPr/>
                        <a:lstStyle/>
                        <a:p>
                          <a:pPr algn="ctr"/>
                          <a:endParaRPr kumimoji="1" lang="ja-JP" altLang="en-US" sz="1400" dirty="0"/>
                        </a:p>
                      </a:txBody>
                      <a:tcPr anchor="ctr">
                        <a:noFill/>
                      </a:tcPr>
                    </a:tc>
                    <a:extLst>
                      <a:ext uri="{0D108BD9-81ED-4DB2-BD59-A6C34878D82A}">
                        <a16:rowId xmlns:a16="http://schemas.microsoft.com/office/drawing/2014/main" val="3730291628"/>
                      </a:ext>
                    </a:extLst>
                  </a:tr>
                  <a:tr h="690563">
                    <a:tc>
                      <a:txBody>
                        <a:bodyPr/>
                        <a:lstStyle/>
                        <a:p>
                          <a:pPr algn="ctr"/>
                          <a:r>
                            <a:rPr kumimoji="1" lang="ja-JP" altLang="en-US" sz="1400" dirty="0"/>
                            <a:t>７</a:t>
                          </a:r>
                        </a:p>
                      </a:txBody>
                      <a:tcPr anchor="ctr">
                        <a:solidFill>
                          <a:schemeClr val="accent5">
                            <a:lumMod val="20000"/>
                            <a:lumOff val="80000"/>
                          </a:schemeClr>
                        </a:solidFill>
                      </a:tcPr>
                    </a:tc>
                    <a:tc>
                      <a:txBody>
                        <a:bodyPr/>
                        <a:lstStyle/>
                        <a:p>
                          <a:endParaRPr lang="ja-JP"/>
                        </a:p>
                      </a:txBody>
                      <a:tcPr>
                        <a:blipFill>
                          <a:blip r:embed="rId6"/>
                          <a:stretch>
                            <a:fillRect l="-7543" t="-420175" r="-59657" b="-9649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4.4</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5.1</a:t>
                          </a:r>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tc>
                      <a:txBody>
                        <a:bodyPr/>
                        <a:lstStyle/>
                        <a:p>
                          <a:pPr algn="ctr"/>
                          <a:endParaRPr kumimoji="1" lang="ja-JP" altLang="en-US" sz="1400" dirty="0"/>
                        </a:p>
                      </a:txBody>
                      <a:tcPr anchor="ctr">
                        <a:solidFill>
                          <a:schemeClr val="accent5">
                            <a:lumMod val="20000"/>
                            <a:lumOff val="80000"/>
                          </a:schemeClr>
                        </a:solidFill>
                      </a:tcPr>
                    </a:tc>
                    <a:extLst>
                      <a:ext uri="{0D108BD9-81ED-4DB2-BD59-A6C34878D82A}">
                        <a16:rowId xmlns:a16="http://schemas.microsoft.com/office/drawing/2014/main" val="2538541110"/>
                      </a:ext>
                    </a:extLst>
                  </a:tr>
                  <a:tr h="304800">
                    <a:tc>
                      <a:txBody>
                        <a:bodyPr/>
                        <a:lstStyle/>
                        <a:p>
                          <a:pPr algn="ctr"/>
                          <a:r>
                            <a:rPr kumimoji="1" lang="en-US" altLang="ja-JP" sz="1400" dirty="0"/>
                            <a:t>99</a:t>
                          </a:r>
                          <a:endParaRPr kumimoji="1" lang="ja-JP" altLang="en-US" sz="1400" dirty="0"/>
                        </a:p>
                      </a:txBody>
                      <a:tcPr anchor="ctr">
                        <a:solidFill>
                          <a:schemeClr val="accent2">
                            <a:lumMod val="20000"/>
                            <a:lumOff val="80000"/>
                          </a:schemeClr>
                        </a:solidFill>
                      </a:tcPr>
                    </a:tc>
                    <a:tc>
                      <a:txBody>
                        <a:bodyPr/>
                        <a:lstStyle/>
                        <a:p>
                          <a:pPr algn="just"/>
                          <a:r>
                            <a:rPr kumimoji="1" lang="ja-JP" altLang="en-US" sz="1400" dirty="0"/>
                            <a:t>上記以外の解答</a:t>
                          </a:r>
                        </a:p>
                      </a:txBody>
                      <a:tcPr>
                        <a:solidFill>
                          <a:schemeClr val="accent2">
                            <a:lumMod val="20000"/>
                            <a:lumOff val="80000"/>
                          </a:schemeClr>
                        </a:solidFill>
                      </a:tcPr>
                    </a:tc>
                    <a:tc>
                      <a:txBody>
                        <a:bodyPr/>
                        <a:lstStyle/>
                        <a:p>
                          <a:pPr algn="ctr"/>
                          <a:endParaRPr kumimoji="1" lang="ja-JP" altLang="en-US" sz="140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22.8</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24.8</a:t>
                          </a:r>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tc>
                      <a:txBody>
                        <a:bodyPr/>
                        <a:lstStyle/>
                        <a:p>
                          <a:pPr algn="ctr"/>
                          <a:endParaRPr kumimoji="1" lang="ja-JP" altLang="en-US" sz="1400" dirty="0"/>
                        </a:p>
                      </a:txBody>
                      <a:tcPr anchor="ctr">
                        <a:solidFill>
                          <a:schemeClr val="accent2">
                            <a:lumMod val="20000"/>
                            <a:lumOff val="80000"/>
                          </a:schemeClr>
                        </a:solidFill>
                      </a:tcPr>
                    </a:tc>
                    <a:extLst>
                      <a:ext uri="{0D108BD9-81ED-4DB2-BD59-A6C34878D82A}">
                        <a16:rowId xmlns:a16="http://schemas.microsoft.com/office/drawing/2014/main" val="2540675280"/>
                      </a:ext>
                    </a:extLst>
                  </a:tr>
                  <a:tr h="304800">
                    <a:tc>
                      <a:txBody>
                        <a:bodyPr/>
                        <a:lstStyle/>
                        <a:p>
                          <a:pPr algn="ctr"/>
                          <a:r>
                            <a:rPr kumimoji="1" lang="ja-JP" altLang="en-US" sz="1400" dirty="0"/>
                            <a:t>０</a:t>
                          </a:r>
                        </a:p>
                      </a:txBody>
                      <a:tcPr anchor="ctr"/>
                    </a:tc>
                    <a:tc>
                      <a:txBody>
                        <a:bodyPr/>
                        <a:lstStyle/>
                        <a:p>
                          <a:pPr algn="just"/>
                          <a:r>
                            <a:rPr kumimoji="1" lang="ja-JP" altLang="en-US" sz="1400" dirty="0"/>
                            <a:t>無解答</a:t>
                          </a:r>
                        </a:p>
                      </a:txBody>
                      <a:tcPr/>
                    </a:tc>
                    <a:tc>
                      <a:txBody>
                        <a:bodyPr/>
                        <a:lstStyle/>
                        <a:p>
                          <a:pPr algn="ctr"/>
                          <a:endParaRPr kumimoji="1" lang="ja-JP" altLang="en-US" sz="1400" dirty="0"/>
                        </a:p>
                      </a:txBody>
                      <a:tcPr anchor="ctr"/>
                    </a:tc>
                    <a:tc>
                      <a:txBody>
                        <a:bodyPr/>
                        <a:lstStyle/>
                        <a:p>
                          <a:pPr algn="ctr"/>
                          <a:r>
                            <a:rPr kumimoji="1" lang="en-US" altLang="ja-JP" sz="1400" dirty="0">
                              <a:solidFill>
                                <a:schemeClr val="tx1"/>
                              </a:solidFill>
                            </a:rPr>
                            <a:t>15.7</a:t>
                          </a:r>
                          <a:endParaRPr kumimoji="1" lang="ja-JP" altLang="en-US" sz="1400" dirty="0">
                            <a:solidFill>
                              <a:schemeClr val="tx1"/>
                            </a:solidFill>
                          </a:endParaRPr>
                        </a:p>
                      </a:txBody>
                      <a:tcPr anchor="ctr"/>
                    </a:tc>
                    <a:tc>
                      <a:txBody>
                        <a:bodyPr/>
                        <a:lstStyle/>
                        <a:p>
                          <a:pPr algn="ctr"/>
                          <a:r>
                            <a:rPr kumimoji="1" lang="en-US" altLang="ja-JP" sz="1400" dirty="0">
                              <a:solidFill>
                                <a:schemeClr val="tx1"/>
                              </a:solidFill>
                            </a:rPr>
                            <a:t>11.3</a:t>
                          </a:r>
                          <a:endParaRPr kumimoji="1" lang="ja-JP" altLang="en-US" sz="1400" dirty="0">
                            <a:solidFill>
                              <a:schemeClr val="tx1"/>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33400974"/>
                      </a:ext>
                    </a:extLst>
                  </a:tr>
                </a:tbl>
              </a:graphicData>
            </a:graphic>
          </p:graphicFrame>
        </mc:Fallback>
      </mc:AlternateContent>
      <p:sp>
        <p:nvSpPr>
          <p:cNvPr id="3" name="吹き出し: 角を丸めた四角形 2">
            <a:extLst>
              <a:ext uri="{FF2B5EF4-FFF2-40B4-BE49-F238E27FC236}">
                <a16:creationId xmlns:a16="http://schemas.microsoft.com/office/drawing/2014/main" id="{2A6F663A-F936-51D3-ADE2-7F74DAFD875E}"/>
              </a:ext>
            </a:extLst>
          </p:cNvPr>
          <p:cNvSpPr/>
          <p:nvPr/>
        </p:nvSpPr>
        <p:spPr>
          <a:xfrm>
            <a:off x="1449897" y="744627"/>
            <a:ext cx="3531852" cy="971788"/>
          </a:xfrm>
          <a:prstGeom prst="wedgeRoundRectCallout">
            <a:avLst>
              <a:gd name="adj1" fmla="val -59273"/>
              <a:gd name="adj2" fmla="val 277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特徴的な傾向があれば、その要因も</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ts val="1600"/>
              </a:lnSpc>
            </a:pPr>
            <a:r>
              <a:rPr lang="ja-JP" altLang="en-US" sz="1600" dirty="0">
                <a:solidFill>
                  <a:schemeClr val="tx1"/>
                </a:solidFill>
                <a:latin typeface="メイリオ" panose="020B0604030504040204" pitchFamily="50" charset="-128"/>
                <a:ea typeface="メイリオ" panose="020B0604030504040204" pitchFamily="50" charset="-128"/>
              </a:rPr>
              <a:t>考えてみましょう。</a:t>
            </a:r>
          </a:p>
        </p:txBody>
      </p:sp>
      <p:sp>
        <p:nvSpPr>
          <p:cNvPr id="21" name="正方形/長方形 20">
            <a:extLst>
              <a:ext uri="{FF2B5EF4-FFF2-40B4-BE49-F238E27FC236}">
                <a16:creationId xmlns:a16="http://schemas.microsoft.com/office/drawing/2014/main" id="{9ACAA525-435D-7989-2991-26140190D67D}"/>
              </a:ext>
            </a:extLst>
          </p:cNvPr>
          <p:cNvSpPr/>
          <p:nvPr/>
        </p:nvSpPr>
        <p:spPr>
          <a:xfrm>
            <a:off x="1017849" y="172415"/>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26B97877-9526-4553-59CD-C2F70D81C285}"/>
              </a:ext>
            </a:extLst>
          </p:cNvPr>
          <p:cNvSpPr/>
          <p:nvPr/>
        </p:nvSpPr>
        <p:spPr>
          <a:xfrm>
            <a:off x="7020272" y="697988"/>
            <a:ext cx="1879128" cy="414832"/>
          </a:xfrm>
          <a:prstGeom prst="wedgeRoundRectCallout">
            <a:avLst>
              <a:gd name="adj1" fmla="val 24981"/>
              <a:gd name="adj2" fmla="val 99594"/>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spTree>
    <p:extLst>
      <p:ext uri="{BB962C8B-B14F-4D97-AF65-F5344CB8AC3E}">
        <p14:creationId xmlns:p14="http://schemas.microsoft.com/office/powerpoint/2010/main" val="1927412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4CD6-B7B1-F52D-020D-B856DD54DF8B}"/>
            </a:ext>
          </a:extLst>
        </p:cNvPr>
        <p:cNvGrpSpPr/>
        <p:nvPr/>
      </p:nvGrpSpPr>
      <p:grpSpPr>
        <a:xfrm>
          <a:off x="0" y="0"/>
          <a:ext cx="0" cy="0"/>
          <a:chOff x="0" y="0"/>
          <a:chExt cx="0" cy="0"/>
        </a:xfrm>
      </p:grpSpPr>
      <p:cxnSp>
        <p:nvCxnSpPr>
          <p:cNvPr id="29" name="直線コネクタ 28">
            <a:extLst>
              <a:ext uri="{FF2B5EF4-FFF2-40B4-BE49-F238E27FC236}">
                <a16:creationId xmlns:a16="http://schemas.microsoft.com/office/drawing/2014/main" id="{85873070-9AB6-4007-D0DA-4F458C87B550}"/>
              </a:ext>
            </a:extLst>
          </p:cNvPr>
          <p:cNvCxnSpPr>
            <a:cxnSpLocks/>
          </p:cNvCxnSpPr>
          <p:nvPr/>
        </p:nvCxnSpPr>
        <p:spPr>
          <a:xfrm>
            <a:off x="4427984" y="2060848"/>
            <a:ext cx="0" cy="46559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2AAED311-76D5-04AE-34F1-68384059182C}"/>
              </a:ext>
            </a:extLst>
          </p:cNvPr>
          <p:cNvSpPr txBox="1">
            <a:spLocks/>
          </p:cNvSpPr>
          <p:nvPr/>
        </p:nvSpPr>
        <p:spPr>
          <a:xfrm>
            <a:off x="107504" y="44624"/>
            <a:ext cx="8928992" cy="622460"/>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３（２）分数の計算の仕方　授業展開例</a:t>
            </a:r>
          </a:p>
        </p:txBody>
      </p:sp>
      <p:sp>
        <p:nvSpPr>
          <p:cNvPr id="4" name="四角形: 角を丸くする 3">
            <a:extLst>
              <a:ext uri="{FF2B5EF4-FFF2-40B4-BE49-F238E27FC236}">
                <a16:creationId xmlns:a16="http://schemas.microsoft.com/office/drawing/2014/main" id="{A02C244E-EA59-010E-2F13-AC5621745E50}"/>
              </a:ext>
            </a:extLst>
          </p:cNvPr>
          <p:cNvSpPr/>
          <p:nvPr/>
        </p:nvSpPr>
        <p:spPr>
          <a:xfrm>
            <a:off x="285355" y="764704"/>
            <a:ext cx="8573292" cy="1090598"/>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これま</a:t>
            </a:r>
            <a:r>
              <a:rPr lang="ja-JP" altLang="en-US" b="1" dirty="0">
                <a:solidFill>
                  <a:srgbClr val="002060"/>
                </a:solidFill>
                <a:latin typeface="メイリオ" panose="020B0604030504040204" pitchFamily="50" charset="-128"/>
                <a:ea typeface="メイリオ" panose="020B0604030504040204" pitchFamily="50" charset="-128"/>
              </a:rPr>
              <a:t>で学習した計算の仕方を振り返り、同じように考えら</a:t>
            </a:r>
            <a:endParaRPr lang="en-US" altLang="ja-JP" b="1" dirty="0">
              <a:solidFill>
                <a:srgbClr val="002060"/>
              </a:solidFill>
              <a:latin typeface="メイリオ" panose="020B0604030504040204" pitchFamily="50" charset="-128"/>
              <a:ea typeface="メイリオ" panose="020B0604030504040204" pitchFamily="50" charset="-128"/>
            </a:endParaRPr>
          </a:p>
          <a:p>
            <a:r>
              <a:rPr lang="ja-JP" altLang="en-US" b="1" dirty="0">
                <a:solidFill>
                  <a:srgbClr val="002060"/>
                </a:solidFill>
                <a:latin typeface="メイリオ" panose="020B0604030504040204" pitchFamily="50" charset="-128"/>
                <a:ea typeface="メイリオ" panose="020B0604030504040204" pitchFamily="50" charset="-128"/>
              </a:rPr>
              <a:t>れる</a:t>
            </a:r>
            <a:r>
              <a:rPr lang="ja-JP" altLang="en-US" sz="1800" b="1" dirty="0">
                <a:solidFill>
                  <a:srgbClr val="002060"/>
                </a:solidFill>
                <a:latin typeface="メイリオ" panose="020B0604030504040204" pitchFamily="50" charset="-128"/>
                <a:ea typeface="メイリオ" panose="020B0604030504040204" pitchFamily="50" charset="-128"/>
              </a:rPr>
              <a:t>ポイントを、児童が見付けられるようにしましょう。</a:t>
            </a:r>
            <a:endParaRPr kumimoji="1" lang="ja-JP" altLang="en-US" b="1" dirty="0"/>
          </a:p>
        </p:txBody>
      </p:sp>
      <p:sp>
        <p:nvSpPr>
          <p:cNvPr id="2" name="四角形: 角を丸くする 1">
            <a:extLst>
              <a:ext uri="{FF2B5EF4-FFF2-40B4-BE49-F238E27FC236}">
                <a16:creationId xmlns:a16="http://schemas.microsoft.com/office/drawing/2014/main" id="{2439054A-6558-271D-A608-8A9659536F3E}"/>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7" name="吹き出し: 角を丸めた四角形 6">
            <a:extLst>
              <a:ext uri="{FF2B5EF4-FFF2-40B4-BE49-F238E27FC236}">
                <a16:creationId xmlns:a16="http://schemas.microsoft.com/office/drawing/2014/main" id="{F6BFDAD8-A8C4-483C-4711-6EE5C4DF9A5A}"/>
              </a:ext>
            </a:extLst>
          </p:cNvPr>
          <p:cNvSpPr/>
          <p:nvPr/>
        </p:nvSpPr>
        <p:spPr>
          <a:xfrm>
            <a:off x="919264" y="2746007"/>
            <a:ext cx="2622009" cy="511848"/>
          </a:xfrm>
          <a:prstGeom prst="wedgeRoundRectCallout">
            <a:avLst>
              <a:gd name="adj1" fmla="val 58537"/>
              <a:gd name="adj2" fmla="val -21414"/>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これまで学んできた計算の仕方を振り返ってみましょう。</a:t>
            </a:r>
            <a:endParaRPr kumimoji="1" lang="en-US" altLang="ja-JP" sz="1200" dirty="0">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E8651281-1BA6-6D48-A46D-8257B3EB2A85}"/>
              </a:ext>
            </a:extLst>
          </p:cNvPr>
          <p:cNvSpPr/>
          <p:nvPr/>
        </p:nvSpPr>
        <p:spPr>
          <a:xfrm>
            <a:off x="1594834" y="3425910"/>
            <a:ext cx="1922645" cy="529613"/>
          </a:xfrm>
          <a:prstGeom prst="wedgeRoundRectCallout">
            <a:avLst>
              <a:gd name="adj1" fmla="val 61453"/>
              <a:gd name="adj2" fmla="val -21570"/>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２０＋３０の計算</a:t>
            </a:r>
            <a:r>
              <a:rPr lang="ja-JP" altLang="en-US" sz="1200" dirty="0">
                <a:latin typeface="メイリオ" panose="020B0604030504040204" pitchFamily="50" charset="-128"/>
                <a:ea typeface="メイリオ" panose="020B0604030504040204" pitchFamily="50" charset="-128"/>
              </a:rPr>
              <a:t>の仕方を説明できますか？</a:t>
            </a:r>
            <a:endParaRPr kumimoji="1" lang="en-US" altLang="ja-JP" sz="1200" dirty="0">
              <a:latin typeface="メイリオ" panose="020B0604030504040204" pitchFamily="50" charset="-128"/>
              <a:ea typeface="メイリオ" panose="020B0604030504040204" pitchFamily="50" charset="-128"/>
            </a:endParaRPr>
          </a:p>
        </p:txBody>
      </p:sp>
      <p:sp>
        <p:nvSpPr>
          <p:cNvPr id="9" name="吹き出し: 角を丸めた四角形 8">
            <a:extLst>
              <a:ext uri="{FF2B5EF4-FFF2-40B4-BE49-F238E27FC236}">
                <a16:creationId xmlns:a16="http://schemas.microsoft.com/office/drawing/2014/main" id="{496B3530-264F-9A73-D87F-FE1745369517}"/>
              </a:ext>
            </a:extLst>
          </p:cNvPr>
          <p:cNvSpPr/>
          <p:nvPr/>
        </p:nvSpPr>
        <p:spPr>
          <a:xfrm>
            <a:off x="6237468" y="2724794"/>
            <a:ext cx="2651392" cy="1331961"/>
          </a:xfrm>
          <a:prstGeom prst="wedgeRoundRectCallout">
            <a:avLst>
              <a:gd name="adj1" fmla="val -56432"/>
              <a:gd name="adj2" fmla="val 25942"/>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　　をもとにして考えると、</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２００＋３００の計算は、</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２００は</a:t>
            </a:r>
            <a:r>
              <a:rPr kumimoji="1" lang="ja-JP" altLang="en-US" sz="1200" dirty="0">
                <a:latin typeface="メイリオ" panose="020B0604030504040204" pitchFamily="50" charset="-128"/>
                <a:ea typeface="メイリオ" panose="020B0604030504040204" pitchFamily="50" charset="-128"/>
              </a:rPr>
              <a:t>１００が２個分、</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３００は</a:t>
            </a:r>
            <a:r>
              <a:rPr kumimoji="1" lang="ja-JP" altLang="en-US" sz="1200" dirty="0">
                <a:latin typeface="メイリオ" panose="020B0604030504040204" pitchFamily="50" charset="-128"/>
                <a:ea typeface="メイリオ" panose="020B0604030504040204" pitchFamily="50" charset="-128"/>
              </a:rPr>
              <a:t>１００が３個分、</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だから、２＋３を計算して５、</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１００が５個分だから５００です。</a:t>
            </a:r>
            <a:endParaRPr kumimoji="1" lang="en-US" altLang="ja-JP" sz="1200" dirty="0">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1F09BADF-5B35-F208-F9E6-072F7FD185B5}"/>
              </a:ext>
            </a:extLst>
          </p:cNvPr>
          <p:cNvSpPr/>
          <p:nvPr/>
        </p:nvSpPr>
        <p:spPr>
          <a:xfrm>
            <a:off x="5231218" y="4195140"/>
            <a:ext cx="2592287" cy="658851"/>
          </a:xfrm>
          <a:prstGeom prst="wedgeRoundRectCallout">
            <a:avLst>
              <a:gd name="adj1" fmla="val 64604"/>
              <a:gd name="adj2" fmla="val 18487"/>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kumimoji="1" lang="ja-JP" altLang="en-US" sz="1200" dirty="0">
                <a:latin typeface="メイリオ" panose="020B0604030504040204" pitchFamily="50" charset="-128"/>
                <a:ea typeface="メイリオ" panose="020B0604030504040204" pitchFamily="50" charset="-128"/>
              </a:rPr>
              <a:t>＋０</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３の計算や</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０２＋０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０３の計算はどのように説明ができますか？</a:t>
            </a:r>
            <a:endParaRPr kumimoji="1" lang="en-US" altLang="ja-JP" sz="1200" dirty="0">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A5DDB1A1-D90F-4E42-5653-9E2FD22E7058}"/>
              </a:ext>
            </a:extLst>
          </p:cNvPr>
          <p:cNvSpPr/>
          <p:nvPr/>
        </p:nvSpPr>
        <p:spPr>
          <a:xfrm>
            <a:off x="5509037" y="4969984"/>
            <a:ext cx="2560645" cy="481125"/>
          </a:xfrm>
          <a:prstGeom prst="wedgeRoundRectCallout">
            <a:avLst>
              <a:gd name="adj1" fmla="val -62090"/>
              <a:gd name="adj2" fmla="val 2312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２０＋３０の計算と</a:t>
            </a:r>
            <a:r>
              <a:rPr kumimoji="1" lang="ja-JP" altLang="en-US" sz="1200" b="1" u="sng" dirty="0">
                <a:solidFill>
                  <a:schemeClr val="tx1"/>
                </a:solidFill>
                <a:latin typeface="メイリオ" panose="020B0604030504040204" pitchFamily="50" charset="-128"/>
                <a:ea typeface="メイリオ" panose="020B0604030504040204" pitchFamily="50" charset="-128"/>
              </a:rPr>
              <a:t>同じように</a:t>
            </a:r>
            <a:r>
              <a:rPr kumimoji="1" lang="ja-JP" altLang="en-US" sz="1200" dirty="0">
                <a:latin typeface="メイリオ" panose="020B0604030504040204" pitchFamily="50" charset="-128"/>
                <a:ea typeface="メイリオ" panose="020B0604030504040204" pitchFamily="50" charset="-128"/>
              </a:rPr>
              <a:t>考えて説明すると・・・</a:t>
            </a:r>
            <a:endParaRPr kumimoji="1" lang="en-US" altLang="ja-JP" sz="12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BD190E4-446C-42D0-F6F3-5C6527A894F9}"/>
              </a:ext>
            </a:extLst>
          </p:cNvPr>
          <p:cNvGrpSpPr/>
          <p:nvPr/>
        </p:nvGrpSpPr>
        <p:grpSpPr>
          <a:xfrm>
            <a:off x="7020272" y="828621"/>
            <a:ext cx="1656184" cy="935228"/>
            <a:chOff x="7238912" y="1082256"/>
            <a:chExt cx="1656184" cy="935228"/>
          </a:xfrm>
        </p:grpSpPr>
        <p:sp>
          <p:nvSpPr>
            <p:cNvPr id="31" name="四角形: 角を丸くする 30">
              <a:extLst>
                <a:ext uri="{FF2B5EF4-FFF2-40B4-BE49-F238E27FC236}">
                  <a16:creationId xmlns:a16="http://schemas.microsoft.com/office/drawing/2014/main" id="{B14ED6FE-98BC-12B3-1711-560F425F643C}"/>
                </a:ext>
              </a:extLst>
            </p:cNvPr>
            <p:cNvSpPr/>
            <p:nvPr/>
          </p:nvSpPr>
          <p:spPr>
            <a:xfrm>
              <a:off x="7238912" y="1094122"/>
              <a:ext cx="1656184" cy="923362"/>
            </a:xfrm>
            <a:prstGeom prst="roundRect">
              <a:avLst>
                <a:gd name="adj" fmla="val 26363"/>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r>
                <a:rPr lang="ja-JP" altLang="en-US" sz="1200" b="1" dirty="0">
                  <a:solidFill>
                    <a:schemeClr val="tx1"/>
                  </a:solidFill>
                </a:rPr>
                <a:t>過去</a:t>
              </a:r>
              <a:r>
                <a:rPr kumimoji="1" lang="ja-JP" altLang="en-US" sz="1200" b="1" dirty="0">
                  <a:solidFill>
                    <a:schemeClr val="tx1"/>
                  </a:solidFill>
                </a:rPr>
                <a:t>の学びとつなぐ</a:t>
              </a:r>
            </a:p>
          </p:txBody>
        </p:sp>
        <p:pic>
          <p:nvPicPr>
            <p:cNvPr id="21" name="図 20">
              <a:extLst>
                <a:ext uri="{FF2B5EF4-FFF2-40B4-BE49-F238E27FC236}">
                  <a16:creationId xmlns:a16="http://schemas.microsoft.com/office/drawing/2014/main" id="{F35526C8-AD08-8ED8-8BF1-ADECF6EC90A2}"/>
                </a:ext>
              </a:extLst>
            </p:cNvPr>
            <p:cNvPicPr>
              <a:picLocks noChangeAspect="1"/>
            </p:cNvPicPr>
            <p:nvPr/>
          </p:nvPicPr>
          <p:blipFill>
            <a:blip r:embed="rId3"/>
            <a:stretch>
              <a:fillRect/>
            </a:stretch>
          </p:blipFill>
          <p:spPr>
            <a:xfrm>
              <a:off x="7484785" y="1082256"/>
              <a:ext cx="1164437" cy="731583"/>
            </a:xfrm>
            <a:prstGeom prst="rect">
              <a:avLst/>
            </a:prstGeom>
          </p:spPr>
        </p:pic>
      </p:grpSp>
      <p:sp>
        <p:nvSpPr>
          <p:cNvPr id="28" name="吹き出し: 角を丸めた四角形 27">
            <a:extLst>
              <a:ext uri="{FF2B5EF4-FFF2-40B4-BE49-F238E27FC236}">
                <a16:creationId xmlns:a16="http://schemas.microsoft.com/office/drawing/2014/main" id="{0DC60BC4-454D-1979-B788-457837700D43}"/>
              </a:ext>
            </a:extLst>
          </p:cNvPr>
          <p:cNvSpPr/>
          <p:nvPr/>
        </p:nvSpPr>
        <p:spPr>
          <a:xfrm>
            <a:off x="6223404" y="5588002"/>
            <a:ext cx="2309294" cy="481125"/>
          </a:xfrm>
          <a:prstGeom prst="wedgeRoundRectCallout">
            <a:avLst>
              <a:gd name="adj1" fmla="val -62090"/>
              <a:gd name="adj2" fmla="val 2312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どの計算も「もとにする数」</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が何かを考えています。</a:t>
            </a:r>
            <a:endParaRPr kumimoji="1" lang="en-US" altLang="ja-JP"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F297CE71-8264-72CF-986F-BF0CA1E46E79}"/>
              </a:ext>
            </a:extLst>
          </p:cNvPr>
          <p:cNvSpPr txBox="1"/>
          <p:nvPr/>
        </p:nvSpPr>
        <p:spPr>
          <a:xfrm>
            <a:off x="127074" y="1911891"/>
            <a:ext cx="1185205" cy="307777"/>
          </a:xfrm>
          <a:prstGeom prst="rect">
            <a:avLst/>
          </a:prstGeom>
          <a:noFill/>
        </p:spPr>
        <p:txBody>
          <a:bodyPr wrap="square" rtlCol="0">
            <a:spAutoFit/>
          </a:bodyPr>
          <a:lstStyle/>
          <a:p>
            <a:r>
              <a:rPr lang="en-US" altLang="ja-JP" sz="1400">
                <a:solidFill>
                  <a:srgbClr val="00B0F0"/>
                </a:solidFill>
                <a:latin typeface="メイリオ" panose="020B0604030504040204" pitchFamily="50" charset="-128"/>
                <a:ea typeface="メイリオ" panose="020B0604030504040204" pitchFamily="50" charset="-128"/>
              </a:rPr>
              <a:t>《</a:t>
            </a:r>
            <a:r>
              <a:rPr lang="ja-JP" altLang="en-US" sz="1400">
                <a:solidFill>
                  <a:srgbClr val="00B0F0"/>
                </a:solidFill>
                <a:latin typeface="メイリオ" panose="020B0604030504040204" pitchFamily="50" charset="-128"/>
                <a:ea typeface="メイリオ" panose="020B0604030504040204" pitchFamily="50" charset="-128"/>
              </a:rPr>
              <a:t>導入</a:t>
            </a:r>
            <a:r>
              <a:rPr lang="en-US" altLang="ja-JP" sz="1400">
                <a:solidFill>
                  <a:srgbClr val="00B0F0"/>
                </a:solidFill>
                <a:latin typeface="メイリオ" panose="020B0604030504040204" pitchFamily="50" charset="-128"/>
                <a:ea typeface="メイリオ" panose="020B0604030504040204" pitchFamily="50" charset="-128"/>
              </a:rPr>
              <a:t>》</a:t>
            </a:r>
            <a:endParaRPr kumimoji="1" lang="ja-JP" altLang="en-US" sz="1400" dirty="0">
              <a:solidFill>
                <a:srgbClr val="00B0F0"/>
              </a:solidFill>
              <a:latin typeface="メイリオ" panose="020B0604030504040204" pitchFamily="50" charset="-128"/>
              <a:ea typeface="メイリオ" panose="020B0604030504040204" pitchFamily="50" charset="-128"/>
            </a:endParaRPr>
          </a:p>
        </p:txBody>
      </p:sp>
      <p:pic>
        <p:nvPicPr>
          <p:cNvPr id="17" name="Picture 6" descr="女性教師のイラスト（職業）">
            <a:extLst>
              <a:ext uri="{FF2B5EF4-FFF2-40B4-BE49-F238E27FC236}">
                <a16:creationId xmlns:a16="http://schemas.microsoft.com/office/drawing/2014/main" id="{98B90052-A6CC-8FBC-6221-EFB1957869B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60537" y="2558498"/>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FC8FDD48-5CF7-56A5-0792-AB3C55A11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047" y="4499291"/>
            <a:ext cx="574274" cy="574274"/>
          </a:xfrm>
          <a:prstGeom prst="rect">
            <a:avLst/>
          </a:prstGeom>
        </p:spPr>
      </p:pic>
      <p:pic>
        <p:nvPicPr>
          <p:cNvPr id="22" name="図 21">
            <a:extLst>
              <a:ext uri="{FF2B5EF4-FFF2-40B4-BE49-F238E27FC236}">
                <a16:creationId xmlns:a16="http://schemas.microsoft.com/office/drawing/2014/main" id="{33F11073-1480-7355-094B-13A2F38FFA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7623" y="5540055"/>
            <a:ext cx="549972" cy="549972"/>
          </a:xfrm>
          <a:prstGeom prst="rect">
            <a:avLst/>
          </a:prstGeom>
        </p:spPr>
      </p:pic>
      <p:pic>
        <p:nvPicPr>
          <p:cNvPr id="23" name="Picture 6" descr="女性教師のイラスト（職業）">
            <a:extLst>
              <a:ext uri="{FF2B5EF4-FFF2-40B4-BE49-F238E27FC236}">
                <a16:creationId xmlns:a16="http://schemas.microsoft.com/office/drawing/2014/main" id="{F25AF94A-6F5F-828A-464F-98F036433D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61925" y="3316421"/>
            <a:ext cx="712324" cy="62926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グループ化 43">
            <a:extLst>
              <a:ext uri="{FF2B5EF4-FFF2-40B4-BE49-F238E27FC236}">
                <a16:creationId xmlns:a16="http://schemas.microsoft.com/office/drawing/2014/main" id="{D41A5CAF-17E9-A874-3781-E4FDC9217B82}"/>
              </a:ext>
            </a:extLst>
          </p:cNvPr>
          <p:cNvGrpSpPr/>
          <p:nvPr/>
        </p:nvGrpSpPr>
        <p:grpSpPr>
          <a:xfrm>
            <a:off x="54298" y="3322697"/>
            <a:ext cx="1392813" cy="1116421"/>
            <a:chOff x="30516" y="3212976"/>
            <a:chExt cx="1392813" cy="1116421"/>
          </a:xfrm>
        </p:grpSpPr>
        <p:sp>
          <p:nvSpPr>
            <p:cNvPr id="26" name="思考の吹き出し: 雲形 25">
              <a:extLst>
                <a:ext uri="{FF2B5EF4-FFF2-40B4-BE49-F238E27FC236}">
                  <a16:creationId xmlns:a16="http://schemas.microsoft.com/office/drawing/2014/main" id="{4ED5858F-A1E8-288F-0D87-27EA30238007}"/>
                </a:ext>
              </a:extLst>
            </p:cNvPr>
            <p:cNvSpPr/>
            <p:nvPr/>
          </p:nvSpPr>
          <p:spPr>
            <a:xfrm>
              <a:off x="30516" y="3212976"/>
              <a:ext cx="1392813" cy="1116421"/>
            </a:xfrm>
            <a:prstGeom prst="cloudCallout">
              <a:avLst>
                <a:gd name="adj1" fmla="val 28227"/>
                <a:gd name="adj2" fmla="val 60993"/>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画像をダウンロード 数字 10 イラスト 無料 298557 - gambarsaesepuloh">
              <a:extLst>
                <a:ext uri="{FF2B5EF4-FFF2-40B4-BE49-F238E27FC236}">
                  <a16:creationId xmlns:a16="http://schemas.microsoft.com/office/drawing/2014/main" id="{AA162391-B021-CA3C-EFD4-4CA65B81B0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878" y="3456535"/>
              <a:ext cx="267880" cy="267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画像をダウンロード 数字 10 イラスト 無料 298557 - gambarsaesepuloh">
              <a:extLst>
                <a:ext uri="{FF2B5EF4-FFF2-40B4-BE49-F238E27FC236}">
                  <a16:creationId xmlns:a16="http://schemas.microsoft.com/office/drawing/2014/main" id="{66EF56E8-4831-6A3A-0D34-2DA48ADF8B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982" y="3455249"/>
              <a:ext cx="267880" cy="2678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画像をダウンロード 数字 10 イラスト 無料 298557 - gambarsaesepuloh">
              <a:extLst>
                <a:ext uri="{FF2B5EF4-FFF2-40B4-BE49-F238E27FC236}">
                  <a16:creationId xmlns:a16="http://schemas.microsoft.com/office/drawing/2014/main" id="{B01591ED-02C1-E274-0968-F7CD318F3B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534" y="3837194"/>
              <a:ext cx="267880" cy="2678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画像をダウンロード 数字 10 イラスト 無料 298557 - gambarsaesepuloh">
              <a:extLst>
                <a:ext uri="{FF2B5EF4-FFF2-40B4-BE49-F238E27FC236}">
                  <a16:creationId xmlns:a16="http://schemas.microsoft.com/office/drawing/2014/main" id="{528ABCB9-FC34-6C2D-CF86-623733116E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508" y="3837194"/>
              <a:ext cx="267880" cy="2678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画像をダウンロード 数字 10 イラスト 無料 298557 - gambarsaesepuloh">
              <a:extLst>
                <a:ext uri="{FF2B5EF4-FFF2-40B4-BE49-F238E27FC236}">
                  <a16:creationId xmlns:a16="http://schemas.microsoft.com/office/drawing/2014/main" id="{C03D6C42-B952-9C12-254C-D44A72397D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482" y="3837194"/>
              <a:ext cx="267880" cy="26788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吹き出し: 角を丸めた四角形 35">
            <a:extLst>
              <a:ext uri="{FF2B5EF4-FFF2-40B4-BE49-F238E27FC236}">
                <a16:creationId xmlns:a16="http://schemas.microsoft.com/office/drawing/2014/main" id="{D9C01F82-9B61-6B67-040E-A71C5CB15F0C}"/>
              </a:ext>
            </a:extLst>
          </p:cNvPr>
          <p:cNvSpPr/>
          <p:nvPr/>
        </p:nvSpPr>
        <p:spPr>
          <a:xfrm>
            <a:off x="1949621" y="4050533"/>
            <a:ext cx="2319524" cy="1013964"/>
          </a:xfrm>
          <a:prstGeom prst="wedgeRoundRectCallout">
            <a:avLst>
              <a:gd name="adj1" fmla="val -62090"/>
              <a:gd name="adj2" fmla="val 2312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２０＋３０の計算は、</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２０は</a:t>
            </a:r>
            <a:r>
              <a:rPr kumimoji="1" lang="ja-JP" altLang="en-US" sz="1200" dirty="0">
                <a:latin typeface="メイリオ" panose="020B0604030504040204" pitchFamily="50" charset="-128"/>
                <a:ea typeface="メイリオ" panose="020B0604030504040204" pitchFamily="50" charset="-128"/>
              </a:rPr>
              <a:t>１０が２個分、</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３０は</a:t>
            </a:r>
            <a:r>
              <a:rPr kumimoji="1" lang="ja-JP" altLang="en-US" sz="1200" dirty="0">
                <a:latin typeface="メイリオ" panose="020B0604030504040204" pitchFamily="50" charset="-128"/>
                <a:ea typeface="メイリオ" panose="020B0604030504040204" pitchFamily="50" charset="-128"/>
              </a:rPr>
              <a:t>１０が３個分、</a:t>
            </a:r>
            <a:endParaRPr kumimoji="1"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だから、２＋３を計算して５、</a:t>
            </a:r>
            <a:endParaRPr lang="en-US" altLang="ja-JP" sz="1200" dirty="0">
              <a:latin typeface="メイリオ" panose="020B0604030504040204" pitchFamily="50" charset="-128"/>
              <a:ea typeface="メイリオ" panose="020B0604030504040204" pitchFamily="50" charset="-128"/>
            </a:endParaRPr>
          </a:p>
          <a:p>
            <a:pPr>
              <a:lnSpc>
                <a:spcPts val="1500"/>
              </a:lnSpc>
            </a:pPr>
            <a:r>
              <a:rPr kumimoji="1" lang="ja-JP" altLang="en-US" sz="1200" dirty="0">
                <a:latin typeface="メイリオ" panose="020B0604030504040204" pitchFamily="50" charset="-128"/>
                <a:ea typeface="メイリオ" panose="020B0604030504040204" pitchFamily="50" charset="-128"/>
              </a:rPr>
              <a:t>１０が５個分</a:t>
            </a:r>
            <a:r>
              <a:rPr lang="ja-JP" altLang="en-US" sz="1200" dirty="0">
                <a:latin typeface="メイリオ" panose="020B0604030504040204" pitchFamily="50" charset="-128"/>
                <a:ea typeface="メイリオ" panose="020B0604030504040204" pitchFamily="50" charset="-128"/>
              </a:rPr>
              <a:t>だから</a:t>
            </a:r>
            <a:r>
              <a:rPr kumimoji="1" lang="ja-JP" altLang="en-US" sz="1200" dirty="0">
                <a:latin typeface="メイリオ" panose="020B0604030504040204" pitchFamily="50" charset="-128"/>
                <a:ea typeface="メイリオ" panose="020B0604030504040204" pitchFamily="50" charset="-128"/>
              </a:rPr>
              <a:t>５０です。</a:t>
            </a:r>
            <a:endParaRPr kumimoji="1" lang="en-US" altLang="ja-JP" sz="1200" dirty="0">
              <a:latin typeface="メイリオ" panose="020B0604030504040204" pitchFamily="50" charset="-128"/>
              <a:ea typeface="メイリオ" panose="020B0604030504040204" pitchFamily="50" charset="-128"/>
            </a:endParaRPr>
          </a:p>
        </p:txBody>
      </p:sp>
      <p:pic>
        <p:nvPicPr>
          <p:cNvPr id="38" name="Picture 6" descr="女性教師のイラスト（職業）">
            <a:extLst>
              <a:ext uri="{FF2B5EF4-FFF2-40B4-BE49-F238E27FC236}">
                <a16:creationId xmlns:a16="http://schemas.microsoft.com/office/drawing/2014/main" id="{BBDF37BB-7410-89B2-09AE-6B44861954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04158" y="5193157"/>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39" name="吹き出し: 角を丸めた四角形 38">
            <a:extLst>
              <a:ext uri="{FF2B5EF4-FFF2-40B4-BE49-F238E27FC236}">
                <a16:creationId xmlns:a16="http://schemas.microsoft.com/office/drawing/2014/main" id="{2E90BC50-16F0-736A-2206-5B96803954AD}"/>
              </a:ext>
            </a:extLst>
          </p:cNvPr>
          <p:cNvSpPr/>
          <p:nvPr/>
        </p:nvSpPr>
        <p:spPr>
          <a:xfrm>
            <a:off x="480326" y="5338652"/>
            <a:ext cx="2877697" cy="402806"/>
          </a:xfrm>
          <a:prstGeom prst="wedgeRoundRectCallout">
            <a:avLst>
              <a:gd name="adj1" fmla="val 61453"/>
              <a:gd name="adj2" fmla="val -21570"/>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どうして１０のまとまりで考えたの？</a:t>
            </a:r>
            <a:endParaRPr kumimoji="1" lang="en-US" altLang="ja-JP" sz="1200" dirty="0">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41C319EF-5A60-238D-48DE-643FDA98449D}"/>
              </a:ext>
            </a:extLst>
          </p:cNvPr>
          <p:cNvGrpSpPr/>
          <p:nvPr/>
        </p:nvGrpSpPr>
        <p:grpSpPr>
          <a:xfrm>
            <a:off x="241406" y="6024682"/>
            <a:ext cx="3445928" cy="600998"/>
            <a:chOff x="162606" y="5542421"/>
            <a:chExt cx="3445928" cy="600998"/>
          </a:xfrm>
        </p:grpSpPr>
        <p:sp>
          <p:nvSpPr>
            <p:cNvPr id="40" name="吹き出し: 角を丸めた四角形 39">
              <a:extLst>
                <a:ext uri="{FF2B5EF4-FFF2-40B4-BE49-F238E27FC236}">
                  <a16:creationId xmlns:a16="http://schemas.microsoft.com/office/drawing/2014/main" id="{465D7DD6-4909-75A7-AB64-278C76B181D3}"/>
                </a:ext>
              </a:extLst>
            </p:cNvPr>
            <p:cNvSpPr/>
            <p:nvPr/>
          </p:nvSpPr>
          <p:spPr>
            <a:xfrm>
              <a:off x="1047889" y="5542421"/>
              <a:ext cx="2560645" cy="600998"/>
            </a:xfrm>
            <a:prstGeom prst="wedgeRoundRectCallout">
              <a:avLst>
                <a:gd name="adj1" fmla="val -62090"/>
                <a:gd name="adj2" fmla="val 2312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kumimoji="1" lang="ja-JP" altLang="en-US" sz="1200" dirty="0">
                  <a:latin typeface="メイリオ" panose="020B0604030504040204" pitchFamily="50" charset="-128"/>
                  <a:ea typeface="メイリオ" panose="020B0604030504040204" pitchFamily="50" charset="-128"/>
                </a:rPr>
                <a:t>　　をもとにして考えると、簡単に計算ができるからです。</a:t>
              </a:r>
              <a:endParaRPr kumimoji="1" lang="en-US" altLang="ja-JP" sz="1200" dirty="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83F71BE6-B4AC-1062-C775-9BB3225CB4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606" y="5569145"/>
              <a:ext cx="574274" cy="574274"/>
            </a:xfrm>
            <a:prstGeom prst="rect">
              <a:avLst/>
            </a:prstGeom>
          </p:spPr>
        </p:pic>
        <p:pic>
          <p:nvPicPr>
            <p:cNvPr id="42" name="Picture 2" descr="画像をダウンロード 数字 10 イラスト 無料 298557 - gambarsaesepuloh">
              <a:extLst>
                <a:ext uri="{FF2B5EF4-FFF2-40B4-BE49-F238E27FC236}">
                  <a16:creationId xmlns:a16="http://schemas.microsoft.com/office/drawing/2014/main" id="{A0474896-E6FF-50D2-94A3-54E817C3C2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8339" y="5569145"/>
              <a:ext cx="267880" cy="26788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6" descr="女性教師のイラスト（職業）">
            <a:extLst>
              <a:ext uri="{FF2B5EF4-FFF2-40B4-BE49-F238E27FC236}">
                <a16:creationId xmlns:a16="http://schemas.microsoft.com/office/drawing/2014/main" id="{D5873C9B-C037-B034-5395-1741FFAD3A4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216858" y="2065500"/>
            <a:ext cx="712324" cy="629263"/>
          </a:xfrm>
          <a:prstGeom prst="rect">
            <a:avLst/>
          </a:prstGeom>
          <a:noFill/>
          <a:extLst>
            <a:ext uri="{909E8E84-426E-40DD-AFC4-6F175D3DCCD1}">
              <a14:hiddenFill xmlns:a14="http://schemas.microsoft.com/office/drawing/2010/main">
                <a:solidFill>
                  <a:srgbClr val="FFFFFF"/>
                </a:solidFill>
              </a14:hiddenFill>
            </a:ext>
          </a:extLst>
        </p:spPr>
      </p:pic>
      <p:sp>
        <p:nvSpPr>
          <p:cNvPr id="46" name="吹き出し: 角を丸めた四角形 45">
            <a:extLst>
              <a:ext uri="{FF2B5EF4-FFF2-40B4-BE49-F238E27FC236}">
                <a16:creationId xmlns:a16="http://schemas.microsoft.com/office/drawing/2014/main" id="{BC3F7008-BBC5-89F8-764E-69F6DE9228F5}"/>
              </a:ext>
            </a:extLst>
          </p:cNvPr>
          <p:cNvSpPr/>
          <p:nvPr/>
        </p:nvSpPr>
        <p:spPr>
          <a:xfrm>
            <a:off x="4950627" y="2065500"/>
            <a:ext cx="3032318" cy="549972"/>
          </a:xfrm>
          <a:prstGeom prst="wedgeRoundRectCallout">
            <a:avLst>
              <a:gd name="adj1" fmla="val 59578"/>
              <a:gd name="adj2" fmla="val 18487"/>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では、２００＋３００の計算の仕方は</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どのように説明できますか？</a:t>
            </a:r>
            <a:endParaRPr lang="en-US" altLang="ja-JP" sz="1200" dirty="0">
              <a:latin typeface="メイリオ" panose="020B0604030504040204" pitchFamily="50" charset="-128"/>
              <a:ea typeface="メイリオ" panose="020B0604030504040204" pitchFamily="50" charset="-128"/>
            </a:endParaRPr>
          </a:p>
        </p:txBody>
      </p:sp>
      <p:pic>
        <p:nvPicPr>
          <p:cNvPr id="47" name="図 46">
            <a:extLst>
              <a:ext uri="{FF2B5EF4-FFF2-40B4-BE49-F238E27FC236}">
                <a16:creationId xmlns:a16="http://schemas.microsoft.com/office/drawing/2014/main" id="{8F528BE1-A6A0-906B-92C0-2C4520E389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0883" y="3536828"/>
            <a:ext cx="549972" cy="549972"/>
          </a:xfrm>
          <a:prstGeom prst="rect">
            <a:avLst/>
          </a:prstGeom>
        </p:spPr>
      </p:pic>
      <p:grpSp>
        <p:nvGrpSpPr>
          <p:cNvPr id="59" name="グループ化 58">
            <a:extLst>
              <a:ext uri="{FF2B5EF4-FFF2-40B4-BE49-F238E27FC236}">
                <a16:creationId xmlns:a16="http://schemas.microsoft.com/office/drawing/2014/main" id="{A3D1C88A-D286-5E8C-4DCE-3DF1B14DF960}"/>
              </a:ext>
            </a:extLst>
          </p:cNvPr>
          <p:cNvGrpSpPr/>
          <p:nvPr/>
        </p:nvGrpSpPr>
        <p:grpSpPr>
          <a:xfrm>
            <a:off x="4463615" y="2672182"/>
            <a:ext cx="1392813" cy="990611"/>
            <a:chOff x="4527573" y="2733151"/>
            <a:chExt cx="1392813" cy="990611"/>
          </a:xfrm>
        </p:grpSpPr>
        <p:sp>
          <p:nvSpPr>
            <p:cNvPr id="49" name="思考の吹き出し: 雲形 48">
              <a:extLst>
                <a:ext uri="{FF2B5EF4-FFF2-40B4-BE49-F238E27FC236}">
                  <a16:creationId xmlns:a16="http://schemas.microsoft.com/office/drawing/2014/main" id="{D877A54B-3B62-14C7-8178-2395628C15B0}"/>
                </a:ext>
              </a:extLst>
            </p:cNvPr>
            <p:cNvSpPr/>
            <p:nvPr/>
          </p:nvSpPr>
          <p:spPr>
            <a:xfrm>
              <a:off x="4527573" y="2733151"/>
              <a:ext cx="1392813" cy="990611"/>
            </a:xfrm>
            <a:prstGeom prst="cloudCallout">
              <a:avLst>
                <a:gd name="adj1" fmla="val 27714"/>
                <a:gd name="adj2" fmla="val 5306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8" name="Picture 4" descr="100円玉 イラストのかわいい手書き無料フリー素材まとめ - ONWAイラスト">
              <a:extLst>
                <a:ext uri="{FF2B5EF4-FFF2-40B4-BE49-F238E27FC236}">
                  <a16:creationId xmlns:a16="http://schemas.microsoft.com/office/drawing/2014/main" id="{97B9AEB1-65D4-0888-C414-646978C267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8140" y="2920043"/>
              <a:ext cx="319351" cy="3193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100円玉 イラストのかわいい手書き無料フリー素材まとめ - ONWAイラスト">
              <a:extLst>
                <a:ext uri="{FF2B5EF4-FFF2-40B4-BE49-F238E27FC236}">
                  <a16:creationId xmlns:a16="http://schemas.microsoft.com/office/drawing/2014/main" id="{F6B32726-2A5D-5182-569E-FC7FAEF82E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1351" y="2920043"/>
              <a:ext cx="319351" cy="31935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100円玉 イラストのかわいい手書き無料フリー素材まとめ - ONWAイラスト">
              <a:extLst>
                <a:ext uri="{FF2B5EF4-FFF2-40B4-BE49-F238E27FC236}">
                  <a16:creationId xmlns:a16="http://schemas.microsoft.com/office/drawing/2014/main" id="{671368DF-1D57-2894-AA4D-796D17AA0A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8140" y="3217715"/>
              <a:ext cx="319351" cy="3193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100円玉 イラストのかわいい手書き無料フリー素材まとめ - ONWAイラスト">
              <a:extLst>
                <a:ext uri="{FF2B5EF4-FFF2-40B4-BE49-F238E27FC236}">
                  <a16:creationId xmlns:a16="http://schemas.microsoft.com/office/drawing/2014/main" id="{29FCFA8B-8190-F0CC-AACD-739937C623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1351" y="3228457"/>
              <a:ext cx="319351" cy="3193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100円玉 イラストのかわいい手書き無料フリー素材まとめ - ONWAイラスト">
              <a:extLst>
                <a:ext uri="{FF2B5EF4-FFF2-40B4-BE49-F238E27FC236}">
                  <a16:creationId xmlns:a16="http://schemas.microsoft.com/office/drawing/2014/main" id="{4ED6F4EF-283D-F0CF-48E8-0FC6545279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0702" y="3222238"/>
              <a:ext cx="319351" cy="319351"/>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6" descr="女性教師のイラスト（職業）">
            <a:extLst>
              <a:ext uri="{FF2B5EF4-FFF2-40B4-BE49-F238E27FC236}">
                <a16:creationId xmlns:a16="http://schemas.microsoft.com/office/drawing/2014/main" id="{B1DC32BF-75A5-A828-6231-CD1832284A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176536" y="4158955"/>
            <a:ext cx="712324" cy="629263"/>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B30D4B86-70CA-9790-1016-3C3842050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2430" y="4828869"/>
            <a:ext cx="574274" cy="574274"/>
          </a:xfrm>
          <a:prstGeom prst="rect">
            <a:avLst/>
          </a:prstGeom>
        </p:spPr>
      </p:pic>
      <p:pic>
        <p:nvPicPr>
          <p:cNvPr id="62" name="図 61">
            <a:extLst>
              <a:ext uri="{FF2B5EF4-FFF2-40B4-BE49-F238E27FC236}">
                <a16:creationId xmlns:a16="http://schemas.microsoft.com/office/drawing/2014/main" id="{74BC4499-8B02-C4E0-456B-372F09F8C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822" y="6159445"/>
            <a:ext cx="574274" cy="574274"/>
          </a:xfrm>
          <a:prstGeom prst="rect">
            <a:avLst/>
          </a:prstGeom>
        </p:spPr>
      </p:pic>
      <p:sp>
        <p:nvSpPr>
          <p:cNvPr id="63" name="吹き出し: 角を丸めた四角形 62">
            <a:extLst>
              <a:ext uri="{FF2B5EF4-FFF2-40B4-BE49-F238E27FC236}">
                <a16:creationId xmlns:a16="http://schemas.microsoft.com/office/drawing/2014/main" id="{A11EE22A-C06C-6493-AE8C-03E296906843}"/>
              </a:ext>
            </a:extLst>
          </p:cNvPr>
          <p:cNvSpPr/>
          <p:nvPr/>
        </p:nvSpPr>
        <p:spPr>
          <a:xfrm>
            <a:off x="5767658" y="6227184"/>
            <a:ext cx="2560645" cy="481125"/>
          </a:xfrm>
          <a:prstGeom prst="wedgeRoundRectCallout">
            <a:avLst>
              <a:gd name="adj1" fmla="val -62090"/>
              <a:gd name="adj2" fmla="val 2312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分数の計算も「もとにする数」が</a:t>
            </a:r>
            <a:r>
              <a:rPr kumimoji="1" lang="ja-JP" altLang="en-US" sz="1200" dirty="0">
                <a:latin typeface="メイリオ" panose="020B0604030504040204" pitchFamily="50" charset="-128"/>
                <a:ea typeface="メイリオ" panose="020B0604030504040204" pitchFamily="50" charset="-128"/>
              </a:rPr>
              <a:t>何かを考えたらよさそうだね！</a:t>
            </a:r>
            <a:endParaRPr kumimoji="1" lang="en-US" altLang="ja-JP" sz="1200" dirty="0">
              <a:latin typeface="メイリオ" panose="020B0604030504040204" pitchFamily="50" charset="-128"/>
              <a:ea typeface="メイリオ" panose="020B0604030504040204" pitchFamily="50" charset="-128"/>
            </a:endParaRPr>
          </a:p>
        </p:txBody>
      </p:sp>
      <p:pic>
        <p:nvPicPr>
          <p:cNvPr id="1024" name="Picture 4" descr="100円玉 イラストのかわいい手書き無料フリー素材まとめ - ONWAイラスト">
            <a:extLst>
              <a:ext uri="{FF2B5EF4-FFF2-40B4-BE49-F238E27FC236}">
                <a16:creationId xmlns:a16="http://schemas.microsoft.com/office/drawing/2014/main" id="{6394D222-F44E-13DA-82D0-14EB3ED35C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4090" y="2768531"/>
            <a:ext cx="319351" cy="3193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2FD23B5-A4BB-4A90-6B50-696EF17773A8}"/>
                  </a:ext>
                </a:extLst>
              </p:cNvPr>
              <p:cNvSpPr txBox="1"/>
              <p:nvPr/>
            </p:nvSpPr>
            <p:spPr>
              <a:xfrm>
                <a:off x="1161055" y="1892016"/>
                <a:ext cx="1133540" cy="381323"/>
              </a:xfrm>
              <a:prstGeom prst="rect">
                <a:avLst/>
              </a:prstGeom>
              <a:noFill/>
            </p:spPr>
            <p:txBody>
              <a:bodyPr wrap="square">
                <a:spAutoFit/>
              </a:bodyPr>
              <a:lstStyle/>
              <a:p>
                <a:r>
                  <a:rPr lang="ja-JP" altLang="en-US" sz="1100" dirty="0">
                    <a:ea typeface="メイリオ" panose="020B0604030504040204" pitchFamily="50" charset="-128"/>
                  </a:rPr>
                  <a:t>問題</a:t>
                </a:r>
                <a14:m>
                  <m:oMath xmlns:m="http://schemas.openxmlformats.org/officeDocument/2006/math">
                    <m:r>
                      <a:rPr kumimoji="1" lang="ja-JP" altLang="en-US" sz="1100" i="1" smtClean="0">
                        <a:latin typeface="Cambria Math" panose="02040503050406030204" pitchFamily="18" charset="0"/>
                        <a:ea typeface="メイリオ" panose="020B0604030504040204" pitchFamily="50" charset="-128"/>
                      </a:rPr>
                      <m:t>　</m:t>
                    </m:r>
                    <m:f>
                      <m:fPr>
                        <m:ctrlPr>
                          <a:rPr kumimoji="1" lang="en-US" altLang="ja-JP" sz="1100" i="1" smtClean="0">
                            <a:latin typeface="Cambria Math" panose="02040503050406030204" pitchFamily="18" charset="0"/>
                            <a:ea typeface="メイリオ" panose="020B0604030504040204" pitchFamily="50" charset="-128"/>
                          </a:rPr>
                        </m:ctrlPr>
                      </m:fPr>
                      <m:num>
                        <m:r>
                          <a:rPr lang="ja-JP" altLang="en-US" sz="1100" i="1">
                            <a:latin typeface="Cambria Math" panose="02040503050406030204" pitchFamily="18" charset="0"/>
                            <a:ea typeface="メイリオ" panose="020B0604030504040204" pitchFamily="50" charset="-128"/>
                          </a:rPr>
                          <m:t>１</m:t>
                        </m:r>
                      </m:num>
                      <m:den>
                        <m:r>
                          <a:rPr lang="ja-JP" altLang="en-US" sz="1100" i="1">
                            <a:latin typeface="Cambria Math" panose="02040503050406030204" pitchFamily="18" charset="0"/>
                            <a:ea typeface="メイリオ" panose="020B0604030504040204" pitchFamily="50" charset="-128"/>
                          </a:rPr>
                          <m:t>２</m:t>
                        </m:r>
                      </m:den>
                    </m:f>
                  </m:oMath>
                </a14:m>
                <a:r>
                  <a:rPr kumimoji="1" lang="ja-JP" altLang="en-US" sz="1100" dirty="0">
                    <a:latin typeface="メイリオ" panose="020B0604030504040204" pitchFamily="50" charset="-128"/>
                    <a:ea typeface="メイリオ" panose="020B0604030504040204" pitchFamily="50" charset="-128"/>
                  </a:rPr>
                  <a:t>＋</a:t>
                </a:r>
                <a14:m>
                  <m:oMath xmlns:m="http://schemas.openxmlformats.org/officeDocument/2006/math">
                    <m:f>
                      <m:fPr>
                        <m:ctrlPr>
                          <a:rPr kumimoji="1" lang="en-US" altLang="ja-JP" sz="1100" i="1" dirty="0" smtClean="0">
                            <a:latin typeface="Cambria Math" panose="02040503050406030204" pitchFamily="18" charset="0"/>
                            <a:ea typeface="メイリオ" panose="020B0604030504040204" pitchFamily="50" charset="-128"/>
                          </a:rPr>
                        </m:ctrlPr>
                      </m:fPr>
                      <m:num>
                        <m:r>
                          <a:rPr lang="ja-JP" altLang="en-US" sz="1100" i="1" dirty="0">
                            <a:latin typeface="Cambria Math" panose="02040503050406030204" pitchFamily="18" charset="0"/>
                            <a:ea typeface="メイリオ" panose="020B0604030504040204" pitchFamily="50" charset="-128"/>
                          </a:rPr>
                          <m:t>１</m:t>
                        </m:r>
                      </m:num>
                      <m:den>
                        <m:r>
                          <a:rPr lang="ja-JP" altLang="en-US" sz="1100" i="1" dirty="0">
                            <a:latin typeface="Cambria Math" panose="02040503050406030204" pitchFamily="18" charset="0"/>
                            <a:ea typeface="メイリオ" panose="020B0604030504040204" pitchFamily="50" charset="-128"/>
                          </a:rPr>
                          <m:t>３</m:t>
                        </m:r>
                      </m:den>
                    </m:f>
                  </m:oMath>
                </a14:m>
                <a:endParaRPr lang="ja-JP" altLang="en-US" dirty="0"/>
              </a:p>
            </p:txBody>
          </p:sp>
        </mc:Choice>
        <mc:Fallback xmlns="">
          <p:sp>
            <p:nvSpPr>
              <p:cNvPr id="10" name="テキスト ボックス 9">
                <a:extLst>
                  <a:ext uri="{FF2B5EF4-FFF2-40B4-BE49-F238E27FC236}">
                    <a16:creationId xmlns:a16="http://schemas.microsoft.com/office/drawing/2014/main" id="{A2FD23B5-A4BB-4A90-6B50-696EF17773A8}"/>
                  </a:ext>
                </a:extLst>
              </p:cNvPr>
              <p:cNvSpPr txBox="1">
                <a:spLocks noRot="1" noChangeAspect="1" noMove="1" noResize="1" noEditPoints="1" noAdjustHandles="1" noChangeArrowheads="1" noChangeShapeType="1" noTextEdit="1"/>
              </p:cNvSpPr>
              <p:nvPr/>
            </p:nvSpPr>
            <p:spPr>
              <a:xfrm>
                <a:off x="1161055" y="1892016"/>
                <a:ext cx="1133540" cy="381323"/>
              </a:xfrm>
              <a:prstGeom prst="rect">
                <a:avLst/>
              </a:prstGeom>
              <a:blipFill>
                <a:blip r:embed="rId11"/>
                <a:stretch>
                  <a:fillRect b="-1587"/>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DB409BFE-6531-BD37-B0E0-2E7BB8B99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91" y="2163758"/>
            <a:ext cx="549972" cy="549972"/>
          </a:xfrm>
          <a:prstGeom prst="rect">
            <a:avLst/>
          </a:prstGeom>
        </p:spPr>
      </p:pic>
      <p:sp>
        <p:nvSpPr>
          <p:cNvPr id="13" name="吹き出し: 角を丸めた四角形 12">
            <a:extLst>
              <a:ext uri="{FF2B5EF4-FFF2-40B4-BE49-F238E27FC236}">
                <a16:creationId xmlns:a16="http://schemas.microsoft.com/office/drawing/2014/main" id="{0DE77126-89E3-C256-9A24-2D87BD9688E7}"/>
              </a:ext>
            </a:extLst>
          </p:cNvPr>
          <p:cNvSpPr/>
          <p:nvPr/>
        </p:nvSpPr>
        <p:spPr>
          <a:xfrm>
            <a:off x="1130540" y="2268981"/>
            <a:ext cx="2555845" cy="379521"/>
          </a:xfrm>
          <a:prstGeom prst="wedgeRoundRectCallout">
            <a:avLst>
              <a:gd name="adj1" fmla="val -59854"/>
              <a:gd name="adj2" fmla="val 21451"/>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500"/>
              </a:lnSpc>
            </a:pPr>
            <a:r>
              <a:rPr lang="ja-JP" altLang="en-US" sz="1200" dirty="0">
                <a:latin typeface="メイリオ" panose="020B0604030504040204" pitchFamily="50" charset="-128"/>
                <a:ea typeface="メイリオ" panose="020B0604030504040204" pitchFamily="50" charset="-128"/>
              </a:rPr>
              <a:t>分母の数が違う分数は足せないよ。</a:t>
            </a:r>
            <a:endParaRPr kumimoji="1" lang="en-US" altLang="ja-JP" sz="1200" dirty="0">
              <a:latin typeface="メイリオ" panose="020B0604030504040204" pitchFamily="50" charset="-128"/>
              <a:ea typeface="メイリオ" panose="020B0604030504040204" pitchFamily="50" charset="-128"/>
            </a:endParaRPr>
          </a:p>
        </p:txBody>
      </p:sp>
      <p:sp>
        <p:nvSpPr>
          <p:cNvPr id="1033" name="正方形/長方形 1032">
            <a:extLst>
              <a:ext uri="{FF2B5EF4-FFF2-40B4-BE49-F238E27FC236}">
                <a16:creationId xmlns:a16="http://schemas.microsoft.com/office/drawing/2014/main" id="{E675A993-8852-10CB-F420-EA1DC0704DD6}"/>
              </a:ext>
            </a:extLst>
          </p:cNvPr>
          <p:cNvSpPr/>
          <p:nvPr/>
        </p:nvSpPr>
        <p:spPr>
          <a:xfrm>
            <a:off x="1771828" y="164265"/>
            <a:ext cx="432048" cy="38385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8884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画面に合わせる (4:3)</PresentationFormat>
  <Paragraphs>324</Paragraphs>
  <Slides>11</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ゴシック</vt:lpstr>
      <vt:lpstr>メイリオ</vt:lpstr>
      <vt:lpstr>Arial</vt:lpstr>
      <vt:lpstr>Calibri</vt:lpstr>
      <vt:lpstr>Cambria Math</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2025-07-31T00:26:02Z</dcterms:created>
  <dcterms:modified xsi:type="dcterms:W3CDTF">2025-07-31T00:39:33Z</dcterms:modified>
</cp:coreProperties>
</file>