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0"/>
  </p:notesMasterIdLst>
  <p:handoutMasterIdLst>
    <p:handoutMasterId r:id="rId11"/>
  </p:handoutMasterIdLst>
  <p:sldIdLst>
    <p:sldId id="829" r:id="rId2"/>
    <p:sldId id="830" r:id="rId3"/>
    <p:sldId id="845" r:id="rId4"/>
    <p:sldId id="846" r:id="rId5"/>
    <p:sldId id="847" r:id="rId6"/>
    <p:sldId id="831" r:id="rId7"/>
    <p:sldId id="832" r:id="rId8"/>
    <p:sldId id="833" r:id="rId9"/>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CCCC"/>
    <a:srgbClr val="008000"/>
    <a:srgbClr val="00FF00"/>
    <a:srgbClr val="FF6600"/>
    <a:srgbClr val="66FFFF"/>
    <a:srgbClr val="FFCCFF"/>
    <a:srgbClr val="FF99FF"/>
    <a:srgbClr val="33CC33"/>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867" autoAdjust="0"/>
    <p:restoredTop sz="88201" autoAdjust="0"/>
  </p:normalViewPr>
  <p:slideViewPr>
    <p:cSldViewPr>
      <p:cViewPr varScale="1">
        <p:scale>
          <a:sx n="81" d="100"/>
          <a:sy n="81" d="100"/>
        </p:scale>
        <p:origin x="1468" y="56"/>
      </p:cViewPr>
      <p:guideLst>
        <p:guide orient="horz" pos="2160"/>
        <p:guide pos="2880"/>
      </p:guideLst>
    </p:cSldViewPr>
  </p:slideViewPr>
  <p:notesTextViewPr>
    <p:cViewPr>
      <p:scale>
        <a:sx n="125" d="100"/>
        <a:sy n="125" d="100"/>
      </p:scale>
      <p:origin x="0" y="0"/>
    </p:cViewPr>
  </p:notesTextViewPr>
  <p:sorterViewPr>
    <p:cViewPr>
      <p:scale>
        <a:sx n="100" d="100"/>
        <a:sy n="100" d="100"/>
      </p:scale>
      <p:origin x="0" y="2604"/>
    </p:cViewPr>
  </p:sorterViewPr>
  <p:notesViewPr>
    <p:cSldViewPr>
      <p:cViewPr varScale="1">
        <p:scale>
          <a:sx n="67" d="100"/>
          <a:sy n="67" d="100"/>
        </p:scale>
        <p:origin x="2916"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1"/>
            <a:ext cx="2945659" cy="496332"/>
          </a:xfrm>
          <a:prstGeom prst="rect">
            <a:avLst/>
          </a:prstGeom>
        </p:spPr>
        <p:txBody>
          <a:bodyPr vert="horz" lIns="91371" tIns="45687" rIns="91371" bIns="45687" rtlCol="0"/>
          <a:lstStyle>
            <a:lvl1pPr algn="l">
              <a:defRPr sz="1200"/>
            </a:lvl1pPr>
          </a:lstStyle>
          <a:p>
            <a:endParaRPr kumimoji="1" lang="ja-JP" altLang="en-US" dirty="0"/>
          </a:p>
        </p:txBody>
      </p:sp>
    </p:spTree>
    <p:extLst>
      <p:ext uri="{BB962C8B-B14F-4D97-AF65-F5344CB8AC3E}">
        <p14:creationId xmlns:p14="http://schemas.microsoft.com/office/powerpoint/2010/main" val="7266640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1"/>
            <a:ext cx="2945659" cy="496332"/>
          </a:xfrm>
          <a:prstGeom prst="rect">
            <a:avLst/>
          </a:prstGeom>
        </p:spPr>
        <p:txBody>
          <a:bodyPr vert="horz" lIns="91371" tIns="45687" rIns="91371" bIns="4568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4" y="1"/>
            <a:ext cx="2945659" cy="496332"/>
          </a:xfrm>
          <a:prstGeom prst="rect">
            <a:avLst/>
          </a:prstGeom>
        </p:spPr>
        <p:txBody>
          <a:bodyPr vert="horz" lIns="91371" tIns="45687" rIns="91371" bIns="45687" rtlCol="0"/>
          <a:lstStyle>
            <a:lvl1pPr algn="r">
              <a:defRPr sz="1200"/>
            </a:lvl1pPr>
          </a:lstStyle>
          <a:p>
            <a:fld id="{9733562D-1299-48A2-BD81-91D7B5205E3A}" type="datetimeFigureOut">
              <a:rPr kumimoji="1" lang="ja-JP" altLang="en-US" smtClean="0"/>
              <a:t>2025/7/31</a:t>
            </a:fld>
            <a:endParaRPr kumimoji="1" lang="ja-JP" altLang="en-US"/>
          </a:p>
        </p:txBody>
      </p:sp>
      <p:sp>
        <p:nvSpPr>
          <p:cNvPr id="4" name="スライド イメージ プレースホルダー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371" tIns="45687" rIns="91371" bIns="45687" rtlCol="0" anchor="ctr"/>
          <a:lstStyle/>
          <a:p>
            <a:endParaRPr lang="ja-JP" altLang="en-US"/>
          </a:p>
        </p:txBody>
      </p:sp>
      <p:sp>
        <p:nvSpPr>
          <p:cNvPr id="5" name="ノート プレースホルダー 4"/>
          <p:cNvSpPr>
            <a:spLocks noGrp="1"/>
          </p:cNvSpPr>
          <p:nvPr>
            <p:ph type="body" sz="quarter" idx="3"/>
          </p:nvPr>
        </p:nvSpPr>
        <p:spPr>
          <a:xfrm>
            <a:off x="679768" y="4715159"/>
            <a:ext cx="5438140" cy="4466987"/>
          </a:xfrm>
          <a:prstGeom prst="rect">
            <a:avLst/>
          </a:prstGeom>
        </p:spPr>
        <p:txBody>
          <a:bodyPr vert="horz" lIns="91371" tIns="45687" rIns="91371" bIns="4568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28586"/>
            <a:ext cx="2945659" cy="496332"/>
          </a:xfrm>
          <a:prstGeom prst="rect">
            <a:avLst/>
          </a:prstGeom>
        </p:spPr>
        <p:txBody>
          <a:bodyPr vert="horz" lIns="91371" tIns="45687" rIns="91371" bIns="4568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4" y="9428586"/>
            <a:ext cx="2945659" cy="496332"/>
          </a:xfrm>
          <a:prstGeom prst="rect">
            <a:avLst/>
          </a:prstGeom>
        </p:spPr>
        <p:txBody>
          <a:bodyPr vert="horz" lIns="91371" tIns="45687" rIns="91371" bIns="45687" rtlCol="0" anchor="b"/>
          <a:lstStyle>
            <a:lvl1pPr algn="r">
              <a:defRPr sz="1200"/>
            </a:lvl1pPr>
          </a:lstStyle>
          <a:p>
            <a:fld id="{58395BCB-1F8F-4B91-8FA2-45D8F81DAB3A}" type="slidenum">
              <a:rPr kumimoji="1" lang="ja-JP" altLang="en-US" smtClean="0"/>
              <a:t>‹#›</a:t>
            </a:fld>
            <a:endParaRPr kumimoji="1" lang="ja-JP" altLang="en-US"/>
          </a:p>
        </p:txBody>
      </p:sp>
    </p:spTree>
    <p:extLst>
      <p:ext uri="{BB962C8B-B14F-4D97-AF65-F5344CB8AC3E}">
        <p14:creationId xmlns:p14="http://schemas.microsoft.com/office/powerpoint/2010/main" val="461456927"/>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Tree>
    <p:extLst>
      <p:ext uri="{BB962C8B-B14F-4D97-AF65-F5344CB8AC3E}">
        <p14:creationId xmlns:p14="http://schemas.microsoft.com/office/powerpoint/2010/main" val="27692372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DECE8F-2368-9CC2-D54D-6B08ACF03529}"/>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457743AD-2676-C60D-9CF3-36C454BEE0D4}"/>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9D4C6598-ABDB-7DF5-2D5A-05EB82919F5D}"/>
              </a:ext>
            </a:extLst>
          </p:cNvPr>
          <p:cNvSpPr>
            <a:spLocks noGrp="1"/>
          </p:cNvSpPr>
          <p:nvPr>
            <p:ph type="body" idx="1"/>
          </p:nvPr>
        </p:nvSpPr>
        <p:spPr/>
        <p:txBody>
          <a:bodyPr/>
          <a:lstStyle/>
          <a:p>
            <a:endParaRPr lang="en-US" altLang="ja-JP" dirty="0"/>
          </a:p>
        </p:txBody>
      </p:sp>
    </p:spTree>
    <p:extLst>
      <p:ext uri="{BB962C8B-B14F-4D97-AF65-F5344CB8AC3E}">
        <p14:creationId xmlns:p14="http://schemas.microsoft.com/office/powerpoint/2010/main" val="32166822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F57F05-A548-773D-370E-B854670185ED}"/>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E6568B21-8ED1-DE28-BB03-CD519978BC07}"/>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D5AB2538-F827-B3FA-9705-0224FAD5E62A}"/>
              </a:ext>
            </a:extLst>
          </p:cNvPr>
          <p:cNvSpPr>
            <a:spLocks noGrp="1"/>
          </p:cNvSpPr>
          <p:nvPr>
            <p:ph type="body" idx="1"/>
          </p:nvPr>
        </p:nvSpPr>
        <p:spPr/>
        <p:txBody>
          <a:bodyPr/>
          <a:lstStyle/>
          <a:p>
            <a:pPr defTabSz="913027"/>
            <a:endParaRPr lang="ja-JP" altLang="en-US" dirty="0"/>
          </a:p>
        </p:txBody>
      </p:sp>
      <p:sp>
        <p:nvSpPr>
          <p:cNvPr id="4" name="スライド番号プレースホルダー 3">
            <a:extLst>
              <a:ext uri="{FF2B5EF4-FFF2-40B4-BE49-F238E27FC236}">
                <a16:creationId xmlns:a16="http://schemas.microsoft.com/office/drawing/2014/main" id="{764773C8-B04A-EF36-D5FB-40829A90E50D}"/>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8395BCB-1F8F-4B91-8FA2-45D8F81DAB3A}"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4335768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D20405-9EE8-7FF9-821B-25DD15745C2B}"/>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969A2B50-8421-20DE-41B8-194AF2413DCD}"/>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270703E3-3A50-FB77-361E-222A1214C21C}"/>
              </a:ext>
            </a:extLst>
          </p:cNvPr>
          <p:cNvSpPr>
            <a:spLocks noGrp="1"/>
          </p:cNvSpPr>
          <p:nvPr>
            <p:ph type="body" idx="1"/>
          </p:nvPr>
        </p:nvSpPr>
        <p:spPr/>
        <p:txBody>
          <a:bodyPr/>
          <a:lstStyle/>
          <a:p>
            <a:pPr defTabSz="913027"/>
            <a:endParaRPr lang="ja-JP" altLang="en-US" dirty="0"/>
          </a:p>
        </p:txBody>
      </p:sp>
      <p:sp>
        <p:nvSpPr>
          <p:cNvPr id="4" name="スライド番号プレースホルダー 3">
            <a:extLst>
              <a:ext uri="{FF2B5EF4-FFF2-40B4-BE49-F238E27FC236}">
                <a16:creationId xmlns:a16="http://schemas.microsoft.com/office/drawing/2014/main" id="{4D00091E-2E2C-1068-5910-95458859A66D}"/>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8395BCB-1F8F-4B91-8FA2-45D8F81DAB3A}"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2453468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9D55A8-8524-3353-A2FB-BFF94C0A2341}"/>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C98EE2EA-2803-BB43-A236-9DAC55108368}"/>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210E58BA-8D55-1810-B3E7-4065411CFFF2}"/>
              </a:ext>
            </a:extLst>
          </p:cNvPr>
          <p:cNvSpPr>
            <a:spLocks noGrp="1"/>
          </p:cNvSpPr>
          <p:nvPr>
            <p:ph type="body" idx="1"/>
          </p:nvPr>
        </p:nvSpPr>
        <p:spPr/>
        <p:txBody>
          <a:bodyPr/>
          <a:lstStyle/>
          <a:p>
            <a:pPr defTabSz="913027"/>
            <a:endParaRPr lang="en-US" altLang="ja-JP" dirty="0"/>
          </a:p>
        </p:txBody>
      </p:sp>
      <p:sp>
        <p:nvSpPr>
          <p:cNvPr id="4" name="スライド番号プレースホルダー 3">
            <a:extLst>
              <a:ext uri="{FF2B5EF4-FFF2-40B4-BE49-F238E27FC236}">
                <a16:creationId xmlns:a16="http://schemas.microsoft.com/office/drawing/2014/main" id="{05C941A8-60C5-3FC0-1F61-AACC41819F34}"/>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8395BCB-1F8F-4B91-8FA2-45D8F81DAB3A}"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8532580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C2CF87-E73E-C2BA-7018-3369F1732436}"/>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FF81A085-C527-A8F6-61CD-BAF9A5BC51D5}"/>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916D59F4-ADF6-6CD8-D9F9-323E01B0A590}"/>
              </a:ext>
            </a:extLst>
          </p:cNvPr>
          <p:cNvSpPr>
            <a:spLocks noGrp="1"/>
          </p:cNvSpPr>
          <p:nvPr>
            <p:ph type="body" idx="1"/>
          </p:nvPr>
        </p:nvSpPr>
        <p:spPr/>
        <p:txBody>
          <a:bodyPr/>
          <a:lstStyle/>
          <a:p>
            <a:pPr defTabSz="913027"/>
            <a:endParaRPr lang="en-US" altLang="ja-JP" dirty="0"/>
          </a:p>
        </p:txBody>
      </p:sp>
      <p:sp>
        <p:nvSpPr>
          <p:cNvPr id="4" name="スライド番号プレースホルダー 3">
            <a:extLst>
              <a:ext uri="{FF2B5EF4-FFF2-40B4-BE49-F238E27FC236}">
                <a16:creationId xmlns:a16="http://schemas.microsoft.com/office/drawing/2014/main" id="{A8C9BC97-00F8-7AC4-3564-70D625F94B49}"/>
              </a:ext>
            </a:extLst>
          </p:cNvPr>
          <p:cNvSpPr>
            <a:spLocks noGrp="1"/>
          </p:cNvSpPr>
          <p:nvPr>
            <p:ph type="sldNum" sz="quarter" idx="10"/>
          </p:nvPr>
        </p:nvSpPr>
        <p:spPr/>
        <p:txBody>
          <a:bodyPr/>
          <a:lstStyle/>
          <a:p>
            <a:fld id="{58395BCB-1F8F-4B91-8FA2-45D8F81DAB3A}" type="slidenum">
              <a:rPr kumimoji="1" lang="ja-JP" altLang="en-US" smtClean="0"/>
              <a:t>6</a:t>
            </a:fld>
            <a:endParaRPr kumimoji="1" lang="ja-JP" altLang="en-US" dirty="0"/>
          </a:p>
        </p:txBody>
      </p:sp>
    </p:spTree>
    <p:extLst>
      <p:ext uri="{BB962C8B-B14F-4D97-AF65-F5344CB8AC3E}">
        <p14:creationId xmlns:p14="http://schemas.microsoft.com/office/powerpoint/2010/main" val="39832371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4CE113-4CDF-4590-0573-8A5CE5CA437A}"/>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85361EA2-703A-E3FA-B813-821373630F2B}"/>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00287EDB-DC28-0773-14C8-44A9F0096448}"/>
              </a:ext>
            </a:extLst>
          </p:cNvPr>
          <p:cNvSpPr>
            <a:spLocks noGrp="1"/>
          </p:cNvSpPr>
          <p:nvPr>
            <p:ph type="body" idx="1"/>
          </p:nvPr>
        </p:nvSpPr>
        <p:spPr/>
        <p:txBody>
          <a:bodyPr/>
          <a:lstStyle/>
          <a:p>
            <a:pPr defTabSz="913027"/>
            <a:endParaRPr lang="ja-JP" altLang="en-US" dirty="0"/>
          </a:p>
        </p:txBody>
      </p:sp>
      <p:sp>
        <p:nvSpPr>
          <p:cNvPr id="4" name="スライド番号プレースホルダー 3">
            <a:extLst>
              <a:ext uri="{FF2B5EF4-FFF2-40B4-BE49-F238E27FC236}">
                <a16:creationId xmlns:a16="http://schemas.microsoft.com/office/drawing/2014/main" id="{4E2D29DD-C340-5BA0-2F64-BDF94325FA21}"/>
              </a:ext>
            </a:extLst>
          </p:cNvPr>
          <p:cNvSpPr>
            <a:spLocks noGrp="1"/>
          </p:cNvSpPr>
          <p:nvPr>
            <p:ph type="sldNum" sz="quarter" idx="10"/>
          </p:nvPr>
        </p:nvSpPr>
        <p:spPr/>
        <p:txBody>
          <a:bodyPr/>
          <a:lstStyle/>
          <a:p>
            <a:fld id="{58395BCB-1F8F-4B91-8FA2-45D8F81DAB3A}" type="slidenum">
              <a:rPr kumimoji="1" lang="ja-JP" altLang="en-US" smtClean="0"/>
              <a:t>7</a:t>
            </a:fld>
            <a:endParaRPr kumimoji="1" lang="ja-JP" altLang="en-US" dirty="0"/>
          </a:p>
        </p:txBody>
      </p:sp>
    </p:spTree>
    <p:extLst>
      <p:ext uri="{BB962C8B-B14F-4D97-AF65-F5344CB8AC3E}">
        <p14:creationId xmlns:p14="http://schemas.microsoft.com/office/powerpoint/2010/main" val="9262891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33C11C-DE5E-A556-0FCE-78BDE5F7A690}"/>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80727E83-2A6E-E66A-607B-442248087E1F}"/>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8BFA3C16-8A9D-034D-6EC2-2AD52BE7D035}"/>
              </a:ext>
            </a:extLst>
          </p:cNvPr>
          <p:cNvSpPr>
            <a:spLocks noGrp="1"/>
          </p:cNvSpPr>
          <p:nvPr>
            <p:ph type="body" idx="1"/>
          </p:nvPr>
        </p:nvSpPr>
        <p:spPr/>
        <p:txBody>
          <a:bodyPr/>
          <a:lstStyle/>
          <a:p>
            <a:pPr defTabSz="913027"/>
            <a:endParaRPr lang="en-US" altLang="ja-JP" dirty="0"/>
          </a:p>
        </p:txBody>
      </p:sp>
      <p:sp>
        <p:nvSpPr>
          <p:cNvPr id="4" name="スライド番号プレースホルダー 3">
            <a:extLst>
              <a:ext uri="{FF2B5EF4-FFF2-40B4-BE49-F238E27FC236}">
                <a16:creationId xmlns:a16="http://schemas.microsoft.com/office/drawing/2014/main" id="{20C818D3-E5CD-AFE9-D988-F886E81049A6}"/>
              </a:ext>
            </a:extLst>
          </p:cNvPr>
          <p:cNvSpPr>
            <a:spLocks noGrp="1"/>
          </p:cNvSpPr>
          <p:nvPr>
            <p:ph type="sldNum" sz="quarter" idx="10"/>
          </p:nvPr>
        </p:nvSpPr>
        <p:spPr/>
        <p:txBody>
          <a:bodyPr/>
          <a:lstStyle/>
          <a:p>
            <a:fld id="{58395BCB-1F8F-4B91-8FA2-45D8F81DAB3A}" type="slidenum">
              <a:rPr kumimoji="1" lang="ja-JP" altLang="en-US" smtClean="0"/>
              <a:t>8</a:t>
            </a:fld>
            <a:endParaRPr kumimoji="1" lang="ja-JP" altLang="en-US" dirty="0"/>
          </a:p>
        </p:txBody>
      </p:sp>
    </p:spTree>
    <p:extLst>
      <p:ext uri="{BB962C8B-B14F-4D97-AF65-F5344CB8AC3E}">
        <p14:creationId xmlns:p14="http://schemas.microsoft.com/office/powerpoint/2010/main" val="34600870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39"/>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4FFACCB-87D8-4013-B270-466EAC09485C}" type="datetime1">
              <a:rPr kumimoji="1" lang="ja-JP" altLang="en-US" smtClean="0"/>
              <a:t>2025/7/31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008CF0E-0782-404B-9537-ACFFA41CEAE1}" type="slidenum">
              <a:rPr kumimoji="1" lang="ja-JP" altLang="en-US" smtClean="0"/>
              <a:t>‹#›</a:t>
            </a:fld>
            <a:endParaRPr kumimoji="1" lang="ja-JP" altLang="en-US"/>
          </a:p>
        </p:txBody>
      </p:sp>
    </p:spTree>
    <p:extLst>
      <p:ext uri="{BB962C8B-B14F-4D97-AF65-F5344CB8AC3E}">
        <p14:creationId xmlns:p14="http://schemas.microsoft.com/office/powerpoint/2010/main" val="35459507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40517A-8DD7-4342-834E-BB0CB6696AF6}" type="datetime1">
              <a:rPr kumimoji="1" lang="ja-JP" altLang="en-US" smtClean="0"/>
              <a:t>2025/7/31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008CF0E-0782-404B-9537-ACFFA41CEAE1}" type="slidenum">
              <a:rPr kumimoji="1" lang="ja-JP" altLang="en-US" smtClean="0"/>
              <a:t>‹#›</a:t>
            </a:fld>
            <a:endParaRPr kumimoji="1" lang="ja-JP" altLang="en-US"/>
          </a:p>
        </p:txBody>
      </p:sp>
    </p:spTree>
    <p:extLst>
      <p:ext uri="{BB962C8B-B14F-4D97-AF65-F5344CB8AC3E}">
        <p14:creationId xmlns:p14="http://schemas.microsoft.com/office/powerpoint/2010/main" val="3094249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7"/>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47"/>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545C884-CE34-49C5-A2F1-4B38C654D210}" type="datetime1">
              <a:rPr kumimoji="1" lang="ja-JP" altLang="en-US" smtClean="0"/>
              <a:t>2025/7/31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008CF0E-0782-404B-9537-ACFFA41CEAE1}" type="slidenum">
              <a:rPr kumimoji="1" lang="ja-JP" altLang="en-US" smtClean="0"/>
              <a:t>‹#›</a:t>
            </a:fld>
            <a:endParaRPr kumimoji="1" lang="ja-JP" altLang="en-US"/>
          </a:p>
        </p:txBody>
      </p:sp>
    </p:spTree>
    <p:extLst>
      <p:ext uri="{BB962C8B-B14F-4D97-AF65-F5344CB8AC3E}">
        <p14:creationId xmlns:p14="http://schemas.microsoft.com/office/powerpoint/2010/main" val="3903786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7E3CED3-B71F-47BF-8DB8-D50A838535C0}" type="datetime1">
              <a:rPr kumimoji="1" lang="ja-JP" altLang="en-US" smtClean="0"/>
              <a:t>2025/7/31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008CF0E-0782-404B-9537-ACFFA41CEAE1}" type="slidenum">
              <a:rPr kumimoji="1" lang="ja-JP" altLang="en-US" smtClean="0"/>
              <a:t>‹#›</a:t>
            </a:fld>
            <a:endParaRPr kumimoji="1" lang="ja-JP" altLang="en-US"/>
          </a:p>
        </p:txBody>
      </p:sp>
    </p:spTree>
    <p:extLst>
      <p:ext uri="{BB962C8B-B14F-4D97-AF65-F5344CB8AC3E}">
        <p14:creationId xmlns:p14="http://schemas.microsoft.com/office/powerpoint/2010/main" val="3269961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14"/>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84B73E7-E489-4223-B4FE-47FB4B01B3D1}" type="datetime1">
              <a:rPr kumimoji="1" lang="ja-JP" altLang="en-US" smtClean="0"/>
              <a:t>2025/7/31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008CF0E-0782-404B-9537-ACFFA41CEAE1}" type="slidenum">
              <a:rPr kumimoji="1" lang="ja-JP" altLang="en-US" smtClean="0"/>
              <a:t>‹#›</a:t>
            </a:fld>
            <a:endParaRPr kumimoji="1" lang="ja-JP" altLang="en-US"/>
          </a:p>
        </p:txBody>
      </p:sp>
    </p:spTree>
    <p:extLst>
      <p:ext uri="{BB962C8B-B14F-4D97-AF65-F5344CB8AC3E}">
        <p14:creationId xmlns:p14="http://schemas.microsoft.com/office/powerpoint/2010/main" val="41495476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EBC7186-A9E0-42A5-B105-A83A08D50DB6}" type="datetime1">
              <a:rPr kumimoji="1" lang="ja-JP" altLang="en-US" smtClean="0"/>
              <a:t>2025/7/31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008CF0E-0782-404B-9537-ACFFA41CEAE1}" type="slidenum">
              <a:rPr kumimoji="1" lang="ja-JP" altLang="en-US" smtClean="0"/>
              <a:t>‹#›</a:t>
            </a:fld>
            <a:endParaRPr kumimoji="1" lang="ja-JP" altLang="en-US"/>
          </a:p>
        </p:txBody>
      </p:sp>
    </p:spTree>
    <p:extLst>
      <p:ext uri="{BB962C8B-B14F-4D97-AF65-F5344CB8AC3E}">
        <p14:creationId xmlns:p14="http://schemas.microsoft.com/office/powerpoint/2010/main" val="31614674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505A418-BDDE-4B28-AECE-9E7408A749B0}" type="datetime1">
              <a:rPr kumimoji="1" lang="ja-JP" altLang="en-US" smtClean="0"/>
              <a:t>2025/7/31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008CF0E-0782-404B-9537-ACFFA41CEAE1}" type="slidenum">
              <a:rPr kumimoji="1" lang="ja-JP" altLang="en-US" smtClean="0"/>
              <a:t>‹#›</a:t>
            </a:fld>
            <a:endParaRPr kumimoji="1" lang="ja-JP" altLang="en-US"/>
          </a:p>
        </p:txBody>
      </p:sp>
    </p:spTree>
    <p:extLst>
      <p:ext uri="{BB962C8B-B14F-4D97-AF65-F5344CB8AC3E}">
        <p14:creationId xmlns:p14="http://schemas.microsoft.com/office/powerpoint/2010/main" val="2415041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B66DAC2-7EC4-431A-BC6B-64B58E64389E}" type="datetime1">
              <a:rPr kumimoji="1" lang="ja-JP" altLang="en-US" smtClean="0"/>
              <a:t>2025/7/31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008CF0E-0782-404B-9537-ACFFA41CEAE1}" type="slidenum">
              <a:rPr kumimoji="1" lang="ja-JP" altLang="en-US" smtClean="0"/>
              <a:t>‹#›</a:t>
            </a:fld>
            <a:endParaRPr kumimoji="1" lang="ja-JP" altLang="en-US"/>
          </a:p>
        </p:txBody>
      </p:sp>
    </p:spTree>
    <p:extLst>
      <p:ext uri="{BB962C8B-B14F-4D97-AF65-F5344CB8AC3E}">
        <p14:creationId xmlns:p14="http://schemas.microsoft.com/office/powerpoint/2010/main" val="10715983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2D72A8E-EF89-4F7E-B82A-07D448D4E7E6}" type="datetime1">
              <a:rPr kumimoji="1" lang="ja-JP" altLang="en-US" smtClean="0"/>
              <a:t>2025/7/31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008CF0E-0782-404B-9537-ACFFA41CEAE1}" type="slidenum">
              <a:rPr kumimoji="1" lang="ja-JP" altLang="en-US" smtClean="0"/>
              <a:t>‹#›</a:t>
            </a:fld>
            <a:endParaRPr kumimoji="1" lang="ja-JP" altLang="en-US"/>
          </a:p>
        </p:txBody>
      </p:sp>
    </p:spTree>
    <p:extLst>
      <p:ext uri="{BB962C8B-B14F-4D97-AF65-F5344CB8AC3E}">
        <p14:creationId xmlns:p14="http://schemas.microsoft.com/office/powerpoint/2010/main" val="611933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1" y="27306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32F26DC-2BF3-45F2-9444-945A4ADA29A0}" type="datetime1">
              <a:rPr kumimoji="1" lang="ja-JP" altLang="en-US" smtClean="0"/>
              <a:t>2025/7/31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008CF0E-0782-404B-9537-ACFFA41CEAE1}" type="slidenum">
              <a:rPr kumimoji="1" lang="ja-JP" altLang="en-US" smtClean="0"/>
              <a:t>‹#›</a:t>
            </a:fld>
            <a:endParaRPr kumimoji="1" lang="ja-JP" altLang="en-US"/>
          </a:p>
        </p:txBody>
      </p:sp>
    </p:spTree>
    <p:extLst>
      <p:ext uri="{BB962C8B-B14F-4D97-AF65-F5344CB8AC3E}">
        <p14:creationId xmlns:p14="http://schemas.microsoft.com/office/powerpoint/2010/main" val="7660795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83179E0-57B6-4DB3-A838-5299B02DFC81}" type="datetime1">
              <a:rPr kumimoji="1" lang="ja-JP" altLang="en-US" smtClean="0"/>
              <a:t>2025/7/31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008CF0E-0782-404B-9537-ACFFA41CEAE1}" type="slidenum">
              <a:rPr kumimoji="1" lang="ja-JP" altLang="en-US" smtClean="0"/>
              <a:t>‹#›</a:t>
            </a:fld>
            <a:endParaRPr kumimoji="1" lang="ja-JP" altLang="en-US"/>
          </a:p>
        </p:txBody>
      </p:sp>
    </p:spTree>
    <p:extLst>
      <p:ext uri="{BB962C8B-B14F-4D97-AF65-F5344CB8AC3E}">
        <p14:creationId xmlns:p14="http://schemas.microsoft.com/office/powerpoint/2010/main" val="19690272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6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F06012-F969-40DB-9A69-FA93389E2490}" type="datetime1">
              <a:rPr kumimoji="1" lang="ja-JP" altLang="en-US" smtClean="0"/>
              <a:t>2025/7/31</a:t>
            </a:fld>
            <a:endParaRPr kumimoji="1" lang="ja-JP" altLang="en-US"/>
          </a:p>
        </p:txBody>
      </p:sp>
      <p:sp>
        <p:nvSpPr>
          <p:cNvPr id="5" name="フッター プレースホルダー 4"/>
          <p:cNvSpPr>
            <a:spLocks noGrp="1"/>
          </p:cNvSpPr>
          <p:nvPr>
            <p:ph type="ftr" sz="quarter" idx="3"/>
          </p:nvPr>
        </p:nvSpPr>
        <p:spPr>
          <a:xfrm>
            <a:off x="3124200" y="635636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6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08CF0E-0782-404B-9537-ACFFA41CEAE1}" type="slidenum">
              <a:rPr kumimoji="1" lang="ja-JP" altLang="en-US" smtClean="0"/>
              <a:t>‹#›</a:t>
            </a:fld>
            <a:endParaRPr kumimoji="1" lang="ja-JP" altLang="en-US"/>
          </a:p>
        </p:txBody>
      </p:sp>
    </p:spTree>
    <p:extLst>
      <p:ext uri="{BB962C8B-B14F-4D97-AF65-F5344CB8AC3E}">
        <p14:creationId xmlns:p14="http://schemas.microsoft.com/office/powerpoint/2010/main" val="28911021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0" y="1289472"/>
            <a:ext cx="9144000" cy="1440633"/>
          </a:xfrm>
          <a:prstGeom prst="rect">
            <a:avLst/>
          </a:prstGeom>
          <a:solidFill>
            <a:srgbClr val="002060"/>
          </a:solidFill>
        </p:spPr>
        <p:txBody>
          <a:bodyPr vert="horz" wrap="square" lIns="91440" tIns="144000" rIns="91440" bIns="45720" rtlCol="0" anchor="ct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lnSpc>
                <a:spcPct val="100000"/>
              </a:lnSpc>
            </a:pPr>
            <a:r>
              <a:rPr lang="ja-JP" altLang="en-US" sz="3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令和７年度 全国学力・学習状況調査</a:t>
            </a:r>
            <a:endParaRPr lang="en-US" altLang="ja-JP" sz="3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800"/>
              </a:lnSpc>
            </a:pPr>
            <a:endParaRPr lang="en-US" altLang="ja-JP" sz="3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300"/>
              </a:lnSpc>
            </a:pPr>
            <a:endParaRPr lang="en-US" altLang="ja-JP"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ct val="100000"/>
              </a:lnSpc>
            </a:pPr>
            <a:r>
              <a:rPr lang="ja-JP" altLang="en-US" sz="40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小学校　理科　</a:t>
            </a:r>
            <a:r>
              <a:rPr lang="ja-JP" altLang="en-US" sz="4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授業展開例</a:t>
            </a:r>
            <a:endParaRPr lang="en-US" altLang="ja-JP" sz="4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四角形: 角を丸くする 2">
            <a:extLst>
              <a:ext uri="{FF2B5EF4-FFF2-40B4-BE49-F238E27FC236}">
                <a16:creationId xmlns:a16="http://schemas.microsoft.com/office/drawing/2014/main" id="{6C12B6D4-7050-F076-E7CC-3317162B86F9}"/>
              </a:ext>
            </a:extLst>
          </p:cNvPr>
          <p:cNvSpPr/>
          <p:nvPr/>
        </p:nvSpPr>
        <p:spPr>
          <a:xfrm>
            <a:off x="323528" y="3140968"/>
            <a:ext cx="8568952" cy="3435057"/>
          </a:xfrm>
          <a:prstGeom prst="roundRect">
            <a:avLst>
              <a:gd name="adj" fmla="val 9081"/>
            </a:avLst>
          </a:prstGeom>
          <a:solidFill>
            <a:schemeClr val="accent5">
              <a:lumMod val="20000"/>
              <a:lumOff val="80000"/>
            </a:schemeClr>
          </a:solid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300"/>
              </a:lnSpc>
            </a:pPr>
            <a:endParaRPr lang="en-US" altLang="ja-JP" sz="1800" b="1" u="sng" dirty="0">
              <a:solidFill>
                <a:srgbClr val="002060"/>
              </a:solidFill>
              <a:latin typeface="メイリオ" panose="020B0604030504040204" pitchFamily="50" charset="-128"/>
              <a:ea typeface="メイリオ" panose="020B0604030504040204" pitchFamily="50" charset="-128"/>
            </a:endParaRPr>
          </a:p>
          <a:p>
            <a:pPr marL="263525" indent="-263525" algn="just">
              <a:lnSpc>
                <a:spcPts val="3200"/>
              </a:lnSpc>
            </a:pPr>
            <a:r>
              <a:rPr lang="ja-JP" altLang="en-US" sz="1800" b="1" dirty="0">
                <a:solidFill>
                  <a:srgbClr val="002060"/>
                </a:solidFill>
                <a:latin typeface="メイリオ" panose="020B0604030504040204" pitchFamily="50" charset="-128"/>
                <a:ea typeface="メイリオ" panose="020B0604030504040204" pitchFamily="50" charset="-128"/>
              </a:rPr>
              <a:t>○ 「知識及び技能」、「思考力、判断力、表現力等」の問題を１問ずつ取り上げています。</a:t>
            </a:r>
            <a:endParaRPr lang="en-US" altLang="ja-JP" sz="1800" b="1" dirty="0">
              <a:solidFill>
                <a:srgbClr val="002060"/>
              </a:solidFill>
              <a:latin typeface="メイリオ" panose="020B0604030504040204" pitchFamily="50" charset="-128"/>
              <a:ea typeface="メイリオ" panose="020B0604030504040204" pitchFamily="50" charset="-128"/>
            </a:endParaRPr>
          </a:p>
          <a:p>
            <a:pPr marL="263525" indent="-263525" algn="just">
              <a:lnSpc>
                <a:spcPts val="3200"/>
              </a:lnSpc>
            </a:pPr>
            <a:r>
              <a:rPr kumimoji="1" lang="ja-JP" altLang="en-US" b="1" dirty="0">
                <a:solidFill>
                  <a:srgbClr val="002060"/>
                </a:solidFill>
                <a:latin typeface="メイリオ" panose="020B0604030504040204" pitchFamily="50" charset="-128"/>
                <a:ea typeface="メイリオ" panose="020B0604030504040204" pitchFamily="50" charset="-128"/>
              </a:rPr>
              <a:t>○ 各問題の２枚目の「解答類型分析シート」には、自校の反応率や人数を入力できるようになっています。自校の児童生徒にどのような解答の傾向があったのか、分析してみましょう。</a:t>
            </a:r>
            <a:endParaRPr kumimoji="1" lang="en-US" altLang="ja-JP" b="1" dirty="0">
              <a:solidFill>
                <a:srgbClr val="002060"/>
              </a:solidFill>
              <a:latin typeface="メイリオ" panose="020B0604030504040204" pitchFamily="50" charset="-128"/>
              <a:ea typeface="メイリオ" panose="020B0604030504040204" pitchFamily="50" charset="-128"/>
            </a:endParaRPr>
          </a:p>
          <a:p>
            <a:pPr marL="263525" indent="-263525" algn="just">
              <a:lnSpc>
                <a:spcPts val="3200"/>
              </a:lnSpc>
            </a:pPr>
            <a:r>
              <a:rPr lang="ja-JP" altLang="en-US" b="1" dirty="0">
                <a:solidFill>
                  <a:srgbClr val="002060"/>
                </a:solidFill>
                <a:latin typeface="メイリオ" panose="020B0604030504040204" pitchFamily="50" charset="-128"/>
                <a:ea typeface="メイリオ" panose="020B0604030504040204" pitchFamily="50" charset="-128"/>
              </a:rPr>
              <a:t>○ 各問題の３枚目には、授業改善のヒントになるような授業展開例を示しています。自校の児童生徒の実態を踏まえながら、自校ではどのような授業改善を行うか、校内研修等で共有してみましょう。</a:t>
            </a:r>
            <a:endParaRPr kumimoji="1" lang="ja-JP" altLang="en-US" b="1" dirty="0"/>
          </a:p>
        </p:txBody>
      </p:sp>
    </p:spTree>
    <p:extLst>
      <p:ext uri="{BB962C8B-B14F-4D97-AF65-F5344CB8AC3E}">
        <p14:creationId xmlns:p14="http://schemas.microsoft.com/office/powerpoint/2010/main" val="60173894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6A661E-A06B-C306-2950-315EA220F946}"/>
            </a:ext>
          </a:extLst>
        </p:cNvPr>
        <p:cNvGrpSpPr/>
        <p:nvPr/>
      </p:nvGrpSpPr>
      <p:grpSpPr>
        <a:xfrm>
          <a:off x="0" y="0"/>
          <a:ext cx="0" cy="0"/>
          <a:chOff x="0" y="0"/>
          <a:chExt cx="0" cy="0"/>
        </a:xfrm>
      </p:grpSpPr>
      <p:sp>
        <p:nvSpPr>
          <p:cNvPr id="5" name="タイトル 1">
            <a:extLst>
              <a:ext uri="{FF2B5EF4-FFF2-40B4-BE49-F238E27FC236}">
                <a16:creationId xmlns:a16="http://schemas.microsoft.com/office/drawing/2014/main" id="{345C855D-A48D-D71B-A623-DF9B3A8738BA}"/>
              </a:ext>
            </a:extLst>
          </p:cNvPr>
          <p:cNvSpPr txBox="1">
            <a:spLocks/>
          </p:cNvSpPr>
          <p:nvPr/>
        </p:nvSpPr>
        <p:spPr>
          <a:xfrm>
            <a:off x="-16974" y="10127"/>
            <a:ext cx="9160973" cy="560905"/>
          </a:xfrm>
          <a:prstGeom prst="rect">
            <a:avLst/>
          </a:prstGeom>
          <a:solidFill>
            <a:srgbClr val="002060"/>
          </a:solidFill>
        </p:spPr>
        <p:txBody>
          <a:bodyPr vert="horz" wrap="square" lIns="91440" tIns="144000" rIns="91440" bIns="45720" rtlCol="0" anchor="ct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2400" b="1" spc="-150"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小学校　理科　設問を取り上げた意図　　</a:t>
            </a:r>
          </a:p>
        </p:txBody>
      </p:sp>
      <p:sp>
        <p:nvSpPr>
          <p:cNvPr id="4" name="吹き出し: 角を丸めた四角形 3">
            <a:extLst>
              <a:ext uri="{FF2B5EF4-FFF2-40B4-BE49-F238E27FC236}">
                <a16:creationId xmlns:a16="http://schemas.microsoft.com/office/drawing/2014/main" id="{840006D1-BE91-5DBF-5B8C-F4ADC5C86E55}"/>
              </a:ext>
            </a:extLst>
          </p:cNvPr>
          <p:cNvSpPr/>
          <p:nvPr/>
        </p:nvSpPr>
        <p:spPr>
          <a:xfrm>
            <a:off x="504677" y="985174"/>
            <a:ext cx="8550365" cy="2521381"/>
          </a:xfrm>
          <a:prstGeom prst="wedgeRoundRectCallout">
            <a:avLst>
              <a:gd name="adj1" fmla="val -51006"/>
              <a:gd name="adj2" fmla="val -33073"/>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r>
              <a:rPr lang="en-US" altLang="ja-JP" b="1" dirty="0">
                <a:solidFill>
                  <a:schemeClr val="tx1"/>
                </a:solidFill>
                <a:latin typeface="メイリオ" panose="020B0604030504040204" pitchFamily="50" charset="-128"/>
                <a:ea typeface="メイリオ" panose="020B0604030504040204" pitchFamily="50" charset="-128"/>
              </a:rPr>
              <a:t>〔</a:t>
            </a:r>
            <a:r>
              <a:rPr lang="ja-JP" altLang="en-US" b="1" dirty="0">
                <a:solidFill>
                  <a:schemeClr val="tx1"/>
                </a:solidFill>
                <a:latin typeface="メイリオ" panose="020B0604030504040204" pitchFamily="50" charset="-128"/>
                <a:ea typeface="メイリオ" panose="020B0604030504040204" pitchFamily="50" charset="-128"/>
              </a:rPr>
              <a:t>知識及び技能</a:t>
            </a:r>
            <a:r>
              <a:rPr lang="en-US" altLang="ja-JP" b="1" dirty="0">
                <a:solidFill>
                  <a:schemeClr val="tx1"/>
                </a:solidFill>
                <a:latin typeface="メイリオ" panose="020B0604030504040204" pitchFamily="50" charset="-128"/>
                <a:ea typeface="メイリオ" panose="020B0604030504040204" pitchFamily="50" charset="-128"/>
              </a:rPr>
              <a:t>〕</a:t>
            </a:r>
            <a:r>
              <a:rPr lang="ja-JP" altLang="en-US" b="1" dirty="0">
                <a:solidFill>
                  <a:schemeClr val="tx1"/>
                </a:solidFill>
                <a:latin typeface="メイリオ" panose="020B0604030504040204" pitchFamily="50" charset="-128"/>
                <a:ea typeface="メイリオ" panose="020B0604030504040204" pitchFamily="50" charset="-128"/>
              </a:rPr>
              <a:t>４（２）「水の蒸発（結露）について、温度によって水の状態が変化するという知識を基に、概念的に理解しているかどうかをみる</a:t>
            </a:r>
            <a:r>
              <a:rPr lang="ja-JP" altLang="en-US" sz="1800" b="1" dirty="0">
                <a:latin typeface="メイリオ" panose="020B0604030504040204" pitchFamily="50" charset="-128"/>
                <a:ea typeface="メイリオ" panose="020B0604030504040204" pitchFamily="50" charset="-128"/>
              </a:rPr>
              <a:t> </a:t>
            </a:r>
            <a:r>
              <a:rPr lang="ja-JP" altLang="en-US" b="1" dirty="0">
                <a:solidFill>
                  <a:schemeClr val="tx1"/>
                </a:solidFill>
                <a:latin typeface="メイリオ" panose="020B0604030504040204" pitchFamily="50" charset="-128"/>
                <a:ea typeface="メイリオ" panose="020B0604030504040204" pitchFamily="50" charset="-128"/>
              </a:rPr>
              <a:t>」問題</a:t>
            </a:r>
            <a:endParaRPr lang="en-US" altLang="ja-JP" b="1" dirty="0">
              <a:solidFill>
                <a:schemeClr val="tx1"/>
              </a:solidFill>
              <a:latin typeface="メイリオ" panose="020B0604030504040204" pitchFamily="50" charset="-128"/>
              <a:ea typeface="メイリオ" panose="020B0604030504040204" pitchFamily="50" charset="-128"/>
            </a:endParaRPr>
          </a:p>
          <a:p>
            <a:endParaRPr lang="en-US" altLang="ja-JP" sz="1400" b="1" dirty="0">
              <a:solidFill>
                <a:schemeClr val="tx1"/>
              </a:solidFill>
              <a:latin typeface="メイリオ" panose="020B0604030504040204" pitchFamily="50" charset="-128"/>
              <a:ea typeface="メイリオ" panose="020B0604030504040204" pitchFamily="50" charset="-128"/>
            </a:endParaRPr>
          </a:p>
          <a:p>
            <a:r>
              <a:rPr lang="ja-JP" altLang="en-US" sz="2200" b="1" dirty="0">
                <a:solidFill>
                  <a:srgbClr val="FF0000"/>
                </a:solidFill>
                <a:latin typeface="メイリオ" panose="020B0604030504040204" pitchFamily="50" charset="-128"/>
                <a:ea typeface="メイリオ" panose="020B0604030504040204" pitchFamily="50" charset="-128"/>
              </a:rPr>
              <a:t>学習内容を他の学習や生活と関連付けて指導をしていますか。</a:t>
            </a:r>
            <a:endParaRPr lang="en-US" altLang="ja-JP" sz="2200" dirty="0">
              <a:solidFill>
                <a:schemeClr val="tx1"/>
              </a:solidFill>
              <a:latin typeface="メイリオ" panose="020B0604030504040204" pitchFamily="50" charset="-128"/>
              <a:ea typeface="メイリオ" panose="020B0604030504040204" pitchFamily="50" charset="-128"/>
            </a:endParaRPr>
          </a:p>
          <a:p>
            <a:pPr>
              <a:lnSpc>
                <a:spcPts val="700"/>
              </a:lnSpc>
            </a:pPr>
            <a:endParaRPr lang="en-US" altLang="ja-JP" sz="1600" b="1" dirty="0">
              <a:solidFill>
                <a:srgbClr val="0070C0"/>
              </a:solidFill>
              <a:latin typeface="メイリオ" panose="020B0604030504040204" pitchFamily="50" charset="-128"/>
              <a:ea typeface="メイリオ" panose="020B0604030504040204" pitchFamily="50" charset="-128"/>
            </a:endParaRPr>
          </a:p>
          <a:p>
            <a:r>
              <a:rPr lang="ja-JP" altLang="en-US" sz="1600" b="1" dirty="0">
                <a:solidFill>
                  <a:srgbClr val="0070C0"/>
                </a:solidFill>
                <a:latin typeface="メイリオ" panose="020B0604030504040204" pitchFamily="50" charset="-128"/>
                <a:ea typeface="メイリオ" panose="020B0604030504040204" pitchFamily="50" charset="-128"/>
              </a:rPr>
              <a:t>「授業改善のヒント」では、身の回りで見られる水の蒸発や結露の現象を探したり、その現象を学習内容と関連付けて説明したりして概念的に理解する場面を取り上げています。</a:t>
            </a:r>
          </a:p>
        </p:txBody>
      </p:sp>
      <p:pic>
        <p:nvPicPr>
          <p:cNvPr id="2" name="Picture 6" descr="女性教師のイラスト（職業）">
            <a:extLst>
              <a:ext uri="{FF2B5EF4-FFF2-40B4-BE49-F238E27FC236}">
                <a16:creationId xmlns:a16="http://schemas.microsoft.com/office/drawing/2014/main" id="{E6AB44EC-C5A9-F76F-A7AC-4C7FCE47DCD0}"/>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88958" y="571032"/>
            <a:ext cx="803144" cy="709493"/>
          </a:xfrm>
          <a:prstGeom prst="rect">
            <a:avLst/>
          </a:prstGeom>
          <a:noFill/>
          <a:extLst>
            <a:ext uri="{909E8E84-426E-40DD-AFC4-6F175D3DCCD1}">
              <a14:hiddenFill xmlns:a14="http://schemas.microsoft.com/office/drawing/2010/main">
                <a:solidFill>
                  <a:srgbClr val="FFFFFF"/>
                </a:solidFill>
              </a14:hiddenFill>
            </a:ext>
          </a:extLst>
        </p:spPr>
      </p:pic>
      <p:sp>
        <p:nvSpPr>
          <p:cNvPr id="6" name="吹き出し: 角を丸めた四角形 5">
            <a:extLst>
              <a:ext uri="{FF2B5EF4-FFF2-40B4-BE49-F238E27FC236}">
                <a16:creationId xmlns:a16="http://schemas.microsoft.com/office/drawing/2014/main" id="{24882862-CA0C-E182-117E-044E63EC91F7}"/>
              </a:ext>
            </a:extLst>
          </p:cNvPr>
          <p:cNvSpPr/>
          <p:nvPr/>
        </p:nvSpPr>
        <p:spPr>
          <a:xfrm>
            <a:off x="642103" y="3958904"/>
            <a:ext cx="8412939" cy="2827143"/>
          </a:xfrm>
          <a:prstGeom prst="wedgeRoundRectCallout">
            <a:avLst>
              <a:gd name="adj1" fmla="val -51006"/>
              <a:gd name="adj2" fmla="val -33073"/>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r>
              <a:rPr lang="en-US" altLang="ja-JP" b="1" dirty="0">
                <a:solidFill>
                  <a:schemeClr val="tx1"/>
                </a:solidFill>
                <a:latin typeface="メイリオ" panose="020B0604030504040204" pitchFamily="50" charset="-128"/>
                <a:ea typeface="メイリオ" panose="020B0604030504040204" pitchFamily="50" charset="-128"/>
              </a:rPr>
              <a:t>〔</a:t>
            </a:r>
            <a:r>
              <a:rPr lang="ja-JP" altLang="en-US" b="1" dirty="0">
                <a:solidFill>
                  <a:schemeClr val="tx1"/>
                </a:solidFill>
                <a:latin typeface="メイリオ" panose="020B0604030504040204" pitchFamily="50" charset="-128"/>
                <a:ea typeface="メイリオ" panose="020B0604030504040204" pitchFamily="50" charset="-128"/>
              </a:rPr>
              <a:t>思考力、判断力、表現力等</a:t>
            </a:r>
            <a:r>
              <a:rPr lang="en-US" altLang="ja-JP" b="1" dirty="0">
                <a:solidFill>
                  <a:schemeClr val="tx1"/>
                </a:solidFill>
                <a:latin typeface="メイリオ" panose="020B0604030504040204" pitchFamily="50" charset="-128"/>
                <a:ea typeface="メイリオ" panose="020B0604030504040204" pitchFamily="50" charset="-128"/>
              </a:rPr>
              <a:t>〕</a:t>
            </a:r>
            <a:r>
              <a:rPr lang="ja-JP" altLang="en-US" b="1" dirty="0">
                <a:solidFill>
                  <a:schemeClr val="tx1"/>
                </a:solidFill>
                <a:latin typeface="メイリオ" panose="020B0604030504040204" pitchFamily="50" charset="-128"/>
                <a:ea typeface="メイリオ" panose="020B0604030504040204" pitchFamily="50" charset="-128"/>
              </a:rPr>
              <a:t>３（４）「</a:t>
            </a:r>
            <a:r>
              <a:rPr lang="ja-JP" altLang="en-US" b="1" dirty="0">
                <a:latin typeface="メイリオ" panose="020B0604030504040204" pitchFamily="50" charset="-128"/>
                <a:ea typeface="メイリオ" panose="020B0604030504040204" pitchFamily="50" charset="-128"/>
              </a:rPr>
              <a:t>レタスの種子の発芽の条件につい て、差異点や共通点を基に、新たな問題を見いだし、表現することができるかどうかをみる</a:t>
            </a:r>
            <a:r>
              <a:rPr lang="ja-JP" altLang="en-US" b="1" dirty="0">
                <a:solidFill>
                  <a:schemeClr val="tx1"/>
                </a:solidFill>
                <a:latin typeface="メイリオ" panose="020B0604030504040204" pitchFamily="50" charset="-128"/>
                <a:ea typeface="メイリオ" panose="020B0604030504040204" pitchFamily="50" charset="-128"/>
              </a:rPr>
              <a:t>」問題</a:t>
            </a:r>
            <a:endParaRPr lang="en-US" altLang="ja-JP" b="1" dirty="0">
              <a:solidFill>
                <a:schemeClr val="tx1"/>
              </a:solidFill>
              <a:latin typeface="メイリオ" panose="020B0604030504040204" pitchFamily="50" charset="-128"/>
              <a:ea typeface="メイリオ" panose="020B0604030504040204" pitchFamily="50" charset="-128"/>
            </a:endParaRPr>
          </a:p>
          <a:p>
            <a:endParaRPr lang="en-US" altLang="ja-JP" b="1" dirty="0">
              <a:solidFill>
                <a:schemeClr val="tx1"/>
              </a:solidFill>
              <a:latin typeface="メイリオ" panose="020B0604030504040204" pitchFamily="50" charset="-128"/>
              <a:ea typeface="メイリオ" panose="020B0604030504040204" pitchFamily="50" charset="-128"/>
            </a:endParaRPr>
          </a:p>
          <a:p>
            <a:r>
              <a:rPr lang="ja-JP" altLang="en-US" sz="2200" b="1" dirty="0">
                <a:solidFill>
                  <a:srgbClr val="FF0000"/>
                </a:solidFill>
                <a:latin typeface="メイリオ" panose="020B0604030504040204" pitchFamily="50" charset="-128"/>
                <a:ea typeface="メイリオ" panose="020B0604030504040204" pitchFamily="50" charset="-128"/>
              </a:rPr>
              <a:t>児童が事実を比較し、差異点や共通点を基に問題を見いだし、表現する場面を設定していますか。</a:t>
            </a:r>
            <a:endParaRPr lang="en-US" altLang="ja-JP" sz="2200" b="1" dirty="0">
              <a:solidFill>
                <a:srgbClr val="FF0000"/>
              </a:solidFill>
              <a:latin typeface="メイリオ" panose="020B0604030504040204" pitchFamily="50" charset="-128"/>
              <a:ea typeface="メイリオ" panose="020B0604030504040204" pitchFamily="50" charset="-128"/>
            </a:endParaRPr>
          </a:p>
          <a:p>
            <a:pPr>
              <a:lnSpc>
                <a:spcPts val="1100"/>
              </a:lnSpc>
            </a:pPr>
            <a:endParaRPr lang="en-US" altLang="ja-JP" sz="1600" b="1" dirty="0">
              <a:solidFill>
                <a:srgbClr val="0070C0"/>
              </a:solidFill>
              <a:latin typeface="メイリオ" panose="020B0604030504040204" pitchFamily="50" charset="-128"/>
              <a:ea typeface="メイリオ" panose="020B0604030504040204" pitchFamily="50" charset="-128"/>
            </a:endParaRPr>
          </a:p>
          <a:p>
            <a:r>
              <a:rPr lang="ja-JP" altLang="en-US" sz="1600" b="1" dirty="0">
                <a:solidFill>
                  <a:srgbClr val="0070C0"/>
                </a:solidFill>
                <a:latin typeface="メイリオ" panose="020B0604030504040204" pitchFamily="50" charset="-128"/>
                <a:ea typeface="メイリオ" panose="020B0604030504040204" pitchFamily="50" charset="-128"/>
              </a:rPr>
              <a:t>「授業改善のヒント」では、 観察、実験の結果を比較し、差異点や共通点を基に、新たな問題を見いだしていく場面を取り上げています。</a:t>
            </a:r>
          </a:p>
        </p:txBody>
      </p:sp>
      <p:pic>
        <p:nvPicPr>
          <p:cNvPr id="3" name="Picture 6" descr="女性教師のイラスト（職業）">
            <a:extLst>
              <a:ext uri="{FF2B5EF4-FFF2-40B4-BE49-F238E27FC236}">
                <a16:creationId xmlns:a16="http://schemas.microsoft.com/office/drawing/2014/main" id="{61F72B09-76DB-3F39-1518-262CB9C67C68}"/>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88958" y="3622317"/>
            <a:ext cx="803144" cy="709493"/>
          </a:xfrm>
          <a:prstGeom prst="rect">
            <a:avLst/>
          </a:prstGeom>
          <a:noFill/>
          <a:extLst>
            <a:ext uri="{909E8E84-426E-40DD-AFC4-6F175D3DCCD1}">
              <a14:hiddenFill xmlns:a14="http://schemas.microsoft.com/office/drawing/2010/main">
                <a:solidFill>
                  <a:srgbClr val="FFFFFF"/>
                </a:solidFill>
              </a14:hiddenFill>
            </a:ext>
          </a:extLst>
        </p:spPr>
      </p:pic>
      <p:sp>
        <p:nvSpPr>
          <p:cNvPr id="7" name="正方形/長方形 6">
            <a:extLst>
              <a:ext uri="{FF2B5EF4-FFF2-40B4-BE49-F238E27FC236}">
                <a16:creationId xmlns:a16="http://schemas.microsoft.com/office/drawing/2014/main" id="{4CC30208-1275-7089-6098-0F22AA671137}"/>
              </a:ext>
            </a:extLst>
          </p:cNvPr>
          <p:cNvSpPr/>
          <p:nvPr/>
        </p:nvSpPr>
        <p:spPr>
          <a:xfrm>
            <a:off x="2522322" y="1253622"/>
            <a:ext cx="281532" cy="242856"/>
          </a:xfrm>
          <a:prstGeom prst="rect">
            <a:avLst/>
          </a:prstGeom>
          <a:no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B94E57AB-061F-D881-1933-37B64B8BFF27}"/>
              </a:ext>
            </a:extLst>
          </p:cNvPr>
          <p:cNvSpPr/>
          <p:nvPr/>
        </p:nvSpPr>
        <p:spPr>
          <a:xfrm>
            <a:off x="4034491" y="4136979"/>
            <a:ext cx="281532" cy="242856"/>
          </a:xfrm>
          <a:prstGeom prst="rect">
            <a:avLst/>
          </a:prstGeom>
          <a:no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11189630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60255D-4E3A-30C4-974C-3191E3A663B6}"/>
            </a:ext>
          </a:extLst>
        </p:cNvPr>
        <p:cNvGrpSpPr/>
        <p:nvPr/>
      </p:nvGrpSpPr>
      <p:grpSpPr>
        <a:xfrm>
          <a:off x="0" y="0"/>
          <a:ext cx="0" cy="0"/>
          <a:chOff x="0" y="0"/>
          <a:chExt cx="0" cy="0"/>
        </a:xfrm>
      </p:grpSpPr>
      <p:sp>
        <p:nvSpPr>
          <p:cNvPr id="3" name="正方形/長方形 2">
            <a:extLst>
              <a:ext uri="{FF2B5EF4-FFF2-40B4-BE49-F238E27FC236}">
                <a16:creationId xmlns:a16="http://schemas.microsoft.com/office/drawing/2014/main" id="{2127D3E2-A8E9-5936-4F7A-473416F8CBDD}"/>
              </a:ext>
            </a:extLst>
          </p:cNvPr>
          <p:cNvSpPr/>
          <p:nvPr/>
        </p:nvSpPr>
        <p:spPr>
          <a:xfrm>
            <a:off x="32109" y="1772816"/>
            <a:ext cx="4531660" cy="468052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 name="タイトル 1">
            <a:extLst>
              <a:ext uri="{FF2B5EF4-FFF2-40B4-BE49-F238E27FC236}">
                <a16:creationId xmlns:a16="http://schemas.microsoft.com/office/drawing/2014/main" id="{FE37440E-7AF8-5E9A-3EA3-78A61E80CD6F}"/>
              </a:ext>
            </a:extLst>
          </p:cNvPr>
          <p:cNvSpPr txBox="1">
            <a:spLocks/>
          </p:cNvSpPr>
          <p:nvPr/>
        </p:nvSpPr>
        <p:spPr>
          <a:xfrm>
            <a:off x="107504" y="75402"/>
            <a:ext cx="8928992" cy="560905"/>
          </a:xfrm>
          <a:prstGeom prst="rect">
            <a:avLst/>
          </a:prstGeom>
          <a:solidFill>
            <a:srgbClr val="002060"/>
          </a:solidFill>
        </p:spPr>
        <p:txBody>
          <a:bodyPr vert="horz" wrap="square" lIns="91440" tIns="144000" rIns="91440" bIns="45720" rtlCol="0" anchor="ct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理科 </a:t>
            </a:r>
            <a:r>
              <a:rPr lang="ja-JP" altLang="en-US" sz="24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４</a:t>
            </a:r>
            <a:r>
              <a:rPr kumimoji="1" lang="ja-JP" altLang="en-US" sz="2400" b="1" i="0" u="none" strike="noStrike" kern="1200" cap="none" spc="0"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２</a:t>
            </a:r>
            <a:r>
              <a:rPr kumimoji="1" lang="ja-JP" altLang="en-US" sz="2400" b="1" i="0" u="none" strike="noStrike" kern="1200" cap="none" spc="0"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水の状態変化</a:t>
            </a:r>
            <a:endParaRPr kumimoji="1" lang="ja-JP" altLang="en-US" sz="2400" b="1" i="0" u="none" strike="noStrike" kern="1200" cap="none" spc="0"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a:extLst>
              <a:ext uri="{FF2B5EF4-FFF2-40B4-BE49-F238E27FC236}">
                <a16:creationId xmlns:a16="http://schemas.microsoft.com/office/drawing/2014/main" id="{4B949D85-FCCD-DA66-8E6D-86BA3C43C3B1}"/>
              </a:ext>
            </a:extLst>
          </p:cNvPr>
          <p:cNvSpPr txBox="1"/>
          <p:nvPr/>
        </p:nvSpPr>
        <p:spPr>
          <a:xfrm>
            <a:off x="-16973" y="776898"/>
            <a:ext cx="9161482" cy="70788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2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出題の趣旨</a:t>
            </a:r>
            <a:r>
              <a:rPr kumimoji="1" lang="en-US" altLang="ja-JP" sz="2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2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水の蒸発（結露）について、温度によって水の状態が変化する</a:t>
            </a:r>
            <a:endParaRPr kumimoji="1" lang="en-US" altLang="ja-JP" sz="2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1706563" marR="0" lvl="0" indent="-1706563" algn="l"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という知識を基に、概念的に理解しているかどうかをみる</a:t>
            </a:r>
          </a:p>
        </p:txBody>
      </p:sp>
      <p:sp>
        <p:nvSpPr>
          <p:cNvPr id="12" name="角丸四角形 7">
            <a:extLst>
              <a:ext uri="{FF2B5EF4-FFF2-40B4-BE49-F238E27FC236}">
                <a16:creationId xmlns:a16="http://schemas.microsoft.com/office/drawing/2014/main" id="{065F01FE-3712-3B59-48C0-537766C3EDD4}"/>
              </a:ext>
            </a:extLst>
          </p:cNvPr>
          <p:cNvSpPr/>
          <p:nvPr/>
        </p:nvSpPr>
        <p:spPr>
          <a:xfrm>
            <a:off x="4756047" y="1444367"/>
            <a:ext cx="3973491" cy="958141"/>
          </a:xfrm>
          <a:prstGeom prst="roundRect">
            <a:avLst>
              <a:gd name="adj" fmla="val 7999"/>
            </a:avLst>
          </a:prstGeom>
          <a:solidFill>
            <a:schemeClr val="accent6">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a:solidFill>
                  <a:srgbClr val="000000"/>
                </a:solidFill>
                <a:latin typeface="メイリオ" panose="020B0604030504040204" pitchFamily="50" charset="-128"/>
                <a:ea typeface="メイリオ" panose="020B0604030504040204" pitchFamily="50" charset="-128"/>
              </a:rPr>
              <a:t>　＜イ・ウ＞　　　　＜エ・オ＞</a:t>
            </a:r>
            <a:endParaRPr kumimoji="1" lang="en-US" altLang="ja-JP" sz="16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広島県　</a:t>
            </a:r>
            <a:r>
              <a:rPr lang="en-US" altLang="ja-JP" sz="1600" dirty="0">
                <a:solidFill>
                  <a:prstClr val="black"/>
                </a:solidFill>
                <a:latin typeface="メイリオ" panose="020B0604030504040204" pitchFamily="50" charset="-128"/>
                <a:ea typeface="メイリオ" panose="020B0604030504040204" pitchFamily="50" charset="-128"/>
              </a:rPr>
              <a:t>64.0</a:t>
            </a: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ja-JP" altLang="en-US" sz="16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広島県　</a:t>
            </a:r>
            <a:r>
              <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59</a:t>
            </a:r>
            <a:r>
              <a:rPr lang="en-US" altLang="ja-JP" sz="1600" dirty="0">
                <a:solidFill>
                  <a:prstClr val="black"/>
                </a:solidFill>
                <a:latin typeface="メイリオ" panose="020B0604030504040204" pitchFamily="50" charset="-128"/>
                <a:ea typeface="メイリオ" panose="020B0604030504040204" pitchFamily="50" charset="-128"/>
              </a:rPr>
              <a:t>.0</a:t>
            </a: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全　国　</a:t>
            </a:r>
            <a:r>
              <a:rPr lang="en-US" altLang="ja-JP" sz="1600" dirty="0">
                <a:solidFill>
                  <a:prstClr val="black"/>
                </a:solidFill>
                <a:latin typeface="メイリオ" panose="020B0604030504040204" pitchFamily="50" charset="-128"/>
                <a:ea typeface="メイリオ" panose="020B0604030504040204" pitchFamily="50" charset="-128"/>
              </a:rPr>
              <a:t>64.2</a:t>
            </a: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全　国　</a:t>
            </a:r>
            <a:r>
              <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57.5</a:t>
            </a: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　</a:t>
            </a:r>
            <a:r>
              <a:rPr kumimoji="1" lang="ja-JP" altLang="en-US" sz="16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差</a:t>
            </a:r>
            <a:r>
              <a:rPr kumimoji="1" lang="ja-JP" altLang="en-US" sz="16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　  </a:t>
            </a:r>
            <a:r>
              <a:rPr lang="ja-JP" altLang="en-US" sz="1600" b="1" dirty="0">
                <a:solidFill>
                  <a:srgbClr val="FF0000"/>
                </a:solidFill>
                <a:latin typeface="メイリオ" panose="020B0604030504040204" pitchFamily="50" charset="-128"/>
                <a:ea typeface="メイリオ" panose="020B0604030504040204" pitchFamily="50" charset="-128"/>
              </a:rPr>
              <a:t>－</a:t>
            </a:r>
            <a:r>
              <a:rPr lang="en-US" altLang="ja-JP" sz="1600" b="1" dirty="0">
                <a:solidFill>
                  <a:srgbClr val="FF0000"/>
                </a:solidFill>
                <a:latin typeface="メイリオ" panose="020B0604030504040204" pitchFamily="50" charset="-128"/>
                <a:ea typeface="メイリオ" panose="020B0604030504040204" pitchFamily="50" charset="-128"/>
              </a:rPr>
              <a:t>0.2</a:t>
            </a:r>
            <a:r>
              <a:rPr kumimoji="1" lang="ja-JP" altLang="en-US" sz="1600" b="1"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　　　  </a:t>
            </a:r>
            <a:r>
              <a:rPr kumimoji="1" lang="ja-JP" altLang="en-US" sz="16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差</a:t>
            </a:r>
            <a:r>
              <a:rPr kumimoji="1" lang="ja-JP" altLang="en-US" sz="1600" b="0"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mn-cs"/>
              </a:rPr>
              <a:t>　  </a:t>
            </a:r>
            <a:r>
              <a:rPr lang="ja-JP" altLang="en-US" sz="1600" b="1" dirty="0">
                <a:solidFill>
                  <a:srgbClr val="0070C0"/>
                </a:solidFill>
                <a:latin typeface="メイリオ" panose="020B0604030504040204" pitchFamily="50" charset="-128"/>
                <a:ea typeface="メイリオ" panose="020B0604030504040204" pitchFamily="50" charset="-128"/>
              </a:rPr>
              <a:t>＋</a:t>
            </a:r>
            <a:r>
              <a:rPr lang="en-US" altLang="ja-JP" sz="1600" b="1" dirty="0">
                <a:solidFill>
                  <a:srgbClr val="0070C0"/>
                </a:solidFill>
                <a:latin typeface="メイリオ" panose="020B0604030504040204" pitchFamily="50" charset="-128"/>
                <a:ea typeface="メイリオ" panose="020B0604030504040204" pitchFamily="50" charset="-128"/>
              </a:rPr>
              <a:t>1.5</a:t>
            </a:r>
            <a:r>
              <a:rPr kumimoji="1" lang="ja-JP" altLang="en-US" sz="1600" b="1" i="0" u="none" strike="noStrike" kern="1200" cap="none" spc="0" normalizeH="0" baseline="0" noProof="0" dirty="0">
                <a:ln>
                  <a:noFill/>
                </a:ln>
                <a:solidFill>
                  <a:srgbClr val="0070C0"/>
                </a:solidFill>
                <a:effectLst/>
                <a:uLnTx/>
                <a:uFillTx/>
                <a:latin typeface="メイリオ" panose="020B0604030504040204" pitchFamily="50" charset="-128"/>
                <a:ea typeface="メイリオ" panose="020B0604030504040204" pitchFamily="50" charset="-128"/>
                <a:cs typeface="+mn-cs"/>
              </a:rPr>
              <a:t>㌽</a:t>
            </a:r>
            <a:endParaRPr kumimoji="1" lang="ja-JP" altLang="en-US" sz="1600" b="1" i="0" u="none" strike="noStrike" kern="1200" cap="none" spc="0" normalizeH="0" baseline="0" noProof="0" dirty="0">
              <a:ln>
                <a:noFill/>
              </a:ln>
              <a:solidFill>
                <a:srgbClr val="0070C0"/>
              </a:solidFill>
              <a:effectLst/>
              <a:uLnTx/>
              <a:uFillTx/>
              <a:latin typeface="Calibri"/>
              <a:ea typeface="ＭＳ Ｐゴシック" panose="020B0600070205080204" pitchFamily="50" charset="-128"/>
              <a:cs typeface="+mn-cs"/>
            </a:endParaRPr>
          </a:p>
        </p:txBody>
      </p:sp>
      <p:sp>
        <p:nvSpPr>
          <p:cNvPr id="8" name="テキスト ボックス 7">
            <a:extLst>
              <a:ext uri="{FF2B5EF4-FFF2-40B4-BE49-F238E27FC236}">
                <a16:creationId xmlns:a16="http://schemas.microsoft.com/office/drawing/2014/main" id="{84071030-08B9-A6DA-8F74-3158DDF89AFA}"/>
              </a:ext>
            </a:extLst>
          </p:cNvPr>
          <p:cNvSpPr txBox="1"/>
          <p:nvPr/>
        </p:nvSpPr>
        <p:spPr>
          <a:xfrm>
            <a:off x="4503379" y="2369107"/>
            <a:ext cx="4608512" cy="3913251"/>
          </a:xfrm>
          <a:prstGeom prst="rect">
            <a:avLst/>
          </a:prstGeom>
          <a:noFill/>
        </p:spPr>
        <p:txBody>
          <a:bodyPr wrap="square" rtlCol="0">
            <a:spAutoFit/>
          </a:bodyPr>
          <a:lstStyle/>
          <a:p>
            <a:pPr marL="0" marR="0" lvl="0" indent="0" algn="just" defTabSz="914400" rtl="0" eaLnBrk="1" fontAlgn="auto" latinLnBrk="0" hangingPunct="1">
              <a:lnSpc>
                <a:spcPts val="2500"/>
              </a:lnSpc>
              <a:spcBef>
                <a:spcPts val="0"/>
              </a:spcBef>
              <a:spcAft>
                <a:spcPts val="0"/>
              </a:spcAft>
              <a:buClrTx/>
              <a:buSzTx/>
              <a:buFontTx/>
              <a:buNone/>
              <a:tabLst/>
              <a:defRPr/>
            </a:pPr>
            <a:endPar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just" defTabSz="914400" rtl="0" eaLnBrk="1" fontAlgn="auto" latinLnBrk="0" hangingPunct="1">
              <a:lnSpc>
                <a:spcPts val="25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＜（イ）（ウ）について＞</a:t>
            </a:r>
            <a:endPar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just" defTabSz="914400" rtl="0" eaLnBrk="1" fontAlgn="auto" latinLnBrk="0" hangingPunct="1">
              <a:lnSpc>
                <a:spcPts val="25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解答類型</a:t>
            </a:r>
            <a:r>
              <a:rPr lang="ja-JP" altLang="en-US" sz="1400" b="1" dirty="0">
                <a:solidFill>
                  <a:prstClr val="black"/>
                </a:solidFill>
                <a:latin typeface="メイリオ" panose="020B0604030504040204" pitchFamily="50" charset="-128"/>
                <a:ea typeface="メイリオ" panose="020B0604030504040204" pitchFamily="50" charset="-128"/>
              </a:rPr>
              <a:t>２（（イ）１（ウ）５）</a:t>
            </a: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の誤答</a:t>
            </a: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p>
          <a:p>
            <a:pPr marL="361950" marR="0" lvl="0" indent="-4763" algn="just" defTabSz="914400" rtl="0" eaLnBrk="1" fontAlgn="auto" latinLnBrk="0" hangingPunct="1">
              <a:lnSpc>
                <a:spcPts val="25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Ｃでは目に見えない様子になっているが、湯気が液体の水に変化していると誤って捉えていると考えられる。</a:t>
            </a:r>
            <a:endPar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just" defTabSz="914400" rtl="0" eaLnBrk="1" fontAlgn="auto" latinLnBrk="0" hangingPunct="1">
              <a:lnSpc>
                <a:spcPts val="25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解答類型</a:t>
            </a:r>
            <a:r>
              <a:rPr lang="ja-JP" altLang="en-US" sz="1400" b="1" dirty="0">
                <a:solidFill>
                  <a:prstClr val="black"/>
                </a:solidFill>
                <a:latin typeface="メイリオ" panose="020B0604030504040204" pitchFamily="50" charset="-128"/>
                <a:ea typeface="メイリオ" panose="020B0604030504040204" pitchFamily="50" charset="-128"/>
              </a:rPr>
              <a:t>４ （（イ）２（ウ）４）</a:t>
            </a: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の誤答</a:t>
            </a: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p>
          <a:p>
            <a:pPr marL="361950" marR="0" lvl="0" indent="-4763" algn="just" defTabSz="914400" rtl="0" eaLnBrk="1" fontAlgn="auto" latinLnBrk="0" hangingPunct="1">
              <a:lnSpc>
                <a:spcPts val="2500"/>
              </a:lnSpc>
              <a:spcBef>
                <a:spcPts val="0"/>
              </a:spcBef>
              <a:spcAft>
                <a:spcPts val="0"/>
              </a:spcAft>
              <a:buClrTx/>
              <a:buSzTx/>
              <a:buFontTx/>
              <a:buNone/>
              <a:tabLst/>
              <a:defRPr/>
            </a:pPr>
            <a:r>
              <a:rPr lang="ja-JP" altLang="en-US" sz="1400" b="1" dirty="0">
                <a:solidFill>
                  <a:prstClr val="black"/>
                </a:solidFill>
                <a:latin typeface="メイリオ" panose="020B0604030504040204" pitchFamily="50" charset="-128"/>
                <a:ea typeface="メイリオ" panose="020B0604030504040204" pitchFamily="50" charset="-128"/>
              </a:rPr>
              <a:t>湯気が沸騰して、水蒸気に変化していると誤って捉えていると考えられる</a:t>
            </a: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endPar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just" defTabSz="914400" rtl="0" eaLnBrk="1" fontAlgn="auto" latinLnBrk="0" hangingPunct="1">
              <a:lnSpc>
                <a:spcPts val="25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解答類型</a:t>
            </a:r>
            <a:r>
              <a:rPr lang="ja-JP" altLang="en-US" sz="1400" b="1" dirty="0">
                <a:solidFill>
                  <a:prstClr val="black"/>
                </a:solidFill>
                <a:latin typeface="メイリオ" panose="020B0604030504040204" pitchFamily="50" charset="-128"/>
                <a:ea typeface="メイリオ" panose="020B0604030504040204" pitchFamily="50" charset="-128"/>
              </a:rPr>
              <a:t>７ （（イ）３（ウ）４）</a:t>
            </a: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の誤答</a:t>
            </a:r>
            <a:r>
              <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p>
          <a:p>
            <a:pPr marL="361950" marR="0" lvl="0" indent="-4763" algn="just" defTabSz="914400" rtl="0" eaLnBrk="1" fontAlgn="auto" latinLnBrk="0" hangingPunct="1">
              <a:lnSpc>
                <a:spcPts val="25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湯気が温められて、水蒸気に変化していると誤って捉えていると考えられる。</a:t>
            </a:r>
            <a:endParaRPr kumimoji="1" lang="en-US" altLang="ja-JP" sz="1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2" name="正方形/長方形 1">
            <a:extLst>
              <a:ext uri="{FF2B5EF4-FFF2-40B4-BE49-F238E27FC236}">
                <a16:creationId xmlns:a16="http://schemas.microsoft.com/office/drawing/2014/main" id="{7AAA24EB-4F29-CD34-28EF-F531CB02E266}"/>
              </a:ext>
            </a:extLst>
          </p:cNvPr>
          <p:cNvSpPr/>
          <p:nvPr/>
        </p:nvSpPr>
        <p:spPr>
          <a:xfrm>
            <a:off x="3203848" y="133899"/>
            <a:ext cx="432048" cy="443910"/>
          </a:xfrm>
          <a:prstGeom prst="rect">
            <a:avLst/>
          </a:prstGeom>
          <a:noFill/>
          <a:ln w="38100">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pic>
        <p:nvPicPr>
          <p:cNvPr id="4" name="図 3">
            <a:extLst>
              <a:ext uri="{FF2B5EF4-FFF2-40B4-BE49-F238E27FC236}">
                <a16:creationId xmlns:a16="http://schemas.microsoft.com/office/drawing/2014/main" id="{77AAD308-3055-A970-7A04-694B74EF2E13}"/>
              </a:ext>
            </a:extLst>
          </p:cNvPr>
          <p:cNvPicPr>
            <a:picLocks noChangeAspect="1"/>
          </p:cNvPicPr>
          <p:nvPr/>
        </p:nvPicPr>
        <p:blipFill>
          <a:blip r:embed="rId3"/>
          <a:stretch>
            <a:fillRect/>
          </a:stretch>
        </p:blipFill>
        <p:spPr>
          <a:xfrm>
            <a:off x="107504" y="2501649"/>
            <a:ext cx="2878011" cy="3852545"/>
          </a:xfrm>
          <a:prstGeom prst="rect">
            <a:avLst/>
          </a:prstGeom>
        </p:spPr>
      </p:pic>
      <p:pic>
        <p:nvPicPr>
          <p:cNvPr id="10" name="図 9">
            <a:extLst>
              <a:ext uri="{FF2B5EF4-FFF2-40B4-BE49-F238E27FC236}">
                <a16:creationId xmlns:a16="http://schemas.microsoft.com/office/drawing/2014/main" id="{EC331D6E-5769-0865-A195-25EFD2E3A097}"/>
              </a:ext>
            </a:extLst>
          </p:cNvPr>
          <p:cNvPicPr>
            <a:picLocks noChangeAspect="1"/>
          </p:cNvPicPr>
          <p:nvPr/>
        </p:nvPicPr>
        <p:blipFill>
          <a:blip r:embed="rId4"/>
          <a:stretch>
            <a:fillRect/>
          </a:stretch>
        </p:blipFill>
        <p:spPr>
          <a:xfrm>
            <a:off x="2837627" y="2547269"/>
            <a:ext cx="1726141" cy="3852546"/>
          </a:xfrm>
          <a:prstGeom prst="rect">
            <a:avLst/>
          </a:prstGeom>
        </p:spPr>
      </p:pic>
      <p:pic>
        <p:nvPicPr>
          <p:cNvPr id="13" name="図 12">
            <a:extLst>
              <a:ext uri="{FF2B5EF4-FFF2-40B4-BE49-F238E27FC236}">
                <a16:creationId xmlns:a16="http://schemas.microsoft.com/office/drawing/2014/main" id="{FCA7A63D-CBAC-8B6E-76B4-10634E659F32}"/>
              </a:ext>
            </a:extLst>
          </p:cNvPr>
          <p:cNvPicPr>
            <a:picLocks noChangeAspect="1"/>
          </p:cNvPicPr>
          <p:nvPr/>
        </p:nvPicPr>
        <p:blipFill>
          <a:blip r:embed="rId5"/>
          <a:stretch>
            <a:fillRect/>
          </a:stretch>
        </p:blipFill>
        <p:spPr>
          <a:xfrm>
            <a:off x="183704" y="1840193"/>
            <a:ext cx="4081318" cy="562315"/>
          </a:xfrm>
          <a:prstGeom prst="rect">
            <a:avLst/>
          </a:prstGeom>
        </p:spPr>
      </p:pic>
    </p:spTree>
    <p:extLst>
      <p:ext uri="{BB962C8B-B14F-4D97-AF65-F5344CB8AC3E}">
        <p14:creationId xmlns:p14="http://schemas.microsoft.com/office/powerpoint/2010/main" val="365259312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387B75-5856-F4DE-6EB7-0428A09A6FC8}"/>
            </a:ext>
          </a:extLst>
        </p:cNvPr>
        <p:cNvGrpSpPr/>
        <p:nvPr/>
      </p:nvGrpSpPr>
      <p:grpSpPr>
        <a:xfrm>
          <a:off x="0" y="0"/>
          <a:ext cx="0" cy="0"/>
          <a:chOff x="0" y="0"/>
          <a:chExt cx="0" cy="0"/>
        </a:xfrm>
      </p:grpSpPr>
      <p:sp>
        <p:nvSpPr>
          <p:cNvPr id="8" name="四角形: 角を丸くする 7">
            <a:extLst>
              <a:ext uri="{FF2B5EF4-FFF2-40B4-BE49-F238E27FC236}">
                <a16:creationId xmlns:a16="http://schemas.microsoft.com/office/drawing/2014/main" id="{021B2E57-9F4B-AA46-BFFC-B03653880CDB}"/>
              </a:ext>
            </a:extLst>
          </p:cNvPr>
          <p:cNvSpPr/>
          <p:nvPr/>
        </p:nvSpPr>
        <p:spPr>
          <a:xfrm>
            <a:off x="50357" y="5376832"/>
            <a:ext cx="1332147" cy="1304751"/>
          </a:xfrm>
          <a:prstGeom prst="roundRect">
            <a:avLst>
              <a:gd name="adj" fmla="val 9049"/>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srgbClr val="1F497D"/>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srgbClr val="1F497D"/>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1" i="0" u="none" strike="noStrike" kern="1200" cap="none" spc="0" normalizeH="0" baseline="0" noProof="0" dirty="0">
              <a:ln>
                <a:noFill/>
              </a:ln>
              <a:solidFill>
                <a:srgbClr val="1F497D"/>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1" i="0" u="none" strike="noStrike" kern="1200" cap="none" spc="0" normalizeH="0" baseline="0" noProof="0" dirty="0">
              <a:ln>
                <a:noFill/>
              </a:ln>
              <a:solidFill>
                <a:srgbClr val="1F497D"/>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1" i="0" u="none" strike="noStrike" kern="1200" cap="none" spc="0" normalizeH="0" baseline="0" noProof="0" dirty="0">
              <a:ln>
                <a:noFill/>
              </a:ln>
              <a:solidFill>
                <a:srgbClr val="1F497D"/>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3200" b="1" dirty="0">
                <a:solidFill>
                  <a:srgbClr val="1F497D"/>
                </a:solidFill>
                <a:latin typeface="メイリオ" panose="020B0604030504040204" pitchFamily="50" charset="-128"/>
                <a:ea typeface="メイリオ" panose="020B0604030504040204" pitchFamily="50" charset="-128"/>
              </a:rPr>
              <a:t>７</a:t>
            </a:r>
            <a:endParaRPr kumimoji="1" lang="en-US" altLang="ja-JP" sz="3200" b="1" i="0" u="none" strike="noStrike" kern="1200" cap="none" spc="0" normalizeH="0" baseline="0" noProof="0" dirty="0">
              <a:ln>
                <a:noFill/>
              </a:ln>
              <a:solidFill>
                <a:srgbClr val="1F497D"/>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srgbClr val="1F497D"/>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srgbClr val="1F497D"/>
              </a:solidFill>
              <a:effectLst/>
              <a:uLnTx/>
              <a:uFillTx/>
              <a:latin typeface="メイリオ" panose="020B0604030504040204" pitchFamily="50" charset="-128"/>
              <a:ea typeface="メイリオ" panose="020B0604030504040204" pitchFamily="50" charset="-128"/>
              <a:cs typeface="+mn-cs"/>
            </a:endParaRPr>
          </a:p>
        </p:txBody>
      </p:sp>
      <p:graphicFrame>
        <p:nvGraphicFramePr>
          <p:cNvPr id="7" name="表 6">
            <a:extLst>
              <a:ext uri="{FF2B5EF4-FFF2-40B4-BE49-F238E27FC236}">
                <a16:creationId xmlns:a16="http://schemas.microsoft.com/office/drawing/2014/main" id="{0B068E10-2CB3-41C1-2FD9-8798EDD1BB3C}"/>
              </a:ext>
            </a:extLst>
          </p:cNvPr>
          <p:cNvGraphicFramePr>
            <a:graphicFrameLocks noGrp="1"/>
          </p:cNvGraphicFramePr>
          <p:nvPr>
            <p:extLst>
              <p:ext uri="{D42A27DB-BD31-4B8C-83A1-F6EECF244321}">
                <p14:modId xmlns:p14="http://schemas.microsoft.com/office/powerpoint/2010/main" val="4165652966"/>
              </p:ext>
            </p:extLst>
          </p:nvPr>
        </p:nvGraphicFramePr>
        <p:xfrm>
          <a:off x="107504" y="757075"/>
          <a:ext cx="8982999" cy="4368541"/>
        </p:xfrm>
        <a:graphic>
          <a:graphicData uri="http://schemas.openxmlformats.org/drawingml/2006/table">
            <a:tbl>
              <a:tblPr firstRow="1" bandRow="1">
                <a:tableStyleId>{5940675A-B579-460E-94D1-54222C63F5DA}</a:tableStyleId>
              </a:tblPr>
              <a:tblGrid>
                <a:gridCol w="432048">
                  <a:extLst>
                    <a:ext uri="{9D8B030D-6E8A-4147-A177-3AD203B41FA5}">
                      <a16:colId xmlns:a16="http://schemas.microsoft.com/office/drawing/2014/main" val="497881674"/>
                    </a:ext>
                  </a:extLst>
                </a:gridCol>
                <a:gridCol w="5714213">
                  <a:extLst>
                    <a:ext uri="{9D8B030D-6E8A-4147-A177-3AD203B41FA5}">
                      <a16:colId xmlns:a16="http://schemas.microsoft.com/office/drawing/2014/main" val="3061564528"/>
                    </a:ext>
                  </a:extLst>
                </a:gridCol>
                <a:gridCol w="509158">
                  <a:extLst>
                    <a:ext uri="{9D8B030D-6E8A-4147-A177-3AD203B41FA5}">
                      <a16:colId xmlns:a16="http://schemas.microsoft.com/office/drawing/2014/main" val="3024050227"/>
                    </a:ext>
                  </a:extLst>
                </a:gridCol>
                <a:gridCol w="509158">
                  <a:extLst>
                    <a:ext uri="{9D8B030D-6E8A-4147-A177-3AD203B41FA5}">
                      <a16:colId xmlns:a16="http://schemas.microsoft.com/office/drawing/2014/main" val="3508318739"/>
                    </a:ext>
                  </a:extLst>
                </a:gridCol>
                <a:gridCol w="509158">
                  <a:extLst>
                    <a:ext uri="{9D8B030D-6E8A-4147-A177-3AD203B41FA5}">
                      <a16:colId xmlns:a16="http://schemas.microsoft.com/office/drawing/2014/main" val="2557356096"/>
                    </a:ext>
                  </a:extLst>
                </a:gridCol>
                <a:gridCol w="654631">
                  <a:extLst>
                    <a:ext uri="{9D8B030D-6E8A-4147-A177-3AD203B41FA5}">
                      <a16:colId xmlns:a16="http://schemas.microsoft.com/office/drawing/2014/main" val="193483412"/>
                    </a:ext>
                  </a:extLst>
                </a:gridCol>
                <a:gridCol w="654633">
                  <a:extLst>
                    <a:ext uri="{9D8B030D-6E8A-4147-A177-3AD203B41FA5}">
                      <a16:colId xmlns:a16="http://schemas.microsoft.com/office/drawing/2014/main" val="345310821"/>
                    </a:ext>
                  </a:extLst>
                </a:gridCol>
              </a:tblGrid>
              <a:tr h="1015741">
                <a:tc gridSpan="2">
                  <a:txBody>
                    <a:bodyPr/>
                    <a:lstStyle/>
                    <a:p>
                      <a:pPr algn="just">
                        <a:lnSpc>
                          <a:spcPts val="2500"/>
                        </a:lnSpc>
                      </a:pPr>
                      <a:r>
                        <a:rPr kumimoji="1" lang="ja-JP" altLang="en-US" sz="1400" dirty="0"/>
                        <a:t>（イ）（ウ）</a:t>
                      </a:r>
                      <a:endParaRPr kumimoji="1" lang="en-US" altLang="ja-JP" sz="1400" dirty="0"/>
                    </a:p>
                    <a:p>
                      <a:pPr algn="just">
                        <a:lnSpc>
                          <a:spcPts val="2500"/>
                        </a:lnSpc>
                      </a:pPr>
                      <a:r>
                        <a:rPr kumimoji="1" lang="ja-JP" altLang="en-US" sz="1400" dirty="0"/>
                        <a:t>水の蒸発について、温度によって水の状態が変化するという知識と関連付け、適切に説明しているものを選ぶ　　</a:t>
                      </a:r>
                    </a:p>
                  </a:txBody>
                  <a:tcPr/>
                </a:tc>
                <a:tc hMerge="1">
                  <a:txBody>
                    <a:bodyPr/>
                    <a:lstStyle/>
                    <a:p>
                      <a:endParaRPr kumimoji="1" lang="ja-JP" altLang="en-US"/>
                    </a:p>
                  </a:txBody>
                  <a:tcPr/>
                </a:tc>
                <a:tc>
                  <a:txBody>
                    <a:bodyPr/>
                    <a:lstStyle/>
                    <a:p>
                      <a:pPr algn="ctr"/>
                      <a:r>
                        <a:rPr kumimoji="1" lang="ja-JP" altLang="en-US" sz="1400" dirty="0"/>
                        <a:t>正　答</a:t>
                      </a:r>
                    </a:p>
                  </a:txBody>
                  <a:tcPr vert="eaVert" anchor="ct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全国（％）</a:t>
                      </a:r>
                    </a:p>
                  </a:txBody>
                  <a:tcPr vert="eaVert" anchor="ct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県（％）</a:t>
                      </a:r>
                    </a:p>
                  </a:txBody>
                  <a:tcPr vert="eaVert" anchor="ct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自校（％）</a:t>
                      </a:r>
                    </a:p>
                  </a:txBody>
                  <a:tcPr vert="eaVert" anchor="ct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自校（人）</a:t>
                      </a:r>
                    </a:p>
                  </a:txBody>
                  <a:tcPr vert="eaVert" anchor="ctr"/>
                </a:tc>
                <a:extLst>
                  <a:ext uri="{0D108BD9-81ED-4DB2-BD59-A6C34878D82A}">
                    <a16:rowId xmlns:a16="http://schemas.microsoft.com/office/drawing/2014/main" val="620879162"/>
                  </a:ext>
                </a:extLst>
              </a:tr>
              <a:tr h="228129">
                <a:tc>
                  <a:txBody>
                    <a:bodyPr/>
                    <a:lstStyle/>
                    <a:p>
                      <a:pPr algn="ctr"/>
                      <a:r>
                        <a:rPr kumimoji="1" lang="ja-JP" altLang="en-US" sz="1400" dirty="0"/>
                        <a:t>１</a:t>
                      </a:r>
                    </a:p>
                  </a:txBody>
                  <a:tcPr anchor="ctr">
                    <a:noFill/>
                  </a:tcPr>
                </a:tc>
                <a:tc>
                  <a:txBody>
                    <a:bodyPr/>
                    <a:lstStyle/>
                    <a:p>
                      <a:pPr algn="just"/>
                      <a:r>
                        <a:rPr kumimoji="1" lang="ja-JP" altLang="en-US" sz="1200" dirty="0"/>
                        <a:t>（イ）　１　（ウ）　４　と解答しているもの</a:t>
                      </a:r>
                    </a:p>
                  </a:txBody>
                  <a:tcP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t>◎</a:t>
                      </a:r>
                    </a:p>
                  </a:txBody>
                  <a:tcPr anchor="ctr">
                    <a:noFill/>
                  </a:tcPr>
                </a:tc>
                <a:tc>
                  <a:txBody>
                    <a:bodyPr/>
                    <a:lstStyle/>
                    <a:p>
                      <a:pPr marL="0" indent="0" algn="ctr"/>
                      <a:r>
                        <a:rPr kumimoji="1" lang="en-US" altLang="ja-JP" sz="1400" dirty="0">
                          <a:solidFill>
                            <a:schemeClr val="tx1"/>
                          </a:solidFill>
                          <a:latin typeface="+mn-ea"/>
                          <a:ea typeface="+mn-ea"/>
                        </a:rPr>
                        <a:t>64.2</a:t>
                      </a:r>
                      <a:endParaRPr kumimoji="1" lang="ja-JP" altLang="en-US" sz="1400" dirty="0">
                        <a:solidFill>
                          <a:schemeClr val="tx1"/>
                        </a:solidFill>
                        <a:latin typeface="+mn-ea"/>
                        <a:ea typeface="+mn-ea"/>
                      </a:endParaRPr>
                    </a:p>
                  </a:txBody>
                  <a:tcPr anchor="ctr">
                    <a:noFill/>
                  </a:tcPr>
                </a:tc>
                <a:tc>
                  <a:txBody>
                    <a:bodyPr/>
                    <a:lstStyle/>
                    <a:p>
                      <a:pPr marL="0" indent="0" algn="ctr"/>
                      <a:r>
                        <a:rPr kumimoji="1" lang="en-US" altLang="ja-JP" sz="1400" dirty="0">
                          <a:solidFill>
                            <a:schemeClr val="tx1"/>
                          </a:solidFill>
                          <a:latin typeface="+mn-ea"/>
                          <a:ea typeface="+mn-ea"/>
                        </a:rPr>
                        <a:t>64.0</a:t>
                      </a:r>
                      <a:endParaRPr kumimoji="1" lang="ja-JP" altLang="en-US" sz="1400" dirty="0">
                        <a:solidFill>
                          <a:schemeClr val="tx1"/>
                        </a:solidFill>
                        <a:latin typeface="+mn-ea"/>
                        <a:ea typeface="+mn-ea"/>
                      </a:endParaRPr>
                    </a:p>
                  </a:txBody>
                  <a:tcPr anchor="ctr">
                    <a:noFill/>
                  </a:tcPr>
                </a:tc>
                <a:tc>
                  <a:txBody>
                    <a:bodyPr/>
                    <a:lstStyle/>
                    <a:p>
                      <a:pPr algn="ctr"/>
                      <a:endParaRPr kumimoji="1" lang="ja-JP" altLang="en-US" sz="1400" dirty="0"/>
                    </a:p>
                  </a:txBody>
                  <a:tcPr anchor="ctr">
                    <a:noFill/>
                  </a:tcPr>
                </a:tc>
                <a:tc>
                  <a:txBody>
                    <a:bodyPr/>
                    <a:lstStyle/>
                    <a:p>
                      <a:pPr algn="ctr"/>
                      <a:endParaRPr kumimoji="1" lang="ja-JP" altLang="en-US" sz="1400" dirty="0"/>
                    </a:p>
                  </a:txBody>
                  <a:tcPr anchor="ctr">
                    <a:noFill/>
                  </a:tcPr>
                </a:tc>
                <a:extLst>
                  <a:ext uri="{0D108BD9-81ED-4DB2-BD59-A6C34878D82A}">
                    <a16:rowId xmlns:a16="http://schemas.microsoft.com/office/drawing/2014/main" val="8223435"/>
                  </a:ext>
                </a:extLst>
              </a:tr>
              <a:tr h="215798">
                <a:tc>
                  <a:txBody>
                    <a:bodyPr/>
                    <a:lstStyle/>
                    <a:p>
                      <a:pPr marL="0" indent="0" algn="ctr"/>
                      <a:r>
                        <a:rPr kumimoji="1" lang="ja-JP" altLang="en-US" sz="1400" dirty="0"/>
                        <a:t>２</a:t>
                      </a:r>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200" dirty="0"/>
                        <a:t>（イ）　１　（ウ）　５　と解答しているもの</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latin typeface="+mn-ea"/>
                          <a:ea typeface="+mn-ea"/>
                        </a:rPr>
                        <a:t>5.9</a:t>
                      </a:r>
                      <a:endParaRPr kumimoji="1" lang="ja-JP" altLang="en-US" sz="1400" dirty="0">
                        <a:solidFill>
                          <a:schemeClr val="tx1"/>
                        </a:solidFill>
                        <a:latin typeface="+mn-ea"/>
                        <a:ea typeface="+mn-ea"/>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latin typeface="+mn-ea"/>
                          <a:ea typeface="+mn-ea"/>
                        </a:rPr>
                        <a:t>6.1</a:t>
                      </a:r>
                      <a:endParaRPr kumimoji="1" lang="ja-JP" altLang="en-US" sz="1400" dirty="0">
                        <a:solidFill>
                          <a:schemeClr val="tx1"/>
                        </a:solidFill>
                        <a:latin typeface="+mn-ea"/>
                        <a:ea typeface="+mn-ea"/>
                      </a:endParaRPr>
                    </a:p>
                  </a:txBody>
                  <a:tcPr anchor="ctr"/>
                </a:tc>
                <a:tc>
                  <a:txBody>
                    <a:bodyPr/>
                    <a:lstStyle/>
                    <a:p>
                      <a:pPr algn="ctr"/>
                      <a:endParaRPr kumimoji="1" lang="ja-JP" altLang="en-US" sz="1400" dirty="0"/>
                    </a:p>
                  </a:txBody>
                  <a:tcPr anchor="ctr"/>
                </a:tc>
                <a:tc>
                  <a:txBody>
                    <a:bodyPr/>
                    <a:lstStyle/>
                    <a:p>
                      <a:pPr algn="ctr"/>
                      <a:endParaRPr kumimoji="1" lang="ja-JP" altLang="en-US" sz="1400" dirty="0"/>
                    </a:p>
                  </a:txBody>
                  <a:tcPr anchor="ctr"/>
                </a:tc>
                <a:extLst>
                  <a:ext uri="{0D108BD9-81ED-4DB2-BD59-A6C34878D82A}">
                    <a16:rowId xmlns:a16="http://schemas.microsoft.com/office/drawing/2014/main" val="219737149"/>
                  </a:ext>
                </a:extLst>
              </a:tr>
              <a:tr h="194593">
                <a:tc>
                  <a:txBody>
                    <a:bodyPr/>
                    <a:lstStyle/>
                    <a:p>
                      <a:pPr algn="ctr"/>
                      <a:r>
                        <a:rPr kumimoji="1" lang="ja-JP" altLang="en-US" sz="1400" dirty="0"/>
                        <a:t>３</a:t>
                      </a:r>
                    </a:p>
                  </a:txBody>
                  <a:tcPr anchor="ctr">
                    <a:no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200" dirty="0"/>
                        <a:t>（イ）　１　（ウ）　６　と解答しているもの</a:t>
                      </a:r>
                    </a:p>
                  </a:txBody>
                  <a:tcP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latin typeface="+mn-ea"/>
                          <a:ea typeface="+mn-ea"/>
                        </a:rPr>
                        <a:t>0.8</a:t>
                      </a:r>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latin typeface="+mn-ea"/>
                          <a:ea typeface="+mn-ea"/>
                        </a:rPr>
                        <a:t>0.8</a:t>
                      </a:r>
                    </a:p>
                  </a:txBody>
                  <a:tcPr anchor="ctr">
                    <a:noFill/>
                  </a:tcPr>
                </a:tc>
                <a:tc>
                  <a:txBody>
                    <a:bodyPr/>
                    <a:lstStyle/>
                    <a:p>
                      <a:pPr algn="ctr"/>
                      <a:endParaRPr kumimoji="1" lang="ja-JP" altLang="en-US" sz="1400" dirty="0"/>
                    </a:p>
                  </a:txBody>
                  <a:tcPr anchor="ctr">
                    <a:noFill/>
                  </a:tcPr>
                </a:tc>
                <a:tc>
                  <a:txBody>
                    <a:bodyPr/>
                    <a:lstStyle/>
                    <a:p>
                      <a:pPr algn="ctr"/>
                      <a:endParaRPr kumimoji="1" lang="ja-JP" altLang="en-US" sz="1400" dirty="0"/>
                    </a:p>
                  </a:txBody>
                  <a:tcPr anchor="ctr">
                    <a:noFill/>
                  </a:tcPr>
                </a:tc>
                <a:extLst>
                  <a:ext uri="{0D108BD9-81ED-4DB2-BD59-A6C34878D82A}">
                    <a16:rowId xmlns:a16="http://schemas.microsoft.com/office/drawing/2014/main" val="1580398011"/>
                  </a:ext>
                </a:extLst>
              </a:tr>
              <a:tr h="190759">
                <a:tc>
                  <a:txBody>
                    <a:bodyPr/>
                    <a:lstStyle/>
                    <a:p>
                      <a:pPr algn="ctr"/>
                      <a:r>
                        <a:rPr kumimoji="1" lang="ja-JP" altLang="en-US" sz="1400" dirty="0"/>
                        <a:t>４</a:t>
                      </a:r>
                    </a:p>
                  </a:txBody>
                  <a:tcPr anchor="ctr">
                    <a:no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200" dirty="0"/>
                        <a:t>（イ）　２　（ウ）　４　と解答しているもの</a:t>
                      </a:r>
                    </a:p>
                  </a:txBody>
                  <a:tcP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latin typeface="+mn-ea"/>
                          <a:ea typeface="+mn-ea"/>
                        </a:rPr>
                        <a:t>8.1</a:t>
                      </a:r>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latin typeface="+mn-ea"/>
                          <a:ea typeface="+mn-ea"/>
                        </a:rPr>
                        <a:t>8.2</a:t>
                      </a:r>
                    </a:p>
                  </a:txBody>
                  <a:tcPr anchor="ctr">
                    <a:noFill/>
                  </a:tcPr>
                </a:tc>
                <a:tc>
                  <a:txBody>
                    <a:bodyPr/>
                    <a:lstStyle/>
                    <a:p>
                      <a:pPr algn="ctr"/>
                      <a:endParaRPr kumimoji="1" lang="ja-JP" altLang="en-US" sz="1400" dirty="0"/>
                    </a:p>
                  </a:txBody>
                  <a:tcPr anchor="ctr">
                    <a:noFill/>
                  </a:tcPr>
                </a:tc>
                <a:tc>
                  <a:txBody>
                    <a:bodyPr/>
                    <a:lstStyle/>
                    <a:p>
                      <a:pPr algn="ctr"/>
                      <a:endParaRPr kumimoji="1" lang="ja-JP" altLang="en-US" sz="1400" dirty="0"/>
                    </a:p>
                  </a:txBody>
                  <a:tcPr anchor="ctr">
                    <a:noFill/>
                  </a:tcPr>
                </a:tc>
                <a:extLst>
                  <a:ext uri="{0D108BD9-81ED-4DB2-BD59-A6C34878D82A}">
                    <a16:rowId xmlns:a16="http://schemas.microsoft.com/office/drawing/2014/main" val="3730291628"/>
                  </a:ext>
                </a:extLst>
              </a:tr>
              <a:tr h="291866">
                <a:tc>
                  <a:txBody>
                    <a:bodyPr/>
                    <a:lstStyle/>
                    <a:p>
                      <a:pPr algn="ctr"/>
                      <a:r>
                        <a:rPr kumimoji="1" lang="ja-JP" altLang="en-US" sz="1400" dirty="0"/>
                        <a:t>５</a:t>
                      </a:r>
                      <a:endParaRPr kumimoji="1" lang="en-US" altLang="ja-JP" sz="1400" dirty="0"/>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200" dirty="0"/>
                        <a:t>（イ）　２　（ウ）　５　と解答しているもの</a:t>
                      </a:r>
                    </a:p>
                  </a:txBody>
                  <a:tcPr/>
                </a:tc>
                <a:tc>
                  <a:txBody>
                    <a:bodyPr/>
                    <a:lstStyle/>
                    <a:p>
                      <a:pPr algn="ctr"/>
                      <a:endParaRPr kumimoji="1" lang="ja-JP" altLang="en-US" sz="140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latin typeface="+mn-ea"/>
                          <a:ea typeface="+mn-ea"/>
                        </a:rPr>
                        <a:t>1.5</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latin typeface="+mn-ea"/>
                          <a:ea typeface="+mn-ea"/>
                        </a:rPr>
                        <a:t>1.4</a:t>
                      </a:r>
                    </a:p>
                  </a:txBody>
                  <a:tcPr anchor="ctr"/>
                </a:tc>
                <a:tc>
                  <a:txBody>
                    <a:bodyPr/>
                    <a:lstStyle/>
                    <a:p>
                      <a:pPr algn="ctr"/>
                      <a:endParaRPr kumimoji="1" lang="ja-JP" altLang="en-US" sz="1400" dirty="0"/>
                    </a:p>
                  </a:txBody>
                  <a:tcPr anchor="ctr"/>
                </a:tc>
                <a:tc>
                  <a:txBody>
                    <a:bodyPr/>
                    <a:lstStyle/>
                    <a:p>
                      <a:pPr algn="ctr"/>
                      <a:endParaRPr kumimoji="1" lang="ja-JP" altLang="en-US" sz="1400" dirty="0"/>
                    </a:p>
                  </a:txBody>
                  <a:tcPr anchor="ctr"/>
                </a:tc>
                <a:extLst>
                  <a:ext uri="{0D108BD9-81ED-4DB2-BD59-A6C34878D82A}">
                    <a16:rowId xmlns:a16="http://schemas.microsoft.com/office/drawing/2014/main" val="2540675280"/>
                  </a:ext>
                </a:extLst>
              </a:tr>
              <a:tr h="291866">
                <a:tc>
                  <a:txBody>
                    <a:bodyPr/>
                    <a:lstStyle/>
                    <a:p>
                      <a:pPr algn="ctr"/>
                      <a:r>
                        <a:rPr kumimoji="1" lang="ja-JP" altLang="en-US" sz="1400" dirty="0"/>
                        <a:t>６</a:t>
                      </a:r>
                    </a:p>
                  </a:txBody>
                  <a:tcPr anchor="ctr">
                    <a:no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200" dirty="0"/>
                        <a:t>（イ）　２　（ウ）　６　と解答しているもの</a:t>
                      </a:r>
                    </a:p>
                  </a:txBody>
                  <a:tcPr>
                    <a:noFill/>
                  </a:tcPr>
                </a:tc>
                <a:tc>
                  <a:txBody>
                    <a:bodyPr/>
                    <a:lstStyle/>
                    <a:p>
                      <a:pPr algn="ctr"/>
                      <a:endParaRPr kumimoji="1" lang="ja-JP" altLang="en-US" sz="1400" dirty="0"/>
                    </a:p>
                  </a:txBody>
                  <a:tcPr anchor="ctr">
                    <a:noFill/>
                  </a:tcPr>
                </a:tc>
                <a:tc>
                  <a:txBody>
                    <a:bodyPr/>
                    <a:lstStyle/>
                    <a:p>
                      <a:pPr algn="ctr"/>
                      <a:r>
                        <a:rPr kumimoji="1" lang="en-US" altLang="ja-JP" sz="1400" dirty="0">
                          <a:solidFill>
                            <a:schemeClr val="tx1"/>
                          </a:solidFill>
                          <a:latin typeface="+mn-ea"/>
                          <a:ea typeface="+mn-ea"/>
                        </a:rPr>
                        <a:t>0.6</a:t>
                      </a:r>
                      <a:endParaRPr kumimoji="1" lang="ja-JP" altLang="en-US" sz="1400" dirty="0">
                        <a:solidFill>
                          <a:schemeClr val="tx1"/>
                        </a:solidFill>
                        <a:latin typeface="+mn-ea"/>
                        <a:ea typeface="+mn-ea"/>
                      </a:endParaRPr>
                    </a:p>
                  </a:txBody>
                  <a:tcPr anchor="ctr">
                    <a:noFill/>
                  </a:tcPr>
                </a:tc>
                <a:tc>
                  <a:txBody>
                    <a:bodyPr/>
                    <a:lstStyle/>
                    <a:p>
                      <a:pPr algn="ctr"/>
                      <a:r>
                        <a:rPr kumimoji="1" lang="en-US" altLang="ja-JP" sz="1400" dirty="0">
                          <a:solidFill>
                            <a:schemeClr val="tx1"/>
                          </a:solidFill>
                          <a:latin typeface="+mn-ea"/>
                          <a:ea typeface="+mn-ea"/>
                        </a:rPr>
                        <a:t>0.6</a:t>
                      </a:r>
                      <a:endParaRPr kumimoji="1" lang="ja-JP" altLang="en-US" sz="1400" dirty="0">
                        <a:solidFill>
                          <a:schemeClr val="tx1"/>
                        </a:solidFill>
                        <a:latin typeface="+mn-ea"/>
                        <a:ea typeface="+mn-ea"/>
                      </a:endParaRPr>
                    </a:p>
                  </a:txBody>
                  <a:tcPr anchor="ctr">
                    <a:noFill/>
                  </a:tcPr>
                </a:tc>
                <a:tc>
                  <a:txBody>
                    <a:bodyPr/>
                    <a:lstStyle/>
                    <a:p>
                      <a:pPr algn="ctr"/>
                      <a:endParaRPr kumimoji="1" lang="ja-JP" altLang="en-US" sz="1400" dirty="0"/>
                    </a:p>
                  </a:txBody>
                  <a:tcPr anchor="ctr">
                    <a:noFill/>
                  </a:tcPr>
                </a:tc>
                <a:tc>
                  <a:txBody>
                    <a:bodyPr/>
                    <a:lstStyle/>
                    <a:p>
                      <a:pPr algn="ctr"/>
                      <a:endParaRPr kumimoji="1" lang="ja-JP" altLang="en-US" sz="1400" dirty="0"/>
                    </a:p>
                  </a:txBody>
                  <a:tcPr anchor="ctr">
                    <a:noFill/>
                  </a:tcPr>
                </a:tc>
                <a:extLst>
                  <a:ext uri="{0D108BD9-81ED-4DB2-BD59-A6C34878D82A}">
                    <a16:rowId xmlns:a16="http://schemas.microsoft.com/office/drawing/2014/main" val="333400974"/>
                  </a:ext>
                </a:extLst>
              </a:tr>
              <a:tr h="291866">
                <a:tc>
                  <a:txBody>
                    <a:bodyPr/>
                    <a:lstStyle/>
                    <a:p>
                      <a:pPr algn="ctr"/>
                      <a:r>
                        <a:rPr kumimoji="1" lang="ja-JP" altLang="en-US" sz="1400" dirty="0"/>
                        <a:t>７</a:t>
                      </a:r>
                    </a:p>
                  </a:txBody>
                  <a:tcPr anchor="ctr">
                    <a:solidFill>
                      <a:schemeClr val="accent2">
                        <a:lumMod val="40000"/>
                        <a:lumOff val="60000"/>
                      </a:schemeClr>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200" dirty="0"/>
                        <a:t>（イ）　３　（ウ）　４　と解答しているもの</a:t>
                      </a:r>
                    </a:p>
                  </a:txBody>
                  <a:tcPr>
                    <a:solidFill>
                      <a:schemeClr val="accent2">
                        <a:lumMod val="40000"/>
                        <a:lumOff val="60000"/>
                      </a:schemeClr>
                    </a:solidFill>
                  </a:tcPr>
                </a:tc>
                <a:tc>
                  <a:txBody>
                    <a:bodyPr/>
                    <a:lstStyle/>
                    <a:p>
                      <a:pPr algn="ctr"/>
                      <a:endParaRPr kumimoji="1" lang="ja-JP" altLang="en-US" sz="1400" dirty="0"/>
                    </a:p>
                  </a:txBody>
                  <a:tcPr anchor="ctr">
                    <a:solidFill>
                      <a:schemeClr val="accent2">
                        <a:lumMod val="40000"/>
                        <a:lumOff val="60000"/>
                      </a:schemeClr>
                    </a:solidFill>
                  </a:tcPr>
                </a:tc>
                <a:tc>
                  <a:txBody>
                    <a:bodyPr/>
                    <a:lstStyle/>
                    <a:p>
                      <a:pPr algn="ctr"/>
                      <a:r>
                        <a:rPr kumimoji="1" lang="en-US" altLang="ja-JP" sz="1400" dirty="0">
                          <a:solidFill>
                            <a:schemeClr val="tx1"/>
                          </a:solidFill>
                          <a:latin typeface="+mn-ea"/>
                          <a:ea typeface="+mn-ea"/>
                        </a:rPr>
                        <a:t>11.4</a:t>
                      </a:r>
                      <a:endParaRPr kumimoji="1" lang="ja-JP" altLang="en-US" sz="1400" dirty="0">
                        <a:solidFill>
                          <a:schemeClr val="tx1"/>
                        </a:solidFill>
                        <a:latin typeface="+mn-ea"/>
                        <a:ea typeface="+mn-ea"/>
                      </a:endParaRPr>
                    </a:p>
                  </a:txBody>
                  <a:tcPr anchor="ctr">
                    <a:solidFill>
                      <a:schemeClr val="accent2">
                        <a:lumMod val="40000"/>
                        <a:lumOff val="60000"/>
                      </a:schemeClr>
                    </a:solidFill>
                  </a:tcPr>
                </a:tc>
                <a:tc>
                  <a:txBody>
                    <a:bodyPr/>
                    <a:lstStyle/>
                    <a:p>
                      <a:pPr algn="ctr"/>
                      <a:r>
                        <a:rPr kumimoji="1" lang="en-US" altLang="ja-JP" sz="1400" dirty="0">
                          <a:solidFill>
                            <a:schemeClr val="tx1"/>
                          </a:solidFill>
                          <a:latin typeface="+mn-ea"/>
                          <a:ea typeface="+mn-ea"/>
                        </a:rPr>
                        <a:t>12.4</a:t>
                      </a:r>
                      <a:endParaRPr kumimoji="1" lang="ja-JP" altLang="en-US" sz="1400" dirty="0">
                        <a:solidFill>
                          <a:schemeClr val="tx1"/>
                        </a:solidFill>
                        <a:latin typeface="+mn-ea"/>
                        <a:ea typeface="+mn-ea"/>
                      </a:endParaRPr>
                    </a:p>
                  </a:txBody>
                  <a:tcPr anchor="ctr">
                    <a:solidFill>
                      <a:schemeClr val="accent2">
                        <a:lumMod val="40000"/>
                        <a:lumOff val="60000"/>
                      </a:schemeClr>
                    </a:solidFill>
                  </a:tcPr>
                </a:tc>
                <a:tc>
                  <a:txBody>
                    <a:bodyPr/>
                    <a:lstStyle/>
                    <a:p>
                      <a:pPr algn="ctr"/>
                      <a:endParaRPr kumimoji="1" lang="ja-JP" altLang="en-US" sz="1400" dirty="0"/>
                    </a:p>
                  </a:txBody>
                  <a:tcPr anchor="ctr">
                    <a:solidFill>
                      <a:schemeClr val="accent2">
                        <a:lumMod val="40000"/>
                        <a:lumOff val="60000"/>
                      </a:schemeClr>
                    </a:solidFill>
                  </a:tcPr>
                </a:tc>
                <a:tc>
                  <a:txBody>
                    <a:bodyPr/>
                    <a:lstStyle/>
                    <a:p>
                      <a:pPr algn="ctr"/>
                      <a:endParaRPr kumimoji="1" lang="ja-JP" altLang="en-US" sz="1400" dirty="0"/>
                    </a:p>
                  </a:txBody>
                  <a:tcPr anchor="ctr">
                    <a:solidFill>
                      <a:schemeClr val="accent2">
                        <a:lumMod val="40000"/>
                        <a:lumOff val="60000"/>
                      </a:schemeClr>
                    </a:solidFill>
                  </a:tcPr>
                </a:tc>
                <a:extLst>
                  <a:ext uri="{0D108BD9-81ED-4DB2-BD59-A6C34878D82A}">
                    <a16:rowId xmlns:a16="http://schemas.microsoft.com/office/drawing/2014/main" val="2496847566"/>
                  </a:ext>
                </a:extLst>
              </a:tr>
              <a:tr h="291866">
                <a:tc>
                  <a:txBody>
                    <a:bodyPr/>
                    <a:lstStyle/>
                    <a:p>
                      <a:pPr algn="ctr"/>
                      <a:r>
                        <a:rPr kumimoji="1" lang="ja-JP" altLang="en-US" sz="1400" dirty="0"/>
                        <a:t>８</a:t>
                      </a:r>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200" dirty="0"/>
                        <a:t>（イ）　３　（ウ）　５　と解答しているもの</a:t>
                      </a:r>
                    </a:p>
                  </a:txBody>
                  <a:tcPr/>
                </a:tc>
                <a:tc>
                  <a:txBody>
                    <a:bodyPr/>
                    <a:lstStyle/>
                    <a:p>
                      <a:pPr algn="ctr"/>
                      <a:endParaRPr kumimoji="1" lang="ja-JP" altLang="en-US" sz="1400" dirty="0"/>
                    </a:p>
                  </a:txBody>
                  <a:tcPr anchor="ctr"/>
                </a:tc>
                <a:tc>
                  <a:txBody>
                    <a:bodyPr/>
                    <a:lstStyle/>
                    <a:p>
                      <a:pPr algn="ctr"/>
                      <a:r>
                        <a:rPr kumimoji="1" lang="en-US" altLang="ja-JP" sz="1400" dirty="0">
                          <a:solidFill>
                            <a:schemeClr val="tx1"/>
                          </a:solidFill>
                          <a:latin typeface="+mn-ea"/>
                          <a:ea typeface="+mn-ea"/>
                        </a:rPr>
                        <a:t>1.9</a:t>
                      </a:r>
                      <a:endParaRPr kumimoji="1" lang="ja-JP" altLang="en-US" sz="1400" dirty="0">
                        <a:solidFill>
                          <a:schemeClr val="tx1"/>
                        </a:solidFill>
                        <a:latin typeface="+mn-ea"/>
                        <a:ea typeface="+mn-ea"/>
                      </a:endParaRPr>
                    </a:p>
                  </a:txBody>
                  <a:tcPr anchor="ctr"/>
                </a:tc>
                <a:tc>
                  <a:txBody>
                    <a:bodyPr/>
                    <a:lstStyle/>
                    <a:p>
                      <a:pPr algn="ctr"/>
                      <a:r>
                        <a:rPr kumimoji="1" lang="en-US" altLang="ja-JP" sz="1400" dirty="0">
                          <a:solidFill>
                            <a:schemeClr val="tx1"/>
                          </a:solidFill>
                          <a:latin typeface="+mn-ea"/>
                          <a:ea typeface="+mn-ea"/>
                        </a:rPr>
                        <a:t>2.0</a:t>
                      </a:r>
                      <a:endParaRPr kumimoji="1" lang="ja-JP" altLang="en-US" sz="1400" dirty="0">
                        <a:solidFill>
                          <a:schemeClr val="tx1"/>
                        </a:solidFill>
                        <a:latin typeface="+mn-ea"/>
                        <a:ea typeface="+mn-ea"/>
                      </a:endParaRPr>
                    </a:p>
                  </a:txBody>
                  <a:tcPr anchor="ctr"/>
                </a:tc>
                <a:tc>
                  <a:txBody>
                    <a:bodyPr/>
                    <a:lstStyle/>
                    <a:p>
                      <a:pPr algn="ctr"/>
                      <a:endParaRPr kumimoji="1" lang="ja-JP" altLang="en-US" sz="1400" dirty="0"/>
                    </a:p>
                  </a:txBody>
                  <a:tcPr anchor="ctr"/>
                </a:tc>
                <a:tc>
                  <a:txBody>
                    <a:bodyPr/>
                    <a:lstStyle/>
                    <a:p>
                      <a:pPr algn="ctr"/>
                      <a:endParaRPr kumimoji="1" lang="ja-JP" altLang="en-US" sz="1400" dirty="0"/>
                    </a:p>
                  </a:txBody>
                  <a:tcPr anchor="ctr"/>
                </a:tc>
                <a:extLst>
                  <a:ext uri="{0D108BD9-81ED-4DB2-BD59-A6C34878D82A}">
                    <a16:rowId xmlns:a16="http://schemas.microsoft.com/office/drawing/2014/main" val="405651535"/>
                  </a:ext>
                </a:extLst>
              </a:tr>
              <a:tr h="291866">
                <a:tc>
                  <a:txBody>
                    <a:bodyPr/>
                    <a:lstStyle/>
                    <a:p>
                      <a:pPr algn="ctr"/>
                      <a:r>
                        <a:rPr kumimoji="1" lang="ja-JP" altLang="en-US" sz="1400" dirty="0"/>
                        <a:t>９</a:t>
                      </a:r>
                      <a:endParaRPr kumimoji="1" lang="en-US" altLang="ja-JP" sz="1400" dirty="0"/>
                    </a:p>
                  </a:txBody>
                  <a:tcPr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200" dirty="0"/>
                        <a:t>（イ）　３　（ウ）　６　と解答しているもの</a:t>
                      </a:r>
                    </a:p>
                  </a:txBody>
                  <a:tcPr/>
                </a:tc>
                <a:tc>
                  <a:txBody>
                    <a:bodyPr/>
                    <a:lstStyle/>
                    <a:p>
                      <a:pPr algn="ctr"/>
                      <a:endParaRPr kumimoji="1" lang="ja-JP" altLang="en-US" sz="1400" dirty="0"/>
                    </a:p>
                  </a:txBody>
                  <a:tcPr anchor="ctr"/>
                </a:tc>
                <a:tc>
                  <a:txBody>
                    <a:bodyPr/>
                    <a:lstStyle/>
                    <a:p>
                      <a:pPr algn="ctr"/>
                      <a:r>
                        <a:rPr kumimoji="1" lang="en-US" altLang="ja-JP" sz="1400" dirty="0">
                          <a:solidFill>
                            <a:schemeClr val="tx1"/>
                          </a:solidFill>
                          <a:latin typeface="+mn-ea"/>
                          <a:ea typeface="+mn-ea"/>
                        </a:rPr>
                        <a:t>0.3</a:t>
                      </a:r>
                      <a:endParaRPr kumimoji="1" lang="ja-JP" altLang="en-US" sz="1400" dirty="0">
                        <a:solidFill>
                          <a:schemeClr val="tx1"/>
                        </a:solidFill>
                        <a:latin typeface="+mn-ea"/>
                        <a:ea typeface="+mn-ea"/>
                      </a:endParaRPr>
                    </a:p>
                  </a:txBody>
                  <a:tcPr anchor="ctr"/>
                </a:tc>
                <a:tc>
                  <a:txBody>
                    <a:bodyPr/>
                    <a:lstStyle/>
                    <a:p>
                      <a:pPr algn="ctr"/>
                      <a:r>
                        <a:rPr kumimoji="1" lang="en-US" altLang="ja-JP" sz="1400" dirty="0">
                          <a:solidFill>
                            <a:schemeClr val="tx1"/>
                          </a:solidFill>
                          <a:latin typeface="+mn-ea"/>
                          <a:ea typeface="+mn-ea"/>
                        </a:rPr>
                        <a:t>0.3</a:t>
                      </a:r>
                      <a:endParaRPr kumimoji="1" lang="ja-JP" altLang="en-US" sz="1400" dirty="0">
                        <a:solidFill>
                          <a:schemeClr val="tx1"/>
                        </a:solidFill>
                        <a:latin typeface="+mn-ea"/>
                        <a:ea typeface="+mn-ea"/>
                      </a:endParaRPr>
                    </a:p>
                  </a:txBody>
                  <a:tcPr anchor="ctr"/>
                </a:tc>
                <a:tc>
                  <a:txBody>
                    <a:bodyPr/>
                    <a:lstStyle/>
                    <a:p>
                      <a:pPr algn="ctr"/>
                      <a:endParaRPr kumimoji="1" lang="ja-JP" altLang="en-US" sz="1400" dirty="0"/>
                    </a:p>
                  </a:txBody>
                  <a:tcPr anchor="ctr"/>
                </a:tc>
                <a:tc>
                  <a:txBody>
                    <a:bodyPr/>
                    <a:lstStyle/>
                    <a:p>
                      <a:pPr algn="ctr"/>
                      <a:endParaRPr kumimoji="1" lang="ja-JP" altLang="en-US" sz="1400" dirty="0"/>
                    </a:p>
                  </a:txBody>
                  <a:tcPr anchor="ctr"/>
                </a:tc>
                <a:extLst>
                  <a:ext uri="{0D108BD9-81ED-4DB2-BD59-A6C34878D82A}">
                    <a16:rowId xmlns:a16="http://schemas.microsoft.com/office/drawing/2014/main" val="1385801403"/>
                  </a:ext>
                </a:extLst>
              </a:tr>
              <a:tr h="291866">
                <a:tc>
                  <a:txBody>
                    <a:bodyPr/>
                    <a:lstStyle/>
                    <a:p>
                      <a:pPr algn="ctr"/>
                      <a:r>
                        <a:rPr kumimoji="1" lang="en-US" altLang="ja-JP" sz="1400" dirty="0">
                          <a:latin typeface="+mn-ea"/>
                          <a:ea typeface="+mn-ea"/>
                        </a:rPr>
                        <a:t>99</a:t>
                      </a:r>
                      <a:endParaRPr kumimoji="1" lang="ja-JP" altLang="en-US" sz="1400" dirty="0">
                        <a:latin typeface="+mn-ea"/>
                        <a:ea typeface="+mn-ea"/>
                      </a:endParaRPr>
                    </a:p>
                  </a:txBody>
                  <a:tcPr anchor="ctr"/>
                </a:tc>
                <a:tc>
                  <a:txBody>
                    <a:bodyPr/>
                    <a:lstStyle/>
                    <a:p>
                      <a:pPr algn="just"/>
                      <a:r>
                        <a:rPr kumimoji="1" lang="ja-JP" altLang="en-US" sz="1200" dirty="0"/>
                        <a:t>上記以外の解答</a:t>
                      </a:r>
                    </a:p>
                  </a:txBody>
                  <a:tcPr/>
                </a:tc>
                <a:tc>
                  <a:txBody>
                    <a:bodyPr/>
                    <a:lstStyle/>
                    <a:p>
                      <a:pPr algn="ctr"/>
                      <a:endParaRPr kumimoji="1" lang="ja-JP" altLang="en-US" sz="1400" dirty="0"/>
                    </a:p>
                  </a:txBody>
                  <a:tcPr anchor="ctr"/>
                </a:tc>
                <a:tc>
                  <a:txBody>
                    <a:bodyPr/>
                    <a:lstStyle/>
                    <a:p>
                      <a:pPr algn="ctr"/>
                      <a:r>
                        <a:rPr kumimoji="1" lang="en-US" altLang="ja-JP" sz="1400" dirty="0">
                          <a:solidFill>
                            <a:schemeClr val="tx1"/>
                          </a:solidFill>
                          <a:latin typeface="+mn-ea"/>
                          <a:ea typeface="+mn-ea"/>
                        </a:rPr>
                        <a:t>3.9</a:t>
                      </a:r>
                      <a:endParaRPr kumimoji="1" lang="ja-JP" altLang="en-US" sz="1400" dirty="0">
                        <a:solidFill>
                          <a:schemeClr val="tx1"/>
                        </a:solidFill>
                        <a:latin typeface="+mn-ea"/>
                        <a:ea typeface="+mn-ea"/>
                      </a:endParaRPr>
                    </a:p>
                  </a:txBody>
                  <a:tcPr anchor="ctr"/>
                </a:tc>
                <a:tc>
                  <a:txBody>
                    <a:bodyPr/>
                    <a:lstStyle/>
                    <a:p>
                      <a:pPr algn="ctr"/>
                      <a:r>
                        <a:rPr kumimoji="1" lang="en-US" altLang="ja-JP" sz="1400" dirty="0">
                          <a:solidFill>
                            <a:schemeClr val="tx1"/>
                          </a:solidFill>
                          <a:latin typeface="+mn-ea"/>
                          <a:ea typeface="+mn-ea"/>
                        </a:rPr>
                        <a:t>3.4</a:t>
                      </a:r>
                      <a:endParaRPr kumimoji="1" lang="ja-JP" altLang="en-US" sz="1400" dirty="0">
                        <a:solidFill>
                          <a:schemeClr val="tx1"/>
                        </a:solidFill>
                        <a:latin typeface="+mn-ea"/>
                        <a:ea typeface="+mn-ea"/>
                      </a:endParaRPr>
                    </a:p>
                  </a:txBody>
                  <a:tcPr anchor="ctr"/>
                </a:tc>
                <a:tc>
                  <a:txBody>
                    <a:bodyPr/>
                    <a:lstStyle/>
                    <a:p>
                      <a:pPr algn="ctr"/>
                      <a:endParaRPr kumimoji="1" lang="ja-JP" altLang="en-US" sz="1400" dirty="0"/>
                    </a:p>
                  </a:txBody>
                  <a:tcPr anchor="ctr"/>
                </a:tc>
                <a:tc>
                  <a:txBody>
                    <a:bodyPr/>
                    <a:lstStyle/>
                    <a:p>
                      <a:pPr algn="ctr"/>
                      <a:endParaRPr kumimoji="1" lang="ja-JP" altLang="en-US" sz="1400" dirty="0"/>
                    </a:p>
                  </a:txBody>
                  <a:tcPr anchor="ctr"/>
                </a:tc>
                <a:extLst>
                  <a:ext uri="{0D108BD9-81ED-4DB2-BD59-A6C34878D82A}">
                    <a16:rowId xmlns:a16="http://schemas.microsoft.com/office/drawing/2014/main" val="3761651134"/>
                  </a:ext>
                </a:extLst>
              </a:tr>
              <a:tr h="291866">
                <a:tc>
                  <a:txBody>
                    <a:bodyPr/>
                    <a:lstStyle/>
                    <a:p>
                      <a:pPr algn="ctr"/>
                      <a:r>
                        <a:rPr kumimoji="1" lang="ja-JP" altLang="en-US" sz="1400" dirty="0"/>
                        <a:t>０</a:t>
                      </a:r>
                    </a:p>
                  </a:txBody>
                  <a:tcPr anchor="ctr"/>
                </a:tc>
                <a:tc>
                  <a:txBody>
                    <a:bodyPr/>
                    <a:lstStyle/>
                    <a:p>
                      <a:pPr algn="just"/>
                      <a:r>
                        <a:rPr kumimoji="1" lang="ja-JP" altLang="en-US" sz="1200" dirty="0"/>
                        <a:t>無解答</a:t>
                      </a:r>
                    </a:p>
                  </a:txBody>
                  <a:tcPr/>
                </a:tc>
                <a:tc>
                  <a:txBody>
                    <a:bodyPr/>
                    <a:lstStyle/>
                    <a:p>
                      <a:pPr algn="ctr"/>
                      <a:endParaRPr kumimoji="1" lang="ja-JP" altLang="en-US" sz="1400" dirty="0"/>
                    </a:p>
                  </a:txBody>
                  <a:tcPr anchor="ctr"/>
                </a:tc>
                <a:tc>
                  <a:txBody>
                    <a:bodyPr/>
                    <a:lstStyle/>
                    <a:p>
                      <a:pPr algn="ctr"/>
                      <a:r>
                        <a:rPr kumimoji="1" lang="en-US" altLang="ja-JP" sz="1400" dirty="0">
                          <a:solidFill>
                            <a:schemeClr val="tx1"/>
                          </a:solidFill>
                          <a:latin typeface="+mn-ea"/>
                          <a:ea typeface="+mn-ea"/>
                        </a:rPr>
                        <a:t>1.3</a:t>
                      </a:r>
                      <a:endParaRPr kumimoji="1" lang="ja-JP" altLang="en-US" sz="1400" dirty="0">
                        <a:solidFill>
                          <a:schemeClr val="tx1"/>
                        </a:solidFill>
                        <a:latin typeface="+mn-ea"/>
                        <a:ea typeface="+mn-ea"/>
                      </a:endParaRPr>
                    </a:p>
                  </a:txBody>
                  <a:tcPr anchor="ctr"/>
                </a:tc>
                <a:tc>
                  <a:txBody>
                    <a:bodyPr/>
                    <a:lstStyle/>
                    <a:p>
                      <a:pPr algn="ctr"/>
                      <a:r>
                        <a:rPr kumimoji="1" lang="en-US" altLang="ja-JP" sz="1400" dirty="0">
                          <a:solidFill>
                            <a:schemeClr val="tx1"/>
                          </a:solidFill>
                          <a:latin typeface="+mn-ea"/>
                          <a:ea typeface="+mn-ea"/>
                        </a:rPr>
                        <a:t>0.7</a:t>
                      </a:r>
                      <a:endParaRPr kumimoji="1" lang="ja-JP" altLang="en-US" sz="1400" dirty="0">
                        <a:solidFill>
                          <a:schemeClr val="tx1"/>
                        </a:solidFill>
                        <a:latin typeface="+mn-ea"/>
                        <a:ea typeface="+mn-ea"/>
                      </a:endParaRPr>
                    </a:p>
                  </a:txBody>
                  <a:tcPr anchor="ctr"/>
                </a:tc>
                <a:tc>
                  <a:txBody>
                    <a:bodyPr/>
                    <a:lstStyle/>
                    <a:p>
                      <a:pPr algn="ctr"/>
                      <a:endParaRPr kumimoji="1" lang="ja-JP" altLang="en-US" sz="1400" dirty="0"/>
                    </a:p>
                  </a:txBody>
                  <a:tcPr anchor="ctr"/>
                </a:tc>
                <a:tc>
                  <a:txBody>
                    <a:bodyPr/>
                    <a:lstStyle/>
                    <a:p>
                      <a:pPr algn="ctr"/>
                      <a:endParaRPr kumimoji="1" lang="ja-JP" altLang="en-US" sz="1400" dirty="0"/>
                    </a:p>
                  </a:txBody>
                  <a:tcPr anchor="ctr"/>
                </a:tc>
                <a:extLst>
                  <a:ext uri="{0D108BD9-81ED-4DB2-BD59-A6C34878D82A}">
                    <a16:rowId xmlns:a16="http://schemas.microsoft.com/office/drawing/2014/main" val="4134809118"/>
                  </a:ext>
                </a:extLst>
              </a:tr>
            </a:tbl>
          </a:graphicData>
        </a:graphic>
      </p:graphicFrame>
      <p:sp>
        <p:nvSpPr>
          <p:cNvPr id="17" name="四角形: 角を丸くする 16">
            <a:extLst>
              <a:ext uri="{FF2B5EF4-FFF2-40B4-BE49-F238E27FC236}">
                <a16:creationId xmlns:a16="http://schemas.microsoft.com/office/drawing/2014/main" id="{ECFC5421-5AF9-371A-0AC7-3E26E2F0365F}"/>
              </a:ext>
            </a:extLst>
          </p:cNvPr>
          <p:cNvSpPr/>
          <p:nvPr/>
        </p:nvSpPr>
        <p:spPr>
          <a:xfrm>
            <a:off x="50358" y="5385439"/>
            <a:ext cx="1332147" cy="423440"/>
          </a:xfrm>
          <a:prstGeom prst="roundRect">
            <a:avLst>
              <a:gd name="adj" fmla="val 25472"/>
            </a:avLst>
          </a:prstGeom>
          <a:solidFill>
            <a:srgbClr val="002060"/>
          </a:solid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反応率の</a:t>
            </a:r>
            <a:endParaRPr kumimoji="1" lang="en-US" altLang="ja-JP"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a:p>
            <a:pPr marL="0" marR="0" lvl="0" indent="0" algn="ctr" defTabSz="914400" rtl="0" eaLnBrk="1" fontAlgn="auto" latinLnBrk="0" hangingPunct="1">
              <a:lnSpc>
                <a:spcPts val="14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高い誤答</a:t>
            </a:r>
          </a:p>
        </p:txBody>
      </p:sp>
      <p:sp>
        <p:nvSpPr>
          <p:cNvPr id="19" name="四角形: 角を丸くする 18">
            <a:extLst>
              <a:ext uri="{FF2B5EF4-FFF2-40B4-BE49-F238E27FC236}">
                <a16:creationId xmlns:a16="http://schemas.microsoft.com/office/drawing/2014/main" id="{EBA8769F-BFB9-C783-81E2-BE651C595FB1}"/>
              </a:ext>
            </a:extLst>
          </p:cNvPr>
          <p:cNvSpPr/>
          <p:nvPr/>
        </p:nvSpPr>
        <p:spPr>
          <a:xfrm>
            <a:off x="2138801" y="5448549"/>
            <a:ext cx="6840760" cy="1304752"/>
          </a:xfrm>
          <a:prstGeom prst="roundRect">
            <a:avLst>
              <a:gd name="adj" fmla="val 9049"/>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b"/>
          <a:lstStyle/>
          <a:p>
            <a:pPr marL="0" marR="0" lvl="0" indent="0" algn="just" defTabSz="914400" rtl="0" eaLnBrk="1" fontAlgn="auto" latinLnBrk="0" hangingPunct="1">
              <a:lnSpc>
                <a:spcPts val="2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srgbClr val="1F497D"/>
                </a:solidFill>
                <a:effectLst/>
                <a:uLnTx/>
                <a:uFillTx/>
                <a:latin typeface="メイリオ" panose="020B0604030504040204" pitchFamily="50" charset="-128"/>
                <a:ea typeface="メイリオ" panose="020B0604030504040204" pitchFamily="50" charset="-128"/>
                <a:cs typeface="+mn-cs"/>
              </a:rPr>
              <a:t>水は、</a:t>
            </a:r>
            <a:r>
              <a:rPr lang="ja-JP" altLang="en-US" b="1" dirty="0">
                <a:solidFill>
                  <a:srgbClr val="1F497D"/>
                </a:solidFill>
                <a:latin typeface="メイリオ" panose="020B0604030504040204" pitchFamily="50" charset="-128"/>
                <a:ea typeface="メイリオ" panose="020B0604030504040204" pitchFamily="50" charset="-128"/>
              </a:rPr>
              <a:t>温め</a:t>
            </a:r>
            <a:r>
              <a:rPr kumimoji="1" lang="ja-JP" altLang="en-US" sz="1800" b="1" i="0" u="none" strike="noStrike" kern="1200" cap="none" spc="0" normalizeH="0" baseline="0" noProof="0" dirty="0">
                <a:ln>
                  <a:noFill/>
                </a:ln>
                <a:solidFill>
                  <a:srgbClr val="1F497D"/>
                </a:solidFill>
                <a:effectLst/>
                <a:uLnTx/>
                <a:uFillTx/>
                <a:latin typeface="メイリオ" panose="020B0604030504040204" pitchFamily="50" charset="-128"/>
                <a:ea typeface="メイリオ" panose="020B0604030504040204" pitchFamily="50" charset="-128"/>
                <a:cs typeface="+mn-cs"/>
              </a:rPr>
              <a:t>られなくても蒸発することを理解できていないことが考えられます。温度によって、水の状態が変化するという知識と身の回りで見られる蒸発の現象を関連付けて、</a:t>
            </a:r>
            <a:endParaRPr kumimoji="1" lang="en-US" altLang="ja-JP" sz="1800" b="1" i="0" u="none" strike="noStrike" kern="1200" cap="none" spc="0" normalizeH="0" baseline="0" noProof="0" dirty="0">
              <a:ln>
                <a:noFill/>
              </a:ln>
              <a:solidFill>
                <a:srgbClr val="1F497D"/>
              </a:solidFill>
              <a:effectLst/>
              <a:uLnTx/>
              <a:uFillTx/>
              <a:latin typeface="メイリオ" panose="020B0604030504040204" pitchFamily="50" charset="-128"/>
              <a:ea typeface="メイリオ" panose="020B0604030504040204" pitchFamily="50" charset="-128"/>
              <a:cs typeface="+mn-cs"/>
            </a:endParaRPr>
          </a:p>
          <a:p>
            <a:pPr marL="0" marR="0" lvl="0" indent="0" algn="just" defTabSz="914400" rtl="0" eaLnBrk="1" fontAlgn="auto" latinLnBrk="0" hangingPunct="1">
              <a:lnSpc>
                <a:spcPts val="2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srgbClr val="1F497D"/>
                </a:solidFill>
                <a:effectLst/>
                <a:uLnTx/>
                <a:uFillTx/>
                <a:latin typeface="メイリオ" panose="020B0604030504040204" pitchFamily="50" charset="-128"/>
                <a:ea typeface="メイリオ" panose="020B0604030504040204" pitchFamily="50" charset="-128"/>
                <a:cs typeface="+mn-cs"/>
              </a:rPr>
              <a:t>概念的に理解することが大切です。</a:t>
            </a:r>
            <a:endParaRPr kumimoji="1" lang="en-US" altLang="ja-JP" sz="1800" b="1" i="0" u="none" strike="noStrike" kern="1200" cap="none" spc="0" normalizeH="0" baseline="0" noProof="0" dirty="0">
              <a:ln>
                <a:noFill/>
              </a:ln>
              <a:solidFill>
                <a:srgbClr val="1F497D"/>
              </a:solidFill>
              <a:effectLst/>
              <a:uLnTx/>
              <a:uFillTx/>
              <a:latin typeface="メイリオ" panose="020B0604030504040204" pitchFamily="50" charset="-128"/>
              <a:ea typeface="メイリオ" panose="020B0604030504040204" pitchFamily="50" charset="-128"/>
              <a:cs typeface="+mn-cs"/>
            </a:endParaRPr>
          </a:p>
        </p:txBody>
      </p:sp>
      <p:sp>
        <p:nvSpPr>
          <p:cNvPr id="23" name="四角形: 角を丸くする 22">
            <a:extLst>
              <a:ext uri="{FF2B5EF4-FFF2-40B4-BE49-F238E27FC236}">
                <a16:creationId xmlns:a16="http://schemas.microsoft.com/office/drawing/2014/main" id="{4D512CEF-3D5E-7112-85BF-639BACCE05E1}"/>
              </a:ext>
            </a:extLst>
          </p:cNvPr>
          <p:cNvSpPr/>
          <p:nvPr/>
        </p:nvSpPr>
        <p:spPr>
          <a:xfrm>
            <a:off x="2138801" y="5168133"/>
            <a:ext cx="6840760" cy="414832"/>
          </a:xfrm>
          <a:prstGeom prst="roundRect">
            <a:avLst>
              <a:gd name="adj" fmla="val 25472"/>
            </a:avLst>
          </a:prstGeom>
          <a:solidFill>
            <a:srgbClr val="002060"/>
          </a:solid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ts val="26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こんなところにつまずいていませんか？</a:t>
            </a:r>
          </a:p>
        </p:txBody>
      </p:sp>
      <p:sp>
        <p:nvSpPr>
          <p:cNvPr id="12" name="矢印: 右 11">
            <a:extLst>
              <a:ext uri="{FF2B5EF4-FFF2-40B4-BE49-F238E27FC236}">
                <a16:creationId xmlns:a16="http://schemas.microsoft.com/office/drawing/2014/main" id="{D369EBE9-358D-A935-2875-D94118CDAABC}"/>
              </a:ext>
            </a:extLst>
          </p:cNvPr>
          <p:cNvSpPr/>
          <p:nvPr/>
        </p:nvSpPr>
        <p:spPr>
          <a:xfrm>
            <a:off x="1466656" y="5723625"/>
            <a:ext cx="594063" cy="590729"/>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4" name="テキスト ボックス 13">
            <a:extLst>
              <a:ext uri="{FF2B5EF4-FFF2-40B4-BE49-F238E27FC236}">
                <a16:creationId xmlns:a16="http://schemas.microsoft.com/office/drawing/2014/main" id="{BA65A868-AA19-093B-7CEF-7704C32AD197}"/>
              </a:ext>
            </a:extLst>
          </p:cNvPr>
          <p:cNvSpPr txBox="1"/>
          <p:nvPr/>
        </p:nvSpPr>
        <p:spPr>
          <a:xfrm>
            <a:off x="-2914" y="5849196"/>
            <a:ext cx="936104"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rgbClr val="1F497D"/>
                </a:solidFill>
                <a:effectLst/>
                <a:uLnTx/>
                <a:uFillTx/>
                <a:latin typeface="メイリオ" panose="020B0604030504040204" pitchFamily="50" charset="-128"/>
                <a:ea typeface="メイリオ" panose="020B0604030504040204" pitchFamily="50" charset="-128"/>
                <a:cs typeface="+mn-cs"/>
              </a:rPr>
              <a:t>類型番号</a:t>
            </a:r>
          </a:p>
        </p:txBody>
      </p:sp>
      <p:sp>
        <p:nvSpPr>
          <p:cNvPr id="3" name="吹き出し: 角を丸めた四角形 2">
            <a:extLst>
              <a:ext uri="{FF2B5EF4-FFF2-40B4-BE49-F238E27FC236}">
                <a16:creationId xmlns:a16="http://schemas.microsoft.com/office/drawing/2014/main" id="{F8301473-5C58-78DB-A4A3-B5D717FC54F9}"/>
              </a:ext>
            </a:extLst>
          </p:cNvPr>
          <p:cNvSpPr/>
          <p:nvPr/>
        </p:nvSpPr>
        <p:spPr>
          <a:xfrm>
            <a:off x="107504" y="7078980"/>
            <a:ext cx="7961843" cy="547868"/>
          </a:xfrm>
          <a:prstGeom prst="wedgeRoundRectCallout">
            <a:avLst>
              <a:gd name="adj1" fmla="val 53996"/>
              <a:gd name="adj2" fmla="val 34240"/>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自校の反応率は、全国や広島県と比べてどうでしょうか。</a:t>
            </a:r>
            <a:endPar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特徴的な傾向があれば、その要因も考えてみましょう。</a:t>
            </a:r>
          </a:p>
        </p:txBody>
      </p:sp>
      <p:sp>
        <p:nvSpPr>
          <p:cNvPr id="5" name="吹き出し: 角を丸めた四角形 4">
            <a:extLst>
              <a:ext uri="{FF2B5EF4-FFF2-40B4-BE49-F238E27FC236}">
                <a16:creationId xmlns:a16="http://schemas.microsoft.com/office/drawing/2014/main" id="{41A924AA-96BA-5B1D-7C3A-F023CE32B241}"/>
              </a:ext>
            </a:extLst>
          </p:cNvPr>
          <p:cNvSpPr/>
          <p:nvPr/>
        </p:nvSpPr>
        <p:spPr>
          <a:xfrm>
            <a:off x="4242436" y="-415245"/>
            <a:ext cx="4255392" cy="283801"/>
          </a:xfrm>
          <a:prstGeom prst="wedgeRoundRectCallout">
            <a:avLst>
              <a:gd name="adj1" fmla="val 33105"/>
              <a:gd name="adj2" fmla="val 64231"/>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ts val="17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自校の反応率と人数を入力してみましょう。</a:t>
            </a:r>
          </a:p>
        </p:txBody>
      </p:sp>
      <p:pic>
        <p:nvPicPr>
          <p:cNvPr id="6" name="Picture 6" descr="女性教師のイラスト（職業）">
            <a:extLst>
              <a:ext uri="{FF2B5EF4-FFF2-40B4-BE49-F238E27FC236}">
                <a16:creationId xmlns:a16="http://schemas.microsoft.com/office/drawing/2014/main" id="{7CF8C5F9-7E60-90B1-FCE7-F8FE98D7A669}"/>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8147429" y="6216240"/>
            <a:ext cx="803144" cy="709493"/>
          </a:xfrm>
          <a:prstGeom prst="rect">
            <a:avLst/>
          </a:prstGeom>
          <a:noFill/>
          <a:extLst>
            <a:ext uri="{909E8E84-426E-40DD-AFC4-6F175D3DCCD1}">
              <a14:hiddenFill xmlns:a14="http://schemas.microsoft.com/office/drawing/2010/main">
                <a:solidFill>
                  <a:srgbClr val="FFFFFF"/>
                </a:solidFill>
              </a14:hiddenFill>
            </a:ext>
          </a:extLst>
        </p:spPr>
      </p:pic>
      <p:sp>
        <p:nvSpPr>
          <p:cNvPr id="2" name="タイトル 1">
            <a:extLst>
              <a:ext uri="{FF2B5EF4-FFF2-40B4-BE49-F238E27FC236}">
                <a16:creationId xmlns:a16="http://schemas.microsoft.com/office/drawing/2014/main" id="{2303F788-001D-7D50-F589-780081B03AF6}"/>
              </a:ext>
            </a:extLst>
          </p:cNvPr>
          <p:cNvSpPr txBox="1">
            <a:spLocks/>
          </p:cNvSpPr>
          <p:nvPr/>
        </p:nvSpPr>
        <p:spPr>
          <a:xfrm>
            <a:off x="107504" y="106180"/>
            <a:ext cx="8928992" cy="499349"/>
          </a:xfrm>
          <a:prstGeom prst="rect">
            <a:avLst/>
          </a:prstGeom>
          <a:solidFill>
            <a:srgbClr val="002060"/>
          </a:solidFill>
        </p:spPr>
        <p:txBody>
          <a:bodyPr vert="horz" wrap="square" lIns="91440" tIns="144000" rIns="91440" bIns="45720" rtlCol="0" anchor="ct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理科 </a:t>
            </a:r>
            <a:r>
              <a:rPr lang="ja-JP" altLang="en-US" sz="20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４</a:t>
            </a:r>
            <a:r>
              <a:rPr kumimoji="1" lang="ja-JP" altLang="en-US" sz="2000" b="1" i="0" u="none" strike="noStrike" kern="1200" cap="none" spc="0"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２</a:t>
            </a:r>
            <a:r>
              <a:rPr kumimoji="1" lang="ja-JP" altLang="en-US" sz="2000" b="1" i="0" u="none" strike="noStrike" kern="1200" cap="none" spc="0"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）（イ）（ウ）　</a:t>
            </a:r>
            <a:r>
              <a:rPr lang="ja-JP" altLang="en-US" sz="20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水の状態変化　解答類型分析シート</a:t>
            </a:r>
            <a:endParaRPr kumimoji="1" lang="ja-JP" altLang="en-US" sz="2000" b="1" i="0" u="none" strike="noStrike" kern="1200" cap="none" spc="0"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9">
            <a:extLst>
              <a:ext uri="{FF2B5EF4-FFF2-40B4-BE49-F238E27FC236}">
                <a16:creationId xmlns:a16="http://schemas.microsoft.com/office/drawing/2014/main" id="{813DC0FE-F868-86D1-9AAB-A9EB5A660AFD}"/>
              </a:ext>
            </a:extLst>
          </p:cNvPr>
          <p:cNvSpPr/>
          <p:nvPr/>
        </p:nvSpPr>
        <p:spPr>
          <a:xfrm>
            <a:off x="1382504" y="159066"/>
            <a:ext cx="381184" cy="384580"/>
          </a:xfrm>
          <a:prstGeom prst="rect">
            <a:avLst/>
          </a:prstGeom>
          <a:noFill/>
          <a:ln w="38100">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51077224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0670BD-A7E0-C879-6C74-64CC1BD39D23}"/>
            </a:ext>
          </a:extLst>
        </p:cNvPr>
        <p:cNvGrpSpPr/>
        <p:nvPr/>
      </p:nvGrpSpPr>
      <p:grpSpPr>
        <a:xfrm>
          <a:off x="0" y="0"/>
          <a:ext cx="0" cy="0"/>
          <a:chOff x="0" y="0"/>
          <a:chExt cx="0" cy="0"/>
        </a:xfrm>
      </p:grpSpPr>
      <p:sp>
        <p:nvSpPr>
          <p:cNvPr id="4" name="四角形: 角を丸くする 3">
            <a:extLst>
              <a:ext uri="{FF2B5EF4-FFF2-40B4-BE49-F238E27FC236}">
                <a16:creationId xmlns:a16="http://schemas.microsoft.com/office/drawing/2014/main" id="{899E8972-03CC-4B1C-413C-5707A3C224CC}"/>
              </a:ext>
            </a:extLst>
          </p:cNvPr>
          <p:cNvSpPr/>
          <p:nvPr/>
        </p:nvSpPr>
        <p:spPr>
          <a:xfrm>
            <a:off x="285354" y="688235"/>
            <a:ext cx="8573292" cy="1418126"/>
          </a:xfrm>
          <a:prstGeom prst="roundRect">
            <a:avLst>
              <a:gd name="adj" fmla="val 9081"/>
            </a:avLst>
          </a:prstGeom>
          <a:solidFill>
            <a:schemeClr val="accent5">
              <a:lumMod val="20000"/>
              <a:lumOff val="80000"/>
            </a:schemeClr>
          </a:solid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ts val="300"/>
              </a:lnSpc>
              <a:spcBef>
                <a:spcPts val="0"/>
              </a:spcBef>
              <a:spcAft>
                <a:spcPts val="0"/>
              </a:spcAft>
              <a:buClrTx/>
              <a:buSzTx/>
              <a:buFontTx/>
              <a:buNone/>
              <a:tabLst/>
              <a:defRPr/>
            </a:pPr>
            <a:endParaRPr kumimoji="1" lang="en-US" altLang="ja-JP" sz="1800" b="1" i="0" u="sng" strike="noStrike" kern="1200" cap="none" spc="0" normalizeH="0" baseline="0" noProof="0" dirty="0">
              <a:ln>
                <a:noFill/>
              </a:ln>
              <a:solidFill>
                <a:srgbClr val="00206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ts val="3100"/>
              </a:lnSpc>
              <a:spcBef>
                <a:spcPts val="0"/>
              </a:spcBef>
              <a:spcAft>
                <a:spcPts val="0"/>
              </a:spcAft>
              <a:buClrTx/>
              <a:buSzTx/>
              <a:buFontTx/>
              <a:buNone/>
              <a:tabLst/>
              <a:defRPr/>
            </a:pPr>
            <a:endParaRPr kumimoji="1" lang="en-US" altLang="ja-JP" sz="1800" b="1" i="0" u="sng" strike="noStrike" kern="1200" cap="none" spc="0" normalizeH="0" baseline="0" noProof="0" dirty="0">
              <a:ln>
                <a:noFill/>
              </a:ln>
              <a:solidFill>
                <a:srgbClr val="002060"/>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srgbClr val="002060"/>
                </a:solidFill>
                <a:effectLst/>
                <a:uLnTx/>
                <a:uFillTx/>
                <a:latin typeface="メイリオ" panose="020B0604030504040204" pitchFamily="50" charset="-128"/>
                <a:ea typeface="メイリオ" panose="020B0604030504040204" pitchFamily="50" charset="-128"/>
                <a:cs typeface="+mn-cs"/>
              </a:rPr>
              <a:t>　単元の終わりに、学習した内容が身の回りで見られる</a:t>
            </a:r>
            <a:r>
              <a:rPr lang="ja-JP" altLang="en-US" b="1" dirty="0">
                <a:solidFill>
                  <a:srgbClr val="002060"/>
                </a:solidFill>
                <a:latin typeface="メイリオ" panose="020B0604030504040204" pitchFamily="50" charset="-128"/>
                <a:ea typeface="メイリオ" panose="020B0604030504040204" pitchFamily="50" charset="-128"/>
              </a:rPr>
              <a:t>現象を探したり、その現象を学習内容と関連付けて説明したりして、概念的に理解していけるように指導しましょう。</a:t>
            </a:r>
            <a:endParaRPr kumimoji="1" lang="ja-JP" altLang="en-US" sz="1800" b="1"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2" name="四角形: 角を丸くする 1">
            <a:extLst>
              <a:ext uri="{FF2B5EF4-FFF2-40B4-BE49-F238E27FC236}">
                <a16:creationId xmlns:a16="http://schemas.microsoft.com/office/drawing/2014/main" id="{D5699D93-39F6-BB1B-FC6B-E32E74F02080}"/>
              </a:ext>
            </a:extLst>
          </p:cNvPr>
          <p:cNvSpPr/>
          <p:nvPr/>
        </p:nvSpPr>
        <p:spPr>
          <a:xfrm>
            <a:off x="285353" y="706429"/>
            <a:ext cx="3775611" cy="394339"/>
          </a:xfrm>
          <a:prstGeom prst="roundRect">
            <a:avLst>
              <a:gd name="adj" fmla="val 25472"/>
            </a:avLst>
          </a:prstGeom>
          <a:solidFill>
            <a:srgbClr val="002060"/>
          </a:solid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こんな授業を！授業改善のヒント</a:t>
            </a:r>
          </a:p>
        </p:txBody>
      </p:sp>
      <p:sp>
        <p:nvSpPr>
          <p:cNvPr id="32" name="正方形/長方形 31">
            <a:extLst>
              <a:ext uri="{FF2B5EF4-FFF2-40B4-BE49-F238E27FC236}">
                <a16:creationId xmlns:a16="http://schemas.microsoft.com/office/drawing/2014/main" id="{1AD6E95E-EB61-8EEE-8D20-A259501D355C}"/>
              </a:ext>
            </a:extLst>
          </p:cNvPr>
          <p:cNvSpPr/>
          <p:nvPr/>
        </p:nvSpPr>
        <p:spPr>
          <a:xfrm>
            <a:off x="4505222" y="2222500"/>
            <a:ext cx="4353424" cy="4407054"/>
          </a:xfrm>
          <a:prstGeom prst="rect">
            <a:avLst/>
          </a:prstGeom>
          <a:solidFill>
            <a:srgbClr val="FFFFCC"/>
          </a:solidFill>
        </p:spPr>
        <p:style>
          <a:lnRef idx="2">
            <a:schemeClr val="dk1"/>
          </a:lnRef>
          <a:fillRef idx="1">
            <a:schemeClr val="lt1"/>
          </a:fillRef>
          <a:effectRef idx="0">
            <a:schemeClr val="dk1"/>
          </a:effectRef>
          <a:fontRef idx="minor">
            <a:schemeClr val="dk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＜空気中の水蒸気を冷やしたときの様子について＞</a:t>
            </a:r>
          </a:p>
        </p:txBody>
      </p:sp>
      <p:sp>
        <p:nvSpPr>
          <p:cNvPr id="3" name="タイトル 1">
            <a:extLst>
              <a:ext uri="{FF2B5EF4-FFF2-40B4-BE49-F238E27FC236}">
                <a16:creationId xmlns:a16="http://schemas.microsoft.com/office/drawing/2014/main" id="{2A7E4C48-DDC7-7650-60A8-4DE0DD4F10E0}"/>
              </a:ext>
            </a:extLst>
          </p:cNvPr>
          <p:cNvSpPr txBox="1">
            <a:spLocks/>
          </p:cNvSpPr>
          <p:nvPr/>
        </p:nvSpPr>
        <p:spPr>
          <a:xfrm>
            <a:off x="107504" y="75402"/>
            <a:ext cx="8928992" cy="560905"/>
          </a:xfrm>
          <a:prstGeom prst="rect">
            <a:avLst/>
          </a:prstGeom>
          <a:solidFill>
            <a:srgbClr val="002060"/>
          </a:solidFill>
        </p:spPr>
        <p:txBody>
          <a:bodyPr vert="horz" wrap="square" lIns="91440" tIns="144000" rIns="91440" bIns="45720" rtlCol="0" anchor="ct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理科 </a:t>
            </a:r>
            <a:r>
              <a:rPr lang="ja-JP" altLang="en-US" sz="24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４</a:t>
            </a:r>
            <a:r>
              <a:rPr kumimoji="1" lang="ja-JP" altLang="en-US" sz="2400" b="1" i="0" u="none" strike="noStrike" kern="1200" cap="none" spc="0"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4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２</a:t>
            </a:r>
            <a:r>
              <a:rPr kumimoji="1" lang="ja-JP" altLang="en-US" sz="2400" b="1" i="0" u="none" strike="noStrike" kern="1200" cap="none" spc="0"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水の状態変化　授業展開例</a:t>
            </a:r>
            <a:endParaRPr kumimoji="1" lang="ja-JP" altLang="en-US" sz="2400" b="1" i="0" u="none" strike="noStrike" kern="1200" cap="none" spc="0"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a:extLst>
              <a:ext uri="{FF2B5EF4-FFF2-40B4-BE49-F238E27FC236}">
                <a16:creationId xmlns:a16="http://schemas.microsoft.com/office/drawing/2014/main" id="{F73A9D1B-22E9-6B55-657D-537DFA595B1E}"/>
              </a:ext>
            </a:extLst>
          </p:cNvPr>
          <p:cNvSpPr/>
          <p:nvPr/>
        </p:nvSpPr>
        <p:spPr>
          <a:xfrm>
            <a:off x="2302948" y="133899"/>
            <a:ext cx="432048" cy="443910"/>
          </a:xfrm>
          <a:prstGeom prst="rect">
            <a:avLst/>
          </a:prstGeom>
          <a:noFill/>
          <a:ln w="38100">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pic>
        <p:nvPicPr>
          <p:cNvPr id="14" name="Picture 14">
            <a:extLst>
              <a:ext uri="{FF2B5EF4-FFF2-40B4-BE49-F238E27FC236}">
                <a16:creationId xmlns:a16="http://schemas.microsoft.com/office/drawing/2014/main" id="{B4D13C52-0026-678D-9ACF-32D0DC060436}"/>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13240" y="2698776"/>
            <a:ext cx="574897" cy="574897"/>
          </a:xfrm>
          <a:prstGeom prst="rect">
            <a:avLst/>
          </a:prstGeom>
          <a:noFill/>
          <a:extLst>
            <a:ext uri="{909E8E84-426E-40DD-AFC4-6F175D3DCCD1}">
              <a14:hiddenFill xmlns:a14="http://schemas.microsoft.com/office/drawing/2010/main">
                <a:solidFill>
                  <a:srgbClr val="FFFFFF"/>
                </a:solidFill>
              </a14:hiddenFill>
            </a:ext>
          </a:extLst>
        </p:spPr>
      </p:pic>
      <p:sp>
        <p:nvSpPr>
          <p:cNvPr id="30" name="吹き出し: 角を丸めた四角形 29">
            <a:extLst>
              <a:ext uri="{FF2B5EF4-FFF2-40B4-BE49-F238E27FC236}">
                <a16:creationId xmlns:a16="http://schemas.microsoft.com/office/drawing/2014/main" id="{270B329E-659B-2B5C-CF72-0ABA9A6FE757}"/>
              </a:ext>
            </a:extLst>
          </p:cNvPr>
          <p:cNvSpPr/>
          <p:nvPr/>
        </p:nvSpPr>
        <p:spPr>
          <a:xfrm>
            <a:off x="5062048" y="2547354"/>
            <a:ext cx="3724646" cy="853153"/>
          </a:xfrm>
          <a:prstGeom prst="wedgeRoundRectCallout">
            <a:avLst>
              <a:gd name="adj1" fmla="val -52107"/>
              <a:gd name="adj2" fmla="val 32318"/>
              <a:gd name="adj3" fmla="val 16667"/>
            </a:avLst>
          </a:prstGeom>
          <a:solidFill>
            <a:schemeClr val="accent3">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nSpc>
                <a:spcPts val="1600"/>
              </a:lnSpc>
            </a:pPr>
            <a:r>
              <a:rPr kumimoji="1" lang="ja-JP" altLang="en-US" sz="1400" dirty="0">
                <a:latin typeface="メイリオ" panose="020B0604030504040204" pitchFamily="50" charset="-128"/>
                <a:ea typeface="メイリオ" panose="020B0604030504040204" pitchFamily="50" charset="-128"/>
              </a:rPr>
              <a:t>このコップについている水のように、空気中の水蒸気が冷やされて、水になる</a:t>
            </a:r>
            <a:endParaRPr kumimoji="1" lang="en-US" altLang="ja-JP" sz="1400" dirty="0">
              <a:latin typeface="メイリオ" panose="020B0604030504040204" pitchFamily="50" charset="-128"/>
              <a:ea typeface="メイリオ" panose="020B0604030504040204" pitchFamily="50" charset="-128"/>
            </a:endParaRPr>
          </a:p>
          <a:p>
            <a:pPr>
              <a:lnSpc>
                <a:spcPts val="1600"/>
              </a:lnSpc>
            </a:pPr>
            <a:r>
              <a:rPr kumimoji="1" lang="ja-JP" altLang="en-US" sz="1400" dirty="0">
                <a:latin typeface="メイリオ" panose="020B0604030504040204" pitchFamily="50" charset="-128"/>
                <a:ea typeface="メイリオ" panose="020B0604030504040204" pitchFamily="50" charset="-128"/>
              </a:rPr>
              <a:t>ことを結露というんだった。</a:t>
            </a:r>
          </a:p>
        </p:txBody>
      </p:sp>
      <p:pic>
        <p:nvPicPr>
          <p:cNvPr id="33" name="Picture 2">
            <a:extLst>
              <a:ext uri="{FF2B5EF4-FFF2-40B4-BE49-F238E27FC236}">
                <a16:creationId xmlns:a16="http://schemas.microsoft.com/office/drawing/2014/main" id="{2E48063E-A938-6DE7-9903-CBD1AD9AFEE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134925" y="3474171"/>
            <a:ext cx="648229" cy="649369"/>
          </a:xfrm>
          <a:prstGeom prst="rect">
            <a:avLst/>
          </a:prstGeom>
          <a:noFill/>
          <a:extLst>
            <a:ext uri="{909E8E84-426E-40DD-AFC4-6F175D3DCCD1}">
              <a14:hiddenFill xmlns:a14="http://schemas.microsoft.com/office/drawing/2010/main">
                <a:solidFill>
                  <a:srgbClr val="FFFFFF"/>
                </a:solidFill>
              </a14:hiddenFill>
            </a:ext>
          </a:extLst>
        </p:spPr>
      </p:pic>
      <p:sp>
        <p:nvSpPr>
          <p:cNvPr id="34" name="テキスト ボックス 33">
            <a:extLst>
              <a:ext uri="{FF2B5EF4-FFF2-40B4-BE49-F238E27FC236}">
                <a16:creationId xmlns:a16="http://schemas.microsoft.com/office/drawing/2014/main" id="{3C21B242-F097-422A-B037-FE107E4027B9}"/>
              </a:ext>
            </a:extLst>
          </p:cNvPr>
          <p:cNvSpPr txBox="1"/>
          <p:nvPr/>
        </p:nvSpPr>
        <p:spPr>
          <a:xfrm>
            <a:off x="8228497" y="4157377"/>
            <a:ext cx="614238" cy="271869"/>
          </a:xfrm>
          <a:prstGeom prst="rect">
            <a:avLst/>
          </a:prstGeom>
          <a:noFill/>
        </p:spPr>
        <p:txBody>
          <a:bodyPr wrap="square" rtlCol="0">
            <a:spAutoFit/>
          </a:bodyPr>
          <a:lstStyle/>
          <a:p>
            <a:pPr algn="just">
              <a:lnSpc>
                <a:spcPts val="1400"/>
              </a:lnSpc>
            </a:pPr>
            <a:r>
              <a:rPr lang="ja-JP" altLang="en-US" sz="1200" dirty="0">
                <a:solidFill>
                  <a:srgbClr val="002060"/>
                </a:solidFill>
                <a:latin typeface="メイリオ" panose="020B0604030504040204" pitchFamily="50" charset="-128"/>
                <a:ea typeface="メイリオ" panose="020B0604030504040204" pitchFamily="50" charset="-128"/>
              </a:rPr>
              <a:t>先生</a:t>
            </a:r>
            <a:endParaRPr lang="en-US" altLang="ja-JP" sz="1200" dirty="0">
              <a:solidFill>
                <a:srgbClr val="002060"/>
              </a:solidFill>
              <a:latin typeface="メイリオ" panose="020B0604030504040204" pitchFamily="50" charset="-128"/>
              <a:ea typeface="メイリオ" panose="020B0604030504040204" pitchFamily="50" charset="-128"/>
            </a:endParaRPr>
          </a:p>
        </p:txBody>
      </p:sp>
      <p:sp>
        <p:nvSpPr>
          <p:cNvPr id="35" name="吹き出し: 角を丸めた四角形 34">
            <a:extLst>
              <a:ext uri="{FF2B5EF4-FFF2-40B4-BE49-F238E27FC236}">
                <a16:creationId xmlns:a16="http://schemas.microsoft.com/office/drawing/2014/main" id="{5371CCC7-D05E-5FEB-6551-293D5C24CFBA}"/>
              </a:ext>
            </a:extLst>
          </p:cNvPr>
          <p:cNvSpPr/>
          <p:nvPr/>
        </p:nvSpPr>
        <p:spPr>
          <a:xfrm>
            <a:off x="4660761" y="3568261"/>
            <a:ext cx="3482775" cy="610764"/>
          </a:xfrm>
          <a:prstGeom prst="wedgeRoundRectCallout">
            <a:avLst>
              <a:gd name="adj1" fmla="val 54754"/>
              <a:gd name="adj2" fmla="val 18329"/>
              <a:gd name="adj3" fmla="val 16667"/>
            </a:avLst>
          </a:prstGeom>
          <a:solidFill>
            <a:srgbClr val="FFEBFF"/>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nSpc>
                <a:spcPts val="1600"/>
              </a:lnSpc>
            </a:pPr>
            <a:r>
              <a:rPr kumimoji="1" lang="ja-JP" altLang="en-US" sz="1400" dirty="0">
                <a:latin typeface="メイリオ" panose="020B0604030504040204" pitchFamily="50" charset="-128"/>
                <a:ea typeface="メイリオ" panose="020B0604030504040204" pitchFamily="50" charset="-128"/>
              </a:rPr>
              <a:t>他に身の回りで結露がみられる場面はないですか？</a:t>
            </a:r>
          </a:p>
        </p:txBody>
      </p:sp>
      <p:pic>
        <p:nvPicPr>
          <p:cNvPr id="38" name="Picture 10">
            <a:extLst>
              <a:ext uri="{FF2B5EF4-FFF2-40B4-BE49-F238E27FC236}">
                <a16:creationId xmlns:a16="http://schemas.microsoft.com/office/drawing/2014/main" id="{79F6AC1E-A839-301E-38C5-BAC1598FF13B}"/>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482409" y="4452884"/>
            <a:ext cx="641093" cy="641093"/>
          </a:xfrm>
          <a:prstGeom prst="rect">
            <a:avLst/>
          </a:prstGeom>
          <a:noFill/>
          <a:extLst>
            <a:ext uri="{909E8E84-426E-40DD-AFC4-6F175D3DCCD1}">
              <a14:hiddenFill xmlns:a14="http://schemas.microsoft.com/office/drawing/2010/main">
                <a:solidFill>
                  <a:srgbClr val="FFFFFF"/>
                </a:solidFill>
              </a14:hiddenFill>
            </a:ext>
          </a:extLst>
        </p:spPr>
      </p:pic>
      <p:sp>
        <p:nvSpPr>
          <p:cNvPr id="39" name="吹き出し: 角を丸めた四角形 38">
            <a:extLst>
              <a:ext uri="{FF2B5EF4-FFF2-40B4-BE49-F238E27FC236}">
                <a16:creationId xmlns:a16="http://schemas.microsoft.com/office/drawing/2014/main" id="{CCE798F0-56C4-679A-E0D1-F9DD371DBC8D}"/>
              </a:ext>
            </a:extLst>
          </p:cNvPr>
          <p:cNvSpPr/>
          <p:nvPr/>
        </p:nvSpPr>
        <p:spPr>
          <a:xfrm>
            <a:off x="5142378" y="4478444"/>
            <a:ext cx="3626129" cy="649370"/>
          </a:xfrm>
          <a:prstGeom prst="wedgeRoundRectCallout">
            <a:avLst>
              <a:gd name="adj1" fmla="val -52767"/>
              <a:gd name="adj2" fmla="val 34322"/>
              <a:gd name="adj3" fmla="val 16667"/>
            </a:avLst>
          </a:prstGeom>
          <a:solidFill>
            <a:schemeClr val="accent3">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nSpc>
                <a:spcPts val="1600"/>
              </a:lnSpc>
            </a:pPr>
            <a:r>
              <a:rPr lang="ja-JP" altLang="en-US" sz="1400" dirty="0">
                <a:latin typeface="メイリオ" panose="020B0604030504040204" pitchFamily="50" charset="-128"/>
                <a:ea typeface="メイリオ" panose="020B0604030504040204" pitchFamily="50" charset="-128"/>
              </a:rPr>
              <a:t>寒い日の朝、窓ガラスに水滴がついているのは、結露です。</a:t>
            </a:r>
            <a:endParaRPr kumimoji="1" lang="ja-JP" altLang="en-US" sz="1400" dirty="0">
              <a:latin typeface="メイリオ" panose="020B0604030504040204" pitchFamily="50" charset="-128"/>
              <a:ea typeface="メイリオ" panose="020B0604030504040204" pitchFamily="50" charset="-128"/>
            </a:endParaRPr>
          </a:p>
        </p:txBody>
      </p:sp>
      <p:pic>
        <p:nvPicPr>
          <p:cNvPr id="40" name="Picture 2">
            <a:extLst>
              <a:ext uri="{FF2B5EF4-FFF2-40B4-BE49-F238E27FC236}">
                <a16:creationId xmlns:a16="http://schemas.microsoft.com/office/drawing/2014/main" id="{B528163D-8DF4-524C-1BF8-8AF0CB4F166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140437" y="5445995"/>
            <a:ext cx="648229" cy="649369"/>
          </a:xfrm>
          <a:prstGeom prst="rect">
            <a:avLst/>
          </a:prstGeom>
          <a:noFill/>
          <a:extLst>
            <a:ext uri="{909E8E84-426E-40DD-AFC4-6F175D3DCCD1}">
              <a14:hiddenFill xmlns:a14="http://schemas.microsoft.com/office/drawing/2010/main">
                <a:solidFill>
                  <a:srgbClr val="FFFFFF"/>
                </a:solidFill>
              </a14:hiddenFill>
            </a:ext>
          </a:extLst>
        </p:spPr>
      </p:pic>
      <p:sp>
        <p:nvSpPr>
          <p:cNvPr id="41" name="テキスト ボックス 40">
            <a:extLst>
              <a:ext uri="{FF2B5EF4-FFF2-40B4-BE49-F238E27FC236}">
                <a16:creationId xmlns:a16="http://schemas.microsoft.com/office/drawing/2014/main" id="{20AF7641-F44F-640F-3DF1-1CC50A22DDE5}"/>
              </a:ext>
            </a:extLst>
          </p:cNvPr>
          <p:cNvSpPr txBox="1"/>
          <p:nvPr/>
        </p:nvSpPr>
        <p:spPr>
          <a:xfrm>
            <a:off x="8234009" y="6129201"/>
            <a:ext cx="614238" cy="271869"/>
          </a:xfrm>
          <a:prstGeom prst="rect">
            <a:avLst/>
          </a:prstGeom>
          <a:noFill/>
        </p:spPr>
        <p:txBody>
          <a:bodyPr wrap="square" rtlCol="0">
            <a:spAutoFit/>
          </a:bodyPr>
          <a:lstStyle/>
          <a:p>
            <a:pPr algn="just">
              <a:lnSpc>
                <a:spcPts val="1400"/>
              </a:lnSpc>
            </a:pPr>
            <a:r>
              <a:rPr lang="ja-JP" altLang="en-US" sz="1200" dirty="0">
                <a:solidFill>
                  <a:srgbClr val="002060"/>
                </a:solidFill>
                <a:latin typeface="メイリオ" panose="020B0604030504040204" pitchFamily="50" charset="-128"/>
                <a:ea typeface="メイリオ" panose="020B0604030504040204" pitchFamily="50" charset="-128"/>
              </a:rPr>
              <a:t>先生</a:t>
            </a:r>
            <a:endParaRPr lang="en-US" altLang="ja-JP" sz="1200" dirty="0">
              <a:solidFill>
                <a:srgbClr val="002060"/>
              </a:solidFill>
              <a:latin typeface="メイリオ" panose="020B0604030504040204" pitchFamily="50" charset="-128"/>
              <a:ea typeface="メイリオ" panose="020B0604030504040204" pitchFamily="50" charset="-128"/>
            </a:endParaRPr>
          </a:p>
        </p:txBody>
      </p:sp>
      <p:sp>
        <p:nvSpPr>
          <p:cNvPr id="42" name="吹き出し: 角を丸めた四角形 41">
            <a:extLst>
              <a:ext uri="{FF2B5EF4-FFF2-40B4-BE49-F238E27FC236}">
                <a16:creationId xmlns:a16="http://schemas.microsoft.com/office/drawing/2014/main" id="{C2FAA204-5990-CDC0-7AF5-692E0A6909E5}"/>
              </a:ext>
            </a:extLst>
          </p:cNvPr>
          <p:cNvSpPr/>
          <p:nvPr/>
        </p:nvSpPr>
        <p:spPr>
          <a:xfrm>
            <a:off x="4637905" y="5443378"/>
            <a:ext cx="3461450" cy="1027838"/>
          </a:xfrm>
          <a:prstGeom prst="wedgeRoundRectCallout">
            <a:avLst>
              <a:gd name="adj1" fmla="val 53909"/>
              <a:gd name="adj2" fmla="val 7624"/>
              <a:gd name="adj3" fmla="val 16667"/>
            </a:avLst>
          </a:prstGeom>
          <a:solidFill>
            <a:srgbClr val="FFEBFF"/>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nSpc>
                <a:spcPts val="1600"/>
              </a:lnSpc>
            </a:pPr>
            <a:r>
              <a:rPr lang="ja-JP" altLang="en-US" sz="1400" dirty="0">
                <a:latin typeface="メイリオ" panose="020B0604030504040204" pitchFamily="50" charset="-128"/>
                <a:ea typeface="メイリオ" panose="020B0604030504040204" pitchFamily="50" charset="-128"/>
              </a:rPr>
              <a:t>そのときについている水滴は昼頃、どなっていると考えられますか？そう考えた理由をつけて、説明してみましょう。</a:t>
            </a:r>
            <a:endParaRPr lang="en-US" altLang="ja-JP" sz="1400" dirty="0">
              <a:latin typeface="メイリオ" panose="020B0604030504040204" pitchFamily="50" charset="-128"/>
              <a:ea typeface="メイリオ" panose="020B0604030504040204" pitchFamily="50" charset="-128"/>
            </a:endParaRPr>
          </a:p>
        </p:txBody>
      </p:sp>
      <p:sp>
        <p:nvSpPr>
          <p:cNvPr id="11" name="正方形/長方形 10">
            <a:extLst>
              <a:ext uri="{FF2B5EF4-FFF2-40B4-BE49-F238E27FC236}">
                <a16:creationId xmlns:a16="http://schemas.microsoft.com/office/drawing/2014/main" id="{F8CC4CCF-D2CA-D106-103C-EC7847214B08}"/>
              </a:ext>
            </a:extLst>
          </p:cNvPr>
          <p:cNvSpPr/>
          <p:nvPr/>
        </p:nvSpPr>
        <p:spPr>
          <a:xfrm>
            <a:off x="176800" y="2222500"/>
            <a:ext cx="4128479" cy="4407054"/>
          </a:xfrm>
          <a:prstGeom prst="rect">
            <a:avLst/>
          </a:prstGeom>
          <a:solidFill>
            <a:srgbClr val="FFFFCC"/>
          </a:solidFill>
          <a:ln w="19050"/>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ja-JP" altLang="en-US" sz="1400" dirty="0">
                <a:solidFill>
                  <a:schemeClr val="tx1"/>
                </a:solidFill>
              </a:rPr>
              <a:t>＜水を加熱した</a:t>
            </a:r>
            <a:r>
              <a:rPr lang="ja-JP" altLang="en-US" sz="1400">
                <a:solidFill>
                  <a:schemeClr val="tx1"/>
                </a:solidFill>
              </a:rPr>
              <a:t>ときの様子について</a:t>
            </a:r>
            <a:r>
              <a:rPr lang="ja-JP" altLang="en-US" sz="1400" dirty="0">
                <a:solidFill>
                  <a:schemeClr val="tx1"/>
                </a:solidFill>
              </a:rPr>
              <a:t>＞</a:t>
            </a:r>
            <a:endParaRPr kumimoji="1" lang="ja-JP" altLang="en-US" sz="1400" dirty="0">
              <a:solidFill>
                <a:schemeClr val="tx1"/>
              </a:solidFill>
            </a:endParaRPr>
          </a:p>
        </p:txBody>
      </p:sp>
      <p:pic>
        <p:nvPicPr>
          <p:cNvPr id="48" name="Picture 2">
            <a:extLst>
              <a:ext uri="{FF2B5EF4-FFF2-40B4-BE49-F238E27FC236}">
                <a16:creationId xmlns:a16="http://schemas.microsoft.com/office/drawing/2014/main" id="{1959EE09-AB4E-7FED-ACD6-5069F162323E}"/>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18349" y="4250863"/>
            <a:ext cx="648229" cy="649369"/>
          </a:xfrm>
          <a:prstGeom prst="rect">
            <a:avLst/>
          </a:prstGeom>
          <a:noFill/>
          <a:extLst>
            <a:ext uri="{909E8E84-426E-40DD-AFC4-6F175D3DCCD1}">
              <a14:hiddenFill xmlns:a14="http://schemas.microsoft.com/office/drawing/2010/main">
                <a:solidFill>
                  <a:srgbClr val="FFFFFF"/>
                </a:solidFill>
              </a14:hiddenFill>
            </a:ext>
          </a:extLst>
        </p:spPr>
      </p:pic>
      <p:sp>
        <p:nvSpPr>
          <p:cNvPr id="49" name="テキスト ボックス 48">
            <a:extLst>
              <a:ext uri="{FF2B5EF4-FFF2-40B4-BE49-F238E27FC236}">
                <a16:creationId xmlns:a16="http://schemas.microsoft.com/office/drawing/2014/main" id="{11957EF7-373E-65E1-2384-1B8FBB80D9F4}"/>
              </a:ext>
            </a:extLst>
          </p:cNvPr>
          <p:cNvSpPr txBox="1"/>
          <p:nvPr/>
        </p:nvSpPr>
        <p:spPr>
          <a:xfrm>
            <a:off x="3734765" y="4885956"/>
            <a:ext cx="614238" cy="271869"/>
          </a:xfrm>
          <a:prstGeom prst="rect">
            <a:avLst/>
          </a:prstGeom>
          <a:noFill/>
        </p:spPr>
        <p:txBody>
          <a:bodyPr wrap="square" rtlCol="0">
            <a:spAutoFit/>
          </a:bodyPr>
          <a:lstStyle/>
          <a:p>
            <a:pPr algn="just">
              <a:lnSpc>
                <a:spcPts val="1400"/>
              </a:lnSpc>
            </a:pPr>
            <a:r>
              <a:rPr lang="ja-JP" altLang="en-US" sz="1200" dirty="0">
                <a:solidFill>
                  <a:srgbClr val="002060"/>
                </a:solidFill>
                <a:latin typeface="メイリオ" panose="020B0604030504040204" pitchFamily="50" charset="-128"/>
                <a:ea typeface="メイリオ" panose="020B0604030504040204" pitchFamily="50" charset="-128"/>
              </a:rPr>
              <a:t>先生</a:t>
            </a:r>
            <a:endParaRPr lang="en-US" altLang="ja-JP" sz="1200" dirty="0">
              <a:solidFill>
                <a:srgbClr val="002060"/>
              </a:solidFill>
              <a:latin typeface="メイリオ" panose="020B0604030504040204" pitchFamily="50" charset="-128"/>
              <a:ea typeface="メイリオ" panose="020B0604030504040204" pitchFamily="50" charset="-128"/>
            </a:endParaRPr>
          </a:p>
        </p:txBody>
      </p:sp>
      <p:pic>
        <p:nvPicPr>
          <p:cNvPr id="50" name="Picture 4">
            <a:extLst>
              <a:ext uri="{FF2B5EF4-FFF2-40B4-BE49-F238E27FC236}">
                <a16:creationId xmlns:a16="http://schemas.microsoft.com/office/drawing/2014/main" id="{2A748E5D-96FF-C112-0B1B-F68876EA104B}"/>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94261" y="2538914"/>
            <a:ext cx="614238" cy="614238"/>
          </a:xfrm>
          <a:prstGeom prst="rect">
            <a:avLst/>
          </a:prstGeom>
          <a:noFill/>
          <a:extLst>
            <a:ext uri="{909E8E84-426E-40DD-AFC4-6F175D3DCCD1}">
              <a14:hiddenFill xmlns:a14="http://schemas.microsoft.com/office/drawing/2010/main">
                <a:solidFill>
                  <a:srgbClr val="FFFFFF"/>
                </a:solidFill>
              </a14:hiddenFill>
            </a:ext>
          </a:extLst>
        </p:spPr>
      </p:pic>
      <p:sp>
        <p:nvSpPr>
          <p:cNvPr id="51" name="吹き出し: 角を丸めた四角形 50">
            <a:extLst>
              <a:ext uri="{FF2B5EF4-FFF2-40B4-BE49-F238E27FC236}">
                <a16:creationId xmlns:a16="http://schemas.microsoft.com/office/drawing/2014/main" id="{6C6F0B3E-8333-3A68-0D4C-7C943054A153}"/>
              </a:ext>
            </a:extLst>
          </p:cNvPr>
          <p:cNvSpPr/>
          <p:nvPr/>
        </p:nvSpPr>
        <p:spPr>
          <a:xfrm>
            <a:off x="1048592" y="3429237"/>
            <a:ext cx="3015460" cy="771769"/>
          </a:xfrm>
          <a:prstGeom prst="wedgeRoundRectCallout">
            <a:avLst>
              <a:gd name="adj1" fmla="val -56427"/>
              <a:gd name="adj2" fmla="val -3537"/>
              <a:gd name="adj3" fmla="val 16667"/>
            </a:avLst>
          </a:prstGeom>
          <a:solidFill>
            <a:schemeClr val="accent3">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nSpc>
                <a:spcPts val="1600"/>
              </a:lnSpc>
            </a:pPr>
            <a:r>
              <a:rPr lang="ja-JP" altLang="en-US" sz="1400" dirty="0">
                <a:latin typeface="メイリオ" panose="020B0604030504040204" pitchFamily="50" charset="-128"/>
                <a:ea typeface="メイリオ" panose="020B0604030504040204" pitchFamily="50" charset="-128"/>
              </a:rPr>
              <a:t>水が沸騰しているとき、水は盛んに蒸発して、水蒸気に変化しているんだったよ。</a:t>
            </a:r>
            <a:endParaRPr kumimoji="1" lang="ja-JP" altLang="en-US" sz="1400" dirty="0">
              <a:latin typeface="メイリオ" panose="020B0604030504040204" pitchFamily="50" charset="-128"/>
              <a:ea typeface="メイリオ" panose="020B0604030504040204" pitchFamily="50" charset="-128"/>
            </a:endParaRPr>
          </a:p>
        </p:txBody>
      </p:sp>
      <p:sp>
        <p:nvSpPr>
          <p:cNvPr id="52" name="吹き出し: 角を丸めた四角形 51">
            <a:extLst>
              <a:ext uri="{FF2B5EF4-FFF2-40B4-BE49-F238E27FC236}">
                <a16:creationId xmlns:a16="http://schemas.microsoft.com/office/drawing/2014/main" id="{94E31593-232F-466C-CA8F-563289220830}"/>
              </a:ext>
            </a:extLst>
          </p:cNvPr>
          <p:cNvSpPr/>
          <p:nvPr/>
        </p:nvSpPr>
        <p:spPr>
          <a:xfrm>
            <a:off x="1070381" y="2472507"/>
            <a:ext cx="3028110" cy="917182"/>
          </a:xfrm>
          <a:prstGeom prst="wedgeRoundRectCallout">
            <a:avLst>
              <a:gd name="adj1" fmla="val -56427"/>
              <a:gd name="adj2" fmla="val -3537"/>
              <a:gd name="adj3" fmla="val 16667"/>
            </a:avLst>
          </a:prstGeom>
          <a:solidFill>
            <a:schemeClr val="accent3">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nSpc>
                <a:spcPts val="1600"/>
              </a:lnSpc>
            </a:pPr>
            <a:r>
              <a:rPr kumimoji="1" lang="ja-JP" altLang="en-US" sz="1400" dirty="0">
                <a:latin typeface="メイリオ" panose="020B0604030504040204" pitchFamily="50" charset="-128"/>
                <a:ea typeface="メイリオ" panose="020B0604030504040204" pitchFamily="50" charset="-128"/>
              </a:rPr>
              <a:t>水を熱すると、温度が</a:t>
            </a:r>
            <a:r>
              <a:rPr kumimoji="1" lang="en-US" altLang="ja-JP" sz="1400" dirty="0">
                <a:latin typeface="メイリオ" panose="020B0604030504040204" pitchFamily="50" charset="-128"/>
                <a:ea typeface="メイリオ" panose="020B0604030504040204" pitchFamily="50" charset="-128"/>
              </a:rPr>
              <a:t>100</a:t>
            </a:r>
            <a:r>
              <a:rPr kumimoji="1" lang="ja-JP" altLang="en-US" sz="1400" dirty="0">
                <a:latin typeface="メイリオ" panose="020B0604030504040204" pitchFamily="50" charset="-128"/>
                <a:ea typeface="メイリオ" panose="020B0604030504040204" pitchFamily="50" charset="-128"/>
              </a:rPr>
              <a:t>℃近くまで上がって湯気が出たり、</a:t>
            </a:r>
            <a:r>
              <a:rPr lang="ja-JP" altLang="en-US" sz="1400" dirty="0">
                <a:latin typeface="メイリオ" panose="020B0604030504040204" pitchFamily="50" charset="-128"/>
                <a:ea typeface="メイリオ" panose="020B0604030504040204" pitchFamily="50" charset="-128"/>
              </a:rPr>
              <a:t>沸騰</a:t>
            </a:r>
            <a:r>
              <a:rPr kumimoji="1" lang="ja-JP" altLang="en-US" sz="1400" dirty="0">
                <a:latin typeface="メイリオ" panose="020B0604030504040204" pitchFamily="50" charset="-128"/>
                <a:ea typeface="メイリオ" panose="020B0604030504040204" pitchFamily="50" charset="-128"/>
              </a:rPr>
              <a:t>して、中から盛んに</a:t>
            </a:r>
            <a:r>
              <a:rPr lang="ja-JP" altLang="en-US" sz="1400" dirty="0">
                <a:latin typeface="メイリオ" panose="020B0604030504040204" pitchFamily="50" charset="-128"/>
                <a:ea typeface="メイリオ" panose="020B0604030504040204" pitchFamily="50" charset="-128"/>
              </a:rPr>
              <a:t>泡</a:t>
            </a:r>
            <a:r>
              <a:rPr kumimoji="1" lang="ja-JP" altLang="en-US" sz="1400" dirty="0">
                <a:latin typeface="メイリオ" panose="020B0604030504040204" pitchFamily="50" charset="-128"/>
                <a:ea typeface="メイリオ" panose="020B0604030504040204" pitchFamily="50" charset="-128"/>
              </a:rPr>
              <a:t>が出たりするんだね。</a:t>
            </a:r>
          </a:p>
        </p:txBody>
      </p:sp>
      <p:pic>
        <p:nvPicPr>
          <p:cNvPr id="53" name="Picture 12">
            <a:extLst>
              <a:ext uri="{FF2B5EF4-FFF2-40B4-BE49-F238E27FC236}">
                <a16:creationId xmlns:a16="http://schemas.microsoft.com/office/drawing/2014/main" id="{95ED85D8-E944-4BB8-CD07-3A01C17781B0}"/>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84371" y="3453624"/>
            <a:ext cx="614238" cy="614238"/>
          </a:xfrm>
          <a:prstGeom prst="rect">
            <a:avLst/>
          </a:prstGeom>
          <a:noFill/>
          <a:extLst>
            <a:ext uri="{909E8E84-426E-40DD-AFC4-6F175D3DCCD1}">
              <a14:hiddenFill xmlns:a14="http://schemas.microsoft.com/office/drawing/2010/main">
                <a:solidFill>
                  <a:srgbClr val="FFFFFF"/>
                </a:solidFill>
              </a14:hiddenFill>
            </a:ext>
          </a:extLst>
        </p:spPr>
      </p:pic>
      <p:sp>
        <p:nvSpPr>
          <p:cNvPr id="54" name="吹き出し: 角を丸めた四角形 53">
            <a:extLst>
              <a:ext uri="{FF2B5EF4-FFF2-40B4-BE49-F238E27FC236}">
                <a16:creationId xmlns:a16="http://schemas.microsoft.com/office/drawing/2014/main" id="{2D1C0581-0BE9-2773-5D95-EE95144D6777}"/>
              </a:ext>
            </a:extLst>
          </p:cNvPr>
          <p:cNvSpPr/>
          <p:nvPr/>
        </p:nvSpPr>
        <p:spPr>
          <a:xfrm>
            <a:off x="365228" y="4346051"/>
            <a:ext cx="3298874" cy="553259"/>
          </a:xfrm>
          <a:prstGeom prst="wedgeRoundRectCallout">
            <a:avLst>
              <a:gd name="adj1" fmla="val 51486"/>
              <a:gd name="adj2" fmla="val 12193"/>
              <a:gd name="adj3" fmla="val 16667"/>
            </a:avLst>
          </a:prstGeom>
          <a:solidFill>
            <a:srgbClr val="FFEBFF"/>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nSpc>
                <a:spcPts val="1600"/>
              </a:lnSpc>
            </a:pPr>
            <a:r>
              <a:rPr kumimoji="1" lang="ja-JP" altLang="en-US" sz="1400" dirty="0">
                <a:latin typeface="メイリオ" panose="020B0604030504040204" pitchFamily="50" charset="-128"/>
                <a:ea typeface="メイリオ" panose="020B0604030504040204" pitchFamily="50" charset="-128"/>
              </a:rPr>
              <a:t>蒸発は、沸騰しているときにしか起こらないのかな？</a:t>
            </a:r>
          </a:p>
        </p:txBody>
      </p:sp>
      <p:sp>
        <p:nvSpPr>
          <p:cNvPr id="55" name="吹き出し: 角を丸めた四角形 54">
            <a:extLst>
              <a:ext uri="{FF2B5EF4-FFF2-40B4-BE49-F238E27FC236}">
                <a16:creationId xmlns:a16="http://schemas.microsoft.com/office/drawing/2014/main" id="{43447934-EDDD-02E0-7C44-0AA7D9B34DCC}"/>
              </a:ext>
            </a:extLst>
          </p:cNvPr>
          <p:cNvSpPr/>
          <p:nvPr/>
        </p:nvSpPr>
        <p:spPr>
          <a:xfrm>
            <a:off x="832517" y="5080971"/>
            <a:ext cx="3340018" cy="735637"/>
          </a:xfrm>
          <a:prstGeom prst="wedgeRoundRectCallout">
            <a:avLst>
              <a:gd name="adj1" fmla="val -53163"/>
              <a:gd name="adj2" fmla="val -6231"/>
              <a:gd name="adj3" fmla="val 16667"/>
            </a:avLst>
          </a:prstGeom>
          <a:solidFill>
            <a:schemeClr val="accent3">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nSpc>
                <a:spcPts val="1600"/>
              </a:lnSpc>
            </a:pPr>
            <a:r>
              <a:rPr kumimoji="1" lang="ja-JP" altLang="en-US" sz="1400" dirty="0">
                <a:latin typeface="メイリオ" panose="020B0604030504040204" pitchFamily="50" charset="-128"/>
                <a:ea typeface="メイリオ" panose="020B0604030504040204" pitchFamily="50" charset="-128"/>
              </a:rPr>
              <a:t>家で熱帯魚を飼っている水槽の水が減っていたから、沸騰しているとき以外も蒸発は起こると思います。</a:t>
            </a:r>
          </a:p>
        </p:txBody>
      </p:sp>
      <p:pic>
        <p:nvPicPr>
          <p:cNvPr id="56" name="Picture 4">
            <a:extLst>
              <a:ext uri="{FF2B5EF4-FFF2-40B4-BE49-F238E27FC236}">
                <a16:creationId xmlns:a16="http://schemas.microsoft.com/office/drawing/2014/main" id="{2020BA2F-071C-CA46-121F-D831B3BF8BB7}"/>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99006" y="5165898"/>
            <a:ext cx="614238" cy="614238"/>
          </a:xfrm>
          <a:prstGeom prst="rect">
            <a:avLst/>
          </a:prstGeom>
          <a:noFill/>
          <a:extLst>
            <a:ext uri="{909E8E84-426E-40DD-AFC4-6F175D3DCCD1}">
              <a14:hiddenFill xmlns:a14="http://schemas.microsoft.com/office/drawing/2010/main">
                <a:solidFill>
                  <a:srgbClr val="FFFFFF"/>
                </a:solidFill>
              </a14:hiddenFill>
            </a:ext>
          </a:extLst>
        </p:spPr>
      </p:pic>
      <p:pic>
        <p:nvPicPr>
          <p:cNvPr id="57" name="Picture 2">
            <a:extLst>
              <a:ext uri="{FF2B5EF4-FFF2-40B4-BE49-F238E27FC236}">
                <a16:creationId xmlns:a16="http://schemas.microsoft.com/office/drawing/2014/main" id="{8264A981-8230-B31B-A5BB-55B6848E19DD}"/>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27209" y="5821847"/>
            <a:ext cx="648229" cy="649369"/>
          </a:xfrm>
          <a:prstGeom prst="rect">
            <a:avLst/>
          </a:prstGeom>
          <a:noFill/>
          <a:extLst>
            <a:ext uri="{909E8E84-426E-40DD-AFC4-6F175D3DCCD1}">
              <a14:hiddenFill xmlns:a14="http://schemas.microsoft.com/office/drawing/2010/main">
                <a:solidFill>
                  <a:srgbClr val="FFFFFF"/>
                </a:solidFill>
              </a14:hiddenFill>
            </a:ext>
          </a:extLst>
        </p:spPr>
      </p:pic>
      <p:sp>
        <p:nvSpPr>
          <p:cNvPr id="58" name="テキスト ボックス 57">
            <a:extLst>
              <a:ext uri="{FF2B5EF4-FFF2-40B4-BE49-F238E27FC236}">
                <a16:creationId xmlns:a16="http://schemas.microsoft.com/office/drawing/2014/main" id="{5832EC90-A4C2-7AF4-FFD4-DAFB59346142}"/>
              </a:ext>
            </a:extLst>
          </p:cNvPr>
          <p:cNvSpPr txBox="1"/>
          <p:nvPr/>
        </p:nvSpPr>
        <p:spPr>
          <a:xfrm>
            <a:off x="3716351" y="6411332"/>
            <a:ext cx="614238" cy="271869"/>
          </a:xfrm>
          <a:prstGeom prst="rect">
            <a:avLst/>
          </a:prstGeom>
          <a:noFill/>
        </p:spPr>
        <p:txBody>
          <a:bodyPr wrap="square" rtlCol="0">
            <a:spAutoFit/>
          </a:bodyPr>
          <a:lstStyle/>
          <a:p>
            <a:pPr algn="just">
              <a:lnSpc>
                <a:spcPts val="1400"/>
              </a:lnSpc>
            </a:pPr>
            <a:r>
              <a:rPr lang="ja-JP" altLang="en-US" sz="1200" dirty="0">
                <a:solidFill>
                  <a:srgbClr val="002060"/>
                </a:solidFill>
                <a:latin typeface="メイリオ" panose="020B0604030504040204" pitchFamily="50" charset="-128"/>
                <a:ea typeface="メイリオ" panose="020B0604030504040204" pitchFamily="50" charset="-128"/>
              </a:rPr>
              <a:t>先生</a:t>
            </a:r>
            <a:endParaRPr lang="en-US" altLang="ja-JP" sz="1200" dirty="0">
              <a:solidFill>
                <a:srgbClr val="002060"/>
              </a:solidFill>
              <a:latin typeface="メイリオ" panose="020B0604030504040204" pitchFamily="50" charset="-128"/>
              <a:ea typeface="メイリオ" panose="020B0604030504040204" pitchFamily="50" charset="-128"/>
            </a:endParaRPr>
          </a:p>
        </p:txBody>
      </p:sp>
      <p:sp>
        <p:nvSpPr>
          <p:cNvPr id="59" name="吹き出し: 角を丸めた四角形 58">
            <a:extLst>
              <a:ext uri="{FF2B5EF4-FFF2-40B4-BE49-F238E27FC236}">
                <a16:creationId xmlns:a16="http://schemas.microsoft.com/office/drawing/2014/main" id="{AB39BA54-DCFF-89EF-B4A3-1E43E66CC67A}"/>
              </a:ext>
            </a:extLst>
          </p:cNvPr>
          <p:cNvSpPr/>
          <p:nvPr/>
        </p:nvSpPr>
        <p:spPr>
          <a:xfrm>
            <a:off x="294261" y="5981252"/>
            <a:ext cx="3298874" cy="553259"/>
          </a:xfrm>
          <a:prstGeom prst="wedgeRoundRectCallout">
            <a:avLst>
              <a:gd name="adj1" fmla="val 51486"/>
              <a:gd name="adj2" fmla="val 12193"/>
              <a:gd name="adj3" fmla="val 16667"/>
            </a:avLst>
          </a:prstGeom>
          <a:solidFill>
            <a:srgbClr val="FFEBFF"/>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nSpc>
                <a:spcPts val="1600"/>
              </a:lnSpc>
            </a:pPr>
            <a:r>
              <a:rPr lang="ja-JP" altLang="en-US" sz="1400" dirty="0">
                <a:latin typeface="メイリオ" panose="020B0604030504040204" pitchFamily="50" charset="-128"/>
                <a:ea typeface="メイリオ" panose="020B0604030504040204" pitchFamily="50" charset="-128"/>
              </a:rPr>
              <a:t>身の回りで、沸騰していなくても水が蒸発する場面は他にはないかな？</a:t>
            </a:r>
            <a:endParaRPr kumimoji="1" lang="ja-JP" altLang="en-US" sz="1400" dirty="0">
              <a:latin typeface="メイリオ" panose="020B0604030504040204" pitchFamily="50" charset="-128"/>
              <a:ea typeface="メイリオ" panose="020B0604030504040204" pitchFamily="50" charset="-128"/>
            </a:endParaRPr>
          </a:p>
        </p:txBody>
      </p:sp>
      <p:pic>
        <p:nvPicPr>
          <p:cNvPr id="61" name="図 60">
            <a:extLst>
              <a:ext uri="{FF2B5EF4-FFF2-40B4-BE49-F238E27FC236}">
                <a16:creationId xmlns:a16="http://schemas.microsoft.com/office/drawing/2014/main" id="{ED6196AB-3F75-1CBC-D48B-FC99FE776E60}"/>
              </a:ext>
            </a:extLst>
          </p:cNvPr>
          <p:cNvPicPr>
            <a:picLocks noChangeAspect="1"/>
          </p:cNvPicPr>
          <p:nvPr/>
        </p:nvPicPr>
        <p:blipFill>
          <a:blip r:embed="rId8"/>
          <a:stretch>
            <a:fillRect/>
          </a:stretch>
        </p:blipFill>
        <p:spPr>
          <a:xfrm>
            <a:off x="8143536" y="2655528"/>
            <a:ext cx="474635" cy="610764"/>
          </a:xfrm>
          <a:prstGeom prst="rect">
            <a:avLst/>
          </a:prstGeom>
        </p:spPr>
      </p:pic>
    </p:spTree>
    <p:extLst>
      <p:ext uri="{BB962C8B-B14F-4D97-AF65-F5344CB8AC3E}">
        <p14:creationId xmlns:p14="http://schemas.microsoft.com/office/powerpoint/2010/main" val="102922481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67403C-E999-A05F-20C4-62F63B6C31F6}"/>
            </a:ext>
          </a:extLst>
        </p:cNvPr>
        <p:cNvGrpSpPr/>
        <p:nvPr/>
      </p:nvGrpSpPr>
      <p:grpSpPr>
        <a:xfrm>
          <a:off x="0" y="0"/>
          <a:ext cx="0" cy="0"/>
          <a:chOff x="0" y="0"/>
          <a:chExt cx="0" cy="0"/>
        </a:xfrm>
      </p:grpSpPr>
      <p:sp>
        <p:nvSpPr>
          <p:cNvPr id="6" name="タイトル 1">
            <a:extLst>
              <a:ext uri="{FF2B5EF4-FFF2-40B4-BE49-F238E27FC236}">
                <a16:creationId xmlns:a16="http://schemas.microsoft.com/office/drawing/2014/main" id="{C826A746-1A89-3671-4BB1-8575C10898F0}"/>
              </a:ext>
            </a:extLst>
          </p:cNvPr>
          <p:cNvSpPr txBox="1">
            <a:spLocks/>
          </p:cNvSpPr>
          <p:nvPr/>
        </p:nvSpPr>
        <p:spPr>
          <a:xfrm>
            <a:off x="107504" y="75402"/>
            <a:ext cx="8928992" cy="560905"/>
          </a:xfrm>
          <a:prstGeom prst="rect">
            <a:avLst/>
          </a:prstGeom>
          <a:solidFill>
            <a:srgbClr val="002060"/>
          </a:solidFill>
        </p:spPr>
        <p:txBody>
          <a:bodyPr vert="horz" wrap="square" lIns="91440" tIns="144000" rIns="91440" bIns="45720" rtlCol="0" anchor="ct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24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理科 ３（４）　差異点や共通点を基に、問題を見いだす</a:t>
            </a:r>
          </a:p>
        </p:txBody>
      </p:sp>
      <p:sp>
        <p:nvSpPr>
          <p:cNvPr id="5" name="テキスト ボックス 4">
            <a:extLst>
              <a:ext uri="{FF2B5EF4-FFF2-40B4-BE49-F238E27FC236}">
                <a16:creationId xmlns:a16="http://schemas.microsoft.com/office/drawing/2014/main" id="{A870D9CB-8171-3299-5C8E-567B73197CB9}"/>
              </a:ext>
            </a:extLst>
          </p:cNvPr>
          <p:cNvSpPr txBox="1"/>
          <p:nvPr/>
        </p:nvSpPr>
        <p:spPr>
          <a:xfrm>
            <a:off x="-16973" y="776898"/>
            <a:ext cx="9417963" cy="707886"/>
          </a:xfrm>
          <a:prstGeom prst="rect">
            <a:avLst/>
          </a:prstGeom>
          <a:noFill/>
        </p:spPr>
        <p:txBody>
          <a:bodyPr wrap="none" rtlCol="0">
            <a:spAutoFit/>
          </a:bodyPr>
          <a:lstStyle/>
          <a:p>
            <a:r>
              <a:rPr kumimoji="1" lang="en-US" altLang="ja-JP" sz="2000" b="1" dirty="0">
                <a:latin typeface="メイリオ" panose="020B0604030504040204" pitchFamily="50" charset="-128"/>
                <a:ea typeface="メイリオ" panose="020B0604030504040204" pitchFamily="50" charset="-128"/>
              </a:rPr>
              <a:t>【</a:t>
            </a:r>
            <a:r>
              <a:rPr kumimoji="1" lang="ja-JP" altLang="en-US" sz="2000" b="1" dirty="0">
                <a:latin typeface="メイリオ" panose="020B0604030504040204" pitchFamily="50" charset="-128"/>
                <a:ea typeface="メイリオ" panose="020B0604030504040204" pitchFamily="50" charset="-128"/>
              </a:rPr>
              <a:t>出題の趣旨</a:t>
            </a:r>
            <a:r>
              <a:rPr kumimoji="1" lang="en-US" altLang="ja-JP" sz="2000" b="1" dirty="0">
                <a:latin typeface="メイリオ" panose="020B0604030504040204" pitchFamily="50" charset="-128"/>
                <a:ea typeface="メイリオ" panose="020B0604030504040204" pitchFamily="50" charset="-128"/>
              </a:rPr>
              <a:t>】</a:t>
            </a:r>
            <a:r>
              <a:rPr kumimoji="1" lang="ja-JP" altLang="en-US" sz="2000" b="1" dirty="0">
                <a:latin typeface="メイリオ" panose="020B0604030504040204" pitchFamily="50" charset="-128"/>
                <a:ea typeface="メイリオ" panose="020B0604030504040204" pitchFamily="50" charset="-128"/>
              </a:rPr>
              <a:t>レタスの種子の発芽の条件について、差異点や共通点を基に、</a:t>
            </a:r>
            <a:endParaRPr kumimoji="1" lang="en-US" altLang="ja-JP" sz="2000" b="1" dirty="0">
              <a:latin typeface="メイリオ" panose="020B0604030504040204" pitchFamily="50" charset="-128"/>
              <a:ea typeface="メイリオ" panose="020B0604030504040204" pitchFamily="50" charset="-128"/>
            </a:endParaRPr>
          </a:p>
          <a:p>
            <a:r>
              <a:rPr lang="ja-JP" altLang="en-US" sz="2000" b="1" dirty="0">
                <a:latin typeface="メイリオ" panose="020B0604030504040204" pitchFamily="50" charset="-128"/>
                <a:ea typeface="メイリオ" panose="020B0604030504040204" pitchFamily="50" charset="-128"/>
              </a:rPr>
              <a:t>　　　　　　　新たな問題を見いだし、表現することができるかどうかをみる</a:t>
            </a:r>
            <a:endParaRPr kumimoji="1" lang="ja-JP" altLang="en-US" sz="2000" b="1" dirty="0">
              <a:latin typeface="メイリオ" panose="020B0604030504040204" pitchFamily="50" charset="-128"/>
              <a:ea typeface="メイリオ" panose="020B0604030504040204" pitchFamily="50" charset="-128"/>
            </a:endParaRPr>
          </a:p>
        </p:txBody>
      </p:sp>
      <p:sp>
        <p:nvSpPr>
          <p:cNvPr id="8" name="テキスト ボックス 7">
            <a:extLst>
              <a:ext uri="{FF2B5EF4-FFF2-40B4-BE49-F238E27FC236}">
                <a16:creationId xmlns:a16="http://schemas.microsoft.com/office/drawing/2014/main" id="{55592C9B-6368-AA81-6F6C-2DC53F670EF0}"/>
              </a:ext>
            </a:extLst>
          </p:cNvPr>
          <p:cNvSpPr txBox="1"/>
          <p:nvPr/>
        </p:nvSpPr>
        <p:spPr>
          <a:xfrm>
            <a:off x="4262529" y="1484784"/>
            <a:ext cx="4795551" cy="2302553"/>
          </a:xfrm>
          <a:prstGeom prst="rect">
            <a:avLst/>
          </a:prstGeom>
          <a:noFill/>
          <a:ln>
            <a:solidFill>
              <a:schemeClr val="tx1"/>
            </a:solidFill>
          </a:ln>
        </p:spPr>
        <p:txBody>
          <a:bodyPr wrap="square" rtlCol="0">
            <a:spAutoFit/>
          </a:bodyPr>
          <a:lstStyle/>
          <a:p>
            <a:pPr algn="just">
              <a:lnSpc>
                <a:spcPts val="2500"/>
              </a:lnSpc>
            </a:pPr>
            <a:r>
              <a:rPr lang="ja-JP" altLang="en-US" sz="1200" b="1" dirty="0">
                <a:latin typeface="メイリオ" panose="020B0604030504040204" pitchFamily="50" charset="-128"/>
                <a:ea typeface="メイリオ" panose="020B0604030504040204" pitchFamily="50" charset="-128"/>
              </a:rPr>
              <a:t>（正答の条件）</a:t>
            </a:r>
            <a:endParaRPr lang="en-US" altLang="ja-JP" sz="1200" b="1" dirty="0">
              <a:latin typeface="メイリオ" panose="020B0604030504040204" pitchFamily="50" charset="-128"/>
              <a:ea typeface="メイリオ" panose="020B0604030504040204" pitchFamily="50" charset="-128"/>
            </a:endParaRPr>
          </a:p>
          <a:p>
            <a:pPr algn="just">
              <a:lnSpc>
                <a:spcPts val="2500"/>
              </a:lnSpc>
            </a:pPr>
            <a:r>
              <a:rPr lang="ja-JP" altLang="en-US" sz="1200" b="1" dirty="0">
                <a:latin typeface="メイリオ" panose="020B0604030504040204" pitchFamily="50" charset="-128"/>
                <a:ea typeface="メイリオ" panose="020B0604030504040204" pitchFamily="50" charset="-128"/>
              </a:rPr>
              <a:t>　以下の①、②の全てを記述している。</a:t>
            </a:r>
            <a:endParaRPr lang="en-US" altLang="ja-JP" sz="1200" b="1" dirty="0">
              <a:latin typeface="メイリオ" panose="020B0604030504040204" pitchFamily="50" charset="-128"/>
              <a:ea typeface="メイリオ" panose="020B0604030504040204" pitchFamily="50" charset="-128"/>
            </a:endParaRPr>
          </a:p>
          <a:p>
            <a:pPr algn="just">
              <a:lnSpc>
                <a:spcPts val="2500"/>
              </a:lnSpc>
            </a:pPr>
            <a:r>
              <a:rPr lang="ja-JP" altLang="en-US" sz="1200" b="1" dirty="0">
                <a:latin typeface="メイリオ" panose="020B0604030504040204" pitchFamily="50" charset="-128"/>
                <a:ea typeface="メイリオ" panose="020B0604030504040204" pitchFamily="50" charset="-128"/>
              </a:rPr>
              <a:t>　①＜条件＞から、日光または肥料について、１つ選んで記述して</a:t>
            </a:r>
            <a:endParaRPr lang="en-US" altLang="ja-JP" sz="1200" b="1" dirty="0">
              <a:latin typeface="メイリオ" panose="020B0604030504040204" pitchFamily="50" charset="-128"/>
              <a:ea typeface="メイリオ" panose="020B0604030504040204" pitchFamily="50" charset="-128"/>
            </a:endParaRPr>
          </a:p>
          <a:p>
            <a:pPr algn="just">
              <a:lnSpc>
                <a:spcPts val="2500"/>
              </a:lnSpc>
            </a:pPr>
            <a:r>
              <a:rPr lang="ja-JP" altLang="en-US" sz="1200" b="1" dirty="0">
                <a:latin typeface="メイリオ" panose="020B0604030504040204" pitchFamily="50" charset="-128"/>
                <a:ea typeface="メイリオ" panose="020B0604030504040204" pitchFamily="50" charset="-128"/>
              </a:rPr>
              <a:t>　　いるもの。</a:t>
            </a:r>
            <a:endParaRPr lang="en-US" altLang="ja-JP" sz="1200" b="1" dirty="0">
              <a:latin typeface="メイリオ" panose="020B0604030504040204" pitchFamily="50" charset="-128"/>
              <a:ea typeface="メイリオ" panose="020B0604030504040204" pitchFamily="50" charset="-128"/>
            </a:endParaRPr>
          </a:p>
          <a:p>
            <a:pPr algn="just">
              <a:lnSpc>
                <a:spcPts val="2500"/>
              </a:lnSpc>
            </a:pPr>
            <a:r>
              <a:rPr lang="ja-JP" altLang="en-US" sz="1200" b="1" dirty="0">
                <a:latin typeface="メイリオ" panose="020B0604030504040204" pitchFamily="50" charset="-128"/>
                <a:ea typeface="メイリオ" panose="020B0604030504040204" pitchFamily="50" charset="-128"/>
              </a:rPr>
              <a:t>　②レタスの発芽に関し、疑問を示す趣旨で記述しているもの</a:t>
            </a:r>
            <a:endParaRPr lang="en-US" altLang="ja-JP" sz="1200" b="1" dirty="0">
              <a:latin typeface="メイリオ" panose="020B0604030504040204" pitchFamily="50" charset="-128"/>
              <a:ea typeface="メイリオ" panose="020B0604030504040204" pitchFamily="50" charset="-128"/>
            </a:endParaRPr>
          </a:p>
          <a:p>
            <a:pPr algn="just">
              <a:lnSpc>
                <a:spcPts val="2500"/>
              </a:lnSpc>
            </a:pPr>
            <a:r>
              <a:rPr lang="ja-JP" altLang="en-US" sz="1200" b="1" dirty="0">
                <a:latin typeface="メイリオ" panose="020B0604030504040204" pitchFamily="50" charset="-128"/>
                <a:ea typeface="メイリオ" panose="020B0604030504040204" pitchFamily="50" charset="-128"/>
              </a:rPr>
              <a:t>（正答例）</a:t>
            </a:r>
            <a:endParaRPr lang="en-US" altLang="ja-JP" sz="1200" b="1" dirty="0">
              <a:latin typeface="メイリオ" panose="020B0604030504040204" pitchFamily="50" charset="-128"/>
              <a:ea typeface="メイリオ" panose="020B0604030504040204" pitchFamily="50" charset="-128"/>
            </a:endParaRPr>
          </a:p>
          <a:p>
            <a:pPr algn="just">
              <a:lnSpc>
                <a:spcPts val="2500"/>
              </a:lnSpc>
            </a:pPr>
            <a:r>
              <a:rPr lang="ja-JP" altLang="en-US" sz="1200" b="1" dirty="0">
                <a:latin typeface="メイリオ" panose="020B0604030504040204" pitchFamily="50" charset="-128"/>
                <a:ea typeface="メイリオ" panose="020B0604030504040204" pitchFamily="50" charset="-128"/>
              </a:rPr>
              <a:t>　「レタスの種子が発芽するために、日光は必要なのだろうか。」</a:t>
            </a:r>
            <a:endParaRPr lang="en-US" altLang="ja-JP" sz="1200" b="1" dirty="0">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4D908F70-E2D7-B6DF-C858-2416CD5CDF4F}"/>
              </a:ext>
            </a:extLst>
          </p:cNvPr>
          <p:cNvSpPr/>
          <p:nvPr/>
        </p:nvSpPr>
        <p:spPr>
          <a:xfrm>
            <a:off x="1340645" y="144121"/>
            <a:ext cx="432048" cy="443910"/>
          </a:xfrm>
          <a:prstGeom prst="rect">
            <a:avLst/>
          </a:prstGeom>
          <a:noFill/>
          <a:ln w="38100">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pic>
        <p:nvPicPr>
          <p:cNvPr id="7" name="図 6">
            <a:extLst>
              <a:ext uri="{FF2B5EF4-FFF2-40B4-BE49-F238E27FC236}">
                <a16:creationId xmlns:a16="http://schemas.microsoft.com/office/drawing/2014/main" id="{E957238C-7FC5-CF43-DAE0-A0D7B37C3E51}"/>
              </a:ext>
            </a:extLst>
          </p:cNvPr>
          <p:cNvPicPr>
            <a:picLocks noChangeAspect="1"/>
          </p:cNvPicPr>
          <p:nvPr/>
        </p:nvPicPr>
        <p:blipFill>
          <a:blip r:embed="rId3"/>
          <a:stretch>
            <a:fillRect/>
          </a:stretch>
        </p:blipFill>
        <p:spPr>
          <a:xfrm>
            <a:off x="140568" y="1533137"/>
            <a:ext cx="4078271" cy="5025983"/>
          </a:xfrm>
          <a:prstGeom prst="rect">
            <a:avLst/>
          </a:prstGeom>
          <a:ln>
            <a:solidFill>
              <a:schemeClr val="tx1"/>
            </a:solidFill>
          </a:ln>
        </p:spPr>
      </p:pic>
      <p:sp>
        <p:nvSpPr>
          <p:cNvPr id="3" name="テキスト ボックス 2">
            <a:extLst>
              <a:ext uri="{FF2B5EF4-FFF2-40B4-BE49-F238E27FC236}">
                <a16:creationId xmlns:a16="http://schemas.microsoft.com/office/drawing/2014/main" id="{2255B43A-5895-379C-B0F5-2089A2727F4C}"/>
              </a:ext>
            </a:extLst>
          </p:cNvPr>
          <p:cNvSpPr txBox="1"/>
          <p:nvPr/>
        </p:nvSpPr>
        <p:spPr>
          <a:xfrm>
            <a:off x="4240945" y="3953791"/>
            <a:ext cx="4795551" cy="2623154"/>
          </a:xfrm>
          <a:prstGeom prst="rect">
            <a:avLst/>
          </a:prstGeom>
          <a:noFill/>
          <a:ln>
            <a:noFill/>
          </a:ln>
        </p:spPr>
        <p:txBody>
          <a:bodyPr wrap="square" rtlCol="0">
            <a:spAutoFit/>
          </a:bodyPr>
          <a:lstStyle/>
          <a:p>
            <a:pPr algn="just">
              <a:lnSpc>
                <a:spcPts val="2500"/>
              </a:lnSpc>
            </a:pPr>
            <a:r>
              <a:rPr lang="en-US" altLang="ja-JP" sz="1200" b="1" dirty="0">
                <a:latin typeface="メイリオ" panose="020B0604030504040204" pitchFamily="50" charset="-128"/>
                <a:ea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rPr>
              <a:t>解答類型３の誤答例</a:t>
            </a:r>
            <a:r>
              <a:rPr lang="en-US" altLang="ja-JP" sz="1200" b="1" dirty="0">
                <a:latin typeface="メイリオ" panose="020B0604030504040204" pitchFamily="50" charset="-128"/>
                <a:ea typeface="メイリオ" panose="020B0604030504040204" pitchFamily="50" charset="-128"/>
              </a:rPr>
              <a:t>】</a:t>
            </a:r>
          </a:p>
          <a:p>
            <a:pPr algn="just">
              <a:lnSpc>
                <a:spcPts val="2500"/>
              </a:lnSpc>
            </a:pPr>
            <a:r>
              <a:rPr lang="ja-JP" altLang="en-US" sz="1200" b="1" dirty="0">
                <a:latin typeface="メイリオ" panose="020B0604030504040204" pitchFamily="50" charset="-128"/>
                <a:ea typeface="メイリオ" panose="020B0604030504040204" pitchFamily="50" charset="-128"/>
              </a:rPr>
              <a:t>　「レタスの種子が発芽するために、水は必要なのだろうか。」</a:t>
            </a:r>
            <a:endParaRPr lang="en-US" altLang="ja-JP" sz="1200" b="1" dirty="0">
              <a:latin typeface="メイリオ" panose="020B0604030504040204" pitchFamily="50" charset="-128"/>
              <a:ea typeface="メイリオ" panose="020B0604030504040204" pitchFamily="50" charset="-128"/>
            </a:endParaRPr>
          </a:p>
          <a:p>
            <a:pPr algn="just">
              <a:lnSpc>
                <a:spcPts val="2500"/>
              </a:lnSpc>
            </a:pPr>
            <a:r>
              <a:rPr lang="ja-JP" altLang="en-US" sz="1200" b="1" dirty="0">
                <a:latin typeface="メイリオ" panose="020B0604030504040204" pitchFamily="50" charset="-128"/>
                <a:ea typeface="メイリオ" panose="020B0604030504040204" pitchFamily="50" charset="-128"/>
              </a:rPr>
              <a:t>　→すでに実験した＜条件＞の水、空気、温度の中から１つ選んで、</a:t>
            </a:r>
            <a:endParaRPr lang="en-US" altLang="ja-JP" sz="1200" b="1" dirty="0">
              <a:latin typeface="メイリオ" panose="020B0604030504040204" pitchFamily="50" charset="-128"/>
              <a:ea typeface="メイリオ" panose="020B0604030504040204" pitchFamily="50" charset="-128"/>
            </a:endParaRPr>
          </a:p>
          <a:p>
            <a:pPr algn="just">
              <a:lnSpc>
                <a:spcPts val="2500"/>
              </a:lnSpc>
            </a:pPr>
            <a:r>
              <a:rPr lang="ja-JP" altLang="en-US" sz="1200" b="1" dirty="0">
                <a:latin typeface="メイリオ" panose="020B0604030504040204" pitchFamily="50" charset="-128"/>
                <a:ea typeface="メイリオ" panose="020B0604030504040204" pitchFamily="50" charset="-128"/>
              </a:rPr>
              <a:t>　</a:t>
            </a:r>
            <a:r>
              <a:rPr lang="en-US" altLang="ja-JP" sz="1200" b="1" dirty="0">
                <a:latin typeface="メイリオ" panose="020B0604030504040204" pitchFamily="50" charset="-128"/>
                <a:ea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rPr>
              <a:t>問題</a:t>
            </a:r>
            <a:r>
              <a:rPr lang="en-US" altLang="ja-JP" sz="1200" b="1" dirty="0">
                <a:latin typeface="メイリオ" panose="020B0604030504040204" pitchFamily="50" charset="-128"/>
                <a:ea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rPr>
              <a:t>を表現している。</a:t>
            </a:r>
            <a:endParaRPr lang="en-US" altLang="ja-JP" sz="1200" b="1" dirty="0">
              <a:latin typeface="メイリオ" panose="020B0604030504040204" pitchFamily="50" charset="-128"/>
              <a:ea typeface="メイリオ" panose="020B0604030504040204" pitchFamily="50" charset="-128"/>
            </a:endParaRPr>
          </a:p>
          <a:p>
            <a:pPr algn="just">
              <a:lnSpc>
                <a:spcPts val="2500"/>
              </a:lnSpc>
            </a:pPr>
            <a:r>
              <a:rPr lang="en-US" altLang="ja-JP" sz="1200" b="1" dirty="0">
                <a:latin typeface="メイリオ" panose="020B0604030504040204" pitchFamily="50" charset="-128"/>
                <a:ea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rPr>
              <a:t>解答類型５の誤答例</a:t>
            </a:r>
            <a:r>
              <a:rPr lang="en-US" altLang="ja-JP" sz="1200" b="1" dirty="0">
                <a:latin typeface="メイリオ" panose="020B0604030504040204" pitchFamily="50" charset="-128"/>
                <a:ea typeface="メイリオ" panose="020B0604030504040204" pitchFamily="50" charset="-128"/>
              </a:rPr>
              <a:t>】</a:t>
            </a:r>
          </a:p>
          <a:p>
            <a:pPr algn="just">
              <a:lnSpc>
                <a:spcPts val="2500"/>
              </a:lnSpc>
            </a:pPr>
            <a:r>
              <a:rPr lang="ja-JP" altLang="en-US" sz="1200" b="1" dirty="0">
                <a:latin typeface="メイリオ" panose="020B0604030504040204" pitchFamily="50" charset="-128"/>
                <a:ea typeface="メイリオ" panose="020B0604030504040204" pitchFamily="50" charset="-128"/>
              </a:rPr>
              <a:t>　「レタスの種子の発芽に、日光が必要なのはなぜだろうか。」</a:t>
            </a:r>
            <a:endParaRPr lang="en-US" altLang="ja-JP" sz="1200" b="1" dirty="0">
              <a:latin typeface="メイリオ" panose="020B0604030504040204" pitchFamily="50" charset="-128"/>
              <a:ea typeface="メイリオ" panose="020B0604030504040204" pitchFamily="50" charset="-128"/>
            </a:endParaRPr>
          </a:p>
          <a:p>
            <a:pPr algn="just">
              <a:lnSpc>
                <a:spcPts val="2500"/>
              </a:lnSpc>
            </a:pPr>
            <a:r>
              <a:rPr lang="ja-JP" altLang="en-US" sz="1200" b="1" dirty="0">
                <a:latin typeface="メイリオ" panose="020B0604030504040204" pitchFamily="50" charset="-128"/>
                <a:ea typeface="メイリオ" panose="020B0604030504040204" pitchFamily="50" charset="-128"/>
              </a:rPr>
              <a:t>　→まだ調べていないことを事実として、その原因を問う</a:t>
            </a:r>
            <a:r>
              <a:rPr lang="en-US" altLang="ja-JP" sz="1200" b="1" dirty="0">
                <a:latin typeface="メイリオ" panose="020B0604030504040204" pitchFamily="50" charset="-128"/>
                <a:ea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rPr>
              <a:t>問題</a:t>
            </a:r>
            <a:r>
              <a:rPr lang="en-US" altLang="ja-JP" sz="1200" b="1" dirty="0">
                <a:latin typeface="メイリオ" panose="020B0604030504040204" pitchFamily="50" charset="-128"/>
                <a:ea typeface="メイリオ" panose="020B0604030504040204" pitchFamily="50" charset="-128"/>
              </a:rPr>
              <a:t>】</a:t>
            </a:r>
          </a:p>
          <a:p>
            <a:pPr algn="just">
              <a:lnSpc>
                <a:spcPts val="2500"/>
              </a:lnSpc>
            </a:pPr>
            <a:r>
              <a:rPr lang="ja-JP" altLang="en-US" sz="1200" b="1" dirty="0">
                <a:latin typeface="メイリオ" panose="020B0604030504040204" pitchFamily="50" charset="-128"/>
                <a:ea typeface="メイリオ" panose="020B0604030504040204" pitchFamily="50" charset="-128"/>
              </a:rPr>
              <a:t>　を表現している。</a:t>
            </a:r>
            <a:endParaRPr lang="en-US" altLang="ja-JP" sz="1200" b="1" dirty="0">
              <a:latin typeface="メイリオ" panose="020B0604030504040204" pitchFamily="50" charset="-128"/>
              <a:ea typeface="メイリオ" panose="020B0604030504040204" pitchFamily="50" charset="-128"/>
            </a:endParaRPr>
          </a:p>
        </p:txBody>
      </p:sp>
      <p:sp>
        <p:nvSpPr>
          <p:cNvPr id="4" name="角丸四角形 7">
            <a:extLst>
              <a:ext uri="{FF2B5EF4-FFF2-40B4-BE49-F238E27FC236}">
                <a16:creationId xmlns:a16="http://schemas.microsoft.com/office/drawing/2014/main" id="{F7D6654D-37B9-A846-F173-60D1673C3515}"/>
              </a:ext>
            </a:extLst>
          </p:cNvPr>
          <p:cNvSpPr/>
          <p:nvPr/>
        </p:nvSpPr>
        <p:spPr>
          <a:xfrm>
            <a:off x="7454152" y="1533137"/>
            <a:ext cx="1560238" cy="663881"/>
          </a:xfrm>
          <a:prstGeom prst="roundRect">
            <a:avLst>
              <a:gd name="adj" fmla="val 7999"/>
            </a:avLst>
          </a:prstGeom>
          <a:solidFill>
            <a:schemeClr val="accent6">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dirty="0">
                <a:solidFill>
                  <a:srgbClr val="000000"/>
                </a:solidFill>
                <a:latin typeface="メイリオ" panose="020B0604030504040204" pitchFamily="50" charset="-128"/>
                <a:ea typeface="メイリオ" panose="020B0604030504040204" pitchFamily="50" charset="-128"/>
              </a:rPr>
              <a:t>広島県　</a:t>
            </a:r>
            <a:r>
              <a:rPr lang="en-US" altLang="ja-JP" sz="1400" dirty="0">
                <a:solidFill>
                  <a:schemeClr val="tx1"/>
                </a:solidFill>
                <a:latin typeface="メイリオ" panose="020B0604030504040204" pitchFamily="50" charset="-128"/>
                <a:ea typeface="メイリオ" panose="020B0604030504040204" pitchFamily="50" charset="-128"/>
              </a:rPr>
              <a:t>36.9</a:t>
            </a:r>
            <a:r>
              <a:rPr lang="ja-JP" altLang="en-US" sz="1400" dirty="0">
                <a:solidFill>
                  <a:schemeClr val="tx1"/>
                </a:solidFill>
                <a:latin typeface="メイリオ" panose="020B0604030504040204" pitchFamily="50" charset="-128"/>
                <a:ea typeface="メイリオ" panose="020B0604030504040204" pitchFamily="50" charset="-128"/>
              </a:rPr>
              <a:t>％</a:t>
            </a:r>
            <a:endParaRPr lang="en-US" altLang="ja-JP" sz="1400" dirty="0">
              <a:solidFill>
                <a:schemeClr val="tx1"/>
              </a:solidFill>
              <a:latin typeface="メイリオ" panose="020B0604030504040204" pitchFamily="50" charset="-128"/>
              <a:ea typeface="メイリオ" panose="020B0604030504040204" pitchFamily="50" charset="-128"/>
            </a:endParaRPr>
          </a:p>
          <a:p>
            <a:r>
              <a:rPr lang="ja-JP" altLang="en-US" sz="1400" dirty="0">
                <a:solidFill>
                  <a:schemeClr val="tx1"/>
                </a:solidFill>
                <a:latin typeface="メイリオ" panose="020B0604030504040204" pitchFamily="50" charset="-128"/>
                <a:ea typeface="メイリオ" panose="020B0604030504040204" pitchFamily="50" charset="-128"/>
              </a:rPr>
              <a:t>全　国　</a:t>
            </a:r>
            <a:r>
              <a:rPr lang="en-US" altLang="ja-JP" sz="1400" dirty="0">
                <a:solidFill>
                  <a:schemeClr val="tx1"/>
                </a:solidFill>
                <a:latin typeface="メイリオ" panose="020B0604030504040204" pitchFamily="50" charset="-128"/>
                <a:ea typeface="メイリオ" panose="020B0604030504040204" pitchFamily="50" charset="-128"/>
              </a:rPr>
              <a:t>29.9</a:t>
            </a:r>
            <a:r>
              <a:rPr lang="ja-JP" altLang="en-US" sz="1400" dirty="0">
                <a:solidFill>
                  <a:schemeClr val="tx1"/>
                </a:solidFill>
                <a:latin typeface="メイリオ" panose="020B0604030504040204" pitchFamily="50" charset="-128"/>
                <a:ea typeface="メイリオ" panose="020B0604030504040204" pitchFamily="50" charset="-128"/>
              </a:rPr>
              <a:t>％</a:t>
            </a:r>
            <a:endParaRPr lang="en-US" altLang="ja-JP" sz="1400" dirty="0">
              <a:solidFill>
                <a:schemeClr val="tx1"/>
              </a:solidFill>
              <a:latin typeface="メイリオ" panose="020B0604030504040204" pitchFamily="50" charset="-128"/>
              <a:ea typeface="メイリオ" panose="020B0604030504040204" pitchFamily="50" charset="-128"/>
            </a:endParaRPr>
          </a:p>
          <a:p>
            <a:r>
              <a:rPr kumimoji="1" lang="ja-JP" altLang="en-US" sz="1400" dirty="0">
                <a:solidFill>
                  <a:srgbClr val="000000"/>
                </a:solidFill>
                <a:latin typeface="メイリオ" panose="020B0604030504040204" pitchFamily="50" charset="-128"/>
                <a:ea typeface="メイリオ" panose="020B0604030504040204" pitchFamily="50" charset="-128"/>
              </a:rPr>
              <a:t>　差　  </a:t>
            </a:r>
            <a:r>
              <a:rPr lang="ja-JP" altLang="en-US" sz="1400" b="1" dirty="0">
                <a:solidFill>
                  <a:srgbClr val="0070C0"/>
                </a:solidFill>
                <a:latin typeface="メイリオ" panose="020B0604030504040204" pitchFamily="50" charset="-128"/>
                <a:ea typeface="メイリオ" panose="020B0604030504040204" pitchFamily="50" charset="-128"/>
              </a:rPr>
              <a:t>＋</a:t>
            </a:r>
            <a:r>
              <a:rPr lang="en-US" altLang="ja-JP" sz="1400" b="1" dirty="0">
                <a:solidFill>
                  <a:srgbClr val="0070C0"/>
                </a:solidFill>
                <a:latin typeface="メイリオ" panose="020B0604030504040204" pitchFamily="50" charset="-128"/>
                <a:ea typeface="メイリオ" panose="020B0604030504040204" pitchFamily="50" charset="-128"/>
              </a:rPr>
              <a:t>7.0</a:t>
            </a:r>
            <a:r>
              <a:rPr kumimoji="1" lang="ja-JP" altLang="en-US" sz="1400" b="1" dirty="0">
                <a:solidFill>
                  <a:srgbClr val="0070C0"/>
                </a:solidFill>
                <a:latin typeface="メイリオ" panose="020B0604030504040204" pitchFamily="50" charset="-128"/>
                <a:ea typeface="メイリオ" panose="020B0604030504040204" pitchFamily="50" charset="-128"/>
              </a:rPr>
              <a:t>㌽</a:t>
            </a:r>
            <a:endParaRPr kumimoji="1" lang="ja-JP" altLang="en-US" sz="1400" b="1" dirty="0">
              <a:solidFill>
                <a:srgbClr val="0070C0"/>
              </a:solidFill>
            </a:endParaRPr>
          </a:p>
        </p:txBody>
      </p:sp>
    </p:spTree>
    <p:extLst>
      <p:ext uri="{BB962C8B-B14F-4D97-AF65-F5344CB8AC3E}">
        <p14:creationId xmlns:p14="http://schemas.microsoft.com/office/powerpoint/2010/main" val="423025779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7996C7-EE63-DD2C-E295-091B3ED4CAD6}"/>
            </a:ext>
          </a:extLst>
        </p:cNvPr>
        <p:cNvGrpSpPr/>
        <p:nvPr/>
      </p:nvGrpSpPr>
      <p:grpSpPr>
        <a:xfrm>
          <a:off x="0" y="0"/>
          <a:ext cx="0" cy="0"/>
          <a:chOff x="0" y="0"/>
          <a:chExt cx="0" cy="0"/>
        </a:xfrm>
      </p:grpSpPr>
      <p:sp>
        <p:nvSpPr>
          <p:cNvPr id="8" name="四角形: 角を丸くする 7">
            <a:extLst>
              <a:ext uri="{FF2B5EF4-FFF2-40B4-BE49-F238E27FC236}">
                <a16:creationId xmlns:a16="http://schemas.microsoft.com/office/drawing/2014/main" id="{90E9D3A6-433A-1BDA-3F25-FE428D2551F8}"/>
              </a:ext>
            </a:extLst>
          </p:cNvPr>
          <p:cNvSpPr/>
          <p:nvPr/>
        </p:nvSpPr>
        <p:spPr>
          <a:xfrm>
            <a:off x="83268" y="4969601"/>
            <a:ext cx="1332147" cy="1304751"/>
          </a:xfrm>
          <a:prstGeom prst="roundRect">
            <a:avLst>
              <a:gd name="adj" fmla="val 9049"/>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kumimoji="1" lang="en-US" altLang="ja-JP" sz="1200" b="1" dirty="0">
              <a:solidFill>
                <a:schemeClr val="tx2"/>
              </a:solidFill>
              <a:latin typeface="メイリオ" panose="020B0604030504040204" pitchFamily="50" charset="-128"/>
              <a:ea typeface="メイリオ" panose="020B0604030504040204" pitchFamily="50" charset="-128"/>
            </a:endParaRPr>
          </a:p>
          <a:p>
            <a:endParaRPr lang="en-US" altLang="ja-JP" sz="1200" b="1" dirty="0">
              <a:solidFill>
                <a:schemeClr val="tx2"/>
              </a:solidFill>
              <a:latin typeface="メイリオ" panose="020B0604030504040204" pitchFamily="50" charset="-128"/>
              <a:ea typeface="メイリオ" panose="020B0604030504040204" pitchFamily="50" charset="-128"/>
            </a:endParaRPr>
          </a:p>
          <a:p>
            <a:endParaRPr kumimoji="1" lang="en-US" altLang="ja-JP" sz="1600" b="1" dirty="0">
              <a:solidFill>
                <a:schemeClr val="tx2"/>
              </a:solidFill>
              <a:latin typeface="メイリオ" panose="020B0604030504040204" pitchFamily="50" charset="-128"/>
              <a:ea typeface="メイリオ" panose="020B0604030504040204" pitchFamily="50" charset="-128"/>
            </a:endParaRPr>
          </a:p>
          <a:p>
            <a:endParaRPr lang="en-US" altLang="ja-JP" sz="1600" b="1" dirty="0">
              <a:solidFill>
                <a:schemeClr val="tx2"/>
              </a:solidFill>
              <a:latin typeface="メイリオ" panose="020B0604030504040204" pitchFamily="50" charset="-128"/>
              <a:ea typeface="メイリオ" panose="020B0604030504040204" pitchFamily="50" charset="-128"/>
            </a:endParaRPr>
          </a:p>
          <a:p>
            <a:endParaRPr kumimoji="1" lang="en-US" altLang="ja-JP" sz="1600" b="1" dirty="0">
              <a:solidFill>
                <a:schemeClr val="tx2"/>
              </a:solidFill>
              <a:latin typeface="メイリオ" panose="020B0604030504040204" pitchFamily="50" charset="-128"/>
              <a:ea typeface="メイリオ" panose="020B0604030504040204" pitchFamily="50" charset="-128"/>
            </a:endParaRPr>
          </a:p>
          <a:p>
            <a:pPr algn="ctr"/>
            <a:r>
              <a:rPr lang="ja-JP" altLang="en-US" sz="3200" b="1" dirty="0">
                <a:solidFill>
                  <a:schemeClr val="tx2"/>
                </a:solidFill>
                <a:latin typeface="メイリオ" panose="020B0604030504040204" pitchFamily="50" charset="-128"/>
                <a:ea typeface="メイリオ" panose="020B0604030504040204" pitchFamily="50" charset="-128"/>
              </a:rPr>
              <a:t>６</a:t>
            </a:r>
            <a:endParaRPr lang="en-US" altLang="ja-JP" sz="3200" b="1" dirty="0">
              <a:solidFill>
                <a:schemeClr val="tx2"/>
              </a:solidFill>
              <a:latin typeface="メイリオ" panose="020B0604030504040204" pitchFamily="50" charset="-128"/>
              <a:ea typeface="メイリオ" panose="020B0604030504040204" pitchFamily="50" charset="-128"/>
            </a:endParaRPr>
          </a:p>
          <a:p>
            <a:endParaRPr kumimoji="1" lang="en-US" altLang="ja-JP" sz="1200" b="1" dirty="0">
              <a:solidFill>
                <a:schemeClr val="tx2"/>
              </a:solidFill>
              <a:latin typeface="メイリオ" panose="020B0604030504040204" pitchFamily="50" charset="-128"/>
              <a:ea typeface="メイリオ" panose="020B0604030504040204" pitchFamily="50" charset="-128"/>
            </a:endParaRPr>
          </a:p>
          <a:p>
            <a:endParaRPr kumimoji="1" lang="en-US" altLang="ja-JP" sz="1200" b="1" dirty="0">
              <a:solidFill>
                <a:schemeClr val="tx2"/>
              </a:solidFill>
              <a:latin typeface="メイリオ" panose="020B0604030504040204" pitchFamily="50" charset="-128"/>
              <a:ea typeface="メイリオ" panose="020B0604030504040204" pitchFamily="50" charset="-128"/>
            </a:endParaRPr>
          </a:p>
        </p:txBody>
      </p:sp>
      <p:graphicFrame>
        <p:nvGraphicFramePr>
          <p:cNvPr id="7" name="表 6">
            <a:extLst>
              <a:ext uri="{FF2B5EF4-FFF2-40B4-BE49-F238E27FC236}">
                <a16:creationId xmlns:a16="http://schemas.microsoft.com/office/drawing/2014/main" id="{871B3157-C30B-473E-16F9-647D55AB2D88}"/>
              </a:ext>
            </a:extLst>
          </p:cNvPr>
          <p:cNvGraphicFramePr>
            <a:graphicFrameLocks noGrp="1"/>
          </p:cNvGraphicFramePr>
          <p:nvPr>
            <p:extLst>
              <p:ext uri="{D42A27DB-BD31-4B8C-83A1-F6EECF244321}">
                <p14:modId xmlns:p14="http://schemas.microsoft.com/office/powerpoint/2010/main" val="397736286"/>
              </p:ext>
            </p:extLst>
          </p:nvPr>
        </p:nvGraphicFramePr>
        <p:xfrm>
          <a:off x="107504" y="757075"/>
          <a:ext cx="8982999" cy="4055301"/>
        </p:xfrm>
        <a:graphic>
          <a:graphicData uri="http://schemas.openxmlformats.org/drawingml/2006/table">
            <a:tbl>
              <a:tblPr firstRow="1" bandRow="1">
                <a:tableStyleId>{5940675A-B579-460E-94D1-54222C63F5DA}</a:tableStyleId>
              </a:tblPr>
              <a:tblGrid>
                <a:gridCol w="432048">
                  <a:extLst>
                    <a:ext uri="{9D8B030D-6E8A-4147-A177-3AD203B41FA5}">
                      <a16:colId xmlns:a16="http://schemas.microsoft.com/office/drawing/2014/main" val="497881674"/>
                    </a:ext>
                  </a:extLst>
                </a:gridCol>
                <a:gridCol w="5714213">
                  <a:extLst>
                    <a:ext uri="{9D8B030D-6E8A-4147-A177-3AD203B41FA5}">
                      <a16:colId xmlns:a16="http://schemas.microsoft.com/office/drawing/2014/main" val="3061564528"/>
                    </a:ext>
                  </a:extLst>
                </a:gridCol>
                <a:gridCol w="509158">
                  <a:extLst>
                    <a:ext uri="{9D8B030D-6E8A-4147-A177-3AD203B41FA5}">
                      <a16:colId xmlns:a16="http://schemas.microsoft.com/office/drawing/2014/main" val="3024050227"/>
                    </a:ext>
                  </a:extLst>
                </a:gridCol>
                <a:gridCol w="509158">
                  <a:extLst>
                    <a:ext uri="{9D8B030D-6E8A-4147-A177-3AD203B41FA5}">
                      <a16:colId xmlns:a16="http://schemas.microsoft.com/office/drawing/2014/main" val="3508318739"/>
                    </a:ext>
                  </a:extLst>
                </a:gridCol>
                <a:gridCol w="509158">
                  <a:extLst>
                    <a:ext uri="{9D8B030D-6E8A-4147-A177-3AD203B41FA5}">
                      <a16:colId xmlns:a16="http://schemas.microsoft.com/office/drawing/2014/main" val="2557356096"/>
                    </a:ext>
                  </a:extLst>
                </a:gridCol>
                <a:gridCol w="654631">
                  <a:extLst>
                    <a:ext uri="{9D8B030D-6E8A-4147-A177-3AD203B41FA5}">
                      <a16:colId xmlns:a16="http://schemas.microsoft.com/office/drawing/2014/main" val="193483412"/>
                    </a:ext>
                  </a:extLst>
                </a:gridCol>
                <a:gridCol w="654633">
                  <a:extLst>
                    <a:ext uri="{9D8B030D-6E8A-4147-A177-3AD203B41FA5}">
                      <a16:colId xmlns:a16="http://schemas.microsoft.com/office/drawing/2014/main" val="345310821"/>
                    </a:ext>
                  </a:extLst>
                </a:gridCol>
              </a:tblGrid>
              <a:tr h="1278734">
                <a:tc gridSpan="2">
                  <a:txBody>
                    <a:bodyPr/>
                    <a:lstStyle/>
                    <a:p>
                      <a:pPr algn="just">
                        <a:lnSpc>
                          <a:spcPts val="2500"/>
                        </a:lnSpc>
                      </a:pPr>
                      <a:r>
                        <a:rPr lang="ja-JP" altLang="en-US" sz="1400" b="1" dirty="0">
                          <a:latin typeface="+mn-ea"/>
                          <a:ea typeface="+mn-ea"/>
                        </a:rPr>
                        <a:t>（正答の条件）</a:t>
                      </a:r>
                      <a:endParaRPr lang="en-US" altLang="ja-JP" sz="1400" b="1" dirty="0">
                        <a:latin typeface="+mn-ea"/>
                        <a:ea typeface="+mn-ea"/>
                      </a:endParaRPr>
                    </a:p>
                    <a:p>
                      <a:pPr algn="just">
                        <a:lnSpc>
                          <a:spcPts val="2500"/>
                        </a:lnSpc>
                      </a:pPr>
                      <a:r>
                        <a:rPr lang="ja-JP" altLang="en-US" sz="1400" b="1" dirty="0">
                          <a:latin typeface="+mn-ea"/>
                          <a:ea typeface="+mn-ea"/>
                        </a:rPr>
                        <a:t>以下の①、②の全てを記述している。</a:t>
                      </a:r>
                      <a:endParaRPr lang="en-US" altLang="ja-JP" sz="1400" b="1" dirty="0">
                        <a:latin typeface="+mn-ea"/>
                        <a:ea typeface="+mn-ea"/>
                      </a:endParaRPr>
                    </a:p>
                    <a:p>
                      <a:pPr marL="0" indent="0" algn="just">
                        <a:lnSpc>
                          <a:spcPts val="2500"/>
                        </a:lnSpc>
                      </a:pPr>
                      <a:r>
                        <a:rPr lang="ja-JP" altLang="en-US" sz="1400" b="1" dirty="0">
                          <a:latin typeface="+mn-ea"/>
                          <a:ea typeface="+mn-ea"/>
                        </a:rPr>
                        <a:t>①＜条件＞から、日光または肥料について、１つ選んで記述しているもの</a:t>
                      </a:r>
                      <a:endParaRPr lang="en-US" altLang="ja-JP" sz="1400" b="1" dirty="0">
                        <a:latin typeface="+mn-ea"/>
                        <a:ea typeface="+mn-ea"/>
                      </a:endParaRPr>
                    </a:p>
                    <a:p>
                      <a:pPr marL="714375" indent="-714375" algn="just">
                        <a:lnSpc>
                          <a:spcPts val="2500"/>
                        </a:lnSpc>
                      </a:pPr>
                      <a:r>
                        <a:rPr lang="ja-JP" altLang="en-US" sz="1400" b="1" dirty="0">
                          <a:latin typeface="+mn-ea"/>
                          <a:ea typeface="+mn-ea"/>
                        </a:rPr>
                        <a:t>②レタスの発芽に関し、疑問を示す趣旨で記述しているもの</a:t>
                      </a:r>
                      <a:r>
                        <a:rPr kumimoji="1" lang="ja-JP" altLang="en-US" sz="1400" dirty="0">
                          <a:latin typeface="+mn-ea"/>
                          <a:ea typeface="+mn-ea"/>
                        </a:rPr>
                        <a:t>　　　　　</a:t>
                      </a:r>
                    </a:p>
                  </a:txBody>
                  <a:tcPr/>
                </a:tc>
                <a:tc hMerge="1">
                  <a:txBody>
                    <a:bodyPr/>
                    <a:lstStyle/>
                    <a:p>
                      <a:endParaRPr kumimoji="1" lang="ja-JP" altLang="en-US"/>
                    </a:p>
                  </a:txBody>
                  <a:tcPr/>
                </a:tc>
                <a:tc>
                  <a:txBody>
                    <a:bodyPr/>
                    <a:lstStyle/>
                    <a:p>
                      <a:pPr algn="ctr"/>
                      <a:r>
                        <a:rPr kumimoji="1" lang="ja-JP" altLang="en-US" sz="1400" dirty="0"/>
                        <a:t>正　答</a:t>
                      </a:r>
                    </a:p>
                  </a:txBody>
                  <a:tcPr vert="eaVert" anchor="ct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全国（％）</a:t>
                      </a:r>
                    </a:p>
                  </a:txBody>
                  <a:tcPr vert="eaVert" anchor="ct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県（％）</a:t>
                      </a:r>
                    </a:p>
                  </a:txBody>
                  <a:tcPr vert="eaVert" anchor="ct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自校（％）</a:t>
                      </a:r>
                    </a:p>
                  </a:txBody>
                  <a:tcPr vert="eaVert" anchor="ct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自校（人）</a:t>
                      </a:r>
                    </a:p>
                  </a:txBody>
                  <a:tcPr vert="eaVert" anchor="ctr"/>
                </a:tc>
                <a:extLst>
                  <a:ext uri="{0D108BD9-81ED-4DB2-BD59-A6C34878D82A}">
                    <a16:rowId xmlns:a16="http://schemas.microsoft.com/office/drawing/2014/main" val="620879162"/>
                  </a:ext>
                </a:extLst>
              </a:tr>
              <a:tr h="291866">
                <a:tc>
                  <a:txBody>
                    <a:bodyPr/>
                    <a:lstStyle/>
                    <a:p>
                      <a:pPr algn="ctr"/>
                      <a:r>
                        <a:rPr kumimoji="1" lang="ja-JP" altLang="en-US" sz="1400" dirty="0"/>
                        <a:t>１</a:t>
                      </a:r>
                    </a:p>
                  </a:txBody>
                  <a:tcPr anchor="ctr">
                    <a:noFill/>
                  </a:tcPr>
                </a:tc>
                <a:tc>
                  <a:txBody>
                    <a:bodyPr/>
                    <a:lstStyle/>
                    <a:p>
                      <a:pPr algn="just"/>
                      <a:r>
                        <a:rPr kumimoji="1" lang="ja-JP" altLang="en-US" sz="1200" dirty="0"/>
                        <a:t>①について日光もしくは肥料の条件から１つ選び、②を記述しているもの。</a:t>
                      </a:r>
                    </a:p>
                  </a:txBody>
                  <a:tcP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t>◎</a:t>
                      </a:r>
                    </a:p>
                  </a:txBody>
                  <a:tcPr anchor="ctr">
                    <a:noFill/>
                  </a:tcPr>
                </a:tc>
                <a:tc>
                  <a:txBody>
                    <a:bodyPr/>
                    <a:lstStyle/>
                    <a:p>
                      <a:pPr marL="0" indent="0" algn="ctr"/>
                      <a:r>
                        <a:rPr kumimoji="1" lang="en-US" altLang="ja-JP" sz="1400" dirty="0">
                          <a:solidFill>
                            <a:schemeClr val="tx1"/>
                          </a:solidFill>
                          <a:latin typeface="+mn-ea"/>
                          <a:ea typeface="+mn-ea"/>
                        </a:rPr>
                        <a:t>28.1</a:t>
                      </a:r>
                      <a:endParaRPr kumimoji="1" lang="ja-JP" altLang="en-US" sz="1400" dirty="0">
                        <a:solidFill>
                          <a:schemeClr val="tx1"/>
                        </a:solidFill>
                        <a:latin typeface="+mn-ea"/>
                        <a:ea typeface="+mn-ea"/>
                      </a:endParaRPr>
                    </a:p>
                  </a:txBody>
                  <a:tcPr anchor="ctr">
                    <a:noFill/>
                  </a:tcPr>
                </a:tc>
                <a:tc>
                  <a:txBody>
                    <a:bodyPr/>
                    <a:lstStyle/>
                    <a:p>
                      <a:pPr marL="0" indent="0" algn="ctr"/>
                      <a:r>
                        <a:rPr kumimoji="1" lang="en-US" altLang="ja-JP" sz="1400" dirty="0">
                          <a:solidFill>
                            <a:schemeClr val="tx1"/>
                          </a:solidFill>
                          <a:latin typeface="+mn-ea"/>
                          <a:ea typeface="+mn-ea"/>
                        </a:rPr>
                        <a:t>34.2</a:t>
                      </a:r>
                      <a:endParaRPr kumimoji="1" lang="ja-JP" altLang="en-US" sz="1400" dirty="0">
                        <a:solidFill>
                          <a:schemeClr val="tx1"/>
                        </a:solidFill>
                        <a:latin typeface="+mn-ea"/>
                        <a:ea typeface="+mn-ea"/>
                      </a:endParaRPr>
                    </a:p>
                  </a:txBody>
                  <a:tcPr anchor="ctr">
                    <a:noFill/>
                  </a:tcPr>
                </a:tc>
                <a:tc>
                  <a:txBody>
                    <a:bodyPr/>
                    <a:lstStyle/>
                    <a:p>
                      <a:pPr algn="ctr"/>
                      <a:endParaRPr kumimoji="1" lang="ja-JP" altLang="en-US" sz="1400" dirty="0"/>
                    </a:p>
                  </a:txBody>
                  <a:tcPr anchor="ctr">
                    <a:noFill/>
                  </a:tcPr>
                </a:tc>
                <a:tc>
                  <a:txBody>
                    <a:bodyPr/>
                    <a:lstStyle/>
                    <a:p>
                      <a:pPr algn="ctr"/>
                      <a:endParaRPr kumimoji="1" lang="ja-JP" altLang="en-US" sz="1400" dirty="0"/>
                    </a:p>
                  </a:txBody>
                  <a:tcPr anchor="ctr">
                    <a:noFill/>
                  </a:tcPr>
                </a:tc>
                <a:extLst>
                  <a:ext uri="{0D108BD9-81ED-4DB2-BD59-A6C34878D82A}">
                    <a16:rowId xmlns:a16="http://schemas.microsoft.com/office/drawing/2014/main" val="8223435"/>
                  </a:ext>
                </a:extLst>
              </a:tr>
              <a:tr h="437798">
                <a:tc>
                  <a:txBody>
                    <a:bodyPr/>
                    <a:lstStyle/>
                    <a:p>
                      <a:pPr marL="0" indent="0" algn="ctr"/>
                      <a:r>
                        <a:rPr kumimoji="1" lang="ja-JP" altLang="en-US" sz="1400" dirty="0"/>
                        <a:t>２</a:t>
                      </a:r>
                    </a:p>
                  </a:txBody>
                  <a:tcPr anchor="ctr"/>
                </a:tc>
                <a:tc>
                  <a:txBody>
                    <a:bodyPr/>
                    <a:lstStyle/>
                    <a:p>
                      <a:pPr algn="just"/>
                      <a:r>
                        <a:rPr kumimoji="1" lang="ja-JP" altLang="en-US" sz="1200" dirty="0"/>
                        <a:t>①について日光もしくは肥料の条件から１つ選び、②について「調べよう」「やってみよう」「試してみよう」など行為を目的とする趣旨で記述しているもの</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latin typeface="+mn-ea"/>
                          <a:ea typeface="+mn-ea"/>
                        </a:rPr>
                        <a:t>1.8</a:t>
                      </a:r>
                      <a:endParaRPr kumimoji="1" lang="ja-JP" altLang="en-US" sz="1400" dirty="0">
                        <a:solidFill>
                          <a:schemeClr val="tx1"/>
                        </a:solidFill>
                        <a:latin typeface="+mn-ea"/>
                        <a:ea typeface="+mn-ea"/>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latin typeface="+mn-ea"/>
                          <a:ea typeface="+mn-ea"/>
                        </a:rPr>
                        <a:t>2.7</a:t>
                      </a:r>
                      <a:endParaRPr kumimoji="1" lang="ja-JP" altLang="en-US" sz="1400" dirty="0">
                        <a:solidFill>
                          <a:schemeClr val="tx1"/>
                        </a:solidFill>
                        <a:latin typeface="+mn-ea"/>
                        <a:ea typeface="+mn-ea"/>
                      </a:endParaRPr>
                    </a:p>
                  </a:txBody>
                  <a:tcPr anchor="ctr"/>
                </a:tc>
                <a:tc>
                  <a:txBody>
                    <a:bodyPr/>
                    <a:lstStyle/>
                    <a:p>
                      <a:pPr algn="ctr"/>
                      <a:endParaRPr kumimoji="1" lang="ja-JP" altLang="en-US" sz="1400" dirty="0"/>
                    </a:p>
                  </a:txBody>
                  <a:tcPr anchor="ctr"/>
                </a:tc>
                <a:tc>
                  <a:txBody>
                    <a:bodyPr/>
                    <a:lstStyle/>
                    <a:p>
                      <a:pPr algn="ctr"/>
                      <a:endParaRPr kumimoji="1" lang="ja-JP" altLang="en-US" sz="1400" dirty="0"/>
                    </a:p>
                  </a:txBody>
                  <a:tcPr anchor="ctr"/>
                </a:tc>
                <a:extLst>
                  <a:ext uri="{0D108BD9-81ED-4DB2-BD59-A6C34878D82A}">
                    <a16:rowId xmlns:a16="http://schemas.microsoft.com/office/drawing/2014/main" val="219737149"/>
                  </a:ext>
                </a:extLst>
              </a:tr>
              <a:tr h="291866">
                <a:tc>
                  <a:txBody>
                    <a:bodyPr/>
                    <a:lstStyle/>
                    <a:p>
                      <a:pPr algn="ctr"/>
                      <a:r>
                        <a:rPr kumimoji="1" lang="ja-JP" altLang="en-US" sz="1400" dirty="0"/>
                        <a:t>３</a:t>
                      </a:r>
                    </a:p>
                  </a:txBody>
                  <a:tcPr anchor="ctr">
                    <a:noFill/>
                  </a:tcPr>
                </a:tc>
                <a:tc>
                  <a:txBody>
                    <a:bodyPr/>
                    <a:lstStyle/>
                    <a:p>
                      <a:pPr algn="just"/>
                      <a:r>
                        <a:rPr kumimoji="1" lang="ja-JP" altLang="en-US" sz="1200" dirty="0"/>
                        <a:t>①について水、空気、温度のいずれかの条件から１つ選び、②を記述しているもの</a:t>
                      </a:r>
                    </a:p>
                  </a:txBody>
                  <a:tcP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latin typeface="+mn-ea"/>
                          <a:ea typeface="+mn-ea"/>
                        </a:rPr>
                        <a:t>0.6</a:t>
                      </a:r>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latin typeface="+mn-ea"/>
                          <a:ea typeface="+mn-ea"/>
                        </a:rPr>
                        <a:t>0.8</a:t>
                      </a:r>
                    </a:p>
                  </a:txBody>
                  <a:tcPr anchor="ctr">
                    <a:noFill/>
                  </a:tcPr>
                </a:tc>
                <a:tc>
                  <a:txBody>
                    <a:bodyPr/>
                    <a:lstStyle/>
                    <a:p>
                      <a:pPr algn="ctr"/>
                      <a:endParaRPr kumimoji="1" lang="ja-JP" altLang="en-US" sz="1400" dirty="0"/>
                    </a:p>
                  </a:txBody>
                  <a:tcPr anchor="ctr">
                    <a:noFill/>
                  </a:tcPr>
                </a:tc>
                <a:tc>
                  <a:txBody>
                    <a:bodyPr/>
                    <a:lstStyle/>
                    <a:p>
                      <a:pPr algn="ctr"/>
                      <a:endParaRPr kumimoji="1" lang="ja-JP" altLang="en-US" sz="1400" dirty="0"/>
                    </a:p>
                  </a:txBody>
                  <a:tcPr anchor="ctr">
                    <a:noFill/>
                  </a:tcPr>
                </a:tc>
                <a:extLst>
                  <a:ext uri="{0D108BD9-81ED-4DB2-BD59-A6C34878D82A}">
                    <a16:rowId xmlns:a16="http://schemas.microsoft.com/office/drawing/2014/main" val="1580398011"/>
                  </a:ext>
                </a:extLst>
              </a:tr>
              <a:tr h="437798">
                <a:tc>
                  <a:txBody>
                    <a:bodyPr/>
                    <a:lstStyle/>
                    <a:p>
                      <a:pPr algn="ctr"/>
                      <a:r>
                        <a:rPr kumimoji="1" lang="ja-JP" altLang="en-US" sz="1400" dirty="0"/>
                        <a:t>４</a:t>
                      </a:r>
                    </a:p>
                  </a:txBody>
                  <a:tcPr anchor="ctr">
                    <a:noFill/>
                  </a:tcPr>
                </a:tc>
                <a:tc>
                  <a:txBody>
                    <a:bodyPr/>
                    <a:lstStyle/>
                    <a:p>
                      <a:pPr algn="just"/>
                      <a:r>
                        <a:rPr kumimoji="1" lang="ja-JP" altLang="en-US" sz="1200" dirty="0"/>
                        <a:t>①について水、空気、温度のいずれかの条件から１つ選び、②について「調べよう」「やってみよう」「試してみよう」など行為を目的とする趣旨で記述しているもの</a:t>
                      </a:r>
                    </a:p>
                  </a:txBody>
                  <a:tcP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latin typeface="+mn-ea"/>
                          <a:ea typeface="+mn-ea"/>
                        </a:rPr>
                        <a:t>0.0</a:t>
                      </a:r>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latin typeface="+mn-ea"/>
                          <a:ea typeface="+mn-ea"/>
                        </a:rPr>
                        <a:t>0.0</a:t>
                      </a:r>
                    </a:p>
                  </a:txBody>
                  <a:tcPr anchor="ctr">
                    <a:noFill/>
                  </a:tcPr>
                </a:tc>
                <a:tc>
                  <a:txBody>
                    <a:bodyPr/>
                    <a:lstStyle/>
                    <a:p>
                      <a:pPr algn="ctr"/>
                      <a:endParaRPr kumimoji="1" lang="ja-JP" altLang="en-US" sz="1400" dirty="0"/>
                    </a:p>
                  </a:txBody>
                  <a:tcPr anchor="ctr">
                    <a:noFill/>
                  </a:tcPr>
                </a:tc>
                <a:tc>
                  <a:txBody>
                    <a:bodyPr/>
                    <a:lstStyle/>
                    <a:p>
                      <a:pPr algn="ctr"/>
                      <a:endParaRPr kumimoji="1" lang="ja-JP" altLang="en-US" sz="1400" dirty="0"/>
                    </a:p>
                  </a:txBody>
                  <a:tcPr anchor="ctr">
                    <a:noFill/>
                  </a:tcPr>
                </a:tc>
                <a:extLst>
                  <a:ext uri="{0D108BD9-81ED-4DB2-BD59-A6C34878D82A}">
                    <a16:rowId xmlns:a16="http://schemas.microsoft.com/office/drawing/2014/main" val="3730291628"/>
                  </a:ext>
                </a:extLst>
              </a:tr>
              <a:tr h="291866">
                <a:tc>
                  <a:txBody>
                    <a:bodyPr/>
                    <a:lstStyle/>
                    <a:p>
                      <a:pPr algn="ctr"/>
                      <a:r>
                        <a:rPr kumimoji="1" lang="ja-JP" altLang="en-US" sz="1400" dirty="0"/>
                        <a:t>５</a:t>
                      </a:r>
                      <a:endParaRPr kumimoji="1" lang="en-US" altLang="ja-JP" sz="1400" dirty="0"/>
                    </a:p>
                  </a:txBody>
                  <a:tcPr anchor="ctr"/>
                </a:tc>
                <a:tc>
                  <a:txBody>
                    <a:bodyPr/>
                    <a:lstStyle/>
                    <a:p>
                      <a:pPr algn="just"/>
                      <a:r>
                        <a:rPr lang="ja-JP" altLang="en-US" sz="1200" dirty="0"/>
                        <a:t>①についてまだ調べていないことを事実として、②について記述しているもの</a:t>
                      </a:r>
                      <a:endParaRPr kumimoji="1" lang="ja-JP" altLang="en-US" sz="1200" dirty="0"/>
                    </a:p>
                  </a:txBody>
                  <a:tcPr/>
                </a:tc>
                <a:tc>
                  <a:txBody>
                    <a:bodyPr/>
                    <a:lstStyle/>
                    <a:p>
                      <a:pPr algn="ctr"/>
                      <a:endParaRPr kumimoji="1" lang="ja-JP" altLang="en-US" sz="140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latin typeface="+mn-ea"/>
                          <a:ea typeface="+mn-ea"/>
                        </a:rPr>
                        <a:t>0.5</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latin typeface="+mn-ea"/>
                          <a:ea typeface="+mn-ea"/>
                        </a:rPr>
                        <a:t>0.5</a:t>
                      </a:r>
                    </a:p>
                  </a:txBody>
                  <a:tcPr anchor="ctr"/>
                </a:tc>
                <a:tc>
                  <a:txBody>
                    <a:bodyPr/>
                    <a:lstStyle/>
                    <a:p>
                      <a:pPr algn="ctr"/>
                      <a:endParaRPr kumimoji="1" lang="ja-JP" altLang="en-US" sz="1400" dirty="0"/>
                    </a:p>
                  </a:txBody>
                  <a:tcPr anchor="ctr"/>
                </a:tc>
                <a:tc>
                  <a:txBody>
                    <a:bodyPr/>
                    <a:lstStyle/>
                    <a:p>
                      <a:pPr algn="ctr"/>
                      <a:endParaRPr kumimoji="1" lang="ja-JP" altLang="en-US" sz="1400" dirty="0"/>
                    </a:p>
                  </a:txBody>
                  <a:tcPr anchor="ctr"/>
                </a:tc>
                <a:extLst>
                  <a:ext uri="{0D108BD9-81ED-4DB2-BD59-A6C34878D82A}">
                    <a16:rowId xmlns:a16="http://schemas.microsoft.com/office/drawing/2014/main" val="2540675280"/>
                  </a:ext>
                </a:extLst>
              </a:tr>
              <a:tr h="291866">
                <a:tc>
                  <a:txBody>
                    <a:bodyPr/>
                    <a:lstStyle/>
                    <a:p>
                      <a:pPr algn="ctr"/>
                      <a:r>
                        <a:rPr kumimoji="1" lang="ja-JP" altLang="en-US" sz="1400" dirty="0"/>
                        <a:t>６</a:t>
                      </a:r>
                    </a:p>
                  </a:txBody>
                  <a:tcPr anchor="ctr">
                    <a:solidFill>
                      <a:schemeClr val="accent2">
                        <a:lumMod val="40000"/>
                        <a:lumOff val="60000"/>
                      </a:schemeClr>
                    </a:solidFill>
                  </a:tcPr>
                </a:tc>
                <a:tc>
                  <a:txBody>
                    <a:bodyPr/>
                    <a:lstStyle/>
                    <a:p>
                      <a:pPr algn="just"/>
                      <a:r>
                        <a:rPr lang="ja-JP" altLang="en-US" sz="1200" dirty="0"/>
                        <a:t>①について記述しているが、②に関する記述がないもの</a:t>
                      </a:r>
                      <a:endParaRPr kumimoji="1" lang="ja-JP" altLang="en-US" sz="1200" dirty="0"/>
                    </a:p>
                  </a:txBody>
                  <a:tcPr>
                    <a:solidFill>
                      <a:schemeClr val="accent2">
                        <a:lumMod val="40000"/>
                        <a:lumOff val="60000"/>
                      </a:schemeClr>
                    </a:solidFill>
                  </a:tcPr>
                </a:tc>
                <a:tc>
                  <a:txBody>
                    <a:bodyPr/>
                    <a:lstStyle/>
                    <a:p>
                      <a:pPr algn="ctr"/>
                      <a:endParaRPr kumimoji="1" lang="ja-JP" altLang="en-US" sz="1400" dirty="0"/>
                    </a:p>
                  </a:txBody>
                  <a:tcPr anchor="ctr">
                    <a:solidFill>
                      <a:schemeClr val="accent2">
                        <a:lumMod val="40000"/>
                        <a:lumOff val="60000"/>
                      </a:schemeClr>
                    </a:solidFill>
                  </a:tcPr>
                </a:tc>
                <a:tc>
                  <a:txBody>
                    <a:bodyPr/>
                    <a:lstStyle/>
                    <a:p>
                      <a:pPr algn="ctr"/>
                      <a:r>
                        <a:rPr kumimoji="1" lang="en-US" altLang="ja-JP" sz="1400" dirty="0">
                          <a:solidFill>
                            <a:schemeClr val="tx1"/>
                          </a:solidFill>
                          <a:latin typeface="+mn-ea"/>
                          <a:ea typeface="+mn-ea"/>
                        </a:rPr>
                        <a:t>31.4</a:t>
                      </a:r>
                      <a:endParaRPr kumimoji="1" lang="ja-JP" altLang="en-US" sz="1400" dirty="0">
                        <a:solidFill>
                          <a:schemeClr val="tx1"/>
                        </a:solidFill>
                        <a:latin typeface="+mn-ea"/>
                        <a:ea typeface="+mn-ea"/>
                      </a:endParaRPr>
                    </a:p>
                  </a:txBody>
                  <a:tcPr anchor="ctr">
                    <a:solidFill>
                      <a:schemeClr val="accent2">
                        <a:lumMod val="40000"/>
                        <a:lumOff val="60000"/>
                      </a:schemeClr>
                    </a:solidFill>
                  </a:tcPr>
                </a:tc>
                <a:tc>
                  <a:txBody>
                    <a:bodyPr/>
                    <a:lstStyle/>
                    <a:p>
                      <a:pPr algn="ctr"/>
                      <a:r>
                        <a:rPr kumimoji="1" lang="en-US" altLang="ja-JP" sz="1400" dirty="0">
                          <a:solidFill>
                            <a:schemeClr val="tx1"/>
                          </a:solidFill>
                          <a:latin typeface="+mn-ea"/>
                          <a:ea typeface="+mn-ea"/>
                        </a:rPr>
                        <a:t>27.3</a:t>
                      </a:r>
                      <a:endParaRPr kumimoji="1" lang="ja-JP" altLang="en-US" sz="1400" dirty="0">
                        <a:solidFill>
                          <a:schemeClr val="tx1"/>
                        </a:solidFill>
                        <a:latin typeface="+mn-ea"/>
                        <a:ea typeface="+mn-ea"/>
                      </a:endParaRPr>
                    </a:p>
                  </a:txBody>
                  <a:tcPr anchor="ctr">
                    <a:solidFill>
                      <a:schemeClr val="accent2">
                        <a:lumMod val="40000"/>
                        <a:lumOff val="60000"/>
                      </a:schemeClr>
                    </a:solidFill>
                  </a:tcPr>
                </a:tc>
                <a:tc>
                  <a:txBody>
                    <a:bodyPr/>
                    <a:lstStyle/>
                    <a:p>
                      <a:pPr algn="ctr"/>
                      <a:endParaRPr kumimoji="1" lang="ja-JP" altLang="en-US" sz="1400" dirty="0"/>
                    </a:p>
                  </a:txBody>
                  <a:tcPr anchor="ctr">
                    <a:solidFill>
                      <a:schemeClr val="accent2">
                        <a:lumMod val="40000"/>
                        <a:lumOff val="60000"/>
                      </a:schemeClr>
                    </a:solidFill>
                  </a:tcPr>
                </a:tc>
                <a:tc>
                  <a:txBody>
                    <a:bodyPr/>
                    <a:lstStyle/>
                    <a:p>
                      <a:pPr algn="ctr"/>
                      <a:endParaRPr kumimoji="1" lang="ja-JP" altLang="en-US" sz="1400" dirty="0"/>
                    </a:p>
                  </a:txBody>
                  <a:tcPr anchor="ctr">
                    <a:solidFill>
                      <a:schemeClr val="accent2">
                        <a:lumMod val="40000"/>
                        <a:lumOff val="60000"/>
                      </a:schemeClr>
                    </a:solidFill>
                  </a:tcPr>
                </a:tc>
                <a:extLst>
                  <a:ext uri="{0D108BD9-81ED-4DB2-BD59-A6C34878D82A}">
                    <a16:rowId xmlns:a16="http://schemas.microsoft.com/office/drawing/2014/main" val="333400974"/>
                  </a:ext>
                </a:extLst>
              </a:tr>
              <a:tr h="291866">
                <a:tc>
                  <a:txBody>
                    <a:bodyPr/>
                    <a:lstStyle/>
                    <a:p>
                      <a:pPr algn="ctr"/>
                      <a:r>
                        <a:rPr kumimoji="1" lang="en-US" altLang="ja-JP" sz="1400" dirty="0">
                          <a:latin typeface="+mn-ea"/>
                          <a:ea typeface="+mn-ea"/>
                        </a:rPr>
                        <a:t>99</a:t>
                      </a:r>
                      <a:endParaRPr kumimoji="1" lang="ja-JP" altLang="en-US" sz="1400" dirty="0">
                        <a:latin typeface="+mn-ea"/>
                        <a:ea typeface="+mn-ea"/>
                      </a:endParaRPr>
                    </a:p>
                  </a:txBody>
                  <a:tcPr anchor="ctr"/>
                </a:tc>
                <a:tc>
                  <a:txBody>
                    <a:bodyPr/>
                    <a:lstStyle/>
                    <a:p>
                      <a:pPr algn="just"/>
                      <a:r>
                        <a:rPr kumimoji="1" lang="ja-JP" altLang="en-US" sz="1200" dirty="0"/>
                        <a:t>上記以外の解答</a:t>
                      </a:r>
                    </a:p>
                  </a:txBody>
                  <a:tcPr/>
                </a:tc>
                <a:tc>
                  <a:txBody>
                    <a:bodyPr/>
                    <a:lstStyle/>
                    <a:p>
                      <a:pPr algn="ctr"/>
                      <a:endParaRPr kumimoji="1" lang="ja-JP" altLang="en-US" sz="1400" dirty="0"/>
                    </a:p>
                  </a:txBody>
                  <a:tcPr anchor="ctr"/>
                </a:tc>
                <a:tc>
                  <a:txBody>
                    <a:bodyPr/>
                    <a:lstStyle/>
                    <a:p>
                      <a:pPr algn="ctr"/>
                      <a:r>
                        <a:rPr kumimoji="1" lang="en-US" altLang="ja-JP" sz="1400" dirty="0">
                          <a:solidFill>
                            <a:schemeClr val="tx1"/>
                          </a:solidFill>
                          <a:latin typeface="+mn-ea"/>
                          <a:ea typeface="+mn-ea"/>
                        </a:rPr>
                        <a:t>26.0</a:t>
                      </a:r>
                      <a:endParaRPr kumimoji="1" lang="ja-JP" altLang="en-US" sz="1400" dirty="0">
                        <a:solidFill>
                          <a:schemeClr val="tx1"/>
                        </a:solidFill>
                        <a:latin typeface="+mn-ea"/>
                        <a:ea typeface="+mn-ea"/>
                      </a:endParaRPr>
                    </a:p>
                  </a:txBody>
                  <a:tcPr anchor="ctr"/>
                </a:tc>
                <a:tc>
                  <a:txBody>
                    <a:bodyPr/>
                    <a:lstStyle/>
                    <a:p>
                      <a:pPr algn="ctr"/>
                      <a:r>
                        <a:rPr kumimoji="1" lang="en-US" altLang="ja-JP" sz="1400" dirty="0">
                          <a:solidFill>
                            <a:schemeClr val="tx1"/>
                          </a:solidFill>
                          <a:latin typeface="+mn-ea"/>
                          <a:ea typeface="+mn-ea"/>
                        </a:rPr>
                        <a:t>27.0</a:t>
                      </a:r>
                      <a:endParaRPr kumimoji="1" lang="ja-JP" altLang="en-US" sz="1400" dirty="0">
                        <a:solidFill>
                          <a:schemeClr val="tx1"/>
                        </a:solidFill>
                        <a:latin typeface="+mn-ea"/>
                        <a:ea typeface="+mn-ea"/>
                      </a:endParaRPr>
                    </a:p>
                  </a:txBody>
                  <a:tcPr anchor="ctr"/>
                </a:tc>
                <a:tc>
                  <a:txBody>
                    <a:bodyPr/>
                    <a:lstStyle/>
                    <a:p>
                      <a:pPr algn="ctr"/>
                      <a:endParaRPr kumimoji="1" lang="ja-JP" altLang="en-US" sz="1400" dirty="0"/>
                    </a:p>
                  </a:txBody>
                  <a:tcPr anchor="ctr"/>
                </a:tc>
                <a:tc>
                  <a:txBody>
                    <a:bodyPr/>
                    <a:lstStyle/>
                    <a:p>
                      <a:pPr algn="ctr"/>
                      <a:endParaRPr kumimoji="1" lang="ja-JP" altLang="en-US" sz="1400" dirty="0"/>
                    </a:p>
                  </a:txBody>
                  <a:tcPr anchor="ctr"/>
                </a:tc>
                <a:extLst>
                  <a:ext uri="{0D108BD9-81ED-4DB2-BD59-A6C34878D82A}">
                    <a16:rowId xmlns:a16="http://schemas.microsoft.com/office/drawing/2014/main" val="2496847566"/>
                  </a:ext>
                </a:extLst>
              </a:tr>
              <a:tr h="291866">
                <a:tc>
                  <a:txBody>
                    <a:bodyPr/>
                    <a:lstStyle/>
                    <a:p>
                      <a:pPr algn="ctr"/>
                      <a:r>
                        <a:rPr kumimoji="1" lang="ja-JP" altLang="en-US" sz="1400" dirty="0"/>
                        <a:t>０</a:t>
                      </a:r>
                    </a:p>
                  </a:txBody>
                  <a:tcPr anchor="ctr"/>
                </a:tc>
                <a:tc>
                  <a:txBody>
                    <a:bodyPr/>
                    <a:lstStyle/>
                    <a:p>
                      <a:pPr algn="just"/>
                      <a:r>
                        <a:rPr kumimoji="1" lang="ja-JP" altLang="en-US" sz="1200" dirty="0"/>
                        <a:t>無解答</a:t>
                      </a:r>
                    </a:p>
                  </a:txBody>
                  <a:tcPr/>
                </a:tc>
                <a:tc>
                  <a:txBody>
                    <a:bodyPr/>
                    <a:lstStyle/>
                    <a:p>
                      <a:pPr algn="ctr"/>
                      <a:endParaRPr kumimoji="1" lang="ja-JP" altLang="en-US" sz="1400" dirty="0"/>
                    </a:p>
                  </a:txBody>
                  <a:tcPr anchor="ctr"/>
                </a:tc>
                <a:tc>
                  <a:txBody>
                    <a:bodyPr/>
                    <a:lstStyle/>
                    <a:p>
                      <a:pPr algn="ctr"/>
                      <a:r>
                        <a:rPr kumimoji="1" lang="en-US" altLang="ja-JP" sz="1400" dirty="0">
                          <a:solidFill>
                            <a:schemeClr val="tx1"/>
                          </a:solidFill>
                          <a:latin typeface="+mn-ea"/>
                          <a:ea typeface="+mn-ea"/>
                        </a:rPr>
                        <a:t>11.4</a:t>
                      </a:r>
                      <a:endParaRPr kumimoji="1" lang="ja-JP" altLang="en-US" sz="1400" dirty="0">
                        <a:solidFill>
                          <a:schemeClr val="tx1"/>
                        </a:solidFill>
                        <a:latin typeface="+mn-ea"/>
                        <a:ea typeface="+mn-ea"/>
                      </a:endParaRPr>
                    </a:p>
                  </a:txBody>
                  <a:tcPr anchor="ctr"/>
                </a:tc>
                <a:tc>
                  <a:txBody>
                    <a:bodyPr/>
                    <a:lstStyle/>
                    <a:p>
                      <a:pPr algn="ctr"/>
                      <a:r>
                        <a:rPr kumimoji="1" lang="en-US" altLang="ja-JP" sz="1400" dirty="0">
                          <a:solidFill>
                            <a:schemeClr val="tx1"/>
                          </a:solidFill>
                          <a:latin typeface="+mn-ea"/>
                          <a:ea typeface="+mn-ea"/>
                        </a:rPr>
                        <a:t>7.4</a:t>
                      </a:r>
                      <a:endParaRPr kumimoji="1" lang="ja-JP" altLang="en-US" sz="1400" dirty="0">
                        <a:solidFill>
                          <a:schemeClr val="tx1"/>
                        </a:solidFill>
                        <a:latin typeface="+mn-ea"/>
                        <a:ea typeface="+mn-ea"/>
                      </a:endParaRPr>
                    </a:p>
                  </a:txBody>
                  <a:tcPr anchor="ctr"/>
                </a:tc>
                <a:tc>
                  <a:txBody>
                    <a:bodyPr/>
                    <a:lstStyle/>
                    <a:p>
                      <a:pPr algn="ctr"/>
                      <a:endParaRPr kumimoji="1" lang="ja-JP" altLang="en-US" sz="1400" dirty="0"/>
                    </a:p>
                  </a:txBody>
                  <a:tcPr anchor="ctr"/>
                </a:tc>
                <a:tc>
                  <a:txBody>
                    <a:bodyPr/>
                    <a:lstStyle/>
                    <a:p>
                      <a:pPr algn="ctr"/>
                      <a:endParaRPr kumimoji="1" lang="ja-JP" altLang="en-US" sz="1400" dirty="0"/>
                    </a:p>
                  </a:txBody>
                  <a:tcPr anchor="ctr"/>
                </a:tc>
                <a:extLst>
                  <a:ext uri="{0D108BD9-81ED-4DB2-BD59-A6C34878D82A}">
                    <a16:rowId xmlns:a16="http://schemas.microsoft.com/office/drawing/2014/main" val="405651535"/>
                  </a:ext>
                </a:extLst>
              </a:tr>
            </a:tbl>
          </a:graphicData>
        </a:graphic>
      </p:graphicFrame>
      <p:sp>
        <p:nvSpPr>
          <p:cNvPr id="17" name="四角形: 角を丸くする 16">
            <a:extLst>
              <a:ext uri="{FF2B5EF4-FFF2-40B4-BE49-F238E27FC236}">
                <a16:creationId xmlns:a16="http://schemas.microsoft.com/office/drawing/2014/main" id="{9BCAC0D4-4873-CDD9-D34C-030F57D6416F}"/>
              </a:ext>
            </a:extLst>
          </p:cNvPr>
          <p:cNvSpPr/>
          <p:nvPr/>
        </p:nvSpPr>
        <p:spPr>
          <a:xfrm>
            <a:off x="83269" y="4978208"/>
            <a:ext cx="1332147" cy="423440"/>
          </a:xfrm>
          <a:prstGeom prst="roundRect">
            <a:avLst>
              <a:gd name="adj" fmla="val 25472"/>
            </a:avLst>
          </a:prstGeom>
          <a:solidFill>
            <a:srgbClr val="002060"/>
          </a:solid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lnSpc>
                <a:spcPts val="1400"/>
              </a:lnSpc>
            </a:pPr>
            <a:r>
              <a:rPr lang="ja-JP" altLang="en-US" sz="1400" b="1" dirty="0">
                <a:solidFill>
                  <a:schemeClr val="bg1"/>
                </a:solidFill>
                <a:latin typeface="メイリオ" panose="020B0604030504040204" pitchFamily="50" charset="-128"/>
                <a:ea typeface="メイリオ" panose="020B0604030504040204" pitchFamily="50" charset="-128"/>
              </a:rPr>
              <a:t>反応率の</a:t>
            </a:r>
            <a:endParaRPr lang="en-US" altLang="ja-JP" sz="1400" b="1" dirty="0">
              <a:solidFill>
                <a:schemeClr val="bg1"/>
              </a:solidFill>
              <a:latin typeface="メイリオ" panose="020B0604030504040204" pitchFamily="50" charset="-128"/>
              <a:ea typeface="メイリオ" panose="020B0604030504040204" pitchFamily="50" charset="-128"/>
            </a:endParaRPr>
          </a:p>
          <a:p>
            <a:pPr algn="ctr">
              <a:lnSpc>
                <a:spcPts val="1400"/>
              </a:lnSpc>
            </a:pPr>
            <a:r>
              <a:rPr lang="ja-JP" altLang="en-US" sz="1400" b="1" dirty="0">
                <a:solidFill>
                  <a:schemeClr val="bg1"/>
                </a:solidFill>
                <a:latin typeface="メイリオ" panose="020B0604030504040204" pitchFamily="50" charset="-128"/>
                <a:ea typeface="メイリオ" panose="020B0604030504040204" pitchFamily="50" charset="-128"/>
              </a:rPr>
              <a:t>高い誤答</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19" name="四角形: 角を丸くする 18">
            <a:extLst>
              <a:ext uri="{FF2B5EF4-FFF2-40B4-BE49-F238E27FC236}">
                <a16:creationId xmlns:a16="http://schemas.microsoft.com/office/drawing/2014/main" id="{C3F11CDB-3363-6C1E-489A-C289878DF15C}"/>
              </a:ext>
            </a:extLst>
          </p:cNvPr>
          <p:cNvSpPr/>
          <p:nvPr/>
        </p:nvSpPr>
        <p:spPr>
          <a:xfrm>
            <a:off x="2195736" y="4992924"/>
            <a:ext cx="6840760" cy="1613692"/>
          </a:xfrm>
          <a:prstGeom prst="roundRect">
            <a:avLst>
              <a:gd name="adj" fmla="val 9049"/>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b"/>
          <a:lstStyle/>
          <a:p>
            <a:pPr algn="just">
              <a:lnSpc>
                <a:spcPts val="2000"/>
              </a:lnSpc>
            </a:pPr>
            <a:r>
              <a:rPr lang="ja-JP" altLang="en-US" sz="1600" b="1" dirty="0">
                <a:solidFill>
                  <a:schemeClr val="tx2"/>
                </a:solidFill>
                <a:latin typeface="メイリオ" panose="020B0604030504040204" pitchFamily="50" charset="-128"/>
                <a:ea typeface="メイリオ" panose="020B0604030504040204" pitchFamily="50" charset="-128"/>
              </a:rPr>
              <a:t>　調べてみたい発芽の条件を選択できているものの疑問を示す趣旨での表現ができていないことが</a:t>
            </a:r>
            <a:r>
              <a:rPr kumimoji="1" lang="ja-JP" altLang="en-US" sz="1600" b="1" dirty="0">
                <a:solidFill>
                  <a:schemeClr val="tx2"/>
                </a:solidFill>
                <a:latin typeface="メイリオ" panose="020B0604030504040204" pitchFamily="50" charset="-128"/>
                <a:ea typeface="メイリオ" panose="020B0604030504040204" pitchFamily="50" charset="-128"/>
              </a:rPr>
              <a:t>考えられます。児童が自然の事物・現象を比較し、差異点や共通点を基に問題を見いだし、表現する場面を設定することが大切です。</a:t>
            </a:r>
          </a:p>
        </p:txBody>
      </p:sp>
      <p:sp>
        <p:nvSpPr>
          <p:cNvPr id="23" name="四角形: 角を丸くする 22">
            <a:extLst>
              <a:ext uri="{FF2B5EF4-FFF2-40B4-BE49-F238E27FC236}">
                <a16:creationId xmlns:a16="http://schemas.microsoft.com/office/drawing/2014/main" id="{26E9508C-0102-5D5D-FE14-FEA23F3BFB16}"/>
              </a:ext>
            </a:extLst>
          </p:cNvPr>
          <p:cNvSpPr/>
          <p:nvPr/>
        </p:nvSpPr>
        <p:spPr>
          <a:xfrm>
            <a:off x="2195736" y="4995475"/>
            <a:ext cx="6840760" cy="414832"/>
          </a:xfrm>
          <a:prstGeom prst="roundRect">
            <a:avLst>
              <a:gd name="adj" fmla="val 25472"/>
            </a:avLst>
          </a:prstGeom>
          <a:solidFill>
            <a:srgbClr val="002060"/>
          </a:solid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lnSpc>
                <a:spcPts val="2600"/>
              </a:lnSpc>
            </a:pPr>
            <a:r>
              <a:rPr lang="ja-JP" altLang="en-US" b="1" dirty="0">
                <a:solidFill>
                  <a:schemeClr val="bg1"/>
                </a:solidFill>
                <a:latin typeface="メイリオ" panose="020B0604030504040204" pitchFamily="50" charset="-128"/>
                <a:ea typeface="メイリオ" panose="020B0604030504040204" pitchFamily="50" charset="-128"/>
              </a:rPr>
              <a:t>こんなところにつまずいていませんか？</a:t>
            </a:r>
            <a:endParaRPr kumimoji="1" lang="ja-JP" altLang="en-US" b="1" dirty="0">
              <a:solidFill>
                <a:schemeClr val="bg1"/>
              </a:solidFill>
              <a:latin typeface="メイリオ" panose="020B0604030504040204" pitchFamily="50" charset="-128"/>
              <a:ea typeface="メイリオ" panose="020B0604030504040204" pitchFamily="50" charset="-128"/>
            </a:endParaRPr>
          </a:p>
        </p:txBody>
      </p:sp>
      <p:sp>
        <p:nvSpPr>
          <p:cNvPr id="12" name="矢印: 右 11">
            <a:extLst>
              <a:ext uri="{FF2B5EF4-FFF2-40B4-BE49-F238E27FC236}">
                <a16:creationId xmlns:a16="http://schemas.microsoft.com/office/drawing/2014/main" id="{20091A63-DBA8-8A48-0A32-6EADF63F94DA}"/>
              </a:ext>
            </a:extLst>
          </p:cNvPr>
          <p:cNvSpPr/>
          <p:nvPr/>
        </p:nvSpPr>
        <p:spPr>
          <a:xfrm>
            <a:off x="1492441" y="5401648"/>
            <a:ext cx="594063" cy="590729"/>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05DCF693-00B2-03F2-E62F-54C809C1DF70}"/>
              </a:ext>
            </a:extLst>
          </p:cNvPr>
          <p:cNvSpPr txBox="1"/>
          <p:nvPr/>
        </p:nvSpPr>
        <p:spPr>
          <a:xfrm>
            <a:off x="29997" y="5441965"/>
            <a:ext cx="936104" cy="276999"/>
          </a:xfrm>
          <a:prstGeom prst="rect">
            <a:avLst/>
          </a:prstGeom>
          <a:noFill/>
        </p:spPr>
        <p:txBody>
          <a:bodyPr wrap="square" rtlCol="0">
            <a:spAutoFit/>
          </a:bodyPr>
          <a:lstStyle/>
          <a:p>
            <a:pPr algn="ctr"/>
            <a:r>
              <a:rPr lang="ja-JP" altLang="en-US" sz="1200" b="1" dirty="0">
                <a:solidFill>
                  <a:schemeClr val="tx2"/>
                </a:solidFill>
                <a:latin typeface="メイリオ" panose="020B0604030504040204" pitchFamily="50" charset="-128"/>
                <a:ea typeface="メイリオ" panose="020B0604030504040204" pitchFamily="50" charset="-128"/>
              </a:rPr>
              <a:t>類型番号</a:t>
            </a:r>
          </a:p>
        </p:txBody>
      </p:sp>
      <p:sp>
        <p:nvSpPr>
          <p:cNvPr id="3" name="吹き出し: 角を丸めた四角形 2">
            <a:extLst>
              <a:ext uri="{FF2B5EF4-FFF2-40B4-BE49-F238E27FC236}">
                <a16:creationId xmlns:a16="http://schemas.microsoft.com/office/drawing/2014/main" id="{CC8B5B39-A1A9-E863-ECA5-3987426DAA00}"/>
              </a:ext>
            </a:extLst>
          </p:cNvPr>
          <p:cNvSpPr/>
          <p:nvPr/>
        </p:nvSpPr>
        <p:spPr>
          <a:xfrm>
            <a:off x="1552166" y="-906956"/>
            <a:ext cx="7961843" cy="547868"/>
          </a:xfrm>
          <a:prstGeom prst="wedgeRoundRectCallout">
            <a:avLst>
              <a:gd name="adj1" fmla="val 53996"/>
              <a:gd name="adj2" fmla="val 34240"/>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pPr>
              <a:lnSpc>
                <a:spcPts val="1600"/>
              </a:lnSpc>
            </a:pPr>
            <a:r>
              <a:rPr lang="ja-JP" altLang="en-US" sz="1600" dirty="0">
                <a:solidFill>
                  <a:schemeClr val="tx1"/>
                </a:solidFill>
                <a:latin typeface="メイリオ" panose="020B0604030504040204" pitchFamily="50" charset="-128"/>
                <a:ea typeface="メイリオ" panose="020B0604030504040204" pitchFamily="50" charset="-128"/>
              </a:rPr>
              <a:t>自校の反応率は、全国や広島県と比べてどうでしょうか。</a:t>
            </a:r>
            <a:endParaRPr lang="en-US" altLang="ja-JP" sz="1600" dirty="0">
              <a:solidFill>
                <a:schemeClr val="tx1"/>
              </a:solidFill>
              <a:latin typeface="メイリオ" panose="020B0604030504040204" pitchFamily="50" charset="-128"/>
              <a:ea typeface="メイリオ" panose="020B0604030504040204" pitchFamily="50" charset="-128"/>
            </a:endParaRPr>
          </a:p>
          <a:p>
            <a:pPr>
              <a:lnSpc>
                <a:spcPts val="1600"/>
              </a:lnSpc>
            </a:pPr>
            <a:r>
              <a:rPr lang="ja-JP" altLang="en-US" sz="1600" dirty="0">
                <a:solidFill>
                  <a:schemeClr val="tx1"/>
                </a:solidFill>
                <a:latin typeface="メイリオ" panose="020B0604030504040204" pitchFamily="50" charset="-128"/>
                <a:ea typeface="メイリオ" panose="020B0604030504040204" pitchFamily="50" charset="-128"/>
              </a:rPr>
              <a:t>特徴的な傾向があれば、その要因も考えてみましょう。</a:t>
            </a:r>
          </a:p>
        </p:txBody>
      </p:sp>
      <p:sp>
        <p:nvSpPr>
          <p:cNvPr id="5" name="吹き出し: 角を丸めた四角形 4">
            <a:extLst>
              <a:ext uri="{FF2B5EF4-FFF2-40B4-BE49-F238E27FC236}">
                <a16:creationId xmlns:a16="http://schemas.microsoft.com/office/drawing/2014/main" id="{614439BE-B277-178B-63EA-DB11EFA55671}"/>
              </a:ext>
            </a:extLst>
          </p:cNvPr>
          <p:cNvSpPr/>
          <p:nvPr/>
        </p:nvSpPr>
        <p:spPr>
          <a:xfrm>
            <a:off x="4242436" y="-415245"/>
            <a:ext cx="4255392" cy="283801"/>
          </a:xfrm>
          <a:prstGeom prst="wedgeRoundRectCallout">
            <a:avLst>
              <a:gd name="adj1" fmla="val 33105"/>
              <a:gd name="adj2" fmla="val 64231"/>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pPr algn="ctr">
              <a:lnSpc>
                <a:spcPts val="1700"/>
              </a:lnSpc>
            </a:pPr>
            <a:r>
              <a:rPr lang="ja-JP" altLang="en-US" sz="1200" dirty="0">
                <a:solidFill>
                  <a:schemeClr val="tx1"/>
                </a:solidFill>
                <a:latin typeface="メイリオ" panose="020B0604030504040204" pitchFamily="50" charset="-128"/>
                <a:ea typeface="メイリオ" panose="020B0604030504040204" pitchFamily="50" charset="-128"/>
              </a:rPr>
              <a:t>自校の反応率と人数を入力してみましょう。</a:t>
            </a:r>
          </a:p>
        </p:txBody>
      </p:sp>
      <p:pic>
        <p:nvPicPr>
          <p:cNvPr id="6" name="Picture 6" descr="女性教師のイラスト（職業）">
            <a:extLst>
              <a:ext uri="{FF2B5EF4-FFF2-40B4-BE49-F238E27FC236}">
                <a16:creationId xmlns:a16="http://schemas.microsoft.com/office/drawing/2014/main" id="{FE93D424-67CE-89FE-E07B-211FD20CEEFE}"/>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8096256" y="6125696"/>
            <a:ext cx="803144" cy="709493"/>
          </a:xfrm>
          <a:prstGeom prst="rect">
            <a:avLst/>
          </a:prstGeom>
          <a:noFill/>
          <a:extLst>
            <a:ext uri="{909E8E84-426E-40DD-AFC4-6F175D3DCCD1}">
              <a14:hiddenFill xmlns:a14="http://schemas.microsoft.com/office/drawing/2010/main">
                <a:solidFill>
                  <a:srgbClr val="FFFFFF"/>
                </a:solidFill>
              </a14:hiddenFill>
            </a:ext>
          </a:extLst>
        </p:spPr>
      </p:pic>
      <p:sp>
        <p:nvSpPr>
          <p:cNvPr id="4" name="タイトル 1">
            <a:extLst>
              <a:ext uri="{FF2B5EF4-FFF2-40B4-BE49-F238E27FC236}">
                <a16:creationId xmlns:a16="http://schemas.microsoft.com/office/drawing/2014/main" id="{8457879A-DA2E-7829-60D8-8262A791C360}"/>
              </a:ext>
            </a:extLst>
          </p:cNvPr>
          <p:cNvSpPr txBox="1">
            <a:spLocks/>
          </p:cNvSpPr>
          <p:nvPr/>
        </p:nvSpPr>
        <p:spPr>
          <a:xfrm>
            <a:off x="107504" y="121569"/>
            <a:ext cx="8928992" cy="468572"/>
          </a:xfrm>
          <a:prstGeom prst="rect">
            <a:avLst/>
          </a:prstGeom>
          <a:solidFill>
            <a:srgbClr val="002060"/>
          </a:solidFill>
        </p:spPr>
        <p:txBody>
          <a:bodyPr vert="horz" wrap="square" lIns="91440" tIns="144000" rIns="91440" bIns="45720" rtlCol="0" anchor="ct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理科 ３（４）　差異点や共通点を基に、問題を見いだす　解答類型分析シート</a:t>
            </a:r>
          </a:p>
        </p:txBody>
      </p:sp>
      <p:sp>
        <p:nvSpPr>
          <p:cNvPr id="9" name="正方形/長方形 8">
            <a:extLst>
              <a:ext uri="{FF2B5EF4-FFF2-40B4-BE49-F238E27FC236}">
                <a16:creationId xmlns:a16="http://schemas.microsoft.com/office/drawing/2014/main" id="{C9D46521-E01B-5025-E00D-6464832B245C}"/>
              </a:ext>
            </a:extLst>
          </p:cNvPr>
          <p:cNvSpPr/>
          <p:nvPr/>
        </p:nvSpPr>
        <p:spPr>
          <a:xfrm>
            <a:off x="1052613" y="210006"/>
            <a:ext cx="279027" cy="318496"/>
          </a:xfrm>
          <a:prstGeom prst="rect">
            <a:avLst/>
          </a:prstGeom>
          <a:noFill/>
          <a:ln w="38100">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10382959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B9D27C-A4BE-A082-B118-805EF6C9F2E2}"/>
            </a:ext>
          </a:extLst>
        </p:cNvPr>
        <p:cNvGrpSpPr/>
        <p:nvPr/>
      </p:nvGrpSpPr>
      <p:grpSpPr>
        <a:xfrm>
          <a:off x="0" y="0"/>
          <a:ext cx="0" cy="0"/>
          <a:chOff x="0" y="0"/>
          <a:chExt cx="0" cy="0"/>
        </a:xfrm>
      </p:grpSpPr>
      <p:sp>
        <p:nvSpPr>
          <p:cNvPr id="4" name="四角形: 角を丸くする 3">
            <a:extLst>
              <a:ext uri="{FF2B5EF4-FFF2-40B4-BE49-F238E27FC236}">
                <a16:creationId xmlns:a16="http://schemas.microsoft.com/office/drawing/2014/main" id="{3945082D-0E80-AF12-5FD7-C198F946D1AD}"/>
              </a:ext>
            </a:extLst>
          </p:cNvPr>
          <p:cNvSpPr/>
          <p:nvPr/>
        </p:nvSpPr>
        <p:spPr>
          <a:xfrm>
            <a:off x="285355" y="764704"/>
            <a:ext cx="8573292" cy="1230223"/>
          </a:xfrm>
          <a:prstGeom prst="roundRect">
            <a:avLst>
              <a:gd name="adj" fmla="val 9081"/>
            </a:avLst>
          </a:prstGeom>
          <a:solidFill>
            <a:schemeClr val="accent5">
              <a:lumMod val="20000"/>
              <a:lumOff val="80000"/>
            </a:schemeClr>
          </a:solid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300"/>
              </a:lnSpc>
            </a:pPr>
            <a:endParaRPr lang="en-US" altLang="ja-JP" sz="1800" b="1" u="sng" dirty="0">
              <a:solidFill>
                <a:srgbClr val="002060"/>
              </a:solidFill>
              <a:latin typeface="メイリオ" panose="020B0604030504040204" pitchFamily="50" charset="-128"/>
              <a:ea typeface="メイリオ" panose="020B0604030504040204" pitchFamily="50" charset="-128"/>
            </a:endParaRPr>
          </a:p>
          <a:p>
            <a:pPr>
              <a:lnSpc>
                <a:spcPts val="3100"/>
              </a:lnSpc>
            </a:pPr>
            <a:endParaRPr lang="en-US" altLang="ja-JP" sz="1800" b="1" u="sng" dirty="0">
              <a:solidFill>
                <a:srgbClr val="002060"/>
              </a:solidFill>
              <a:latin typeface="メイリオ" panose="020B0604030504040204" pitchFamily="50" charset="-128"/>
              <a:ea typeface="メイリオ" panose="020B0604030504040204" pitchFamily="50" charset="-128"/>
            </a:endParaRPr>
          </a:p>
          <a:p>
            <a:r>
              <a:rPr lang="ja-JP" altLang="en-US" sz="1800" b="1" dirty="0">
                <a:solidFill>
                  <a:srgbClr val="002060"/>
                </a:solidFill>
                <a:latin typeface="メイリオ" panose="020B0604030504040204" pitchFamily="50" charset="-128"/>
                <a:ea typeface="メイリオ" panose="020B0604030504040204" pitchFamily="50" charset="-128"/>
              </a:rPr>
              <a:t>　児童が観察、</a:t>
            </a:r>
            <a:r>
              <a:rPr lang="ja-JP" altLang="en-US" b="1" dirty="0">
                <a:solidFill>
                  <a:srgbClr val="002060"/>
                </a:solidFill>
                <a:latin typeface="メイリオ" panose="020B0604030504040204" pitchFamily="50" charset="-128"/>
                <a:ea typeface="メイリオ" panose="020B0604030504040204" pitchFamily="50" charset="-128"/>
              </a:rPr>
              <a:t>実験の結果を比較して、差異点や共通点を基に、新たな問題を</a:t>
            </a:r>
            <a:r>
              <a:rPr lang="ja-JP" altLang="en-US" sz="1800" b="1" dirty="0">
                <a:solidFill>
                  <a:srgbClr val="002060"/>
                </a:solidFill>
                <a:latin typeface="メイリオ" panose="020B0604030504040204" pitchFamily="50" charset="-128"/>
                <a:ea typeface="メイリオ" panose="020B0604030504040204" pitchFamily="50" charset="-128"/>
              </a:rPr>
              <a:t>見いだし、適切に表現する学習活動を設定しましょう。</a:t>
            </a:r>
            <a:endParaRPr kumimoji="1" lang="ja-JP" altLang="en-US" b="1" dirty="0"/>
          </a:p>
        </p:txBody>
      </p:sp>
      <p:sp>
        <p:nvSpPr>
          <p:cNvPr id="2" name="四角形: 角を丸くする 1">
            <a:extLst>
              <a:ext uri="{FF2B5EF4-FFF2-40B4-BE49-F238E27FC236}">
                <a16:creationId xmlns:a16="http://schemas.microsoft.com/office/drawing/2014/main" id="{72C37D13-15FE-106F-A027-DC63DBBCE0A1}"/>
              </a:ext>
            </a:extLst>
          </p:cNvPr>
          <p:cNvSpPr/>
          <p:nvPr/>
        </p:nvSpPr>
        <p:spPr>
          <a:xfrm>
            <a:off x="285354" y="782898"/>
            <a:ext cx="3775611" cy="394339"/>
          </a:xfrm>
          <a:prstGeom prst="roundRect">
            <a:avLst>
              <a:gd name="adj" fmla="val 25472"/>
            </a:avLst>
          </a:prstGeom>
          <a:solidFill>
            <a:srgbClr val="002060"/>
          </a:solid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b="1" dirty="0">
                <a:solidFill>
                  <a:schemeClr val="bg1"/>
                </a:solidFill>
                <a:latin typeface="メイリオ" panose="020B0604030504040204" pitchFamily="50" charset="-128"/>
                <a:ea typeface="メイリオ" panose="020B0604030504040204" pitchFamily="50" charset="-128"/>
              </a:rPr>
              <a:t>こんな授業を！授業改善のヒント</a:t>
            </a:r>
          </a:p>
        </p:txBody>
      </p:sp>
      <p:sp>
        <p:nvSpPr>
          <p:cNvPr id="32" name="正方形/長方形 31">
            <a:extLst>
              <a:ext uri="{FF2B5EF4-FFF2-40B4-BE49-F238E27FC236}">
                <a16:creationId xmlns:a16="http://schemas.microsoft.com/office/drawing/2014/main" id="{2A70F86A-BDA5-CF2C-327C-5E84FC30DB2A}"/>
              </a:ext>
            </a:extLst>
          </p:cNvPr>
          <p:cNvSpPr/>
          <p:nvPr/>
        </p:nvSpPr>
        <p:spPr>
          <a:xfrm>
            <a:off x="192920" y="2083528"/>
            <a:ext cx="8706540" cy="466829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5" name="タイトル 1">
            <a:extLst>
              <a:ext uri="{FF2B5EF4-FFF2-40B4-BE49-F238E27FC236}">
                <a16:creationId xmlns:a16="http://schemas.microsoft.com/office/drawing/2014/main" id="{4B639575-2758-CDE8-90BC-8B6771749834}"/>
              </a:ext>
            </a:extLst>
          </p:cNvPr>
          <p:cNvSpPr txBox="1">
            <a:spLocks/>
          </p:cNvSpPr>
          <p:nvPr/>
        </p:nvSpPr>
        <p:spPr>
          <a:xfrm>
            <a:off x="107504" y="106180"/>
            <a:ext cx="8928992" cy="499349"/>
          </a:xfrm>
          <a:prstGeom prst="rect">
            <a:avLst/>
          </a:prstGeom>
          <a:solidFill>
            <a:srgbClr val="002060"/>
          </a:solidFill>
        </p:spPr>
        <p:txBody>
          <a:bodyPr vert="horz" wrap="square" lIns="91440" tIns="144000" rIns="91440" bIns="45720" rtlCol="0" anchor="ct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20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理科 ３（４）　差異点や共通点を基に、問題を見いだす　授業展開例</a:t>
            </a:r>
          </a:p>
        </p:txBody>
      </p:sp>
      <p:pic>
        <p:nvPicPr>
          <p:cNvPr id="9" name="Picture 2">
            <a:extLst>
              <a:ext uri="{FF2B5EF4-FFF2-40B4-BE49-F238E27FC236}">
                <a16:creationId xmlns:a16="http://schemas.microsoft.com/office/drawing/2014/main" id="{C7118947-5107-F08E-4391-5A54B8FCCCA3}"/>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84971" y="3326465"/>
            <a:ext cx="648229" cy="649369"/>
          </a:xfrm>
          <a:prstGeom prst="rect">
            <a:avLst/>
          </a:prstGeom>
          <a:noFill/>
          <a:extLst>
            <a:ext uri="{909E8E84-426E-40DD-AFC4-6F175D3DCCD1}">
              <a14:hiddenFill xmlns:a14="http://schemas.microsoft.com/office/drawing/2010/main">
                <a:solidFill>
                  <a:srgbClr val="FFFFFF"/>
                </a:solidFill>
              </a14:hiddenFill>
            </a:ext>
          </a:extLst>
        </p:spPr>
      </p:pic>
      <p:sp>
        <p:nvSpPr>
          <p:cNvPr id="10" name="テキスト ボックス 9">
            <a:extLst>
              <a:ext uri="{FF2B5EF4-FFF2-40B4-BE49-F238E27FC236}">
                <a16:creationId xmlns:a16="http://schemas.microsoft.com/office/drawing/2014/main" id="{E2BE64E0-AA37-201B-6834-D1E352A3D73D}"/>
              </a:ext>
            </a:extLst>
          </p:cNvPr>
          <p:cNvSpPr txBox="1"/>
          <p:nvPr/>
        </p:nvSpPr>
        <p:spPr>
          <a:xfrm>
            <a:off x="3978543" y="4009671"/>
            <a:ext cx="614238" cy="271869"/>
          </a:xfrm>
          <a:prstGeom prst="rect">
            <a:avLst/>
          </a:prstGeom>
          <a:noFill/>
        </p:spPr>
        <p:txBody>
          <a:bodyPr wrap="square" rtlCol="0">
            <a:spAutoFit/>
          </a:bodyPr>
          <a:lstStyle/>
          <a:p>
            <a:pPr algn="just">
              <a:lnSpc>
                <a:spcPts val="1400"/>
              </a:lnSpc>
            </a:pPr>
            <a:r>
              <a:rPr lang="ja-JP" altLang="en-US" sz="1200" dirty="0">
                <a:solidFill>
                  <a:srgbClr val="002060"/>
                </a:solidFill>
                <a:latin typeface="メイリオ" panose="020B0604030504040204" pitchFamily="50" charset="-128"/>
                <a:ea typeface="メイリオ" panose="020B0604030504040204" pitchFamily="50" charset="-128"/>
              </a:rPr>
              <a:t>先生</a:t>
            </a:r>
            <a:endParaRPr lang="en-US" altLang="ja-JP" sz="1200" dirty="0">
              <a:solidFill>
                <a:srgbClr val="002060"/>
              </a:solidFill>
              <a:latin typeface="メイリオ" panose="020B0604030504040204" pitchFamily="50" charset="-128"/>
              <a:ea typeface="メイリオ" panose="020B0604030504040204" pitchFamily="50" charset="-128"/>
            </a:endParaRPr>
          </a:p>
        </p:txBody>
      </p:sp>
      <p:pic>
        <p:nvPicPr>
          <p:cNvPr id="12" name="Picture 10">
            <a:extLst>
              <a:ext uri="{FF2B5EF4-FFF2-40B4-BE49-F238E27FC236}">
                <a16:creationId xmlns:a16="http://schemas.microsoft.com/office/drawing/2014/main" id="{26701D6A-907C-015A-CB73-1BDC50C99865}"/>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3609" y="2290687"/>
            <a:ext cx="628603" cy="628603"/>
          </a:xfrm>
          <a:prstGeom prst="rect">
            <a:avLst/>
          </a:prstGeom>
          <a:noFill/>
          <a:extLst>
            <a:ext uri="{909E8E84-426E-40DD-AFC4-6F175D3DCCD1}">
              <a14:hiddenFill xmlns:a14="http://schemas.microsoft.com/office/drawing/2010/main">
                <a:solidFill>
                  <a:srgbClr val="FFFFFF"/>
                </a:solidFill>
              </a14:hiddenFill>
            </a:ext>
          </a:extLst>
        </p:spPr>
      </p:pic>
      <p:sp>
        <p:nvSpPr>
          <p:cNvPr id="13" name="吹き出し: 角を丸めた四角形 12">
            <a:extLst>
              <a:ext uri="{FF2B5EF4-FFF2-40B4-BE49-F238E27FC236}">
                <a16:creationId xmlns:a16="http://schemas.microsoft.com/office/drawing/2014/main" id="{2A21C7A5-EAB5-5D05-29CB-F308C0D46808}"/>
              </a:ext>
            </a:extLst>
          </p:cNvPr>
          <p:cNvSpPr/>
          <p:nvPr/>
        </p:nvSpPr>
        <p:spPr>
          <a:xfrm>
            <a:off x="847960" y="2194950"/>
            <a:ext cx="3428981" cy="922441"/>
          </a:xfrm>
          <a:prstGeom prst="wedgeRoundRectCallout">
            <a:avLst>
              <a:gd name="adj1" fmla="val -56427"/>
              <a:gd name="adj2" fmla="val -3537"/>
              <a:gd name="adj3" fmla="val 16667"/>
            </a:avLst>
          </a:prstGeom>
          <a:solidFill>
            <a:schemeClr val="accent3">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nSpc>
                <a:spcPts val="1600"/>
              </a:lnSpc>
            </a:pPr>
            <a:r>
              <a:rPr lang="ja-JP" altLang="en-US" sz="1400" dirty="0">
                <a:latin typeface="メイリオ" panose="020B0604030504040204" pitchFamily="50" charset="-128"/>
                <a:ea typeface="メイリオ" panose="020B0604030504040204" pitchFamily="50" charset="-128"/>
              </a:rPr>
              <a:t>インゲンマメやヘチマの種子が発芽するには水、空気、適した温度といった条件が必要だった。</a:t>
            </a:r>
            <a:endParaRPr lang="en-US" altLang="ja-JP" sz="1400" dirty="0">
              <a:latin typeface="メイリオ" panose="020B0604030504040204" pitchFamily="50" charset="-128"/>
              <a:ea typeface="メイリオ" panose="020B0604030504040204" pitchFamily="50" charset="-128"/>
            </a:endParaRPr>
          </a:p>
          <a:p>
            <a:pPr>
              <a:lnSpc>
                <a:spcPts val="1600"/>
              </a:lnSpc>
            </a:pPr>
            <a:r>
              <a:rPr lang="ja-JP" altLang="en-US" sz="1400" dirty="0">
                <a:latin typeface="メイリオ" panose="020B0604030504040204" pitchFamily="50" charset="-128"/>
                <a:ea typeface="メイリオ" panose="020B0604030504040204" pitchFamily="50" charset="-128"/>
              </a:rPr>
              <a:t>他の植物も同じなのか調べてみたい。</a:t>
            </a:r>
            <a:endParaRPr lang="en-US" altLang="ja-JP" sz="1400" dirty="0">
              <a:latin typeface="メイリオ" panose="020B0604030504040204" pitchFamily="50" charset="-128"/>
              <a:ea typeface="メイリオ" panose="020B0604030504040204" pitchFamily="50" charset="-128"/>
            </a:endParaRPr>
          </a:p>
        </p:txBody>
      </p:sp>
      <p:sp>
        <p:nvSpPr>
          <p:cNvPr id="14" name="吹き出し: 角を丸めた四角形 13">
            <a:extLst>
              <a:ext uri="{FF2B5EF4-FFF2-40B4-BE49-F238E27FC236}">
                <a16:creationId xmlns:a16="http://schemas.microsoft.com/office/drawing/2014/main" id="{E880EB34-CEA7-938D-0A61-F71E3BC88F03}"/>
              </a:ext>
            </a:extLst>
          </p:cNvPr>
          <p:cNvSpPr/>
          <p:nvPr/>
        </p:nvSpPr>
        <p:spPr>
          <a:xfrm>
            <a:off x="237513" y="3178416"/>
            <a:ext cx="3428981" cy="1756191"/>
          </a:xfrm>
          <a:prstGeom prst="wedgeRoundRectCallout">
            <a:avLst>
              <a:gd name="adj1" fmla="val 57599"/>
              <a:gd name="adj2" fmla="val -18235"/>
              <a:gd name="adj3" fmla="val 16667"/>
            </a:avLst>
          </a:prstGeom>
          <a:solidFill>
            <a:srgbClr val="FFEBFF"/>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t"/>
          <a:lstStyle/>
          <a:p>
            <a:pPr>
              <a:lnSpc>
                <a:spcPts val="1600"/>
              </a:lnSpc>
            </a:pPr>
            <a:r>
              <a:rPr kumimoji="1" lang="ja-JP" altLang="en-US" sz="1400" dirty="0">
                <a:latin typeface="メイリオ" panose="020B0604030504040204" pitchFamily="50" charset="-128"/>
                <a:ea typeface="メイリオ" panose="020B0604030504040204" pitchFamily="50" charset="-128"/>
              </a:rPr>
              <a:t>実はね、レタス</a:t>
            </a:r>
            <a:endParaRPr kumimoji="1" lang="en-US" altLang="ja-JP" sz="1400" dirty="0">
              <a:latin typeface="メイリオ" panose="020B0604030504040204" pitchFamily="50" charset="-128"/>
              <a:ea typeface="メイリオ" panose="020B0604030504040204" pitchFamily="50" charset="-128"/>
            </a:endParaRPr>
          </a:p>
          <a:p>
            <a:pPr>
              <a:lnSpc>
                <a:spcPts val="1600"/>
              </a:lnSpc>
            </a:pPr>
            <a:r>
              <a:rPr kumimoji="1" lang="ja-JP" altLang="en-US" sz="1400" dirty="0">
                <a:latin typeface="メイリオ" panose="020B0604030504040204" pitchFamily="50" charset="-128"/>
                <a:ea typeface="メイリオ" panose="020B0604030504040204" pitchFamily="50" charset="-128"/>
              </a:rPr>
              <a:t>の種子を発芽さ</a:t>
            </a:r>
            <a:endParaRPr kumimoji="1" lang="en-US" altLang="ja-JP" sz="1400" dirty="0">
              <a:latin typeface="メイリオ" panose="020B0604030504040204" pitchFamily="50" charset="-128"/>
              <a:ea typeface="メイリオ" panose="020B0604030504040204" pitchFamily="50" charset="-128"/>
            </a:endParaRPr>
          </a:p>
          <a:p>
            <a:pPr>
              <a:lnSpc>
                <a:spcPts val="1600"/>
              </a:lnSpc>
            </a:pPr>
            <a:r>
              <a:rPr kumimoji="1" lang="ja-JP" altLang="en-US" sz="1400" dirty="0">
                <a:latin typeface="メイリオ" panose="020B0604030504040204" pitchFamily="50" charset="-128"/>
                <a:ea typeface="メイリオ" panose="020B0604030504040204" pitchFamily="50" charset="-128"/>
              </a:rPr>
              <a:t>せようと思って</a:t>
            </a:r>
            <a:endParaRPr kumimoji="1" lang="en-US" altLang="ja-JP" sz="1400" dirty="0">
              <a:latin typeface="メイリオ" panose="020B0604030504040204" pitchFamily="50" charset="-128"/>
              <a:ea typeface="メイリオ" panose="020B0604030504040204" pitchFamily="50" charset="-128"/>
            </a:endParaRPr>
          </a:p>
          <a:p>
            <a:pPr>
              <a:lnSpc>
                <a:spcPts val="1600"/>
              </a:lnSpc>
            </a:pPr>
            <a:r>
              <a:rPr kumimoji="1" lang="ja-JP" altLang="en-US" sz="1400" dirty="0">
                <a:latin typeface="メイリオ" panose="020B0604030504040204" pitchFamily="50" charset="-128"/>
                <a:ea typeface="メイリオ" panose="020B0604030504040204" pitchFamily="50" charset="-128"/>
              </a:rPr>
              <a:t>水、空気、温度</a:t>
            </a:r>
            <a:endParaRPr kumimoji="1" lang="en-US" altLang="ja-JP" sz="1400" dirty="0">
              <a:latin typeface="メイリオ" panose="020B0604030504040204" pitchFamily="50" charset="-128"/>
              <a:ea typeface="メイリオ" panose="020B0604030504040204" pitchFamily="50" charset="-128"/>
            </a:endParaRPr>
          </a:p>
          <a:p>
            <a:pPr>
              <a:lnSpc>
                <a:spcPts val="1600"/>
              </a:lnSpc>
            </a:pPr>
            <a:r>
              <a:rPr kumimoji="1" lang="ja-JP" altLang="en-US" sz="1400" dirty="0">
                <a:latin typeface="メイリオ" panose="020B0604030504040204" pitchFamily="50" charset="-128"/>
                <a:ea typeface="メイリオ" panose="020B0604030504040204" pitchFamily="50" charset="-128"/>
              </a:rPr>
              <a:t>の条件を次のよ</a:t>
            </a:r>
            <a:endParaRPr kumimoji="1" lang="en-US" altLang="ja-JP" sz="1400" dirty="0">
              <a:latin typeface="メイリオ" panose="020B0604030504040204" pitchFamily="50" charset="-128"/>
              <a:ea typeface="メイリオ" panose="020B0604030504040204" pitchFamily="50" charset="-128"/>
            </a:endParaRPr>
          </a:p>
          <a:p>
            <a:pPr>
              <a:lnSpc>
                <a:spcPts val="1600"/>
              </a:lnSpc>
            </a:pPr>
            <a:r>
              <a:rPr kumimoji="1" lang="ja-JP" altLang="en-US" sz="1400" dirty="0">
                <a:latin typeface="メイリオ" panose="020B0604030504040204" pitchFamily="50" charset="-128"/>
                <a:ea typeface="メイリオ" panose="020B0604030504040204" pitchFamily="50" charset="-128"/>
              </a:rPr>
              <a:t>うにしたのに、</a:t>
            </a:r>
            <a:endParaRPr kumimoji="1" lang="en-US" altLang="ja-JP" sz="1400" dirty="0">
              <a:latin typeface="メイリオ" panose="020B0604030504040204" pitchFamily="50" charset="-128"/>
              <a:ea typeface="メイリオ" panose="020B0604030504040204" pitchFamily="50" charset="-128"/>
            </a:endParaRPr>
          </a:p>
          <a:p>
            <a:pPr>
              <a:lnSpc>
                <a:spcPts val="1600"/>
              </a:lnSpc>
            </a:pPr>
            <a:r>
              <a:rPr kumimoji="1" lang="ja-JP" altLang="en-US" sz="1400" dirty="0">
                <a:latin typeface="メイリオ" panose="020B0604030504040204" pitchFamily="50" charset="-128"/>
                <a:ea typeface="メイリオ" panose="020B0604030504040204" pitchFamily="50" charset="-128"/>
              </a:rPr>
              <a:t>いつまで経って</a:t>
            </a:r>
            <a:endParaRPr kumimoji="1" lang="en-US" altLang="ja-JP" sz="1400" dirty="0">
              <a:latin typeface="メイリオ" panose="020B0604030504040204" pitchFamily="50" charset="-128"/>
              <a:ea typeface="メイリオ" panose="020B0604030504040204" pitchFamily="50" charset="-128"/>
            </a:endParaRPr>
          </a:p>
          <a:p>
            <a:pPr>
              <a:lnSpc>
                <a:spcPts val="1600"/>
              </a:lnSpc>
            </a:pPr>
            <a:r>
              <a:rPr kumimoji="1" lang="ja-JP" altLang="en-US" sz="1400" dirty="0">
                <a:latin typeface="メイリオ" panose="020B0604030504040204" pitchFamily="50" charset="-128"/>
                <a:ea typeface="メイリオ" panose="020B0604030504040204" pitchFamily="50" charset="-128"/>
              </a:rPr>
              <a:t>も発芽しないんです</a:t>
            </a:r>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a:t>
            </a:r>
            <a:endParaRPr kumimoji="1" lang="en-US" altLang="ja-JP" sz="1400" dirty="0">
              <a:latin typeface="メイリオ" panose="020B0604030504040204" pitchFamily="50" charset="-128"/>
              <a:ea typeface="メイリオ" panose="020B0604030504040204" pitchFamily="50" charset="-128"/>
            </a:endParaRPr>
          </a:p>
          <a:p>
            <a:pPr>
              <a:lnSpc>
                <a:spcPts val="1600"/>
              </a:lnSpc>
            </a:pPr>
            <a:endParaRPr lang="en-US" altLang="ja-JP" sz="1400" dirty="0">
              <a:latin typeface="メイリオ" panose="020B0604030504040204" pitchFamily="50" charset="-128"/>
              <a:ea typeface="メイリオ" panose="020B0604030504040204" pitchFamily="50" charset="-128"/>
            </a:endParaRPr>
          </a:p>
          <a:p>
            <a:pPr>
              <a:lnSpc>
                <a:spcPts val="1600"/>
              </a:lnSpc>
            </a:pPr>
            <a:r>
              <a:rPr kumimoji="1" lang="ja-JP" altLang="en-US" sz="1400" dirty="0">
                <a:latin typeface="メイリオ" panose="020B0604030504040204" pitchFamily="50" charset="-128"/>
                <a:ea typeface="メイリオ" panose="020B0604030504040204" pitchFamily="50" charset="-128"/>
              </a:rPr>
              <a:t>　　　</a:t>
            </a:r>
          </a:p>
        </p:txBody>
      </p:sp>
      <p:pic>
        <p:nvPicPr>
          <p:cNvPr id="22" name="図 21">
            <a:extLst>
              <a:ext uri="{FF2B5EF4-FFF2-40B4-BE49-F238E27FC236}">
                <a16:creationId xmlns:a16="http://schemas.microsoft.com/office/drawing/2014/main" id="{B029F2E7-C5F0-2BA1-69B3-2182E9E6F968}"/>
              </a:ext>
            </a:extLst>
          </p:cNvPr>
          <p:cNvPicPr>
            <a:picLocks noChangeAspect="1"/>
          </p:cNvPicPr>
          <p:nvPr/>
        </p:nvPicPr>
        <p:blipFill>
          <a:blip r:embed="rId5"/>
          <a:stretch>
            <a:fillRect/>
          </a:stretch>
        </p:blipFill>
        <p:spPr>
          <a:xfrm>
            <a:off x="1791375" y="3376517"/>
            <a:ext cx="1799815" cy="1258345"/>
          </a:xfrm>
          <a:prstGeom prst="rect">
            <a:avLst/>
          </a:prstGeom>
        </p:spPr>
      </p:pic>
      <p:pic>
        <p:nvPicPr>
          <p:cNvPr id="24" name="Picture 6">
            <a:extLst>
              <a:ext uri="{FF2B5EF4-FFF2-40B4-BE49-F238E27FC236}">
                <a16:creationId xmlns:a16="http://schemas.microsoft.com/office/drawing/2014/main" id="{3630DBB7-A586-29BF-C16E-1177CE53AFD9}"/>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16724" y="4995632"/>
            <a:ext cx="628602" cy="628602"/>
          </a:xfrm>
          <a:prstGeom prst="rect">
            <a:avLst/>
          </a:prstGeom>
          <a:noFill/>
          <a:extLst>
            <a:ext uri="{909E8E84-426E-40DD-AFC4-6F175D3DCCD1}">
              <a14:hiddenFill xmlns:a14="http://schemas.microsoft.com/office/drawing/2010/main">
                <a:solidFill>
                  <a:srgbClr val="FFFFFF"/>
                </a:solidFill>
              </a14:hiddenFill>
            </a:ext>
          </a:extLst>
        </p:spPr>
      </p:pic>
      <p:sp>
        <p:nvSpPr>
          <p:cNvPr id="25" name="吹き出し: 角を丸めた四角形 24">
            <a:extLst>
              <a:ext uri="{FF2B5EF4-FFF2-40B4-BE49-F238E27FC236}">
                <a16:creationId xmlns:a16="http://schemas.microsoft.com/office/drawing/2014/main" id="{22AC7EC2-1A6F-E7BF-7284-8416FC6E931A}"/>
              </a:ext>
            </a:extLst>
          </p:cNvPr>
          <p:cNvSpPr/>
          <p:nvPr/>
        </p:nvSpPr>
        <p:spPr>
          <a:xfrm>
            <a:off x="920688" y="5072502"/>
            <a:ext cx="3428981" cy="611277"/>
          </a:xfrm>
          <a:prstGeom prst="wedgeRoundRectCallout">
            <a:avLst>
              <a:gd name="adj1" fmla="val -56427"/>
              <a:gd name="adj2" fmla="val -3537"/>
              <a:gd name="adj3" fmla="val 16667"/>
            </a:avLst>
          </a:prstGeom>
          <a:solidFill>
            <a:schemeClr val="accent3">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nSpc>
                <a:spcPts val="1600"/>
              </a:lnSpc>
            </a:pPr>
            <a:r>
              <a:rPr lang="ja-JP" altLang="en-US" sz="1400" dirty="0">
                <a:latin typeface="メイリオ" panose="020B0604030504040204" pitchFamily="50" charset="-128"/>
                <a:ea typeface="メイリオ" panose="020B0604030504040204" pitchFamily="50" charset="-128"/>
              </a:rPr>
              <a:t>レタスの種子を発芽するには、これ以外の条件が必要なのかな。</a:t>
            </a:r>
            <a:endParaRPr lang="en-US" altLang="ja-JP" sz="1400" dirty="0">
              <a:latin typeface="メイリオ" panose="020B0604030504040204" pitchFamily="50" charset="-128"/>
              <a:ea typeface="メイリオ" panose="020B0604030504040204" pitchFamily="50" charset="-128"/>
            </a:endParaRPr>
          </a:p>
        </p:txBody>
      </p:sp>
      <p:pic>
        <p:nvPicPr>
          <p:cNvPr id="26" name="Picture 12">
            <a:extLst>
              <a:ext uri="{FF2B5EF4-FFF2-40B4-BE49-F238E27FC236}">
                <a16:creationId xmlns:a16="http://schemas.microsoft.com/office/drawing/2014/main" id="{459AF5B1-CDC9-E1B9-ABD3-81DDF5418D63}"/>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27151" y="5893055"/>
            <a:ext cx="628602" cy="628602"/>
          </a:xfrm>
          <a:prstGeom prst="rect">
            <a:avLst/>
          </a:prstGeom>
          <a:noFill/>
          <a:extLst>
            <a:ext uri="{909E8E84-426E-40DD-AFC4-6F175D3DCCD1}">
              <a14:hiddenFill xmlns:a14="http://schemas.microsoft.com/office/drawing/2010/main">
                <a:solidFill>
                  <a:srgbClr val="FFFFFF"/>
                </a:solidFill>
              </a14:hiddenFill>
            </a:ext>
          </a:extLst>
        </p:spPr>
      </p:pic>
      <p:sp>
        <p:nvSpPr>
          <p:cNvPr id="27" name="吹き出し: 角を丸めた四角形 26">
            <a:extLst>
              <a:ext uri="{FF2B5EF4-FFF2-40B4-BE49-F238E27FC236}">
                <a16:creationId xmlns:a16="http://schemas.microsoft.com/office/drawing/2014/main" id="{4BB662D7-AC48-4824-50DE-7C9293E3E890}"/>
              </a:ext>
            </a:extLst>
          </p:cNvPr>
          <p:cNvSpPr/>
          <p:nvPr/>
        </p:nvSpPr>
        <p:spPr>
          <a:xfrm>
            <a:off x="847960" y="5861356"/>
            <a:ext cx="3428981" cy="712886"/>
          </a:xfrm>
          <a:prstGeom prst="wedgeRoundRectCallout">
            <a:avLst>
              <a:gd name="adj1" fmla="val -56427"/>
              <a:gd name="adj2" fmla="val -3537"/>
              <a:gd name="adj3" fmla="val 16667"/>
            </a:avLst>
          </a:prstGeom>
          <a:solidFill>
            <a:schemeClr val="accent3">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nSpc>
                <a:spcPts val="1600"/>
              </a:lnSpc>
            </a:pPr>
            <a:r>
              <a:rPr lang="ja-JP" altLang="en-US" sz="1400" dirty="0">
                <a:latin typeface="メイリオ" panose="020B0604030504040204" pitchFamily="50" charset="-128"/>
                <a:ea typeface="メイリオ" panose="020B0604030504040204" pitchFamily="50" charset="-128"/>
              </a:rPr>
              <a:t>生活科でアサガオを育てたときに、日光がよく当たるようにしたり、肥料をあげたりしたよ。水もたくさんあげた。</a:t>
            </a:r>
            <a:endParaRPr lang="en-US" altLang="ja-JP" sz="1400" dirty="0">
              <a:latin typeface="メイリオ" panose="020B0604030504040204" pitchFamily="50" charset="-128"/>
              <a:ea typeface="メイリオ" panose="020B0604030504040204" pitchFamily="50" charset="-128"/>
            </a:endParaRPr>
          </a:p>
        </p:txBody>
      </p:sp>
      <p:pic>
        <p:nvPicPr>
          <p:cNvPr id="28" name="Picture 2">
            <a:extLst>
              <a:ext uri="{FF2B5EF4-FFF2-40B4-BE49-F238E27FC236}">
                <a16:creationId xmlns:a16="http://schemas.microsoft.com/office/drawing/2014/main" id="{3DD11056-8C28-98B0-1156-6743421D1D3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62822" y="2139344"/>
            <a:ext cx="648229" cy="649369"/>
          </a:xfrm>
          <a:prstGeom prst="rect">
            <a:avLst/>
          </a:prstGeom>
          <a:noFill/>
          <a:extLst>
            <a:ext uri="{909E8E84-426E-40DD-AFC4-6F175D3DCCD1}">
              <a14:hiddenFill xmlns:a14="http://schemas.microsoft.com/office/drawing/2010/main">
                <a:solidFill>
                  <a:srgbClr val="FFFFFF"/>
                </a:solidFill>
              </a14:hiddenFill>
            </a:ext>
          </a:extLst>
        </p:spPr>
      </p:pic>
      <p:sp>
        <p:nvSpPr>
          <p:cNvPr id="29" name="テキスト ボックス 28">
            <a:extLst>
              <a:ext uri="{FF2B5EF4-FFF2-40B4-BE49-F238E27FC236}">
                <a16:creationId xmlns:a16="http://schemas.microsoft.com/office/drawing/2014/main" id="{85B980BE-439D-F68C-956A-FD1C46FB96B8}"/>
              </a:ext>
            </a:extLst>
          </p:cNvPr>
          <p:cNvSpPr txBox="1"/>
          <p:nvPr/>
        </p:nvSpPr>
        <p:spPr>
          <a:xfrm>
            <a:off x="8256394" y="2822550"/>
            <a:ext cx="614238" cy="271869"/>
          </a:xfrm>
          <a:prstGeom prst="rect">
            <a:avLst/>
          </a:prstGeom>
          <a:noFill/>
        </p:spPr>
        <p:txBody>
          <a:bodyPr wrap="square" rtlCol="0">
            <a:spAutoFit/>
          </a:bodyPr>
          <a:lstStyle/>
          <a:p>
            <a:pPr algn="just">
              <a:lnSpc>
                <a:spcPts val="1400"/>
              </a:lnSpc>
            </a:pPr>
            <a:r>
              <a:rPr lang="ja-JP" altLang="en-US" sz="1200" dirty="0">
                <a:solidFill>
                  <a:srgbClr val="002060"/>
                </a:solidFill>
                <a:latin typeface="メイリオ" panose="020B0604030504040204" pitchFamily="50" charset="-128"/>
                <a:ea typeface="メイリオ" panose="020B0604030504040204" pitchFamily="50" charset="-128"/>
              </a:rPr>
              <a:t>先生</a:t>
            </a:r>
            <a:endParaRPr lang="en-US" altLang="ja-JP" sz="1200" dirty="0">
              <a:solidFill>
                <a:srgbClr val="002060"/>
              </a:solidFill>
              <a:latin typeface="メイリオ" panose="020B0604030504040204" pitchFamily="50" charset="-128"/>
              <a:ea typeface="メイリオ" panose="020B0604030504040204" pitchFamily="50" charset="-128"/>
            </a:endParaRPr>
          </a:p>
        </p:txBody>
      </p:sp>
      <p:sp>
        <p:nvSpPr>
          <p:cNvPr id="30" name="吹き出し: 角を丸めた四角形 29">
            <a:extLst>
              <a:ext uri="{FF2B5EF4-FFF2-40B4-BE49-F238E27FC236}">
                <a16:creationId xmlns:a16="http://schemas.microsoft.com/office/drawing/2014/main" id="{2AADE1DF-ED4F-69E5-E3D0-0B0686D12CF1}"/>
              </a:ext>
            </a:extLst>
          </p:cNvPr>
          <p:cNvSpPr/>
          <p:nvPr/>
        </p:nvSpPr>
        <p:spPr>
          <a:xfrm>
            <a:off x="4656993" y="2212629"/>
            <a:ext cx="3428981" cy="895211"/>
          </a:xfrm>
          <a:prstGeom prst="wedgeRoundRectCallout">
            <a:avLst>
              <a:gd name="adj1" fmla="val 53313"/>
              <a:gd name="adj2" fmla="val -19165"/>
              <a:gd name="adj3" fmla="val 16667"/>
            </a:avLst>
          </a:prstGeom>
          <a:solidFill>
            <a:srgbClr val="FFEBFF"/>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t"/>
          <a:lstStyle/>
          <a:p>
            <a:pPr>
              <a:lnSpc>
                <a:spcPts val="1600"/>
              </a:lnSpc>
            </a:pPr>
            <a:r>
              <a:rPr lang="ja-JP" altLang="en-US" sz="1400" dirty="0">
                <a:latin typeface="メイリオ" panose="020B0604030504040204" pitchFamily="50" charset="-128"/>
                <a:ea typeface="メイリオ" panose="020B0604030504040204" pitchFamily="50" charset="-128"/>
              </a:rPr>
              <a:t>インゲンマメやヘチマの種子の発芽に必要な条件とアサガオを育てた時に工夫した点について整理してみたらどうですか？</a:t>
            </a:r>
            <a:endParaRPr lang="en-US" altLang="ja-JP" sz="1400" dirty="0">
              <a:latin typeface="メイリオ" panose="020B0604030504040204" pitchFamily="50" charset="-128"/>
              <a:ea typeface="メイリオ" panose="020B0604030504040204" pitchFamily="50" charset="-128"/>
            </a:endParaRPr>
          </a:p>
          <a:p>
            <a:pPr>
              <a:lnSpc>
                <a:spcPts val="1600"/>
              </a:lnSpc>
            </a:pPr>
            <a:r>
              <a:rPr kumimoji="1" lang="ja-JP" altLang="en-US" sz="1400" dirty="0">
                <a:latin typeface="メイリオ" panose="020B0604030504040204" pitchFamily="50" charset="-128"/>
                <a:ea typeface="メイリオ" panose="020B0604030504040204" pitchFamily="50" charset="-128"/>
              </a:rPr>
              <a:t>　　　</a:t>
            </a:r>
          </a:p>
        </p:txBody>
      </p:sp>
      <p:graphicFrame>
        <p:nvGraphicFramePr>
          <p:cNvPr id="33" name="表 32">
            <a:extLst>
              <a:ext uri="{FF2B5EF4-FFF2-40B4-BE49-F238E27FC236}">
                <a16:creationId xmlns:a16="http://schemas.microsoft.com/office/drawing/2014/main" id="{62946397-9E46-4044-9CBE-3371D42903A6}"/>
              </a:ext>
            </a:extLst>
          </p:cNvPr>
          <p:cNvGraphicFramePr>
            <a:graphicFrameLocks noGrp="1"/>
          </p:cNvGraphicFramePr>
          <p:nvPr>
            <p:extLst>
              <p:ext uri="{D42A27DB-BD31-4B8C-83A1-F6EECF244321}">
                <p14:modId xmlns:p14="http://schemas.microsoft.com/office/powerpoint/2010/main" val="2610153940"/>
              </p:ext>
            </p:extLst>
          </p:nvPr>
        </p:nvGraphicFramePr>
        <p:xfrm>
          <a:off x="4656994" y="3392059"/>
          <a:ext cx="3999969" cy="914400"/>
        </p:xfrm>
        <a:graphic>
          <a:graphicData uri="http://schemas.openxmlformats.org/drawingml/2006/table">
            <a:tbl>
              <a:tblPr firstRow="1" bandRow="1">
                <a:tableStyleId>{2D5ABB26-0587-4C30-8999-92F81FD0307C}</a:tableStyleId>
              </a:tblPr>
              <a:tblGrid>
                <a:gridCol w="1333323">
                  <a:extLst>
                    <a:ext uri="{9D8B030D-6E8A-4147-A177-3AD203B41FA5}">
                      <a16:colId xmlns:a16="http://schemas.microsoft.com/office/drawing/2014/main" val="1832583329"/>
                    </a:ext>
                  </a:extLst>
                </a:gridCol>
                <a:gridCol w="1333323">
                  <a:extLst>
                    <a:ext uri="{9D8B030D-6E8A-4147-A177-3AD203B41FA5}">
                      <a16:colId xmlns:a16="http://schemas.microsoft.com/office/drawing/2014/main" val="3848808956"/>
                    </a:ext>
                  </a:extLst>
                </a:gridCol>
                <a:gridCol w="1333323">
                  <a:extLst>
                    <a:ext uri="{9D8B030D-6E8A-4147-A177-3AD203B41FA5}">
                      <a16:colId xmlns:a16="http://schemas.microsoft.com/office/drawing/2014/main" val="2030786133"/>
                    </a:ext>
                  </a:extLst>
                </a:gridCol>
              </a:tblGrid>
              <a:tr h="370840">
                <a:tc>
                  <a:txBody>
                    <a:bodyPr/>
                    <a:lstStyle/>
                    <a:p>
                      <a:pPr algn="ct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a:t>インゲンマメ</a:t>
                      </a:r>
                      <a:endParaRPr kumimoji="1" lang="en-US" altLang="ja-JP" sz="1200" dirty="0"/>
                    </a:p>
                    <a:p>
                      <a:pPr algn="ctr"/>
                      <a:r>
                        <a:rPr kumimoji="1" lang="ja-JP" altLang="en-US" sz="1200" dirty="0"/>
                        <a:t>ヘチマ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a:t>アサガオ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055234"/>
                  </a:ext>
                </a:extLst>
              </a:tr>
              <a:tr h="370840">
                <a:tc>
                  <a:txBody>
                    <a:bodyPr/>
                    <a:lstStyle/>
                    <a:p>
                      <a:pPr algn="ctr"/>
                      <a:r>
                        <a:rPr kumimoji="1" lang="ja-JP" altLang="en-US" sz="1100" dirty="0"/>
                        <a:t>条件や工夫した点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a:t>水・空気・</a:t>
                      </a:r>
                      <a:endParaRPr kumimoji="1" lang="en-US" altLang="ja-JP" sz="1200" dirty="0"/>
                    </a:p>
                    <a:p>
                      <a:pPr algn="ctr"/>
                      <a:r>
                        <a:rPr kumimoji="1" lang="ja-JP" altLang="en-US" sz="1200" dirty="0"/>
                        <a:t>適した温度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a:t>日光・肥料・水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93436443"/>
                  </a:ext>
                </a:extLst>
              </a:tr>
            </a:tbl>
          </a:graphicData>
        </a:graphic>
      </p:graphicFrame>
      <p:pic>
        <p:nvPicPr>
          <p:cNvPr id="34" name="Picture 6">
            <a:extLst>
              <a:ext uri="{FF2B5EF4-FFF2-40B4-BE49-F238E27FC236}">
                <a16:creationId xmlns:a16="http://schemas.microsoft.com/office/drawing/2014/main" id="{87E677A2-C404-A011-2CB1-62584A256678}"/>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348949" y="4430596"/>
            <a:ext cx="628602" cy="628602"/>
          </a:xfrm>
          <a:prstGeom prst="rect">
            <a:avLst/>
          </a:prstGeom>
          <a:noFill/>
          <a:extLst>
            <a:ext uri="{909E8E84-426E-40DD-AFC4-6F175D3DCCD1}">
              <a14:hiddenFill xmlns:a14="http://schemas.microsoft.com/office/drawing/2010/main">
                <a:solidFill>
                  <a:srgbClr val="FFFFFF"/>
                </a:solidFill>
              </a14:hiddenFill>
            </a:ext>
          </a:extLst>
        </p:spPr>
      </p:pic>
      <p:sp>
        <p:nvSpPr>
          <p:cNvPr id="35" name="吹き出し: 角を丸めた四角形 34">
            <a:extLst>
              <a:ext uri="{FF2B5EF4-FFF2-40B4-BE49-F238E27FC236}">
                <a16:creationId xmlns:a16="http://schemas.microsoft.com/office/drawing/2014/main" id="{62FFFDB2-C48D-4838-9ED1-A8F065031935}"/>
              </a:ext>
            </a:extLst>
          </p:cNvPr>
          <p:cNvSpPr/>
          <p:nvPr/>
        </p:nvSpPr>
        <p:spPr>
          <a:xfrm>
            <a:off x="4977551" y="4407482"/>
            <a:ext cx="3735542" cy="931490"/>
          </a:xfrm>
          <a:prstGeom prst="wedgeRoundRectCallout">
            <a:avLst>
              <a:gd name="adj1" fmla="val -52905"/>
              <a:gd name="adj2" fmla="val -18354"/>
              <a:gd name="adj3" fmla="val 16667"/>
            </a:avLst>
          </a:prstGeom>
          <a:solidFill>
            <a:schemeClr val="accent3">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nSpc>
                <a:spcPts val="1600"/>
              </a:lnSpc>
            </a:pPr>
            <a:r>
              <a:rPr lang="ja-JP" altLang="en-US" sz="1400" dirty="0">
                <a:latin typeface="メイリオ" panose="020B0604030504040204" pitchFamily="50" charset="-128"/>
                <a:ea typeface="メイリオ" panose="020B0604030504040204" pitchFamily="50" charset="-128"/>
              </a:rPr>
              <a:t>表に整理すると、条件や工夫した点の中に同じものや違うものがあることがわかった。もしかして、「肥料」が必要な条件かな。</a:t>
            </a:r>
            <a:endParaRPr lang="en-US" altLang="ja-JP" sz="1400" dirty="0">
              <a:latin typeface="メイリオ" panose="020B0604030504040204" pitchFamily="50" charset="-128"/>
              <a:ea typeface="メイリオ" panose="020B0604030504040204" pitchFamily="50" charset="-128"/>
            </a:endParaRPr>
          </a:p>
        </p:txBody>
      </p:sp>
      <p:sp>
        <p:nvSpPr>
          <p:cNvPr id="36" name="テキスト ボックス 35">
            <a:extLst>
              <a:ext uri="{FF2B5EF4-FFF2-40B4-BE49-F238E27FC236}">
                <a16:creationId xmlns:a16="http://schemas.microsoft.com/office/drawing/2014/main" id="{CD63C05A-44C4-EEB8-817E-8EAE3E945B9E}"/>
              </a:ext>
            </a:extLst>
          </p:cNvPr>
          <p:cNvSpPr txBox="1"/>
          <p:nvPr/>
        </p:nvSpPr>
        <p:spPr>
          <a:xfrm>
            <a:off x="4466314" y="3121144"/>
            <a:ext cx="4381328" cy="246221"/>
          </a:xfrm>
          <a:prstGeom prst="rect">
            <a:avLst/>
          </a:prstGeom>
          <a:noFill/>
        </p:spPr>
        <p:txBody>
          <a:bodyPr wrap="none" rtlCol="0">
            <a:spAutoFit/>
          </a:bodyPr>
          <a:lstStyle/>
          <a:p>
            <a:r>
              <a:rPr kumimoji="1" lang="ja-JP" altLang="en-US" sz="1000" dirty="0"/>
              <a:t>インゲンマメやヘチマの種子の発芽の条件とアサガオを育てた時に工夫した点</a:t>
            </a:r>
          </a:p>
        </p:txBody>
      </p:sp>
      <p:pic>
        <p:nvPicPr>
          <p:cNvPr id="38" name="Picture 12">
            <a:extLst>
              <a:ext uri="{FF2B5EF4-FFF2-40B4-BE49-F238E27FC236}">
                <a16:creationId xmlns:a16="http://schemas.microsoft.com/office/drawing/2014/main" id="{1A49B445-1B39-D65E-EAE7-598DB3B22184}"/>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384649" y="5258251"/>
            <a:ext cx="544687" cy="544687"/>
          </a:xfrm>
          <a:prstGeom prst="rect">
            <a:avLst/>
          </a:prstGeom>
          <a:noFill/>
          <a:extLst>
            <a:ext uri="{909E8E84-426E-40DD-AFC4-6F175D3DCCD1}">
              <a14:hiddenFill xmlns:a14="http://schemas.microsoft.com/office/drawing/2010/main">
                <a:solidFill>
                  <a:srgbClr val="FFFFFF"/>
                </a:solidFill>
              </a14:hiddenFill>
            </a:ext>
          </a:extLst>
        </p:spPr>
      </p:pic>
      <p:sp>
        <p:nvSpPr>
          <p:cNvPr id="39" name="吹き出し: 角を丸めた四角形 38">
            <a:extLst>
              <a:ext uri="{FF2B5EF4-FFF2-40B4-BE49-F238E27FC236}">
                <a16:creationId xmlns:a16="http://schemas.microsoft.com/office/drawing/2014/main" id="{E786FA27-90AB-D7DE-05D1-373BC61829F4}"/>
              </a:ext>
            </a:extLst>
          </p:cNvPr>
          <p:cNvSpPr/>
          <p:nvPr/>
        </p:nvSpPr>
        <p:spPr>
          <a:xfrm>
            <a:off x="4976982" y="5386397"/>
            <a:ext cx="3735542" cy="416541"/>
          </a:xfrm>
          <a:prstGeom prst="wedgeRoundRectCallout">
            <a:avLst>
              <a:gd name="adj1" fmla="val -52905"/>
              <a:gd name="adj2" fmla="val -18354"/>
              <a:gd name="adj3" fmla="val 16667"/>
            </a:avLst>
          </a:prstGeom>
          <a:solidFill>
            <a:schemeClr val="accent3">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nSpc>
                <a:spcPts val="1600"/>
              </a:lnSpc>
            </a:pPr>
            <a:r>
              <a:rPr lang="ja-JP" altLang="en-US" sz="1400" dirty="0">
                <a:latin typeface="メイリオ" panose="020B0604030504040204" pitchFamily="50" charset="-128"/>
                <a:ea typeface="メイリオ" panose="020B0604030504040204" pitchFamily="50" charset="-128"/>
              </a:rPr>
              <a:t>私は「日光」が必要なのか調べてみたいな。</a:t>
            </a:r>
            <a:endParaRPr lang="en-US" altLang="ja-JP" sz="1400" dirty="0">
              <a:latin typeface="メイリオ" panose="020B0604030504040204" pitchFamily="50" charset="-128"/>
              <a:ea typeface="メイリオ" panose="020B0604030504040204" pitchFamily="50" charset="-128"/>
            </a:endParaRPr>
          </a:p>
        </p:txBody>
      </p:sp>
      <p:pic>
        <p:nvPicPr>
          <p:cNvPr id="40" name="Picture 2">
            <a:extLst>
              <a:ext uri="{FF2B5EF4-FFF2-40B4-BE49-F238E27FC236}">
                <a16:creationId xmlns:a16="http://schemas.microsoft.com/office/drawing/2014/main" id="{083EACF1-6D76-7154-A0F7-4A11F97C103C}"/>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11941" y="5827482"/>
            <a:ext cx="648229" cy="649369"/>
          </a:xfrm>
          <a:prstGeom prst="rect">
            <a:avLst/>
          </a:prstGeom>
          <a:noFill/>
          <a:extLst>
            <a:ext uri="{909E8E84-426E-40DD-AFC4-6F175D3DCCD1}">
              <a14:hiddenFill xmlns:a14="http://schemas.microsoft.com/office/drawing/2010/main">
                <a:solidFill>
                  <a:srgbClr val="FFFFFF"/>
                </a:solidFill>
              </a14:hiddenFill>
            </a:ext>
          </a:extLst>
        </p:spPr>
      </p:pic>
      <p:sp>
        <p:nvSpPr>
          <p:cNvPr id="41" name="テキスト ボックス 40">
            <a:extLst>
              <a:ext uri="{FF2B5EF4-FFF2-40B4-BE49-F238E27FC236}">
                <a16:creationId xmlns:a16="http://schemas.microsoft.com/office/drawing/2014/main" id="{9B8D5D0F-73E9-F8DF-111C-7D355842E9C4}"/>
              </a:ext>
            </a:extLst>
          </p:cNvPr>
          <p:cNvSpPr txBox="1"/>
          <p:nvPr/>
        </p:nvSpPr>
        <p:spPr>
          <a:xfrm>
            <a:off x="8205513" y="6510688"/>
            <a:ext cx="614238" cy="271869"/>
          </a:xfrm>
          <a:prstGeom prst="rect">
            <a:avLst/>
          </a:prstGeom>
          <a:noFill/>
        </p:spPr>
        <p:txBody>
          <a:bodyPr wrap="square" rtlCol="0">
            <a:spAutoFit/>
          </a:bodyPr>
          <a:lstStyle/>
          <a:p>
            <a:pPr algn="just">
              <a:lnSpc>
                <a:spcPts val="1400"/>
              </a:lnSpc>
            </a:pPr>
            <a:r>
              <a:rPr lang="ja-JP" altLang="en-US" sz="1200" dirty="0">
                <a:solidFill>
                  <a:srgbClr val="002060"/>
                </a:solidFill>
                <a:latin typeface="メイリオ" panose="020B0604030504040204" pitchFamily="50" charset="-128"/>
                <a:ea typeface="メイリオ" panose="020B0604030504040204" pitchFamily="50" charset="-128"/>
              </a:rPr>
              <a:t>先生</a:t>
            </a:r>
            <a:endParaRPr lang="en-US" altLang="ja-JP" sz="1200" dirty="0">
              <a:solidFill>
                <a:srgbClr val="002060"/>
              </a:solidFill>
              <a:latin typeface="メイリオ" panose="020B0604030504040204" pitchFamily="50" charset="-128"/>
              <a:ea typeface="メイリオ" panose="020B0604030504040204" pitchFamily="50" charset="-128"/>
            </a:endParaRPr>
          </a:p>
        </p:txBody>
      </p:sp>
      <p:sp>
        <p:nvSpPr>
          <p:cNvPr id="42" name="吹き出し: 角を丸めた四角形 41">
            <a:extLst>
              <a:ext uri="{FF2B5EF4-FFF2-40B4-BE49-F238E27FC236}">
                <a16:creationId xmlns:a16="http://schemas.microsoft.com/office/drawing/2014/main" id="{798111C5-BA20-9EFA-1E82-7B6BFD7958F1}"/>
              </a:ext>
            </a:extLst>
          </p:cNvPr>
          <p:cNvSpPr/>
          <p:nvPr/>
        </p:nvSpPr>
        <p:spPr>
          <a:xfrm>
            <a:off x="4617332" y="5891539"/>
            <a:ext cx="3428981" cy="686873"/>
          </a:xfrm>
          <a:prstGeom prst="wedgeRoundRectCallout">
            <a:avLst>
              <a:gd name="adj1" fmla="val 53313"/>
              <a:gd name="adj2" fmla="val -19165"/>
              <a:gd name="adj3" fmla="val 16667"/>
            </a:avLst>
          </a:prstGeom>
          <a:solidFill>
            <a:srgbClr val="FFEBFF"/>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t"/>
          <a:lstStyle/>
          <a:p>
            <a:pPr>
              <a:lnSpc>
                <a:spcPts val="1600"/>
              </a:lnSpc>
            </a:pPr>
            <a:r>
              <a:rPr lang="ja-JP" altLang="en-US" sz="1400" dirty="0">
                <a:latin typeface="メイリオ" panose="020B0604030504040204" pitchFamily="50" charset="-128"/>
                <a:ea typeface="メイリオ" panose="020B0604030504040204" pitchFamily="50" charset="-128"/>
              </a:rPr>
              <a:t>それでは、表からの気付きや調べてみたいことを基に、解決したいことを</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問題</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のかたちにしてみましょう！</a:t>
            </a:r>
            <a:endParaRPr lang="en-US" altLang="ja-JP" sz="1400" dirty="0">
              <a:latin typeface="メイリオ" panose="020B0604030504040204" pitchFamily="50" charset="-128"/>
              <a:ea typeface="メイリオ" panose="020B0604030504040204" pitchFamily="50" charset="-128"/>
            </a:endParaRPr>
          </a:p>
          <a:p>
            <a:pPr>
              <a:lnSpc>
                <a:spcPts val="1600"/>
              </a:lnSpc>
            </a:pPr>
            <a:r>
              <a:rPr kumimoji="1" lang="ja-JP" altLang="en-US" sz="1400" dirty="0">
                <a:latin typeface="メイリオ" panose="020B0604030504040204" pitchFamily="50" charset="-128"/>
                <a:ea typeface="メイリオ" panose="020B0604030504040204" pitchFamily="50" charset="-128"/>
              </a:rPr>
              <a:t>　　　</a:t>
            </a:r>
          </a:p>
        </p:txBody>
      </p:sp>
      <p:sp>
        <p:nvSpPr>
          <p:cNvPr id="43" name="正方形/長方形 42">
            <a:extLst>
              <a:ext uri="{FF2B5EF4-FFF2-40B4-BE49-F238E27FC236}">
                <a16:creationId xmlns:a16="http://schemas.microsoft.com/office/drawing/2014/main" id="{B5AB7CBE-9B27-EEBB-3592-318DC9076034}"/>
              </a:ext>
            </a:extLst>
          </p:cNvPr>
          <p:cNvSpPr/>
          <p:nvPr/>
        </p:nvSpPr>
        <p:spPr>
          <a:xfrm>
            <a:off x="1115616" y="161215"/>
            <a:ext cx="423043" cy="404559"/>
          </a:xfrm>
          <a:prstGeom prst="rect">
            <a:avLst/>
          </a:prstGeom>
          <a:noFill/>
          <a:ln w="38100">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232712106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99"/>
        </a:solidFill>
        <a:ln w="19050"/>
      </a:spPr>
      <a:bodyPr rtlCol="0" anchor="ctr"/>
      <a:lstStyle>
        <a:defPPr algn="ctr">
          <a:defRPr kumimoji="1"/>
        </a:defPPr>
      </a:lstStyle>
      <a:style>
        <a:lnRef idx="2">
          <a:schemeClr val="accent1">
            <a:shade val="15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2144</Words>
  <Application>Microsoft Office PowerPoint</Application>
  <PresentationFormat>画面に合わせる (4:3)</PresentationFormat>
  <Paragraphs>244</Paragraphs>
  <Slides>8</Slides>
  <Notes>8</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8</vt:i4>
      </vt:variant>
    </vt:vector>
  </HeadingPairs>
  <TitlesOfParts>
    <vt:vector size="13" baseType="lpstr">
      <vt:lpstr>ＭＳ ゴシック</vt:lpstr>
      <vt:lpstr>メイリオ</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2021-05-21T04:04:56Z</dcterms:created>
  <dcterms:modified xsi:type="dcterms:W3CDTF">2025-07-31T00:53:16Z</dcterms:modified>
</cp:coreProperties>
</file>