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1"/>
  </p:notesMasterIdLst>
  <p:handoutMasterIdLst>
    <p:handoutMasterId r:id="rId12"/>
  </p:handoutMasterIdLst>
  <p:sldIdLst>
    <p:sldId id="829" r:id="rId2"/>
    <p:sldId id="830" r:id="rId3"/>
    <p:sldId id="831" r:id="rId4"/>
    <p:sldId id="848" r:id="rId5"/>
    <p:sldId id="832" r:id="rId6"/>
    <p:sldId id="833" r:id="rId7"/>
    <p:sldId id="845" r:id="rId8"/>
    <p:sldId id="846" r:id="rId9"/>
    <p:sldId id="847" r:id="rId10"/>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CC"/>
    <a:srgbClr val="FFFFCC"/>
    <a:srgbClr val="008000"/>
    <a:srgbClr val="00FF00"/>
    <a:srgbClr val="FF6600"/>
    <a:srgbClr val="66FFFF"/>
    <a:srgbClr val="FFCCFF"/>
    <a:srgbClr val="FF99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3412" autoAdjust="0"/>
  </p:normalViewPr>
  <p:slideViewPr>
    <p:cSldViewPr>
      <p:cViewPr varScale="1">
        <p:scale>
          <a:sx n="86" d="100"/>
          <a:sy n="86" d="100"/>
        </p:scale>
        <p:origin x="1328" y="56"/>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2604"/>
    </p:cViewPr>
  </p:sorterViewPr>
  <p:notesViewPr>
    <p:cSldViewPr>
      <p:cViewPr varScale="1">
        <p:scale>
          <a:sx n="67" d="100"/>
          <a:sy n="67" d="100"/>
        </p:scale>
        <p:origin x="291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5659" cy="496332"/>
          </a:xfrm>
          <a:prstGeom prst="rect">
            <a:avLst/>
          </a:prstGeom>
        </p:spPr>
        <p:txBody>
          <a:bodyPr vert="horz" lIns="91371" tIns="45687" rIns="91371" bIns="45687" rtlCol="0"/>
          <a:lstStyle>
            <a:lvl1pPr algn="l">
              <a:defRPr sz="1200"/>
            </a:lvl1pPr>
          </a:lstStyle>
          <a:p>
            <a:endParaRPr kumimoji="1" lang="ja-JP" altLang="en-US" dirty="0"/>
          </a:p>
        </p:txBody>
      </p:sp>
    </p:spTree>
    <p:extLst>
      <p:ext uri="{BB962C8B-B14F-4D97-AF65-F5344CB8AC3E}">
        <p14:creationId xmlns:p14="http://schemas.microsoft.com/office/powerpoint/2010/main" val="726664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5659" cy="496332"/>
          </a:xfrm>
          <a:prstGeom prst="rect">
            <a:avLst/>
          </a:prstGeom>
        </p:spPr>
        <p:txBody>
          <a:bodyPr vert="horz" lIns="91371" tIns="45687" rIns="91371" bIns="4568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1"/>
            <a:ext cx="2945659" cy="496332"/>
          </a:xfrm>
          <a:prstGeom prst="rect">
            <a:avLst/>
          </a:prstGeom>
        </p:spPr>
        <p:txBody>
          <a:bodyPr vert="horz" lIns="91371" tIns="45687" rIns="91371" bIns="45687" rtlCol="0"/>
          <a:lstStyle>
            <a:lvl1pPr algn="r">
              <a:defRPr sz="1200"/>
            </a:lvl1pPr>
          </a:lstStyle>
          <a:p>
            <a:fld id="{9733562D-1299-48A2-BD81-91D7B5205E3A}" type="datetimeFigureOut">
              <a:rPr kumimoji="1" lang="ja-JP" altLang="en-US" smtClean="0"/>
              <a:t>2025/7/31</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371" tIns="45687" rIns="91371" bIns="45687" rtlCol="0" anchor="ctr"/>
          <a:lstStyle/>
          <a:p>
            <a:endParaRPr lang="ja-JP" altLang="en-US"/>
          </a:p>
        </p:txBody>
      </p:sp>
      <p:sp>
        <p:nvSpPr>
          <p:cNvPr id="5" name="ノート プレースホルダー 4"/>
          <p:cNvSpPr>
            <a:spLocks noGrp="1"/>
          </p:cNvSpPr>
          <p:nvPr>
            <p:ph type="body" sz="quarter" idx="3"/>
          </p:nvPr>
        </p:nvSpPr>
        <p:spPr>
          <a:xfrm>
            <a:off x="679768" y="4715159"/>
            <a:ext cx="5438140" cy="4466987"/>
          </a:xfrm>
          <a:prstGeom prst="rect">
            <a:avLst/>
          </a:prstGeom>
        </p:spPr>
        <p:txBody>
          <a:bodyPr vert="horz" lIns="91371" tIns="45687" rIns="91371" bIns="4568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28586"/>
            <a:ext cx="2945659" cy="496332"/>
          </a:xfrm>
          <a:prstGeom prst="rect">
            <a:avLst/>
          </a:prstGeom>
        </p:spPr>
        <p:txBody>
          <a:bodyPr vert="horz" lIns="91371" tIns="45687" rIns="91371" bIns="4568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6"/>
            <a:ext cx="2945659" cy="496332"/>
          </a:xfrm>
          <a:prstGeom prst="rect">
            <a:avLst/>
          </a:prstGeom>
        </p:spPr>
        <p:txBody>
          <a:bodyPr vert="horz" lIns="91371" tIns="45687" rIns="91371" bIns="45687" rtlCol="0" anchor="b"/>
          <a:lstStyle>
            <a:lvl1pPr algn="r">
              <a:defRPr sz="1200"/>
            </a:lvl1pPr>
          </a:lstStyle>
          <a:p>
            <a:fld id="{58395BCB-1F8F-4B91-8FA2-45D8F81DAB3A}" type="slidenum">
              <a:rPr kumimoji="1" lang="ja-JP" altLang="en-US" smtClean="0"/>
              <a:t>‹#›</a:t>
            </a:fld>
            <a:endParaRPr kumimoji="1" lang="ja-JP" altLang="en-US"/>
          </a:p>
        </p:txBody>
      </p:sp>
    </p:spTree>
    <p:extLst>
      <p:ext uri="{BB962C8B-B14F-4D97-AF65-F5344CB8AC3E}">
        <p14:creationId xmlns:p14="http://schemas.microsoft.com/office/powerpoint/2010/main" val="46145692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2769237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ECE8F-2368-9CC2-D54D-6B08ACF0352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57743AD-2676-C60D-9CF3-36C454BEE0D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D4C6598-ABDB-7DF5-2D5A-05EB82919F5D}"/>
              </a:ext>
            </a:extLst>
          </p:cNvPr>
          <p:cNvSpPr>
            <a:spLocks noGrp="1"/>
          </p:cNvSpPr>
          <p:nvPr>
            <p:ph type="body" idx="1"/>
          </p:nvPr>
        </p:nvSpPr>
        <p:spPr/>
        <p:txBody>
          <a:bodyPr/>
          <a:lstStyle/>
          <a:p>
            <a:endParaRPr lang="en-US" altLang="ja-JP" dirty="0"/>
          </a:p>
        </p:txBody>
      </p:sp>
    </p:spTree>
    <p:extLst>
      <p:ext uri="{BB962C8B-B14F-4D97-AF65-F5344CB8AC3E}">
        <p14:creationId xmlns:p14="http://schemas.microsoft.com/office/powerpoint/2010/main" val="3216682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2CF87-E73E-C2BA-7018-3369F173243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F81A085-C527-A8F6-61CD-BAF9A5BC51D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16D59F4-ADF6-6CD8-D9F9-323E01B0A590}"/>
              </a:ext>
            </a:extLst>
          </p:cNvPr>
          <p:cNvSpPr>
            <a:spLocks noGrp="1"/>
          </p:cNvSpPr>
          <p:nvPr>
            <p:ph type="body" idx="1"/>
          </p:nvPr>
        </p:nvSpPr>
        <p:spPr/>
        <p:txBody>
          <a:bodyPr/>
          <a:lstStyle/>
          <a:p>
            <a:pPr defTabSz="913027"/>
            <a:endParaRPr lang="ja-JP" altLang="en-US" dirty="0"/>
          </a:p>
        </p:txBody>
      </p:sp>
      <p:sp>
        <p:nvSpPr>
          <p:cNvPr id="4" name="スライド番号プレースホルダー 3">
            <a:extLst>
              <a:ext uri="{FF2B5EF4-FFF2-40B4-BE49-F238E27FC236}">
                <a16:creationId xmlns:a16="http://schemas.microsoft.com/office/drawing/2014/main" id="{A8C9BC97-00F8-7AC4-3564-70D625F94B49}"/>
              </a:ext>
            </a:extLst>
          </p:cNvPr>
          <p:cNvSpPr>
            <a:spLocks noGrp="1"/>
          </p:cNvSpPr>
          <p:nvPr>
            <p:ph type="sldNum" sz="quarter" idx="10"/>
          </p:nvPr>
        </p:nvSpPr>
        <p:spPr/>
        <p:txBody>
          <a:bodyPr/>
          <a:lstStyle/>
          <a:p>
            <a:fld id="{58395BCB-1F8F-4B91-8FA2-45D8F81DAB3A}" type="slidenum">
              <a:rPr kumimoji="1" lang="ja-JP" altLang="en-US" smtClean="0"/>
              <a:t>3</a:t>
            </a:fld>
            <a:endParaRPr kumimoji="1" lang="ja-JP" altLang="en-US" dirty="0"/>
          </a:p>
        </p:txBody>
      </p:sp>
    </p:spTree>
    <p:extLst>
      <p:ext uri="{BB962C8B-B14F-4D97-AF65-F5344CB8AC3E}">
        <p14:creationId xmlns:p14="http://schemas.microsoft.com/office/powerpoint/2010/main" val="3983237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BFEA9-92BF-2701-1E41-EDA8EDBB196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06838E9-6B8F-5DDD-E751-07AA4FA810E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8B2102F-9B6F-8A80-6F97-79AD5B8C5C4A}"/>
              </a:ext>
            </a:extLst>
          </p:cNvPr>
          <p:cNvSpPr>
            <a:spLocks noGrp="1"/>
          </p:cNvSpPr>
          <p:nvPr>
            <p:ph type="body" idx="1"/>
          </p:nvPr>
        </p:nvSpPr>
        <p:spPr/>
        <p:txBody>
          <a:bodyPr/>
          <a:lstStyle/>
          <a:p>
            <a:pPr defTabSz="913027"/>
            <a:endParaRPr lang="ja-JP" altLang="en-US" dirty="0"/>
          </a:p>
        </p:txBody>
      </p:sp>
      <p:sp>
        <p:nvSpPr>
          <p:cNvPr id="4" name="スライド番号プレースホルダー 3">
            <a:extLst>
              <a:ext uri="{FF2B5EF4-FFF2-40B4-BE49-F238E27FC236}">
                <a16:creationId xmlns:a16="http://schemas.microsoft.com/office/drawing/2014/main" id="{763E8874-74FB-3580-F279-CEF8EFD369BD}"/>
              </a:ext>
            </a:extLst>
          </p:cNvPr>
          <p:cNvSpPr>
            <a:spLocks noGrp="1"/>
          </p:cNvSpPr>
          <p:nvPr>
            <p:ph type="sldNum" sz="quarter" idx="10"/>
          </p:nvPr>
        </p:nvSpPr>
        <p:spPr/>
        <p:txBody>
          <a:bodyPr/>
          <a:lstStyle/>
          <a:p>
            <a:fld id="{58395BCB-1F8F-4B91-8FA2-45D8F81DAB3A}" type="slidenum">
              <a:rPr kumimoji="1" lang="ja-JP" altLang="en-US" smtClean="0"/>
              <a:t>4</a:t>
            </a:fld>
            <a:endParaRPr kumimoji="1" lang="ja-JP" altLang="en-US" dirty="0"/>
          </a:p>
        </p:txBody>
      </p:sp>
    </p:spTree>
    <p:extLst>
      <p:ext uri="{BB962C8B-B14F-4D97-AF65-F5344CB8AC3E}">
        <p14:creationId xmlns:p14="http://schemas.microsoft.com/office/powerpoint/2010/main" val="2523393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CE113-4CDF-4590-0573-8A5CE5CA437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5361EA2-703A-E3FA-B813-821373630F2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0287EDB-DC28-0773-14C8-44A9F0096448}"/>
              </a:ext>
            </a:extLst>
          </p:cNvPr>
          <p:cNvSpPr>
            <a:spLocks noGrp="1"/>
          </p:cNvSpPr>
          <p:nvPr>
            <p:ph type="body" idx="1"/>
          </p:nvPr>
        </p:nvSpPr>
        <p:spPr/>
        <p:txBody>
          <a:bodyPr/>
          <a:lstStyle/>
          <a:p>
            <a:pPr defTabSz="913027"/>
            <a:endParaRPr lang="ja-JP" altLang="en-US" dirty="0"/>
          </a:p>
        </p:txBody>
      </p:sp>
      <p:sp>
        <p:nvSpPr>
          <p:cNvPr id="4" name="スライド番号プレースホルダー 3">
            <a:extLst>
              <a:ext uri="{FF2B5EF4-FFF2-40B4-BE49-F238E27FC236}">
                <a16:creationId xmlns:a16="http://schemas.microsoft.com/office/drawing/2014/main" id="{4E2D29DD-C340-5BA0-2F64-BDF94325FA21}"/>
              </a:ext>
            </a:extLst>
          </p:cNvPr>
          <p:cNvSpPr>
            <a:spLocks noGrp="1"/>
          </p:cNvSpPr>
          <p:nvPr>
            <p:ph type="sldNum" sz="quarter" idx="10"/>
          </p:nvPr>
        </p:nvSpPr>
        <p:spPr/>
        <p:txBody>
          <a:bodyPr/>
          <a:lstStyle/>
          <a:p>
            <a:fld id="{58395BCB-1F8F-4B91-8FA2-45D8F81DAB3A}" type="slidenum">
              <a:rPr kumimoji="1" lang="ja-JP" altLang="en-US" smtClean="0"/>
              <a:t>5</a:t>
            </a:fld>
            <a:endParaRPr kumimoji="1" lang="ja-JP" altLang="en-US" dirty="0"/>
          </a:p>
        </p:txBody>
      </p:sp>
    </p:spTree>
    <p:extLst>
      <p:ext uri="{BB962C8B-B14F-4D97-AF65-F5344CB8AC3E}">
        <p14:creationId xmlns:p14="http://schemas.microsoft.com/office/powerpoint/2010/main" val="926289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3C11C-DE5E-A556-0FCE-78BDE5F7A69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0727E83-2A6E-E66A-607B-442248087E1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BFA3C16-8A9D-034D-6EC2-2AD52BE7D035}"/>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20C818D3-E5CD-AFE9-D988-F886E81049A6}"/>
              </a:ext>
            </a:extLst>
          </p:cNvPr>
          <p:cNvSpPr>
            <a:spLocks noGrp="1"/>
          </p:cNvSpPr>
          <p:nvPr>
            <p:ph type="sldNum" sz="quarter" idx="10"/>
          </p:nvPr>
        </p:nvSpPr>
        <p:spPr/>
        <p:txBody>
          <a:bodyPr/>
          <a:lstStyle/>
          <a:p>
            <a:fld id="{58395BCB-1F8F-4B91-8FA2-45D8F81DAB3A}" type="slidenum">
              <a:rPr kumimoji="1" lang="ja-JP" altLang="en-US" smtClean="0"/>
              <a:t>6</a:t>
            </a:fld>
            <a:endParaRPr kumimoji="1" lang="ja-JP" altLang="en-US" dirty="0"/>
          </a:p>
        </p:txBody>
      </p:sp>
    </p:spTree>
    <p:extLst>
      <p:ext uri="{BB962C8B-B14F-4D97-AF65-F5344CB8AC3E}">
        <p14:creationId xmlns:p14="http://schemas.microsoft.com/office/powerpoint/2010/main" val="3460087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2CF87-E73E-C2BA-7018-3369F173243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F81A085-C527-A8F6-61CD-BAF9A5BC51D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16D59F4-ADF6-6CD8-D9F9-323E01B0A590}"/>
              </a:ext>
            </a:extLst>
          </p:cNvPr>
          <p:cNvSpPr>
            <a:spLocks noGrp="1"/>
          </p:cNvSpPr>
          <p:nvPr>
            <p:ph type="body" idx="1"/>
          </p:nvPr>
        </p:nvSpPr>
        <p:spPr/>
        <p:txBody>
          <a:bodyPr/>
          <a:lstStyle/>
          <a:p>
            <a:pPr defTabSz="913027"/>
            <a:endParaRPr lang="ja-JP" altLang="en-US" dirty="0"/>
          </a:p>
        </p:txBody>
      </p:sp>
      <p:sp>
        <p:nvSpPr>
          <p:cNvPr id="4" name="スライド番号プレースホルダー 3">
            <a:extLst>
              <a:ext uri="{FF2B5EF4-FFF2-40B4-BE49-F238E27FC236}">
                <a16:creationId xmlns:a16="http://schemas.microsoft.com/office/drawing/2014/main" id="{A8C9BC97-00F8-7AC4-3564-70D625F94B49}"/>
              </a:ext>
            </a:extLst>
          </p:cNvPr>
          <p:cNvSpPr>
            <a:spLocks noGrp="1"/>
          </p:cNvSpPr>
          <p:nvPr>
            <p:ph type="sldNum" sz="quarter" idx="10"/>
          </p:nvPr>
        </p:nvSpPr>
        <p:spPr/>
        <p:txBody>
          <a:bodyPr/>
          <a:lstStyle/>
          <a:p>
            <a:fld id="{58395BCB-1F8F-4B91-8FA2-45D8F81DAB3A}" type="slidenum">
              <a:rPr kumimoji="1" lang="ja-JP" altLang="en-US" smtClean="0"/>
              <a:t>7</a:t>
            </a:fld>
            <a:endParaRPr kumimoji="1" lang="ja-JP" altLang="en-US" dirty="0"/>
          </a:p>
        </p:txBody>
      </p:sp>
    </p:spTree>
    <p:extLst>
      <p:ext uri="{BB962C8B-B14F-4D97-AF65-F5344CB8AC3E}">
        <p14:creationId xmlns:p14="http://schemas.microsoft.com/office/powerpoint/2010/main" val="3983237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CE113-4CDF-4590-0573-8A5CE5CA437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5361EA2-703A-E3FA-B813-821373630F2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0287EDB-DC28-0773-14C8-44A9F0096448}"/>
              </a:ext>
            </a:extLst>
          </p:cNvPr>
          <p:cNvSpPr>
            <a:spLocks noGrp="1"/>
          </p:cNvSpPr>
          <p:nvPr>
            <p:ph type="body" idx="1"/>
          </p:nvPr>
        </p:nvSpPr>
        <p:spPr/>
        <p:txBody>
          <a:bodyPr/>
          <a:lstStyle/>
          <a:p>
            <a:pPr defTabSz="913027"/>
            <a:endParaRPr lang="ja-JP" altLang="en-US" dirty="0"/>
          </a:p>
        </p:txBody>
      </p:sp>
      <p:sp>
        <p:nvSpPr>
          <p:cNvPr id="4" name="スライド番号プレースホルダー 3">
            <a:extLst>
              <a:ext uri="{FF2B5EF4-FFF2-40B4-BE49-F238E27FC236}">
                <a16:creationId xmlns:a16="http://schemas.microsoft.com/office/drawing/2014/main" id="{4E2D29DD-C340-5BA0-2F64-BDF94325FA21}"/>
              </a:ext>
            </a:extLst>
          </p:cNvPr>
          <p:cNvSpPr>
            <a:spLocks noGrp="1"/>
          </p:cNvSpPr>
          <p:nvPr>
            <p:ph type="sldNum" sz="quarter" idx="10"/>
          </p:nvPr>
        </p:nvSpPr>
        <p:spPr/>
        <p:txBody>
          <a:bodyPr/>
          <a:lstStyle/>
          <a:p>
            <a:fld id="{58395BCB-1F8F-4B91-8FA2-45D8F81DAB3A}" type="slidenum">
              <a:rPr kumimoji="1" lang="ja-JP" altLang="en-US" smtClean="0"/>
              <a:t>8</a:t>
            </a:fld>
            <a:endParaRPr kumimoji="1" lang="ja-JP" altLang="en-US" dirty="0"/>
          </a:p>
        </p:txBody>
      </p:sp>
    </p:spTree>
    <p:extLst>
      <p:ext uri="{BB962C8B-B14F-4D97-AF65-F5344CB8AC3E}">
        <p14:creationId xmlns:p14="http://schemas.microsoft.com/office/powerpoint/2010/main" val="926289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3C11C-DE5E-A556-0FCE-78BDE5F7A69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0727E83-2A6E-E66A-607B-442248087E1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BFA3C16-8A9D-034D-6EC2-2AD52BE7D035}"/>
              </a:ext>
            </a:extLst>
          </p:cNvPr>
          <p:cNvSpPr>
            <a:spLocks noGrp="1"/>
          </p:cNvSpPr>
          <p:nvPr>
            <p:ph type="body" idx="1"/>
          </p:nvPr>
        </p:nvSpPr>
        <p:spPr/>
        <p:txBody>
          <a:bodyPr/>
          <a:lstStyle/>
          <a:p>
            <a:pPr marL="0" marR="0" lvl="0" indent="0" algn="l" defTabSz="913027"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a:extLst>
              <a:ext uri="{FF2B5EF4-FFF2-40B4-BE49-F238E27FC236}">
                <a16:creationId xmlns:a16="http://schemas.microsoft.com/office/drawing/2014/main" id="{20C818D3-E5CD-AFE9-D988-F886E81049A6}"/>
              </a:ext>
            </a:extLst>
          </p:cNvPr>
          <p:cNvSpPr>
            <a:spLocks noGrp="1"/>
          </p:cNvSpPr>
          <p:nvPr>
            <p:ph type="sldNum" sz="quarter" idx="10"/>
          </p:nvPr>
        </p:nvSpPr>
        <p:spPr/>
        <p:txBody>
          <a:bodyPr/>
          <a:lstStyle/>
          <a:p>
            <a:fld id="{58395BCB-1F8F-4B91-8FA2-45D8F81DAB3A}" type="slidenum">
              <a:rPr kumimoji="1" lang="ja-JP" altLang="en-US" smtClean="0"/>
              <a:t>9</a:t>
            </a:fld>
            <a:endParaRPr kumimoji="1" lang="ja-JP" altLang="en-US" dirty="0"/>
          </a:p>
        </p:txBody>
      </p:sp>
    </p:spTree>
    <p:extLst>
      <p:ext uri="{BB962C8B-B14F-4D97-AF65-F5344CB8AC3E}">
        <p14:creationId xmlns:p14="http://schemas.microsoft.com/office/powerpoint/2010/main" val="3460087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9"/>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4FFACCB-87D8-4013-B270-466EAC09485C}" type="datetime1">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54595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940517A-8DD7-4342-834E-BB0CB6696AF6}" type="datetime1">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09424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7"/>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7"/>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545C884-CE34-49C5-A2F1-4B38C654D210}" type="datetime1">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9037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7E3CED3-B71F-47BF-8DB8-D50A838535C0}" type="datetime1">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26996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4"/>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84B73E7-E489-4223-B4FE-47FB4B01B3D1}" type="datetime1">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414954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EBC7186-A9E0-42A5-B105-A83A08D50DB6}" type="datetime1">
              <a:rPr kumimoji="1" lang="ja-JP" altLang="en-US" smtClean="0"/>
              <a:t>2025/7/31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16146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505A418-BDDE-4B28-AECE-9E7408A749B0}" type="datetime1">
              <a:rPr kumimoji="1" lang="ja-JP" altLang="en-US" smtClean="0"/>
              <a:t>2025/7/31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241504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B66DAC2-7EC4-431A-BC6B-64B58E64389E}" type="datetime1">
              <a:rPr kumimoji="1" lang="ja-JP" altLang="en-US" smtClean="0"/>
              <a:t>2025/7/31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107159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2D72A8E-EF89-4F7E-B82A-07D448D4E7E6}" type="datetime1">
              <a:rPr kumimoji="1" lang="ja-JP" altLang="en-US" smtClean="0"/>
              <a:t>2025/7/31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61193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32F26DC-2BF3-45F2-9444-945A4ADA29A0}" type="datetime1">
              <a:rPr kumimoji="1" lang="ja-JP" altLang="en-US" smtClean="0"/>
              <a:t>2025/7/31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76607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83179E0-57B6-4DB3-A838-5299B02DFC81}" type="datetime1">
              <a:rPr kumimoji="1" lang="ja-JP" altLang="en-US" smtClean="0"/>
              <a:t>2025/7/31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196902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F06012-F969-40DB-9A69-FA93389E2490}" type="datetime1">
              <a:rPr kumimoji="1" lang="ja-JP" altLang="en-US" smtClean="0"/>
              <a:t>2025/7/31</a:t>
            </a:fld>
            <a:endParaRPr kumimoji="1" lang="ja-JP" altLang="en-US"/>
          </a:p>
        </p:txBody>
      </p:sp>
      <p:sp>
        <p:nvSpPr>
          <p:cNvPr id="5" name="フッター プレースホルダー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2891102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6.xml"/><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289472"/>
            <a:ext cx="9144000" cy="1440633"/>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令和７年度 全国学力・学習状況調査</a:t>
            </a:r>
            <a:endParaRPr lang="en-US" altLang="ja-JP"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800"/>
              </a:lnSpc>
            </a:pPr>
            <a:endParaRPr lang="en-US" altLang="ja-JP"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300"/>
              </a:lnSpc>
            </a:pPr>
            <a:endParaRPr lang="en-US" altLang="ja-JP"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pPr>
            <a:r>
              <a:rPr lang="ja-JP" altLang="en-US" sz="4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中学校　理科　授業展開例</a:t>
            </a:r>
            <a:endParaRPr lang="en-US" altLang="ja-JP" sz="4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四角形: 角を丸くする 2">
            <a:extLst>
              <a:ext uri="{FF2B5EF4-FFF2-40B4-BE49-F238E27FC236}">
                <a16:creationId xmlns:a16="http://schemas.microsoft.com/office/drawing/2014/main" id="{6C12B6D4-7050-F076-E7CC-3317162B86F9}"/>
              </a:ext>
            </a:extLst>
          </p:cNvPr>
          <p:cNvSpPr/>
          <p:nvPr/>
        </p:nvSpPr>
        <p:spPr>
          <a:xfrm>
            <a:off x="323528" y="3140968"/>
            <a:ext cx="8568952" cy="3435057"/>
          </a:xfrm>
          <a:prstGeom prst="roundRect">
            <a:avLst>
              <a:gd name="adj" fmla="val 9081"/>
            </a:avLst>
          </a:prstGeom>
          <a:solidFill>
            <a:schemeClr val="accent5">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3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a:p>
            <a:pPr marL="263525" indent="-263525" algn="just">
              <a:lnSpc>
                <a:spcPts val="3200"/>
              </a:lnSpc>
            </a:pPr>
            <a:r>
              <a:rPr lang="ja-JP" altLang="en-US" sz="1800" b="1" dirty="0">
                <a:solidFill>
                  <a:srgbClr val="002060"/>
                </a:solidFill>
                <a:latin typeface="メイリオ" panose="020B0604030504040204" pitchFamily="50" charset="-128"/>
                <a:ea typeface="メイリオ" panose="020B0604030504040204" pitchFamily="50" charset="-128"/>
              </a:rPr>
              <a:t>○ 「知識及び技能」、「思考力、判断力、表現力等」の問題を１問ずつ取り上げています。</a:t>
            </a:r>
            <a:endParaRPr lang="en-US" altLang="ja-JP" sz="1800" b="1" dirty="0">
              <a:solidFill>
                <a:srgbClr val="002060"/>
              </a:solidFill>
              <a:latin typeface="メイリオ" panose="020B0604030504040204" pitchFamily="50" charset="-128"/>
              <a:ea typeface="メイリオ" panose="020B0604030504040204" pitchFamily="50" charset="-128"/>
            </a:endParaRPr>
          </a:p>
          <a:p>
            <a:pPr marL="263525" indent="-263525" algn="just">
              <a:lnSpc>
                <a:spcPts val="3200"/>
              </a:lnSpc>
            </a:pPr>
            <a:r>
              <a:rPr kumimoji="1" lang="ja-JP" altLang="en-US" b="1" dirty="0">
                <a:solidFill>
                  <a:srgbClr val="002060"/>
                </a:solidFill>
                <a:latin typeface="メイリオ" panose="020B0604030504040204" pitchFamily="50" charset="-128"/>
                <a:ea typeface="メイリオ" panose="020B0604030504040204" pitchFamily="50" charset="-128"/>
              </a:rPr>
              <a:t>○ 各問題の２枚目（３枚目）の「解答類型分析シート」には、自校の反応率や人数を入力できるようになっています。自校の児童生徒にどのような解答の傾向があったのか、分析してみましょう。</a:t>
            </a:r>
            <a:endParaRPr kumimoji="1" lang="en-US" altLang="ja-JP" b="1" dirty="0">
              <a:solidFill>
                <a:srgbClr val="002060"/>
              </a:solidFill>
              <a:latin typeface="メイリオ" panose="020B0604030504040204" pitchFamily="50" charset="-128"/>
              <a:ea typeface="メイリオ" panose="020B0604030504040204" pitchFamily="50" charset="-128"/>
            </a:endParaRPr>
          </a:p>
          <a:p>
            <a:pPr marL="263525" indent="-263525" algn="just">
              <a:lnSpc>
                <a:spcPts val="3200"/>
              </a:lnSpc>
            </a:pPr>
            <a:r>
              <a:rPr lang="ja-JP" altLang="en-US" b="1" dirty="0">
                <a:solidFill>
                  <a:srgbClr val="002060"/>
                </a:solidFill>
                <a:latin typeface="メイリオ" panose="020B0604030504040204" pitchFamily="50" charset="-128"/>
                <a:ea typeface="メイリオ" panose="020B0604030504040204" pitchFamily="50" charset="-128"/>
              </a:rPr>
              <a:t>○ 各問題の３枚目（４枚目）には、授業改善のヒントになるような授業展開例を示しています。自校の児童生徒の実態を踏まえながら、自校ではどのような授業改善を行うか、校内研修等で共有してみましょう。</a:t>
            </a:r>
            <a:endParaRPr kumimoji="1" lang="ja-JP" altLang="en-US" b="1" dirty="0"/>
          </a:p>
        </p:txBody>
      </p:sp>
    </p:spTree>
    <p:extLst>
      <p:ext uri="{BB962C8B-B14F-4D97-AF65-F5344CB8AC3E}">
        <p14:creationId xmlns:p14="http://schemas.microsoft.com/office/powerpoint/2010/main" val="6017389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A661E-A06B-C306-2950-315EA220F946}"/>
            </a:ext>
          </a:extLst>
        </p:cNvPr>
        <p:cNvGrpSpPr/>
        <p:nvPr/>
      </p:nvGrpSpPr>
      <p:grpSpPr>
        <a:xfrm>
          <a:off x="0" y="0"/>
          <a:ext cx="0" cy="0"/>
          <a:chOff x="0" y="0"/>
          <a:chExt cx="0" cy="0"/>
        </a:xfrm>
      </p:grpSpPr>
      <p:sp>
        <p:nvSpPr>
          <p:cNvPr id="5" name="タイトル 1">
            <a:extLst>
              <a:ext uri="{FF2B5EF4-FFF2-40B4-BE49-F238E27FC236}">
                <a16:creationId xmlns:a16="http://schemas.microsoft.com/office/drawing/2014/main" id="{345C855D-A48D-D71B-A623-DF9B3A8738BA}"/>
              </a:ext>
            </a:extLst>
          </p:cNvPr>
          <p:cNvSpPr txBox="1">
            <a:spLocks/>
          </p:cNvSpPr>
          <p:nvPr/>
        </p:nvSpPr>
        <p:spPr>
          <a:xfrm>
            <a:off x="-16974" y="10127"/>
            <a:ext cx="9160973" cy="560905"/>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400" b="1" spc="-15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中学校　理科　設問を取り上げた意図　　</a:t>
            </a:r>
          </a:p>
        </p:txBody>
      </p:sp>
      <p:sp>
        <p:nvSpPr>
          <p:cNvPr id="4" name="吹き出し: 角を丸めた四角形 3">
            <a:extLst>
              <a:ext uri="{FF2B5EF4-FFF2-40B4-BE49-F238E27FC236}">
                <a16:creationId xmlns:a16="http://schemas.microsoft.com/office/drawing/2014/main" id="{840006D1-BE91-5DBF-5B8C-F4ADC5C86E55}"/>
              </a:ext>
            </a:extLst>
          </p:cNvPr>
          <p:cNvSpPr/>
          <p:nvPr/>
        </p:nvSpPr>
        <p:spPr>
          <a:xfrm>
            <a:off x="504677" y="764704"/>
            <a:ext cx="8550365" cy="2839453"/>
          </a:xfrm>
          <a:prstGeom prst="wedgeRoundRectCallout">
            <a:avLst>
              <a:gd name="adj1" fmla="val -51006"/>
              <a:gd name="adj2" fmla="val -3307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ja-JP" sz="1600" b="1" dirty="0">
                <a:solidFill>
                  <a:schemeClr val="tx1"/>
                </a:solidFill>
                <a:latin typeface="メイリオ" panose="020B0604030504040204" pitchFamily="50" charset="-128"/>
                <a:ea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rPr>
              <a:t>知識及び技能</a:t>
            </a:r>
            <a:r>
              <a:rPr lang="en-US" altLang="ja-JP" sz="1600" b="1" dirty="0">
                <a:solidFill>
                  <a:schemeClr val="tx1"/>
                </a:solidFill>
                <a:latin typeface="メイリオ" panose="020B0604030504040204" pitchFamily="50" charset="-128"/>
                <a:ea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rPr>
              <a:t>７（２）「分解に関する身近な事象を問うことで、これまでに学習した理科の知識及び技能を基に、化学変化の分解の知識が概念として身に付いているかどうかをみる</a:t>
            </a:r>
            <a:r>
              <a:rPr lang="ja-JP" altLang="en-US" sz="1600" b="1" dirty="0">
                <a:latin typeface="メイリオ" panose="020B0604030504040204" pitchFamily="50" charset="-128"/>
                <a:ea typeface="メイリオ" panose="020B0604030504040204" pitchFamily="50" charset="-128"/>
              </a:rPr>
              <a:t> </a:t>
            </a:r>
            <a:r>
              <a:rPr lang="ja-JP" altLang="en-US" sz="1600" b="1" dirty="0">
                <a:solidFill>
                  <a:schemeClr val="tx1"/>
                </a:solidFill>
                <a:latin typeface="メイリオ" panose="020B0604030504040204" pitchFamily="50" charset="-128"/>
                <a:ea typeface="メイリオ" panose="020B0604030504040204" pitchFamily="50" charset="-128"/>
              </a:rPr>
              <a:t>」問題</a:t>
            </a:r>
            <a:endParaRPr lang="en-US" altLang="ja-JP" sz="1600" b="1" dirty="0">
              <a:solidFill>
                <a:schemeClr val="tx1"/>
              </a:solidFill>
              <a:latin typeface="メイリオ" panose="020B0604030504040204" pitchFamily="50" charset="-128"/>
              <a:ea typeface="メイリオ" panose="020B0604030504040204" pitchFamily="50" charset="-128"/>
            </a:endParaRPr>
          </a:p>
          <a:p>
            <a:r>
              <a:rPr lang="en-US" altLang="ja-JP" sz="1600" b="1" dirty="0">
                <a:solidFill>
                  <a:schemeClr val="tx1"/>
                </a:solidFill>
                <a:latin typeface="メイリオ" panose="020B0604030504040204" pitchFamily="50" charset="-128"/>
                <a:ea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rPr>
              <a:t>知識及び技能</a:t>
            </a:r>
            <a:r>
              <a:rPr lang="en-US" altLang="ja-JP" sz="1600" b="1" dirty="0">
                <a:solidFill>
                  <a:schemeClr val="tx1"/>
                </a:solidFill>
                <a:latin typeface="メイリオ" panose="020B0604030504040204" pitchFamily="50" charset="-128"/>
                <a:ea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rPr>
              <a:t>９（２）「気圧に関する身近な事象を問うことで、気圧の知識が概念として身に付いてるかどうかをみる」問題</a:t>
            </a:r>
            <a:endParaRPr lang="en-US" altLang="ja-JP" sz="1600" b="1" dirty="0">
              <a:solidFill>
                <a:schemeClr val="tx1"/>
              </a:solidFill>
              <a:latin typeface="メイリオ" panose="020B0604030504040204" pitchFamily="50" charset="-128"/>
              <a:ea typeface="メイリオ" panose="020B0604030504040204" pitchFamily="50" charset="-128"/>
            </a:endParaRPr>
          </a:p>
          <a:p>
            <a:endParaRPr lang="en-US" altLang="ja-JP" sz="1400" b="1" dirty="0">
              <a:solidFill>
                <a:schemeClr val="tx1"/>
              </a:solidFill>
              <a:latin typeface="メイリオ" panose="020B0604030504040204" pitchFamily="50" charset="-128"/>
              <a:ea typeface="メイリオ" panose="020B0604030504040204" pitchFamily="50" charset="-128"/>
            </a:endParaRPr>
          </a:p>
          <a:p>
            <a:r>
              <a:rPr lang="ja-JP" altLang="en-US" sz="2200" b="1" dirty="0">
                <a:solidFill>
                  <a:srgbClr val="FF0000"/>
                </a:solidFill>
                <a:latin typeface="メイリオ" panose="020B0604030504040204" pitchFamily="50" charset="-128"/>
                <a:ea typeface="メイリオ" panose="020B0604030504040204" pitchFamily="50" charset="-128"/>
              </a:rPr>
              <a:t>身に付けた知識を身近な事象や他の領域と関連付けて捉える指導をしていますか。</a:t>
            </a:r>
            <a:endParaRPr lang="en-US" altLang="ja-JP" sz="2200" dirty="0">
              <a:solidFill>
                <a:schemeClr val="tx1"/>
              </a:solidFill>
              <a:latin typeface="メイリオ" panose="020B0604030504040204" pitchFamily="50" charset="-128"/>
              <a:ea typeface="メイリオ" panose="020B0604030504040204" pitchFamily="50" charset="-128"/>
            </a:endParaRPr>
          </a:p>
          <a:p>
            <a:pPr>
              <a:lnSpc>
                <a:spcPts val="700"/>
              </a:lnSpc>
            </a:pPr>
            <a:endParaRPr lang="en-US" altLang="ja-JP" sz="1600" b="1" dirty="0">
              <a:solidFill>
                <a:srgbClr val="0070C0"/>
              </a:solidFill>
              <a:latin typeface="メイリオ" panose="020B0604030504040204" pitchFamily="50" charset="-128"/>
              <a:ea typeface="メイリオ" panose="020B0604030504040204" pitchFamily="50" charset="-128"/>
            </a:endParaRPr>
          </a:p>
          <a:p>
            <a:r>
              <a:rPr lang="ja-JP" altLang="en-US" sz="1600" b="1" dirty="0">
                <a:solidFill>
                  <a:srgbClr val="0070C0"/>
                </a:solidFill>
                <a:latin typeface="メイリオ" panose="020B0604030504040204" pitchFamily="50" charset="-128"/>
                <a:ea typeface="メイリオ" panose="020B0604030504040204" pitchFamily="50" charset="-128"/>
              </a:rPr>
              <a:t>「授業改善のヒント」では、気圧の学習を終えた後に、気圧に関係する身近な事象を挙げ、気圧がどのように関わっているかを説明する学習活動を取り上げています。</a:t>
            </a:r>
          </a:p>
        </p:txBody>
      </p:sp>
      <p:pic>
        <p:nvPicPr>
          <p:cNvPr id="2" name="Picture 6" descr="女性教師のイラスト（職業）">
            <a:extLst>
              <a:ext uri="{FF2B5EF4-FFF2-40B4-BE49-F238E27FC236}">
                <a16:creationId xmlns:a16="http://schemas.microsoft.com/office/drawing/2014/main" id="{E6AB44EC-C5A9-F76F-A7AC-4C7FCE47DC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6974" y="571032"/>
            <a:ext cx="803144" cy="709493"/>
          </a:xfrm>
          <a:prstGeom prst="rect">
            <a:avLst/>
          </a:prstGeom>
          <a:noFill/>
          <a:extLst>
            <a:ext uri="{909E8E84-426E-40DD-AFC4-6F175D3DCCD1}">
              <a14:hiddenFill xmlns:a14="http://schemas.microsoft.com/office/drawing/2010/main">
                <a:solidFill>
                  <a:srgbClr val="FFFFFF"/>
                </a:solidFill>
              </a14:hiddenFill>
            </a:ext>
          </a:extLst>
        </p:spPr>
      </p:pic>
      <p:sp>
        <p:nvSpPr>
          <p:cNvPr id="6" name="吹き出し: 角を丸めた四角形 5">
            <a:extLst>
              <a:ext uri="{FF2B5EF4-FFF2-40B4-BE49-F238E27FC236}">
                <a16:creationId xmlns:a16="http://schemas.microsoft.com/office/drawing/2014/main" id="{24882862-CA0C-E182-117E-044E63EC91F7}"/>
              </a:ext>
            </a:extLst>
          </p:cNvPr>
          <p:cNvSpPr/>
          <p:nvPr/>
        </p:nvSpPr>
        <p:spPr>
          <a:xfrm>
            <a:off x="642103" y="3958903"/>
            <a:ext cx="8412939" cy="2827143"/>
          </a:xfrm>
          <a:prstGeom prst="wedgeRoundRectCallout">
            <a:avLst>
              <a:gd name="adj1" fmla="val -51006"/>
              <a:gd name="adj2" fmla="val -3307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思考力、判断力、表現力等</a:t>
            </a:r>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２（１）「</a:t>
            </a:r>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考察</a:t>
            </a:r>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をより確か</a:t>
            </a:r>
            <a:r>
              <a:rPr lang="ja-JP" altLang="en-US" b="1">
                <a:solidFill>
                  <a:schemeClr val="tx1"/>
                </a:solidFill>
                <a:latin typeface="メイリオ" panose="020B0604030504040204" pitchFamily="50" charset="-128"/>
                <a:ea typeface="メイリオ" panose="020B0604030504040204" pitchFamily="50" charset="-128"/>
              </a:rPr>
              <a:t>なものに</a:t>
            </a:r>
            <a:r>
              <a:rPr lang="ja-JP" altLang="en-US" b="1" dirty="0">
                <a:solidFill>
                  <a:schemeClr val="tx1"/>
                </a:solidFill>
                <a:latin typeface="メイリオ" panose="020B0604030504040204" pitchFamily="50" charset="-128"/>
                <a:ea typeface="メイリオ" panose="020B0604030504040204" pitchFamily="50" charset="-128"/>
              </a:rPr>
              <a:t>するために、音に関する知識及び技能を活用して、変える条件に着目した実験を計画し、予想される実験の結果を適切に説明できるかどうかをみる」問題</a:t>
            </a:r>
            <a:endParaRPr lang="en-US" altLang="ja-JP" b="1" dirty="0">
              <a:solidFill>
                <a:schemeClr val="tx1"/>
              </a:solidFill>
              <a:latin typeface="メイリオ" panose="020B0604030504040204" pitchFamily="50" charset="-128"/>
              <a:ea typeface="メイリオ" panose="020B0604030504040204" pitchFamily="50" charset="-128"/>
            </a:endParaRPr>
          </a:p>
          <a:p>
            <a:endParaRPr lang="en-US" altLang="ja-JP" b="1" dirty="0">
              <a:solidFill>
                <a:schemeClr val="tx1"/>
              </a:solidFill>
              <a:latin typeface="メイリオ" panose="020B0604030504040204" pitchFamily="50" charset="-128"/>
              <a:ea typeface="メイリオ" panose="020B0604030504040204" pitchFamily="50" charset="-128"/>
            </a:endParaRPr>
          </a:p>
          <a:p>
            <a:r>
              <a:rPr lang="ja-JP" altLang="en-US" sz="2200" b="1" dirty="0">
                <a:solidFill>
                  <a:srgbClr val="FF0000"/>
                </a:solidFill>
                <a:latin typeface="メイリオ" panose="020B0604030504040204" pitchFamily="50" charset="-128"/>
                <a:ea typeface="メイリオ" panose="020B0604030504040204" pitchFamily="50" charset="-128"/>
              </a:rPr>
              <a:t>実験を行う前に予想される実験の結果について確認する場面を設定していますか。</a:t>
            </a:r>
            <a:endParaRPr lang="en-US" altLang="ja-JP" sz="2200" b="1" dirty="0">
              <a:solidFill>
                <a:srgbClr val="FF0000"/>
              </a:solidFill>
              <a:latin typeface="メイリオ" panose="020B0604030504040204" pitchFamily="50" charset="-128"/>
              <a:ea typeface="メイリオ" panose="020B0604030504040204" pitchFamily="50" charset="-128"/>
            </a:endParaRPr>
          </a:p>
          <a:p>
            <a:pPr>
              <a:lnSpc>
                <a:spcPts val="1100"/>
              </a:lnSpc>
            </a:pPr>
            <a:endParaRPr lang="en-US" altLang="ja-JP" sz="1600" b="1" dirty="0">
              <a:solidFill>
                <a:srgbClr val="0070C0"/>
              </a:solidFill>
              <a:latin typeface="メイリオ" panose="020B0604030504040204" pitchFamily="50" charset="-128"/>
              <a:ea typeface="メイリオ" panose="020B0604030504040204" pitchFamily="50" charset="-128"/>
            </a:endParaRPr>
          </a:p>
          <a:p>
            <a:r>
              <a:rPr lang="ja-JP" altLang="en-US" sz="1600" b="1" dirty="0">
                <a:solidFill>
                  <a:srgbClr val="0070C0"/>
                </a:solidFill>
                <a:latin typeface="メイリオ" panose="020B0604030504040204" pitchFamily="50" charset="-128"/>
                <a:ea typeface="メイリオ" panose="020B0604030504040204" pitchFamily="50" charset="-128"/>
              </a:rPr>
              <a:t>「授業改善のヒント」では、 考察の妥当性をより高めるための追加の実験を計画し、予想される実験の結果について見通しをもつ学習活動を取り上げています。</a:t>
            </a:r>
          </a:p>
        </p:txBody>
      </p:sp>
      <p:pic>
        <p:nvPicPr>
          <p:cNvPr id="3" name="Picture 6" descr="女性教師のイラスト（職業）">
            <a:extLst>
              <a:ext uri="{FF2B5EF4-FFF2-40B4-BE49-F238E27FC236}">
                <a16:creationId xmlns:a16="http://schemas.microsoft.com/office/drawing/2014/main" id="{61F72B09-76DB-3F39-1518-262CB9C67C6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6974" y="3604157"/>
            <a:ext cx="803144" cy="709493"/>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a:extLst>
              <a:ext uri="{FF2B5EF4-FFF2-40B4-BE49-F238E27FC236}">
                <a16:creationId xmlns:a16="http://schemas.microsoft.com/office/drawing/2014/main" id="{4CC30208-1275-7089-6098-0F22AA671137}"/>
              </a:ext>
            </a:extLst>
          </p:cNvPr>
          <p:cNvSpPr/>
          <p:nvPr/>
        </p:nvSpPr>
        <p:spPr>
          <a:xfrm>
            <a:off x="2318294" y="811609"/>
            <a:ext cx="281532" cy="242856"/>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45B32137-A324-7825-37DE-B92771E2999F}"/>
              </a:ext>
            </a:extLst>
          </p:cNvPr>
          <p:cNvSpPr/>
          <p:nvPr/>
        </p:nvSpPr>
        <p:spPr>
          <a:xfrm>
            <a:off x="2328805" y="1537336"/>
            <a:ext cx="281532" cy="242856"/>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9CBF394C-B71A-E9BF-9556-FDE4E1127C57}"/>
              </a:ext>
            </a:extLst>
          </p:cNvPr>
          <p:cNvSpPr/>
          <p:nvPr/>
        </p:nvSpPr>
        <p:spPr>
          <a:xfrm>
            <a:off x="4042959" y="4145357"/>
            <a:ext cx="281532" cy="242856"/>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11896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7403C-E999-A05F-20C4-62F63B6C31F6}"/>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CFF9465E-87DA-D6CA-E4A2-08BCE02B1524}"/>
              </a:ext>
            </a:extLst>
          </p:cNvPr>
          <p:cNvSpPr/>
          <p:nvPr/>
        </p:nvSpPr>
        <p:spPr>
          <a:xfrm>
            <a:off x="94432" y="1849564"/>
            <a:ext cx="8726040" cy="50084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26A3B8FD-6AA0-567E-904A-C273D6B099E8}"/>
              </a:ext>
            </a:extLst>
          </p:cNvPr>
          <p:cNvSpPr txBox="1">
            <a:spLocks/>
          </p:cNvSpPr>
          <p:nvPr/>
        </p:nvSpPr>
        <p:spPr>
          <a:xfrm>
            <a:off x="107504" y="75402"/>
            <a:ext cx="8928992" cy="560905"/>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理科 ７（</a:t>
            </a:r>
            <a:r>
              <a:rPr lang="ja-JP" altLang="en-US" sz="24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２</a:t>
            </a:r>
            <a:r>
              <a:rPr kumimoji="1" lang="ja-JP" altLang="en-US" sz="24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知識の概念的な理解</a:t>
            </a:r>
          </a:p>
        </p:txBody>
      </p:sp>
      <p:sp>
        <p:nvSpPr>
          <p:cNvPr id="4" name="正方形/長方形 3">
            <a:extLst>
              <a:ext uri="{FF2B5EF4-FFF2-40B4-BE49-F238E27FC236}">
                <a16:creationId xmlns:a16="http://schemas.microsoft.com/office/drawing/2014/main" id="{B0DE50DF-E52B-798A-1585-64724EDF7A04}"/>
              </a:ext>
            </a:extLst>
          </p:cNvPr>
          <p:cNvSpPr/>
          <p:nvPr/>
        </p:nvSpPr>
        <p:spPr>
          <a:xfrm>
            <a:off x="2727569" y="119600"/>
            <a:ext cx="432048" cy="443910"/>
          </a:xfrm>
          <a:prstGeom prst="rect">
            <a:avLst/>
          </a:prstGeom>
          <a:noFill/>
          <a:ln w="381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11" name="グループ化 10">
            <a:extLst>
              <a:ext uri="{FF2B5EF4-FFF2-40B4-BE49-F238E27FC236}">
                <a16:creationId xmlns:a16="http://schemas.microsoft.com/office/drawing/2014/main" id="{3189BF96-3523-2346-449C-0DEA18F53385}"/>
              </a:ext>
            </a:extLst>
          </p:cNvPr>
          <p:cNvGrpSpPr/>
          <p:nvPr/>
        </p:nvGrpSpPr>
        <p:grpSpPr>
          <a:xfrm>
            <a:off x="-108520" y="735104"/>
            <a:ext cx="9161482" cy="1015663"/>
            <a:chOff x="-16973" y="776898"/>
            <a:chExt cx="9740402" cy="1015663"/>
          </a:xfrm>
        </p:grpSpPr>
        <p:sp>
          <p:nvSpPr>
            <p:cNvPr id="5" name="テキスト ボックス 4">
              <a:extLst>
                <a:ext uri="{FF2B5EF4-FFF2-40B4-BE49-F238E27FC236}">
                  <a16:creationId xmlns:a16="http://schemas.microsoft.com/office/drawing/2014/main" id="{A870D9CB-8171-3299-5C8E-567B73197CB9}"/>
                </a:ext>
              </a:extLst>
            </p:cNvPr>
            <p:cNvSpPr txBox="1"/>
            <p:nvPr/>
          </p:nvSpPr>
          <p:spPr>
            <a:xfrm>
              <a:off x="-16973" y="776898"/>
              <a:ext cx="9740402" cy="1015663"/>
            </a:xfrm>
            <a:prstGeom prst="rect">
              <a:avLst/>
            </a:prstGeom>
            <a:noFill/>
          </p:spPr>
          <p:txBody>
            <a:bodyPr wrap="none" rtlCol="0">
              <a:spAutoFit/>
            </a:bodyPr>
            <a:lstStyle/>
            <a:p>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出題の趣旨</a:t>
              </a:r>
              <a:r>
                <a:rPr kumimoji="1"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分解に関する身近な事象を問うことで、これまでに学習した理</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科の知識及び技能を基に、化学変化の分解の知識が概念として</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身に付いているかどうかをみる。</a:t>
              </a:r>
              <a:r>
                <a:rPr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７（２）</a:t>
              </a:r>
              <a:r>
                <a:rPr lang="en-US" altLang="ja-JP" sz="2000" b="1" dirty="0">
                  <a:latin typeface="メイリオ" panose="020B0604030504040204" pitchFamily="50" charset="-128"/>
                  <a:ea typeface="メイリオ" panose="020B0604030504040204" pitchFamily="50" charset="-128"/>
                </a:rPr>
                <a:t>】</a:t>
              </a:r>
            </a:p>
          </p:txBody>
        </p:sp>
        <p:sp>
          <p:nvSpPr>
            <p:cNvPr id="9" name="正方形/長方形 8">
              <a:extLst>
                <a:ext uri="{FF2B5EF4-FFF2-40B4-BE49-F238E27FC236}">
                  <a16:creationId xmlns:a16="http://schemas.microsoft.com/office/drawing/2014/main" id="{CEFBC0A9-EA04-3963-A70B-041AEBF5F38A}"/>
                </a:ext>
              </a:extLst>
            </p:cNvPr>
            <p:cNvSpPr/>
            <p:nvPr/>
          </p:nvSpPr>
          <p:spPr>
            <a:xfrm>
              <a:off x="6300677" y="1413152"/>
              <a:ext cx="225891" cy="288032"/>
            </a:xfrm>
            <a:prstGeom prst="rect">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pic>
        <p:nvPicPr>
          <p:cNvPr id="12" name="図 11">
            <a:extLst>
              <a:ext uri="{FF2B5EF4-FFF2-40B4-BE49-F238E27FC236}">
                <a16:creationId xmlns:a16="http://schemas.microsoft.com/office/drawing/2014/main" id="{DCFD760B-8441-73AE-9371-F3B691D413EF}"/>
              </a:ext>
            </a:extLst>
          </p:cNvPr>
          <p:cNvPicPr>
            <a:picLocks noChangeAspect="1"/>
          </p:cNvPicPr>
          <p:nvPr/>
        </p:nvPicPr>
        <p:blipFill>
          <a:blip r:embed="rId3"/>
          <a:stretch>
            <a:fillRect/>
          </a:stretch>
        </p:blipFill>
        <p:spPr>
          <a:xfrm>
            <a:off x="220212" y="2295644"/>
            <a:ext cx="8504018" cy="4301798"/>
          </a:xfrm>
          <a:prstGeom prst="rect">
            <a:avLst/>
          </a:prstGeom>
        </p:spPr>
      </p:pic>
      <p:sp>
        <p:nvSpPr>
          <p:cNvPr id="15" name="角丸四角形 7">
            <a:extLst>
              <a:ext uri="{FF2B5EF4-FFF2-40B4-BE49-F238E27FC236}">
                <a16:creationId xmlns:a16="http://schemas.microsoft.com/office/drawing/2014/main" id="{F7D6654D-37B9-A846-F173-60D1673C3515}"/>
              </a:ext>
            </a:extLst>
          </p:cNvPr>
          <p:cNvSpPr/>
          <p:nvPr/>
        </p:nvSpPr>
        <p:spPr>
          <a:xfrm>
            <a:off x="6660232" y="5438477"/>
            <a:ext cx="1965892" cy="1014047"/>
          </a:xfrm>
          <a:prstGeom prst="roundRect">
            <a:avLst>
              <a:gd name="adj" fmla="val 7999"/>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solidFill>
                  <a:srgbClr val="000000"/>
                </a:solidFill>
                <a:latin typeface="メイリオ" panose="020B0604030504040204" pitchFamily="50" charset="-128"/>
                <a:ea typeface="メイリオ" panose="020B0604030504040204" pitchFamily="50" charset="-128"/>
              </a:rPr>
              <a:t>広島県　</a:t>
            </a:r>
            <a:r>
              <a:rPr lang="en-US" altLang="ja-JP" dirty="0">
                <a:solidFill>
                  <a:schemeClr val="tx1"/>
                </a:solidFill>
                <a:latin typeface="メイリオ" panose="020B0604030504040204" pitchFamily="50" charset="-128"/>
                <a:ea typeface="メイリオ" panose="020B0604030504040204" pitchFamily="50" charset="-128"/>
              </a:rPr>
              <a:t>51.4</a:t>
            </a:r>
            <a:r>
              <a:rPr lang="ja-JP" altLang="en-US" dirty="0">
                <a:solidFill>
                  <a:schemeClr val="tx1"/>
                </a:solidFill>
                <a:latin typeface="メイリオ" panose="020B0604030504040204" pitchFamily="50" charset="-128"/>
                <a:ea typeface="メイリオ" panose="020B0604030504040204" pitchFamily="50" charset="-128"/>
              </a:rPr>
              <a:t>％</a:t>
            </a:r>
            <a:endParaRPr lang="en-US" altLang="ja-JP" dirty="0">
              <a:solidFill>
                <a:schemeClr val="tx1"/>
              </a:solidFill>
              <a:latin typeface="メイリオ" panose="020B0604030504040204" pitchFamily="50" charset="-128"/>
              <a:ea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rPr>
              <a:t>全　国　</a:t>
            </a:r>
            <a:r>
              <a:rPr lang="en-US" altLang="ja-JP" dirty="0">
                <a:solidFill>
                  <a:schemeClr val="tx1"/>
                </a:solidFill>
                <a:latin typeface="メイリオ" panose="020B0604030504040204" pitchFamily="50" charset="-128"/>
                <a:ea typeface="メイリオ" panose="020B0604030504040204" pitchFamily="50" charset="-128"/>
              </a:rPr>
              <a:t>51.6</a:t>
            </a:r>
            <a:r>
              <a:rPr lang="ja-JP" altLang="en-US" dirty="0">
                <a:solidFill>
                  <a:schemeClr val="tx1"/>
                </a:solidFill>
                <a:latin typeface="メイリオ" panose="020B0604030504040204" pitchFamily="50" charset="-128"/>
                <a:ea typeface="メイリオ" panose="020B0604030504040204" pitchFamily="50" charset="-128"/>
              </a:rPr>
              <a:t>％</a:t>
            </a:r>
            <a:endParaRPr lang="en-US" altLang="ja-JP"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rgbClr val="000000"/>
                </a:solidFill>
                <a:latin typeface="メイリオ" panose="020B0604030504040204" pitchFamily="50" charset="-128"/>
                <a:ea typeface="メイリオ" panose="020B0604030504040204" pitchFamily="50" charset="-128"/>
              </a:rPr>
              <a:t>　差　  </a:t>
            </a:r>
            <a:r>
              <a:rPr kumimoji="1" lang="ja-JP" altLang="en-US" b="1" dirty="0">
                <a:solidFill>
                  <a:srgbClr val="FF0000"/>
                </a:solidFill>
                <a:latin typeface="メイリオ" panose="020B0604030504040204" pitchFamily="50" charset="-128"/>
                <a:ea typeface="メイリオ" panose="020B0604030504040204" pitchFamily="50" charset="-128"/>
              </a:rPr>
              <a:t>－</a:t>
            </a:r>
            <a:r>
              <a:rPr kumimoji="1" lang="en-US" altLang="ja-JP" b="1" dirty="0">
                <a:solidFill>
                  <a:srgbClr val="FF0000"/>
                </a:solidFill>
                <a:latin typeface="メイリオ" panose="020B0604030504040204" pitchFamily="50" charset="-128"/>
                <a:ea typeface="メイリオ" panose="020B0604030504040204" pitchFamily="50" charset="-128"/>
              </a:rPr>
              <a:t>0.2</a:t>
            </a:r>
            <a:r>
              <a:rPr kumimoji="1" lang="ja-JP" altLang="en-US" b="1" dirty="0">
                <a:solidFill>
                  <a:srgbClr val="FF0000"/>
                </a:solidFill>
                <a:latin typeface="メイリオ" panose="020B0604030504040204" pitchFamily="50" charset="-128"/>
                <a:ea typeface="メイリオ" panose="020B0604030504040204" pitchFamily="50" charset="-128"/>
              </a:rPr>
              <a:t>㌽</a:t>
            </a:r>
            <a:endParaRPr kumimoji="1" lang="ja-JP" altLang="en-US" b="1" dirty="0">
              <a:solidFill>
                <a:srgbClr val="FF0000"/>
              </a:solidFill>
            </a:endParaRPr>
          </a:p>
        </p:txBody>
      </p:sp>
      <p:sp>
        <p:nvSpPr>
          <p:cNvPr id="20" name="テキスト ボックス 19">
            <a:extLst>
              <a:ext uri="{FF2B5EF4-FFF2-40B4-BE49-F238E27FC236}">
                <a16:creationId xmlns:a16="http://schemas.microsoft.com/office/drawing/2014/main" id="{055F5C65-1581-4FEA-8C22-690AFA293A1A}"/>
              </a:ext>
            </a:extLst>
          </p:cNvPr>
          <p:cNvSpPr txBox="1"/>
          <p:nvPr/>
        </p:nvSpPr>
        <p:spPr>
          <a:xfrm>
            <a:off x="200289" y="1989313"/>
            <a:ext cx="341760" cy="369332"/>
          </a:xfrm>
          <a:prstGeom prst="rect">
            <a:avLst/>
          </a:prstGeom>
          <a:noFill/>
          <a:ln>
            <a:solidFill>
              <a:schemeClr val="tx1"/>
            </a:solidFill>
          </a:ln>
        </p:spPr>
        <p:txBody>
          <a:bodyPr wrap="none" rtlCol="0">
            <a:spAutoFit/>
          </a:bodyPr>
          <a:lstStyle/>
          <a:p>
            <a:r>
              <a:rPr kumimoji="1" lang="ja-JP" altLang="en-US" dirty="0"/>
              <a:t>７</a:t>
            </a:r>
          </a:p>
        </p:txBody>
      </p:sp>
    </p:spTree>
    <p:extLst>
      <p:ext uri="{BB962C8B-B14F-4D97-AF65-F5344CB8AC3E}">
        <p14:creationId xmlns:p14="http://schemas.microsoft.com/office/powerpoint/2010/main" val="42302577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F203F-C4EA-BEB9-3E63-C21D491FB61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2A66B52-086C-ECEE-4321-091DB66D7975}"/>
              </a:ext>
            </a:extLst>
          </p:cNvPr>
          <p:cNvSpPr txBox="1">
            <a:spLocks/>
          </p:cNvSpPr>
          <p:nvPr/>
        </p:nvSpPr>
        <p:spPr>
          <a:xfrm>
            <a:off x="107504" y="75402"/>
            <a:ext cx="8928992" cy="560905"/>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理科 ９（２）　知識の概念的な理解</a:t>
            </a:r>
          </a:p>
        </p:txBody>
      </p:sp>
      <p:sp>
        <p:nvSpPr>
          <p:cNvPr id="7" name="正方形/長方形 6">
            <a:extLst>
              <a:ext uri="{FF2B5EF4-FFF2-40B4-BE49-F238E27FC236}">
                <a16:creationId xmlns:a16="http://schemas.microsoft.com/office/drawing/2014/main" id="{7EB61DBF-D4E1-2D8D-B917-931885D3BF79}"/>
              </a:ext>
            </a:extLst>
          </p:cNvPr>
          <p:cNvSpPr/>
          <p:nvPr/>
        </p:nvSpPr>
        <p:spPr>
          <a:xfrm>
            <a:off x="2771800" y="128099"/>
            <a:ext cx="432048" cy="443910"/>
          </a:xfrm>
          <a:prstGeom prst="rect">
            <a:avLst/>
          </a:prstGeom>
          <a:noFill/>
          <a:ln w="381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14" name="グループ化 13">
            <a:extLst>
              <a:ext uri="{FF2B5EF4-FFF2-40B4-BE49-F238E27FC236}">
                <a16:creationId xmlns:a16="http://schemas.microsoft.com/office/drawing/2014/main" id="{911AF74B-6AE9-3D29-E12F-F3E5CE56CCEE}"/>
              </a:ext>
            </a:extLst>
          </p:cNvPr>
          <p:cNvGrpSpPr/>
          <p:nvPr/>
        </p:nvGrpSpPr>
        <p:grpSpPr>
          <a:xfrm>
            <a:off x="-140638" y="885338"/>
            <a:ext cx="9161482" cy="707886"/>
            <a:chOff x="-17482" y="1734647"/>
            <a:chExt cx="9161482" cy="707886"/>
          </a:xfrm>
        </p:grpSpPr>
        <p:sp>
          <p:nvSpPr>
            <p:cNvPr id="10" name="テキスト ボックス 9">
              <a:extLst>
                <a:ext uri="{FF2B5EF4-FFF2-40B4-BE49-F238E27FC236}">
                  <a16:creationId xmlns:a16="http://schemas.microsoft.com/office/drawing/2014/main" id="{DE493BEF-8684-F7BA-E3C6-D27F60DA51D7}"/>
                </a:ext>
              </a:extLst>
            </p:cNvPr>
            <p:cNvSpPr txBox="1"/>
            <p:nvPr/>
          </p:nvSpPr>
          <p:spPr>
            <a:xfrm>
              <a:off x="-17482" y="1734647"/>
              <a:ext cx="9161482" cy="707886"/>
            </a:xfrm>
            <a:prstGeom prst="rect">
              <a:avLst/>
            </a:prstGeom>
            <a:noFill/>
          </p:spPr>
          <p:txBody>
            <a:bodyPr wrap="none" rtlCol="0">
              <a:spAutoFit/>
            </a:bodyPr>
            <a:lstStyle/>
            <a:p>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出題の趣旨</a:t>
              </a:r>
              <a:r>
                <a:rPr kumimoji="1"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気圧に関する身近な現象を問うことで、気圧の知識が概念とし</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て身に付いているかどうかをみる。</a:t>
              </a:r>
              <a:r>
                <a:rPr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９（２）</a:t>
              </a:r>
              <a:r>
                <a:rPr lang="en-US" altLang="ja-JP" sz="2000" b="1" dirty="0">
                  <a:latin typeface="メイリオ" panose="020B0604030504040204" pitchFamily="50" charset="-128"/>
                  <a:ea typeface="メイリオ" panose="020B0604030504040204" pitchFamily="50" charset="-128"/>
                </a:rPr>
                <a:t>】</a:t>
              </a:r>
            </a:p>
          </p:txBody>
        </p:sp>
        <p:sp>
          <p:nvSpPr>
            <p:cNvPr id="13" name="正方形/長方形 12">
              <a:extLst>
                <a:ext uri="{FF2B5EF4-FFF2-40B4-BE49-F238E27FC236}">
                  <a16:creationId xmlns:a16="http://schemas.microsoft.com/office/drawing/2014/main" id="{816389F6-EFFC-A9F2-B7EE-2D4298FC3C5F}"/>
                </a:ext>
              </a:extLst>
            </p:cNvPr>
            <p:cNvSpPr/>
            <p:nvPr/>
          </p:nvSpPr>
          <p:spPr>
            <a:xfrm>
              <a:off x="6170815" y="2060848"/>
              <a:ext cx="225891" cy="288032"/>
            </a:xfrm>
            <a:prstGeom prst="rect">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19" name="正方形/長方形 18">
            <a:extLst>
              <a:ext uri="{FF2B5EF4-FFF2-40B4-BE49-F238E27FC236}">
                <a16:creationId xmlns:a16="http://schemas.microsoft.com/office/drawing/2014/main" id="{7B4878D1-3CD9-2A71-4DF9-0B6DE3E5C11B}"/>
              </a:ext>
            </a:extLst>
          </p:cNvPr>
          <p:cNvSpPr/>
          <p:nvPr/>
        </p:nvSpPr>
        <p:spPr>
          <a:xfrm>
            <a:off x="260529" y="1633793"/>
            <a:ext cx="8748483" cy="50627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2" name="角丸四角形 7">
            <a:extLst>
              <a:ext uri="{FF2B5EF4-FFF2-40B4-BE49-F238E27FC236}">
                <a16:creationId xmlns:a16="http://schemas.microsoft.com/office/drawing/2014/main" id="{9975BD83-B9C3-9862-262C-52FE0CD6CA39}"/>
              </a:ext>
            </a:extLst>
          </p:cNvPr>
          <p:cNvSpPr/>
          <p:nvPr/>
        </p:nvSpPr>
        <p:spPr>
          <a:xfrm>
            <a:off x="6865387" y="5465638"/>
            <a:ext cx="1966002" cy="1014048"/>
          </a:xfrm>
          <a:prstGeom prst="roundRect">
            <a:avLst>
              <a:gd name="adj" fmla="val 7999"/>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solidFill>
                  <a:srgbClr val="000000"/>
                </a:solidFill>
                <a:latin typeface="メイリオ" panose="020B0604030504040204" pitchFamily="50" charset="-128"/>
                <a:ea typeface="メイリオ" panose="020B0604030504040204" pitchFamily="50" charset="-128"/>
              </a:rPr>
              <a:t>広島県　</a:t>
            </a:r>
            <a:r>
              <a:rPr lang="en-US" altLang="ja-JP" dirty="0">
                <a:solidFill>
                  <a:schemeClr val="tx1"/>
                </a:solidFill>
                <a:latin typeface="メイリオ" panose="020B0604030504040204" pitchFamily="50" charset="-128"/>
                <a:ea typeface="メイリオ" panose="020B0604030504040204" pitchFamily="50" charset="-128"/>
              </a:rPr>
              <a:t>53.4</a:t>
            </a:r>
            <a:r>
              <a:rPr lang="ja-JP" altLang="en-US" dirty="0">
                <a:solidFill>
                  <a:schemeClr val="tx1"/>
                </a:solidFill>
                <a:latin typeface="メイリオ" panose="020B0604030504040204" pitchFamily="50" charset="-128"/>
                <a:ea typeface="メイリオ" panose="020B0604030504040204" pitchFamily="50" charset="-128"/>
              </a:rPr>
              <a:t>％</a:t>
            </a:r>
            <a:endParaRPr lang="en-US" altLang="ja-JP" dirty="0">
              <a:solidFill>
                <a:schemeClr val="tx1"/>
              </a:solidFill>
              <a:latin typeface="メイリオ" panose="020B0604030504040204" pitchFamily="50" charset="-128"/>
              <a:ea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rPr>
              <a:t>全　国　</a:t>
            </a:r>
            <a:r>
              <a:rPr lang="en-US" altLang="ja-JP" dirty="0">
                <a:solidFill>
                  <a:schemeClr val="tx1"/>
                </a:solidFill>
                <a:latin typeface="メイリオ" panose="020B0604030504040204" pitchFamily="50" charset="-128"/>
                <a:ea typeface="メイリオ" panose="020B0604030504040204" pitchFamily="50" charset="-128"/>
              </a:rPr>
              <a:t>58.1</a:t>
            </a:r>
            <a:r>
              <a:rPr lang="ja-JP" altLang="en-US" dirty="0">
                <a:solidFill>
                  <a:schemeClr val="tx1"/>
                </a:solidFill>
                <a:latin typeface="メイリオ" panose="020B0604030504040204" pitchFamily="50" charset="-128"/>
                <a:ea typeface="メイリオ" panose="020B0604030504040204" pitchFamily="50" charset="-128"/>
              </a:rPr>
              <a:t>％</a:t>
            </a:r>
            <a:endParaRPr lang="en-US" altLang="ja-JP"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rgbClr val="000000"/>
                </a:solidFill>
                <a:latin typeface="メイリオ" panose="020B0604030504040204" pitchFamily="50" charset="-128"/>
                <a:ea typeface="メイリオ" panose="020B0604030504040204" pitchFamily="50" charset="-128"/>
              </a:rPr>
              <a:t>　差　  </a:t>
            </a:r>
            <a:r>
              <a:rPr kumimoji="1" lang="ja-JP" altLang="en-US" b="1" dirty="0">
                <a:solidFill>
                  <a:srgbClr val="FF0000"/>
                </a:solidFill>
                <a:latin typeface="メイリオ" panose="020B0604030504040204" pitchFamily="50" charset="-128"/>
                <a:ea typeface="メイリオ" panose="020B0604030504040204" pitchFamily="50" charset="-128"/>
              </a:rPr>
              <a:t>－</a:t>
            </a:r>
            <a:r>
              <a:rPr kumimoji="1" lang="en-US" altLang="ja-JP" b="1" dirty="0">
                <a:solidFill>
                  <a:srgbClr val="FF0000"/>
                </a:solidFill>
                <a:latin typeface="メイリオ" panose="020B0604030504040204" pitchFamily="50" charset="-128"/>
                <a:ea typeface="メイリオ" panose="020B0604030504040204" pitchFamily="50" charset="-128"/>
              </a:rPr>
              <a:t>4.7</a:t>
            </a:r>
            <a:r>
              <a:rPr kumimoji="1" lang="ja-JP" altLang="en-US" b="1" dirty="0">
                <a:solidFill>
                  <a:srgbClr val="FF0000"/>
                </a:solidFill>
                <a:latin typeface="メイリオ" panose="020B0604030504040204" pitchFamily="50" charset="-128"/>
                <a:ea typeface="メイリオ" panose="020B0604030504040204" pitchFamily="50" charset="-128"/>
              </a:rPr>
              <a:t>㌽</a:t>
            </a:r>
            <a:endParaRPr kumimoji="1" lang="ja-JP" altLang="en-US" b="1" dirty="0">
              <a:solidFill>
                <a:srgbClr val="FF0000"/>
              </a:solidFill>
            </a:endParaRPr>
          </a:p>
        </p:txBody>
      </p:sp>
      <p:sp>
        <p:nvSpPr>
          <p:cNvPr id="23" name="テキスト ボックス 22">
            <a:extLst>
              <a:ext uri="{FF2B5EF4-FFF2-40B4-BE49-F238E27FC236}">
                <a16:creationId xmlns:a16="http://schemas.microsoft.com/office/drawing/2014/main" id="{9A25F4B2-70B6-558D-F778-918C8A11DECB}"/>
              </a:ext>
            </a:extLst>
          </p:cNvPr>
          <p:cNvSpPr txBox="1"/>
          <p:nvPr/>
        </p:nvSpPr>
        <p:spPr>
          <a:xfrm>
            <a:off x="365944" y="1745095"/>
            <a:ext cx="341760" cy="369332"/>
          </a:xfrm>
          <a:prstGeom prst="rect">
            <a:avLst/>
          </a:prstGeom>
          <a:noFill/>
          <a:ln>
            <a:solidFill>
              <a:schemeClr val="tx1"/>
            </a:solidFill>
          </a:ln>
        </p:spPr>
        <p:txBody>
          <a:bodyPr wrap="none" rtlCol="0">
            <a:spAutoFit/>
          </a:bodyPr>
          <a:lstStyle/>
          <a:p>
            <a:r>
              <a:rPr lang="ja-JP" altLang="en-US" dirty="0"/>
              <a:t>９</a:t>
            </a:r>
            <a:endParaRPr kumimoji="1" lang="ja-JP" altLang="en-US" dirty="0"/>
          </a:p>
        </p:txBody>
      </p:sp>
      <p:pic>
        <p:nvPicPr>
          <p:cNvPr id="8" name="図 7">
            <a:extLst>
              <a:ext uri="{FF2B5EF4-FFF2-40B4-BE49-F238E27FC236}">
                <a16:creationId xmlns:a16="http://schemas.microsoft.com/office/drawing/2014/main" id="{D34A40CA-F46A-D9E8-BE65-D820ECE86BBD}"/>
              </a:ext>
            </a:extLst>
          </p:cNvPr>
          <p:cNvPicPr>
            <a:picLocks noChangeAspect="1"/>
          </p:cNvPicPr>
          <p:nvPr/>
        </p:nvPicPr>
        <p:blipFill>
          <a:blip r:embed="rId3"/>
          <a:stretch>
            <a:fillRect/>
          </a:stretch>
        </p:blipFill>
        <p:spPr>
          <a:xfrm>
            <a:off x="880561" y="1794391"/>
            <a:ext cx="5167098" cy="4769629"/>
          </a:xfrm>
          <a:prstGeom prst="rect">
            <a:avLst/>
          </a:prstGeom>
        </p:spPr>
      </p:pic>
    </p:spTree>
    <p:extLst>
      <p:ext uri="{BB962C8B-B14F-4D97-AF65-F5344CB8AC3E}">
        <p14:creationId xmlns:p14="http://schemas.microsoft.com/office/powerpoint/2010/main" val="11969481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996C7-EE63-DD2C-E295-091B3ED4CAD6}"/>
            </a:ext>
          </a:extLst>
        </p:cNvPr>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90E9D3A6-433A-1BDA-3F25-FE428D2551F8}"/>
              </a:ext>
            </a:extLst>
          </p:cNvPr>
          <p:cNvSpPr/>
          <p:nvPr/>
        </p:nvSpPr>
        <p:spPr>
          <a:xfrm>
            <a:off x="159473" y="2768467"/>
            <a:ext cx="1332147" cy="837599"/>
          </a:xfrm>
          <a:prstGeom prst="roundRect">
            <a:avLst>
              <a:gd name="adj" fmla="val 9049"/>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b="1" dirty="0">
              <a:solidFill>
                <a:schemeClr val="tx2"/>
              </a:solidFill>
              <a:latin typeface="メイリオ" panose="020B0604030504040204" pitchFamily="50" charset="-128"/>
              <a:ea typeface="メイリオ" panose="020B0604030504040204" pitchFamily="50" charset="-128"/>
            </a:endParaRPr>
          </a:p>
          <a:p>
            <a:endParaRPr lang="en-US" altLang="ja-JP" sz="1200" b="1" dirty="0">
              <a:solidFill>
                <a:schemeClr val="tx2"/>
              </a:solidFill>
              <a:latin typeface="メイリオ" panose="020B0604030504040204" pitchFamily="50" charset="-128"/>
              <a:ea typeface="メイリオ" panose="020B0604030504040204" pitchFamily="50" charset="-128"/>
            </a:endParaRPr>
          </a:p>
          <a:p>
            <a:endParaRPr kumimoji="1" lang="en-US" altLang="ja-JP" sz="1600" b="1" dirty="0">
              <a:solidFill>
                <a:schemeClr val="tx2"/>
              </a:solidFill>
              <a:latin typeface="メイリオ" panose="020B0604030504040204" pitchFamily="50" charset="-128"/>
              <a:ea typeface="メイリオ" panose="020B0604030504040204" pitchFamily="50" charset="-128"/>
            </a:endParaRPr>
          </a:p>
          <a:p>
            <a:endParaRPr kumimoji="1" lang="en-US" altLang="ja-JP" sz="1600" b="1" dirty="0">
              <a:solidFill>
                <a:schemeClr val="tx2"/>
              </a:solidFill>
              <a:latin typeface="メイリオ" panose="020B0604030504040204" pitchFamily="50" charset="-128"/>
              <a:ea typeface="メイリオ" panose="020B0604030504040204" pitchFamily="50" charset="-128"/>
            </a:endParaRPr>
          </a:p>
          <a:p>
            <a:pPr algn="ctr"/>
            <a:r>
              <a:rPr lang="ja-JP" altLang="en-US" sz="2800" b="1" dirty="0">
                <a:solidFill>
                  <a:schemeClr val="tx2"/>
                </a:solidFill>
                <a:latin typeface="メイリオ" panose="020B0604030504040204" pitchFamily="50" charset="-128"/>
                <a:ea typeface="メイリオ" panose="020B0604030504040204" pitchFamily="50" charset="-128"/>
              </a:rPr>
              <a:t>３</a:t>
            </a:r>
            <a:endParaRPr lang="en-US" altLang="ja-JP" sz="2800" b="1" dirty="0">
              <a:solidFill>
                <a:schemeClr val="tx2"/>
              </a:solidFill>
              <a:latin typeface="メイリオ" panose="020B0604030504040204" pitchFamily="50" charset="-128"/>
              <a:ea typeface="メイリオ" panose="020B0604030504040204" pitchFamily="50" charset="-128"/>
            </a:endParaRPr>
          </a:p>
          <a:p>
            <a:endParaRPr kumimoji="1" lang="en-US" altLang="ja-JP" sz="1200" b="1" dirty="0">
              <a:solidFill>
                <a:schemeClr val="tx2"/>
              </a:solidFill>
              <a:latin typeface="メイリオ" panose="020B0604030504040204" pitchFamily="50" charset="-128"/>
              <a:ea typeface="メイリオ" panose="020B0604030504040204" pitchFamily="50" charset="-128"/>
            </a:endParaRPr>
          </a:p>
          <a:p>
            <a:endParaRPr kumimoji="1" lang="en-US" altLang="ja-JP" sz="1200" b="1" dirty="0">
              <a:solidFill>
                <a:schemeClr val="tx2"/>
              </a:solidFill>
              <a:latin typeface="メイリオ" panose="020B0604030504040204" pitchFamily="50" charset="-128"/>
              <a:ea typeface="メイリオ" panose="020B0604030504040204" pitchFamily="50" charset="-128"/>
            </a:endParaRPr>
          </a:p>
        </p:txBody>
      </p:sp>
      <p:graphicFrame>
        <p:nvGraphicFramePr>
          <p:cNvPr id="7" name="表 6">
            <a:extLst>
              <a:ext uri="{FF2B5EF4-FFF2-40B4-BE49-F238E27FC236}">
                <a16:creationId xmlns:a16="http://schemas.microsoft.com/office/drawing/2014/main" id="{871B3157-C30B-473E-16F9-647D55AB2D88}"/>
              </a:ext>
            </a:extLst>
          </p:cNvPr>
          <p:cNvGraphicFramePr>
            <a:graphicFrameLocks noGrp="1"/>
          </p:cNvGraphicFramePr>
          <p:nvPr>
            <p:extLst>
              <p:ext uri="{D42A27DB-BD31-4B8C-83A1-F6EECF244321}">
                <p14:modId xmlns:p14="http://schemas.microsoft.com/office/powerpoint/2010/main" val="719988902"/>
              </p:ext>
            </p:extLst>
          </p:nvPr>
        </p:nvGraphicFramePr>
        <p:xfrm>
          <a:off x="107063" y="517397"/>
          <a:ext cx="8892991" cy="2171176"/>
        </p:xfrm>
        <a:graphic>
          <a:graphicData uri="http://schemas.openxmlformats.org/drawingml/2006/table">
            <a:tbl>
              <a:tblPr firstRow="1" bandRow="1">
                <a:tableStyleId>{5940675A-B579-460E-94D1-54222C63F5DA}</a:tableStyleId>
              </a:tblPr>
              <a:tblGrid>
                <a:gridCol w="396044">
                  <a:extLst>
                    <a:ext uri="{9D8B030D-6E8A-4147-A177-3AD203B41FA5}">
                      <a16:colId xmlns:a16="http://schemas.microsoft.com/office/drawing/2014/main" val="497881674"/>
                    </a:ext>
                  </a:extLst>
                </a:gridCol>
                <a:gridCol w="5328592">
                  <a:extLst>
                    <a:ext uri="{9D8B030D-6E8A-4147-A177-3AD203B41FA5}">
                      <a16:colId xmlns:a16="http://schemas.microsoft.com/office/drawing/2014/main" val="3061564528"/>
                    </a:ext>
                  </a:extLst>
                </a:gridCol>
                <a:gridCol w="633671">
                  <a:extLst>
                    <a:ext uri="{9D8B030D-6E8A-4147-A177-3AD203B41FA5}">
                      <a16:colId xmlns:a16="http://schemas.microsoft.com/office/drawing/2014/main" val="3024050227"/>
                    </a:ext>
                  </a:extLst>
                </a:gridCol>
                <a:gridCol w="633671">
                  <a:extLst>
                    <a:ext uri="{9D8B030D-6E8A-4147-A177-3AD203B41FA5}">
                      <a16:colId xmlns:a16="http://schemas.microsoft.com/office/drawing/2014/main" val="3508318739"/>
                    </a:ext>
                  </a:extLst>
                </a:gridCol>
                <a:gridCol w="633671">
                  <a:extLst>
                    <a:ext uri="{9D8B030D-6E8A-4147-A177-3AD203B41FA5}">
                      <a16:colId xmlns:a16="http://schemas.microsoft.com/office/drawing/2014/main" val="2557356096"/>
                    </a:ext>
                  </a:extLst>
                </a:gridCol>
                <a:gridCol w="633671">
                  <a:extLst>
                    <a:ext uri="{9D8B030D-6E8A-4147-A177-3AD203B41FA5}">
                      <a16:colId xmlns:a16="http://schemas.microsoft.com/office/drawing/2014/main" val="193483412"/>
                    </a:ext>
                  </a:extLst>
                </a:gridCol>
                <a:gridCol w="633671">
                  <a:extLst>
                    <a:ext uri="{9D8B030D-6E8A-4147-A177-3AD203B41FA5}">
                      <a16:colId xmlns:a16="http://schemas.microsoft.com/office/drawing/2014/main" val="345310821"/>
                    </a:ext>
                  </a:extLst>
                </a:gridCol>
              </a:tblGrid>
              <a:tr h="511544">
                <a:tc gridSpan="2">
                  <a:txBody>
                    <a:bodyPr/>
                    <a:lstStyle/>
                    <a:p>
                      <a:r>
                        <a:rPr kumimoji="1" lang="ja-JP" altLang="en-US" sz="1100" dirty="0"/>
                        <a:t>　　　（２）消化によってデンプンがブドウ糖に分解されることと、同じ化学変　　　</a:t>
                      </a:r>
                      <a:endParaRPr kumimoji="1" lang="en-US" altLang="ja-JP" sz="1100" dirty="0"/>
                    </a:p>
                    <a:p>
                      <a:r>
                        <a:rPr kumimoji="1" lang="ja-JP" altLang="en-US" sz="1100" dirty="0"/>
                        <a:t>　　　　　化であるものを選択する</a:t>
                      </a:r>
                    </a:p>
                  </a:txBody>
                  <a:tcPr anchor="ctr"/>
                </a:tc>
                <a:tc hMerge="1">
                  <a:txBody>
                    <a:bodyPr/>
                    <a:lstStyle/>
                    <a:p>
                      <a:endParaRPr kumimoji="1" lang="ja-JP" altLang="en-US"/>
                    </a:p>
                  </a:txBody>
                  <a:tcPr/>
                </a:tc>
                <a:tc>
                  <a:txBody>
                    <a:bodyPr/>
                    <a:lstStyle/>
                    <a:p>
                      <a:pPr algn="ctr"/>
                      <a:r>
                        <a:rPr kumimoji="1" lang="ja-JP" altLang="en-US" sz="1100" dirty="0"/>
                        <a:t>正　答</a:t>
                      </a:r>
                    </a:p>
                  </a:txBody>
                  <a:tcPr vert="eaVert" anchor="ctr"/>
                </a:tc>
                <a:tc>
                  <a:txBody>
                    <a:bodyPr/>
                    <a:lstStyle/>
                    <a:p>
                      <a:pPr algn="ctr"/>
                      <a:r>
                        <a:rPr kumimoji="1" lang="ja-JP" altLang="en-US" sz="1100" dirty="0">
                          <a:latin typeface="ＭＳ ゴシック" panose="020B0609070205080204" pitchFamily="49" charset="-128"/>
                          <a:ea typeface="ＭＳ ゴシック" panose="020B0609070205080204" pitchFamily="49" charset="-128"/>
                        </a:rPr>
                        <a:t>全国（％）</a:t>
                      </a:r>
                    </a:p>
                  </a:txBody>
                  <a:tcPr vert="eaVert" anchor="ctr"/>
                </a:tc>
                <a:tc>
                  <a:txBody>
                    <a:bodyPr/>
                    <a:lstStyle/>
                    <a:p>
                      <a:pPr algn="ctr"/>
                      <a:r>
                        <a:rPr kumimoji="1" lang="ja-JP" altLang="en-US" sz="1100" dirty="0">
                          <a:latin typeface="ＭＳ ゴシック" panose="020B0609070205080204" pitchFamily="49" charset="-128"/>
                          <a:ea typeface="ＭＳ ゴシック" panose="020B0609070205080204" pitchFamily="49" charset="-128"/>
                        </a:rPr>
                        <a:t>県（％）</a:t>
                      </a:r>
                    </a:p>
                  </a:txBody>
                  <a:tcPr vert="eaVert" anchor="ctr"/>
                </a:tc>
                <a:tc>
                  <a:txBody>
                    <a:bodyPr/>
                    <a:lstStyle/>
                    <a:p>
                      <a:pPr algn="ctr"/>
                      <a:r>
                        <a:rPr kumimoji="1" lang="ja-JP" altLang="en-US" sz="1100" dirty="0">
                          <a:latin typeface="ＭＳ ゴシック" panose="020B0609070205080204" pitchFamily="49" charset="-128"/>
                          <a:ea typeface="ＭＳ ゴシック" panose="020B0609070205080204" pitchFamily="49" charset="-128"/>
                        </a:rPr>
                        <a:t>自校（％）</a:t>
                      </a:r>
                    </a:p>
                  </a:txBody>
                  <a:tcPr vert="eaVert" anchor="ctr"/>
                </a:tc>
                <a:tc>
                  <a:txBody>
                    <a:bodyPr/>
                    <a:lstStyle/>
                    <a:p>
                      <a:pPr algn="ctr"/>
                      <a:r>
                        <a:rPr kumimoji="1" lang="ja-JP" altLang="en-US" sz="1100" dirty="0">
                          <a:latin typeface="ＭＳ ゴシック" panose="020B0609070205080204" pitchFamily="49" charset="-128"/>
                          <a:ea typeface="ＭＳ ゴシック" panose="020B0609070205080204" pitchFamily="49" charset="-128"/>
                        </a:rPr>
                        <a:t>自校（人）</a:t>
                      </a:r>
                    </a:p>
                  </a:txBody>
                  <a:tcPr vert="eaVert" anchor="ctr"/>
                </a:tc>
                <a:extLst>
                  <a:ext uri="{0D108BD9-81ED-4DB2-BD59-A6C34878D82A}">
                    <a16:rowId xmlns:a16="http://schemas.microsoft.com/office/drawing/2014/main" val="620879162"/>
                  </a:ext>
                </a:extLst>
              </a:tr>
              <a:tr h="288032">
                <a:tc>
                  <a:txBody>
                    <a:bodyPr/>
                    <a:lstStyle/>
                    <a:p>
                      <a:pPr algn="ctr"/>
                      <a:r>
                        <a:rPr kumimoji="1" lang="ja-JP" altLang="en-US" sz="1200" dirty="0">
                          <a:latin typeface="+mn-ea"/>
                          <a:ea typeface="+mn-ea"/>
                        </a:rPr>
                        <a:t>１</a:t>
                      </a:r>
                    </a:p>
                  </a:txBody>
                  <a:tcPr anchor="ctr">
                    <a:noFill/>
                  </a:tcPr>
                </a:tc>
                <a:tc>
                  <a:txBody>
                    <a:bodyPr/>
                    <a:lstStyle/>
                    <a:p>
                      <a:pPr algn="just"/>
                      <a:r>
                        <a:rPr kumimoji="1" lang="ja-JP" altLang="en-US" sz="1100" dirty="0">
                          <a:latin typeface="+mn-ea"/>
                          <a:ea typeface="+mn-ea"/>
                        </a:rPr>
                        <a:t>電熱線に電流を流して水を加熱する　と解答しているもの</a:t>
                      </a:r>
                    </a:p>
                  </a:txBody>
                  <a:tcPr>
                    <a:noFill/>
                  </a:tcPr>
                </a:tc>
                <a:tc>
                  <a:txBody>
                    <a:bodyPr/>
                    <a:lstStyle/>
                    <a:p>
                      <a:pPr algn="ctr"/>
                      <a:endParaRPr kumimoji="1" lang="ja-JP" altLang="en-US" sz="1100" dirty="0">
                        <a:latin typeface="+mn-ea"/>
                        <a:ea typeface="+mn-ea"/>
                      </a:endParaRPr>
                    </a:p>
                  </a:txBody>
                  <a:tcPr anchor="ctr">
                    <a:noFill/>
                  </a:tcPr>
                </a:tc>
                <a:tc>
                  <a:txBody>
                    <a:bodyPr/>
                    <a:lstStyle/>
                    <a:p>
                      <a:pPr marL="0" indent="0" algn="ctr"/>
                      <a:r>
                        <a:rPr kumimoji="1" lang="en-US" altLang="ja-JP" sz="1100" dirty="0">
                          <a:solidFill>
                            <a:schemeClr val="tx1"/>
                          </a:solidFill>
                          <a:latin typeface="+mn-ea"/>
                          <a:ea typeface="+mn-ea"/>
                        </a:rPr>
                        <a:t>18.3</a:t>
                      </a:r>
                      <a:endParaRPr kumimoji="1" lang="ja-JP" altLang="en-US" sz="1100" dirty="0">
                        <a:solidFill>
                          <a:schemeClr val="tx1"/>
                        </a:solidFill>
                        <a:latin typeface="+mn-ea"/>
                        <a:ea typeface="+mn-ea"/>
                      </a:endParaRPr>
                    </a:p>
                  </a:txBody>
                  <a:tcPr anchor="ctr">
                    <a:noFill/>
                  </a:tcPr>
                </a:tc>
                <a:tc>
                  <a:txBody>
                    <a:bodyPr/>
                    <a:lstStyle/>
                    <a:p>
                      <a:pPr marL="0" indent="0" algn="ctr"/>
                      <a:r>
                        <a:rPr kumimoji="1" lang="en-US" altLang="ja-JP" sz="1100" dirty="0">
                          <a:solidFill>
                            <a:schemeClr val="tx1"/>
                          </a:solidFill>
                          <a:latin typeface="+mn-ea"/>
                          <a:ea typeface="+mn-ea"/>
                        </a:rPr>
                        <a:t>19.1</a:t>
                      </a:r>
                      <a:endParaRPr kumimoji="1" lang="ja-JP" altLang="en-US" sz="1100" dirty="0">
                        <a:solidFill>
                          <a:schemeClr val="tx1"/>
                        </a:solidFill>
                        <a:latin typeface="+mn-ea"/>
                        <a:ea typeface="+mn-ea"/>
                      </a:endParaRPr>
                    </a:p>
                  </a:txBody>
                  <a:tcPr anchor="ctr">
                    <a:noFill/>
                  </a:tcPr>
                </a:tc>
                <a:tc>
                  <a:txBody>
                    <a:bodyPr/>
                    <a:lstStyle/>
                    <a:p>
                      <a:pPr algn="ctr"/>
                      <a:endParaRPr kumimoji="1" lang="ja-JP" altLang="en-US" sz="1100" dirty="0"/>
                    </a:p>
                  </a:txBody>
                  <a:tcPr anchor="ctr">
                    <a:noFill/>
                  </a:tcPr>
                </a:tc>
                <a:tc>
                  <a:txBody>
                    <a:bodyPr/>
                    <a:lstStyle/>
                    <a:p>
                      <a:pPr algn="ctr"/>
                      <a:endParaRPr kumimoji="1" lang="ja-JP" altLang="en-US" sz="1100" dirty="0"/>
                    </a:p>
                  </a:txBody>
                  <a:tcPr anchor="ctr">
                    <a:noFill/>
                  </a:tcPr>
                </a:tc>
                <a:extLst>
                  <a:ext uri="{0D108BD9-81ED-4DB2-BD59-A6C34878D82A}">
                    <a16:rowId xmlns:a16="http://schemas.microsoft.com/office/drawing/2014/main" val="8223435"/>
                  </a:ext>
                </a:extLst>
              </a:tr>
              <a:tr h="216024">
                <a:tc>
                  <a:txBody>
                    <a:bodyPr/>
                    <a:lstStyle/>
                    <a:p>
                      <a:pPr marL="0" indent="0" algn="ctr"/>
                      <a:r>
                        <a:rPr kumimoji="1" lang="ja-JP" altLang="en-US" sz="1200" dirty="0">
                          <a:latin typeface="+mn-ea"/>
                          <a:ea typeface="+mn-ea"/>
                        </a:rPr>
                        <a:t>２</a:t>
                      </a:r>
                    </a:p>
                  </a:txBody>
                  <a:tcPr anchor="ctr">
                    <a:noFill/>
                  </a:tcPr>
                </a:tc>
                <a:tc>
                  <a:txBody>
                    <a:bodyPr/>
                    <a:lstStyle/>
                    <a:p>
                      <a:pPr algn="just"/>
                      <a:r>
                        <a:rPr kumimoji="1" lang="ja-JP" altLang="en-US" sz="1100" dirty="0">
                          <a:latin typeface="+mn-ea"/>
                          <a:ea typeface="+mn-ea"/>
                        </a:rPr>
                        <a:t>ガスバーナーで炭酸水素ナトリウムを加熱する　と解答しているもの</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n-ea"/>
                          <a:ea typeface="+mn-ea"/>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n-ea"/>
                          <a:ea typeface="+mn-ea"/>
                        </a:rPr>
                        <a:t>51.6</a:t>
                      </a:r>
                      <a:endParaRPr kumimoji="1" lang="ja-JP" altLang="en-US" sz="1100" dirty="0">
                        <a:solidFill>
                          <a:schemeClr val="tx1"/>
                        </a:solidFill>
                        <a:latin typeface="+mn-ea"/>
                        <a:ea typeface="+mn-ea"/>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n-ea"/>
                          <a:ea typeface="+mn-ea"/>
                        </a:rPr>
                        <a:t>51.4</a:t>
                      </a:r>
                      <a:endParaRPr kumimoji="1" lang="ja-JP" altLang="en-US" sz="1100" dirty="0">
                        <a:solidFill>
                          <a:schemeClr val="tx1"/>
                        </a:solidFill>
                        <a:latin typeface="+mn-ea"/>
                        <a:ea typeface="+mn-ea"/>
                      </a:endParaRPr>
                    </a:p>
                  </a:txBody>
                  <a:tcPr anchor="ctr">
                    <a:noFill/>
                  </a:tcPr>
                </a:tc>
                <a:tc>
                  <a:txBody>
                    <a:bodyPr/>
                    <a:lstStyle/>
                    <a:p>
                      <a:pPr algn="ctr"/>
                      <a:endParaRPr kumimoji="1" lang="ja-JP" altLang="en-US" sz="1100" dirty="0"/>
                    </a:p>
                  </a:txBody>
                  <a:tcPr anchor="ctr">
                    <a:noFill/>
                  </a:tcPr>
                </a:tc>
                <a:tc>
                  <a:txBody>
                    <a:bodyPr/>
                    <a:lstStyle/>
                    <a:p>
                      <a:pPr algn="ctr"/>
                      <a:endParaRPr kumimoji="1" lang="ja-JP" altLang="en-US" sz="1100" dirty="0"/>
                    </a:p>
                  </a:txBody>
                  <a:tcPr anchor="ctr">
                    <a:noFill/>
                  </a:tcPr>
                </a:tc>
                <a:extLst>
                  <a:ext uri="{0D108BD9-81ED-4DB2-BD59-A6C34878D82A}">
                    <a16:rowId xmlns:a16="http://schemas.microsoft.com/office/drawing/2014/main" val="219737149"/>
                  </a:ext>
                </a:extLst>
              </a:tr>
              <a:tr h="229736">
                <a:tc>
                  <a:txBody>
                    <a:bodyPr/>
                    <a:lstStyle/>
                    <a:p>
                      <a:pPr algn="ctr"/>
                      <a:r>
                        <a:rPr kumimoji="1" lang="ja-JP" altLang="en-US" sz="1200" dirty="0">
                          <a:latin typeface="+mn-ea"/>
                          <a:ea typeface="+mn-ea"/>
                        </a:rPr>
                        <a:t>３</a:t>
                      </a:r>
                    </a:p>
                  </a:txBody>
                  <a:tcPr anchor="ctr">
                    <a:solidFill>
                      <a:schemeClr val="accent2">
                        <a:lumMod val="40000"/>
                        <a:lumOff val="60000"/>
                      </a:schemeClr>
                    </a:solidFill>
                  </a:tcPr>
                </a:tc>
                <a:tc>
                  <a:txBody>
                    <a:bodyPr/>
                    <a:lstStyle/>
                    <a:p>
                      <a:pPr algn="just"/>
                      <a:r>
                        <a:rPr kumimoji="1" lang="ja-JP" altLang="en-US" sz="1100" dirty="0">
                          <a:latin typeface="+mn-ea"/>
                          <a:ea typeface="+mn-ea"/>
                        </a:rPr>
                        <a:t>ブドウ糖を含む溶液にベネジクト液を加えて加熱する　と解答しているもの</a:t>
                      </a:r>
                    </a:p>
                  </a:txBody>
                  <a:tcP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n-ea"/>
                        <a:ea typeface="+mn-ea"/>
                      </a:endParaRPr>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n-ea"/>
                          <a:ea typeface="+mn-ea"/>
                        </a:rPr>
                        <a:t>28.3</a:t>
                      </a:r>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n-ea"/>
                          <a:ea typeface="+mn-ea"/>
                        </a:rPr>
                        <a:t>27.5</a:t>
                      </a:r>
                    </a:p>
                  </a:txBody>
                  <a:tcPr anchor="ctr">
                    <a:solidFill>
                      <a:schemeClr val="accent2">
                        <a:lumMod val="40000"/>
                        <a:lumOff val="60000"/>
                      </a:schemeClr>
                    </a:solidFill>
                  </a:tcPr>
                </a:tc>
                <a:tc>
                  <a:txBody>
                    <a:bodyPr/>
                    <a:lstStyle/>
                    <a:p>
                      <a:pPr algn="ctr"/>
                      <a:endParaRPr kumimoji="1" lang="ja-JP" altLang="en-US" sz="1100" dirty="0"/>
                    </a:p>
                  </a:txBody>
                  <a:tcPr anchor="ctr">
                    <a:solidFill>
                      <a:schemeClr val="accent2">
                        <a:lumMod val="40000"/>
                        <a:lumOff val="60000"/>
                      </a:schemeClr>
                    </a:solidFill>
                  </a:tcPr>
                </a:tc>
                <a:tc>
                  <a:txBody>
                    <a:bodyPr/>
                    <a:lstStyle/>
                    <a:p>
                      <a:pPr algn="ctr"/>
                      <a:endParaRPr kumimoji="1" lang="ja-JP" altLang="en-US" sz="1100" dirty="0"/>
                    </a:p>
                  </a:txBody>
                  <a:tcPr anchor="ctr">
                    <a:solidFill>
                      <a:schemeClr val="accent2">
                        <a:lumMod val="40000"/>
                        <a:lumOff val="60000"/>
                      </a:schemeClr>
                    </a:solidFill>
                  </a:tcPr>
                </a:tc>
                <a:extLst>
                  <a:ext uri="{0D108BD9-81ED-4DB2-BD59-A6C34878D82A}">
                    <a16:rowId xmlns:a16="http://schemas.microsoft.com/office/drawing/2014/main" val="1580398011"/>
                  </a:ext>
                </a:extLst>
              </a:tr>
              <a:tr h="243448">
                <a:tc>
                  <a:txBody>
                    <a:bodyPr/>
                    <a:lstStyle/>
                    <a:p>
                      <a:pPr algn="ctr"/>
                      <a:r>
                        <a:rPr kumimoji="1" lang="ja-JP" altLang="en-US" sz="1200" dirty="0">
                          <a:latin typeface="+mn-ea"/>
                          <a:ea typeface="+mn-ea"/>
                        </a:rPr>
                        <a:t>４</a:t>
                      </a:r>
                    </a:p>
                  </a:txBody>
                  <a:tcPr anchor="ctr">
                    <a:noFill/>
                  </a:tcPr>
                </a:tc>
                <a:tc>
                  <a:txBody>
                    <a:bodyPr/>
                    <a:lstStyle/>
                    <a:p>
                      <a:pPr algn="just"/>
                      <a:r>
                        <a:rPr kumimoji="1" lang="ja-JP" altLang="en-US" sz="1100" dirty="0">
                          <a:latin typeface="+mn-ea"/>
                          <a:ea typeface="+mn-ea"/>
                        </a:rPr>
                        <a:t>マグマが地下水を加熱する　と解答しているもの</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n-ea"/>
                        <a:ea typeface="+mn-ea"/>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n-ea"/>
                          <a:ea typeface="+mn-ea"/>
                        </a:rPr>
                        <a:t>1.6</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n-ea"/>
                          <a:ea typeface="+mn-ea"/>
                        </a:rPr>
                        <a:t>1.9</a:t>
                      </a:r>
                    </a:p>
                  </a:txBody>
                  <a:tcPr anchor="ctr">
                    <a:noFill/>
                  </a:tcPr>
                </a:tc>
                <a:tc>
                  <a:txBody>
                    <a:bodyPr/>
                    <a:lstStyle/>
                    <a:p>
                      <a:pPr algn="ctr"/>
                      <a:endParaRPr kumimoji="1" lang="ja-JP" altLang="en-US" sz="1100" dirty="0"/>
                    </a:p>
                  </a:txBody>
                  <a:tcPr anchor="ctr">
                    <a:noFill/>
                  </a:tcPr>
                </a:tc>
                <a:tc>
                  <a:txBody>
                    <a:bodyPr/>
                    <a:lstStyle/>
                    <a:p>
                      <a:pPr algn="ctr"/>
                      <a:endParaRPr kumimoji="1" lang="ja-JP" altLang="en-US" sz="1100" dirty="0"/>
                    </a:p>
                  </a:txBody>
                  <a:tcPr anchor="ctr">
                    <a:noFill/>
                  </a:tcPr>
                </a:tc>
                <a:extLst>
                  <a:ext uri="{0D108BD9-81ED-4DB2-BD59-A6C34878D82A}">
                    <a16:rowId xmlns:a16="http://schemas.microsoft.com/office/drawing/2014/main" val="3730291628"/>
                  </a:ext>
                </a:extLst>
              </a:tr>
              <a:tr h="185152">
                <a:tc>
                  <a:txBody>
                    <a:bodyPr/>
                    <a:lstStyle/>
                    <a:p>
                      <a:pPr algn="ctr"/>
                      <a:r>
                        <a:rPr kumimoji="1" lang="en-US" altLang="ja-JP" sz="1200" dirty="0">
                          <a:latin typeface="+mn-ea"/>
                          <a:ea typeface="+mn-ea"/>
                        </a:rPr>
                        <a:t>99</a:t>
                      </a:r>
                      <a:endParaRPr kumimoji="1" lang="ja-JP" altLang="en-US" sz="1200" dirty="0">
                        <a:latin typeface="+mn-ea"/>
                        <a:ea typeface="+mn-ea"/>
                      </a:endParaRPr>
                    </a:p>
                  </a:txBody>
                  <a:tcPr anchor="ctr">
                    <a:noFill/>
                  </a:tcPr>
                </a:tc>
                <a:tc>
                  <a:txBody>
                    <a:bodyPr/>
                    <a:lstStyle/>
                    <a:p>
                      <a:pPr algn="just"/>
                      <a:r>
                        <a:rPr kumimoji="1" lang="ja-JP" altLang="en-US" sz="1100" dirty="0">
                          <a:latin typeface="+mn-ea"/>
                          <a:ea typeface="+mn-ea"/>
                        </a:rPr>
                        <a:t>上記以外の解答</a:t>
                      </a:r>
                    </a:p>
                  </a:txBody>
                  <a:tcPr>
                    <a:noFill/>
                  </a:tcPr>
                </a:tc>
                <a:tc>
                  <a:txBody>
                    <a:bodyPr/>
                    <a:lstStyle/>
                    <a:p>
                      <a:pPr algn="ctr"/>
                      <a:endParaRPr kumimoji="1" lang="ja-JP" altLang="en-US" sz="1100" dirty="0">
                        <a:latin typeface="+mn-ea"/>
                        <a:ea typeface="+mn-ea"/>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n-ea"/>
                          <a:ea typeface="+mn-ea"/>
                        </a:rPr>
                        <a:t>0.0</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n-ea"/>
                          <a:ea typeface="+mn-ea"/>
                        </a:rPr>
                        <a:t>0.0</a:t>
                      </a:r>
                    </a:p>
                  </a:txBody>
                  <a:tcPr anchor="ctr">
                    <a:noFill/>
                  </a:tcPr>
                </a:tc>
                <a:tc>
                  <a:txBody>
                    <a:bodyPr/>
                    <a:lstStyle/>
                    <a:p>
                      <a:pPr algn="ctr"/>
                      <a:endParaRPr kumimoji="1" lang="ja-JP" altLang="en-US" sz="1100" dirty="0"/>
                    </a:p>
                  </a:txBody>
                  <a:tcPr anchor="ctr">
                    <a:noFill/>
                  </a:tcPr>
                </a:tc>
                <a:tc>
                  <a:txBody>
                    <a:bodyPr/>
                    <a:lstStyle/>
                    <a:p>
                      <a:pPr algn="ctr"/>
                      <a:endParaRPr kumimoji="1" lang="ja-JP" altLang="en-US" sz="1100" dirty="0"/>
                    </a:p>
                  </a:txBody>
                  <a:tcPr anchor="ctr">
                    <a:noFill/>
                  </a:tcPr>
                </a:tc>
                <a:extLst>
                  <a:ext uri="{0D108BD9-81ED-4DB2-BD59-A6C34878D82A}">
                    <a16:rowId xmlns:a16="http://schemas.microsoft.com/office/drawing/2014/main" val="2540675280"/>
                  </a:ext>
                </a:extLst>
              </a:tr>
              <a:tr h="220802">
                <a:tc>
                  <a:txBody>
                    <a:bodyPr/>
                    <a:lstStyle/>
                    <a:p>
                      <a:pPr algn="ctr"/>
                      <a:r>
                        <a:rPr kumimoji="1" lang="ja-JP" altLang="en-US" sz="1200" dirty="0">
                          <a:latin typeface="+mn-ea"/>
                          <a:ea typeface="+mn-ea"/>
                        </a:rPr>
                        <a:t>０</a:t>
                      </a:r>
                    </a:p>
                  </a:txBody>
                  <a:tcPr anchor="ctr">
                    <a:noFill/>
                  </a:tcPr>
                </a:tc>
                <a:tc>
                  <a:txBody>
                    <a:bodyPr/>
                    <a:lstStyle/>
                    <a:p>
                      <a:pPr algn="just"/>
                      <a:r>
                        <a:rPr kumimoji="1" lang="ja-JP" altLang="en-US" sz="1100" dirty="0">
                          <a:latin typeface="+mn-ea"/>
                          <a:ea typeface="+mn-ea"/>
                        </a:rPr>
                        <a:t>無解答</a:t>
                      </a:r>
                    </a:p>
                  </a:txBody>
                  <a:tcPr>
                    <a:noFill/>
                  </a:tcPr>
                </a:tc>
                <a:tc>
                  <a:txBody>
                    <a:bodyPr/>
                    <a:lstStyle/>
                    <a:p>
                      <a:pPr algn="ctr"/>
                      <a:endParaRPr kumimoji="1" lang="ja-JP" altLang="en-US" sz="1100" dirty="0">
                        <a:latin typeface="+mn-ea"/>
                        <a:ea typeface="+mn-ea"/>
                      </a:endParaRPr>
                    </a:p>
                  </a:txBody>
                  <a:tcPr anchor="ctr">
                    <a:noFill/>
                  </a:tcPr>
                </a:tc>
                <a:tc>
                  <a:txBody>
                    <a:bodyPr/>
                    <a:lstStyle/>
                    <a:p>
                      <a:pPr algn="ctr"/>
                      <a:r>
                        <a:rPr kumimoji="1" lang="en-US" altLang="ja-JP" sz="1100" dirty="0">
                          <a:solidFill>
                            <a:schemeClr val="tx1"/>
                          </a:solidFill>
                          <a:latin typeface="+mn-ea"/>
                          <a:ea typeface="+mn-ea"/>
                        </a:rPr>
                        <a:t>0.1</a:t>
                      </a:r>
                      <a:endParaRPr kumimoji="1" lang="ja-JP" altLang="en-US" sz="1100" dirty="0">
                        <a:solidFill>
                          <a:schemeClr val="tx1"/>
                        </a:solidFill>
                        <a:latin typeface="+mn-ea"/>
                        <a:ea typeface="+mn-ea"/>
                      </a:endParaRPr>
                    </a:p>
                  </a:txBody>
                  <a:tcPr anchor="ctr">
                    <a:noFill/>
                  </a:tcPr>
                </a:tc>
                <a:tc>
                  <a:txBody>
                    <a:bodyPr/>
                    <a:lstStyle/>
                    <a:p>
                      <a:pPr algn="ctr"/>
                      <a:r>
                        <a:rPr kumimoji="1" lang="en-US" altLang="ja-JP" sz="1100" dirty="0">
                          <a:solidFill>
                            <a:schemeClr val="tx1"/>
                          </a:solidFill>
                          <a:latin typeface="+mn-ea"/>
                          <a:ea typeface="+mn-ea"/>
                        </a:rPr>
                        <a:t>0.2</a:t>
                      </a:r>
                      <a:endParaRPr kumimoji="1" lang="ja-JP" altLang="en-US" sz="1100" dirty="0">
                        <a:solidFill>
                          <a:schemeClr val="tx1"/>
                        </a:solidFill>
                        <a:latin typeface="+mn-ea"/>
                        <a:ea typeface="+mn-ea"/>
                      </a:endParaRPr>
                    </a:p>
                  </a:txBody>
                  <a:tcPr anchor="ctr">
                    <a:noFill/>
                  </a:tcPr>
                </a:tc>
                <a:tc>
                  <a:txBody>
                    <a:bodyPr/>
                    <a:lstStyle/>
                    <a:p>
                      <a:pPr algn="ctr"/>
                      <a:endParaRPr kumimoji="1" lang="ja-JP" altLang="en-US" sz="1100" dirty="0"/>
                    </a:p>
                  </a:txBody>
                  <a:tcPr anchor="ctr">
                    <a:noFill/>
                  </a:tcPr>
                </a:tc>
                <a:tc>
                  <a:txBody>
                    <a:bodyPr/>
                    <a:lstStyle/>
                    <a:p>
                      <a:pPr algn="ctr"/>
                      <a:endParaRPr kumimoji="1" lang="ja-JP" altLang="en-US" sz="1100" dirty="0"/>
                    </a:p>
                  </a:txBody>
                  <a:tcPr anchor="ctr">
                    <a:noFill/>
                  </a:tcPr>
                </a:tc>
                <a:extLst>
                  <a:ext uri="{0D108BD9-81ED-4DB2-BD59-A6C34878D82A}">
                    <a16:rowId xmlns:a16="http://schemas.microsoft.com/office/drawing/2014/main" val="333400974"/>
                  </a:ext>
                </a:extLst>
              </a:tr>
            </a:tbl>
          </a:graphicData>
        </a:graphic>
      </p:graphicFrame>
      <p:sp>
        <p:nvSpPr>
          <p:cNvPr id="17" name="四角形: 角を丸くする 16">
            <a:extLst>
              <a:ext uri="{FF2B5EF4-FFF2-40B4-BE49-F238E27FC236}">
                <a16:creationId xmlns:a16="http://schemas.microsoft.com/office/drawing/2014/main" id="{9BCAC0D4-4873-CDD9-D34C-030F57D6416F}"/>
              </a:ext>
            </a:extLst>
          </p:cNvPr>
          <p:cNvSpPr/>
          <p:nvPr/>
        </p:nvSpPr>
        <p:spPr>
          <a:xfrm>
            <a:off x="159472" y="2774506"/>
            <a:ext cx="1332147" cy="186287"/>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400"/>
              </a:lnSpc>
            </a:pPr>
            <a:r>
              <a:rPr lang="ja-JP" altLang="en-US" sz="1050" b="1" dirty="0">
                <a:solidFill>
                  <a:schemeClr val="bg1"/>
                </a:solidFill>
                <a:latin typeface="メイリオ" panose="020B0604030504040204" pitchFamily="50" charset="-128"/>
                <a:ea typeface="メイリオ" panose="020B0604030504040204" pitchFamily="50" charset="-128"/>
              </a:rPr>
              <a:t>反応率の高い誤答</a:t>
            </a:r>
            <a:endParaRPr kumimoji="1" lang="ja-JP" altLang="en-US" sz="1050" b="1" dirty="0">
              <a:solidFill>
                <a:schemeClr val="bg1"/>
              </a:solidFill>
              <a:latin typeface="メイリオ" panose="020B0604030504040204" pitchFamily="50" charset="-128"/>
              <a:ea typeface="メイリオ" panose="020B0604030504040204" pitchFamily="50" charset="-128"/>
            </a:endParaRPr>
          </a:p>
        </p:txBody>
      </p:sp>
      <p:sp>
        <p:nvSpPr>
          <p:cNvPr id="19" name="四角形: 角を丸くする 18">
            <a:extLst>
              <a:ext uri="{FF2B5EF4-FFF2-40B4-BE49-F238E27FC236}">
                <a16:creationId xmlns:a16="http://schemas.microsoft.com/office/drawing/2014/main" id="{C3F11CDB-3363-6C1E-489A-C289878DF15C}"/>
              </a:ext>
            </a:extLst>
          </p:cNvPr>
          <p:cNvSpPr/>
          <p:nvPr/>
        </p:nvSpPr>
        <p:spPr>
          <a:xfrm>
            <a:off x="2071291" y="2718512"/>
            <a:ext cx="6991359" cy="1032007"/>
          </a:xfrm>
          <a:prstGeom prst="roundRect">
            <a:avLst>
              <a:gd name="adj" fmla="val 9049"/>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just"/>
            <a:r>
              <a:rPr lang="ja-JP" altLang="en-US" sz="1200" b="1" dirty="0">
                <a:solidFill>
                  <a:schemeClr val="tx2"/>
                </a:solidFill>
                <a:latin typeface="メイリオ" panose="020B0604030504040204" pitchFamily="50" charset="-128"/>
                <a:ea typeface="メイリオ" panose="020B0604030504040204" pitchFamily="50" charset="-128"/>
              </a:rPr>
              <a:t>　化学変化における「分解」の意味を正しく理解できていないことが考えられます。消化の際に物質が分解されることを、物質が物理的に小さくなることだけではなく、物質が化学的に消化される分解と結び付けて考えるなど、他の領域と関連付けて多面的、総合的に捉えることが大切です。</a:t>
            </a:r>
            <a:endParaRPr kumimoji="1" lang="ja-JP" altLang="en-US" sz="1200" b="1" dirty="0">
              <a:solidFill>
                <a:schemeClr val="tx2"/>
              </a:solidFill>
              <a:latin typeface="メイリオ" panose="020B0604030504040204" pitchFamily="50" charset="-128"/>
              <a:ea typeface="メイリオ" panose="020B0604030504040204" pitchFamily="50" charset="-128"/>
            </a:endParaRPr>
          </a:p>
        </p:txBody>
      </p:sp>
      <p:sp>
        <p:nvSpPr>
          <p:cNvPr id="23" name="四角形: 角を丸くする 22">
            <a:extLst>
              <a:ext uri="{FF2B5EF4-FFF2-40B4-BE49-F238E27FC236}">
                <a16:creationId xmlns:a16="http://schemas.microsoft.com/office/drawing/2014/main" id="{26E9508C-0102-5D5D-FE14-FEA23F3BFB16}"/>
              </a:ext>
            </a:extLst>
          </p:cNvPr>
          <p:cNvSpPr/>
          <p:nvPr/>
        </p:nvSpPr>
        <p:spPr>
          <a:xfrm>
            <a:off x="2071290" y="2721064"/>
            <a:ext cx="6991360" cy="239729"/>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2600"/>
              </a:lnSpc>
            </a:pPr>
            <a:r>
              <a:rPr lang="ja-JP" altLang="en-US" sz="1400" b="1" dirty="0">
                <a:solidFill>
                  <a:schemeClr val="bg1"/>
                </a:solidFill>
                <a:latin typeface="メイリオ" panose="020B0604030504040204" pitchFamily="50" charset="-128"/>
                <a:ea typeface="メイリオ" panose="020B0604030504040204" pitchFamily="50" charset="-128"/>
              </a:rPr>
              <a:t>こんなところにつまずいていませんか？</a:t>
            </a:r>
            <a:endParaRPr kumimoji="1" lang="ja-JP" altLang="en-US" sz="1400" b="1" dirty="0">
              <a:solidFill>
                <a:schemeClr val="bg1"/>
              </a:solidFill>
              <a:latin typeface="メイリオ" panose="020B0604030504040204" pitchFamily="50" charset="-128"/>
              <a:ea typeface="メイリオ" panose="020B0604030504040204" pitchFamily="50" charset="-128"/>
            </a:endParaRPr>
          </a:p>
        </p:txBody>
      </p:sp>
      <p:sp>
        <p:nvSpPr>
          <p:cNvPr id="12" name="矢印: 右 11">
            <a:extLst>
              <a:ext uri="{FF2B5EF4-FFF2-40B4-BE49-F238E27FC236}">
                <a16:creationId xmlns:a16="http://schemas.microsoft.com/office/drawing/2014/main" id="{20091A63-DBA8-8A48-0A32-6EADF63F94DA}"/>
              </a:ext>
            </a:extLst>
          </p:cNvPr>
          <p:cNvSpPr/>
          <p:nvPr/>
        </p:nvSpPr>
        <p:spPr>
          <a:xfrm>
            <a:off x="1521119" y="2981581"/>
            <a:ext cx="536045" cy="59072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05DCF693-00B2-03F2-E62F-54C809C1DF70}"/>
              </a:ext>
            </a:extLst>
          </p:cNvPr>
          <p:cNvSpPr txBox="1"/>
          <p:nvPr/>
        </p:nvSpPr>
        <p:spPr>
          <a:xfrm>
            <a:off x="30530" y="3010222"/>
            <a:ext cx="936104" cy="276999"/>
          </a:xfrm>
          <a:prstGeom prst="rect">
            <a:avLst/>
          </a:prstGeom>
          <a:noFill/>
        </p:spPr>
        <p:txBody>
          <a:bodyPr wrap="square" rtlCol="0">
            <a:spAutoFit/>
          </a:bodyPr>
          <a:lstStyle/>
          <a:p>
            <a:pPr algn="ctr"/>
            <a:r>
              <a:rPr lang="ja-JP" altLang="en-US" sz="1200" b="1" dirty="0">
                <a:solidFill>
                  <a:schemeClr val="tx2"/>
                </a:solidFill>
                <a:latin typeface="メイリオ" panose="020B0604030504040204" pitchFamily="50" charset="-128"/>
                <a:ea typeface="メイリオ" panose="020B0604030504040204" pitchFamily="50" charset="-128"/>
              </a:rPr>
              <a:t>類型番号</a:t>
            </a:r>
          </a:p>
        </p:txBody>
      </p:sp>
      <p:sp>
        <p:nvSpPr>
          <p:cNvPr id="4" name="タイトル 1">
            <a:extLst>
              <a:ext uri="{FF2B5EF4-FFF2-40B4-BE49-F238E27FC236}">
                <a16:creationId xmlns:a16="http://schemas.microsoft.com/office/drawing/2014/main" id="{A6E0034E-0B6C-D5CF-B5F7-B9D4A2B2AAB8}"/>
              </a:ext>
            </a:extLst>
          </p:cNvPr>
          <p:cNvSpPr txBox="1">
            <a:spLocks/>
          </p:cNvSpPr>
          <p:nvPr/>
        </p:nvSpPr>
        <p:spPr>
          <a:xfrm>
            <a:off x="107063" y="64862"/>
            <a:ext cx="8928992" cy="437794"/>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理科 ７（</a:t>
            </a:r>
            <a:r>
              <a:rPr lang="ja-JP" altLang="en-US" sz="16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２</a:t>
            </a:r>
            <a:r>
              <a:rPr kumimoji="1" lang="ja-JP" altLang="en-US" sz="16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）９（２）　知識の概念的な理解　解答類型分析シート</a:t>
            </a:r>
          </a:p>
        </p:txBody>
      </p:sp>
      <p:sp>
        <p:nvSpPr>
          <p:cNvPr id="10" name="正方形/長方形 9">
            <a:extLst>
              <a:ext uri="{FF2B5EF4-FFF2-40B4-BE49-F238E27FC236}">
                <a16:creationId xmlns:a16="http://schemas.microsoft.com/office/drawing/2014/main" id="{02E30A48-2176-5A39-0B63-3827B9C90D2F}"/>
              </a:ext>
            </a:extLst>
          </p:cNvPr>
          <p:cNvSpPr/>
          <p:nvPr/>
        </p:nvSpPr>
        <p:spPr>
          <a:xfrm>
            <a:off x="1962420" y="190492"/>
            <a:ext cx="259276" cy="229942"/>
          </a:xfrm>
          <a:prstGeom prst="rect">
            <a:avLst/>
          </a:prstGeom>
          <a:noFill/>
          <a:ln w="381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1" name="テキスト ボックス 10">
            <a:extLst>
              <a:ext uri="{FF2B5EF4-FFF2-40B4-BE49-F238E27FC236}">
                <a16:creationId xmlns:a16="http://schemas.microsoft.com/office/drawing/2014/main" id="{12168F14-F853-57C5-6A17-24BB075F7E33}"/>
              </a:ext>
            </a:extLst>
          </p:cNvPr>
          <p:cNvSpPr txBox="1"/>
          <p:nvPr/>
        </p:nvSpPr>
        <p:spPr>
          <a:xfrm>
            <a:off x="159472" y="593934"/>
            <a:ext cx="251590" cy="276999"/>
          </a:xfrm>
          <a:prstGeom prst="rect">
            <a:avLst/>
          </a:prstGeom>
          <a:noFill/>
          <a:ln>
            <a:solidFill>
              <a:schemeClr val="tx1"/>
            </a:solidFill>
          </a:ln>
        </p:spPr>
        <p:txBody>
          <a:bodyPr wrap="square" rtlCol="0">
            <a:spAutoFit/>
          </a:bodyPr>
          <a:lstStyle/>
          <a:p>
            <a:r>
              <a:rPr kumimoji="1" lang="ja-JP" altLang="en-US" sz="1200" dirty="0"/>
              <a:t>７</a:t>
            </a:r>
          </a:p>
        </p:txBody>
      </p:sp>
      <p:graphicFrame>
        <p:nvGraphicFramePr>
          <p:cNvPr id="15" name="表 14">
            <a:extLst>
              <a:ext uri="{FF2B5EF4-FFF2-40B4-BE49-F238E27FC236}">
                <a16:creationId xmlns:a16="http://schemas.microsoft.com/office/drawing/2014/main" id="{BD6E37BC-F450-409F-E73D-B94DFEDF5DA9}"/>
              </a:ext>
            </a:extLst>
          </p:cNvPr>
          <p:cNvGraphicFramePr>
            <a:graphicFrameLocks noGrp="1"/>
          </p:cNvGraphicFramePr>
          <p:nvPr>
            <p:extLst>
              <p:ext uri="{D42A27DB-BD31-4B8C-83A1-F6EECF244321}">
                <p14:modId xmlns:p14="http://schemas.microsoft.com/office/powerpoint/2010/main" val="3527812060"/>
              </p:ext>
            </p:extLst>
          </p:nvPr>
        </p:nvGraphicFramePr>
        <p:xfrm>
          <a:off x="30530" y="3796796"/>
          <a:ext cx="8892991" cy="2157464"/>
        </p:xfrm>
        <a:graphic>
          <a:graphicData uri="http://schemas.openxmlformats.org/drawingml/2006/table">
            <a:tbl>
              <a:tblPr firstRow="1" bandRow="1">
                <a:tableStyleId>{5940675A-B579-460E-94D1-54222C63F5DA}</a:tableStyleId>
              </a:tblPr>
              <a:tblGrid>
                <a:gridCol w="396044">
                  <a:extLst>
                    <a:ext uri="{9D8B030D-6E8A-4147-A177-3AD203B41FA5}">
                      <a16:colId xmlns:a16="http://schemas.microsoft.com/office/drawing/2014/main" val="497881674"/>
                    </a:ext>
                  </a:extLst>
                </a:gridCol>
                <a:gridCol w="5328592">
                  <a:extLst>
                    <a:ext uri="{9D8B030D-6E8A-4147-A177-3AD203B41FA5}">
                      <a16:colId xmlns:a16="http://schemas.microsoft.com/office/drawing/2014/main" val="3061564528"/>
                    </a:ext>
                  </a:extLst>
                </a:gridCol>
                <a:gridCol w="633671">
                  <a:extLst>
                    <a:ext uri="{9D8B030D-6E8A-4147-A177-3AD203B41FA5}">
                      <a16:colId xmlns:a16="http://schemas.microsoft.com/office/drawing/2014/main" val="3024050227"/>
                    </a:ext>
                  </a:extLst>
                </a:gridCol>
                <a:gridCol w="633671">
                  <a:extLst>
                    <a:ext uri="{9D8B030D-6E8A-4147-A177-3AD203B41FA5}">
                      <a16:colId xmlns:a16="http://schemas.microsoft.com/office/drawing/2014/main" val="3508318739"/>
                    </a:ext>
                  </a:extLst>
                </a:gridCol>
                <a:gridCol w="633671">
                  <a:extLst>
                    <a:ext uri="{9D8B030D-6E8A-4147-A177-3AD203B41FA5}">
                      <a16:colId xmlns:a16="http://schemas.microsoft.com/office/drawing/2014/main" val="2557356096"/>
                    </a:ext>
                  </a:extLst>
                </a:gridCol>
                <a:gridCol w="633671">
                  <a:extLst>
                    <a:ext uri="{9D8B030D-6E8A-4147-A177-3AD203B41FA5}">
                      <a16:colId xmlns:a16="http://schemas.microsoft.com/office/drawing/2014/main" val="193483412"/>
                    </a:ext>
                  </a:extLst>
                </a:gridCol>
                <a:gridCol w="633671">
                  <a:extLst>
                    <a:ext uri="{9D8B030D-6E8A-4147-A177-3AD203B41FA5}">
                      <a16:colId xmlns:a16="http://schemas.microsoft.com/office/drawing/2014/main" val="345310821"/>
                    </a:ext>
                  </a:extLst>
                </a:gridCol>
              </a:tblGrid>
              <a:tr h="511544">
                <a:tc gridSpan="2">
                  <a:txBody>
                    <a:bodyPr/>
                    <a:lstStyle/>
                    <a:p>
                      <a:r>
                        <a:rPr kumimoji="1" lang="ja-JP" altLang="en-US" sz="1100" dirty="0"/>
                        <a:t>　　　（２）クルーンルームのほかに気圧を利用しているもの身近な事象を選択する</a:t>
                      </a:r>
                      <a:endParaRPr kumimoji="1" lang="en-US" altLang="ja-JP" sz="1100" dirty="0"/>
                    </a:p>
                  </a:txBody>
                  <a:tcPr anchor="ctr"/>
                </a:tc>
                <a:tc hMerge="1">
                  <a:txBody>
                    <a:bodyPr/>
                    <a:lstStyle/>
                    <a:p>
                      <a:endParaRPr kumimoji="1" lang="ja-JP" altLang="en-US"/>
                    </a:p>
                  </a:txBody>
                  <a:tcPr/>
                </a:tc>
                <a:tc>
                  <a:txBody>
                    <a:bodyPr/>
                    <a:lstStyle/>
                    <a:p>
                      <a:pPr algn="ctr"/>
                      <a:r>
                        <a:rPr kumimoji="1" lang="ja-JP" altLang="en-US" sz="1100" dirty="0"/>
                        <a:t>正　答</a:t>
                      </a:r>
                    </a:p>
                  </a:txBody>
                  <a:tcPr vert="eaVert" anchor="ctr"/>
                </a:tc>
                <a:tc>
                  <a:txBody>
                    <a:bodyPr/>
                    <a:lstStyle/>
                    <a:p>
                      <a:pPr algn="ctr"/>
                      <a:r>
                        <a:rPr kumimoji="1" lang="ja-JP" altLang="en-US" sz="1100" dirty="0">
                          <a:latin typeface="ＭＳ ゴシック" panose="020B0609070205080204" pitchFamily="49" charset="-128"/>
                          <a:ea typeface="ＭＳ ゴシック" panose="020B0609070205080204" pitchFamily="49" charset="-128"/>
                        </a:rPr>
                        <a:t>全国（％）</a:t>
                      </a:r>
                    </a:p>
                  </a:txBody>
                  <a:tcPr vert="eaVert" anchor="ctr"/>
                </a:tc>
                <a:tc>
                  <a:txBody>
                    <a:bodyPr/>
                    <a:lstStyle/>
                    <a:p>
                      <a:pPr algn="ctr"/>
                      <a:r>
                        <a:rPr kumimoji="1" lang="ja-JP" altLang="en-US" sz="1100" dirty="0">
                          <a:latin typeface="ＭＳ ゴシック" panose="020B0609070205080204" pitchFamily="49" charset="-128"/>
                          <a:ea typeface="ＭＳ ゴシック" panose="020B0609070205080204" pitchFamily="49" charset="-128"/>
                        </a:rPr>
                        <a:t>県（％）</a:t>
                      </a:r>
                    </a:p>
                  </a:txBody>
                  <a:tcPr vert="eaVert" anchor="ctr"/>
                </a:tc>
                <a:tc>
                  <a:txBody>
                    <a:bodyPr/>
                    <a:lstStyle/>
                    <a:p>
                      <a:pPr algn="ctr"/>
                      <a:r>
                        <a:rPr kumimoji="1" lang="ja-JP" altLang="en-US" sz="1100" dirty="0">
                          <a:latin typeface="ＭＳ ゴシック" panose="020B0609070205080204" pitchFamily="49" charset="-128"/>
                          <a:ea typeface="ＭＳ ゴシック" panose="020B0609070205080204" pitchFamily="49" charset="-128"/>
                        </a:rPr>
                        <a:t>自校（％）</a:t>
                      </a:r>
                    </a:p>
                  </a:txBody>
                  <a:tcPr vert="eaVert" anchor="ctr"/>
                </a:tc>
                <a:tc>
                  <a:txBody>
                    <a:bodyPr/>
                    <a:lstStyle/>
                    <a:p>
                      <a:pPr algn="ctr"/>
                      <a:r>
                        <a:rPr kumimoji="1" lang="ja-JP" altLang="en-US" sz="1100" dirty="0">
                          <a:latin typeface="ＭＳ ゴシック" panose="020B0609070205080204" pitchFamily="49" charset="-128"/>
                          <a:ea typeface="ＭＳ ゴシック" panose="020B0609070205080204" pitchFamily="49" charset="-128"/>
                        </a:rPr>
                        <a:t>自校（人）</a:t>
                      </a:r>
                    </a:p>
                  </a:txBody>
                  <a:tcPr vert="eaVert" anchor="ctr"/>
                </a:tc>
                <a:extLst>
                  <a:ext uri="{0D108BD9-81ED-4DB2-BD59-A6C34878D82A}">
                    <a16:rowId xmlns:a16="http://schemas.microsoft.com/office/drawing/2014/main" val="620879162"/>
                  </a:ext>
                </a:extLst>
              </a:tr>
              <a:tr h="220252">
                <a:tc>
                  <a:txBody>
                    <a:bodyPr/>
                    <a:lstStyle/>
                    <a:p>
                      <a:pPr algn="ctr"/>
                      <a:r>
                        <a:rPr kumimoji="1" lang="ja-JP" altLang="en-US" sz="1200" dirty="0">
                          <a:latin typeface="+mn-ea"/>
                          <a:ea typeface="+mn-ea"/>
                        </a:rPr>
                        <a:t>１</a:t>
                      </a:r>
                    </a:p>
                  </a:txBody>
                  <a:tcPr anchor="ctr">
                    <a:noFill/>
                  </a:tcPr>
                </a:tc>
                <a:tc>
                  <a:txBody>
                    <a:bodyPr/>
                    <a:lstStyle/>
                    <a:p>
                      <a:pPr algn="just"/>
                      <a:r>
                        <a:rPr kumimoji="1" lang="ja-JP" altLang="en-US" sz="1100" dirty="0">
                          <a:latin typeface="+mn-ea"/>
                          <a:ea typeface="+mn-ea"/>
                        </a:rPr>
                        <a:t>ストローを使って飲み物を吸い上げる　と解答しているもの</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n-ea"/>
                          <a:ea typeface="+mn-ea"/>
                        </a:rPr>
                        <a:t>◎</a:t>
                      </a:r>
                    </a:p>
                  </a:txBody>
                  <a:tcPr anchor="ctr">
                    <a:noFill/>
                  </a:tcPr>
                </a:tc>
                <a:tc>
                  <a:txBody>
                    <a:bodyPr/>
                    <a:lstStyle/>
                    <a:p>
                      <a:pPr marL="0" indent="0" algn="ctr"/>
                      <a:r>
                        <a:rPr kumimoji="1" lang="en-US" altLang="ja-JP" sz="1100" dirty="0">
                          <a:solidFill>
                            <a:schemeClr val="tx1"/>
                          </a:solidFill>
                          <a:latin typeface="+mn-ea"/>
                          <a:ea typeface="+mn-ea"/>
                        </a:rPr>
                        <a:t>58.1</a:t>
                      </a:r>
                      <a:endParaRPr kumimoji="1" lang="ja-JP" altLang="en-US" sz="1100" dirty="0">
                        <a:solidFill>
                          <a:schemeClr val="tx1"/>
                        </a:solidFill>
                        <a:latin typeface="+mn-ea"/>
                        <a:ea typeface="+mn-ea"/>
                      </a:endParaRPr>
                    </a:p>
                  </a:txBody>
                  <a:tcPr anchor="ctr">
                    <a:noFill/>
                  </a:tcPr>
                </a:tc>
                <a:tc>
                  <a:txBody>
                    <a:bodyPr/>
                    <a:lstStyle/>
                    <a:p>
                      <a:pPr marL="0" indent="0" algn="ctr"/>
                      <a:r>
                        <a:rPr kumimoji="1" lang="en-US" altLang="ja-JP" sz="1100" dirty="0">
                          <a:solidFill>
                            <a:schemeClr val="tx1"/>
                          </a:solidFill>
                          <a:latin typeface="+mn-ea"/>
                          <a:ea typeface="+mn-ea"/>
                        </a:rPr>
                        <a:t>53.4</a:t>
                      </a:r>
                      <a:endParaRPr kumimoji="1" lang="ja-JP" altLang="en-US" sz="1100" dirty="0">
                        <a:solidFill>
                          <a:schemeClr val="tx1"/>
                        </a:solidFill>
                        <a:latin typeface="+mn-ea"/>
                        <a:ea typeface="+mn-ea"/>
                      </a:endParaRPr>
                    </a:p>
                  </a:txBody>
                  <a:tcPr anchor="ctr">
                    <a:noFill/>
                  </a:tcPr>
                </a:tc>
                <a:tc>
                  <a:txBody>
                    <a:bodyPr/>
                    <a:lstStyle/>
                    <a:p>
                      <a:pPr algn="ctr"/>
                      <a:endParaRPr kumimoji="1" lang="ja-JP" altLang="en-US" sz="1100" dirty="0"/>
                    </a:p>
                  </a:txBody>
                  <a:tcPr anchor="ctr">
                    <a:noFill/>
                  </a:tcPr>
                </a:tc>
                <a:tc>
                  <a:txBody>
                    <a:bodyPr/>
                    <a:lstStyle/>
                    <a:p>
                      <a:pPr algn="ctr"/>
                      <a:endParaRPr kumimoji="1" lang="ja-JP" altLang="en-US" sz="1100" dirty="0"/>
                    </a:p>
                  </a:txBody>
                  <a:tcPr anchor="ctr">
                    <a:noFill/>
                  </a:tcPr>
                </a:tc>
                <a:extLst>
                  <a:ext uri="{0D108BD9-81ED-4DB2-BD59-A6C34878D82A}">
                    <a16:rowId xmlns:a16="http://schemas.microsoft.com/office/drawing/2014/main" val="8223435"/>
                  </a:ext>
                </a:extLst>
              </a:tr>
              <a:tr h="0">
                <a:tc>
                  <a:txBody>
                    <a:bodyPr/>
                    <a:lstStyle/>
                    <a:p>
                      <a:pPr marL="0" indent="0" algn="ctr"/>
                      <a:r>
                        <a:rPr kumimoji="1" lang="ja-JP" altLang="en-US" sz="1200" dirty="0">
                          <a:latin typeface="+mn-ea"/>
                          <a:ea typeface="+mn-ea"/>
                        </a:rPr>
                        <a:t>２</a:t>
                      </a:r>
                    </a:p>
                  </a:txBody>
                  <a:tcPr anchor="ctr">
                    <a:noFill/>
                  </a:tcPr>
                </a:tc>
                <a:tc>
                  <a:txBody>
                    <a:bodyPr/>
                    <a:lstStyle/>
                    <a:p>
                      <a:pPr algn="just"/>
                      <a:r>
                        <a:rPr kumimoji="1" lang="ja-JP" altLang="en-US" sz="1100" dirty="0">
                          <a:latin typeface="+mn-ea"/>
                          <a:ea typeface="+mn-ea"/>
                        </a:rPr>
                        <a:t>冷たいコップの表面に水滴がつく　と解答しているもの</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n-ea"/>
                        <a:ea typeface="+mn-ea"/>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n-ea"/>
                          <a:ea typeface="+mn-ea"/>
                        </a:rPr>
                        <a:t>17.2</a:t>
                      </a:r>
                      <a:endParaRPr kumimoji="1" lang="ja-JP" altLang="en-US" sz="1100" dirty="0">
                        <a:solidFill>
                          <a:schemeClr val="tx1"/>
                        </a:solidFill>
                        <a:latin typeface="+mn-ea"/>
                        <a:ea typeface="+mn-ea"/>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n-ea"/>
                          <a:ea typeface="+mn-ea"/>
                        </a:rPr>
                        <a:t>18.4</a:t>
                      </a:r>
                      <a:endParaRPr kumimoji="1" lang="ja-JP" altLang="en-US" sz="1100" dirty="0">
                        <a:solidFill>
                          <a:schemeClr val="tx1"/>
                        </a:solidFill>
                        <a:latin typeface="+mn-ea"/>
                        <a:ea typeface="+mn-ea"/>
                      </a:endParaRPr>
                    </a:p>
                  </a:txBody>
                  <a:tcPr anchor="ctr">
                    <a:noFill/>
                  </a:tcPr>
                </a:tc>
                <a:tc>
                  <a:txBody>
                    <a:bodyPr/>
                    <a:lstStyle/>
                    <a:p>
                      <a:pPr algn="ctr"/>
                      <a:endParaRPr kumimoji="1" lang="ja-JP" altLang="en-US" sz="1100" dirty="0"/>
                    </a:p>
                  </a:txBody>
                  <a:tcPr anchor="ctr">
                    <a:noFill/>
                  </a:tcPr>
                </a:tc>
                <a:tc>
                  <a:txBody>
                    <a:bodyPr/>
                    <a:lstStyle/>
                    <a:p>
                      <a:pPr algn="ctr"/>
                      <a:endParaRPr kumimoji="1" lang="ja-JP" altLang="en-US" sz="1100" dirty="0"/>
                    </a:p>
                  </a:txBody>
                  <a:tcPr anchor="ctr">
                    <a:noFill/>
                  </a:tcPr>
                </a:tc>
                <a:extLst>
                  <a:ext uri="{0D108BD9-81ED-4DB2-BD59-A6C34878D82A}">
                    <a16:rowId xmlns:a16="http://schemas.microsoft.com/office/drawing/2014/main" val="219737149"/>
                  </a:ext>
                </a:extLst>
              </a:tr>
              <a:tr h="131084">
                <a:tc>
                  <a:txBody>
                    <a:bodyPr/>
                    <a:lstStyle/>
                    <a:p>
                      <a:pPr algn="ctr"/>
                      <a:r>
                        <a:rPr kumimoji="1" lang="ja-JP" altLang="en-US" sz="1200" dirty="0">
                          <a:latin typeface="+mn-ea"/>
                          <a:ea typeface="+mn-ea"/>
                        </a:rPr>
                        <a:t>３</a:t>
                      </a:r>
                    </a:p>
                  </a:txBody>
                  <a:tcPr anchor="ctr">
                    <a:solidFill>
                      <a:schemeClr val="accent2">
                        <a:lumMod val="40000"/>
                        <a:lumOff val="60000"/>
                      </a:schemeClr>
                    </a:solidFill>
                  </a:tcPr>
                </a:tc>
                <a:tc>
                  <a:txBody>
                    <a:bodyPr/>
                    <a:lstStyle/>
                    <a:p>
                      <a:pPr algn="just"/>
                      <a:r>
                        <a:rPr kumimoji="1" lang="ja-JP" altLang="en-US" sz="1100" dirty="0">
                          <a:latin typeface="+mn-ea"/>
                          <a:ea typeface="+mn-ea"/>
                        </a:rPr>
                        <a:t>うちわで風を送ると火が大きくなる　と解答しているもの</a:t>
                      </a:r>
                    </a:p>
                  </a:txBody>
                  <a:tcP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n-ea"/>
                        <a:ea typeface="+mn-ea"/>
                      </a:endParaRPr>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n-ea"/>
                          <a:ea typeface="+mn-ea"/>
                        </a:rPr>
                        <a:t>21.6</a:t>
                      </a:r>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n-ea"/>
                          <a:ea typeface="+mn-ea"/>
                        </a:rPr>
                        <a:t>25.1</a:t>
                      </a:r>
                    </a:p>
                  </a:txBody>
                  <a:tcPr anchor="ctr">
                    <a:solidFill>
                      <a:schemeClr val="accent2">
                        <a:lumMod val="40000"/>
                        <a:lumOff val="60000"/>
                      </a:schemeClr>
                    </a:solidFill>
                  </a:tcPr>
                </a:tc>
                <a:tc>
                  <a:txBody>
                    <a:bodyPr/>
                    <a:lstStyle/>
                    <a:p>
                      <a:pPr algn="ctr"/>
                      <a:endParaRPr kumimoji="1" lang="ja-JP" altLang="en-US" sz="1100" dirty="0"/>
                    </a:p>
                  </a:txBody>
                  <a:tcPr anchor="ctr">
                    <a:solidFill>
                      <a:schemeClr val="accent2">
                        <a:lumMod val="40000"/>
                        <a:lumOff val="60000"/>
                      </a:schemeClr>
                    </a:solidFill>
                  </a:tcPr>
                </a:tc>
                <a:tc>
                  <a:txBody>
                    <a:bodyPr/>
                    <a:lstStyle/>
                    <a:p>
                      <a:pPr algn="ctr"/>
                      <a:endParaRPr kumimoji="1" lang="ja-JP" altLang="en-US" sz="1100" dirty="0"/>
                    </a:p>
                  </a:txBody>
                  <a:tcPr anchor="ctr">
                    <a:solidFill>
                      <a:schemeClr val="accent2">
                        <a:lumMod val="40000"/>
                        <a:lumOff val="60000"/>
                      </a:schemeClr>
                    </a:solidFill>
                  </a:tcPr>
                </a:tc>
                <a:extLst>
                  <a:ext uri="{0D108BD9-81ED-4DB2-BD59-A6C34878D82A}">
                    <a16:rowId xmlns:a16="http://schemas.microsoft.com/office/drawing/2014/main" val="1580398011"/>
                  </a:ext>
                </a:extLst>
              </a:tr>
              <a:tr h="230516">
                <a:tc>
                  <a:txBody>
                    <a:bodyPr/>
                    <a:lstStyle/>
                    <a:p>
                      <a:pPr algn="ctr"/>
                      <a:r>
                        <a:rPr kumimoji="1" lang="ja-JP" altLang="en-US" sz="1200" dirty="0">
                          <a:latin typeface="+mn-ea"/>
                          <a:ea typeface="+mn-ea"/>
                        </a:rPr>
                        <a:t>４</a:t>
                      </a:r>
                    </a:p>
                  </a:txBody>
                  <a:tcPr anchor="ctr">
                    <a:noFill/>
                  </a:tcPr>
                </a:tc>
                <a:tc>
                  <a:txBody>
                    <a:bodyPr/>
                    <a:lstStyle/>
                    <a:p>
                      <a:pPr algn="just"/>
                      <a:r>
                        <a:rPr kumimoji="1" lang="ja-JP" altLang="en-US" sz="1100" dirty="0">
                          <a:latin typeface="+mn-ea"/>
                          <a:ea typeface="+mn-ea"/>
                        </a:rPr>
                        <a:t>スポンジでコップを洗う　と解答しているもの</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n-ea"/>
                        <a:ea typeface="+mn-ea"/>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n-ea"/>
                          <a:ea typeface="+mn-ea"/>
                        </a:rPr>
                        <a:t>2.9</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n-ea"/>
                          <a:ea typeface="+mn-ea"/>
                        </a:rPr>
                        <a:t>2.9</a:t>
                      </a:r>
                    </a:p>
                  </a:txBody>
                  <a:tcPr anchor="ctr">
                    <a:noFill/>
                  </a:tcPr>
                </a:tc>
                <a:tc>
                  <a:txBody>
                    <a:bodyPr/>
                    <a:lstStyle/>
                    <a:p>
                      <a:pPr algn="ctr"/>
                      <a:endParaRPr kumimoji="1" lang="ja-JP" altLang="en-US" sz="1100" dirty="0"/>
                    </a:p>
                  </a:txBody>
                  <a:tcPr anchor="ctr">
                    <a:noFill/>
                  </a:tcPr>
                </a:tc>
                <a:tc>
                  <a:txBody>
                    <a:bodyPr/>
                    <a:lstStyle/>
                    <a:p>
                      <a:pPr algn="ctr"/>
                      <a:endParaRPr kumimoji="1" lang="ja-JP" altLang="en-US" sz="1100" dirty="0"/>
                    </a:p>
                  </a:txBody>
                  <a:tcPr anchor="ctr">
                    <a:noFill/>
                  </a:tcPr>
                </a:tc>
                <a:extLst>
                  <a:ext uri="{0D108BD9-81ED-4DB2-BD59-A6C34878D82A}">
                    <a16:rowId xmlns:a16="http://schemas.microsoft.com/office/drawing/2014/main" val="3730291628"/>
                  </a:ext>
                </a:extLst>
              </a:tr>
              <a:tr h="0">
                <a:tc>
                  <a:txBody>
                    <a:bodyPr/>
                    <a:lstStyle/>
                    <a:p>
                      <a:pPr algn="ctr"/>
                      <a:r>
                        <a:rPr kumimoji="1" lang="en-US" altLang="ja-JP" sz="1200" dirty="0">
                          <a:latin typeface="+mn-ea"/>
                          <a:ea typeface="+mn-ea"/>
                        </a:rPr>
                        <a:t>99</a:t>
                      </a:r>
                      <a:endParaRPr kumimoji="1" lang="ja-JP" altLang="en-US" sz="1200" dirty="0">
                        <a:latin typeface="+mn-ea"/>
                        <a:ea typeface="+mn-ea"/>
                      </a:endParaRPr>
                    </a:p>
                  </a:txBody>
                  <a:tcPr anchor="ctr">
                    <a:noFill/>
                  </a:tcPr>
                </a:tc>
                <a:tc>
                  <a:txBody>
                    <a:bodyPr/>
                    <a:lstStyle/>
                    <a:p>
                      <a:pPr algn="just"/>
                      <a:r>
                        <a:rPr kumimoji="1" lang="ja-JP" altLang="en-US" sz="1100" dirty="0">
                          <a:latin typeface="+mn-ea"/>
                          <a:ea typeface="+mn-ea"/>
                        </a:rPr>
                        <a:t>上記以外の解答</a:t>
                      </a:r>
                    </a:p>
                  </a:txBody>
                  <a:tcPr>
                    <a:noFill/>
                  </a:tcPr>
                </a:tc>
                <a:tc>
                  <a:txBody>
                    <a:bodyPr/>
                    <a:lstStyle/>
                    <a:p>
                      <a:pPr algn="ctr"/>
                      <a:endParaRPr kumimoji="1" lang="ja-JP" altLang="en-US" sz="1100" dirty="0">
                        <a:latin typeface="+mn-ea"/>
                        <a:ea typeface="+mn-ea"/>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n-ea"/>
                          <a:ea typeface="+mn-ea"/>
                        </a:rPr>
                        <a:t>0.0</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n-ea"/>
                          <a:ea typeface="+mn-ea"/>
                        </a:rPr>
                        <a:t>0.0</a:t>
                      </a:r>
                    </a:p>
                  </a:txBody>
                  <a:tcPr anchor="ctr">
                    <a:noFill/>
                  </a:tcPr>
                </a:tc>
                <a:tc>
                  <a:txBody>
                    <a:bodyPr/>
                    <a:lstStyle/>
                    <a:p>
                      <a:pPr algn="ctr"/>
                      <a:endParaRPr kumimoji="1" lang="ja-JP" altLang="en-US" sz="1100" dirty="0"/>
                    </a:p>
                  </a:txBody>
                  <a:tcPr anchor="ctr">
                    <a:noFill/>
                  </a:tcPr>
                </a:tc>
                <a:tc>
                  <a:txBody>
                    <a:bodyPr/>
                    <a:lstStyle/>
                    <a:p>
                      <a:pPr algn="ctr"/>
                      <a:endParaRPr kumimoji="1" lang="ja-JP" altLang="en-US" sz="1100" dirty="0"/>
                    </a:p>
                  </a:txBody>
                  <a:tcPr anchor="ctr">
                    <a:noFill/>
                  </a:tcPr>
                </a:tc>
                <a:extLst>
                  <a:ext uri="{0D108BD9-81ED-4DB2-BD59-A6C34878D82A}">
                    <a16:rowId xmlns:a16="http://schemas.microsoft.com/office/drawing/2014/main" val="2540675280"/>
                  </a:ext>
                </a:extLst>
              </a:tr>
              <a:tr h="213051">
                <a:tc>
                  <a:txBody>
                    <a:bodyPr/>
                    <a:lstStyle/>
                    <a:p>
                      <a:pPr algn="ctr"/>
                      <a:r>
                        <a:rPr kumimoji="1" lang="ja-JP" altLang="en-US" sz="1200" dirty="0">
                          <a:latin typeface="+mn-ea"/>
                          <a:ea typeface="+mn-ea"/>
                        </a:rPr>
                        <a:t>０</a:t>
                      </a:r>
                    </a:p>
                  </a:txBody>
                  <a:tcPr anchor="ctr">
                    <a:noFill/>
                  </a:tcPr>
                </a:tc>
                <a:tc>
                  <a:txBody>
                    <a:bodyPr/>
                    <a:lstStyle/>
                    <a:p>
                      <a:pPr algn="just"/>
                      <a:r>
                        <a:rPr kumimoji="1" lang="ja-JP" altLang="en-US" sz="1100" dirty="0">
                          <a:latin typeface="+mn-ea"/>
                          <a:ea typeface="+mn-ea"/>
                        </a:rPr>
                        <a:t>無解答</a:t>
                      </a:r>
                    </a:p>
                  </a:txBody>
                  <a:tcPr>
                    <a:noFill/>
                  </a:tcPr>
                </a:tc>
                <a:tc>
                  <a:txBody>
                    <a:bodyPr/>
                    <a:lstStyle/>
                    <a:p>
                      <a:pPr algn="ctr"/>
                      <a:endParaRPr kumimoji="1" lang="ja-JP" altLang="en-US" sz="1100" dirty="0">
                        <a:latin typeface="+mn-ea"/>
                        <a:ea typeface="+mn-ea"/>
                      </a:endParaRPr>
                    </a:p>
                  </a:txBody>
                  <a:tcPr anchor="ctr">
                    <a:noFill/>
                  </a:tcPr>
                </a:tc>
                <a:tc>
                  <a:txBody>
                    <a:bodyPr/>
                    <a:lstStyle/>
                    <a:p>
                      <a:pPr algn="ctr"/>
                      <a:r>
                        <a:rPr kumimoji="1" lang="en-US" altLang="ja-JP" sz="1100" dirty="0">
                          <a:solidFill>
                            <a:schemeClr val="tx1"/>
                          </a:solidFill>
                          <a:latin typeface="+mn-ea"/>
                          <a:ea typeface="+mn-ea"/>
                        </a:rPr>
                        <a:t>0.3</a:t>
                      </a:r>
                      <a:endParaRPr kumimoji="1" lang="ja-JP" altLang="en-US" sz="1100" dirty="0">
                        <a:solidFill>
                          <a:schemeClr val="tx1"/>
                        </a:solidFill>
                        <a:latin typeface="+mn-ea"/>
                        <a:ea typeface="+mn-ea"/>
                      </a:endParaRPr>
                    </a:p>
                  </a:txBody>
                  <a:tcPr anchor="ctr">
                    <a:noFill/>
                  </a:tcPr>
                </a:tc>
                <a:tc>
                  <a:txBody>
                    <a:bodyPr/>
                    <a:lstStyle/>
                    <a:p>
                      <a:pPr algn="ctr"/>
                      <a:r>
                        <a:rPr kumimoji="1" lang="en-US" altLang="ja-JP" sz="1100" dirty="0">
                          <a:solidFill>
                            <a:schemeClr val="tx1"/>
                          </a:solidFill>
                          <a:latin typeface="+mn-ea"/>
                          <a:ea typeface="+mn-ea"/>
                        </a:rPr>
                        <a:t>0.2</a:t>
                      </a:r>
                      <a:endParaRPr kumimoji="1" lang="ja-JP" altLang="en-US" sz="1100" dirty="0">
                        <a:solidFill>
                          <a:schemeClr val="tx1"/>
                        </a:solidFill>
                        <a:latin typeface="+mn-ea"/>
                        <a:ea typeface="+mn-ea"/>
                      </a:endParaRPr>
                    </a:p>
                  </a:txBody>
                  <a:tcPr anchor="ctr">
                    <a:noFill/>
                  </a:tcPr>
                </a:tc>
                <a:tc>
                  <a:txBody>
                    <a:bodyPr/>
                    <a:lstStyle/>
                    <a:p>
                      <a:pPr algn="ctr"/>
                      <a:endParaRPr kumimoji="1" lang="ja-JP" altLang="en-US" sz="1100" dirty="0"/>
                    </a:p>
                  </a:txBody>
                  <a:tcPr anchor="ctr">
                    <a:noFill/>
                  </a:tcPr>
                </a:tc>
                <a:tc>
                  <a:txBody>
                    <a:bodyPr/>
                    <a:lstStyle/>
                    <a:p>
                      <a:pPr algn="ctr"/>
                      <a:endParaRPr kumimoji="1" lang="ja-JP" altLang="en-US" sz="1100" dirty="0"/>
                    </a:p>
                  </a:txBody>
                  <a:tcPr anchor="ctr">
                    <a:noFill/>
                  </a:tcPr>
                </a:tc>
                <a:extLst>
                  <a:ext uri="{0D108BD9-81ED-4DB2-BD59-A6C34878D82A}">
                    <a16:rowId xmlns:a16="http://schemas.microsoft.com/office/drawing/2014/main" val="333400974"/>
                  </a:ext>
                </a:extLst>
              </a:tr>
            </a:tbl>
          </a:graphicData>
        </a:graphic>
      </p:graphicFrame>
      <p:sp>
        <p:nvSpPr>
          <p:cNvPr id="16" name="テキスト ボックス 15">
            <a:extLst>
              <a:ext uri="{FF2B5EF4-FFF2-40B4-BE49-F238E27FC236}">
                <a16:creationId xmlns:a16="http://schemas.microsoft.com/office/drawing/2014/main" id="{F722F35B-64DA-8F8B-1BC2-1B8A7C6876B7}"/>
              </a:ext>
            </a:extLst>
          </p:cNvPr>
          <p:cNvSpPr txBox="1"/>
          <p:nvPr/>
        </p:nvSpPr>
        <p:spPr>
          <a:xfrm>
            <a:off x="94857" y="3964599"/>
            <a:ext cx="251590" cy="276999"/>
          </a:xfrm>
          <a:prstGeom prst="rect">
            <a:avLst/>
          </a:prstGeom>
          <a:noFill/>
          <a:ln>
            <a:solidFill>
              <a:schemeClr val="tx1"/>
            </a:solidFill>
          </a:ln>
        </p:spPr>
        <p:txBody>
          <a:bodyPr wrap="square" rtlCol="0">
            <a:spAutoFit/>
          </a:bodyPr>
          <a:lstStyle/>
          <a:p>
            <a:r>
              <a:rPr lang="ja-JP" altLang="en-US" sz="1200" dirty="0"/>
              <a:t>９</a:t>
            </a:r>
            <a:endParaRPr kumimoji="1" lang="ja-JP" altLang="en-US" sz="1200" dirty="0"/>
          </a:p>
        </p:txBody>
      </p:sp>
      <p:sp>
        <p:nvSpPr>
          <p:cNvPr id="22" name="正方形/長方形 21">
            <a:extLst>
              <a:ext uri="{FF2B5EF4-FFF2-40B4-BE49-F238E27FC236}">
                <a16:creationId xmlns:a16="http://schemas.microsoft.com/office/drawing/2014/main" id="{CD80A90B-8E54-846F-E772-D16278978E67}"/>
              </a:ext>
            </a:extLst>
          </p:cNvPr>
          <p:cNvSpPr/>
          <p:nvPr/>
        </p:nvSpPr>
        <p:spPr>
          <a:xfrm>
            <a:off x="2745441" y="195748"/>
            <a:ext cx="259276" cy="229942"/>
          </a:xfrm>
          <a:prstGeom prst="rect">
            <a:avLst/>
          </a:prstGeom>
          <a:noFill/>
          <a:ln w="381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7" name="四角形: 角を丸くする 26">
            <a:extLst>
              <a:ext uri="{FF2B5EF4-FFF2-40B4-BE49-F238E27FC236}">
                <a16:creationId xmlns:a16="http://schemas.microsoft.com/office/drawing/2014/main" id="{8A332995-5591-C2E4-6F2D-31D8F658BE2C}"/>
              </a:ext>
            </a:extLst>
          </p:cNvPr>
          <p:cNvSpPr/>
          <p:nvPr/>
        </p:nvSpPr>
        <p:spPr>
          <a:xfrm>
            <a:off x="30530" y="6008995"/>
            <a:ext cx="1332147" cy="837599"/>
          </a:xfrm>
          <a:prstGeom prst="roundRect">
            <a:avLst>
              <a:gd name="adj" fmla="val 9049"/>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b="1" dirty="0">
              <a:solidFill>
                <a:schemeClr val="tx2"/>
              </a:solidFill>
              <a:latin typeface="メイリオ" panose="020B0604030504040204" pitchFamily="50" charset="-128"/>
              <a:ea typeface="メイリオ" panose="020B0604030504040204" pitchFamily="50" charset="-128"/>
            </a:endParaRPr>
          </a:p>
          <a:p>
            <a:endParaRPr lang="en-US" altLang="ja-JP" sz="1200" b="1" dirty="0">
              <a:solidFill>
                <a:schemeClr val="tx2"/>
              </a:solidFill>
              <a:latin typeface="メイリオ" panose="020B0604030504040204" pitchFamily="50" charset="-128"/>
              <a:ea typeface="メイリオ" panose="020B0604030504040204" pitchFamily="50" charset="-128"/>
            </a:endParaRPr>
          </a:p>
          <a:p>
            <a:endParaRPr kumimoji="1" lang="en-US" altLang="ja-JP" sz="1600" b="1" dirty="0">
              <a:solidFill>
                <a:schemeClr val="tx2"/>
              </a:solidFill>
              <a:latin typeface="メイリオ" panose="020B0604030504040204" pitchFamily="50" charset="-128"/>
              <a:ea typeface="メイリオ" panose="020B0604030504040204" pitchFamily="50" charset="-128"/>
            </a:endParaRPr>
          </a:p>
          <a:p>
            <a:endParaRPr kumimoji="1" lang="en-US" altLang="ja-JP" sz="1600" b="1" dirty="0">
              <a:solidFill>
                <a:schemeClr val="tx2"/>
              </a:solidFill>
              <a:latin typeface="メイリオ" panose="020B0604030504040204" pitchFamily="50" charset="-128"/>
              <a:ea typeface="メイリオ" panose="020B0604030504040204" pitchFamily="50" charset="-128"/>
            </a:endParaRPr>
          </a:p>
          <a:p>
            <a:pPr algn="ctr"/>
            <a:r>
              <a:rPr lang="ja-JP" altLang="en-US" sz="2800" b="1" dirty="0">
                <a:solidFill>
                  <a:schemeClr val="tx2"/>
                </a:solidFill>
                <a:latin typeface="メイリオ" panose="020B0604030504040204" pitchFamily="50" charset="-128"/>
                <a:ea typeface="メイリオ" panose="020B0604030504040204" pitchFamily="50" charset="-128"/>
              </a:rPr>
              <a:t>３</a:t>
            </a:r>
            <a:endParaRPr lang="en-US" altLang="ja-JP" sz="2800" b="1" dirty="0">
              <a:solidFill>
                <a:schemeClr val="tx2"/>
              </a:solidFill>
              <a:latin typeface="メイリオ" panose="020B0604030504040204" pitchFamily="50" charset="-128"/>
              <a:ea typeface="メイリオ" panose="020B0604030504040204" pitchFamily="50" charset="-128"/>
            </a:endParaRPr>
          </a:p>
          <a:p>
            <a:endParaRPr kumimoji="1" lang="en-US" altLang="ja-JP" sz="1200" b="1" dirty="0">
              <a:solidFill>
                <a:schemeClr val="tx2"/>
              </a:solidFill>
              <a:latin typeface="メイリオ" panose="020B0604030504040204" pitchFamily="50" charset="-128"/>
              <a:ea typeface="メイリオ" panose="020B0604030504040204" pitchFamily="50" charset="-128"/>
            </a:endParaRPr>
          </a:p>
          <a:p>
            <a:endParaRPr kumimoji="1" lang="en-US" altLang="ja-JP" sz="1200" b="1" dirty="0">
              <a:solidFill>
                <a:schemeClr val="tx2"/>
              </a:solidFill>
              <a:latin typeface="メイリオ" panose="020B0604030504040204" pitchFamily="50" charset="-128"/>
              <a:ea typeface="メイリオ" panose="020B0604030504040204" pitchFamily="50" charset="-128"/>
            </a:endParaRPr>
          </a:p>
        </p:txBody>
      </p:sp>
      <p:sp>
        <p:nvSpPr>
          <p:cNvPr id="28" name="四角形: 角を丸くする 27">
            <a:extLst>
              <a:ext uri="{FF2B5EF4-FFF2-40B4-BE49-F238E27FC236}">
                <a16:creationId xmlns:a16="http://schemas.microsoft.com/office/drawing/2014/main" id="{B376EAC3-5B38-4F2E-95E1-AAF8429AB1F0}"/>
              </a:ext>
            </a:extLst>
          </p:cNvPr>
          <p:cNvSpPr/>
          <p:nvPr/>
        </p:nvSpPr>
        <p:spPr>
          <a:xfrm>
            <a:off x="30530" y="6013004"/>
            <a:ext cx="1332147" cy="186287"/>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400"/>
              </a:lnSpc>
            </a:pPr>
            <a:r>
              <a:rPr lang="ja-JP" altLang="en-US" sz="1050" b="1" dirty="0">
                <a:solidFill>
                  <a:schemeClr val="bg1"/>
                </a:solidFill>
                <a:latin typeface="メイリオ" panose="020B0604030504040204" pitchFamily="50" charset="-128"/>
                <a:ea typeface="メイリオ" panose="020B0604030504040204" pitchFamily="50" charset="-128"/>
              </a:rPr>
              <a:t>反応率の高い誤答</a:t>
            </a:r>
            <a:endParaRPr kumimoji="1" lang="ja-JP" altLang="en-US" sz="1050" b="1" dirty="0">
              <a:solidFill>
                <a:schemeClr val="bg1"/>
              </a:solidFill>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26446473-C074-6AE0-4DBD-4A0448807B9C}"/>
              </a:ext>
            </a:extLst>
          </p:cNvPr>
          <p:cNvSpPr txBox="1"/>
          <p:nvPr/>
        </p:nvSpPr>
        <p:spPr>
          <a:xfrm>
            <a:off x="-98413" y="6250750"/>
            <a:ext cx="936104" cy="276999"/>
          </a:xfrm>
          <a:prstGeom prst="rect">
            <a:avLst/>
          </a:prstGeom>
          <a:noFill/>
        </p:spPr>
        <p:txBody>
          <a:bodyPr wrap="square" rtlCol="0">
            <a:spAutoFit/>
          </a:bodyPr>
          <a:lstStyle/>
          <a:p>
            <a:pPr algn="ctr"/>
            <a:r>
              <a:rPr lang="ja-JP" altLang="en-US" sz="1200" b="1" dirty="0">
                <a:solidFill>
                  <a:schemeClr val="tx2"/>
                </a:solidFill>
                <a:latin typeface="メイリオ" panose="020B0604030504040204" pitchFamily="50" charset="-128"/>
                <a:ea typeface="メイリオ" panose="020B0604030504040204" pitchFamily="50" charset="-128"/>
              </a:rPr>
              <a:t>類型番号</a:t>
            </a:r>
          </a:p>
        </p:txBody>
      </p:sp>
      <p:sp>
        <p:nvSpPr>
          <p:cNvPr id="30" name="四角形: 角を丸くする 29">
            <a:extLst>
              <a:ext uri="{FF2B5EF4-FFF2-40B4-BE49-F238E27FC236}">
                <a16:creationId xmlns:a16="http://schemas.microsoft.com/office/drawing/2014/main" id="{EBEF2438-63CB-B858-C945-8FFA97F676D4}"/>
              </a:ext>
            </a:extLst>
          </p:cNvPr>
          <p:cNvSpPr/>
          <p:nvPr/>
        </p:nvSpPr>
        <p:spPr>
          <a:xfrm>
            <a:off x="2122111" y="5973131"/>
            <a:ext cx="6991359" cy="884870"/>
          </a:xfrm>
          <a:prstGeom prst="roundRect">
            <a:avLst>
              <a:gd name="adj" fmla="val 9049"/>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just"/>
            <a:r>
              <a:rPr lang="ja-JP" altLang="en-US" sz="1050" b="1" dirty="0">
                <a:solidFill>
                  <a:schemeClr val="tx2"/>
                </a:solidFill>
                <a:latin typeface="メイリオ" panose="020B0604030504040204" pitchFamily="50" charset="-128"/>
                <a:ea typeface="メイリオ" panose="020B0604030504040204" pitchFamily="50" charset="-128"/>
              </a:rPr>
              <a:t>　</a:t>
            </a:r>
            <a:r>
              <a:rPr lang="ja-JP" altLang="en-US" sz="1200" b="1" dirty="0">
                <a:solidFill>
                  <a:schemeClr val="tx2"/>
                </a:solidFill>
                <a:latin typeface="メイリオ" panose="020B0604030504040204" pitchFamily="50" charset="-128"/>
                <a:ea typeface="メイリオ" panose="020B0604030504040204" pitchFamily="50" charset="-128"/>
              </a:rPr>
              <a:t>気圧に関する知識が身に付いていないため、空気の動きに着目して解答していると考えられます。気圧に関する身近な事象を、身に付けた知識と関連付けて捉えることが大切です。</a:t>
            </a:r>
            <a:endParaRPr kumimoji="1" lang="ja-JP" altLang="en-US" sz="1200" b="1" dirty="0">
              <a:solidFill>
                <a:schemeClr val="tx2"/>
              </a:solidFill>
              <a:latin typeface="メイリオ" panose="020B0604030504040204" pitchFamily="50" charset="-128"/>
              <a:ea typeface="メイリオ" panose="020B0604030504040204" pitchFamily="50" charset="-128"/>
            </a:endParaRPr>
          </a:p>
        </p:txBody>
      </p:sp>
      <p:sp>
        <p:nvSpPr>
          <p:cNvPr id="31" name="四角形: 角を丸くする 30">
            <a:extLst>
              <a:ext uri="{FF2B5EF4-FFF2-40B4-BE49-F238E27FC236}">
                <a16:creationId xmlns:a16="http://schemas.microsoft.com/office/drawing/2014/main" id="{873AF535-84D2-42AB-43DA-D0D949CDD427}"/>
              </a:ext>
            </a:extLst>
          </p:cNvPr>
          <p:cNvSpPr/>
          <p:nvPr/>
        </p:nvSpPr>
        <p:spPr>
          <a:xfrm>
            <a:off x="2122110" y="5975681"/>
            <a:ext cx="6991360" cy="223609"/>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2600"/>
              </a:lnSpc>
            </a:pPr>
            <a:r>
              <a:rPr lang="ja-JP" altLang="en-US" sz="1400" b="1" dirty="0">
                <a:solidFill>
                  <a:schemeClr val="bg1"/>
                </a:solidFill>
                <a:latin typeface="メイリオ" panose="020B0604030504040204" pitchFamily="50" charset="-128"/>
                <a:ea typeface="メイリオ" panose="020B0604030504040204" pitchFamily="50" charset="-128"/>
              </a:rPr>
              <a:t>こんなところにつまずいていませんか？</a:t>
            </a:r>
            <a:endParaRPr kumimoji="1" lang="ja-JP" altLang="en-US" sz="1400" b="1" dirty="0">
              <a:solidFill>
                <a:schemeClr val="bg1"/>
              </a:solidFill>
              <a:latin typeface="メイリオ" panose="020B0604030504040204" pitchFamily="50" charset="-128"/>
              <a:ea typeface="メイリオ" panose="020B0604030504040204" pitchFamily="50" charset="-128"/>
            </a:endParaRPr>
          </a:p>
        </p:txBody>
      </p:sp>
      <p:sp>
        <p:nvSpPr>
          <p:cNvPr id="32" name="矢印: 右 31">
            <a:extLst>
              <a:ext uri="{FF2B5EF4-FFF2-40B4-BE49-F238E27FC236}">
                <a16:creationId xmlns:a16="http://schemas.microsoft.com/office/drawing/2014/main" id="{D7594B6D-BD3F-1F76-1CC8-CF22A99FFD3A}"/>
              </a:ext>
            </a:extLst>
          </p:cNvPr>
          <p:cNvSpPr/>
          <p:nvPr/>
        </p:nvSpPr>
        <p:spPr>
          <a:xfrm>
            <a:off x="1430939" y="6105609"/>
            <a:ext cx="536045" cy="59072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038295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9D27C-A4BE-A082-B118-805EF6C9F2E2}"/>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3945082D-0E80-AF12-5FD7-C198F946D1AD}"/>
              </a:ext>
            </a:extLst>
          </p:cNvPr>
          <p:cNvSpPr/>
          <p:nvPr/>
        </p:nvSpPr>
        <p:spPr>
          <a:xfrm>
            <a:off x="285354" y="530071"/>
            <a:ext cx="8573292" cy="1418126"/>
          </a:xfrm>
          <a:prstGeom prst="roundRect">
            <a:avLst>
              <a:gd name="adj" fmla="val 9081"/>
            </a:avLst>
          </a:prstGeom>
          <a:solidFill>
            <a:schemeClr val="accent5">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300"/>
              </a:lnSpc>
            </a:pPr>
            <a:endParaRPr lang="en-US" altLang="ja-JP" b="1" u="sng" dirty="0">
              <a:solidFill>
                <a:srgbClr val="002060"/>
              </a:solidFill>
              <a:latin typeface="メイリオ" panose="020B0604030504040204" pitchFamily="50" charset="-128"/>
              <a:ea typeface="メイリオ" panose="020B0604030504040204" pitchFamily="50" charset="-128"/>
            </a:endParaRPr>
          </a:p>
          <a:p>
            <a:pPr>
              <a:lnSpc>
                <a:spcPts val="3100"/>
              </a:lnSpc>
            </a:pPr>
            <a:endParaRPr lang="en-US" altLang="ja-JP" b="1" u="sng" dirty="0">
              <a:solidFill>
                <a:srgbClr val="002060"/>
              </a:solidFill>
              <a:latin typeface="メイリオ" panose="020B0604030504040204" pitchFamily="50" charset="-128"/>
              <a:ea typeface="メイリオ" panose="020B0604030504040204" pitchFamily="50" charset="-128"/>
            </a:endParaRPr>
          </a:p>
          <a:p>
            <a:r>
              <a:rPr lang="ja-JP" altLang="en-US" b="1" dirty="0">
                <a:solidFill>
                  <a:srgbClr val="002060"/>
                </a:solidFill>
                <a:latin typeface="メイリオ" panose="020B0604030504040204" pitchFamily="50" charset="-128"/>
                <a:ea typeface="メイリオ" panose="020B0604030504040204" pitchFamily="50" charset="-128"/>
              </a:rPr>
              <a:t>　身に付けた知識と関係している身近な事象を挙げ、</a:t>
            </a:r>
            <a:endParaRPr lang="en-US" altLang="ja-JP" b="1" dirty="0">
              <a:solidFill>
                <a:srgbClr val="002060"/>
              </a:solidFill>
              <a:latin typeface="メイリオ" panose="020B0604030504040204" pitchFamily="50" charset="-128"/>
              <a:ea typeface="メイリオ" panose="020B0604030504040204" pitchFamily="50" charset="-128"/>
            </a:endParaRPr>
          </a:p>
          <a:p>
            <a:r>
              <a:rPr lang="ja-JP" altLang="en-US" b="1" dirty="0">
                <a:solidFill>
                  <a:srgbClr val="002060"/>
                </a:solidFill>
                <a:latin typeface="メイリオ" panose="020B0604030504040204" pitchFamily="50" charset="-128"/>
                <a:ea typeface="メイリオ" panose="020B0604030504040204" pitchFamily="50" charset="-128"/>
              </a:rPr>
              <a:t>学習内容と関連付けて説明する場面を設定しましょう。</a:t>
            </a:r>
            <a:endParaRPr lang="en-US" altLang="ja-JP" b="1" dirty="0">
              <a:solidFill>
                <a:srgbClr val="002060"/>
              </a:solidFill>
              <a:latin typeface="メイリオ" panose="020B0604030504040204" pitchFamily="50" charset="-128"/>
              <a:ea typeface="メイリオ" panose="020B0604030504040204" pitchFamily="50" charset="-128"/>
            </a:endParaRPr>
          </a:p>
        </p:txBody>
      </p:sp>
      <p:sp>
        <p:nvSpPr>
          <p:cNvPr id="2" name="四角形: 角を丸くする 1">
            <a:extLst>
              <a:ext uri="{FF2B5EF4-FFF2-40B4-BE49-F238E27FC236}">
                <a16:creationId xmlns:a16="http://schemas.microsoft.com/office/drawing/2014/main" id="{72C37D13-15FE-106F-A027-DC63DBBCE0A1}"/>
              </a:ext>
            </a:extLst>
          </p:cNvPr>
          <p:cNvSpPr/>
          <p:nvPr/>
        </p:nvSpPr>
        <p:spPr>
          <a:xfrm>
            <a:off x="285353" y="548265"/>
            <a:ext cx="3775611" cy="394339"/>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こんな授業を！授業改善のヒント</a:t>
            </a:r>
          </a:p>
        </p:txBody>
      </p:sp>
      <p:sp>
        <p:nvSpPr>
          <p:cNvPr id="32" name="正方形/長方形 31">
            <a:extLst>
              <a:ext uri="{FF2B5EF4-FFF2-40B4-BE49-F238E27FC236}">
                <a16:creationId xmlns:a16="http://schemas.microsoft.com/office/drawing/2014/main" id="{2A70F86A-BDA5-CF2C-327C-5E84FC30DB2A}"/>
              </a:ext>
            </a:extLst>
          </p:cNvPr>
          <p:cNvSpPr/>
          <p:nvPr/>
        </p:nvSpPr>
        <p:spPr>
          <a:xfrm>
            <a:off x="107503" y="2042816"/>
            <a:ext cx="8751143" cy="4655372"/>
          </a:xfrm>
          <a:prstGeom prst="rect">
            <a:avLst/>
          </a:prstGeom>
        </p:spPr>
        <p:style>
          <a:lnRef idx="2">
            <a:schemeClr val="dk1"/>
          </a:lnRef>
          <a:fillRef idx="1">
            <a:schemeClr val="lt1"/>
          </a:fillRef>
          <a:effectRef idx="0">
            <a:schemeClr val="dk1"/>
          </a:effectRef>
          <a:fontRef idx="minor">
            <a:schemeClr val="dk1"/>
          </a:fontRef>
        </p:style>
        <p:txBody>
          <a:bodyPr rtlCol="0" anchor="t"/>
          <a:lstStyle/>
          <a:p>
            <a:endParaRPr kumimoji="1" lang="ja-JP" altLang="en-US" dirty="0"/>
          </a:p>
        </p:txBody>
      </p:sp>
      <p:sp>
        <p:nvSpPr>
          <p:cNvPr id="3" name="タイトル 1">
            <a:extLst>
              <a:ext uri="{FF2B5EF4-FFF2-40B4-BE49-F238E27FC236}">
                <a16:creationId xmlns:a16="http://schemas.microsoft.com/office/drawing/2014/main" id="{01F9E353-381F-9103-99E1-6FB6EED69E89}"/>
              </a:ext>
            </a:extLst>
          </p:cNvPr>
          <p:cNvSpPr txBox="1">
            <a:spLocks/>
          </p:cNvSpPr>
          <p:nvPr/>
        </p:nvSpPr>
        <p:spPr>
          <a:xfrm>
            <a:off x="107063" y="64862"/>
            <a:ext cx="8928992" cy="437794"/>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理科 ７（</a:t>
            </a:r>
            <a:r>
              <a:rPr lang="ja-JP" altLang="en-US" sz="16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２</a:t>
            </a:r>
            <a:r>
              <a:rPr kumimoji="1" lang="ja-JP" altLang="en-US" sz="16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）９（２）　知識の概念的な理解　授業展開例</a:t>
            </a:r>
          </a:p>
        </p:txBody>
      </p:sp>
      <p:sp>
        <p:nvSpPr>
          <p:cNvPr id="5" name="正方形/長方形 4">
            <a:extLst>
              <a:ext uri="{FF2B5EF4-FFF2-40B4-BE49-F238E27FC236}">
                <a16:creationId xmlns:a16="http://schemas.microsoft.com/office/drawing/2014/main" id="{E31F3F54-182E-3B3B-4B19-07F7791B5A20}"/>
              </a:ext>
            </a:extLst>
          </p:cNvPr>
          <p:cNvSpPr/>
          <p:nvPr/>
        </p:nvSpPr>
        <p:spPr>
          <a:xfrm>
            <a:off x="2340377" y="189967"/>
            <a:ext cx="259276" cy="229942"/>
          </a:xfrm>
          <a:prstGeom prst="rect">
            <a:avLst/>
          </a:prstGeom>
          <a:noFill/>
          <a:ln w="381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 name="正方形/長方形 6">
            <a:extLst>
              <a:ext uri="{FF2B5EF4-FFF2-40B4-BE49-F238E27FC236}">
                <a16:creationId xmlns:a16="http://schemas.microsoft.com/office/drawing/2014/main" id="{F1724356-9E70-3D3F-3FB1-E181D4FEFD78}"/>
              </a:ext>
            </a:extLst>
          </p:cNvPr>
          <p:cNvSpPr/>
          <p:nvPr/>
        </p:nvSpPr>
        <p:spPr>
          <a:xfrm>
            <a:off x="3148798" y="195223"/>
            <a:ext cx="259276" cy="229942"/>
          </a:xfrm>
          <a:prstGeom prst="rect">
            <a:avLst/>
          </a:prstGeom>
          <a:noFill/>
          <a:ln w="381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047C5383-86DE-D6DA-4081-49A1DBE41D81}"/>
              </a:ext>
            </a:extLst>
          </p:cNvPr>
          <p:cNvSpPr txBox="1"/>
          <p:nvPr/>
        </p:nvSpPr>
        <p:spPr>
          <a:xfrm>
            <a:off x="199643" y="2920885"/>
            <a:ext cx="614238" cy="271869"/>
          </a:xfrm>
          <a:prstGeom prst="rect">
            <a:avLst/>
          </a:prstGeom>
          <a:noFill/>
        </p:spPr>
        <p:txBody>
          <a:bodyPr wrap="square" rtlCol="0">
            <a:spAutoFit/>
          </a:bodyPr>
          <a:lstStyle/>
          <a:p>
            <a:pPr algn="just">
              <a:lnSpc>
                <a:spcPts val="1400"/>
              </a:lnSpc>
            </a:pPr>
            <a:r>
              <a:rPr lang="ja-JP" altLang="en-US" sz="1200" dirty="0">
                <a:solidFill>
                  <a:srgbClr val="002060"/>
                </a:solidFill>
                <a:latin typeface="メイリオ" panose="020B0604030504040204" pitchFamily="50" charset="-128"/>
                <a:ea typeface="メイリオ" panose="020B0604030504040204" pitchFamily="50" charset="-128"/>
              </a:rPr>
              <a:t>先生</a:t>
            </a:r>
            <a:endParaRPr lang="en-US" altLang="ja-JP" sz="1200" dirty="0">
              <a:solidFill>
                <a:srgbClr val="002060"/>
              </a:solidFill>
              <a:latin typeface="メイリオ" panose="020B0604030504040204" pitchFamily="50" charset="-128"/>
              <a:ea typeface="メイリオ" panose="020B0604030504040204" pitchFamily="50" charset="-128"/>
            </a:endParaRPr>
          </a:p>
        </p:txBody>
      </p:sp>
      <p:pic>
        <p:nvPicPr>
          <p:cNvPr id="12" name="図 11">
            <a:extLst>
              <a:ext uri="{FF2B5EF4-FFF2-40B4-BE49-F238E27FC236}">
                <a16:creationId xmlns:a16="http://schemas.microsoft.com/office/drawing/2014/main" id="{869BBB88-A1EF-E30D-42DE-F4636607DF64}"/>
              </a:ext>
            </a:extLst>
          </p:cNvPr>
          <p:cNvPicPr>
            <a:picLocks noChangeAspect="1"/>
          </p:cNvPicPr>
          <p:nvPr/>
        </p:nvPicPr>
        <p:blipFill>
          <a:blip r:embed="rId3"/>
          <a:stretch>
            <a:fillRect/>
          </a:stretch>
        </p:blipFill>
        <p:spPr>
          <a:xfrm>
            <a:off x="199643" y="2371663"/>
            <a:ext cx="462004" cy="600817"/>
          </a:xfrm>
          <a:prstGeom prst="rect">
            <a:avLst/>
          </a:prstGeom>
        </p:spPr>
      </p:pic>
      <p:sp>
        <p:nvSpPr>
          <p:cNvPr id="30" name="吹き出し: 角を丸めた四角形 29">
            <a:extLst>
              <a:ext uri="{FF2B5EF4-FFF2-40B4-BE49-F238E27FC236}">
                <a16:creationId xmlns:a16="http://schemas.microsoft.com/office/drawing/2014/main" id="{ABDC065B-46C4-A0AA-9931-9A0A789946F6}"/>
              </a:ext>
            </a:extLst>
          </p:cNvPr>
          <p:cNvSpPr/>
          <p:nvPr/>
        </p:nvSpPr>
        <p:spPr>
          <a:xfrm>
            <a:off x="695114" y="2398841"/>
            <a:ext cx="3298874" cy="694730"/>
          </a:xfrm>
          <a:prstGeom prst="wedgeRoundRectCallout">
            <a:avLst>
              <a:gd name="adj1" fmla="val -53770"/>
              <a:gd name="adj2" fmla="val 26422"/>
              <a:gd name="adj3" fmla="val 16667"/>
            </a:avLst>
          </a:prstGeom>
          <a:solidFill>
            <a:srgbClr val="FFEBFF"/>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kumimoji="1" lang="ja-JP" altLang="en-US" sz="1400" dirty="0">
                <a:latin typeface="メイリオ" panose="020B0604030504040204" pitchFamily="50" charset="-128"/>
                <a:ea typeface="メイリオ" panose="020B0604030504040204" pitchFamily="50" charset="-128"/>
              </a:rPr>
              <a:t>水を入れたコップに厚紙でフタをして、逆さまにしたらどうなるでしょうか。</a:t>
            </a:r>
          </a:p>
        </p:txBody>
      </p:sp>
      <p:sp>
        <p:nvSpPr>
          <p:cNvPr id="33" name="吹き出し: 角を丸めた四角形 32">
            <a:extLst>
              <a:ext uri="{FF2B5EF4-FFF2-40B4-BE49-F238E27FC236}">
                <a16:creationId xmlns:a16="http://schemas.microsoft.com/office/drawing/2014/main" id="{5535B386-BCA9-2D11-FFB6-0859F13EB740}"/>
              </a:ext>
            </a:extLst>
          </p:cNvPr>
          <p:cNvSpPr/>
          <p:nvPr/>
        </p:nvSpPr>
        <p:spPr>
          <a:xfrm>
            <a:off x="224926" y="3164976"/>
            <a:ext cx="3028110" cy="540072"/>
          </a:xfrm>
          <a:prstGeom prst="wedgeRoundRectCallout">
            <a:avLst>
              <a:gd name="adj1" fmla="val 56812"/>
              <a:gd name="adj2" fmla="val -14219"/>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lang="ja-JP" altLang="en-US" sz="1400" dirty="0">
                <a:latin typeface="メイリオ" panose="020B0604030504040204" pitchFamily="50" charset="-128"/>
                <a:ea typeface="メイリオ" panose="020B0604030504040204" pitchFamily="50" charset="-128"/>
              </a:rPr>
              <a:t>厚紙がはずれて、水が落ちると思います。</a:t>
            </a:r>
            <a:endParaRPr kumimoji="1" lang="ja-JP" altLang="en-US" sz="1400" dirty="0">
              <a:latin typeface="メイリオ" panose="020B0604030504040204" pitchFamily="50" charset="-128"/>
              <a:ea typeface="メイリオ" panose="020B0604030504040204" pitchFamily="50" charset="-128"/>
            </a:endParaRPr>
          </a:p>
        </p:txBody>
      </p:sp>
      <p:sp>
        <p:nvSpPr>
          <p:cNvPr id="36" name="吹き出し: 角を丸めた四角形 35">
            <a:extLst>
              <a:ext uri="{FF2B5EF4-FFF2-40B4-BE49-F238E27FC236}">
                <a16:creationId xmlns:a16="http://schemas.microsoft.com/office/drawing/2014/main" id="{3CC44F2C-F1DB-4D56-6A92-687596687BBA}"/>
              </a:ext>
            </a:extLst>
          </p:cNvPr>
          <p:cNvSpPr/>
          <p:nvPr/>
        </p:nvSpPr>
        <p:spPr>
          <a:xfrm>
            <a:off x="224926" y="3770072"/>
            <a:ext cx="3028110" cy="647521"/>
          </a:xfrm>
          <a:prstGeom prst="wedgeRoundRectCallout">
            <a:avLst>
              <a:gd name="adj1" fmla="val 56812"/>
              <a:gd name="adj2" fmla="val -14219"/>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kumimoji="1" lang="ja-JP" altLang="en-US" sz="1400" dirty="0">
                <a:latin typeface="メイリオ" panose="020B0604030504040204" pitchFamily="50" charset="-128"/>
                <a:ea typeface="メイリオ" panose="020B0604030504040204" pitchFamily="50" charset="-128"/>
              </a:rPr>
              <a:t>（実際にやってみて、）厚紙がくっついて落ちない。気圧によって下から厚紙が押されているんだ。</a:t>
            </a:r>
          </a:p>
        </p:txBody>
      </p:sp>
      <p:sp>
        <p:nvSpPr>
          <p:cNvPr id="37" name="吹き出し: 角を丸めた四角形 36">
            <a:extLst>
              <a:ext uri="{FF2B5EF4-FFF2-40B4-BE49-F238E27FC236}">
                <a16:creationId xmlns:a16="http://schemas.microsoft.com/office/drawing/2014/main" id="{12E93A72-EB90-A43A-C9A4-9EDA09E23569}"/>
              </a:ext>
            </a:extLst>
          </p:cNvPr>
          <p:cNvSpPr/>
          <p:nvPr/>
        </p:nvSpPr>
        <p:spPr>
          <a:xfrm>
            <a:off x="4829324" y="2063986"/>
            <a:ext cx="2457136" cy="1318986"/>
          </a:xfrm>
          <a:prstGeom prst="wedgeRoundRectCallout">
            <a:avLst>
              <a:gd name="adj1" fmla="val -55835"/>
              <a:gd name="adj2" fmla="val -13426"/>
              <a:gd name="adj3" fmla="val 16667"/>
            </a:avLst>
          </a:prstGeom>
          <a:no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pPr>
              <a:lnSpc>
                <a:spcPts val="1600"/>
              </a:lnSpc>
            </a:pPr>
            <a:r>
              <a:rPr kumimoji="1" lang="ja-JP" altLang="en-US" sz="1050" dirty="0">
                <a:latin typeface="メイリオ" panose="020B0604030504040204" pitchFamily="50" charset="-128"/>
                <a:ea typeface="メイリオ" panose="020B0604030504040204" pitchFamily="50" charset="-128"/>
              </a:rPr>
              <a:t>＜クラウド上の学びの記録を参照＞</a:t>
            </a:r>
            <a:endParaRPr kumimoji="1" lang="en-US" altLang="ja-JP" sz="1050" dirty="0">
              <a:latin typeface="メイリオ" panose="020B0604030504040204" pitchFamily="50" charset="-128"/>
              <a:ea typeface="メイリオ" panose="020B0604030504040204" pitchFamily="50" charset="-128"/>
            </a:endParaRPr>
          </a:p>
          <a:p>
            <a:pPr>
              <a:lnSpc>
                <a:spcPts val="1600"/>
              </a:lnSpc>
            </a:pPr>
            <a:endParaRPr lang="en-US" altLang="ja-JP" sz="1050" dirty="0">
              <a:latin typeface="メイリオ" panose="020B0604030504040204" pitchFamily="50" charset="-128"/>
              <a:ea typeface="メイリオ" panose="020B0604030504040204" pitchFamily="50" charset="-128"/>
            </a:endParaRPr>
          </a:p>
          <a:p>
            <a:pPr>
              <a:lnSpc>
                <a:spcPts val="1600"/>
              </a:lnSpc>
            </a:pPr>
            <a:endParaRPr kumimoji="1" lang="en-US" altLang="ja-JP" sz="1050" dirty="0">
              <a:latin typeface="メイリオ" panose="020B0604030504040204" pitchFamily="50" charset="-128"/>
              <a:ea typeface="メイリオ" panose="020B0604030504040204" pitchFamily="50" charset="-128"/>
            </a:endParaRPr>
          </a:p>
          <a:p>
            <a:pPr>
              <a:lnSpc>
                <a:spcPts val="1600"/>
              </a:lnSpc>
            </a:pPr>
            <a:r>
              <a:rPr kumimoji="1" lang="ja-JP" altLang="en-US" sz="1050" dirty="0">
                <a:latin typeface="メイリオ" panose="020B0604030504040204" pitchFamily="50" charset="-128"/>
                <a:ea typeface="メイリオ" panose="020B0604030504040204" pitchFamily="50" charset="-128"/>
              </a:rPr>
              <a:t>＜他者参照できる環境＞</a:t>
            </a:r>
          </a:p>
        </p:txBody>
      </p:sp>
      <p:sp>
        <p:nvSpPr>
          <p:cNvPr id="38" name="テキスト ボックス 37">
            <a:extLst>
              <a:ext uri="{FF2B5EF4-FFF2-40B4-BE49-F238E27FC236}">
                <a16:creationId xmlns:a16="http://schemas.microsoft.com/office/drawing/2014/main" id="{6A60CE22-F921-49FF-8418-5CFC46F3D34D}"/>
              </a:ext>
            </a:extLst>
          </p:cNvPr>
          <p:cNvSpPr txBox="1"/>
          <p:nvPr/>
        </p:nvSpPr>
        <p:spPr>
          <a:xfrm>
            <a:off x="168946" y="5049743"/>
            <a:ext cx="614238" cy="271869"/>
          </a:xfrm>
          <a:prstGeom prst="rect">
            <a:avLst/>
          </a:prstGeom>
          <a:noFill/>
        </p:spPr>
        <p:txBody>
          <a:bodyPr wrap="square" rtlCol="0">
            <a:spAutoFit/>
          </a:bodyPr>
          <a:lstStyle/>
          <a:p>
            <a:pPr algn="just">
              <a:lnSpc>
                <a:spcPts val="1400"/>
              </a:lnSpc>
            </a:pPr>
            <a:r>
              <a:rPr lang="ja-JP" altLang="en-US" sz="1200" dirty="0">
                <a:solidFill>
                  <a:srgbClr val="002060"/>
                </a:solidFill>
                <a:latin typeface="メイリオ" panose="020B0604030504040204" pitchFamily="50" charset="-128"/>
                <a:ea typeface="メイリオ" panose="020B0604030504040204" pitchFamily="50" charset="-128"/>
              </a:rPr>
              <a:t>先生</a:t>
            </a:r>
            <a:endParaRPr lang="en-US" altLang="ja-JP" sz="1200" dirty="0">
              <a:solidFill>
                <a:srgbClr val="002060"/>
              </a:solidFill>
              <a:latin typeface="メイリオ" panose="020B0604030504040204" pitchFamily="50" charset="-128"/>
              <a:ea typeface="メイリオ" panose="020B0604030504040204" pitchFamily="50" charset="-128"/>
            </a:endParaRPr>
          </a:p>
        </p:txBody>
      </p:sp>
      <p:pic>
        <p:nvPicPr>
          <p:cNvPr id="39" name="図 38">
            <a:extLst>
              <a:ext uri="{FF2B5EF4-FFF2-40B4-BE49-F238E27FC236}">
                <a16:creationId xmlns:a16="http://schemas.microsoft.com/office/drawing/2014/main" id="{B8BD9350-1FFD-1119-C21E-EACC99C4BEB3}"/>
              </a:ext>
            </a:extLst>
          </p:cNvPr>
          <p:cNvPicPr>
            <a:picLocks noChangeAspect="1"/>
          </p:cNvPicPr>
          <p:nvPr/>
        </p:nvPicPr>
        <p:blipFill>
          <a:blip r:embed="rId3"/>
          <a:stretch>
            <a:fillRect/>
          </a:stretch>
        </p:blipFill>
        <p:spPr>
          <a:xfrm>
            <a:off x="180226" y="4444042"/>
            <a:ext cx="462004" cy="600817"/>
          </a:xfrm>
          <a:prstGeom prst="rect">
            <a:avLst/>
          </a:prstGeom>
        </p:spPr>
      </p:pic>
      <p:sp>
        <p:nvSpPr>
          <p:cNvPr id="40" name="吹き出し: 角を丸めた四角形 39">
            <a:extLst>
              <a:ext uri="{FF2B5EF4-FFF2-40B4-BE49-F238E27FC236}">
                <a16:creationId xmlns:a16="http://schemas.microsoft.com/office/drawing/2014/main" id="{973685D2-27B4-0C7C-B37F-F7F3053CD693}"/>
              </a:ext>
            </a:extLst>
          </p:cNvPr>
          <p:cNvSpPr/>
          <p:nvPr/>
        </p:nvSpPr>
        <p:spPr>
          <a:xfrm>
            <a:off x="695114" y="4477877"/>
            <a:ext cx="3298874" cy="694730"/>
          </a:xfrm>
          <a:prstGeom prst="wedgeRoundRectCallout">
            <a:avLst>
              <a:gd name="adj1" fmla="val -53770"/>
              <a:gd name="adj2" fmla="val 26422"/>
              <a:gd name="adj3" fmla="val 16667"/>
            </a:avLst>
          </a:prstGeom>
          <a:solidFill>
            <a:srgbClr val="FFEBFF"/>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lang="ja-JP" altLang="en-US" sz="1400" dirty="0">
                <a:latin typeface="メイリオ" panose="020B0604030504040204" pitchFamily="50" charset="-128"/>
                <a:ea typeface="メイリオ" panose="020B0604030504040204" pitchFamily="50" charset="-128"/>
              </a:rPr>
              <a:t>気圧が関係している事象は、身近にまだたくさんありますよ</a:t>
            </a:r>
            <a:r>
              <a:rPr kumimoji="1" lang="ja-JP" altLang="en-US" sz="1400" dirty="0">
                <a:latin typeface="メイリオ" panose="020B0604030504040204" pitchFamily="50" charset="-128"/>
                <a:ea typeface="メイリオ" panose="020B0604030504040204" pitchFamily="50" charset="-128"/>
              </a:rPr>
              <a:t>。</a:t>
            </a:r>
          </a:p>
        </p:txBody>
      </p:sp>
      <p:sp>
        <p:nvSpPr>
          <p:cNvPr id="41" name="テキスト ボックス 40">
            <a:extLst>
              <a:ext uri="{FF2B5EF4-FFF2-40B4-BE49-F238E27FC236}">
                <a16:creationId xmlns:a16="http://schemas.microsoft.com/office/drawing/2014/main" id="{CB916CFA-7124-9D4E-6E22-FE981AF1332C}"/>
              </a:ext>
            </a:extLst>
          </p:cNvPr>
          <p:cNvSpPr txBox="1"/>
          <p:nvPr/>
        </p:nvSpPr>
        <p:spPr>
          <a:xfrm>
            <a:off x="121194" y="5276565"/>
            <a:ext cx="3926561" cy="523220"/>
          </a:xfrm>
          <a:prstGeom prst="rect">
            <a:avLst/>
          </a:prstGeom>
          <a:noFill/>
          <a:ln>
            <a:solidFill>
              <a:schemeClr val="tx1"/>
            </a:solidFill>
          </a:ln>
        </p:spPr>
        <p:txBody>
          <a:bodyPr wrap="square" rtlCol="0">
            <a:spAutoFit/>
          </a:bodyPr>
          <a:lstStyle/>
          <a:p>
            <a:r>
              <a:rPr kumimoji="1" lang="ja-JP" altLang="en-US" sz="1400" dirty="0"/>
              <a:t>課題：生活の中で気圧が関係している</a:t>
            </a:r>
            <a:r>
              <a:rPr lang="ja-JP" altLang="en-US" sz="1400" dirty="0"/>
              <a:t>事象</a:t>
            </a:r>
            <a:r>
              <a:rPr kumimoji="1" lang="ja-JP" altLang="en-US" sz="1400" dirty="0"/>
              <a:t>を挙げ、　　</a:t>
            </a:r>
            <a:endParaRPr kumimoji="1" lang="en-US" altLang="ja-JP" sz="1400" dirty="0"/>
          </a:p>
          <a:p>
            <a:r>
              <a:rPr lang="ja-JP" altLang="en-US" sz="1400" dirty="0"/>
              <a:t>　　　　</a:t>
            </a:r>
            <a:r>
              <a:rPr kumimoji="1" lang="ja-JP" altLang="en-US" sz="1400" dirty="0"/>
              <a:t>どのように気圧が関わっているか説明する。</a:t>
            </a:r>
          </a:p>
        </p:txBody>
      </p:sp>
      <p:sp>
        <p:nvSpPr>
          <p:cNvPr id="42" name="テキスト ボックス 41">
            <a:extLst>
              <a:ext uri="{FF2B5EF4-FFF2-40B4-BE49-F238E27FC236}">
                <a16:creationId xmlns:a16="http://schemas.microsoft.com/office/drawing/2014/main" id="{B0730602-32DA-8A57-4F91-940EF7BBC86A}"/>
              </a:ext>
            </a:extLst>
          </p:cNvPr>
          <p:cNvSpPr txBox="1"/>
          <p:nvPr/>
        </p:nvSpPr>
        <p:spPr>
          <a:xfrm>
            <a:off x="173183" y="6484038"/>
            <a:ext cx="614238" cy="271869"/>
          </a:xfrm>
          <a:prstGeom prst="rect">
            <a:avLst/>
          </a:prstGeom>
          <a:noFill/>
        </p:spPr>
        <p:txBody>
          <a:bodyPr wrap="square" rtlCol="0">
            <a:spAutoFit/>
          </a:bodyPr>
          <a:lstStyle/>
          <a:p>
            <a:pPr algn="just">
              <a:lnSpc>
                <a:spcPts val="1400"/>
              </a:lnSpc>
            </a:pPr>
            <a:r>
              <a:rPr lang="ja-JP" altLang="en-US" sz="1200" dirty="0">
                <a:solidFill>
                  <a:srgbClr val="002060"/>
                </a:solidFill>
                <a:latin typeface="メイリオ" panose="020B0604030504040204" pitchFamily="50" charset="-128"/>
                <a:ea typeface="メイリオ" panose="020B0604030504040204" pitchFamily="50" charset="-128"/>
              </a:rPr>
              <a:t>先生</a:t>
            </a:r>
            <a:endParaRPr lang="en-US" altLang="ja-JP" sz="1200" dirty="0">
              <a:solidFill>
                <a:srgbClr val="002060"/>
              </a:solidFill>
              <a:latin typeface="メイリオ" panose="020B0604030504040204" pitchFamily="50" charset="-128"/>
              <a:ea typeface="メイリオ" panose="020B0604030504040204" pitchFamily="50" charset="-128"/>
            </a:endParaRPr>
          </a:p>
        </p:txBody>
      </p:sp>
      <p:pic>
        <p:nvPicPr>
          <p:cNvPr id="43" name="図 42">
            <a:extLst>
              <a:ext uri="{FF2B5EF4-FFF2-40B4-BE49-F238E27FC236}">
                <a16:creationId xmlns:a16="http://schemas.microsoft.com/office/drawing/2014/main" id="{CDBC58F0-B0A6-D881-2451-1F33A9725B87}"/>
              </a:ext>
            </a:extLst>
          </p:cNvPr>
          <p:cNvPicPr>
            <a:picLocks noChangeAspect="1"/>
          </p:cNvPicPr>
          <p:nvPr/>
        </p:nvPicPr>
        <p:blipFill>
          <a:blip r:embed="rId3"/>
          <a:stretch>
            <a:fillRect/>
          </a:stretch>
        </p:blipFill>
        <p:spPr>
          <a:xfrm>
            <a:off x="173183" y="5835911"/>
            <a:ext cx="462004" cy="600817"/>
          </a:xfrm>
          <a:prstGeom prst="rect">
            <a:avLst/>
          </a:prstGeom>
        </p:spPr>
      </p:pic>
      <p:sp>
        <p:nvSpPr>
          <p:cNvPr id="44" name="吹き出し: 角を丸めた四角形 43">
            <a:extLst>
              <a:ext uri="{FF2B5EF4-FFF2-40B4-BE49-F238E27FC236}">
                <a16:creationId xmlns:a16="http://schemas.microsoft.com/office/drawing/2014/main" id="{514D0787-E7B3-0E60-7C24-42BABD562E3B}"/>
              </a:ext>
            </a:extLst>
          </p:cNvPr>
          <p:cNvSpPr/>
          <p:nvPr/>
        </p:nvSpPr>
        <p:spPr>
          <a:xfrm>
            <a:off x="699382" y="5925242"/>
            <a:ext cx="3298874" cy="694730"/>
          </a:xfrm>
          <a:prstGeom prst="wedgeRoundRectCallout">
            <a:avLst>
              <a:gd name="adj1" fmla="val -53770"/>
              <a:gd name="adj2" fmla="val 26422"/>
              <a:gd name="adj3" fmla="val 16667"/>
            </a:avLst>
          </a:prstGeom>
          <a:solidFill>
            <a:srgbClr val="FFEBFF"/>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kumimoji="1" lang="ja-JP" altLang="en-US" sz="1400" dirty="0">
                <a:latin typeface="メイリオ" panose="020B0604030504040204" pitchFamily="50" charset="-128"/>
                <a:ea typeface="メイリオ" panose="020B0604030504040204" pitchFamily="50" charset="-128"/>
              </a:rPr>
              <a:t>まず個人で考えてスライドにまとめ、その後にグループで共有しましょう。</a:t>
            </a:r>
          </a:p>
        </p:txBody>
      </p:sp>
      <p:pic>
        <p:nvPicPr>
          <p:cNvPr id="45" name="図 44">
            <a:extLst>
              <a:ext uri="{FF2B5EF4-FFF2-40B4-BE49-F238E27FC236}">
                <a16:creationId xmlns:a16="http://schemas.microsoft.com/office/drawing/2014/main" id="{9F504295-CD9C-98F0-C15D-46E881DFD302}"/>
              </a:ext>
            </a:extLst>
          </p:cNvPr>
          <p:cNvPicPr>
            <a:picLocks noChangeAspect="1"/>
          </p:cNvPicPr>
          <p:nvPr/>
        </p:nvPicPr>
        <p:blipFill>
          <a:blip r:embed="rId4"/>
          <a:stretch>
            <a:fillRect/>
          </a:stretch>
        </p:blipFill>
        <p:spPr>
          <a:xfrm>
            <a:off x="5022958" y="2936442"/>
            <a:ext cx="2040619" cy="386828"/>
          </a:xfrm>
          <a:prstGeom prst="rect">
            <a:avLst/>
          </a:prstGeom>
        </p:spPr>
      </p:pic>
      <p:pic>
        <p:nvPicPr>
          <p:cNvPr id="46" name="Picture 8">
            <a:extLst>
              <a:ext uri="{FF2B5EF4-FFF2-40B4-BE49-F238E27FC236}">
                <a16:creationId xmlns:a16="http://schemas.microsoft.com/office/drawing/2014/main" id="{18A8E8EB-2C6B-1713-4D05-9C84928A8B9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6329" y="2090792"/>
            <a:ext cx="765523" cy="74166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a:extLst>
              <a:ext uri="{FF2B5EF4-FFF2-40B4-BE49-F238E27FC236}">
                <a16:creationId xmlns:a16="http://schemas.microsoft.com/office/drawing/2014/main" id="{5392874F-1B5E-008B-6182-F719D068EE3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4734" y="2574360"/>
            <a:ext cx="992732" cy="741147"/>
          </a:xfrm>
          <a:prstGeom prst="rect">
            <a:avLst/>
          </a:prstGeom>
          <a:noFill/>
          <a:extLst>
            <a:ext uri="{909E8E84-426E-40DD-AFC4-6F175D3DCCD1}">
              <a14:hiddenFill xmlns:a14="http://schemas.microsoft.com/office/drawing/2010/main">
                <a:solidFill>
                  <a:srgbClr val="FFFFFF"/>
                </a:solidFill>
              </a14:hiddenFill>
            </a:ext>
          </a:extLst>
        </p:spPr>
      </p:pic>
      <p:pic>
        <p:nvPicPr>
          <p:cNvPr id="128" name="図 127">
            <a:extLst>
              <a:ext uri="{FF2B5EF4-FFF2-40B4-BE49-F238E27FC236}">
                <a16:creationId xmlns:a16="http://schemas.microsoft.com/office/drawing/2014/main" id="{139F0005-71BC-6828-EF7A-7C65C51B2BE0}"/>
              </a:ext>
            </a:extLst>
          </p:cNvPr>
          <p:cNvPicPr>
            <a:picLocks noChangeAspect="1"/>
          </p:cNvPicPr>
          <p:nvPr/>
        </p:nvPicPr>
        <p:blipFill>
          <a:blip r:embed="rId7"/>
          <a:stretch>
            <a:fillRect/>
          </a:stretch>
        </p:blipFill>
        <p:spPr>
          <a:xfrm>
            <a:off x="5036678" y="2337584"/>
            <a:ext cx="2061362" cy="448606"/>
          </a:xfrm>
          <a:prstGeom prst="rect">
            <a:avLst/>
          </a:prstGeom>
        </p:spPr>
      </p:pic>
      <p:sp>
        <p:nvSpPr>
          <p:cNvPr id="129" name="吹き出し: 角を丸めた四角形 128">
            <a:extLst>
              <a:ext uri="{FF2B5EF4-FFF2-40B4-BE49-F238E27FC236}">
                <a16:creationId xmlns:a16="http://schemas.microsoft.com/office/drawing/2014/main" id="{44FF8B60-8471-AF11-666D-91C9361A47C5}"/>
              </a:ext>
            </a:extLst>
          </p:cNvPr>
          <p:cNvSpPr/>
          <p:nvPr/>
        </p:nvSpPr>
        <p:spPr>
          <a:xfrm>
            <a:off x="7480267" y="2063987"/>
            <a:ext cx="1319142" cy="1318985"/>
          </a:xfrm>
          <a:prstGeom prst="wedgeRoundRectCallout">
            <a:avLst>
              <a:gd name="adj1" fmla="val -50076"/>
              <a:gd name="adj2" fmla="val -1872"/>
              <a:gd name="adj3" fmla="val 16667"/>
            </a:avLst>
          </a:prstGeom>
          <a:no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pPr>
              <a:lnSpc>
                <a:spcPts val="1600"/>
              </a:lnSpc>
            </a:pPr>
            <a:r>
              <a:rPr lang="ja-JP" altLang="en-US" sz="1050" dirty="0">
                <a:latin typeface="メイリオ" panose="020B0604030504040204" pitchFamily="50" charset="-128"/>
                <a:ea typeface="メイリオ" panose="020B0604030504040204" pitchFamily="50" charset="-128"/>
              </a:rPr>
              <a:t>作成したスライドについて交流</a:t>
            </a:r>
            <a:endParaRPr kumimoji="1" lang="en-US" altLang="ja-JP" sz="1050" dirty="0">
              <a:latin typeface="メイリオ" panose="020B0604030504040204" pitchFamily="50" charset="-128"/>
              <a:ea typeface="メイリオ" panose="020B0604030504040204" pitchFamily="50" charset="-128"/>
            </a:endParaRPr>
          </a:p>
        </p:txBody>
      </p:sp>
      <p:sp>
        <p:nvSpPr>
          <p:cNvPr id="130" name="矢印: 右 129">
            <a:extLst>
              <a:ext uri="{FF2B5EF4-FFF2-40B4-BE49-F238E27FC236}">
                <a16:creationId xmlns:a16="http://schemas.microsoft.com/office/drawing/2014/main" id="{967BF73F-7767-0AF6-45BA-25028C0F0AF1}"/>
              </a:ext>
            </a:extLst>
          </p:cNvPr>
          <p:cNvSpPr/>
          <p:nvPr/>
        </p:nvSpPr>
        <p:spPr>
          <a:xfrm>
            <a:off x="7194446" y="2512877"/>
            <a:ext cx="416690"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吹き出し: 角を丸めた四角形 132">
            <a:extLst>
              <a:ext uri="{FF2B5EF4-FFF2-40B4-BE49-F238E27FC236}">
                <a16:creationId xmlns:a16="http://schemas.microsoft.com/office/drawing/2014/main" id="{922AFA80-BC1A-6C12-A582-856410C78756}"/>
              </a:ext>
            </a:extLst>
          </p:cNvPr>
          <p:cNvSpPr/>
          <p:nvPr/>
        </p:nvSpPr>
        <p:spPr>
          <a:xfrm>
            <a:off x="4875515" y="3430284"/>
            <a:ext cx="3923894" cy="1236698"/>
          </a:xfrm>
          <a:prstGeom prst="wedgeRoundRectCallout">
            <a:avLst>
              <a:gd name="adj1" fmla="val -52832"/>
              <a:gd name="adj2" fmla="val -12753"/>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kumimoji="1" lang="ja-JP" altLang="en-US" sz="1400" dirty="0">
                <a:latin typeface="メイリオ" panose="020B0604030504040204" pitchFamily="50" charset="-128"/>
                <a:ea typeface="メイリオ" panose="020B0604030504040204" pitchFamily="50" charset="-128"/>
              </a:rPr>
              <a:t>「ドーム型球場の出口で強</a:t>
            </a:r>
            <a:endParaRPr kumimoji="1" lang="en-US" altLang="ja-JP" sz="1400" dirty="0">
              <a:latin typeface="メイリオ" panose="020B0604030504040204" pitchFamily="50" charset="-128"/>
              <a:ea typeface="メイリオ" panose="020B0604030504040204" pitchFamily="50" charset="-128"/>
            </a:endParaRPr>
          </a:p>
          <a:p>
            <a:pPr>
              <a:lnSpc>
                <a:spcPts val="1600"/>
              </a:lnSpc>
            </a:pPr>
            <a:r>
              <a:rPr kumimoji="1" lang="ja-JP" altLang="en-US" sz="1400" dirty="0">
                <a:latin typeface="メイリオ" panose="020B0604030504040204" pitchFamily="50" charset="-128"/>
                <a:ea typeface="メイリオ" panose="020B0604030504040204" pitchFamily="50" charset="-128"/>
              </a:rPr>
              <a:t>い風が吹く」</a:t>
            </a:r>
            <a:r>
              <a:rPr lang="ja-JP" altLang="en-US" sz="1400" dirty="0">
                <a:latin typeface="メイリオ" panose="020B0604030504040204" pitchFamily="50" charset="-128"/>
                <a:ea typeface="メイリオ" panose="020B0604030504040204" pitchFamily="50" charset="-128"/>
              </a:rPr>
              <a:t>事象</a:t>
            </a:r>
            <a:r>
              <a:rPr kumimoji="1" lang="ja-JP" altLang="en-US" sz="1400" dirty="0">
                <a:latin typeface="メイリオ" panose="020B0604030504040204" pitchFamily="50" charset="-128"/>
                <a:ea typeface="メイリオ" panose="020B0604030504040204" pitchFamily="50" charset="-128"/>
              </a:rPr>
              <a:t>を取り上げ</a:t>
            </a:r>
            <a:endParaRPr kumimoji="1" lang="en-US" altLang="ja-JP" sz="1400" dirty="0">
              <a:latin typeface="メイリオ" panose="020B0604030504040204" pitchFamily="50" charset="-128"/>
              <a:ea typeface="メイリオ" panose="020B0604030504040204" pitchFamily="50" charset="-128"/>
            </a:endParaRPr>
          </a:p>
          <a:p>
            <a:pPr>
              <a:lnSpc>
                <a:spcPts val="1600"/>
              </a:lnSpc>
            </a:pPr>
            <a:r>
              <a:rPr kumimoji="1" lang="ja-JP" altLang="en-US" sz="1400" dirty="0">
                <a:latin typeface="メイリオ" panose="020B0604030504040204" pitchFamily="50" charset="-128"/>
                <a:ea typeface="メイリオ" panose="020B0604030504040204" pitchFamily="50" charset="-128"/>
              </a:rPr>
              <a:t>ました。これは、球場の中の</a:t>
            </a:r>
            <a:endParaRPr kumimoji="1" lang="en-US" altLang="ja-JP" sz="1400" dirty="0">
              <a:latin typeface="メイリオ" panose="020B0604030504040204" pitchFamily="50" charset="-128"/>
              <a:ea typeface="メイリオ" panose="020B0604030504040204" pitchFamily="50" charset="-128"/>
            </a:endParaRPr>
          </a:p>
          <a:p>
            <a:pPr>
              <a:lnSpc>
                <a:spcPts val="1600"/>
              </a:lnSpc>
            </a:pPr>
            <a:r>
              <a:rPr kumimoji="1" lang="ja-JP" altLang="en-US" sz="1400" dirty="0">
                <a:latin typeface="メイリオ" panose="020B0604030504040204" pitchFamily="50" charset="-128"/>
                <a:ea typeface="メイリオ" panose="020B0604030504040204" pitchFamily="50" charset="-128"/>
              </a:rPr>
              <a:t>方が外よりも気圧が高いこと</a:t>
            </a:r>
            <a:endParaRPr kumimoji="1" lang="en-US" altLang="ja-JP" sz="1400" dirty="0">
              <a:latin typeface="メイリオ" panose="020B0604030504040204" pitchFamily="50" charset="-128"/>
              <a:ea typeface="メイリオ" panose="020B0604030504040204" pitchFamily="50" charset="-128"/>
            </a:endParaRPr>
          </a:p>
          <a:p>
            <a:pPr>
              <a:lnSpc>
                <a:spcPts val="1600"/>
              </a:lnSpc>
            </a:pPr>
            <a:r>
              <a:rPr kumimoji="1" lang="ja-JP" altLang="en-US" sz="1400" dirty="0">
                <a:latin typeface="メイリオ" panose="020B0604030504040204" pitchFamily="50" charset="-128"/>
                <a:ea typeface="メイリオ" panose="020B0604030504040204" pitchFamily="50" charset="-128"/>
              </a:rPr>
              <a:t>が関係していると考えました。・・・</a:t>
            </a:r>
          </a:p>
        </p:txBody>
      </p:sp>
      <p:pic>
        <p:nvPicPr>
          <p:cNvPr id="136" name="図 135">
            <a:extLst>
              <a:ext uri="{FF2B5EF4-FFF2-40B4-BE49-F238E27FC236}">
                <a16:creationId xmlns:a16="http://schemas.microsoft.com/office/drawing/2014/main" id="{ED8C1D23-7668-A0E9-AF33-BE3795C054F1}"/>
              </a:ext>
            </a:extLst>
          </p:cNvPr>
          <p:cNvPicPr>
            <a:picLocks noChangeAspect="1"/>
          </p:cNvPicPr>
          <p:nvPr/>
        </p:nvPicPr>
        <p:blipFill>
          <a:blip r:embed="rId8"/>
          <a:stretch>
            <a:fillRect/>
          </a:stretch>
        </p:blipFill>
        <p:spPr>
          <a:xfrm>
            <a:off x="7545534" y="3479696"/>
            <a:ext cx="1134503" cy="1081995"/>
          </a:xfrm>
          <a:prstGeom prst="rect">
            <a:avLst/>
          </a:prstGeom>
        </p:spPr>
      </p:pic>
      <p:pic>
        <p:nvPicPr>
          <p:cNvPr id="137" name="図 136">
            <a:extLst>
              <a:ext uri="{FF2B5EF4-FFF2-40B4-BE49-F238E27FC236}">
                <a16:creationId xmlns:a16="http://schemas.microsoft.com/office/drawing/2014/main" id="{3F6E41D8-EF5D-20AD-0E5C-97806F9A3C0F}"/>
              </a:ext>
            </a:extLst>
          </p:cNvPr>
          <p:cNvPicPr>
            <a:picLocks noChangeAspect="1"/>
          </p:cNvPicPr>
          <p:nvPr/>
        </p:nvPicPr>
        <p:blipFill>
          <a:blip r:embed="rId9"/>
          <a:stretch>
            <a:fillRect/>
          </a:stretch>
        </p:blipFill>
        <p:spPr>
          <a:xfrm rot="1066475">
            <a:off x="7797364" y="4040818"/>
            <a:ext cx="442039" cy="346686"/>
          </a:xfrm>
          <a:prstGeom prst="rect">
            <a:avLst/>
          </a:prstGeom>
        </p:spPr>
      </p:pic>
      <p:sp>
        <p:nvSpPr>
          <p:cNvPr id="138" name="正方形/長方形 137">
            <a:extLst>
              <a:ext uri="{FF2B5EF4-FFF2-40B4-BE49-F238E27FC236}">
                <a16:creationId xmlns:a16="http://schemas.microsoft.com/office/drawing/2014/main" id="{55D84399-BB96-B02D-F37A-405F6A71BED4}"/>
              </a:ext>
            </a:extLst>
          </p:cNvPr>
          <p:cNvSpPr/>
          <p:nvPr/>
        </p:nvSpPr>
        <p:spPr>
          <a:xfrm rot="951384">
            <a:off x="7848906" y="3707077"/>
            <a:ext cx="479506" cy="25598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a:t>
            </a:r>
          </a:p>
        </p:txBody>
      </p:sp>
      <p:sp>
        <p:nvSpPr>
          <p:cNvPr id="140" name="吹き出し: 角を丸めた四角形 139">
            <a:extLst>
              <a:ext uri="{FF2B5EF4-FFF2-40B4-BE49-F238E27FC236}">
                <a16:creationId xmlns:a16="http://schemas.microsoft.com/office/drawing/2014/main" id="{75B4B522-92A4-D539-7D56-B7E897559E95}"/>
              </a:ext>
            </a:extLst>
          </p:cNvPr>
          <p:cNvSpPr/>
          <p:nvPr/>
        </p:nvSpPr>
        <p:spPr>
          <a:xfrm>
            <a:off x="4167310" y="4728435"/>
            <a:ext cx="3923894" cy="933468"/>
          </a:xfrm>
          <a:prstGeom prst="wedgeRoundRectCallout">
            <a:avLst>
              <a:gd name="adj1" fmla="val 54160"/>
              <a:gd name="adj2" fmla="val 5897"/>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lang="ja-JP" altLang="en-US" sz="1400" dirty="0">
                <a:latin typeface="メイリオ" panose="020B0604030504040204" pitchFamily="50" charset="-128"/>
                <a:ea typeface="メイリオ" panose="020B0604030504040204" pitchFamily="50" charset="-128"/>
              </a:rPr>
              <a:t>私は、「クリーンルームが気圧を利用してほこりが入らないようしている」事象を取り上げました。クリーンルームの中は気圧を高くしているんだと考えました。</a:t>
            </a:r>
            <a:endParaRPr kumimoji="1" lang="en-US" altLang="ja-JP" sz="1400" dirty="0">
              <a:latin typeface="メイリオ" panose="020B0604030504040204" pitchFamily="50" charset="-128"/>
              <a:ea typeface="メイリオ" panose="020B0604030504040204" pitchFamily="50" charset="-128"/>
            </a:endParaRPr>
          </a:p>
        </p:txBody>
      </p:sp>
      <p:sp>
        <p:nvSpPr>
          <p:cNvPr id="142" name="吹き出し: 角を丸めた四角形 141">
            <a:extLst>
              <a:ext uri="{FF2B5EF4-FFF2-40B4-BE49-F238E27FC236}">
                <a16:creationId xmlns:a16="http://schemas.microsoft.com/office/drawing/2014/main" id="{0EF1B0C4-1CB9-820C-D6F2-19E9F626FE13}"/>
              </a:ext>
            </a:extLst>
          </p:cNvPr>
          <p:cNvSpPr/>
          <p:nvPr/>
        </p:nvSpPr>
        <p:spPr>
          <a:xfrm>
            <a:off x="4990273" y="5802033"/>
            <a:ext cx="3809136" cy="647521"/>
          </a:xfrm>
          <a:prstGeom prst="wedgeRoundRectCallout">
            <a:avLst>
              <a:gd name="adj1" fmla="val -57146"/>
              <a:gd name="adj2" fmla="val -10857"/>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kumimoji="1" lang="ja-JP" altLang="en-US" sz="1400" dirty="0">
                <a:latin typeface="メイリオ" panose="020B0604030504040204" pitchFamily="50" charset="-128"/>
                <a:ea typeface="メイリオ" panose="020B0604030504040204" pitchFamily="50" charset="-128"/>
              </a:rPr>
              <a:t>私が取り上げた</a:t>
            </a:r>
            <a:r>
              <a:rPr lang="ja-JP" altLang="en-US" sz="1400" dirty="0">
                <a:latin typeface="メイリオ" panose="020B0604030504040204" pitchFamily="50" charset="-128"/>
                <a:ea typeface="メイリオ" panose="020B0604030504040204" pitchFamily="50" charset="-128"/>
              </a:rPr>
              <a:t>事象</a:t>
            </a:r>
            <a:r>
              <a:rPr kumimoji="1" lang="ja-JP" altLang="en-US" sz="1400" dirty="0">
                <a:latin typeface="メイリオ" panose="020B0604030504040204" pitchFamily="50" charset="-128"/>
                <a:ea typeface="メイリオ" panose="020B0604030504040204" pitchFamily="50" charset="-128"/>
              </a:rPr>
              <a:t>もクリーンルームもどちらも気圧の差が関係しているんだね。</a:t>
            </a:r>
          </a:p>
        </p:txBody>
      </p:sp>
      <p:pic>
        <p:nvPicPr>
          <p:cNvPr id="6" name="図 5">
            <a:extLst>
              <a:ext uri="{FF2B5EF4-FFF2-40B4-BE49-F238E27FC236}">
                <a16:creationId xmlns:a16="http://schemas.microsoft.com/office/drawing/2014/main" id="{8EEC4D40-5223-CF52-D993-23320E42E11D}"/>
              </a:ext>
            </a:extLst>
          </p:cNvPr>
          <p:cNvPicPr>
            <a:picLocks noChangeAspect="1"/>
          </p:cNvPicPr>
          <p:nvPr/>
        </p:nvPicPr>
        <p:blipFill>
          <a:blip r:embed="rId10"/>
          <a:stretch>
            <a:fillRect/>
          </a:stretch>
        </p:blipFill>
        <p:spPr>
          <a:xfrm>
            <a:off x="7106878" y="830349"/>
            <a:ext cx="1164437" cy="731583"/>
          </a:xfrm>
          <a:prstGeom prst="rect">
            <a:avLst/>
          </a:prstGeom>
        </p:spPr>
      </p:pic>
      <p:sp>
        <p:nvSpPr>
          <p:cNvPr id="8" name="四角形: 角を丸くする 7">
            <a:extLst>
              <a:ext uri="{FF2B5EF4-FFF2-40B4-BE49-F238E27FC236}">
                <a16:creationId xmlns:a16="http://schemas.microsoft.com/office/drawing/2014/main" id="{5014F7DA-D3BE-9CCC-AB2A-8880DFBEFEDA}"/>
              </a:ext>
            </a:extLst>
          </p:cNvPr>
          <p:cNvSpPr/>
          <p:nvPr/>
        </p:nvSpPr>
        <p:spPr>
          <a:xfrm>
            <a:off x="6685563" y="845362"/>
            <a:ext cx="1851145" cy="923362"/>
          </a:xfrm>
          <a:prstGeom prst="roundRect">
            <a:avLst>
              <a:gd name="adj" fmla="val 26363"/>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tIns="0" bIns="0" rtlCol="0" anchor="b"/>
          <a:lstStyle/>
          <a:p>
            <a:pPr algn="ctr"/>
            <a:r>
              <a:rPr kumimoji="1" lang="ja-JP" altLang="en-US" sz="1200" b="1" dirty="0">
                <a:solidFill>
                  <a:schemeClr val="tx1"/>
                </a:solidFill>
              </a:rPr>
              <a:t>クラウドによる他者参照</a:t>
            </a:r>
          </a:p>
        </p:txBody>
      </p:sp>
      <p:sp>
        <p:nvSpPr>
          <p:cNvPr id="9" name="テキスト ボックス 8">
            <a:extLst>
              <a:ext uri="{FF2B5EF4-FFF2-40B4-BE49-F238E27FC236}">
                <a16:creationId xmlns:a16="http://schemas.microsoft.com/office/drawing/2014/main" id="{8FCD2770-5069-E671-7B6E-B79ABDEAED97}"/>
              </a:ext>
            </a:extLst>
          </p:cNvPr>
          <p:cNvSpPr txBox="1"/>
          <p:nvPr/>
        </p:nvSpPr>
        <p:spPr>
          <a:xfrm>
            <a:off x="180226" y="2075499"/>
            <a:ext cx="2797052" cy="307777"/>
          </a:xfrm>
          <a:prstGeom prst="rect">
            <a:avLst/>
          </a:prstGeom>
          <a:noFill/>
          <a:ln>
            <a:noFill/>
          </a:ln>
        </p:spPr>
        <p:txBody>
          <a:bodyPr wrap="square" rtlCol="0">
            <a:spAutoFit/>
          </a:bodyPr>
          <a:lstStyle/>
          <a:p>
            <a:r>
              <a:rPr kumimoji="1" lang="ja-JP" altLang="en-US" sz="1400" dirty="0"/>
              <a:t>＜気圧に関係する事象の場合＞</a:t>
            </a:r>
          </a:p>
        </p:txBody>
      </p:sp>
      <p:pic>
        <p:nvPicPr>
          <p:cNvPr id="24" name="Picture 4" descr="学ランを着た男子学生のイラスト（冬服・学生服）">
            <a:extLst>
              <a:ext uri="{FF2B5EF4-FFF2-40B4-BE49-F238E27FC236}">
                <a16:creationId xmlns:a16="http://schemas.microsoft.com/office/drawing/2014/main" id="{51C1C60E-2805-0F8F-93B0-D9AB976D87D4}"/>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3278319" y="3080300"/>
            <a:ext cx="879468" cy="67677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セーラー服を着た女子学生のイラスト（冬服・学生服）">
            <a:extLst>
              <a:ext uri="{FF2B5EF4-FFF2-40B4-BE49-F238E27FC236}">
                <a16:creationId xmlns:a16="http://schemas.microsoft.com/office/drawing/2014/main" id="{3B5A9436-ADA0-2309-CB47-2EB5A9CA076B}"/>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4232727" y="3639147"/>
            <a:ext cx="549823" cy="64752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セーラー服を着た女子学生のイラスト（冬服・学生服）">
            <a:extLst>
              <a:ext uri="{FF2B5EF4-FFF2-40B4-BE49-F238E27FC236}">
                <a16:creationId xmlns:a16="http://schemas.microsoft.com/office/drawing/2014/main" id="{2E2EE644-FCCB-9153-F40A-FCE8C74946FD}"/>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4215098" y="5748554"/>
            <a:ext cx="584344" cy="688174"/>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グループ化 28">
            <a:extLst>
              <a:ext uri="{FF2B5EF4-FFF2-40B4-BE49-F238E27FC236}">
                <a16:creationId xmlns:a16="http://schemas.microsoft.com/office/drawing/2014/main" id="{9F47F0BD-D942-62B9-1258-B125C0D74AFA}"/>
              </a:ext>
            </a:extLst>
          </p:cNvPr>
          <p:cNvGrpSpPr/>
          <p:nvPr/>
        </p:nvGrpSpPr>
        <p:grpSpPr>
          <a:xfrm>
            <a:off x="8199272" y="4912042"/>
            <a:ext cx="600136" cy="729045"/>
            <a:chOff x="-1181039" y="414239"/>
            <a:chExt cx="484581" cy="634880"/>
          </a:xfrm>
        </p:grpSpPr>
        <p:pic>
          <p:nvPicPr>
            <p:cNvPr id="34" name="Picture 2">
              <a:extLst>
                <a:ext uri="{FF2B5EF4-FFF2-40B4-BE49-F238E27FC236}">
                  <a16:creationId xmlns:a16="http://schemas.microsoft.com/office/drawing/2014/main" id="{3EFC7B72-8122-BF46-C1A7-DEFB87932926}"/>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a:stretch/>
          </p:blipFill>
          <p:spPr bwMode="auto">
            <a:xfrm>
              <a:off x="-1125042" y="414239"/>
              <a:ext cx="428584" cy="49448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a:extLst>
                <a:ext uri="{FF2B5EF4-FFF2-40B4-BE49-F238E27FC236}">
                  <a16:creationId xmlns:a16="http://schemas.microsoft.com/office/drawing/2014/main" id="{A63BD92E-F5F2-54E9-3967-1F172BA2A81D}"/>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a:stretch/>
          </p:blipFill>
          <p:spPr bwMode="auto">
            <a:xfrm>
              <a:off x="-1117471" y="811959"/>
              <a:ext cx="307025" cy="23716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セーラー服の女子学生のイラスト（くるぶしソックス）">
              <a:extLst>
                <a:ext uri="{FF2B5EF4-FFF2-40B4-BE49-F238E27FC236}">
                  <a16:creationId xmlns:a16="http://schemas.microsoft.com/office/drawing/2014/main" id="{61BBA4D8-0648-68A4-EFB3-E9E40CBB3338}"/>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a:stretch/>
          </p:blipFill>
          <p:spPr bwMode="auto">
            <a:xfrm>
              <a:off x="-1181039" y="971868"/>
              <a:ext cx="456744" cy="76438"/>
            </a:xfrm>
            <a:prstGeom prst="rect">
              <a:avLst/>
            </a:prstGeom>
            <a:noFill/>
            <a:extLst>
              <a:ext uri="{909E8E84-426E-40DD-AFC4-6F175D3DCCD1}">
                <a14:hiddenFill xmlns:a14="http://schemas.microsoft.com/office/drawing/2010/main">
                  <a:solidFill>
                    <a:srgbClr val="FFFFFF"/>
                  </a:solidFill>
                </a14:hiddenFill>
              </a:ext>
            </a:extLst>
          </p:spPr>
        </p:pic>
      </p:grpSp>
      <p:pic>
        <p:nvPicPr>
          <p:cNvPr id="50" name="図 49">
            <a:extLst>
              <a:ext uri="{FF2B5EF4-FFF2-40B4-BE49-F238E27FC236}">
                <a16:creationId xmlns:a16="http://schemas.microsoft.com/office/drawing/2014/main" id="{63BE1EFF-26C7-F5BF-9D1C-4F6E47B96A51}"/>
              </a:ext>
            </a:extLst>
          </p:cNvPr>
          <p:cNvPicPr>
            <a:picLocks noChangeAspect="1"/>
          </p:cNvPicPr>
          <p:nvPr/>
        </p:nvPicPr>
        <p:blipFill>
          <a:blip r:embed="rId16"/>
          <a:stretch>
            <a:fillRect/>
          </a:stretch>
        </p:blipFill>
        <p:spPr>
          <a:xfrm>
            <a:off x="3440078" y="3801739"/>
            <a:ext cx="525998" cy="624159"/>
          </a:xfrm>
          <a:prstGeom prst="rect">
            <a:avLst/>
          </a:prstGeom>
        </p:spPr>
      </p:pic>
    </p:spTree>
    <p:extLst>
      <p:ext uri="{BB962C8B-B14F-4D97-AF65-F5344CB8AC3E}">
        <p14:creationId xmlns:p14="http://schemas.microsoft.com/office/powerpoint/2010/main" val="23271210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7403C-E999-A05F-20C4-62F63B6C31F6}"/>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C826A746-1A89-3671-4BB1-8575C10898F0}"/>
              </a:ext>
            </a:extLst>
          </p:cNvPr>
          <p:cNvSpPr txBox="1">
            <a:spLocks/>
          </p:cNvSpPr>
          <p:nvPr/>
        </p:nvSpPr>
        <p:spPr>
          <a:xfrm>
            <a:off x="107504" y="106180"/>
            <a:ext cx="8928992" cy="499349"/>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0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理科 ２（１）考察の妥当性を高めるために、科学的な探究の見通しをもつ　</a:t>
            </a:r>
          </a:p>
        </p:txBody>
      </p:sp>
      <p:sp>
        <p:nvSpPr>
          <p:cNvPr id="5" name="テキスト ボックス 4">
            <a:extLst>
              <a:ext uri="{FF2B5EF4-FFF2-40B4-BE49-F238E27FC236}">
                <a16:creationId xmlns:a16="http://schemas.microsoft.com/office/drawing/2014/main" id="{A870D9CB-8171-3299-5C8E-567B73197CB9}"/>
              </a:ext>
            </a:extLst>
          </p:cNvPr>
          <p:cNvSpPr txBox="1"/>
          <p:nvPr/>
        </p:nvSpPr>
        <p:spPr>
          <a:xfrm>
            <a:off x="-17482" y="673766"/>
            <a:ext cx="9161482" cy="1015663"/>
          </a:xfrm>
          <a:prstGeom prst="rect">
            <a:avLst/>
          </a:prstGeom>
          <a:noFill/>
        </p:spPr>
        <p:txBody>
          <a:bodyPr wrap="none" rtlCol="0">
            <a:spAutoFit/>
          </a:bodyPr>
          <a:lstStyle/>
          <a:p>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出題の趣旨</a:t>
            </a:r>
            <a:r>
              <a:rPr kumimoji="1" lang="en-US" altLang="ja-JP" sz="2000" b="1" dirty="0">
                <a:latin typeface="メイリオ" panose="020B0604030504040204" pitchFamily="50" charset="-128"/>
                <a:ea typeface="メイリオ" panose="020B0604030504040204" pitchFamily="50" charset="-128"/>
              </a:rPr>
              <a:t>】</a:t>
            </a:r>
            <a:r>
              <a:rPr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考察</a:t>
            </a:r>
            <a:r>
              <a:rPr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をより確かなものにするために、音に関する知識及び</a:t>
            </a:r>
            <a:endParaRPr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　　　　　　　技能を活用して、変える条件に着目した実験を計画し、予想さ</a:t>
            </a:r>
            <a:endParaRPr kumimoji="1"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a:t>
            </a:r>
            <a:r>
              <a:rPr kumimoji="1" lang="ja-JP" altLang="en-US" sz="2000" b="1" dirty="0">
                <a:latin typeface="メイリオ" panose="020B0604030504040204" pitchFamily="50" charset="-128"/>
                <a:ea typeface="メイリオ" panose="020B0604030504040204" pitchFamily="50" charset="-128"/>
              </a:rPr>
              <a:t>れる実験の結果を適切に説明できるかどうかをみる</a:t>
            </a:r>
            <a:endParaRPr kumimoji="1" lang="en-US" altLang="ja-JP" sz="2000" b="1" dirty="0">
              <a:latin typeface="メイリオ" panose="020B0604030504040204" pitchFamily="50" charset="-128"/>
              <a:ea typeface="メイリオ" panose="020B0604030504040204" pitchFamily="50" charset="-128"/>
            </a:endParaRPr>
          </a:p>
        </p:txBody>
      </p:sp>
      <p:sp>
        <p:nvSpPr>
          <p:cNvPr id="12" name="角丸四角形 7">
            <a:extLst>
              <a:ext uri="{FF2B5EF4-FFF2-40B4-BE49-F238E27FC236}">
                <a16:creationId xmlns:a16="http://schemas.microsoft.com/office/drawing/2014/main" id="{F7D6654D-37B9-A846-F173-60D1673C3515}"/>
              </a:ext>
            </a:extLst>
          </p:cNvPr>
          <p:cNvSpPr/>
          <p:nvPr/>
        </p:nvSpPr>
        <p:spPr>
          <a:xfrm>
            <a:off x="7382012" y="1604573"/>
            <a:ext cx="1654484" cy="800452"/>
          </a:xfrm>
          <a:prstGeom prst="roundRect">
            <a:avLst>
              <a:gd name="adj" fmla="val 7999"/>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solidFill>
                  <a:srgbClr val="000000"/>
                </a:solidFill>
                <a:latin typeface="メイリオ" panose="020B0604030504040204" pitchFamily="50" charset="-128"/>
                <a:ea typeface="メイリオ" panose="020B0604030504040204" pitchFamily="50" charset="-128"/>
              </a:rPr>
              <a:t>広島県　</a:t>
            </a:r>
            <a:r>
              <a:rPr lang="en-US" altLang="ja-JP" sz="1400" dirty="0">
                <a:solidFill>
                  <a:schemeClr val="tx1"/>
                </a:solidFill>
                <a:latin typeface="メイリオ" panose="020B0604030504040204" pitchFamily="50" charset="-128"/>
                <a:ea typeface="メイリオ" panose="020B0604030504040204" pitchFamily="50" charset="-128"/>
              </a:rPr>
              <a:t>13.6</a:t>
            </a:r>
            <a:r>
              <a:rPr lang="ja-JP" altLang="en-US" sz="1400" dirty="0">
                <a:solidFill>
                  <a:schemeClr val="tx1"/>
                </a:solidFill>
                <a:latin typeface="メイリオ" panose="020B0604030504040204" pitchFamily="50" charset="-128"/>
                <a:ea typeface="メイリオ" panose="020B0604030504040204" pitchFamily="50" charset="-128"/>
              </a:rPr>
              <a:t>％</a:t>
            </a:r>
            <a:endParaRPr lang="en-US" altLang="ja-JP" sz="1400"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全　国　</a:t>
            </a:r>
            <a:r>
              <a:rPr lang="en-US" altLang="ja-JP" sz="1400" dirty="0">
                <a:solidFill>
                  <a:schemeClr val="tx1"/>
                </a:solidFill>
                <a:latin typeface="メイリオ" panose="020B0604030504040204" pitchFamily="50" charset="-128"/>
                <a:ea typeface="メイリオ" panose="020B0604030504040204" pitchFamily="50" charset="-128"/>
              </a:rPr>
              <a:t>14.0</a:t>
            </a:r>
            <a:r>
              <a:rPr lang="ja-JP" altLang="en-US" sz="1400" dirty="0">
                <a:solidFill>
                  <a:schemeClr val="tx1"/>
                </a:solidFill>
                <a:latin typeface="メイリオ" panose="020B0604030504040204" pitchFamily="50" charset="-128"/>
                <a:ea typeface="メイリオ" panose="020B0604030504040204" pitchFamily="50" charset="-128"/>
              </a:rPr>
              <a:t>％</a:t>
            </a:r>
            <a:endParaRPr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rgbClr val="000000"/>
                </a:solidFill>
                <a:latin typeface="メイリオ" panose="020B0604030504040204" pitchFamily="50" charset="-128"/>
                <a:ea typeface="メイリオ" panose="020B0604030504040204" pitchFamily="50" charset="-128"/>
              </a:rPr>
              <a:t>　差　  </a:t>
            </a:r>
            <a:r>
              <a:rPr kumimoji="1" lang="ja-JP" altLang="en-US" sz="1400" b="1" dirty="0">
                <a:solidFill>
                  <a:srgbClr val="FF0000"/>
                </a:solidFill>
                <a:latin typeface="メイリオ" panose="020B0604030504040204" pitchFamily="50" charset="-128"/>
                <a:ea typeface="メイリオ" panose="020B0604030504040204" pitchFamily="50" charset="-128"/>
              </a:rPr>
              <a:t>－</a:t>
            </a:r>
            <a:r>
              <a:rPr kumimoji="1" lang="en-US" altLang="ja-JP" sz="1400" b="1" dirty="0">
                <a:solidFill>
                  <a:srgbClr val="FF0000"/>
                </a:solidFill>
                <a:latin typeface="メイリオ" panose="020B0604030504040204" pitchFamily="50" charset="-128"/>
                <a:ea typeface="メイリオ" panose="020B0604030504040204" pitchFamily="50" charset="-128"/>
              </a:rPr>
              <a:t>0.4</a:t>
            </a:r>
            <a:r>
              <a:rPr kumimoji="1" lang="ja-JP" altLang="en-US" sz="1400" b="1" dirty="0">
                <a:solidFill>
                  <a:srgbClr val="FF0000"/>
                </a:solidFill>
                <a:latin typeface="メイリオ" panose="020B0604030504040204" pitchFamily="50" charset="-128"/>
                <a:ea typeface="メイリオ" panose="020B0604030504040204" pitchFamily="50" charset="-128"/>
              </a:rPr>
              <a:t>㌽</a:t>
            </a:r>
            <a:endParaRPr kumimoji="1" lang="ja-JP" altLang="en-US" sz="1400" b="1" dirty="0">
              <a:solidFill>
                <a:srgbClr val="FF0000"/>
              </a:solidFill>
            </a:endParaRPr>
          </a:p>
        </p:txBody>
      </p:sp>
      <p:sp>
        <p:nvSpPr>
          <p:cNvPr id="8" name="テキスト ボックス 7">
            <a:extLst>
              <a:ext uri="{FF2B5EF4-FFF2-40B4-BE49-F238E27FC236}">
                <a16:creationId xmlns:a16="http://schemas.microsoft.com/office/drawing/2014/main" id="{55592C9B-6368-AA81-6F6C-2DC53F670EF0}"/>
              </a:ext>
            </a:extLst>
          </p:cNvPr>
          <p:cNvSpPr txBox="1"/>
          <p:nvPr/>
        </p:nvSpPr>
        <p:spPr>
          <a:xfrm>
            <a:off x="3713748" y="1685645"/>
            <a:ext cx="4608512" cy="3272050"/>
          </a:xfrm>
          <a:prstGeom prst="rect">
            <a:avLst/>
          </a:prstGeom>
          <a:noFill/>
        </p:spPr>
        <p:txBody>
          <a:bodyPr wrap="square" rtlCol="0">
            <a:spAutoFit/>
          </a:bodyPr>
          <a:lstStyle/>
          <a:p>
            <a:pPr algn="just">
              <a:lnSpc>
                <a:spcPts val="2500"/>
              </a:lnSpc>
            </a:pP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解答類型５の誤答例</a:t>
            </a:r>
            <a:r>
              <a:rPr lang="en-US" altLang="ja-JP" sz="1400" b="1" dirty="0">
                <a:latin typeface="メイリオ" panose="020B0604030504040204" pitchFamily="50" charset="-128"/>
                <a:ea typeface="メイリオ" panose="020B0604030504040204" pitchFamily="50" charset="-128"/>
              </a:rPr>
              <a:t>】</a:t>
            </a:r>
          </a:p>
          <a:p>
            <a:pPr marL="361950" indent="-4763" algn="just">
              <a:lnSpc>
                <a:spcPts val="2500"/>
              </a:lnSpc>
            </a:pPr>
            <a:r>
              <a:rPr lang="ja-JP" altLang="en-US" sz="1400" b="1" dirty="0">
                <a:latin typeface="メイリオ" panose="020B0604030504040204" pitchFamily="50" charset="-128"/>
                <a:ea typeface="メイリオ" panose="020B0604030504040204" pitchFamily="50" charset="-128"/>
              </a:rPr>
              <a:t>アの実験を選択し、</a:t>
            </a:r>
            <a:endParaRPr lang="en-US" altLang="ja-JP" sz="1400" b="1" dirty="0">
              <a:latin typeface="メイリオ" panose="020B0604030504040204" pitchFamily="50" charset="-128"/>
              <a:ea typeface="メイリオ" panose="020B0604030504040204" pitchFamily="50" charset="-128"/>
            </a:endParaRPr>
          </a:p>
          <a:p>
            <a:pPr marL="361950" indent="-4763" algn="just">
              <a:lnSpc>
                <a:spcPts val="2500"/>
              </a:lnSpc>
            </a:pPr>
            <a:r>
              <a:rPr lang="ja-JP" altLang="en-US" sz="1400" b="1" dirty="0">
                <a:latin typeface="メイリオ" panose="020B0604030504040204" pitchFamily="50" charset="-128"/>
                <a:ea typeface="メイリオ" panose="020B0604030504040204" pitchFamily="50" charset="-128"/>
              </a:rPr>
              <a:t>・振動数がどう変わったかが分かればよい。</a:t>
            </a:r>
            <a:endParaRPr lang="en-US" altLang="ja-JP" sz="1400" b="1" dirty="0">
              <a:latin typeface="メイリオ" panose="020B0604030504040204" pitchFamily="50" charset="-128"/>
              <a:ea typeface="メイリオ" panose="020B0604030504040204" pitchFamily="50" charset="-128"/>
            </a:endParaRPr>
          </a:p>
          <a:p>
            <a:pPr marL="361950" indent="-4763" algn="just">
              <a:lnSpc>
                <a:spcPts val="2500"/>
              </a:lnSpc>
            </a:pPr>
            <a:r>
              <a:rPr lang="ja-JP" altLang="en-US" sz="1400" b="1" dirty="0">
                <a:latin typeface="メイリオ" panose="020B0604030504040204" pitchFamily="50" charset="-128"/>
                <a:ea typeface="メイリオ" panose="020B0604030504040204" pitchFamily="50" charset="-128"/>
              </a:rPr>
              <a:t>・振動数が大きくなっていることが分かればよい。</a:t>
            </a:r>
            <a:endParaRPr lang="en-US" altLang="ja-JP" sz="1400" b="1" dirty="0">
              <a:latin typeface="メイリオ" panose="020B0604030504040204" pitchFamily="50" charset="-128"/>
              <a:ea typeface="メイリオ" panose="020B0604030504040204" pitchFamily="50" charset="-128"/>
            </a:endParaRPr>
          </a:p>
          <a:p>
            <a:pPr algn="just">
              <a:lnSpc>
                <a:spcPts val="2500"/>
              </a:lnSpc>
            </a:pP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解答類型</a:t>
            </a:r>
            <a:r>
              <a:rPr lang="en-US" altLang="ja-JP" sz="1400" b="1" dirty="0">
                <a:latin typeface="メイリオ" panose="020B0604030504040204" pitchFamily="50" charset="-128"/>
                <a:ea typeface="メイリオ" panose="020B0604030504040204" pitchFamily="50" charset="-128"/>
              </a:rPr>
              <a:t>10</a:t>
            </a:r>
            <a:r>
              <a:rPr lang="ja-JP" altLang="en-US" sz="1400" b="1" dirty="0">
                <a:latin typeface="メイリオ" panose="020B0604030504040204" pitchFamily="50" charset="-128"/>
                <a:ea typeface="メイリオ" panose="020B0604030504040204" pitchFamily="50" charset="-128"/>
              </a:rPr>
              <a:t>の誤答例</a:t>
            </a:r>
            <a:r>
              <a:rPr lang="en-US" altLang="ja-JP" sz="1400" b="1" dirty="0">
                <a:latin typeface="メイリオ" panose="020B0604030504040204" pitchFamily="50" charset="-128"/>
                <a:ea typeface="メイリオ" panose="020B0604030504040204" pitchFamily="50" charset="-128"/>
              </a:rPr>
              <a:t>】</a:t>
            </a:r>
          </a:p>
          <a:p>
            <a:pPr algn="just">
              <a:lnSpc>
                <a:spcPts val="2500"/>
              </a:lnSpc>
            </a:pPr>
            <a:r>
              <a:rPr lang="ja-JP" altLang="en-US" sz="1400" b="1" dirty="0">
                <a:latin typeface="メイリオ" panose="020B0604030504040204" pitchFamily="50" charset="-128"/>
                <a:ea typeface="メイリオ" panose="020B0604030504040204" pitchFamily="50" charset="-128"/>
              </a:rPr>
              <a:t>　　イの実験を選択し、</a:t>
            </a:r>
            <a:endParaRPr lang="en-US" altLang="ja-JP" sz="1400" b="1" dirty="0">
              <a:latin typeface="メイリオ" panose="020B0604030504040204" pitchFamily="50" charset="-128"/>
              <a:ea typeface="メイリオ" panose="020B0604030504040204" pitchFamily="50" charset="-128"/>
            </a:endParaRPr>
          </a:p>
          <a:p>
            <a:pPr algn="just">
              <a:lnSpc>
                <a:spcPts val="2500"/>
              </a:lnSpc>
            </a:pPr>
            <a:r>
              <a:rPr lang="ja-JP" altLang="en-US" sz="1400" b="1" dirty="0">
                <a:latin typeface="メイリオ" panose="020B0604030504040204" pitchFamily="50" charset="-128"/>
                <a:ea typeface="メイリオ" panose="020B0604030504040204" pitchFamily="50" charset="-128"/>
              </a:rPr>
              <a:t>　　・振動数が中間の値になることが分かればよい。</a:t>
            </a:r>
            <a:endParaRPr lang="en-US" altLang="ja-JP" sz="1400" b="1" dirty="0">
              <a:latin typeface="メイリオ" panose="020B0604030504040204" pitchFamily="50" charset="-128"/>
              <a:ea typeface="メイリオ" panose="020B0604030504040204" pitchFamily="50" charset="-128"/>
            </a:endParaRPr>
          </a:p>
          <a:p>
            <a:pPr algn="just">
              <a:lnSpc>
                <a:spcPts val="2500"/>
              </a:lnSpc>
            </a:pP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解答類型</a:t>
            </a:r>
            <a:r>
              <a:rPr lang="en-US" altLang="ja-JP" sz="1400" b="1" dirty="0">
                <a:latin typeface="メイリオ" panose="020B0604030504040204" pitchFamily="50" charset="-128"/>
                <a:ea typeface="メイリオ" panose="020B0604030504040204" pitchFamily="50" charset="-128"/>
              </a:rPr>
              <a:t>15</a:t>
            </a:r>
            <a:r>
              <a:rPr lang="ja-JP" altLang="en-US" sz="1400" b="1" dirty="0">
                <a:latin typeface="メイリオ" panose="020B0604030504040204" pitchFamily="50" charset="-128"/>
                <a:ea typeface="メイリオ" panose="020B0604030504040204" pitchFamily="50" charset="-128"/>
              </a:rPr>
              <a:t>の誤答例</a:t>
            </a:r>
            <a:r>
              <a:rPr lang="en-US" altLang="ja-JP" sz="1400" b="1" dirty="0">
                <a:latin typeface="メイリオ" panose="020B0604030504040204" pitchFamily="50" charset="-128"/>
                <a:ea typeface="メイリオ" panose="020B0604030504040204" pitchFamily="50" charset="-128"/>
              </a:rPr>
              <a:t>】</a:t>
            </a:r>
          </a:p>
          <a:p>
            <a:pPr marL="361950" indent="-4763" algn="just">
              <a:lnSpc>
                <a:spcPts val="2500"/>
              </a:lnSpc>
            </a:pPr>
            <a:r>
              <a:rPr lang="ja-JP" altLang="en-US" sz="1400" b="1" dirty="0">
                <a:latin typeface="メイリオ" panose="020B0604030504040204" pitchFamily="50" charset="-128"/>
                <a:ea typeface="メイリオ" panose="020B0604030504040204" pitchFamily="50" charset="-128"/>
              </a:rPr>
              <a:t>ウの実験を選択し、</a:t>
            </a:r>
            <a:endParaRPr lang="en-US" altLang="ja-JP" sz="1400" b="1" dirty="0">
              <a:latin typeface="メイリオ" panose="020B0604030504040204" pitchFamily="50" charset="-128"/>
              <a:ea typeface="メイリオ" panose="020B0604030504040204" pitchFamily="50" charset="-128"/>
            </a:endParaRPr>
          </a:p>
          <a:p>
            <a:pPr marL="361950" indent="-4763" algn="just">
              <a:lnSpc>
                <a:spcPts val="2500"/>
              </a:lnSpc>
            </a:pPr>
            <a:r>
              <a:rPr lang="ja-JP" altLang="en-US" sz="1400" b="1" dirty="0">
                <a:latin typeface="メイリオ" panose="020B0604030504040204" pitchFamily="50" charset="-128"/>
                <a:ea typeface="メイリオ" panose="020B0604030504040204" pitchFamily="50" charset="-128"/>
              </a:rPr>
              <a:t>・振動数が少なくなっていることが分かればよい。</a:t>
            </a:r>
            <a:endParaRPr lang="en-US" altLang="ja-JP" sz="1400" b="1"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4D908F70-E2D7-B6DF-C858-2416CD5CDF4F}"/>
              </a:ext>
            </a:extLst>
          </p:cNvPr>
          <p:cNvSpPr/>
          <p:nvPr/>
        </p:nvSpPr>
        <p:spPr>
          <a:xfrm>
            <a:off x="892898" y="195333"/>
            <a:ext cx="360040" cy="344881"/>
          </a:xfrm>
          <a:prstGeom prst="rect">
            <a:avLst/>
          </a:prstGeom>
          <a:noFill/>
          <a:ln w="381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700A86E4-A246-E95E-9949-D5392A800CDB}"/>
              </a:ext>
            </a:extLst>
          </p:cNvPr>
          <p:cNvPicPr>
            <a:picLocks noChangeAspect="1"/>
          </p:cNvPicPr>
          <p:nvPr/>
        </p:nvPicPr>
        <p:blipFill>
          <a:blip r:embed="rId3"/>
          <a:stretch>
            <a:fillRect/>
          </a:stretch>
        </p:blipFill>
        <p:spPr>
          <a:xfrm>
            <a:off x="151954" y="1616674"/>
            <a:ext cx="3549826" cy="5076115"/>
          </a:xfrm>
          <a:prstGeom prst="rect">
            <a:avLst/>
          </a:prstGeom>
          <a:ln>
            <a:solidFill>
              <a:schemeClr val="tx1"/>
            </a:solidFill>
          </a:ln>
        </p:spPr>
      </p:pic>
      <p:sp>
        <p:nvSpPr>
          <p:cNvPr id="3" name="四角形: 角を丸くする 2">
            <a:extLst>
              <a:ext uri="{FF2B5EF4-FFF2-40B4-BE49-F238E27FC236}">
                <a16:creationId xmlns:a16="http://schemas.microsoft.com/office/drawing/2014/main" id="{76181936-49B8-24AC-AE24-1444D890A263}"/>
              </a:ext>
            </a:extLst>
          </p:cNvPr>
          <p:cNvSpPr/>
          <p:nvPr/>
        </p:nvSpPr>
        <p:spPr>
          <a:xfrm>
            <a:off x="3847395" y="4888723"/>
            <a:ext cx="5272784" cy="1897839"/>
          </a:xfrm>
          <a:prstGeom prst="roundRect">
            <a:avLst>
              <a:gd name="adj" fmla="val 9049"/>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just">
              <a:lnSpc>
                <a:spcPts val="2000"/>
              </a:lnSpc>
            </a:pPr>
            <a:r>
              <a:rPr kumimoji="1" lang="ja-JP" altLang="en-US" sz="1050" b="1" dirty="0">
                <a:solidFill>
                  <a:schemeClr val="tx2"/>
                </a:solidFill>
                <a:latin typeface="メイリオ" panose="020B0604030504040204" pitchFamily="50" charset="-128"/>
                <a:ea typeface="メイリオ" panose="020B0604030504040204" pitchFamily="50" charset="-128"/>
              </a:rPr>
              <a:t>「実験１、２より」など選択した実験と実験１、２の振動数とを比較したり、「多い」「少ない」など選択した実験と実験１、２の振動数の大小を関係付けたりするなど、比較対象を明確にして考えることできていな</a:t>
            </a:r>
            <a:r>
              <a:rPr lang="ja-JP" altLang="en-US" sz="1050" b="1" dirty="0">
                <a:solidFill>
                  <a:schemeClr val="tx2"/>
                </a:solidFill>
                <a:latin typeface="メイリオ" panose="020B0604030504040204" pitchFamily="50" charset="-128"/>
                <a:ea typeface="メイリオ" panose="020B0604030504040204" pitchFamily="50" charset="-128"/>
              </a:rPr>
              <a:t>い</a:t>
            </a:r>
            <a:r>
              <a:rPr kumimoji="1" lang="ja-JP" altLang="en-US" sz="1050" b="1" dirty="0">
                <a:solidFill>
                  <a:schemeClr val="tx2"/>
                </a:solidFill>
                <a:latin typeface="メイリオ" panose="020B0604030504040204" pitchFamily="50" charset="-128"/>
                <a:ea typeface="メイリオ" panose="020B0604030504040204" pitchFamily="50" charset="-128"/>
              </a:rPr>
              <a:t>と考えられます。</a:t>
            </a:r>
          </a:p>
          <a:p>
            <a:pPr algn="just">
              <a:lnSpc>
                <a:spcPts val="2000"/>
              </a:lnSpc>
            </a:pPr>
            <a:r>
              <a:rPr kumimoji="1" lang="ja-JP" altLang="en-US" sz="1050" b="1" dirty="0">
                <a:solidFill>
                  <a:schemeClr val="tx2"/>
                </a:solidFill>
                <a:latin typeface="メイリオ" panose="020B0604030504040204" pitchFamily="50" charset="-128"/>
                <a:ea typeface="メイリオ" panose="020B0604030504040204" pitchFamily="50" charset="-128"/>
              </a:rPr>
              <a:t>　観察、実験を行う前に予想される実験の結果を確認する場面を設定し、比較する対象を明確にするなど、考えがより妥当なものなっているかという視点から授業改善を図ることが大切です。</a:t>
            </a:r>
          </a:p>
        </p:txBody>
      </p:sp>
      <p:sp>
        <p:nvSpPr>
          <p:cNvPr id="7" name="四角形: 角を丸くする 6">
            <a:extLst>
              <a:ext uri="{FF2B5EF4-FFF2-40B4-BE49-F238E27FC236}">
                <a16:creationId xmlns:a16="http://schemas.microsoft.com/office/drawing/2014/main" id="{D6CEC84C-4EC3-55A9-816A-BE6C78762EF3}"/>
              </a:ext>
            </a:extLst>
          </p:cNvPr>
          <p:cNvSpPr/>
          <p:nvPr/>
        </p:nvSpPr>
        <p:spPr>
          <a:xfrm>
            <a:off x="3833275" y="4888723"/>
            <a:ext cx="5310725" cy="283632"/>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2600"/>
              </a:lnSpc>
            </a:pPr>
            <a:r>
              <a:rPr lang="ja-JP" altLang="en-US" sz="1600" b="1" dirty="0">
                <a:solidFill>
                  <a:schemeClr val="bg1"/>
                </a:solidFill>
                <a:latin typeface="メイリオ" panose="020B0604030504040204" pitchFamily="50" charset="-128"/>
                <a:ea typeface="メイリオ" panose="020B0604030504040204" pitchFamily="50" charset="-128"/>
              </a:rPr>
              <a:t>こんなところにつまずいていませんか？</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581160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996C7-EE63-DD2C-E295-091B3ED4CAD6}"/>
            </a:ext>
          </a:extLst>
        </p:cNvPr>
        <p:cNvGrpSpPr/>
        <p:nvPr/>
      </p:nvGrpSpPr>
      <p:grpSpPr>
        <a:xfrm>
          <a:off x="0" y="0"/>
          <a:ext cx="0" cy="0"/>
          <a:chOff x="0" y="0"/>
          <a:chExt cx="0" cy="0"/>
        </a:xfrm>
      </p:grpSpPr>
      <p:sp>
        <p:nvSpPr>
          <p:cNvPr id="3" name="吹き出し: 角を丸めた四角形 2">
            <a:extLst>
              <a:ext uri="{FF2B5EF4-FFF2-40B4-BE49-F238E27FC236}">
                <a16:creationId xmlns:a16="http://schemas.microsoft.com/office/drawing/2014/main" id="{CC8B5B39-A1A9-E863-ECA5-3987426DAA00}"/>
              </a:ext>
            </a:extLst>
          </p:cNvPr>
          <p:cNvSpPr/>
          <p:nvPr/>
        </p:nvSpPr>
        <p:spPr>
          <a:xfrm>
            <a:off x="1552166" y="-906956"/>
            <a:ext cx="7961843" cy="547868"/>
          </a:xfrm>
          <a:prstGeom prst="wedgeRoundRectCallout">
            <a:avLst>
              <a:gd name="adj1" fmla="val 53996"/>
              <a:gd name="adj2" fmla="val 3424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nSpc>
                <a:spcPts val="1600"/>
              </a:lnSpc>
            </a:pPr>
            <a:r>
              <a:rPr lang="ja-JP" altLang="en-US" sz="1600" dirty="0">
                <a:solidFill>
                  <a:schemeClr val="tx1"/>
                </a:solidFill>
                <a:latin typeface="メイリオ" panose="020B0604030504040204" pitchFamily="50" charset="-128"/>
                <a:ea typeface="メイリオ" panose="020B0604030504040204" pitchFamily="50" charset="-128"/>
              </a:rPr>
              <a:t>自校の反応率は、全国や広島県と比べてどうでしょうか。</a:t>
            </a:r>
            <a:endParaRPr lang="en-US" altLang="ja-JP" sz="1600" dirty="0">
              <a:solidFill>
                <a:schemeClr val="tx1"/>
              </a:solidFill>
              <a:latin typeface="メイリオ" panose="020B0604030504040204" pitchFamily="50" charset="-128"/>
              <a:ea typeface="メイリオ" panose="020B0604030504040204" pitchFamily="50" charset="-128"/>
            </a:endParaRPr>
          </a:p>
          <a:p>
            <a:pPr>
              <a:lnSpc>
                <a:spcPts val="1600"/>
              </a:lnSpc>
            </a:pPr>
            <a:r>
              <a:rPr lang="ja-JP" altLang="en-US" sz="1600" dirty="0">
                <a:solidFill>
                  <a:schemeClr val="tx1"/>
                </a:solidFill>
                <a:latin typeface="メイリオ" panose="020B0604030504040204" pitchFamily="50" charset="-128"/>
                <a:ea typeface="メイリオ" panose="020B0604030504040204" pitchFamily="50" charset="-128"/>
              </a:rPr>
              <a:t>特徴的な傾向があれば、その要因も考えてみましょう。</a:t>
            </a:r>
          </a:p>
        </p:txBody>
      </p:sp>
      <p:sp>
        <p:nvSpPr>
          <p:cNvPr id="5" name="吹き出し: 角を丸めた四角形 4">
            <a:extLst>
              <a:ext uri="{FF2B5EF4-FFF2-40B4-BE49-F238E27FC236}">
                <a16:creationId xmlns:a16="http://schemas.microsoft.com/office/drawing/2014/main" id="{614439BE-B277-178B-63EA-DB11EFA55671}"/>
              </a:ext>
            </a:extLst>
          </p:cNvPr>
          <p:cNvSpPr/>
          <p:nvPr/>
        </p:nvSpPr>
        <p:spPr>
          <a:xfrm>
            <a:off x="4242436" y="-415245"/>
            <a:ext cx="4255392" cy="283801"/>
          </a:xfrm>
          <a:prstGeom prst="wedgeRoundRectCallout">
            <a:avLst>
              <a:gd name="adj1" fmla="val 33105"/>
              <a:gd name="adj2" fmla="val 6423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ts val="1700"/>
              </a:lnSpc>
            </a:pPr>
            <a:r>
              <a:rPr lang="ja-JP" altLang="en-US" sz="1200" dirty="0">
                <a:solidFill>
                  <a:schemeClr val="tx1"/>
                </a:solidFill>
                <a:latin typeface="メイリオ" panose="020B0604030504040204" pitchFamily="50" charset="-128"/>
                <a:ea typeface="メイリオ" panose="020B0604030504040204" pitchFamily="50" charset="-128"/>
              </a:rPr>
              <a:t>自校の反応率と人数を入力してみましょう。</a:t>
            </a:r>
          </a:p>
        </p:txBody>
      </p:sp>
      <p:graphicFrame>
        <p:nvGraphicFramePr>
          <p:cNvPr id="2" name="表 1">
            <a:extLst>
              <a:ext uri="{FF2B5EF4-FFF2-40B4-BE49-F238E27FC236}">
                <a16:creationId xmlns:a16="http://schemas.microsoft.com/office/drawing/2014/main" id="{2C9683F1-5427-A92C-929A-E14EEA4B2425}"/>
              </a:ext>
            </a:extLst>
          </p:cNvPr>
          <p:cNvGraphicFramePr>
            <a:graphicFrameLocks noGrp="1"/>
          </p:cNvGraphicFramePr>
          <p:nvPr>
            <p:extLst>
              <p:ext uri="{D42A27DB-BD31-4B8C-83A1-F6EECF244321}">
                <p14:modId xmlns:p14="http://schemas.microsoft.com/office/powerpoint/2010/main" val="295670675"/>
              </p:ext>
            </p:extLst>
          </p:nvPr>
        </p:nvGraphicFramePr>
        <p:xfrm>
          <a:off x="107504" y="623926"/>
          <a:ext cx="8892988" cy="6144764"/>
        </p:xfrm>
        <a:graphic>
          <a:graphicData uri="http://schemas.openxmlformats.org/drawingml/2006/table">
            <a:tbl>
              <a:tblPr firstRow="1" bandRow="1">
                <a:tableStyleId>{5940675A-B579-460E-94D1-54222C63F5DA}</a:tableStyleId>
              </a:tblPr>
              <a:tblGrid>
                <a:gridCol w="396044">
                  <a:extLst>
                    <a:ext uri="{9D8B030D-6E8A-4147-A177-3AD203B41FA5}">
                      <a16:colId xmlns:a16="http://schemas.microsoft.com/office/drawing/2014/main" val="497881674"/>
                    </a:ext>
                  </a:extLst>
                </a:gridCol>
                <a:gridCol w="6624736">
                  <a:extLst>
                    <a:ext uri="{9D8B030D-6E8A-4147-A177-3AD203B41FA5}">
                      <a16:colId xmlns:a16="http://schemas.microsoft.com/office/drawing/2014/main" val="3061564528"/>
                    </a:ext>
                  </a:extLst>
                </a:gridCol>
                <a:gridCol w="216024">
                  <a:extLst>
                    <a:ext uri="{9D8B030D-6E8A-4147-A177-3AD203B41FA5}">
                      <a16:colId xmlns:a16="http://schemas.microsoft.com/office/drawing/2014/main" val="3024050227"/>
                    </a:ext>
                  </a:extLst>
                </a:gridCol>
                <a:gridCol w="414046">
                  <a:extLst>
                    <a:ext uri="{9D8B030D-6E8A-4147-A177-3AD203B41FA5}">
                      <a16:colId xmlns:a16="http://schemas.microsoft.com/office/drawing/2014/main" val="3508318739"/>
                    </a:ext>
                  </a:extLst>
                </a:gridCol>
                <a:gridCol w="414046">
                  <a:extLst>
                    <a:ext uri="{9D8B030D-6E8A-4147-A177-3AD203B41FA5}">
                      <a16:colId xmlns:a16="http://schemas.microsoft.com/office/drawing/2014/main" val="2557356096"/>
                    </a:ext>
                  </a:extLst>
                </a:gridCol>
                <a:gridCol w="414046">
                  <a:extLst>
                    <a:ext uri="{9D8B030D-6E8A-4147-A177-3AD203B41FA5}">
                      <a16:colId xmlns:a16="http://schemas.microsoft.com/office/drawing/2014/main" val="193483412"/>
                    </a:ext>
                  </a:extLst>
                </a:gridCol>
                <a:gridCol w="414046">
                  <a:extLst>
                    <a:ext uri="{9D8B030D-6E8A-4147-A177-3AD203B41FA5}">
                      <a16:colId xmlns:a16="http://schemas.microsoft.com/office/drawing/2014/main" val="345310821"/>
                    </a:ext>
                  </a:extLst>
                </a:gridCol>
              </a:tblGrid>
              <a:tr h="1100782">
                <a:tc gridSpan="2">
                  <a:txBody>
                    <a:bodyPr/>
                    <a:lstStyle/>
                    <a:p>
                      <a:r>
                        <a:rPr kumimoji="1" lang="ja-JP" altLang="en-US" sz="1100" dirty="0"/>
                        <a:t>＜アを選択した場合の正答例＞</a:t>
                      </a:r>
                      <a:endParaRPr kumimoji="1" lang="en-US" altLang="ja-JP" sz="1100" dirty="0"/>
                    </a:p>
                    <a:p>
                      <a:r>
                        <a:rPr kumimoji="1" lang="ja-JP" altLang="en-US" sz="1100" dirty="0"/>
                        <a:t>・実験１、２より振動数が多いことが分かればよい。</a:t>
                      </a:r>
                      <a:endParaRPr kumimoji="1" lang="en-US" altLang="ja-JP" sz="1100" dirty="0"/>
                    </a:p>
                    <a:p>
                      <a:r>
                        <a:rPr kumimoji="1" lang="ja-JP" altLang="en-US" sz="1100" dirty="0"/>
                        <a:t>＜イを選択した場合の正答例＞</a:t>
                      </a:r>
                      <a:endParaRPr kumimoji="1" lang="en-US" altLang="ja-JP" sz="1100" dirty="0"/>
                    </a:p>
                    <a:p>
                      <a:r>
                        <a:rPr kumimoji="1" lang="ja-JP" altLang="en-US" sz="1100" dirty="0"/>
                        <a:t>・実験１より振動数が少なく、実験２より振動数が多いことが分かればよい。</a:t>
                      </a:r>
                      <a:endParaRPr kumimoji="1" lang="en-US" altLang="ja-JP" sz="1100" dirty="0"/>
                    </a:p>
                    <a:p>
                      <a:r>
                        <a:rPr kumimoji="1" lang="ja-JP" altLang="en-US" sz="1100" dirty="0"/>
                        <a:t>　＜ウを選択した場合の正答例＞</a:t>
                      </a:r>
                      <a:endParaRPr kumimoji="1" lang="en-US" altLang="ja-JP" sz="1100" dirty="0"/>
                    </a:p>
                    <a:p>
                      <a:r>
                        <a:rPr kumimoji="1" lang="ja-JP" altLang="en-US" sz="1100" dirty="0"/>
                        <a:t>・実験１、２より振動数が少ないことが分かればよい。　　　　</a:t>
                      </a:r>
                    </a:p>
                  </a:txBody>
                  <a:tcPr/>
                </a:tc>
                <a:tc hMerge="1">
                  <a:txBody>
                    <a:bodyPr/>
                    <a:lstStyle/>
                    <a:p>
                      <a:endParaRPr kumimoji="1" lang="ja-JP" altLang="en-US"/>
                    </a:p>
                  </a:txBody>
                  <a:tcPr/>
                </a:tc>
                <a:tc>
                  <a:txBody>
                    <a:bodyPr/>
                    <a:lstStyle/>
                    <a:p>
                      <a:pPr algn="ctr"/>
                      <a:r>
                        <a:rPr kumimoji="1" lang="ja-JP" altLang="en-US" sz="1000" dirty="0"/>
                        <a:t>正　答</a:t>
                      </a:r>
                    </a:p>
                  </a:txBody>
                  <a:tcPr vert="eaVert" anchor="ctr"/>
                </a:tc>
                <a:tc>
                  <a:txBody>
                    <a:bodyPr/>
                    <a:lstStyle/>
                    <a:p>
                      <a:pPr algn="ctr"/>
                      <a:r>
                        <a:rPr kumimoji="1" lang="ja-JP" altLang="en-US" sz="1000" dirty="0">
                          <a:latin typeface="ＭＳ ゴシック" panose="020B0609070205080204" pitchFamily="49" charset="-128"/>
                          <a:ea typeface="ＭＳ ゴシック" panose="020B0609070205080204" pitchFamily="49" charset="-128"/>
                        </a:rPr>
                        <a:t>全国（％）</a:t>
                      </a:r>
                    </a:p>
                  </a:txBody>
                  <a:tcPr vert="eaVert" anchor="ctr"/>
                </a:tc>
                <a:tc>
                  <a:txBody>
                    <a:bodyPr/>
                    <a:lstStyle/>
                    <a:p>
                      <a:pPr algn="ctr"/>
                      <a:r>
                        <a:rPr kumimoji="1" lang="ja-JP" altLang="en-US" sz="1000" dirty="0">
                          <a:latin typeface="ＭＳ ゴシック" panose="020B0609070205080204" pitchFamily="49" charset="-128"/>
                          <a:ea typeface="ＭＳ ゴシック" panose="020B0609070205080204" pitchFamily="49" charset="-128"/>
                        </a:rPr>
                        <a:t>県 </a:t>
                      </a:r>
                      <a:r>
                        <a:rPr kumimoji="1" lang="en-US" altLang="ja-JP" sz="1000" dirty="0">
                          <a:latin typeface="ＭＳ ゴシック" panose="020B0609070205080204" pitchFamily="49" charset="-128"/>
                          <a:ea typeface="ＭＳ ゴシック" panose="020B0609070205080204" pitchFamily="49" charset="-128"/>
                        </a:rPr>
                        <a:t>(</a:t>
                      </a:r>
                      <a:r>
                        <a:rPr kumimoji="1" lang="ja-JP" altLang="en-US" sz="1000" dirty="0">
                          <a:latin typeface="ＭＳ ゴシック" panose="020B0609070205080204" pitchFamily="49" charset="-128"/>
                          <a:ea typeface="ＭＳ ゴシック" panose="020B0609070205080204" pitchFamily="49" charset="-128"/>
                        </a:rPr>
                        <a:t>％）</a:t>
                      </a:r>
                    </a:p>
                  </a:txBody>
                  <a:tcPr vert="eaVert" anchor="ctr"/>
                </a:tc>
                <a:tc>
                  <a:txBody>
                    <a:bodyPr/>
                    <a:lstStyle/>
                    <a:p>
                      <a:pPr algn="ctr"/>
                      <a:r>
                        <a:rPr kumimoji="1" lang="ja-JP" altLang="en-US" sz="1000" dirty="0">
                          <a:latin typeface="ＭＳ ゴシック" panose="020B0609070205080204" pitchFamily="49" charset="-128"/>
                          <a:ea typeface="ＭＳ ゴシック" panose="020B0609070205080204" pitchFamily="49" charset="-128"/>
                        </a:rPr>
                        <a:t>自校（％）</a:t>
                      </a:r>
                    </a:p>
                  </a:txBody>
                  <a:tcPr vert="eaVert" anchor="ctr"/>
                </a:tc>
                <a:tc>
                  <a:txBody>
                    <a:bodyPr/>
                    <a:lstStyle/>
                    <a:p>
                      <a:pPr algn="ctr"/>
                      <a:r>
                        <a:rPr kumimoji="1" lang="ja-JP" altLang="en-US" sz="1000" dirty="0">
                          <a:latin typeface="ＭＳ ゴシック" panose="020B0609070205080204" pitchFamily="49" charset="-128"/>
                          <a:ea typeface="ＭＳ ゴシック" panose="020B0609070205080204" pitchFamily="49" charset="-128"/>
                        </a:rPr>
                        <a:t>自校（人）</a:t>
                      </a:r>
                    </a:p>
                  </a:txBody>
                  <a:tcPr vert="eaVert" anchor="ctr"/>
                </a:tc>
                <a:extLst>
                  <a:ext uri="{0D108BD9-81ED-4DB2-BD59-A6C34878D82A}">
                    <a16:rowId xmlns:a16="http://schemas.microsoft.com/office/drawing/2014/main" val="620879162"/>
                  </a:ext>
                </a:extLst>
              </a:tr>
              <a:tr h="244618">
                <a:tc gridSpan="7">
                  <a:txBody>
                    <a:bodyPr/>
                    <a:lstStyle/>
                    <a:p>
                      <a:pPr algn="l"/>
                      <a:r>
                        <a:rPr kumimoji="1" lang="ja-JP" altLang="en-US" sz="1000" dirty="0">
                          <a:solidFill>
                            <a:schemeClr val="tx1"/>
                          </a:solidFill>
                          <a:latin typeface="+mn-ea"/>
                          <a:ea typeface="+mn-ea"/>
                        </a:rPr>
                        <a:t>ア　を選択し、振動数という言葉を使用している</a:t>
                      </a:r>
                    </a:p>
                  </a:txBody>
                  <a:tcPr anchor="ctr">
                    <a:solidFill>
                      <a:schemeClr val="bg1">
                        <a:lumMod val="95000"/>
                      </a:schemeClr>
                    </a:solidFill>
                  </a:tcPr>
                </a:tc>
                <a:tc hMerge="1">
                  <a:txBody>
                    <a:bodyPr/>
                    <a:lstStyle/>
                    <a:p>
                      <a:pPr algn="just"/>
                      <a:endParaRPr kumimoji="1" lang="ja-JP" altLang="en-US" sz="1000" dirty="0">
                        <a:noFill/>
                        <a:latin typeface="+mn-ea"/>
                        <a:ea typeface="+mn-ea"/>
                      </a:endParaRPr>
                    </a:p>
                  </a:txBody>
                  <a:tcPr>
                    <a:noFill/>
                  </a:tcPr>
                </a:tc>
                <a:tc hMerge="1">
                  <a:txBody>
                    <a:bodyPr/>
                    <a:lstStyle/>
                    <a:p>
                      <a:pPr algn="ctr"/>
                      <a:endParaRPr kumimoji="1" lang="ja-JP" altLang="en-US" sz="1000" dirty="0">
                        <a:noFill/>
                        <a:latin typeface="+mn-ea"/>
                        <a:ea typeface="+mn-ea"/>
                      </a:endParaRPr>
                    </a:p>
                  </a:txBody>
                  <a:tcPr anchor="ctr">
                    <a:noFill/>
                  </a:tcPr>
                </a:tc>
                <a:tc hMerge="1">
                  <a:txBody>
                    <a:bodyPr/>
                    <a:lstStyle/>
                    <a:p>
                      <a:pPr marL="0" indent="0" algn="ctr"/>
                      <a:endParaRPr kumimoji="1" lang="ja-JP" altLang="en-US" sz="1000" dirty="0">
                        <a:noFill/>
                        <a:latin typeface="+mn-ea"/>
                        <a:ea typeface="+mn-ea"/>
                      </a:endParaRPr>
                    </a:p>
                  </a:txBody>
                  <a:tcPr anchor="ctr">
                    <a:noFill/>
                  </a:tcPr>
                </a:tc>
                <a:tc hMerge="1">
                  <a:txBody>
                    <a:bodyPr/>
                    <a:lstStyle/>
                    <a:p>
                      <a:pPr marL="0" indent="0" algn="ctr"/>
                      <a:endParaRPr kumimoji="1" lang="ja-JP" altLang="en-US" sz="1000" dirty="0">
                        <a:noFill/>
                        <a:latin typeface="+mn-ea"/>
                        <a:ea typeface="+mn-ea"/>
                      </a:endParaRPr>
                    </a:p>
                  </a:txBody>
                  <a:tcPr anchor="ctr">
                    <a:noFill/>
                  </a:tcPr>
                </a:tc>
                <a:tc hMerge="1">
                  <a:txBody>
                    <a:bodyPr/>
                    <a:lstStyle/>
                    <a:p>
                      <a:pPr algn="ctr"/>
                      <a:endParaRPr kumimoji="1" lang="ja-JP" altLang="en-US" sz="1000" dirty="0">
                        <a:noFill/>
                        <a:latin typeface="+mn-ea"/>
                        <a:ea typeface="+mn-ea"/>
                      </a:endParaRPr>
                    </a:p>
                  </a:txBody>
                  <a:tcPr anchor="ctr">
                    <a:noFill/>
                  </a:tcPr>
                </a:tc>
                <a:tc hMerge="1">
                  <a:txBody>
                    <a:bodyPr/>
                    <a:lstStyle/>
                    <a:p>
                      <a:pPr algn="ctr"/>
                      <a:endParaRPr kumimoji="1" lang="ja-JP" altLang="en-US" sz="1000" dirty="0">
                        <a:noFill/>
                        <a:latin typeface="+mn-ea"/>
                        <a:ea typeface="+mn-ea"/>
                      </a:endParaRPr>
                    </a:p>
                  </a:txBody>
                  <a:tcPr anchor="ctr">
                    <a:noFill/>
                  </a:tcPr>
                </a:tc>
                <a:extLst>
                  <a:ext uri="{0D108BD9-81ED-4DB2-BD59-A6C34878D82A}">
                    <a16:rowId xmlns:a16="http://schemas.microsoft.com/office/drawing/2014/main" val="8223435"/>
                  </a:ext>
                </a:extLst>
              </a:tr>
              <a:tr h="244618">
                <a:tc>
                  <a:txBody>
                    <a:bodyPr/>
                    <a:lstStyle/>
                    <a:p>
                      <a:pPr marL="0" indent="0" algn="ctr"/>
                      <a:r>
                        <a:rPr kumimoji="1" lang="ja-JP" altLang="en-US" sz="1000" dirty="0">
                          <a:solidFill>
                            <a:schemeClr val="tx1"/>
                          </a:solidFill>
                          <a:latin typeface="+mn-ea"/>
                          <a:ea typeface="+mn-ea"/>
                        </a:rPr>
                        <a:t>１</a:t>
                      </a:r>
                    </a:p>
                  </a:txBody>
                  <a:tcPr anchor="ctr">
                    <a:solidFill>
                      <a:schemeClr val="tx2">
                        <a:lumMod val="20000"/>
                        <a:lumOff val="80000"/>
                      </a:schemeClr>
                    </a:solidFill>
                  </a:tcPr>
                </a:tc>
                <a:tc>
                  <a:txBody>
                    <a:bodyPr/>
                    <a:lstStyle/>
                    <a:p>
                      <a:pPr algn="just"/>
                      <a:r>
                        <a:rPr lang="en-US" altLang="ja-JP" sz="1000" dirty="0"/>
                        <a:t>【</a:t>
                      </a:r>
                      <a:r>
                        <a:rPr lang="ja-JP" altLang="en-US" sz="1000" dirty="0"/>
                        <a:t>実験１、２の波形の振動数＜アの波形の振動数</a:t>
                      </a:r>
                      <a:r>
                        <a:rPr lang="en-US" altLang="ja-JP" sz="1000" dirty="0"/>
                        <a:t>】</a:t>
                      </a:r>
                      <a:r>
                        <a:rPr lang="ja-JP" altLang="en-US" sz="1000" dirty="0"/>
                        <a:t>の条件を満たしているもの</a:t>
                      </a:r>
                      <a:endParaRPr kumimoji="1" lang="ja-JP" altLang="en-US" sz="1000" dirty="0">
                        <a:solidFill>
                          <a:schemeClr val="tx1"/>
                        </a:solidFill>
                        <a:latin typeface="+mn-ea"/>
                        <a:ea typeface="+mn-ea"/>
                      </a:endParaRP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rPr>
                        <a:t>◎</a:t>
                      </a:r>
                    </a:p>
                  </a:txBody>
                  <a:tcPr anchor="c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ea"/>
                          <a:ea typeface="+mn-ea"/>
                        </a:rPr>
                        <a:t>1.2</a:t>
                      </a:r>
                      <a:endParaRPr kumimoji="1" lang="ja-JP" altLang="en-US" sz="1000" dirty="0">
                        <a:solidFill>
                          <a:schemeClr val="tx1"/>
                        </a:solidFill>
                        <a:latin typeface="+mn-ea"/>
                        <a:ea typeface="+mn-ea"/>
                      </a:endParaRPr>
                    </a:p>
                  </a:txBody>
                  <a:tcPr anchor="c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ea"/>
                          <a:ea typeface="+mn-ea"/>
                        </a:rPr>
                        <a:t>1.0</a:t>
                      </a:r>
                      <a:endParaRPr kumimoji="1" lang="ja-JP" altLang="en-US" sz="1000" dirty="0">
                        <a:solidFill>
                          <a:schemeClr val="tx1"/>
                        </a:solidFill>
                        <a:latin typeface="+mn-ea"/>
                        <a:ea typeface="+mn-ea"/>
                      </a:endParaRPr>
                    </a:p>
                  </a:txBody>
                  <a:tcPr anchor="ctr">
                    <a:solidFill>
                      <a:schemeClr val="tx2">
                        <a:lumMod val="20000"/>
                        <a:lumOff val="80000"/>
                      </a:schemeClr>
                    </a:solidFill>
                  </a:tcPr>
                </a:tc>
                <a:tc>
                  <a:txBody>
                    <a:bodyPr/>
                    <a:lstStyle/>
                    <a:p>
                      <a:pPr algn="ctr"/>
                      <a:endParaRPr kumimoji="1" lang="ja-JP" altLang="en-US" sz="1000" dirty="0">
                        <a:solidFill>
                          <a:schemeClr val="tx1"/>
                        </a:solidFill>
                        <a:latin typeface="+mn-ea"/>
                        <a:ea typeface="+mn-ea"/>
                      </a:endParaRPr>
                    </a:p>
                  </a:txBody>
                  <a:tcPr anchor="ctr">
                    <a:solidFill>
                      <a:schemeClr val="tx2">
                        <a:lumMod val="20000"/>
                        <a:lumOff val="80000"/>
                      </a:schemeClr>
                    </a:solidFill>
                  </a:tcPr>
                </a:tc>
                <a:tc>
                  <a:txBody>
                    <a:bodyPr/>
                    <a:lstStyle/>
                    <a:p>
                      <a:pPr algn="ctr"/>
                      <a:endParaRPr kumimoji="1" lang="ja-JP" altLang="en-US" sz="1000" dirty="0">
                        <a:solidFill>
                          <a:schemeClr val="tx1"/>
                        </a:solidFill>
                        <a:latin typeface="+mn-ea"/>
                        <a:ea typeface="+mn-ea"/>
                      </a:endParaRPr>
                    </a:p>
                  </a:txBody>
                  <a:tcPr anchor="ctr">
                    <a:solidFill>
                      <a:schemeClr val="tx2">
                        <a:lumMod val="20000"/>
                        <a:lumOff val="80000"/>
                      </a:schemeClr>
                    </a:solidFill>
                  </a:tcPr>
                </a:tc>
                <a:extLst>
                  <a:ext uri="{0D108BD9-81ED-4DB2-BD59-A6C34878D82A}">
                    <a16:rowId xmlns:a16="http://schemas.microsoft.com/office/drawing/2014/main" val="219737149"/>
                  </a:ext>
                </a:extLst>
              </a:tr>
              <a:tr h="244618">
                <a:tc>
                  <a:txBody>
                    <a:bodyPr/>
                    <a:lstStyle/>
                    <a:p>
                      <a:pPr algn="ctr"/>
                      <a:r>
                        <a:rPr kumimoji="1" lang="ja-JP" altLang="en-US" sz="1000" dirty="0">
                          <a:solidFill>
                            <a:schemeClr val="tx1"/>
                          </a:solidFill>
                          <a:latin typeface="+mn-ea"/>
                          <a:ea typeface="+mn-ea"/>
                        </a:rPr>
                        <a:t>２</a:t>
                      </a:r>
                    </a:p>
                  </a:txBody>
                  <a:tcPr anchor="ctr">
                    <a:solidFill>
                      <a:schemeClr val="tx2">
                        <a:lumMod val="20000"/>
                        <a:lumOff val="80000"/>
                      </a:schemeClr>
                    </a:solidFill>
                  </a:tcPr>
                </a:tc>
                <a:tc>
                  <a:txBody>
                    <a:bodyPr/>
                    <a:lstStyle/>
                    <a:p>
                      <a:pPr algn="just"/>
                      <a:r>
                        <a:rPr lang="en-US" altLang="ja-JP" sz="1000" dirty="0"/>
                        <a:t>【</a:t>
                      </a:r>
                      <a:r>
                        <a:rPr lang="ja-JP" altLang="en-US" sz="1000" dirty="0"/>
                        <a:t>実験１の波形の振動数＜アの波形の振動数</a:t>
                      </a:r>
                      <a:r>
                        <a:rPr lang="en-US" altLang="ja-JP" sz="1000" dirty="0"/>
                        <a:t>】</a:t>
                      </a:r>
                      <a:r>
                        <a:rPr lang="ja-JP" altLang="en-US" sz="1000" dirty="0"/>
                        <a:t>の条件を満たしているもの</a:t>
                      </a:r>
                      <a:endParaRPr kumimoji="1" lang="ja-JP" altLang="en-US" sz="1000" dirty="0">
                        <a:solidFill>
                          <a:schemeClr val="tx1"/>
                        </a:solidFill>
                        <a:latin typeface="+mn-ea"/>
                        <a:ea typeface="+mn-ea"/>
                      </a:endParaRP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rPr>
                        <a:t>○</a:t>
                      </a:r>
                    </a:p>
                  </a:txBody>
                  <a:tcPr anchor="c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ea"/>
                          <a:ea typeface="+mn-ea"/>
                        </a:rPr>
                        <a:t>2.2</a:t>
                      </a:r>
                    </a:p>
                  </a:txBody>
                  <a:tcPr anchor="c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ea"/>
                          <a:ea typeface="+mn-ea"/>
                        </a:rPr>
                        <a:t>2.3</a:t>
                      </a:r>
                    </a:p>
                  </a:txBody>
                  <a:tcPr anchor="ctr">
                    <a:solidFill>
                      <a:schemeClr val="tx2">
                        <a:lumMod val="20000"/>
                        <a:lumOff val="80000"/>
                      </a:schemeClr>
                    </a:solidFill>
                  </a:tcPr>
                </a:tc>
                <a:tc>
                  <a:txBody>
                    <a:bodyPr/>
                    <a:lstStyle/>
                    <a:p>
                      <a:pPr algn="ctr"/>
                      <a:endParaRPr kumimoji="1" lang="ja-JP" altLang="en-US" sz="1000" dirty="0">
                        <a:solidFill>
                          <a:schemeClr val="tx1"/>
                        </a:solidFill>
                        <a:latin typeface="+mn-ea"/>
                        <a:ea typeface="+mn-ea"/>
                      </a:endParaRPr>
                    </a:p>
                  </a:txBody>
                  <a:tcPr anchor="ctr">
                    <a:solidFill>
                      <a:schemeClr val="tx2">
                        <a:lumMod val="20000"/>
                        <a:lumOff val="80000"/>
                      </a:schemeClr>
                    </a:solidFill>
                  </a:tcPr>
                </a:tc>
                <a:tc>
                  <a:txBody>
                    <a:bodyPr/>
                    <a:lstStyle/>
                    <a:p>
                      <a:pPr algn="ctr"/>
                      <a:endParaRPr kumimoji="1" lang="ja-JP" altLang="en-US" sz="1000" dirty="0">
                        <a:solidFill>
                          <a:schemeClr val="tx1"/>
                        </a:solidFill>
                        <a:latin typeface="+mn-ea"/>
                        <a:ea typeface="+mn-ea"/>
                      </a:endParaRPr>
                    </a:p>
                  </a:txBody>
                  <a:tcPr anchor="ctr">
                    <a:solidFill>
                      <a:schemeClr val="tx2">
                        <a:lumMod val="20000"/>
                        <a:lumOff val="80000"/>
                      </a:schemeClr>
                    </a:solidFill>
                  </a:tcPr>
                </a:tc>
                <a:extLst>
                  <a:ext uri="{0D108BD9-81ED-4DB2-BD59-A6C34878D82A}">
                    <a16:rowId xmlns:a16="http://schemas.microsoft.com/office/drawing/2014/main" val="1580398011"/>
                  </a:ext>
                </a:extLst>
              </a:tr>
              <a:tr h="244618">
                <a:tc>
                  <a:txBody>
                    <a:bodyPr/>
                    <a:lstStyle/>
                    <a:p>
                      <a:pPr algn="ctr"/>
                      <a:r>
                        <a:rPr kumimoji="1" lang="ja-JP" altLang="en-US" sz="1000" dirty="0">
                          <a:solidFill>
                            <a:schemeClr val="tx1"/>
                          </a:solidFill>
                          <a:latin typeface="+mn-ea"/>
                          <a:ea typeface="+mn-ea"/>
                        </a:rPr>
                        <a:t>３</a:t>
                      </a:r>
                    </a:p>
                  </a:txBody>
                  <a:tcPr anchor="ctr">
                    <a:noFill/>
                  </a:tcPr>
                </a:tc>
                <a:tc>
                  <a:txBody>
                    <a:bodyPr/>
                    <a:lstStyle/>
                    <a:p>
                      <a:pPr algn="just"/>
                      <a:r>
                        <a:rPr lang="en-US" altLang="ja-JP" sz="1000" dirty="0"/>
                        <a:t>【</a:t>
                      </a:r>
                      <a:r>
                        <a:rPr lang="ja-JP" altLang="en-US" sz="1000" dirty="0"/>
                        <a:t>実験２の波形の振動数＜アの波形の振動数</a:t>
                      </a:r>
                      <a:r>
                        <a:rPr lang="en-US" altLang="ja-JP" sz="1000" dirty="0"/>
                        <a:t>】</a:t>
                      </a:r>
                      <a:r>
                        <a:rPr lang="ja-JP" altLang="en-US" sz="1000" dirty="0"/>
                        <a:t>の条件を満たしているもの</a:t>
                      </a:r>
                      <a:endParaRPr kumimoji="1" lang="ja-JP" altLang="en-US" sz="1000" dirty="0">
                        <a:solidFill>
                          <a:schemeClr val="tx1"/>
                        </a:solidFill>
                        <a:latin typeface="+mn-ea"/>
                        <a:ea typeface="+mn-ea"/>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solidFill>
                        <a:latin typeface="+mn-ea"/>
                        <a:ea typeface="+mn-ea"/>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ea"/>
                          <a:ea typeface="+mn-ea"/>
                        </a:rPr>
                        <a:t>0.1</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ea"/>
                          <a:ea typeface="+mn-ea"/>
                        </a:rPr>
                        <a:t>0.1</a:t>
                      </a:r>
                    </a:p>
                  </a:txBody>
                  <a:tcPr anchor="ctr">
                    <a:noFill/>
                  </a:tcPr>
                </a:tc>
                <a:tc>
                  <a:txBody>
                    <a:bodyPr/>
                    <a:lstStyle/>
                    <a:p>
                      <a:pPr algn="ctr"/>
                      <a:endParaRPr kumimoji="1" lang="ja-JP" altLang="en-US" sz="1000" dirty="0">
                        <a:solidFill>
                          <a:schemeClr val="tx1"/>
                        </a:solidFill>
                        <a:latin typeface="+mn-ea"/>
                        <a:ea typeface="+mn-ea"/>
                      </a:endParaRPr>
                    </a:p>
                  </a:txBody>
                  <a:tcPr anchor="ctr">
                    <a:noFill/>
                  </a:tcPr>
                </a:tc>
                <a:tc>
                  <a:txBody>
                    <a:bodyPr/>
                    <a:lstStyle/>
                    <a:p>
                      <a:pPr algn="ctr"/>
                      <a:endParaRPr kumimoji="1" lang="ja-JP" altLang="en-US" sz="1000" dirty="0">
                        <a:solidFill>
                          <a:schemeClr val="tx1"/>
                        </a:solidFill>
                        <a:latin typeface="+mn-ea"/>
                        <a:ea typeface="+mn-ea"/>
                      </a:endParaRPr>
                    </a:p>
                  </a:txBody>
                  <a:tcPr anchor="ctr">
                    <a:noFill/>
                  </a:tcPr>
                </a:tc>
                <a:extLst>
                  <a:ext uri="{0D108BD9-81ED-4DB2-BD59-A6C34878D82A}">
                    <a16:rowId xmlns:a16="http://schemas.microsoft.com/office/drawing/2014/main" val="3730291628"/>
                  </a:ext>
                </a:extLst>
              </a:tr>
              <a:tr h="244618">
                <a:tc>
                  <a:txBody>
                    <a:bodyPr/>
                    <a:lstStyle/>
                    <a:p>
                      <a:pPr algn="ctr"/>
                      <a:r>
                        <a:rPr kumimoji="1" lang="ja-JP" altLang="en-US" sz="1000" dirty="0">
                          <a:solidFill>
                            <a:schemeClr val="tx1"/>
                          </a:solidFill>
                          <a:latin typeface="+mn-ea"/>
                          <a:ea typeface="+mn-ea"/>
                        </a:rPr>
                        <a:t>４</a:t>
                      </a:r>
                    </a:p>
                  </a:txBody>
                  <a:tcPr anchor="ctr">
                    <a:noFill/>
                  </a:tcPr>
                </a:tc>
                <a:tc>
                  <a:txBody>
                    <a:bodyPr/>
                    <a:lstStyle/>
                    <a:p>
                      <a:pPr algn="just"/>
                      <a:r>
                        <a:rPr lang="en-US" altLang="ja-JP" sz="1000" dirty="0"/>
                        <a:t>【</a:t>
                      </a:r>
                      <a:r>
                        <a:rPr lang="ja-JP" altLang="en-US" sz="1000" dirty="0"/>
                        <a:t>実験１、２の波形の振動数＜アの波形の振動数</a:t>
                      </a:r>
                      <a:r>
                        <a:rPr lang="en-US" altLang="ja-JP" sz="1000" dirty="0"/>
                        <a:t>】</a:t>
                      </a:r>
                      <a:r>
                        <a:rPr lang="ja-JP" altLang="en-US" sz="1000" dirty="0"/>
                        <a:t>の条件を満たしているが、 振幅について触れているもの</a:t>
                      </a:r>
                      <a:endParaRPr kumimoji="1" lang="ja-JP" altLang="en-US" sz="1000" dirty="0">
                        <a:solidFill>
                          <a:schemeClr val="tx1"/>
                        </a:solidFill>
                        <a:latin typeface="+mn-ea"/>
                        <a:ea typeface="+mn-ea"/>
                      </a:endParaRPr>
                    </a:p>
                  </a:txBody>
                  <a:tcPr>
                    <a:noFill/>
                  </a:tcPr>
                </a:tc>
                <a:tc>
                  <a:txBody>
                    <a:bodyPr/>
                    <a:lstStyle/>
                    <a:p>
                      <a:pPr algn="ctr"/>
                      <a:endParaRPr kumimoji="1" lang="ja-JP" altLang="en-US" sz="1000" dirty="0">
                        <a:solidFill>
                          <a:schemeClr val="tx1"/>
                        </a:solidFill>
                        <a:latin typeface="+mn-ea"/>
                        <a:ea typeface="+mn-ea"/>
                      </a:endParaRPr>
                    </a:p>
                  </a:txBody>
                  <a:tcPr anchor="ctr">
                    <a:noFill/>
                  </a:tcPr>
                </a:tc>
                <a:tc>
                  <a:txBody>
                    <a:bodyPr/>
                    <a:lstStyle/>
                    <a:p>
                      <a:pPr marL="0" indent="0" algn="ctr"/>
                      <a:r>
                        <a:rPr kumimoji="1" lang="en-US" altLang="ja-JP" sz="1000" dirty="0">
                          <a:solidFill>
                            <a:schemeClr val="tx1"/>
                          </a:solidFill>
                          <a:latin typeface="+mn-ea"/>
                          <a:ea typeface="+mn-ea"/>
                        </a:rPr>
                        <a:t>0.0</a:t>
                      </a:r>
                      <a:endParaRPr kumimoji="1" lang="ja-JP" altLang="en-US" sz="1000" dirty="0">
                        <a:solidFill>
                          <a:schemeClr val="tx1"/>
                        </a:solidFill>
                        <a:latin typeface="+mn-ea"/>
                        <a:ea typeface="+mn-ea"/>
                      </a:endParaRPr>
                    </a:p>
                  </a:txBody>
                  <a:tcPr anchor="ctr">
                    <a:noFill/>
                  </a:tcPr>
                </a:tc>
                <a:tc>
                  <a:txBody>
                    <a:bodyPr/>
                    <a:lstStyle/>
                    <a:p>
                      <a:pPr marL="0" indent="0" algn="ctr"/>
                      <a:r>
                        <a:rPr kumimoji="1" lang="en-US" altLang="ja-JP" sz="1000" dirty="0">
                          <a:solidFill>
                            <a:schemeClr val="tx1"/>
                          </a:solidFill>
                          <a:latin typeface="+mn-ea"/>
                          <a:ea typeface="+mn-ea"/>
                        </a:rPr>
                        <a:t>0.0</a:t>
                      </a:r>
                      <a:endParaRPr kumimoji="1" lang="ja-JP" altLang="en-US" sz="1000" dirty="0">
                        <a:solidFill>
                          <a:schemeClr val="tx1"/>
                        </a:solidFill>
                        <a:latin typeface="+mn-ea"/>
                        <a:ea typeface="+mn-ea"/>
                      </a:endParaRPr>
                    </a:p>
                  </a:txBody>
                  <a:tcPr anchor="ctr">
                    <a:noFill/>
                  </a:tcPr>
                </a:tc>
                <a:tc>
                  <a:txBody>
                    <a:bodyPr/>
                    <a:lstStyle/>
                    <a:p>
                      <a:pPr algn="ctr"/>
                      <a:endParaRPr kumimoji="1" lang="ja-JP" altLang="en-US" sz="1000">
                        <a:solidFill>
                          <a:schemeClr val="tx1"/>
                        </a:solidFill>
                        <a:latin typeface="+mn-ea"/>
                        <a:ea typeface="+mn-ea"/>
                      </a:endParaRPr>
                    </a:p>
                  </a:txBody>
                  <a:tcPr anchor="ctr">
                    <a:noFill/>
                  </a:tcPr>
                </a:tc>
                <a:tc>
                  <a:txBody>
                    <a:bodyPr/>
                    <a:lstStyle/>
                    <a:p>
                      <a:pPr algn="ctr"/>
                      <a:endParaRPr kumimoji="1" lang="ja-JP" altLang="en-US" sz="1000" dirty="0">
                        <a:solidFill>
                          <a:schemeClr val="tx1"/>
                        </a:solidFill>
                        <a:latin typeface="+mn-ea"/>
                        <a:ea typeface="+mn-ea"/>
                      </a:endParaRPr>
                    </a:p>
                  </a:txBody>
                  <a:tcPr anchor="ctr">
                    <a:noFill/>
                  </a:tcPr>
                </a:tc>
                <a:extLst>
                  <a:ext uri="{0D108BD9-81ED-4DB2-BD59-A6C34878D82A}">
                    <a16:rowId xmlns:a16="http://schemas.microsoft.com/office/drawing/2014/main" val="911207956"/>
                  </a:ext>
                </a:extLst>
              </a:tr>
              <a:tr h="244618">
                <a:tc>
                  <a:txBody>
                    <a:bodyPr/>
                    <a:lstStyle/>
                    <a:p>
                      <a:pPr algn="ctr"/>
                      <a:r>
                        <a:rPr kumimoji="1" lang="ja-JP" altLang="en-US" sz="1000" dirty="0">
                          <a:solidFill>
                            <a:schemeClr val="tx1"/>
                          </a:solidFill>
                          <a:latin typeface="+mn-ea"/>
                          <a:ea typeface="+mn-ea"/>
                        </a:rPr>
                        <a:t>５</a:t>
                      </a:r>
                    </a:p>
                  </a:txBody>
                  <a:tcPr anchor="ctr">
                    <a:solidFill>
                      <a:schemeClr val="accent2">
                        <a:lumMod val="20000"/>
                        <a:lumOff val="80000"/>
                      </a:schemeClr>
                    </a:solidFill>
                  </a:tcPr>
                </a:tc>
                <a:tc>
                  <a:txBody>
                    <a:bodyPr/>
                    <a:lstStyle/>
                    <a:p>
                      <a:pPr algn="just"/>
                      <a:r>
                        <a:rPr lang="ja-JP" altLang="en-US" sz="1000" dirty="0"/>
                        <a:t>上記以外の解答</a:t>
                      </a:r>
                      <a:endParaRPr kumimoji="1" lang="ja-JP" altLang="en-US" sz="1000" dirty="0">
                        <a:solidFill>
                          <a:schemeClr val="tx1"/>
                        </a:solidFill>
                        <a:latin typeface="+mn-ea"/>
                        <a:ea typeface="+mn-ea"/>
                      </a:endParaRP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solidFill>
                        <a:latin typeface="+mn-ea"/>
                        <a:ea typeface="+mn-ea"/>
                      </a:endParaRP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ea"/>
                          <a:ea typeface="+mn-ea"/>
                        </a:rPr>
                        <a:t>17.9</a:t>
                      </a:r>
                      <a:endParaRPr kumimoji="1" lang="ja-JP" altLang="en-US" sz="1000" dirty="0">
                        <a:solidFill>
                          <a:schemeClr val="tx1"/>
                        </a:solidFill>
                        <a:latin typeface="+mn-ea"/>
                        <a:ea typeface="+mn-ea"/>
                      </a:endParaRP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ea"/>
                          <a:ea typeface="+mn-ea"/>
                        </a:rPr>
                        <a:t>19.0</a:t>
                      </a:r>
                      <a:endParaRPr kumimoji="1" lang="ja-JP" altLang="en-US" sz="1000" dirty="0">
                        <a:solidFill>
                          <a:schemeClr val="tx1"/>
                        </a:solidFill>
                        <a:latin typeface="+mn-ea"/>
                        <a:ea typeface="+mn-ea"/>
                      </a:endParaRPr>
                    </a:p>
                  </a:txBody>
                  <a:tcPr anchor="ctr">
                    <a:solidFill>
                      <a:schemeClr val="accent2">
                        <a:lumMod val="20000"/>
                        <a:lumOff val="80000"/>
                      </a:schemeClr>
                    </a:solidFill>
                  </a:tcPr>
                </a:tc>
                <a:tc>
                  <a:txBody>
                    <a:bodyPr/>
                    <a:lstStyle/>
                    <a:p>
                      <a:pPr algn="ctr"/>
                      <a:endParaRPr kumimoji="1" lang="ja-JP" altLang="en-US" sz="1000" dirty="0">
                        <a:solidFill>
                          <a:schemeClr val="tx1"/>
                        </a:solidFill>
                        <a:latin typeface="+mn-ea"/>
                        <a:ea typeface="+mn-ea"/>
                      </a:endParaRPr>
                    </a:p>
                  </a:txBody>
                  <a:tcPr anchor="ctr">
                    <a:solidFill>
                      <a:schemeClr val="accent2">
                        <a:lumMod val="20000"/>
                        <a:lumOff val="80000"/>
                      </a:schemeClr>
                    </a:solidFill>
                  </a:tcPr>
                </a:tc>
                <a:tc>
                  <a:txBody>
                    <a:bodyPr/>
                    <a:lstStyle/>
                    <a:p>
                      <a:pPr algn="ctr"/>
                      <a:endParaRPr kumimoji="1" lang="ja-JP" altLang="en-US" sz="1000" dirty="0">
                        <a:solidFill>
                          <a:schemeClr val="tx1"/>
                        </a:solidFill>
                        <a:latin typeface="+mn-ea"/>
                        <a:ea typeface="+mn-ea"/>
                      </a:endParaRPr>
                    </a:p>
                  </a:txBody>
                  <a:tcPr anchor="ctr">
                    <a:solidFill>
                      <a:schemeClr val="accent2">
                        <a:lumMod val="20000"/>
                        <a:lumOff val="80000"/>
                      </a:schemeClr>
                    </a:solidFill>
                  </a:tcPr>
                </a:tc>
                <a:extLst>
                  <a:ext uri="{0D108BD9-81ED-4DB2-BD59-A6C34878D82A}">
                    <a16:rowId xmlns:a16="http://schemas.microsoft.com/office/drawing/2014/main" val="2372117625"/>
                  </a:ext>
                </a:extLst>
              </a:tr>
              <a:tr h="244618">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rPr>
                        <a:t>イ　を選択し、振動数という言葉を使用している</a:t>
                      </a:r>
                    </a:p>
                  </a:txBody>
                  <a:tcPr anchor="ctr">
                    <a:solidFill>
                      <a:schemeClr val="bg1">
                        <a:lumMod val="95000"/>
                      </a:schemeClr>
                    </a:solidFill>
                  </a:tcPr>
                </a:tc>
                <a:tc hMerge="1">
                  <a:txBody>
                    <a:bodyPr/>
                    <a:lstStyle/>
                    <a:p>
                      <a:pPr algn="just"/>
                      <a:endParaRPr kumimoji="1" lang="ja-JP" altLang="en-US" sz="1000" dirty="0">
                        <a:solidFill>
                          <a:schemeClr val="tx1"/>
                        </a:solidFill>
                        <a:latin typeface="+mn-ea"/>
                        <a:ea typeface="+mn-ea"/>
                      </a:endParaRPr>
                    </a:p>
                  </a:txBody>
                  <a:tcPr>
                    <a:noFill/>
                  </a:tcPr>
                </a:tc>
                <a:tc hMerge="1">
                  <a:txBody>
                    <a:bodyPr/>
                    <a:lstStyle/>
                    <a:p>
                      <a:pPr algn="ctr"/>
                      <a:endParaRPr kumimoji="1" lang="ja-JP" altLang="en-US" sz="1000" dirty="0">
                        <a:solidFill>
                          <a:schemeClr val="tx1"/>
                        </a:solidFill>
                        <a:latin typeface="+mn-ea"/>
                        <a:ea typeface="+mn-ea"/>
                      </a:endParaRPr>
                    </a:p>
                  </a:txBody>
                  <a:tcPr anchor="c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n-ea"/>
                        <a:ea typeface="+mn-ea"/>
                      </a:endParaRPr>
                    </a:p>
                  </a:txBody>
                  <a:tcPr anchor="c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n-ea"/>
                        <a:ea typeface="+mn-ea"/>
                      </a:endParaRPr>
                    </a:p>
                  </a:txBody>
                  <a:tcPr anchor="ctr">
                    <a:noFill/>
                  </a:tcPr>
                </a:tc>
                <a:tc hMerge="1">
                  <a:txBody>
                    <a:bodyPr/>
                    <a:lstStyle/>
                    <a:p>
                      <a:pPr algn="ctr"/>
                      <a:endParaRPr kumimoji="1" lang="ja-JP" altLang="en-US" sz="1000" dirty="0">
                        <a:solidFill>
                          <a:schemeClr val="tx1"/>
                        </a:solidFill>
                        <a:latin typeface="+mn-ea"/>
                        <a:ea typeface="+mn-ea"/>
                      </a:endParaRPr>
                    </a:p>
                  </a:txBody>
                  <a:tcPr anchor="ctr">
                    <a:noFill/>
                  </a:tcPr>
                </a:tc>
                <a:tc hMerge="1">
                  <a:txBody>
                    <a:bodyPr/>
                    <a:lstStyle/>
                    <a:p>
                      <a:pPr algn="ctr"/>
                      <a:endParaRPr kumimoji="1" lang="ja-JP" altLang="en-US" sz="1000" dirty="0">
                        <a:solidFill>
                          <a:schemeClr val="tx1"/>
                        </a:solidFill>
                        <a:latin typeface="+mn-ea"/>
                        <a:ea typeface="+mn-ea"/>
                      </a:endParaRPr>
                    </a:p>
                  </a:txBody>
                  <a:tcPr anchor="ctr">
                    <a:noFill/>
                  </a:tcPr>
                </a:tc>
                <a:extLst>
                  <a:ext uri="{0D108BD9-81ED-4DB2-BD59-A6C34878D82A}">
                    <a16:rowId xmlns:a16="http://schemas.microsoft.com/office/drawing/2014/main" val="3178701948"/>
                  </a:ext>
                </a:extLst>
              </a:tr>
              <a:tr h="244618">
                <a:tc>
                  <a:txBody>
                    <a:bodyPr/>
                    <a:lstStyle/>
                    <a:p>
                      <a:pPr algn="ctr"/>
                      <a:r>
                        <a:rPr kumimoji="1" lang="ja-JP" altLang="en-US" sz="1000" dirty="0">
                          <a:solidFill>
                            <a:schemeClr val="tx1"/>
                          </a:solidFill>
                          <a:latin typeface="+mn-ea"/>
                          <a:ea typeface="+mn-ea"/>
                        </a:rPr>
                        <a:t>６</a:t>
                      </a:r>
                    </a:p>
                  </a:txBody>
                  <a:tcPr anchor="ctr">
                    <a:solidFill>
                      <a:schemeClr val="tx2">
                        <a:lumMod val="20000"/>
                        <a:lumOff val="80000"/>
                      </a:schemeClr>
                    </a:solidFill>
                  </a:tcPr>
                </a:tc>
                <a:tc>
                  <a:txBody>
                    <a:bodyPr/>
                    <a:lstStyle/>
                    <a:p>
                      <a:pPr algn="just"/>
                      <a:r>
                        <a:rPr lang="en-US" altLang="ja-JP" sz="1000" dirty="0"/>
                        <a:t>【</a:t>
                      </a:r>
                      <a:r>
                        <a:rPr lang="ja-JP" altLang="en-US" sz="1000" dirty="0"/>
                        <a:t>実験２の波形の振動数＜イの波形の振動数＜実験１の波形の振動数</a:t>
                      </a:r>
                      <a:r>
                        <a:rPr lang="en-US" altLang="ja-JP" sz="1000" dirty="0"/>
                        <a:t>】</a:t>
                      </a:r>
                      <a:r>
                        <a:rPr lang="ja-JP" altLang="en-US" sz="1000" dirty="0"/>
                        <a:t>の条件を 満たしているもの</a:t>
                      </a:r>
                      <a:endParaRPr kumimoji="1" lang="ja-JP" altLang="en-US" sz="1000" dirty="0">
                        <a:solidFill>
                          <a:schemeClr val="tx1"/>
                        </a:solidFill>
                        <a:latin typeface="+mn-ea"/>
                        <a:ea typeface="+mn-ea"/>
                      </a:endParaRP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rPr>
                        <a:t>◎</a:t>
                      </a:r>
                    </a:p>
                  </a:txBody>
                  <a:tcPr anchor="c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ea"/>
                          <a:ea typeface="+mn-ea"/>
                        </a:rPr>
                        <a:t>5.5</a:t>
                      </a:r>
                    </a:p>
                  </a:txBody>
                  <a:tcPr anchor="c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ea"/>
                          <a:ea typeface="+mn-ea"/>
                        </a:rPr>
                        <a:t>5.0</a:t>
                      </a:r>
                    </a:p>
                  </a:txBody>
                  <a:tcPr anchor="ctr">
                    <a:solidFill>
                      <a:schemeClr val="tx2">
                        <a:lumMod val="20000"/>
                        <a:lumOff val="80000"/>
                      </a:schemeClr>
                    </a:solidFill>
                  </a:tcPr>
                </a:tc>
                <a:tc>
                  <a:txBody>
                    <a:bodyPr/>
                    <a:lstStyle/>
                    <a:p>
                      <a:pPr algn="ctr"/>
                      <a:endParaRPr kumimoji="1" lang="ja-JP" altLang="en-US" sz="1000" dirty="0">
                        <a:solidFill>
                          <a:schemeClr val="tx1"/>
                        </a:solidFill>
                        <a:latin typeface="+mn-ea"/>
                        <a:ea typeface="+mn-ea"/>
                      </a:endParaRPr>
                    </a:p>
                  </a:txBody>
                  <a:tcPr anchor="ctr">
                    <a:solidFill>
                      <a:schemeClr val="tx2">
                        <a:lumMod val="20000"/>
                        <a:lumOff val="80000"/>
                      </a:schemeClr>
                    </a:solidFill>
                  </a:tcPr>
                </a:tc>
                <a:tc>
                  <a:txBody>
                    <a:bodyPr/>
                    <a:lstStyle/>
                    <a:p>
                      <a:pPr algn="ctr"/>
                      <a:endParaRPr kumimoji="1" lang="ja-JP" altLang="en-US" sz="1000" dirty="0">
                        <a:solidFill>
                          <a:schemeClr val="tx1"/>
                        </a:solidFill>
                        <a:latin typeface="+mn-ea"/>
                        <a:ea typeface="+mn-ea"/>
                      </a:endParaRPr>
                    </a:p>
                  </a:txBody>
                  <a:tcPr anchor="ctr">
                    <a:solidFill>
                      <a:schemeClr val="tx2">
                        <a:lumMod val="20000"/>
                        <a:lumOff val="80000"/>
                      </a:schemeClr>
                    </a:solidFill>
                  </a:tcPr>
                </a:tc>
                <a:extLst>
                  <a:ext uri="{0D108BD9-81ED-4DB2-BD59-A6C34878D82A}">
                    <a16:rowId xmlns:a16="http://schemas.microsoft.com/office/drawing/2014/main" val="3504066497"/>
                  </a:ext>
                </a:extLst>
              </a:tr>
              <a:tr h="244618">
                <a:tc>
                  <a:txBody>
                    <a:bodyPr/>
                    <a:lstStyle/>
                    <a:p>
                      <a:pPr algn="ctr"/>
                      <a:r>
                        <a:rPr kumimoji="1" lang="ja-JP" altLang="en-US" sz="1000" dirty="0">
                          <a:solidFill>
                            <a:schemeClr val="tx1"/>
                          </a:solidFill>
                          <a:latin typeface="+mn-ea"/>
                          <a:ea typeface="+mn-ea"/>
                        </a:rPr>
                        <a:t>７</a:t>
                      </a:r>
                    </a:p>
                  </a:txBody>
                  <a:tcPr anchor="ctr">
                    <a:noFill/>
                  </a:tcPr>
                </a:tc>
                <a:tc>
                  <a:txBody>
                    <a:bodyPr/>
                    <a:lstStyle/>
                    <a:p>
                      <a:pPr algn="just"/>
                      <a:r>
                        <a:rPr lang="en-US" altLang="ja-JP" sz="1000" dirty="0"/>
                        <a:t>【</a:t>
                      </a:r>
                      <a:r>
                        <a:rPr lang="ja-JP" altLang="en-US" sz="1000" dirty="0"/>
                        <a:t>イの波形の振動数＜実験１の波形の振動数</a:t>
                      </a:r>
                      <a:r>
                        <a:rPr lang="en-US" altLang="ja-JP" sz="1000" dirty="0"/>
                        <a:t>】</a:t>
                      </a:r>
                      <a:r>
                        <a:rPr lang="ja-JP" altLang="en-US" sz="1000" dirty="0"/>
                        <a:t>の条件を満たしているもの</a:t>
                      </a:r>
                      <a:endParaRPr kumimoji="1" lang="ja-JP" altLang="en-US" sz="1000" dirty="0">
                        <a:solidFill>
                          <a:schemeClr val="tx1"/>
                        </a:solidFill>
                        <a:latin typeface="+mn-ea"/>
                        <a:ea typeface="+mn-ea"/>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solidFill>
                        <a:latin typeface="+mn-ea"/>
                        <a:ea typeface="+mn-ea"/>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ea"/>
                          <a:ea typeface="+mn-ea"/>
                        </a:rPr>
                        <a:t>0.2</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ea"/>
                          <a:ea typeface="+mn-ea"/>
                        </a:rPr>
                        <a:t>0.3</a:t>
                      </a:r>
                    </a:p>
                  </a:txBody>
                  <a:tcPr anchor="ctr">
                    <a:noFill/>
                  </a:tcPr>
                </a:tc>
                <a:tc>
                  <a:txBody>
                    <a:bodyPr/>
                    <a:lstStyle/>
                    <a:p>
                      <a:pPr algn="ctr"/>
                      <a:endParaRPr kumimoji="1" lang="ja-JP" altLang="en-US" sz="1000" dirty="0">
                        <a:solidFill>
                          <a:schemeClr val="tx1"/>
                        </a:solidFill>
                        <a:latin typeface="+mn-ea"/>
                        <a:ea typeface="+mn-ea"/>
                      </a:endParaRPr>
                    </a:p>
                  </a:txBody>
                  <a:tcPr anchor="ctr">
                    <a:noFill/>
                  </a:tcPr>
                </a:tc>
                <a:tc>
                  <a:txBody>
                    <a:bodyPr/>
                    <a:lstStyle/>
                    <a:p>
                      <a:pPr algn="ctr"/>
                      <a:endParaRPr kumimoji="1" lang="ja-JP" altLang="en-US" sz="1000" dirty="0">
                        <a:solidFill>
                          <a:schemeClr val="tx1"/>
                        </a:solidFill>
                        <a:latin typeface="+mn-ea"/>
                        <a:ea typeface="+mn-ea"/>
                      </a:endParaRPr>
                    </a:p>
                  </a:txBody>
                  <a:tcPr anchor="ctr">
                    <a:noFill/>
                  </a:tcPr>
                </a:tc>
                <a:extLst>
                  <a:ext uri="{0D108BD9-81ED-4DB2-BD59-A6C34878D82A}">
                    <a16:rowId xmlns:a16="http://schemas.microsoft.com/office/drawing/2014/main" val="2140010795"/>
                  </a:ext>
                </a:extLst>
              </a:tr>
              <a:tr h="244618">
                <a:tc>
                  <a:txBody>
                    <a:bodyPr/>
                    <a:lstStyle/>
                    <a:p>
                      <a:pPr algn="ctr"/>
                      <a:r>
                        <a:rPr kumimoji="1" lang="ja-JP" altLang="en-US" sz="1000" dirty="0">
                          <a:solidFill>
                            <a:schemeClr val="tx1"/>
                          </a:solidFill>
                          <a:latin typeface="+mn-ea"/>
                          <a:ea typeface="+mn-ea"/>
                        </a:rPr>
                        <a:t>８</a:t>
                      </a:r>
                    </a:p>
                  </a:txBody>
                  <a:tcPr anchor="ctr">
                    <a:noFill/>
                  </a:tcPr>
                </a:tc>
                <a:tc>
                  <a:txBody>
                    <a:bodyPr/>
                    <a:lstStyle/>
                    <a:p>
                      <a:pPr algn="just"/>
                      <a:r>
                        <a:rPr lang="en-US" altLang="ja-JP" sz="1000" dirty="0"/>
                        <a:t>【</a:t>
                      </a:r>
                      <a:r>
                        <a:rPr lang="ja-JP" altLang="en-US" sz="1000" dirty="0"/>
                        <a:t>実験２の波形の振動数＜イの波形の振動数</a:t>
                      </a:r>
                      <a:r>
                        <a:rPr lang="en-US" altLang="ja-JP" sz="1000" dirty="0"/>
                        <a:t>】</a:t>
                      </a:r>
                      <a:r>
                        <a:rPr lang="ja-JP" altLang="en-US" sz="1000" dirty="0"/>
                        <a:t>の条件を満たしているもの</a:t>
                      </a:r>
                      <a:endParaRPr kumimoji="1" lang="ja-JP" altLang="en-US" sz="1000" dirty="0">
                        <a:solidFill>
                          <a:schemeClr val="tx1"/>
                        </a:solidFill>
                        <a:latin typeface="+mn-ea"/>
                        <a:ea typeface="+mn-ea"/>
                      </a:endParaRPr>
                    </a:p>
                  </a:txBody>
                  <a:tcPr>
                    <a:noFill/>
                  </a:tcPr>
                </a:tc>
                <a:tc>
                  <a:txBody>
                    <a:bodyPr/>
                    <a:lstStyle/>
                    <a:p>
                      <a:pPr algn="ctr"/>
                      <a:endParaRPr kumimoji="1" lang="ja-JP" altLang="en-US" sz="1000" dirty="0">
                        <a:solidFill>
                          <a:schemeClr val="tx1"/>
                        </a:solidFill>
                        <a:latin typeface="+mn-ea"/>
                        <a:ea typeface="+mn-ea"/>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ea"/>
                          <a:ea typeface="+mn-ea"/>
                        </a:rPr>
                        <a:t>0.1</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ea"/>
                          <a:ea typeface="+mn-ea"/>
                        </a:rPr>
                        <a:t>0.1</a:t>
                      </a:r>
                    </a:p>
                  </a:txBody>
                  <a:tcPr anchor="ctr">
                    <a:noFill/>
                  </a:tcPr>
                </a:tc>
                <a:tc>
                  <a:txBody>
                    <a:bodyPr/>
                    <a:lstStyle/>
                    <a:p>
                      <a:pPr algn="ctr"/>
                      <a:endParaRPr kumimoji="1" lang="ja-JP" altLang="en-US" sz="1000" dirty="0">
                        <a:solidFill>
                          <a:schemeClr val="tx1"/>
                        </a:solidFill>
                        <a:latin typeface="+mn-ea"/>
                        <a:ea typeface="+mn-ea"/>
                      </a:endParaRPr>
                    </a:p>
                  </a:txBody>
                  <a:tcPr anchor="ctr">
                    <a:noFill/>
                  </a:tcPr>
                </a:tc>
                <a:tc>
                  <a:txBody>
                    <a:bodyPr/>
                    <a:lstStyle/>
                    <a:p>
                      <a:pPr algn="ctr"/>
                      <a:endParaRPr kumimoji="1" lang="ja-JP" altLang="en-US" sz="1000" dirty="0">
                        <a:solidFill>
                          <a:schemeClr val="tx1"/>
                        </a:solidFill>
                        <a:latin typeface="+mn-ea"/>
                        <a:ea typeface="+mn-ea"/>
                      </a:endParaRPr>
                    </a:p>
                  </a:txBody>
                  <a:tcPr anchor="ctr">
                    <a:noFill/>
                  </a:tcPr>
                </a:tc>
                <a:extLst>
                  <a:ext uri="{0D108BD9-81ED-4DB2-BD59-A6C34878D82A}">
                    <a16:rowId xmlns:a16="http://schemas.microsoft.com/office/drawing/2014/main" val="2540675280"/>
                  </a:ext>
                </a:extLst>
              </a:tr>
              <a:tr h="338232">
                <a:tc>
                  <a:txBody>
                    <a:bodyPr/>
                    <a:lstStyle/>
                    <a:p>
                      <a:pPr algn="ctr"/>
                      <a:r>
                        <a:rPr kumimoji="1" lang="ja-JP" altLang="en-US" sz="1000" dirty="0">
                          <a:solidFill>
                            <a:schemeClr val="tx1"/>
                          </a:solidFill>
                          <a:latin typeface="+mn-ea"/>
                          <a:ea typeface="+mn-ea"/>
                        </a:rPr>
                        <a:t>９</a:t>
                      </a:r>
                    </a:p>
                  </a:txBody>
                  <a:tcPr anchor="ctr">
                    <a:noFill/>
                  </a:tcPr>
                </a:tc>
                <a:tc>
                  <a:txBody>
                    <a:bodyPr/>
                    <a:lstStyle/>
                    <a:p>
                      <a:pPr algn="just"/>
                      <a:r>
                        <a:rPr lang="en-US" altLang="ja-JP" sz="1000" dirty="0"/>
                        <a:t>【</a:t>
                      </a:r>
                      <a:r>
                        <a:rPr lang="ja-JP" altLang="en-US" sz="1000" dirty="0"/>
                        <a:t>実験２の波形の振動数＜イの波形の振動数＜実験１の波形の振動数</a:t>
                      </a:r>
                      <a:r>
                        <a:rPr lang="en-US" altLang="ja-JP" sz="1000" dirty="0"/>
                        <a:t>】</a:t>
                      </a:r>
                      <a:r>
                        <a:rPr lang="ja-JP" altLang="en-US" sz="1000" dirty="0"/>
                        <a:t>の条件を 満たしているが、振幅について触れているもの</a:t>
                      </a:r>
                      <a:endParaRPr kumimoji="1" lang="ja-JP" altLang="en-US" sz="1000" dirty="0">
                        <a:solidFill>
                          <a:schemeClr val="tx1"/>
                        </a:solidFill>
                        <a:latin typeface="+mn-ea"/>
                        <a:ea typeface="+mn-ea"/>
                      </a:endParaRPr>
                    </a:p>
                  </a:txBody>
                  <a:tcPr>
                    <a:noFill/>
                  </a:tcPr>
                </a:tc>
                <a:tc>
                  <a:txBody>
                    <a:bodyPr/>
                    <a:lstStyle/>
                    <a:p>
                      <a:pPr algn="ctr"/>
                      <a:endParaRPr kumimoji="1" lang="ja-JP" altLang="en-US" sz="1000" dirty="0">
                        <a:solidFill>
                          <a:schemeClr val="tx1"/>
                        </a:solidFill>
                        <a:latin typeface="+mn-ea"/>
                        <a:ea typeface="+mn-ea"/>
                      </a:endParaRPr>
                    </a:p>
                  </a:txBody>
                  <a:tcPr anchor="ctr">
                    <a:noFill/>
                  </a:tcPr>
                </a:tc>
                <a:tc>
                  <a:txBody>
                    <a:bodyPr/>
                    <a:lstStyle/>
                    <a:p>
                      <a:pPr algn="ctr"/>
                      <a:r>
                        <a:rPr kumimoji="1" lang="en-US" altLang="ja-JP" sz="1000" dirty="0">
                          <a:solidFill>
                            <a:schemeClr val="tx1"/>
                          </a:solidFill>
                          <a:latin typeface="+mn-ea"/>
                          <a:ea typeface="+mn-ea"/>
                        </a:rPr>
                        <a:t>0.0</a:t>
                      </a:r>
                      <a:endParaRPr kumimoji="1" lang="ja-JP" altLang="en-US" sz="1000" dirty="0">
                        <a:solidFill>
                          <a:schemeClr val="tx1"/>
                        </a:solidFill>
                        <a:latin typeface="+mn-ea"/>
                        <a:ea typeface="+mn-ea"/>
                      </a:endParaRPr>
                    </a:p>
                  </a:txBody>
                  <a:tcPr anchor="ctr">
                    <a:noFill/>
                  </a:tcPr>
                </a:tc>
                <a:tc>
                  <a:txBody>
                    <a:bodyPr/>
                    <a:lstStyle/>
                    <a:p>
                      <a:pPr algn="ctr"/>
                      <a:r>
                        <a:rPr kumimoji="1" lang="en-US" altLang="ja-JP" sz="1000" dirty="0">
                          <a:solidFill>
                            <a:schemeClr val="tx1"/>
                          </a:solidFill>
                          <a:latin typeface="+mn-ea"/>
                          <a:ea typeface="+mn-ea"/>
                        </a:rPr>
                        <a:t>0.0</a:t>
                      </a:r>
                      <a:endParaRPr kumimoji="1" lang="ja-JP" altLang="en-US" sz="1000" dirty="0">
                        <a:solidFill>
                          <a:schemeClr val="tx1"/>
                        </a:solidFill>
                        <a:latin typeface="+mn-ea"/>
                        <a:ea typeface="+mn-ea"/>
                      </a:endParaRPr>
                    </a:p>
                  </a:txBody>
                  <a:tcPr anchor="ctr">
                    <a:noFill/>
                  </a:tcPr>
                </a:tc>
                <a:tc>
                  <a:txBody>
                    <a:bodyPr/>
                    <a:lstStyle/>
                    <a:p>
                      <a:pPr algn="ctr"/>
                      <a:endParaRPr kumimoji="1" lang="ja-JP" altLang="en-US" sz="1000" dirty="0">
                        <a:solidFill>
                          <a:schemeClr val="tx1"/>
                        </a:solidFill>
                        <a:latin typeface="+mn-ea"/>
                        <a:ea typeface="+mn-ea"/>
                      </a:endParaRPr>
                    </a:p>
                  </a:txBody>
                  <a:tcPr anchor="ctr">
                    <a:noFill/>
                  </a:tcPr>
                </a:tc>
                <a:tc>
                  <a:txBody>
                    <a:bodyPr/>
                    <a:lstStyle/>
                    <a:p>
                      <a:pPr algn="ctr"/>
                      <a:endParaRPr kumimoji="1" lang="ja-JP" altLang="en-US" sz="1000" dirty="0">
                        <a:solidFill>
                          <a:schemeClr val="tx1"/>
                        </a:solidFill>
                        <a:latin typeface="+mn-ea"/>
                        <a:ea typeface="+mn-ea"/>
                      </a:endParaRPr>
                    </a:p>
                  </a:txBody>
                  <a:tcPr anchor="ctr">
                    <a:noFill/>
                  </a:tcPr>
                </a:tc>
                <a:extLst>
                  <a:ext uri="{0D108BD9-81ED-4DB2-BD59-A6C34878D82A}">
                    <a16:rowId xmlns:a16="http://schemas.microsoft.com/office/drawing/2014/main" val="333400974"/>
                  </a:ext>
                </a:extLst>
              </a:tr>
              <a:tr h="244618">
                <a:tc>
                  <a:txBody>
                    <a:bodyPr/>
                    <a:lstStyle/>
                    <a:p>
                      <a:pPr algn="ctr"/>
                      <a:r>
                        <a:rPr kumimoji="1" lang="en-US" altLang="ja-JP" sz="1000" dirty="0">
                          <a:solidFill>
                            <a:schemeClr val="tx1"/>
                          </a:solidFill>
                          <a:latin typeface="+mn-ea"/>
                          <a:ea typeface="+mn-ea"/>
                        </a:rPr>
                        <a:t>10</a:t>
                      </a:r>
                      <a:endParaRPr kumimoji="1" lang="ja-JP" altLang="en-US" sz="1000" dirty="0">
                        <a:solidFill>
                          <a:schemeClr val="tx1"/>
                        </a:solidFill>
                        <a:latin typeface="+mn-ea"/>
                        <a:ea typeface="+mn-ea"/>
                      </a:endParaRPr>
                    </a:p>
                  </a:txBody>
                  <a:tcPr anchor="ctr">
                    <a:solidFill>
                      <a:schemeClr val="accent2">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dirty="0"/>
                        <a:t>上記以外の解答</a:t>
                      </a:r>
                      <a:endParaRPr kumimoji="1" lang="ja-JP" altLang="en-US" sz="1000" dirty="0">
                        <a:solidFill>
                          <a:schemeClr val="tx1"/>
                        </a:solidFill>
                        <a:latin typeface="+mn-ea"/>
                        <a:ea typeface="+mn-ea"/>
                      </a:endParaRPr>
                    </a:p>
                  </a:txBody>
                  <a:tcPr>
                    <a:solidFill>
                      <a:schemeClr val="accent2">
                        <a:lumMod val="20000"/>
                        <a:lumOff val="80000"/>
                      </a:schemeClr>
                    </a:solidFill>
                  </a:tcPr>
                </a:tc>
                <a:tc>
                  <a:txBody>
                    <a:bodyPr/>
                    <a:lstStyle/>
                    <a:p>
                      <a:pPr algn="ctr"/>
                      <a:endParaRPr kumimoji="1" lang="ja-JP" altLang="en-US" sz="1000" dirty="0">
                        <a:solidFill>
                          <a:schemeClr val="tx1"/>
                        </a:solidFill>
                        <a:latin typeface="+mn-ea"/>
                        <a:ea typeface="+mn-ea"/>
                      </a:endParaRPr>
                    </a:p>
                  </a:txBody>
                  <a:tcPr anchor="ctr">
                    <a:solidFill>
                      <a:schemeClr val="accent2">
                        <a:lumMod val="20000"/>
                        <a:lumOff val="80000"/>
                      </a:schemeClr>
                    </a:solidFill>
                  </a:tcPr>
                </a:tc>
                <a:tc>
                  <a:txBody>
                    <a:bodyPr/>
                    <a:lstStyle/>
                    <a:p>
                      <a:pPr algn="ctr"/>
                      <a:r>
                        <a:rPr kumimoji="1" lang="en-US" altLang="ja-JP" sz="1000" dirty="0">
                          <a:solidFill>
                            <a:schemeClr val="tx1"/>
                          </a:solidFill>
                          <a:latin typeface="+mn-ea"/>
                          <a:ea typeface="+mn-ea"/>
                        </a:rPr>
                        <a:t>19.9</a:t>
                      </a:r>
                      <a:endParaRPr kumimoji="1" lang="ja-JP" altLang="en-US" sz="1000" dirty="0">
                        <a:solidFill>
                          <a:schemeClr val="tx1"/>
                        </a:solidFill>
                        <a:latin typeface="+mn-ea"/>
                        <a:ea typeface="+mn-ea"/>
                      </a:endParaRPr>
                    </a:p>
                  </a:txBody>
                  <a:tcPr anchor="ctr">
                    <a:solidFill>
                      <a:schemeClr val="accent2">
                        <a:lumMod val="20000"/>
                        <a:lumOff val="80000"/>
                      </a:schemeClr>
                    </a:solidFill>
                  </a:tcPr>
                </a:tc>
                <a:tc>
                  <a:txBody>
                    <a:bodyPr/>
                    <a:lstStyle/>
                    <a:p>
                      <a:pPr algn="ctr"/>
                      <a:r>
                        <a:rPr kumimoji="1" lang="en-US" altLang="ja-JP" sz="1000" dirty="0">
                          <a:solidFill>
                            <a:schemeClr val="tx1"/>
                          </a:solidFill>
                          <a:latin typeface="+mn-ea"/>
                          <a:ea typeface="+mn-ea"/>
                        </a:rPr>
                        <a:t>21.6</a:t>
                      </a:r>
                      <a:endParaRPr kumimoji="1" lang="ja-JP" altLang="en-US" sz="1000" dirty="0">
                        <a:solidFill>
                          <a:schemeClr val="tx1"/>
                        </a:solidFill>
                        <a:latin typeface="+mn-ea"/>
                        <a:ea typeface="+mn-ea"/>
                      </a:endParaRPr>
                    </a:p>
                  </a:txBody>
                  <a:tcPr anchor="ctr">
                    <a:solidFill>
                      <a:schemeClr val="accent2">
                        <a:lumMod val="20000"/>
                        <a:lumOff val="80000"/>
                      </a:schemeClr>
                    </a:solidFill>
                  </a:tcPr>
                </a:tc>
                <a:tc>
                  <a:txBody>
                    <a:bodyPr/>
                    <a:lstStyle/>
                    <a:p>
                      <a:pPr algn="ctr"/>
                      <a:endParaRPr kumimoji="1" lang="ja-JP" altLang="en-US" sz="1000" dirty="0">
                        <a:solidFill>
                          <a:schemeClr val="tx1"/>
                        </a:solidFill>
                        <a:latin typeface="+mn-ea"/>
                        <a:ea typeface="+mn-ea"/>
                      </a:endParaRPr>
                    </a:p>
                  </a:txBody>
                  <a:tcPr anchor="ctr">
                    <a:solidFill>
                      <a:schemeClr val="accent2">
                        <a:lumMod val="20000"/>
                        <a:lumOff val="80000"/>
                      </a:schemeClr>
                    </a:solidFill>
                  </a:tcPr>
                </a:tc>
                <a:tc>
                  <a:txBody>
                    <a:bodyPr/>
                    <a:lstStyle/>
                    <a:p>
                      <a:pPr algn="ctr"/>
                      <a:endParaRPr kumimoji="1" lang="ja-JP" altLang="en-US" sz="1000" dirty="0">
                        <a:solidFill>
                          <a:schemeClr val="tx1"/>
                        </a:solidFill>
                        <a:latin typeface="+mn-ea"/>
                        <a:ea typeface="+mn-ea"/>
                      </a:endParaRPr>
                    </a:p>
                  </a:txBody>
                  <a:tcPr anchor="ctr">
                    <a:solidFill>
                      <a:schemeClr val="accent2">
                        <a:lumMod val="20000"/>
                        <a:lumOff val="80000"/>
                      </a:schemeClr>
                    </a:solidFill>
                  </a:tcPr>
                </a:tc>
                <a:extLst>
                  <a:ext uri="{0D108BD9-81ED-4DB2-BD59-A6C34878D82A}">
                    <a16:rowId xmlns:a16="http://schemas.microsoft.com/office/drawing/2014/main" val="3053873726"/>
                  </a:ext>
                </a:extLst>
              </a:tr>
              <a:tr h="244618">
                <a:tc gridSpan="7">
                  <a:txBody>
                    <a:bodyPr/>
                    <a:lstStyle/>
                    <a:p>
                      <a:pPr algn="l"/>
                      <a:r>
                        <a:rPr lang="ja-JP" altLang="en-US" sz="1000" dirty="0"/>
                        <a:t>ウ　を選択し、振動数という言葉を使用している</a:t>
                      </a:r>
                      <a:endParaRPr kumimoji="1" lang="ja-JP" altLang="en-US" sz="1000" dirty="0">
                        <a:solidFill>
                          <a:schemeClr val="tx1"/>
                        </a:solidFill>
                        <a:latin typeface="+mn-ea"/>
                        <a:ea typeface="+mn-ea"/>
                      </a:endParaRPr>
                    </a:p>
                  </a:txBody>
                  <a:tcPr anchor="ctr">
                    <a:solidFill>
                      <a:schemeClr val="bg1">
                        <a:lumMod val="95000"/>
                      </a:schemeClr>
                    </a:solidFill>
                  </a:tcPr>
                </a:tc>
                <a:tc hMerge="1">
                  <a:txBody>
                    <a:bodyPr/>
                    <a:lstStyle/>
                    <a:p>
                      <a:pPr algn="just"/>
                      <a:endParaRPr kumimoji="1" lang="ja-JP" altLang="en-US" sz="1000" dirty="0">
                        <a:solidFill>
                          <a:schemeClr val="tx1"/>
                        </a:solidFill>
                        <a:latin typeface="+mn-ea"/>
                        <a:ea typeface="+mn-ea"/>
                      </a:endParaRPr>
                    </a:p>
                  </a:txBody>
                  <a:tcPr>
                    <a:noFill/>
                  </a:tcPr>
                </a:tc>
                <a:tc hMerge="1">
                  <a:txBody>
                    <a:bodyPr/>
                    <a:lstStyle/>
                    <a:p>
                      <a:pPr algn="ctr"/>
                      <a:endParaRPr kumimoji="1" lang="ja-JP" altLang="en-US" sz="1000" dirty="0">
                        <a:solidFill>
                          <a:schemeClr val="tx1"/>
                        </a:solidFill>
                        <a:latin typeface="+mn-ea"/>
                        <a:ea typeface="+mn-ea"/>
                      </a:endParaRPr>
                    </a:p>
                  </a:txBody>
                  <a:tcPr anchor="ctr">
                    <a:noFill/>
                  </a:tcPr>
                </a:tc>
                <a:tc hMerge="1">
                  <a:txBody>
                    <a:bodyPr/>
                    <a:lstStyle/>
                    <a:p>
                      <a:pPr algn="ctr"/>
                      <a:endParaRPr kumimoji="1" lang="ja-JP" altLang="en-US" sz="1000" dirty="0">
                        <a:solidFill>
                          <a:schemeClr val="tx1"/>
                        </a:solidFill>
                        <a:latin typeface="+mn-ea"/>
                        <a:ea typeface="+mn-ea"/>
                      </a:endParaRPr>
                    </a:p>
                  </a:txBody>
                  <a:tcPr anchor="ctr">
                    <a:noFill/>
                  </a:tcPr>
                </a:tc>
                <a:tc hMerge="1">
                  <a:txBody>
                    <a:bodyPr/>
                    <a:lstStyle/>
                    <a:p>
                      <a:pPr algn="ctr"/>
                      <a:endParaRPr kumimoji="1" lang="ja-JP" altLang="en-US" sz="1000" dirty="0">
                        <a:solidFill>
                          <a:schemeClr val="tx1"/>
                        </a:solidFill>
                        <a:latin typeface="+mn-ea"/>
                        <a:ea typeface="+mn-ea"/>
                      </a:endParaRPr>
                    </a:p>
                  </a:txBody>
                  <a:tcPr anchor="ctr">
                    <a:noFill/>
                  </a:tcPr>
                </a:tc>
                <a:tc hMerge="1">
                  <a:txBody>
                    <a:bodyPr/>
                    <a:lstStyle/>
                    <a:p>
                      <a:pPr algn="ctr"/>
                      <a:endParaRPr kumimoji="1" lang="ja-JP" altLang="en-US" sz="1000" dirty="0">
                        <a:solidFill>
                          <a:schemeClr val="tx1"/>
                        </a:solidFill>
                        <a:latin typeface="+mn-ea"/>
                        <a:ea typeface="+mn-ea"/>
                      </a:endParaRPr>
                    </a:p>
                  </a:txBody>
                  <a:tcPr anchor="ctr">
                    <a:noFill/>
                  </a:tcPr>
                </a:tc>
                <a:tc hMerge="1">
                  <a:txBody>
                    <a:bodyPr/>
                    <a:lstStyle/>
                    <a:p>
                      <a:pPr algn="ctr"/>
                      <a:endParaRPr kumimoji="1" lang="ja-JP" altLang="en-US" sz="1000" dirty="0">
                        <a:solidFill>
                          <a:schemeClr val="tx1"/>
                        </a:solidFill>
                        <a:latin typeface="+mn-ea"/>
                        <a:ea typeface="+mn-ea"/>
                      </a:endParaRPr>
                    </a:p>
                  </a:txBody>
                  <a:tcPr anchor="ctr">
                    <a:noFill/>
                  </a:tcPr>
                </a:tc>
                <a:extLst>
                  <a:ext uri="{0D108BD9-81ED-4DB2-BD59-A6C34878D82A}">
                    <a16:rowId xmlns:a16="http://schemas.microsoft.com/office/drawing/2014/main" val="2800395031"/>
                  </a:ext>
                </a:extLst>
              </a:tr>
              <a:tr h="244618">
                <a:tc>
                  <a:txBody>
                    <a:bodyPr/>
                    <a:lstStyle/>
                    <a:p>
                      <a:pPr algn="ctr"/>
                      <a:r>
                        <a:rPr kumimoji="1" lang="en-US" altLang="ja-JP" sz="1000" dirty="0">
                          <a:solidFill>
                            <a:schemeClr val="tx1"/>
                          </a:solidFill>
                          <a:latin typeface="+mn-ea"/>
                          <a:ea typeface="+mn-ea"/>
                        </a:rPr>
                        <a:t>11</a:t>
                      </a:r>
                      <a:endParaRPr kumimoji="1" lang="ja-JP" altLang="en-US" sz="1000" dirty="0">
                        <a:solidFill>
                          <a:schemeClr val="tx1"/>
                        </a:solidFill>
                        <a:latin typeface="+mn-ea"/>
                        <a:ea typeface="+mn-ea"/>
                      </a:endParaRPr>
                    </a:p>
                  </a:txBody>
                  <a:tcPr anchor="ctr">
                    <a:solidFill>
                      <a:schemeClr val="tx2">
                        <a:lumMod val="20000"/>
                        <a:lumOff val="80000"/>
                      </a:schemeClr>
                    </a:solidFill>
                  </a:tcPr>
                </a:tc>
                <a:tc>
                  <a:txBody>
                    <a:bodyPr/>
                    <a:lstStyle/>
                    <a:p>
                      <a:pPr algn="just"/>
                      <a:r>
                        <a:rPr lang="en-US" altLang="ja-JP" sz="1000" dirty="0"/>
                        <a:t>【</a:t>
                      </a:r>
                      <a:r>
                        <a:rPr lang="ja-JP" altLang="en-US" sz="1000" dirty="0"/>
                        <a:t>ウの波形の振動数＜実験１、２の波形の振動数</a:t>
                      </a:r>
                      <a:r>
                        <a:rPr lang="en-US" altLang="ja-JP" sz="1000" dirty="0"/>
                        <a:t>】</a:t>
                      </a:r>
                      <a:r>
                        <a:rPr lang="ja-JP" altLang="en-US" sz="1000" dirty="0"/>
                        <a:t>の条件を満たしているもの</a:t>
                      </a:r>
                      <a:endParaRPr kumimoji="1" lang="ja-JP" altLang="en-US" sz="1000" dirty="0">
                        <a:solidFill>
                          <a:schemeClr val="tx1"/>
                        </a:solidFill>
                        <a:latin typeface="+mn-ea"/>
                        <a:ea typeface="+mn-ea"/>
                      </a:endParaRP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rPr>
                        <a:t>◎</a:t>
                      </a:r>
                    </a:p>
                  </a:txBody>
                  <a:tcPr anchor="ctr">
                    <a:solidFill>
                      <a:schemeClr val="tx2">
                        <a:lumMod val="20000"/>
                        <a:lumOff val="80000"/>
                      </a:schemeClr>
                    </a:solidFill>
                  </a:tcPr>
                </a:tc>
                <a:tc>
                  <a:txBody>
                    <a:bodyPr/>
                    <a:lstStyle/>
                    <a:p>
                      <a:pPr algn="ctr"/>
                      <a:r>
                        <a:rPr kumimoji="1" lang="en-US" altLang="ja-JP" sz="1000" dirty="0">
                          <a:solidFill>
                            <a:schemeClr val="tx1"/>
                          </a:solidFill>
                          <a:latin typeface="+mn-ea"/>
                          <a:ea typeface="+mn-ea"/>
                        </a:rPr>
                        <a:t>1.8</a:t>
                      </a:r>
                      <a:endParaRPr kumimoji="1" lang="ja-JP" altLang="en-US" sz="1000" dirty="0">
                        <a:solidFill>
                          <a:schemeClr val="tx1"/>
                        </a:solidFill>
                        <a:latin typeface="+mn-ea"/>
                        <a:ea typeface="+mn-ea"/>
                      </a:endParaRPr>
                    </a:p>
                  </a:txBody>
                  <a:tcPr anchor="ctr">
                    <a:solidFill>
                      <a:schemeClr val="tx2">
                        <a:lumMod val="20000"/>
                        <a:lumOff val="80000"/>
                      </a:schemeClr>
                    </a:solidFill>
                  </a:tcPr>
                </a:tc>
                <a:tc>
                  <a:txBody>
                    <a:bodyPr/>
                    <a:lstStyle/>
                    <a:p>
                      <a:pPr algn="ctr"/>
                      <a:r>
                        <a:rPr kumimoji="1" lang="en-US" altLang="ja-JP" sz="1000" dirty="0">
                          <a:solidFill>
                            <a:schemeClr val="tx1"/>
                          </a:solidFill>
                          <a:latin typeface="+mn-ea"/>
                          <a:ea typeface="+mn-ea"/>
                        </a:rPr>
                        <a:t>1.8</a:t>
                      </a:r>
                      <a:endParaRPr kumimoji="1" lang="ja-JP" altLang="en-US" sz="1000" dirty="0">
                        <a:solidFill>
                          <a:schemeClr val="tx1"/>
                        </a:solidFill>
                        <a:latin typeface="+mn-ea"/>
                        <a:ea typeface="+mn-ea"/>
                      </a:endParaRPr>
                    </a:p>
                  </a:txBody>
                  <a:tcPr anchor="ctr">
                    <a:solidFill>
                      <a:schemeClr val="tx2">
                        <a:lumMod val="20000"/>
                        <a:lumOff val="80000"/>
                      </a:schemeClr>
                    </a:solidFill>
                  </a:tcPr>
                </a:tc>
                <a:tc>
                  <a:txBody>
                    <a:bodyPr/>
                    <a:lstStyle/>
                    <a:p>
                      <a:pPr algn="ctr"/>
                      <a:endParaRPr kumimoji="1" lang="ja-JP" altLang="en-US" sz="1000" dirty="0">
                        <a:solidFill>
                          <a:schemeClr val="tx1"/>
                        </a:solidFill>
                        <a:latin typeface="+mn-ea"/>
                        <a:ea typeface="+mn-ea"/>
                      </a:endParaRPr>
                    </a:p>
                  </a:txBody>
                  <a:tcPr anchor="ctr">
                    <a:solidFill>
                      <a:schemeClr val="tx2">
                        <a:lumMod val="20000"/>
                        <a:lumOff val="80000"/>
                      </a:schemeClr>
                    </a:solidFill>
                  </a:tcPr>
                </a:tc>
                <a:tc>
                  <a:txBody>
                    <a:bodyPr/>
                    <a:lstStyle/>
                    <a:p>
                      <a:pPr algn="ctr"/>
                      <a:endParaRPr kumimoji="1" lang="ja-JP" altLang="en-US" sz="1000" dirty="0">
                        <a:solidFill>
                          <a:schemeClr val="tx1"/>
                        </a:solidFill>
                        <a:latin typeface="+mn-ea"/>
                        <a:ea typeface="+mn-ea"/>
                      </a:endParaRPr>
                    </a:p>
                  </a:txBody>
                  <a:tcPr anchor="ctr">
                    <a:solidFill>
                      <a:schemeClr val="tx2">
                        <a:lumMod val="20000"/>
                        <a:lumOff val="80000"/>
                      </a:schemeClr>
                    </a:solidFill>
                  </a:tcPr>
                </a:tc>
                <a:extLst>
                  <a:ext uri="{0D108BD9-81ED-4DB2-BD59-A6C34878D82A}">
                    <a16:rowId xmlns:a16="http://schemas.microsoft.com/office/drawing/2014/main" val="219484175"/>
                  </a:ext>
                </a:extLst>
              </a:tr>
              <a:tr h="244618">
                <a:tc>
                  <a:txBody>
                    <a:bodyPr/>
                    <a:lstStyle/>
                    <a:p>
                      <a:pPr algn="ctr"/>
                      <a:r>
                        <a:rPr kumimoji="1" lang="en-US" altLang="ja-JP" sz="1000" dirty="0">
                          <a:solidFill>
                            <a:schemeClr val="tx1"/>
                          </a:solidFill>
                          <a:latin typeface="+mn-ea"/>
                          <a:ea typeface="+mn-ea"/>
                        </a:rPr>
                        <a:t>12</a:t>
                      </a:r>
                      <a:endParaRPr kumimoji="1" lang="ja-JP" altLang="en-US" sz="1000" dirty="0">
                        <a:solidFill>
                          <a:schemeClr val="tx1"/>
                        </a:solidFill>
                        <a:latin typeface="+mn-ea"/>
                        <a:ea typeface="+mn-ea"/>
                      </a:endParaRPr>
                    </a:p>
                  </a:txBody>
                  <a:tcPr anchor="ctr">
                    <a:solidFill>
                      <a:schemeClr val="tx2">
                        <a:lumMod val="20000"/>
                        <a:lumOff val="80000"/>
                      </a:schemeClr>
                    </a:solidFill>
                  </a:tcPr>
                </a:tc>
                <a:tc>
                  <a:txBody>
                    <a:bodyPr/>
                    <a:lstStyle/>
                    <a:p>
                      <a:pPr algn="just"/>
                      <a:r>
                        <a:rPr lang="en-US" altLang="ja-JP" sz="1000" dirty="0"/>
                        <a:t>【</a:t>
                      </a:r>
                      <a:r>
                        <a:rPr lang="ja-JP" altLang="en-US" sz="1000" dirty="0"/>
                        <a:t>ウの波形の振動数＜実験２の波形の振動数</a:t>
                      </a:r>
                      <a:r>
                        <a:rPr lang="en-US" altLang="ja-JP" sz="1000" dirty="0"/>
                        <a:t>】</a:t>
                      </a:r>
                      <a:r>
                        <a:rPr lang="ja-JP" altLang="en-US" sz="1000" dirty="0"/>
                        <a:t>の条件を満たしているもの</a:t>
                      </a:r>
                      <a:endParaRPr kumimoji="1" lang="ja-JP" altLang="en-US" sz="1000" dirty="0">
                        <a:solidFill>
                          <a:schemeClr val="tx1"/>
                        </a:solidFill>
                        <a:latin typeface="+mn-ea"/>
                        <a:ea typeface="+mn-ea"/>
                      </a:endParaRP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rPr>
                        <a:t>○</a:t>
                      </a:r>
                    </a:p>
                  </a:txBody>
                  <a:tcPr anchor="ctr">
                    <a:solidFill>
                      <a:schemeClr val="tx2">
                        <a:lumMod val="20000"/>
                        <a:lumOff val="80000"/>
                      </a:schemeClr>
                    </a:solidFill>
                  </a:tcPr>
                </a:tc>
                <a:tc>
                  <a:txBody>
                    <a:bodyPr/>
                    <a:lstStyle/>
                    <a:p>
                      <a:pPr algn="ctr"/>
                      <a:r>
                        <a:rPr kumimoji="1" lang="en-US" altLang="ja-JP" sz="1000" dirty="0">
                          <a:solidFill>
                            <a:schemeClr val="tx1"/>
                          </a:solidFill>
                          <a:latin typeface="+mn-ea"/>
                          <a:ea typeface="+mn-ea"/>
                        </a:rPr>
                        <a:t>3.3</a:t>
                      </a:r>
                      <a:endParaRPr kumimoji="1" lang="ja-JP" altLang="en-US" sz="1000" dirty="0">
                        <a:solidFill>
                          <a:schemeClr val="tx1"/>
                        </a:solidFill>
                        <a:latin typeface="+mn-ea"/>
                        <a:ea typeface="+mn-ea"/>
                      </a:endParaRPr>
                    </a:p>
                  </a:txBody>
                  <a:tcPr anchor="ctr">
                    <a:solidFill>
                      <a:schemeClr val="tx2">
                        <a:lumMod val="20000"/>
                        <a:lumOff val="80000"/>
                      </a:schemeClr>
                    </a:solidFill>
                  </a:tcPr>
                </a:tc>
                <a:tc>
                  <a:txBody>
                    <a:bodyPr/>
                    <a:lstStyle/>
                    <a:p>
                      <a:pPr algn="ctr"/>
                      <a:r>
                        <a:rPr kumimoji="1" lang="en-US" altLang="ja-JP" sz="1000" dirty="0">
                          <a:solidFill>
                            <a:schemeClr val="tx1"/>
                          </a:solidFill>
                          <a:latin typeface="+mn-ea"/>
                          <a:ea typeface="+mn-ea"/>
                        </a:rPr>
                        <a:t>3.5</a:t>
                      </a:r>
                      <a:endParaRPr kumimoji="1" lang="ja-JP" altLang="en-US" sz="1000" dirty="0">
                        <a:solidFill>
                          <a:schemeClr val="tx1"/>
                        </a:solidFill>
                        <a:latin typeface="+mn-ea"/>
                        <a:ea typeface="+mn-ea"/>
                      </a:endParaRPr>
                    </a:p>
                  </a:txBody>
                  <a:tcPr anchor="ctr">
                    <a:solidFill>
                      <a:schemeClr val="tx2">
                        <a:lumMod val="20000"/>
                        <a:lumOff val="80000"/>
                      </a:schemeClr>
                    </a:solidFill>
                  </a:tcPr>
                </a:tc>
                <a:tc>
                  <a:txBody>
                    <a:bodyPr/>
                    <a:lstStyle/>
                    <a:p>
                      <a:pPr algn="ctr"/>
                      <a:endParaRPr kumimoji="1" lang="ja-JP" altLang="en-US" sz="1000" dirty="0">
                        <a:solidFill>
                          <a:schemeClr val="tx1"/>
                        </a:solidFill>
                        <a:latin typeface="+mn-ea"/>
                        <a:ea typeface="+mn-ea"/>
                      </a:endParaRPr>
                    </a:p>
                  </a:txBody>
                  <a:tcPr anchor="ctr">
                    <a:solidFill>
                      <a:schemeClr val="tx2">
                        <a:lumMod val="20000"/>
                        <a:lumOff val="80000"/>
                      </a:schemeClr>
                    </a:solidFill>
                  </a:tcPr>
                </a:tc>
                <a:tc>
                  <a:txBody>
                    <a:bodyPr/>
                    <a:lstStyle/>
                    <a:p>
                      <a:pPr algn="ctr"/>
                      <a:endParaRPr kumimoji="1" lang="ja-JP" altLang="en-US" sz="1000" dirty="0">
                        <a:solidFill>
                          <a:schemeClr val="tx1"/>
                        </a:solidFill>
                        <a:latin typeface="+mn-ea"/>
                        <a:ea typeface="+mn-ea"/>
                      </a:endParaRPr>
                    </a:p>
                  </a:txBody>
                  <a:tcPr anchor="ctr">
                    <a:solidFill>
                      <a:schemeClr val="tx2">
                        <a:lumMod val="20000"/>
                        <a:lumOff val="80000"/>
                      </a:schemeClr>
                    </a:solidFill>
                  </a:tcPr>
                </a:tc>
                <a:extLst>
                  <a:ext uri="{0D108BD9-81ED-4DB2-BD59-A6C34878D82A}">
                    <a16:rowId xmlns:a16="http://schemas.microsoft.com/office/drawing/2014/main" val="3838217385"/>
                  </a:ext>
                </a:extLst>
              </a:tr>
              <a:tr h="244618">
                <a:tc>
                  <a:txBody>
                    <a:bodyPr/>
                    <a:lstStyle/>
                    <a:p>
                      <a:pPr algn="ctr"/>
                      <a:r>
                        <a:rPr kumimoji="1" lang="en-US" altLang="ja-JP" sz="1000" dirty="0">
                          <a:solidFill>
                            <a:schemeClr val="tx1"/>
                          </a:solidFill>
                          <a:latin typeface="+mn-ea"/>
                          <a:ea typeface="+mn-ea"/>
                        </a:rPr>
                        <a:t>13</a:t>
                      </a:r>
                      <a:endParaRPr kumimoji="1" lang="ja-JP" altLang="en-US" sz="1000" dirty="0">
                        <a:solidFill>
                          <a:schemeClr val="tx1"/>
                        </a:solidFill>
                        <a:latin typeface="+mn-ea"/>
                        <a:ea typeface="+mn-ea"/>
                      </a:endParaRPr>
                    </a:p>
                  </a:txBody>
                  <a:tcPr anchor="ctr">
                    <a:noFill/>
                  </a:tcPr>
                </a:tc>
                <a:tc>
                  <a:txBody>
                    <a:bodyPr/>
                    <a:lstStyle/>
                    <a:p>
                      <a:pPr algn="just"/>
                      <a:r>
                        <a:rPr lang="en-US" altLang="ja-JP" sz="1000" dirty="0"/>
                        <a:t>【</a:t>
                      </a:r>
                      <a:r>
                        <a:rPr lang="ja-JP" altLang="en-US" sz="1000" dirty="0"/>
                        <a:t>ウの波形の振動数＜実験１の波形の振動数</a:t>
                      </a:r>
                      <a:r>
                        <a:rPr lang="en-US" altLang="ja-JP" sz="1000" dirty="0"/>
                        <a:t>】</a:t>
                      </a:r>
                      <a:r>
                        <a:rPr lang="ja-JP" altLang="en-US" sz="1000" dirty="0"/>
                        <a:t>の条件を満たしているもの</a:t>
                      </a:r>
                      <a:endParaRPr kumimoji="1" lang="ja-JP" altLang="en-US" sz="1000" dirty="0">
                        <a:solidFill>
                          <a:schemeClr val="tx1"/>
                        </a:solidFill>
                        <a:latin typeface="+mn-ea"/>
                        <a:ea typeface="+mn-ea"/>
                      </a:endParaRPr>
                    </a:p>
                  </a:txBody>
                  <a:tcPr>
                    <a:noFill/>
                  </a:tcPr>
                </a:tc>
                <a:tc>
                  <a:txBody>
                    <a:bodyPr/>
                    <a:lstStyle/>
                    <a:p>
                      <a:pPr algn="ctr"/>
                      <a:endParaRPr kumimoji="1" lang="ja-JP" altLang="en-US" sz="1000" dirty="0">
                        <a:solidFill>
                          <a:schemeClr val="tx1"/>
                        </a:solidFill>
                        <a:latin typeface="+mn-ea"/>
                        <a:ea typeface="+mn-ea"/>
                      </a:endParaRPr>
                    </a:p>
                  </a:txBody>
                  <a:tcPr anchor="ctr">
                    <a:noFill/>
                  </a:tcPr>
                </a:tc>
                <a:tc>
                  <a:txBody>
                    <a:bodyPr/>
                    <a:lstStyle/>
                    <a:p>
                      <a:pPr algn="ctr"/>
                      <a:r>
                        <a:rPr kumimoji="1" lang="en-US" altLang="ja-JP" sz="1000" dirty="0">
                          <a:solidFill>
                            <a:schemeClr val="tx1"/>
                          </a:solidFill>
                          <a:latin typeface="+mn-ea"/>
                          <a:ea typeface="+mn-ea"/>
                        </a:rPr>
                        <a:t>0.1</a:t>
                      </a:r>
                      <a:endParaRPr kumimoji="1" lang="ja-JP" altLang="en-US" sz="1000" dirty="0">
                        <a:solidFill>
                          <a:schemeClr val="tx1"/>
                        </a:solidFill>
                        <a:latin typeface="+mn-ea"/>
                        <a:ea typeface="+mn-ea"/>
                      </a:endParaRPr>
                    </a:p>
                  </a:txBody>
                  <a:tcPr anchor="ctr">
                    <a:noFill/>
                  </a:tcPr>
                </a:tc>
                <a:tc>
                  <a:txBody>
                    <a:bodyPr/>
                    <a:lstStyle/>
                    <a:p>
                      <a:pPr algn="ctr"/>
                      <a:r>
                        <a:rPr kumimoji="1" lang="en-US" altLang="ja-JP" sz="1000" dirty="0">
                          <a:solidFill>
                            <a:schemeClr val="tx1"/>
                          </a:solidFill>
                          <a:latin typeface="+mn-ea"/>
                          <a:ea typeface="+mn-ea"/>
                        </a:rPr>
                        <a:t>0.1</a:t>
                      </a:r>
                      <a:endParaRPr kumimoji="1" lang="ja-JP" altLang="en-US" sz="1000" dirty="0">
                        <a:solidFill>
                          <a:schemeClr val="tx1"/>
                        </a:solidFill>
                        <a:latin typeface="+mn-ea"/>
                        <a:ea typeface="+mn-ea"/>
                      </a:endParaRPr>
                    </a:p>
                  </a:txBody>
                  <a:tcPr anchor="ctr">
                    <a:noFill/>
                  </a:tcPr>
                </a:tc>
                <a:tc>
                  <a:txBody>
                    <a:bodyPr/>
                    <a:lstStyle/>
                    <a:p>
                      <a:pPr algn="ctr"/>
                      <a:endParaRPr kumimoji="1" lang="ja-JP" altLang="en-US" sz="1000" dirty="0">
                        <a:solidFill>
                          <a:schemeClr val="tx1"/>
                        </a:solidFill>
                        <a:latin typeface="+mn-ea"/>
                        <a:ea typeface="+mn-ea"/>
                      </a:endParaRPr>
                    </a:p>
                  </a:txBody>
                  <a:tcPr anchor="ctr">
                    <a:noFill/>
                  </a:tcPr>
                </a:tc>
                <a:tc>
                  <a:txBody>
                    <a:bodyPr/>
                    <a:lstStyle/>
                    <a:p>
                      <a:pPr algn="ctr"/>
                      <a:endParaRPr kumimoji="1" lang="ja-JP" altLang="en-US" sz="1000" dirty="0">
                        <a:solidFill>
                          <a:schemeClr val="tx1"/>
                        </a:solidFill>
                        <a:latin typeface="+mn-ea"/>
                        <a:ea typeface="+mn-ea"/>
                      </a:endParaRPr>
                    </a:p>
                  </a:txBody>
                  <a:tcPr anchor="ctr">
                    <a:noFill/>
                  </a:tcPr>
                </a:tc>
                <a:extLst>
                  <a:ext uri="{0D108BD9-81ED-4DB2-BD59-A6C34878D82A}">
                    <a16:rowId xmlns:a16="http://schemas.microsoft.com/office/drawing/2014/main" val="1722760194"/>
                  </a:ext>
                </a:extLst>
              </a:tr>
              <a:tr h="244618">
                <a:tc>
                  <a:txBody>
                    <a:bodyPr/>
                    <a:lstStyle/>
                    <a:p>
                      <a:pPr algn="ctr"/>
                      <a:r>
                        <a:rPr kumimoji="1" lang="en-US" altLang="ja-JP" sz="1000" dirty="0">
                          <a:solidFill>
                            <a:schemeClr val="tx1"/>
                          </a:solidFill>
                          <a:latin typeface="+mn-ea"/>
                          <a:ea typeface="+mn-ea"/>
                        </a:rPr>
                        <a:t>14</a:t>
                      </a:r>
                      <a:endParaRPr kumimoji="1" lang="ja-JP" altLang="en-US" sz="1000" dirty="0">
                        <a:solidFill>
                          <a:schemeClr val="tx1"/>
                        </a:solidFill>
                        <a:latin typeface="+mn-ea"/>
                        <a:ea typeface="+mn-ea"/>
                      </a:endParaRPr>
                    </a:p>
                  </a:txBody>
                  <a:tcPr anchor="ctr">
                    <a:noFill/>
                  </a:tcPr>
                </a:tc>
                <a:tc>
                  <a:txBody>
                    <a:bodyPr/>
                    <a:lstStyle/>
                    <a:p>
                      <a:pPr algn="just"/>
                      <a:r>
                        <a:rPr lang="en-US" altLang="ja-JP" sz="1000" dirty="0"/>
                        <a:t>【</a:t>
                      </a:r>
                      <a:r>
                        <a:rPr lang="ja-JP" altLang="en-US" sz="1000" dirty="0"/>
                        <a:t>ウの波形の振動数＜実験１、２の波形の振動数</a:t>
                      </a:r>
                      <a:r>
                        <a:rPr lang="en-US" altLang="ja-JP" sz="1000" dirty="0"/>
                        <a:t>】</a:t>
                      </a:r>
                      <a:r>
                        <a:rPr lang="ja-JP" altLang="en-US" sz="1000" dirty="0"/>
                        <a:t>の条件を満たしているが、 振幅について触れているもの</a:t>
                      </a:r>
                      <a:endParaRPr kumimoji="1" lang="ja-JP" altLang="en-US" sz="1000" dirty="0">
                        <a:solidFill>
                          <a:schemeClr val="tx1"/>
                        </a:solidFill>
                        <a:latin typeface="+mn-ea"/>
                        <a:ea typeface="+mn-ea"/>
                      </a:endParaRPr>
                    </a:p>
                  </a:txBody>
                  <a:tcPr>
                    <a:noFill/>
                  </a:tcPr>
                </a:tc>
                <a:tc>
                  <a:txBody>
                    <a:bodyPr/>
                    <a:lstStyle/>
                    <a:p>
                      <a:pPr algn="ctr"/>
                      <a:endParaRPr kumimoji="1" lang="ja-JP" altLang="en-US" sz="1000" dirty="0">
                        <a:solidFill>
                          <a:schemeClr val="tx1"/>
                        </a:solidFill>
                        <a:latin typeface="+mn-ea"/>
                        <a:ea typeface="+mn-ea"/>
                      </a:endParaRPr>
                    </a:p>
                  </a:txBody>
                  <a:tcPr anchor="ctr">
                    <a:noFill/>
                  </a:tcPr>
                </a:tc>
                <a:tc>
                  <a:txBody>
                    <a:bodyPr/>
                    <a:lstStyle/>
                    <a:p>
                      <a:pPr algn="ctr"/>
                      <a:r>
                        <a:rPr kumimoji="1" lang="en-US" altLang="ja-JP" sz="1000" dirty="0">
                          <a:solidFill>
                            <a:schemeClr val="tx1"/>
                          </a:solidFill>
                          <a:latin typeface="+mn-ea"/>
                          <a:ea typeface="+mn-ea"/>
                        </a:rPr>
                        <a:t>0.0</a:t>
                      </a:r>
                      <a:endParaRPr kumimoji="1" lang="ja-JP" altLang="en-US" sz="1000" dirty="0">
                        <a:solidFill>
                          <a:schemeClr val="tx1"/>
                        </a:solidFill>
                        <a:latin typeface="+mn-ea"/>
                        <a:ea typeface="+mn-ea"/>
                      </a:endParaRPr>
                    </a:p>
                  </a:txBody>
                  <a:tcPr anchor="ctr">
                    <a:noFill/>
                  </a:tcPr>
                </a:tc>
                <a:tc>
                  <a:txBody>
                    <a:bodyPr/>
                    <a:lstStyle/>
                    <a:p>
                      <a:pPr algn="ctr"/>
                      <a:r>
                        <a:rPr kumimoji="1" lang="en-US" altLang="ja-JP" sz="1000" dirty="0">
                          <a:solidFill>
                            <a:schemeClr val="tx1"/>
                          </a:solidFill>
                          <a:latin typeface="+mn-ea"/>
                          <a:ea typeface="+mn-ea"/>
                        </a:rPr>
                        <a:t>0.0</a:t>
                      </a:r>
                      <a:endParaRPr kumimoji="1" lang="ja-JP" altLang="en-US" sz="1000" dirty="0">
                        <a:solidFill>
                          <a:schemeClr val="tx1"/>
                        </a:solidFill>
                        <a:latin typeface="+mn-ea"/>
                        <a:ea typeface="+mn-ea"/>
                      </a:endParaRPr>
                    </a:p>
                  </a:txBody>
                  <a:tcPr anchor="ctr">
                    <a:noFill/>
                  </a:tcPr>
                </a:tc>
                <a:tc>
                  <a:txBody>
                    <a:bodyPr/>
                    <a:lstStyle/>
                    <a:p>
                      <a:pPr algn="ctr"/>
                      <a:endParaRPr kumimoji="1" lang="ja-JP" altLang="en-US" sz="1000" dirty="0">
                        <a:solidFill>
                          <a:schemeClr val="tx1"/>
                        </a:solidFill>
                        <a:latin typeface="+mn-ea"/>
                        <a:ea typeface="+mn-ea"/>
                      </a:endParaRPr>
                    </a:p>
                  </a:txBody>
                  <a:tcPr anchor="ctr">
                    <a:noFill/>
                  </a:tcPr>
                </a:tc>
                <a:tc>
                  <a:txBody>
                    <a:bodyPr/>
                    <a:lstStyle/>
                    <a:p>
                      <a:pPr algn="ctr"/>
                      <a:endParaRPr kumimoji="1" lang="ja-JP" altLang="en-US" sz="1000" dirty="0">
                        <a:solidFill>
                          <a:schemeClr val="tx1"/>
                        </a:solidFill>
                        <a:latin typeface="+mn-ea"/>
                        <a:ea typeface="+mn-ea"/>
                      </a:endParaRPr>
                    </a:p>
                  </a:txBody>
                  <a:tcPr anchor="ctr">
                    <a:noFill/>
                  </a:tcPr>
                </a:tc>
                <a:extLst>
                  <a:ext uri="{0D108BD9-81ED-4DB2-BD59-A6C34878D82A}">
                    <a16:rowId xmlns:a16="http://schemas.microsoft.com/office/drawing/2014/main" val="3142442009"/>
                  </a:ext>
                </a:extLst>
              </a:tr>
              <a:tr h="244618">
                <a:tc>
                  <a:txBody>
                    <a:bodyPr/>
                    <a:lstStyle/>
                    <a:p>
                      <a:pPr algn="ctr"/>
                      <a:r>
                        <a:rPr kumimoji="1" lang="en-US" altLang="ja-JP" sz="1000" dirty="0">
                          <a:solidFill>
                            <a:schemeClr val="tx1"/>
                          </a:solidFill>
                          <a:latin typeface="+mn-ea"/>
                          <a:ea typeface="+mn-ea"/>
                        </a:rPr>
                        <a:t>15</a:t>
                      </a:r>
                      <a:endParaRPr kumimoji="1" lang="ja-JP" altLang="en-US" sz="1000" dirty="0">
                        <a:solidFill>
                          <a:schemeClr val="tx1"/>
                        </a:solidFill>
                        <a:latin typeface="+mn-ea"/>
                        <a:ea typeface="+mn-ea"/>
                      </a:endParaRPr>
                    </a:p>
                  </a:txBody>
                  <a:tcPr anchor="ctr">
                    <a:solidFill>
                      <a:schemeClr val="accent2">
                        <a:lumMod val="20000"/>
                        <a:lumOff val="80000"/>
                      </a:schemeClr>
                    </a:solidFill>
                  </a:tcPr>
                </a:tc>
                <a:tc>
                  <a:txBody>
                    <a:bodyPr/>
                    <a:lstStyle/>
                    <a:p>
                      <a:pPr algn="just"/>
                      <a:r>
                        <a:rPr lang="ja-JP" altLang="en-US" sz="1000" dirty="0"/>
                        <a:t>上記以外の解答</a:t>
                      </a:r>
                      <a:endParaRPr kumimoji="1" lang="ja-JP" altLang="en-US" sz="1000" dirty="0">
                        <a:solidFill>
                          <a:schemeClr val="tx1"/>
                        </a:solidFill>
                        <a:latin typeface="+mn-ea"/>
                        <a:ea typeface="+mn-ea"/>
                      </a:endParaRPr>
                    </a:p>
                  </a:txBody>
                  <a:tcPr>
                    <a:solidFill>
                      <a:schemeClr val="accent2">
                        <a:lumMod val="20000"/>
                        <a:lumOff val="80000"/>
                      </a:schemeClr>
                    </a:solidFill>
                  </a:tcPr>
                </a:tc>
                <a:tc>
                  <a:txBody>
                    <a:bodyPr/>
                    <a:lstStyle/>
                    <a:p>
                      <a:pPr algn="ctr"/>
                      <a:endParaRPr kumimoji="1" lang="ja-JP" altLang="en-US" sz="1000" dirty="0">
                        <a:solidFill>
                          <a:schemeClr val="tx1"/>
                        </a:solidFill>
                        <a:latin typeface="+mn-ea"/>
                        <a:ea typeface="+mn-ea"/>
                      </a:endParaRPr>
                    </a:p>
                  </a:txBody>
                  <a:tcPr anchor="ctr">
                    <a:solidFill>
                      <a:schemeClr val="accent2">
                        <a:lumMod val="20000"/>
                        <a:lumOff val="80000"/>
                      </a:schemeClr>
                    </a:solidFill>
                  </a:tcPr>
                </a:tc>
                <a:tc>
                  <a:txBody>
                    <a:bodyPr/>
                    <a:lstStyle/>
                    <a:p>
                      <a:pPr algn="ctr"/>
                      <a:r>
                        <a:rPr kumimoji="1" lang="en-US" altLang="ja-JP" sz="1000" dirty="0">
                          <a:solidFill>
                            <a:schemeClr val="tx1"/>
                          </a:solidFill>
                          <a:latin typeface="+mn-ea"/>
                          <a:ea typeface="+mn-ea"/>
                        </a:rPr>
                        <a:t>20.9</a:t>
                      </a:r>
                      <a:endParaRPr kumimoji="1" lang="ja-JP" altLang="en-US" sz="1000" dirty="0">
                        <a:solidFill>
                          <a:schemeClr val="tx1"/>
                        </a:solidFill>
                        <a:latin typeface="+mn-ea"/>
                        <a:ea typeface="+mn-ea"/>
                      </a:endParaRPr>
                    </a:p>
                  </a:txBody>
                  <a:tcPr anchor="ctr">
                    <a:solidFill>
                      <a:schemeClr val="accent2">
                        <a:lumMod val="20000"/>
                        <a:lumOff val="80000"/>
                      </a:schemeClr>
                    </a:solidFill>
                  </a:tcPr>
                </a:tc>
                <a:tc>
                  <a:txBody>
                    <a:bodyPr/>
                    <a:lstStyle/>
                    <a:p>
                      <a:pPr algn="ctr"/>
                      <a:r>
                        <a:rPr kumimoji="1" lang="en-US" altLang="ja-JP" sz="1000" dirty="0">
                          <a:solidFill>
                            <a:schemeClr val="tx1"/>
                          </a:solidFill>
                          <a:latin typeface="+mn-ea"/>
                          <a:ea typeface="+mn-ea"/>
                        </a:rPr>
                        <a:t>21.2</a:t>
                      </a:r>
                      <a:endParaRPr kumimoji="1" lang="ja-JP" altLang="en-US" sz="1000" dirty="0">
                        <a:solidFill>
                          <a:schemeClr val="tx1"/>
                        </a:solidFill>
                        <a:latin typeface="+mn-ea"/>
                        <a:ea typeface="+mn-ea"/>
                      </a:endParaRPr>
                    </a:p>
                  </a:txBody>
                  <a:tcPr anchor="ctr">
                    <a:solidFill>
                      <a:schemeClr val="accent2">
                        <a:lumMod val="20000"/>
                        <a:lumOff val="80000"/>
                      </a:schemeClr>
                    </a:solidFill>
                  </a:tcPr>
                </a:tc>
                <a:tc>
                  <a:txBody>
                    <a:bodyPr/>
                    <a:lstStyle/>
                    <a:p>
                      <a:pPr algn="ctr"/>
                      <a:endParaRPr kumimoji="1" lang="ja-JP" altLang="en-US" sz="1000" dirty="0">
                        <a:solidFill>
                          <a:schemeClr val="tx1"/>
                        </a:solidFill>
                        <a:latin typeface="+mn-ea"/>
                        <a:ea typeface="+mn-ea"/>
                      </a:endParaRPr>
                    </a:p>
                  </a:txBody>
                  <a:tcPr anchor="ctr">
                    <a:solidFill>
                      <a:schemeClr val="accent2">
                        <a:lumMod val="20000"/>
                        <a:lumOff val="80000"/>
                      </a:schemeClr>
                    </a:solidFill>
                  </a:tcPr>
                </a:tc>
                <a:tc>
                  <a:txBody>
                    <a:bodyPr/>
                    <a:lstStyle/>
                    <a:p>
                      <a:pPr algn="ctr"/>
                      <a:endParaRPr kumimoji="1" lang="ja-JP" altLang="en-US" sz="1000" dirty="0">
                        <a:solidFill>
                          <a:schemeClr val="tx1"/>
                        </a:solidFill>
                        <a:latin typeface="+mn-ea"/>
                        <a:ea typeface="+mn-ea"/>
                      </a:endParaRPr>
                    </a:p>
                  </a:txBody>
                  <a:tcPr anchor="ctr">
                    <a:solidFill>
                      <a:schemeClr val="accent2">
                        <a:lumMod val="20000"/>
                        <a:lumOff val="80000"/>
                      </a:schemeClr>
                    </a:solidFill>
                  </a:tcPr>
                </a:tc>
                <a:extLst>
                  <a:ext uri="{0D108BD9-81ED-4DB2-BD59-A6C34878D82A}">
                    <a16:rowId xmlns:a16="http://schemas.microsoft.com/office/drawing/2014/main" val="2180545951"/>
                  </a:ext>
                </a:extLst>
              </a:tr>
              <a:tr h="244618">
                <a:tc gridSpan="7">
                  <a:txBody>
                    <a:bodyPr/>
                    <a:lstStyle/>
                    <a:p>
                      <a:pPr algn="l"/>
                      <a:r>
                        <a:rPr kumimoji="1" lang="ja-JP" altLang="en-US" sz="1000" dirty="0">
                          <a:solidFill>
                            <a:schemeClr val="tx1"/>
                          </a:solidFill>
                          <a:latin typeface="+mn-ea"/>
                          <a:ea typeface="+mn-ea"/>
                        </a:rPr>
                        <a:t>上記以外の解答</a:t>
                      </a:r>
                    </a:p>
                  </a:txBody>
                  <a:tcPr anchor="ctr">
                    <a:solidFill>
                      <a:schemeClr val="bg1">
                        <a:lumMod val="95000"/>
                      </a:schemeClr>
                    </a:solidFill>
                  </a:tcPr>
                </a:tc>
                <a:tc hMerge="1">
                  <a:txBody>
                    <a:bodyPr/>
                    <a:lstStyle/>
                    <a:p>
                      <a:pPr algn="just"/>
                      <a:endParaRPr kumimoji="1" lang="ja-JP" altLang="en-US" sz="1000" dirty="0">
                        <a:solidFill>
                          <a:schemeClr val="tx1"/>
                        </a:solidFill>
                        <a:latin typeface="+mn-ea"/>
                        <a:ea typeface="+mn-ea"/>
                      </a:endParaRPr>
                    </a:p>
                  </a:txBody>
                  <a:tcPr>
                    <a:noFill/>
                  </a:tcPr>
                </a:tc>
                <a:tc hMerge="1">
                  <a:txBody>
                    <a:bodyPr/>
                    <a:lstStyle/>
                    <a:p>
                      <a:pPr algn="ctr"/>
                      <a:endParaRPr kumimoji="1" lang="ja-JP" altLang="en-US" sz="1000" dirty="0">
                        <a:solidFill>
                          <a:schemeClr val="tx1"/>
                        </a:solidFill>
                        <a:latin typeface="+mn-ea"/>
                        <a:ea typeface="+mn-ea"/>
                      </a:endParaRPr>
                    </a:p>
                  </a:txBody>
                  <a:tcPr anchor="ctr">
                    <a:noFill/>
                  </a:tcPr>
                </a:tc>
                <a:tc hMerge="1">
                  <a:txBody>
                    <a:bodyPr/>
                    <a:lstStyle/>
                    <a:p>
                      <a:pPr algn="ctr"/>
                      <a:endParaRPr kumimoji="1" lang="ja-JP" altLang="en-US" sz="1000" dirty="0">
                        <a:solidFill>
                          <a:schemeClr val="tx1"/>
                        </a:solidFill>
                        <a:latin typeface="+mn-ea"/>
                        <a:ea typeface="+mn-ea"/>
                      </a:endParaRPr>
                    </a:p>
                  </a:txBody>
                  <a:tcPr anchor="ctr">
                    <a:noFill/>
                  </a:tcPr>
                </a:tc>
                <a:tc hMerge="1">
                  <a:txBody>
                    <a:bodyPr/>
                    <a:lstStyle/>
                    <a:p>
                      <a:pPr algn="ctr"/>
                      <a:endParaRPr kumimoji="1" lang="ja-JP" altLang="en-US" sz="1000" dirty="0">
                        <a:solidFill>
                          <a:schemeClr val="tx1"/>
                        </a:solidFill>
                        <a:latin typeface="+mn-ea"/>
                        <a:ea typeface="+mn-ea"/>
                      </a:endParaRPr>
                    </a:p>
                  </a:txBody>
                  <a:tcPr anchor="ctr">
                    <a:noFill/>
                  </a:tcPr>
                </a:tc>
                <a:tc hMerge="1">
                  <a:txBody>
                    <a:bodyPr/>
                    <a:lstStyle/>
                    <a:p>
                      <a:pPr algn="ctr"/>
                      <a:endParaRPr kumimoji="1" lang="ja-JP" altLang="en-US" sz="1000" dirty="0">
                        <a:solidFill>
                          <a:schemeClr val="tx1"/>
                        </a:solidFill>
                        <a:latin typeface="+mn-ea"/>
                        <a:ea typeface="+mn-ea"/>
                      </a:endParaRPr>
                    </a:p>
                  </a:txBody>
                  <a:tcPr anchor="ctr">
                    <a:noFill/>
                  </a:tcPr>
                </a:tc>
                <a:tc hMerge="1">
                  <a:txBody>
                    <a:bodyPr/>
                    <a:lstStyle/>
                    <a:p>
                      <a:pPr algn="ctr"/>
                      <a:endParaRPr kumimoji="1" lang="ja-JP" altLang="en-US" sz="1000" dirty="0">
                        <a:solidFill>
                          <a:schemeClr val="tx1"/>
                        </a:solidFill>
                        <a:latin typeface="+mn-ea"/>
                        <a:ea typeface="+mn-ea"/>
                      </a:endParaRPr>
                    </a:p>
                  </a:txBody>
                  <a:tcPr anchor="ctr">
                    <a:noFill/>
                  </a:tcPr>
                </a:tc>
                <a:extLst>
                  <a:ext uri="{0D108BD9-81ED-4DB2-BD59-A6C34878D82A}">
                    <a16:rowId xmlns:a16="http://schemas.microsoft.com/office/drawing/2014/main" val="1364213028"/>
                  </a:ext>
                </a:extLst>
              </a:tr>
              <a:tr h="244618">
                <a:tc>
                  <a:txBody>
                    <a:bodyPr/>
                    <a:lstStyle/>
                    <a:p>
                      <a:pPr algn="ctr"/>
                      <a:r>
                        <a:rPr kumimoji="1" lang="en-US" altLang="ja-JP" sz="1000" dirty="0">
                          <a:solidFill>
                            <a:schemeClr val="tx1"/>
                          </a:solidFill>
                          <a:latin typeface="+mn-ea"/>
                          <a:ea typeface="+mn-ea"/>
                        </a:rPr>
                        <a:t>19</a:t>
                      </a:r>
                      <a:endParaRPr kumimoji="1" lang="ja-JP" altLang="en-US" sz="1000" dirty="0">
                        <a:solidFill>
                          <a:schemeClr val="tx1"/>
                        </a:solidFill>
                        <a:latin typeface="+mn-ea"/>
                        <a:ea typeface="+mn-ea"/>
                      </a:endParaRPr>
                    </a:p>
                  </a:txBody>
                  <a:tcPr anchor="ctr">
                    <a:noFill/>
                  </a:tcPr>
                </a:tc>
                <a:tc>
                  <a:txBody>
                    <a:bodyPr/>
                    <a:lstStyle/>
                    <a:p>
                      <a:pPr algn="just"/>
                      <a:r>
                        <a:rPr kumimoji="1" lang="ja-JP" altLang="en-US" sz="1000" dirty="0">
                          <a:solidFill>
                            <a:schemeClr val="tx1"/>
                          </a:solidFill>
                          <a:latin typeface="+mn-ea"/>
                          <a:ea typeface="+mn-ea"/>
                        </a:rPr>
                        <a:t>ア～ウのいずれかを選択し、分かればよいことが無解答のもの</a:t>
                      </a:r>
                    </a:p>
                  </a:txBody>
                  <a:tcPr>
                    <a:noFill/>
                  </a:tcPr>
                </a:tc>
                <a:tc>
                  <a:txBody>
                    <a:bodyPr/>
                    <a:lstStyle/>
                    <a:p>
                      <a:pPr algn="ctr"/>
                      <a:endParaRPr kumimoji="1" lang="ja-JP" altLang="en-US" sz="1000" dirty="0">
                        <a:solidFill>
                          <a:schemeClr val="tx1"/>
                        </a:solidFill>
                        <a:latin typeface="+mn-ea"/>
                        <a:ea typeface="+mn-ea"/>
                      </a:endParaRPr>
                    </a:p>
                  </a:txBody>
                  <a:tcPr anchor="ctr">
                    <a:noFill/>
                  </a:tcPr>
                </a:tc>
                <a:tc>
                  <a:txBody>
                    <a:bodyPr/>
                    <a:lstStyle/>
                    <a:p>
                      <a:pPr algn="ctr"/>
                      <a:r>
                        <a:rPr kumimoji="1" lang="en-US" altLang="ja-JP" sz="1000" dirty="0">
                          <a:solidFill>
                            <a:schemeClr val="tx1"/>
                          </a:solidFill>
                          <a:latin typeface="+mn-ea"/>
                          <a:ea typeface="+mn-ea"/>
                        </a:rPr>
                        <a:t>15.0</a:t>
                      </a:r>
                      <a:endParaRPr kumimoji="1" lang="ja-JP" altLang="en-US" sz="1000" dirty="0">
                        <a:solidFill>
                          <a:schemeClr val="tx1"/>
                        </a:solidFill>
                        <a:latin typeface="+mn-ea"/>
                        <a:ea typeface="+mn-ea"/>
                      </a:endParaRPr>
                    </a:p>
                  </a:txBody>
                  <a:tcPr anchor="ctr">
                    <a:noFill/>
                  </a:tcPr>
                </a:tc>
                <a:tc>
                  <a:txBody>
                    <a:bodyPr/>
                    <a:lstStyle/>
                    <a:p>
                      <a:pPr algn="ctr"/>
                      <a:r>
                        <a:rPr kumimoji="1" lang="en-US" altLang="ja-JP" sz="1000" dirty="0">
                          <a:solidFill>
                            <a:schemeClr val="tx1"/>
                          </a:solidFill>
                          <a:latin typeface="+mn-ea"/>
                          <a:ea typeface="+mn-ea"/>
                        </a:rPr>
                        <a:t>12.2</a:t>
                      </a:r>
                      <a:endParaRPr kumimoji="1" lang="ja-JP" altLang="en-US" sz="1000" dirty="0">
                        <a:solidFill>
                          <a:schemeClr val="tx1"/>
                        </a:solidFill>
                        <a:latin typeface="+mn-ea"/>
                        <a:ea typeface="+mn-ea"/>
                      </a:endParaRPr>
                    </a:p>
                  </a:txBody>
                  <a:tcPr anchor="ctr">
                    <a:noFill/>
                  </a:tcPr>
                </a:tc>
                <a:tc>
                  <a:txBody>
                    <a:bodyPr/>
                    <a:lstStyle/>
                    <a:p>
                      <a:pPr algn="ctr"/>
                      <a:endParaRPr kumimoji="1" lang="ja-JP" altLang="en-US" sz="1000" dirty="0">
                        <a:solidFill>
                          <a:schemeClr val="tx1"/>
                        </a:solidFill>
                        <a:latin typeface="+mn-ea"/>
                        <a:ea typeface="+mn-ea"/>
                      </a:endParaRPr>
                    </a:p>
                  </a:txBody>
                  <a:tcPr anchor="ctr">
                    <a:noFill/>
                  </a:tcPr>
                </a:tc>
                <a:tc>
                  <a:txBody>
                    <a:bodyPr/>
                    <a:lstStyle/>
                    <a:p>
                      <a:pPr algn="ctr"/>
                      <a:endParaRPr kumimoji="1" lang="ja-JP" altLang="en-US" sz="1000" dirty="0">
                        <a:solidFill>
                          <a:schemeClr val="tx1"/>
                        </a:solidFill>
                        <a:latin typeface="+mn-ea"/>
                        <a:ea typeface="+mn-ea"/>
                      </a:endParaRPr>
                    </a:p>
                  </a:txBody>
                  <a:tcPr anchor="ctr">
                    <a:noFill/>
                  </a:tcPr>
                </a:tc>
                <a:extLst>
                  <a:ext uri="{0D108BD9-81ED-4DB2-BD59-A6C34878D82A}">
                    <a16:rowId xmlns:a16="http://schemas.microsoft.com/office/drawing/2014/main" val="3552353233"/>
                  </a:ext>
                </a:extLst>
              </a:tr>
            </a:tbl>
          </a:graphicData>
        </a:graphic>
      </p:graphicFrame>
      <p:sp>
        <p:nvSpPr>
          <p:cNvPr id="10" name="タイトル 1">
            <a:extLst>
              <a:ext uri="{FF2B5EF4-FFF2-40B4-BE49-F238E27FC236}">
                <a16:creationId xmlns:a16="http://schemas.microsoft.com/office/drawing/2014/main" id="{30072A87-297D-05EF-BEF3-05BA6880680E}"/>
              </a:ext>
            </a:extLst>
          </p:cNvPr>
          <p:cNvSpPr txBox="1">
            <a:spLocks/>
          </p:cNvSpPr>
          <p:nvPr/>
        </p:nvSpPr>
        <p:spPr>
          <a:xfrm>
            <a:off x="107504" y="106455"/>
            <a:ext cx="8928992" cy="407016"/>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4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理科 ２（１）考察の妥当性を高めるために、科学的な探究の見通しをもつ　解答類型分析シート　</a:t>
            </a:r>
          </a:p>
        </p:txBody>
      </p:sp>
      <p:sp>
        <p:nvSpPr>
          <p:cNvPr id="11" name="正方形/長方形 10">
            <a:extLst>
              <a:ext uri="{FF2B5EF4-FFF2-40B4-BE49-F238E27FC236}">
                <a16:creationId xmlns:a16="http://schemas.microsoft.com/office/drawing/2014/main" id="{49AC326C-6040-F422-7C03-4DCB748B5C5A}"/>
              </a:ext>
            </a:extLst>
          </p:cNvPr>
          <p:cNvSpPr/>
          <p:nvPr/>
        </p:nvSpPr>
        <p:spPr>
          <a:xfrm>
            <a:off x="1115616" y="147547"/>
            <a:ext cx="216024" cy="324831"/>
          </a:xfrm>
          <a:prstGeom prst="rect">
            <a:avLst/>
          </a:prstGeom>
          <a:noFill/>
          <a:ln w="381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6320667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9D27C-A4BE-A082-B118-805EF6C9F2E2}"/>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3945082D-0E80-AF12-5FD7-C198F946D1AD}"/>
              </a:ext>
            </a:extLst>
          </p:cNvPr>
          <p:cNvSpPr/>
          <p:nvPr/>
        </p:nvSpPr>
        <p:spPr>
          <a:xfrm>
            <a:off x="218730" y="552549"/>
            <a:ext cx="8573292" cy="1230223"/>
          </a:xfrm>
          <a:prstGeom prst="roundRect">
            <a:avLst>
              <a:gd name="adj" fmla="val 9081"/>
            </a:avLst>
          </a:prstGeom>
          <a:solidFill>
            <a:schemeClr val="accent5">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3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a:p>
            <a:pPr>
              <a:lnSpc>
                <a:spcPts val="31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a:p>
            <a:r>
              <a:rPr lang="ja-JP" altLang="en-US" sz="1800" b="1" dirty="0">
                <a:solidFill>
                  <a:srgbClr val="002060"/>
                </a:solidFill>
                <a:latin typeface="メイリオ" panose="020B0604030504040204" pitchFamily="50" charset="-128"/>
                <a:ea typeface="メイリオ" panose="020B0604030504040204" pitchFamily="50" charset="-128"/>
              </a:rPr>
              <a:t>　実験を行う前に予想される実験の結果を確認する場面を設定し、生徒の考えがより妥当なものになるように指導しましょう。</a:t>
            </a:r>
            <a:endParaRPr kumimoji="1" lang="ja-JP" altLang="en-US" b="1" dirty="0"/>
          </a:p>
        </p:txBody>
      </p:sp>
      <p:sp>
        <p:nvSpPr>
          <p:cNvPr id="2" name="四角形: 角を丸くする 1">
            <a:extLst>
              <a:ext uri="{FF2B5EF4-FFF2-40B4-BE49-F238E27FC236}">
                <a16:creationId xmlns:a16="http://schemas.microsoft.com/office/drawing/2014/main" id="{72C37D13-15FE-106F-A027-DC63DBBCE0A1}"/>
              </a:ext>
            </a:extLst>
          </p:cNvPr>
          <p:cNvSpPr/>
          <p:nvPr/>
        </p:nvSpPr>
        <p:spPr>
          <a:xfrm>
            <a:off x="218729" y="570743"/>
            <a:ext cx="3775611" cy="394339"/>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こんな授業を！授業改善のヒント</a:t>
            </a:r>
          </a:p>
        </p:txBody>
      </p:sp>
      <p:sp>
        <p:nvSpPr>
          <p:cNvPr id="32" name="正方形/長方形 31">
            <a:extLst>
              <a:ext uri="{FF2B5EF4-FFF2-40B4-BE49-F238E27FC236}">
                <a16:creationId xmlns:a16="http://schemas.microsoft.com/office/drawing/2014/main" id="{2A70F86A-BDA5-CF2C-327C-5E84FC30DB2A}"/>
              </a:ext>
            </a:extLst>
          </p:cNvPr>
          <p:cNvSpPr/>
          <p:nvPr/>
        </p:nvSpPr>
        <p:spPr>
          <a:xfrm>
            <a:off x="218730" y="1821850"/>
            <a:ext cx="8706540" cy="49296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3" name="タイトル 1">
            <a:extLst>
              <a:ext uri="{FF2B5EF4-FFF2-40B4-BE49-F238E27FC236}">
                <a16:creationId xmlns:a16="http://schemas.microsoft.com/office/drawing/2014/main" id="{EA2DA340-04E3-0954-2F34-83CC5B6AB695}"/>
              </a:ext>
            </a:extLst>
          </p:cNvPr>
          <p:cNvSpPr txBox="1">
            <a:spLocks/>
          </p:cNvSpPr>
          <p:nvPr/>
        </p:nvSpPr>
        <p:spPr>
          <a:xfrm>
            <a:off x="107504" y="106455"/>
            <a:ext cx="8928992" cy="407016"/>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4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理科 ２（１）考察の妥当性を高めるために、科学的な探究の見通しをもつ　授業展開例　</a:t>
            </a:r>
          </a:p>
        </p:txBody>
      </p:sp>
      <p:sp>
        <p:nvSpPr>
          <p:cNvPr id="6" name="正方形/長方形 5">
            <a:extLst>
              <a:ext uri="{FF2B5EF4-FFF2-40B4-BE49-F238E27FC236}">
                <a16:creationId xmlns:a16="http://schemas.microsoft.com/office/drawing/2014/main" id="{2B9C7303-026B-4A4B-6CE5-69499CB86734}"/>
              </a:ext>
            </a:extLst>
          </p:cNvPr>
          <p:cNvSpPr/>
          <p:nvPr/>
        </p:nvSpPr>
        <p:spPr>
          <a:xfrm>
            <a:off x="1456570" y="202260"/>
            <a:ext cx="294726" cy="254484"/>
          </a:xfrm>
          <a:prstGeom prst="rect">
            <a:avLst/>
          </a:prstGeom>
          <a:noFill/>
          <a:ln w="381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737DDAE2-AB6C-44AF-19D7-1E807DAA8F99}"/>
              </a:ext>
            </a:extLst>
          </p:cNvPr>
          <p:cNvGrpSpPr/>
          <p:nvPr/>
        </p:nvGrpSpPr>
        <p:grpSpPr>
          <a:xfrm>
            <a:off x="293737" y="3768556"/>
            <a:ext cx="632107" cy="933223"/>
            <a:chOff x="260687" y="2061475"/>
            <a:chExt cx="632107" cy="933223"/>
          </a:xfrm>
        </p:grpSpPr>
        <p:pic>
          <p:nvPicPr>
            <p:cNvPr id="7" name="図 6">
              <a:extLst>
                <a:ext uri="{FF2B5EF4-FFF2-40B4-BE49-F238E27FC236}">
                  <a16:creationId xmlns:a16="http://schemas.microsoft.com/office/drawing/2014/main" id="{2B1AFB48-F17E-8792-6439-590E64C72510}"/>
                </a:ext>
              </a:extLst>
            </p:cNvPr>
            <p:cNvPicPr>
              <a:picLocks noChangeAspect="1"/>
            </p:cNvPicPr>
            <p:nvPr/>
          </p:nvPicPr>
          <p:blipFill>
            <a:blip r:embed="rId3"/>
            <a:stretch>
              <a:fillRect/>
            </a:stretch>
          </p:blipFill>
          <p:spPr>
            <a:xfrm>
              <a:off x="260687" y="2061475"/>
              <a:ext cx="462004" cy="600817"/>
            </a:xfrm>
            <a:prstGeom prst="rect">
              <a:avLst/>
            </a:prstGeom>
          </p:spPr>
        </p:pic>
        <p:sp>
          <p:nvSpPr>
            <p:cNvPr id="21" name="テキスト ボックス 20">
              <a:extLst>
                <a:ext uri="{FF2B5EF4-FFF2-40B4-BE49-F238E27FC236}">
                  <a16:creationId xmlns:a16="http://schemas.microsoft.com/office/drawing/2014/main" id="{11A7D8EE-6050-FAAC-BC9A-CAFEDC46D741}"/>
                </a:ext>
              </a:extLst>
            </p:cNvPr>
            <p:cNvSpPr txBox="1"/>
            <p:nvPr/>
          </p:nvSpPr>
          <p:spPr>
            <a:xfrm>
              <a:off x="278556" y="2722829"/>
              <a:ext cx="614238" cy="271869"/>
            </a:xfrm>
            <a:prstGeom prst="rect">
              <a:avLst/>
            </a:prstGeom>
            <a:noFill/>
          </p:spPr>
          <p:txBody>
            <a:bodyPr wrap="square" rtlCol="0">
              <a:spAutoFit/>
            </a:bodyPr>
            <a:lstStyle/>
            <a:p>
              <a:pPr algn="just">
                <a:lnSpc>
                  <a:spcPts val="1400"/>
                </a:lnSpc>
              </a:pPr>
              <a:r>
                <a:rPr lang="ja-JP" altLang="en-US" sz="1200" dirty="0">
                  <a:solidFill>
                    <a:srgbClr val="002060"/>
                  </a:solidFill>
                  <a:latin typeface="メイリオ" panose="020B0604030504040204" pitchFamily="50" charset="-128"/>
                  <a:ea typeface="メイリオ" panose="020B0604030504040204" pitchFamily="50" charset="-128"/>
                </a:rPr>
                <a:t>先生</a:t>
              </a:r>
              <a:endParaRPr lang="en-US" altLang="ja-JP" sz="1200" dirty="0">
                <a:solidFill>
                  <a:srgbClr val="002060"/>
                </a:solidFill>
                <a:latin typeface="メイリオ" panose="020B0604030504040204" pitchFamily="50" charset="-128"/>
                <a:ea typeface="メイリオ" panose="020B0604030504040204" pitchFamily="50" charset="-128"/>
              </a:endParaRPr>
            </a:p>
          </p:txBody>
        </p:sp>
      </p:grpSp>
      <p:sp>
        <p:nvSpPr>
          <p:cNvPr id="23" name="吹き出し: 角を丸めた四角形 22">
            <a:extLst>
              <a:ext uri="{FF2B5EF4-FFF2-40B4-BE49-F238E27FC236}">
                <a16:creationId xmlns:a16="http://schemas.microsoft.com/office/drawing/2014/main" id="{2A21C7A5-EAB5-5D05-29CB-F308C0D46808}"/>
              </a:ext>
            </a:extLst>
          </p:cNvPr>
          <p:cNvSpPr/>
          <p:nvPr/>
        </p:nvSpPr>
        <p:spPr>
          <a:xfrm>
            <a:off x="866765" y="3843034"/>
            <a:ext cx="3489211" cy="688083"/>
          </a:xfrm>
          <a:prstGeom prst="wedgeRoundRectCallout">
            <a:avLst>
              <a:gd name="adj1" fmla="val -56427"/>
              <a:gd name="adj2" fmla="val -3537"/>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lang="ja-JP" altLang="en-US" sz="1400" dirty="0">
                <a:latin typeface="メイリオ" panose="020B0604030504040204" pitchFamily="50" charset="-128"/>
                <a:ea typeface="メイリオ" panose="020B0604030504040204" pitchFamily="50" charset="-128"/>
              </a:rPr>
              <a:t>今日は、この</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考察</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がより妥当なものになるように、追加の実験をしたいと思います。実験の計画を立てましょう。</a:t>
            </a:r>
            <a:endParaRPr lang="en-US" altLang="ja-JP" sz="1400" dirty="0">
              <a:latin typeface="メイリオ" panose="020B0604030504040204" pitchFamily="50" charset="-128"/>
              <a:ea typeface="メイリオ" panose="020B0604030504040204" pitchFamily="50" charset="-128"/>
            </a:endParaRPr>
          </a:p>
        </p:txBody>
      </p:sp>
      <p:sp>
        <p:nvSpPr>
          <p:cNvPr id="46" name="正方形/長方形 45">
            <a:extLst>
              <a:ext uri="{FF2B5EF4-FFF2-40B4-BE49-F238E27FC236}">
                <a16:creationId xmlns:a16="http://schemas.microsoft.com/office/drawing/2014/main" id="{A59C722D-890C-F3E9-613D-7BA6022C4743}"/>
              </a:ext>
            </a:extLst>
          </p:cNvPr>
          <p:cNvSpPr/>
          <p:nvPr/>
        </p:nvSpPr>
        <p:spPr>
          <a:xfrm>
            <a:off x="293737" y="1885465"/>
            <a:ext cx="4062239" cy="1872297"/>
          </a:xfrm>
          <a:prstGeom prst="rect">
            <a:avLst/>
          </a:prstGeom>
          <a:solidFill>
            <a:srgbClr val="FFFF99"/>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a:extLst>
              <a:ext uri="{FF2B5EF4-FFF2-40B4-BE49-F238E27FC236}">
                <a16:creationId xmlns:a16="http://schemas.microsoft.com/office/drawing/2014/main" id="{FDAF3840-61C4-9920-3293-D65F929C6A48}"/>
              </a:ext>
            </a:extLst>
          </p:cNvPr>
          <p:cNvPicPr>
            <a:picLocks noChangeAspect="1"/>
          </p:cNvPicPr>
          <p:nvPr/>
        </p:nvPicPr>
        <p:blipFill>
          <a:blip r:embed="rId4"/>
          <a:stretch>
            <a:fillRect/>
          </a:stretch>
        </p:blipFill>
        <p:spPr>
          <a:xfrm>
            <a:off x="395536" y="1946300"/>
            <a:ext cx="3814445" cy="993110"/>
          </a:xfrm>
          <a:prstGeom prst="rect">
            <a:avLst/>
          </a:prstGeom>
        </p:spPr>
      </p:pic>
      <p:sp>
        <p:nvSpPr>
          <p:cNvPr id="48" name="テキスト ボックス 47">
            <a:extLst>
              <a:ext uri="{FF2B5EF4-FFF2-40B4-BE49-F238E27FC236}">
                <a16:creationId xmlns:a16="http://schemas.microsoft.com/office/drawing/2014/main" id="{F825739B-6888-E377-0A71-6E8D1F2904A8}"/>
              </a:ext>
            </a:extLst>
          </p:cNvPr>
          <p:cNvSpPr txBox="1"/>
          <p:nvPr/>
        </p:nvSpPr>
        <p:spPr>
          <a:xfrm>
            <a:off x="392386" y="2968379"/>
            <a:ext cx="3891582" cy="738664"/>
          </a:xfrm>
          <a:prstGeom prst="rect">
            <a:avLst/>
          </a:prstGeom>
          <a:noFill/>
          <a:ln>
            <a:solidFill>
              <a:schemeClr val="tx1"/>
            </a:solidFill>
          </a:ln>
        </p:spPr>
        <p:txBody>
          <a:bodyPr wrap="square" rtlCol="0">
            <a:spAutoFit/>
          </a:bodyPr>
          <a:lstStyle/>
          <a:p>
            <a:r>
              <a:rPr lang="en-US" altLang="ja-JP" sz="1400" dirty="0"/>
              <a:t>【</a:t>
            </a:r>
            <a:r>
              <a:rPr lang="ja-JP" altLang="en-US" sz="1400" dirty="0"/>
              <a:t>考察</a:t>
            </a:r>
            <a:r>
              <a:rPr lang="en-US" altLang="ja-JP" sz="1400" dirty="0"/>
              <a:t>】</a:t>
            </a:r>
          </a:p>
          <a:p>
            <a:r>
              <a:rPr kumimoji="1" lang="ja-JP" altLang="en-US" sz="1400" dirty="0"/>
              <a:t>「ストロー内の空気が入る長さ」が、短くなるにつれて、音はだんだん高くなる。</a:t>
            </a:r>
            <a:endParaRPr kumimoji="1" lang="en-US" altLang="ja-JP" sz="1400" dirty="0"/>
          </a:p>
        </p:txBody>
      </p:sp>
      <p:sp>
        <p:nvSpPr>
          <p:cNvPr id="51" name="吹き出し: 角を丸めた四角形 50">
            <a:extLst>
              <a:ext uri="{FF2B5EF4-FFF2-40B4-BE49-F238E27FC236}">
                <a16:creationId xmlns:a16="http://schemas.microsoft.com/office/drawing/2014/main" id="{E880EB34-CEA7-938D-0A61-F71E3BC88F03}"/>
              </a:ext>
            </a:extLst>
          </p:cNvPr>
          <p:cNvSpPr/>
          <p:nvPr/>
        </p:nvSpPr>
        <p:spPr>
          <a:xfrm>
            <a:off x="252526" y="4634407"/>
            <a:ext cx="3475159" cy="538055"/>
          </a:xfrm>
          <a:prstGeom prst="wedgeRoundRectCallout">
            <a:avLst>
              <a:gd name="adj1" fmla="val 57599"/>
              <a:gd name="adj2" fmla="val -18235"/>
              <a:gd name="adj3" fmla="val 16667"/>
            </a:avLst>
          </a:prstGeom>
          <a:solidFill>
            <a:srgbClr val="FFEBFF"/>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pPr>
              <a:lnSpc>
                <a:spcPts val="1600"/>
              </a:lnSpc>
            </a:pPr>
            <a:r>
              <a:rPr lang="ja-JP" altLang="en-US" sz="1400" dirty="0">
                <a:latin typeface="メイリオ" panose="020B0604030504040204" pitchFamily="50" charset="-128"/>
                <a:ea typeface="メイリオ" panose="020B0604030504040204" pitchFamily="50" charset="-128"/>
              </a:rPr>
              <a:t>「ストロー内の空気が入る長さ」を変えればいいな。</a:t>
            </a:r>
            <a:endParaRPr kumimoji="1" lang="ja-JP" altLang="en-US" sz="1400" dirty="0">
              <a:latin typeface="メイリオ" panose="020B0604030504040204" pitchFamily="50" charset="-128"/>
              <a:ea typeface="メイリオ" panose="020B0604030504040204" pitchFamily="50" charset="-128"/>
            </a:endParaRPr>
          </a:p>
        </p:txBody>
      </p:sp>
      <p:sp>
        <p:nvSpPr>
          <p:cNvPr id="52" name="吹き出し: 角を丸めた四角形 51">
            <a:extLst>
              <a:ext uri="{FF2B5EF4-FFF2-40B4-BE49-F238E27FC236}">
                <a16:creationId xmlns:a16="http://schemas.microsoft.com/office/drawing/2014/main" id="{79127C6D-CE48-8AEA-3FB2-19B8D6705F9E}"/>
              </a:ext>
            </a:extLst>
          </p:cNvPr>
          <p:cNvSpPr/>
          <p:nvPr/>
        </p:nvSpPr>
        <p:spPr>
          <a:xfrm>
            <a:off x="245503" y="5216958"/>
            <a:ext cx="3475158" cy="688083"/>
          </a:xfrm>
          <a:prstGeom prst="wedgeRoundRectCallout">
            <a:avLst>
              <a:gd name="adj1" fmla="val 52794"/>
              <a:gd name="adj2" fmla="val 5295"/>
              <a:gd name="adj3" fmla="val 16667"/>
            </a:avLst>
          </a:prstGeom>
          <a:solidFill>
            <a:srgbClr val="FFEBFF"/>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pPr>
              <a:lnSpc>
                <a:spcPts val="1600"/>
              </a:lnSpc>
            </a:pPr>
            <a:r>
              <a:rPr lang="ja-JP" altLang="en-US" sz="1400" dirty="0">
                <a:latin typeface="メイリオ" panose="020B0604030504040204" pitchFamily="50" charset="-128"/>
                <a:ea typeface="メイリオ" panose="020B0604030504040204" pitchFamily="50" charset="-128"/>
              </a:rPr>
              <a:t>私は「ストロー内の空気が入る長さ」を実験１のときよりも短くして実験してみようと思う。</a:t>
            </a:r>
            <a:endParaRPr kumimoji="1" lang="ja-JP" altLang="en-US" sz="1400" dirty="0">
              <a:latin typeface="メイリオ" panose="020B0604030504040204" pitchFamily="50" charset="-128"/>
              <a:ea typeface="メイリオ" panose="020B0604030504040204" pitchFamily="50" charset="-128"/>
            </a:endParaRPr>
          </a:p>
        </p:txBody>
      </p:sp>
      <p:grpSp>
        <p:nvGrpSpPr>
          <p:cNvPr id="53" name="グループ化 52">
            <a:extLst>
              <a:ext uri="{FF2B5EF4-FFF2-40B4-BE49-F238E27FC236}">
                <a16:creationId xmlns:a16="http://schemas.microsoft.com/office/drawing/2014/main" id="{F282E98F-D1CD-CB93-DAAE-7F9174362D82}"/>
              </a:ext>
            </a:extLst>
          </p:cNvPr>
          <p:cNvGrpSpPr/>
          <p:nvPr/>
        </p:nvGrpSpPr>
        <p:grpSpPr>
          <a:xfrm>
            <a:off x="267836" y="5938718"/>
            <a:ext cx="622899" cy="892450"/>
            <a:chOff x="269895" y="2102477"/>
            <a:chExt cx="622899" cy="892221"/>
          </a:xfrm>
        </p:grpSpPr>
        <p:pic>
          <p:nvPicPr>
            <p:cNvPr id="54" name="図 53">
              <a:extLst>
                <a:ext uri="{FF2B5EF4-FFF2-40B4-BE49-F238E27FC236}">
                  <a16:creationId xmlns:a16="http://schemas.microsoft.com/office/drawing/2014/main" id="{9917D2FF-9325-A898-EF02-F1321265E023}"/>
                </a:ext>
              </a:extLst>
            </p:cNvPr>
            <p:cNvPicPr>
              <a:picLocks noChangeAspect="1"/>
            </p:cNvPicPr>
            <p:nvPr/>
          </p:nvPicPr>
          <p:blipFill>
            <a:blip r:embed="rId3"/>
            <a:stretch>
              <a:fillRect/>
            </a:stretch>
          </p:blipFill>
          <p:spPr>
            <a:xfrm>
              <a:off x="269895" y="2102477"/>
              <a:ext cx="462004" cy="600817"/>
            </a:xfrm>
            <a:prstGeom prst="rect">
              <a:avLst/>
            </a:prstGeom>
          </p:spPr>
        </p:pic>
        <p:sp>
          <p:nvSpPr>
            <p:cNvPr id="55" name="テキスト ボックス 54">
              <a:extLst>
                <a:ext uri="{FF2B5EF4-FFF2-40B4-BE49-F238E27FC236}">
                  <a16:creationId xmlns:a16="http://schemas.microsoft.com/office/drawing/2014/main" id="{329A0C58-20F3-41C4-7EB9-4F6FAAF18607}"/>
                </a:ext>
              </a:extLst>
            </p:cNvPr>
            <p:cNvSpPr txBox="1"/>
            <p:nvPr/>
          </p:nvSpPr>
          <p:spPr>
            <a:xfrm>
              <a:off x="278556" y="2722829"/>
              <a:ext cx="614238" cy="271869"/>
            </a:xfrm>
            <a:prstGeom prst="rect">
              <a:avLst/>
            </a:prstGeom>
            <a:noFill/>
          </p:spPr>
          <p:txBody>
            <a:bodyPr wrap="square" rtlCol="0">
              <a:spAutoFit/>
            </a:bodyPr>
            <a:lstStyle/>
            <a:p>
              <a:pPr algn="just">
                <a:lnSpc>
                  <a:spcPts val="1400"/>
                </a:lnSpc>
              </a:pPr>
              <a:r>
                <a:rPr lang="ja-JP" altLang="en-US" sz="1200" dirty="0">
                  <a:solidFill>
                    <a:srgbClr val="002060"/>
                  </a:solidFill>
                  <a:latin typeface="メイリオ" panose="020B0604030504040204" pitchFamily="50" charset="-128"/>
                  <a:ea typeface="メイリオ" panose="020B0604030504040204" pitchFamily="50" charset="-128"/>
                </a:rPr>
                <a:t>先生</a:t>
              </a:r>
              <a:endParaRPr lang="en-US" altLang="ja-JP" sz="1200" dirty="0">
                <a:solidFill>
                  <a:srgbClr val="002060"/>
                </a:solidFill>
                <a:latin typeface="メイリオ" panose="020B0604030504040204" pitchFamily="50" charset="-128"/>
                <a:ea typeface="メイリオ" panose="020B0604030504040204" pitchFamily="50" charset="-128"/>
              </a:endParaRPr>
            </a:p>
          </p:txBody>
        </p:sp>
      </p:grpSp>
      <p:sp>
        <p:nvSpPr>
          <p:cNvPr id="56" name="吹き出し: 角を丸めた四角形 55">
            <a:extLst>
              <a:ext uri="{FF2B5EF4-FFF2-40B4-BE49-F238E27FC236}">
                <a16:creationId xmlns:a16="http://schemas.microsoft.com/office/drawing/2014/main" id="{0B23F8D0-72A3-CAAB-69B1-BCB921EB20BA}"/>
              </a:ext>
            </a:extLst>
          </p:cNvPr>
          <p:cNvSpPr/>
          <p:nvPr/>
        </p:nvSpPr>
        <p:spPr>
          <a:xfrm>
            <a:off x="839462" y="6007117"/>
            <a:ext cx="3489211" cy="688083"/>
          </a:xfrm>
          <a:prstGeom prst="wedgeRoundRectCallout">
            <a:avLst>
              <a:gd name="adj1" fmla="val -56068"/>
              <a:gd name="adj2" fmla="val 5565"/>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lang="ja-JP" altLang="en-US" sz="1400" dirty="0">
                <a:latin typeface="メイリオ" panose="020B0604030504040204" pitchFamily="50" charset="-128"/>
                <a:ea typeface="メイリオ" panose="020B0604030504040204" pitchFamily="50" charset="-128"/>
              </a:rPr>
              <a:t>それぞれが考えた実験方法とその実験をした時の予想される結果をグループで共有しましょう。</a:t>
            </a:r>
            <a:endParaRPr lang="en-US" altLang="ja-JP" sz="1400" dirty="0">
              <a:latin typeface="メイリオ" panose="020B0604030504040204" pitchFamily="50" charset="-128"/>
              <a:ea typeface="メイリオ" panose="020B0604030504040204" pitchFamily="50" charset="-128"/>
            </a:endParaRPr>
          </a:p>
        </p:txBody>
      </p:sp>
      <p:sp>
        <p:nvSpPr>
          <p:cNvPr id="58" name="吹き出し: 角を丸めた四角形 57">
            <a:extLst>
              <a:ext uri="{FF2B5EF4-FFF2-40B4-BE49-F238E27FC236}">
                <a16:creationId xmlns:a16="http://schemas.microsoft.com/office/drawing/2014/main" id="{275138F2-8807-7AFC-D783-178DD32577A7}"/>
              </a:ext>
            </a:extLst>
          </p:cNvPr>
          <p:cNvSpPr/>
          <p:nvPr/>
        </p:nvSpPr>
        <p:spPr>
          <a:xfrm>
            <a:off x="4995547" y="1860432"/>
            <a:ext cx="3854716" cy="688083"/>
          </a:xfrm>
          <a:prstGeom prst="wedgeRoundRectCallout">
            <a:avLst>
              <a:gd name="adj1" fmla="val -52456"/>
              <a:gd name="adj2" fmla="val 32981"/>
              <a:gd name="adj3" fmla="val 16667"/>
            </a:avLst>
          </a:prstGeom>
          <a:solidFill>
            <a:srgbClr val="FFEBFF"/>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pPr>
              <a:lnSpc>
                <a:spcPts val="1600"/>
              </a:lnSpc>
            </a:pPr>
            <a:r>
              <a:rPr lang="ja-JP" altLang="en-US" sz="1400" dirty="0">
                <a:latin typeface="メイリオ" panose="020B0604030504040204" pitchFamily="50" charset="-128"/>
                <a:ea typeface="メイリオ" panose="020B0604030504040204" pitchFamily="50" charset="-128"/>
              </a:rPr>
              <a:t>私は「ストロー内の空気が入る長さ」を実験１のときよりも短くして実験します。これをすると、振動数が多くなるはずです。</a:t>
            </a:r>
            <a:endParaRPr kumimoji="1" lang="ja-JP" altLang="en-US" sz="1400" dirty="0">
              <a:latin typeface="メイリオ" panose="020B0604030504040204" pitchFamily="50" charset="-128"/>
              <a:ea typeface="メイリオ" panose="020B0604030504040204" pitchFamily="50" charset="-128"/>
            </a:endParaRPr>
          </a:p>
        </p:txBody>
      </p:sp>
      <p:sp>
        <p:nvSpPr>
          <p:cNvPr id="62" name="吹き出し: 角を丸めた四角形 61">
            <a:extLst>
              <a:ext uri="{FF2B5EF4-FFF2-40B4-BE49-F238E27FC236}">
                <a16:creationId xmlns:a16="http://schemas.microsoft.com/office/drawing/2014/main" id="{C0A32CBD-88AF-E2B9-3B2D-408AF789A6E4}"/>
              </a:ext>
            </a:extLst>
          </p:cNvPr>
          <p:cNvSpPr/>
          <p:nvPr/>
        </p:nvSpPr>
        <p:spPr>
          <a:xfrm>
            <a:off x="4454625" y="2708920"/>
            <a:ext cx="3693878" cy="757459"/>
          </a:xfrm>
          <a:prstGeom prst="wedgeRoundRectCallout">
            <a:avLst>
              <a:gd name="adj1" fmla="val 55903"/>
              <a:gd name="adj2" fmla="val 21341"/>
              <a:gd name="adj3" fmla="val 16667"/>
            </a:avLst>
          </a:prstGeom>
          <a:solidFill>
            <a:srgbClr val="FFEBFF"/>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pPr>
              <a:lnSpc>
                <a:spcPts val="1600"/>
              </a:lnSpc>
            </a:pPr>
            <a:r>
              <a:rPr kumimoji="1" lang="ja-JP" altLang="en-US" sz="1400" dirty="0">
                <a:latin typeface="メイリオ" panose="020B0604030504040204" pitchFamily="50" charset="-128"/>
                <a:ea typeface="メイリオ" panose="020B0604030504040204" pitchFamily="50" charset="-128"/>
              </a:rPr>
              <a:t>私は「ストロー内の空気が入る長さ」を実験２のときよりも長くして実験します。これをすると、振動数が少なくなると思うよ。</a:t>
            </a:r>
          </a:p>
        </p:txBody>
      </p:sp>
      <p:grpSp>
        <p:nvGrpSpPr>
          <p:cNvPr id="63" name="グループ化 62">
            <a:extLst>
              <a:ext uri="{FF2B5EF4-FFF2-40B4-BE49-F238E27FC236}">
                <a16:creationId xmlns:a16="http://schemas.microsoft.com/office/drawing/2014/main" id="{0E71C8DF-8921-6649-2B8C-BD57D2835ECA}"/>
              </a:ext>
            </a:extLst>
          </p:cNvPr>
          <p:cNvGrpSpPr/>
          <p:nvPr/>
        </p:nvGrpSpPr>
        <p:grpSpPr>
          <a:xfrm>
            <a:off x="4374546" y="3494005"/>
            <a:ext cx="614238" cy="870347"/>
            <a:chOff x="240241" y="2061475"/>
            <a:chExt cx="614238" cy="870347"/>
          </a:xfrm>
        </p:grpSpPr>
        <p:pic>
          <p:nvPicPr>
            <p:cNvPr id="64" name="図 63">
              <a:extLst>
                <a:ext uri="{FF2B5EF4-FFF2-40B4-BE49-F238E27FC236}">
                  <a16:creationId xmlns:a16="http://schemas.microsoft.com/office/drawing/2014/main" id="{EFF322CD-ECC8-7C61-E29F-EEF4C5D502CD}"/>
                </a:ext>
              </a:extLst>
            </p:cNvPr>
            <p:cNvPicPr>
              <a:picLocks noChangeAspect="1"/>
            </p:cNvPicPr>
            <p:nvPr/>
          </p:nvPicPr>
          <p:blipFill>
            <a:blip r:embed="rId3"/>
            <a:stretch>
              <a:fillRect/>
            </a:stretch>
          </p:blipFill>
          <p:spPr>
            <a:xfrm>
              <a:off x="260687" y="2061475"/>
              <a:ext cx="462004" cy="600817"/>
            </a:xfrm>
            <a:prstGeom prst="rect">
              <a:avLst/>
            </a:prstGeom>
          </p:spPr>
        </p:pic>
        <p:sp>
          <p:nvSpPr>
            <p:cNvPr id="65" name="テキスト ボックス 64">
              <a:extLst>
                <a:ext uri="{FF2B5EF4-FFF2-40B4-BE49-F238E27FC236}">
                  <a16:creationId xmlns:a16="http://schemas.microsoft.com/office/drawing/2014/main" id="{AA76D713-DDAE-F382-E6D0-16854FC5E2B0}"/>
                </a:ext>
              </a:extLst>
            </p:cNvPr>
            <p:cNvSpPr txBox="1"/>
            <p:nvPr/>
          </p:nvSpPr>
          <p:spPr>
            <a:xfrm>
              <a:off x="240241" y="2659953"/>
              <a:ext cx="614238" cy="271869"/>
            </a:xfrm>
            <a:prstGeom prst="rect">
              <a:avLst/>
            </a:prstGeom>
            <a:noFill/>
          </p:spPr>
          <p:txBody>
            <a:bodyPr wrap="square" rtlCol="0">
              <a:spAutoFit/>
            </a:bodyPr>
            <a:lstStyle/>
            <a:p>
              <a:pPr algn="just">
                <a:lnSpc>
                  <a:spcPts val="1400"/>
                </a:lnSpc>
              </a:pPr>
              <a:r>
                <a:rPr lang="ja-JP" altLang="en-US" sz="1200" dirty="0">
                  <a:solidFill>
                    <a:srgbClr val="002060"/>
                  </a:solidFill>
                  <a:latin typeface="メイリオ" panose="020B0604030504040204" pitchFamily="50" charset="-128"/>
                  <a:ea typeface="メイリオ" panose="020B0604030504040204" pitchFamily="50" charset="-128"/>
                </a:rPr>
                <a:t>先生</a:t>
              </a:r>
              <a:endParaRPr lang="en-US" altLang="ja-JP" sz="1200" dirty="0">
                <a:solidFill>
                  <a:srgbClr val="002060"/>
                </a:solidFill>
                <a:latin typeface="メイリオ" panose="020B0604030504040204" pitchFamily="50" charset="-128"/>
                <a:ea typeface="メイリオ" panose="020B0604030504040204" pitchFamily="50" charset="-128"/>
              </a:endParaRPr>
            </a:p>
          </p:txBody>
        </p:sp>
      </p:grpSp>
      <p:sp>
        <p:nvSpPr>
          <p:cNvPr id="66" name="吹き出し: 角を丸めた四角形 65">
            <a:extLst>
              <a:ext uri="{FF2B5EF4-FFF2-40B4-BE49-F238E27FC236}">
                <a16:creationId xmlns:a16="http://schemas.microsoft.com/office/drawing/2014/main" id="{DB099A66-F7DF-8C2D-B8AD-DAE9C617C6C5}"/>
              </a:ext>
            </a:extLst>
          </p:cNvPr>
          <p:cNvSpPr/>
          <p:nvPr/>
        </p:nvSpPr>
        <p:spPr>
          <a:xfrm>
            <a:off x="4944698" y="3542183"/>
            <a:ext cx="3854716" cy="576224"/>
          </a:xfrm>
          <a:prstGeom prst="wedgeRoundRectCallout">
            <a:avLst>
              <a:gd name="adj1" fmla="val -53177"/>
              <a:gd name="adj2" fmla="val 2365"/>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lang="ja-JP" altLang="en-US" sz="1400" dirty="0">
                <a:latin typeface="メイリオ" panose="020B0604030504040204" pitchFamily="50" charset="-128"/>
                <a:ea typeface="メイリオ" panose="020B0604030504040204" pitchFamily="50" charset="-128"/>
              </a:rPr>
              <a:t>振動数が「多くなる」とか「少なくなる」って、どれとどれの振動数を比べているの？</a:t>
            </a:r>
            <a:endParaRPr lang="en-US" altLang="ja-JP" sz="1400" dirty="0">
              <a:latin typeface="メイリオ" panose="020B0604030504040204" pitchFamily="50" charset="-128"/>
              <a:ea typeface="メイリオ" panose="020B0604030504040204" pitchFamily="50" charset="-128"/>
            </a:endParaRPr>
          </a:p>
        </p:txBody>
      </p:sp>
      <p:sp>
        <p:nvSpPr>
          <p:cNvPr id="68" name="吹き出し: 角を丸めた四角形 67">
            <a:extLst>
              <a:ext uri="{FF2B5EF4-FFF2-40B4-BE49-F238E27FC236}">
                <a16:creationId xmlns:a16="http://schemas.microsoft.com/office/drawing/2014/main" id="{62A0B976-9FAD-7DC1-98A7-716C4F31910A}"/>
              </a:ext>
            </a:extLst>
          </p:cNvPr>
          <p:cNvSpPr/>
          <p:nvPr/>
        </p:nvSpPr>
        <p:spPr>
          <a:xfrm>
            <a:off x="4944698" y="4223445"/>
            <a:ext cx="3854716" cy="531127"/>
          </a:xfrm>
          <a:prstGeom prst="wedgeRoundRectCallout">
            <a:avLst>
              <a:gd name="adj1" fmla="val -53756"/>
              <a:gd name="adj2" fmla="val 18831"/>
              <a:gd name="adj3" fmla="val 16667"/>
            </a:avLst>
          </a:prstGeom>
          <a:solidFill>
            <a:srgbClr val="FFEBFF"/>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pPr>
              <a:lnSpc>
                <a:spcPts val="1600"/>
              </a:lnSpc>
            </a:pPr>
            <a:r>
              <a:rPr lang="ja-JP" altLang="en-US" sz="1400" dirty="0">
                <a:latin typeface="メイリオ" panose="020B0604030504040204" pitchFamily="50" charset="-128"/>
                <a:ea typeface="メイリオ" panose="020B0604030504040204" pitchFamily="50" charset="-128"/>
              </a:rPr>
              <a:t>それは、私が計画した実験と実験１のときの振動数です。</a:t>
            </a:r>
            <a:endParaRPr kumimoji="1" lang="ja-JP" altLang="en-US" sz="1400" dirty="0">
              <a:latin typeface="メイリオ" panose="020B0604030504040204" pitchFamily="50" charset="-128"/>
              <a:ea typeface="メイリオ" panose="020B0604030504040204" pitchFamily="50" charset="-128"/>
            </a:endParaRPr>
          </a:p>
        </p:txBody>
      </p:sp>
      <p:sp>
        <p:nvSpPr>
          <p:cNvPr id="70" name="吹き出し: 角を丸めた四角形 69">
            <a:extLst>
              <a:ext uri="{FF2B5EF4-FFF2-40B4-BE49-F238E27FC236}">
                <a16:creationId xmlns:a16="http://schemas.microsoft.com/office/drawing/2014/main" id="{39E3E225-BA2A-C138-0D77-79EE62BD9C28}"/>
              </a:ext>
            </a:extLst>
          </p:cNvPr>
          <p:cNvSpPr/>
          <p:nvPr/>
        </p:nvSpPr>
        <p:spPr>
          <a:xfrm>
            <a:off x="4470699" y="4829149"/>
            <a:ext cx="3693878" cy="688083"/>
          </a:xfrm>
          <a:prstGeom prst="wedgeRoundRectCallout">
            <a:avLst>
              <a:gd name="adj1" fmla="val 55903"/>
              <a:gd name="adj2" fmla="val 21341"/>
              <a:gd name="adj3" fmla="val 16667"/>
            </a:avLst>
          </a:prstGeom>
          <a:solidFill>
            <a:srgbClr val="FFEBFF"/>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pPr>
              <a:lnSpc>
                <a:spcPts val="1600"/>
              </a:lnSpc>
            </a:pPr>
            <a:r>
              <a:rPr lang="ja-JP" altLang="en-US" sz="1400" dirty="0">
                <a:latin typeface="メイリオ" panose="020B0604030504040204" pitchFamily="50" charset="-128"/>
                <a:ea typeface="メイリオ" panose="020B0604030504040204" pitchFamily="50" charset="-128"/>
              </a:rPr>
              <a:t>実験２のときとも比べないと</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考察</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の「音はだんだん高くなる」とは言えないんじゃない？</a:t>
            </a:r>
            <a:endParaRPr kumimoji="1" lang="ja-JP" altLang="en-US" sz="1400" dirty="0">
              <a:latin typeface="メイリオ" panose="020B0604030504040204" pitchFamily="50" charset="-128"/>
              <a:ea typeface="メイリオ" panose="020B0604030504040204" pitchFamily="50" charset="-128"/>
            </a:endParaRPr>
          </a:p>
        </p:txBody>
      </p:sp>
      <p:sp>
        <p:nvSpPr>
          <p:cNvPr id="72" name="吹き出し: 角を丸めた四角形 71">
            <a:extLst>
              <a:ext uri="{FF2B5EF4-FFF2-40B4-BE49-F238E27FC236}">
                <a16:creationId xmlns:a16="http://schemas.microsoft.com/office/drawing/2014/main" id="{84FD0D7E-9856-E734-07F3-0E760A5BA194}"/>
              </a:ext>
            </a:extLst>
          </p:cNvPr>
          <p:cNvSpPr/>
          <p:nvPr/>
        </p:nvSpPr>
        <p:spPr>
          <a:xfrm>
            <a:off x="4985286" y="5565816"/>
            <a:ext cx="3854716" cy="1129384"/>
          </a:xfrm>
          <a:prstGeom prst="wedgeRoundRectCallout">
            <a:avLst>
              <a:gd name="adj1" fmla="val -52456"/>
              <a:gd name="adj2" fmla="val 32981"/>
              <a:gd name="adj3" fmla="val 16667"/>
            </a:avLst>
          </a:prstGeom>
          <a:solidFill>
            <a:srgbClr val="FFEBFF"/>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pPr>
              <a:lnSpc>
                <a:spcPts val="1600"/>
              </a:lnSpc>
            </a:pPr>
            <a:r>
              <a:rPr lang="ja-JP" altLang="en-US" sz="1400" dirty="0">
                <a:latin typeface="メイリオ" panose="020B0604030504040204" pitchFamily="50" charset="-128"/>
                <a:ea typeface="メイリオ" panose="020B0604030504040204" pitchFamily="50" charset="-128"/>
              </a:rPr>
              <a:t>確かにそうだね。私が考えた実験をすると、振動数は、実験１、２のときよりも多くなるはずだから・・・</a:t>
            </a:r>
            <a:endParaRPr lang="en-US" altLang="ja-JP" sz="1400" dirty="0">
              <a:latin typeface="メイリオ" panose="020B0604030504040204" pitchFamily="50" charset="-128"/>
              <a:ea typeface="メイリオ" panose="020B0604030504040204" pitchFamily="50" charset="-128"/>
            </a:endParaRPr>
          </a:p>
          <a:p>
            <a:pPr>
              <a:lnSpc>
                <a:spcPts val="1600"/>
              </a:lnSpc>
            </a:pPr>
            <a:r>
              <a:rPr lang="ja-JP" altLang="en-US" sz="1400" dirty="0">
                <a:latin typeface="メイリオ" panose="020B0604030504040204" pitchFamily="50" charset="-128"/>
                <a:ea typeface="メイリオ" panose="020B0604030504040204" pitchFamily="50" charset="-128"/>
              </a:rPr>
              <a:t>計画した実験＞実験１＞実験２という関係になるね。</a:t>
            </a:r>
            <a:endParaRPr kumimoji="1" lang="ja-JP" altLang="en-US" sz="1400" dirty="0">
              <a:latin typeface="メイリオ" panose="020B0604030504040204" pitchFamily="50" charset="-128"/>
              <a:ea typeface="メイリオ" panose="020B0604030504040204" pitchFamily="50" charset="-128"/>
            </a:endParaRPr>
          </a:p>
        </p:txBody>
      </p:sp>
      <p:pic>
        <p:nvPicPr>
          <p:cNvPr id="5" name="Picture 6" descr="セーラー服を着た女子学生のイラスト（冬服・学生服）">
            <a:extLst>
              <a:ext uri="{FF2B5EF4-FFF2-40B4-BE49-F238E27FC236}">
                <a16:creationId xmlns:a16="http://schemas.microsoft.com/office/drawing/2014/main" id="{AD00D065-6D2A-A754-4FF5-E4DE91CA152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857605" y="5283878"/>
            <a:ext cx="481372" cy="5669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セーラー服を着た女子学生のイラスト（冬服・学生服）">
            <a:extLst>
              <a:ext uri="{FF2B5EF4-FFF2-40B4-BE49-F238E27FC236}">
                <a16:creationId xmlns:a16="http://schemas.microsoft.com/office/drawing/2014/main" id="{495F63D3-DC5C-D13F-043F-938DD700E82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402948" y="1956773"/>
            <a:ext cx="517591" cy="6095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セーラー服を着た女子学生のイラスト（冬服・学生服）">
            <a:extLst>
              <a:ext uri="{FF2B5EF4-FFF2-40B4-BE49-F238E27FC236}">
                <a16:creationId xmlns:a16="http://schemas.microsoft.com/office/drawing/2014/main" id="{D5288037-9E1E-A525-0A1B-5535B24431A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388373" y="4280086"/>
            <a:ext cx="452133" cy="5324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セーラー服を着た女子学生のイラスト（冬服・学生服）">
            <a:extLst>
              <a:ext uri="{FF2B5EF4-FFF2-40B4-BE49-F238E27FC236}">
                <a16:creationId xmlns:a16="http://schemas.microsoft.com/office/drawing/2014/main" id="{F0D15374-1DF8-E8C0-CD4B-46F01970BAB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401831" y="5913663"/>
            <a:ext cx="510297" cy="600971"/>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a:extLst>
              <a:ext uri="{FF2B5EF4-FFF2-40B4-BE49-F238E27FC236}">
                <a16:creationId xmlns:a16="http://schemas.microsoft.com/office/drawing/2014/main" id="{D2E5490E-27E1-EB65-E04B-B922F321785A}"/>
              </a:ext>
            </a:extLst>
          </p:cNvPr>
          <p:cNvGrpSpPr/>
          <p:nvPr/>
        </p:nvGrpSpPr>
        <p:grpSpPr>
          <a:xfrm>
            <a:off x="8276050" y="2863533"/>
            <a:ext cx="501312" cy="576223"/>
            <a:chOff x="-1181039" y="414239"/>
            <a:chExt cx="484581" cy="634880"/>
          </a:xfrm>
        </p:grpSpPr>
        <p:pic>
          <p:nvPicPr>
            <p:cNvPr id="14" name="Picture 2">
              <a:extLst>
                <a:ext uri="{FF2B5EF4-FFF2-40B4-BE49-F238E27FC236}">
                  <a16:creationId xmlns:a16="http://schemas.microsoft.com/office/drawing/2014/main" id="{1EED6D03-42E0-1177-B035-D8CAFD1B740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125042" y="414239"/>
              <a:ext cx="428584" cy="4944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86127ACE-2295-B348-77DC-16EB37D9C29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117471" y="811959"/>
              <a:ext cx="307025" cy="2371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セーラー服の女子学生のイラスト（くるぶしソックス）">
              <a:extLst>
                <a:ext uri="{FF2B5EF4-FFF2-40B4-BE49-F238E27FC236}">
                  <a16:creationId xmlns:a16="http://schemas.microsoft.com/office/drawing/2014/main" id="{B9168E7E-AD5F-A9CB-6CA6-B2ED91AE5AA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1181039" y="971868"/>
              <a:ext cx="456744" cy="764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グループ化 18">
            <a:extLst>
              <a:ext uri="{FF2B5EF4-FFF2-40B4-BE49-F238E27FC236}">
                <a16:creationId xmlns:a16="http://schemas.microsoft.com/office/drawing/2014/main" id="{9717DED5-B458-676A-4B4F-BDFA65ACF893}"/>
              </a:ext>
            </a:extLst>
          </p:cNvPr>
          <p:cNvGrpSpPr/>
          <p:nvPr/>
        </p:nvGrpSpPr>
        <p:grpSpPr>
          <a:xfrm>
            <a:off x="8276050" y="4903434"/>
            <a:ext cx="501312" cy="576223"/>
            <a:chOff x="-1181039" y="414239"/>
            <a:chExt cx="484581" cy="634880"/>
          </a:xfrm>
        </p:grpSpPr>
        <p:pic>
          <p:nvPicPr>
            <p:cNvPr id="20" name="Picture 2">
              <a:extLst>
                <a:ext uri="{FF2B5EF4-FFF2-40B4-BE49-F238E27FC236}">
                  <a16:creationId xmlns:a16="http://schemas.microsoft.com/office/drawing/2014/main" id="{0DCA2352-A604-2D13-80A0-58E9E854F35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125042" y="414239"/>
              <a:ext cx="428584" cy="49448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14D4E3F0-F891-E558-1F80-049E1DBE026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117471" y="811959"/>
              <a:ext cx="307025" cy="2371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セーラー服の女子学生のイラスト（くるぶしソックス）">
              <a:extLst>
                <a:ext uri="{FF2B5EF4-FFF2-40B4-BE49-F238E27FC236}">
                  <a16:creationId xmlns:a16="http://schemas.microsoft.com/office/drawing/2014/main" id="{EC846DB6-7E91-9C88-9A41-D7E2E113484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1181039" y="971868"/>
              <a:ext cx="456744" cy="76438"/>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4" descr="学ランを着た男子学生のイラスト（冬服・学生服）">
            <a:extLst>
              <a:ext uri="{FF2B5EF4-FFF2-40B4-BE49-F238E27FC236}">
                <a16:creationId xmlns:a16="http://schemas.microsoft.com/office/drawing/2014/main" id="{DEEB3AB1-8F99-7DF5-04F3-E2D4AEAA1E89}"/>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3645186" y="4534316"/>
            <a:ext cx="825513" cy="635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9402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2461</Words>
  <Application>Microsoft Office PowerPoint</Application>
  <PresentationFormat>画面に合わせる (4:3)</PresentationFormat>
  <Paragraphs>286</Paragraphs>
  <Slides>9</Slides>
  <Notes>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ＭＳ ゴシック</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2021-05-21T04:04:56Z</dcterms:created>
  <dcterms:modified xsi:type="dcterms:W3CDTF">2025-07-31T00:56:18Z</dcterms:modified>
</cp:coreProperties>
</file>