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906000" type="A4"/>
  <p:notesSz cx="6888163" cy="100203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818574" initials="h" lastIdx="1" clrIdx="0">
    <p:extLst>
      <p:ext uri="{19B8F6BF-5375-455C-9EA6-DF929625EA0E}">
        <p15:presenceInfo xmlns:p15="http://schemas.microsoft.com/office/powerpoint/2012/main" userId="S-1-5-21-1071654699-1737949497-4547331-217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A9FB"/>
    <a:srgbClr val="FFCD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7" autoAdjust="0"/>
    <p:restoredTop sz="94660"/>
  </p:normalViewPr>
  <p:slideViewPr>
    <p:cSldViewPr snapToGrid="0">
      <p:cViewPr varScale="1">
        <p:scale>
          <a:sx n="46" d="100"/>
          <a:sy n="46" d="100"/>
        </p:scale>
        <p:origin x="1709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5621" cy="501576"/>
          </a:xfrm>
          <a:prstGeom prst="rect">
            <a:avLst/>
          </a:prstGeom>
        </p:spPr>
        <p:txBody>
          <a:bodyPr vert="horz" lIns="92444" tIns="46222" rIns="92444" bIns="4622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900935" y="0"/>
            <a:ext cx="2985621" cy="501576"/>
          </a:xfrm>
          <a:prstGeom prst="rect">
            <a:avLst/>
          </a:prstGeom>
        </p:spPr>
        <p:txBody>
          <a:bodyPr vert="horz" lIns="92444" tIns="46222" rIns="92444" bIns="46222" rtlCol="0"/>
          <a:lstStyle>
            <a:lvl1pPr algn="r">
              <a:defRPr sz="1200"/>
            </a:lvl1pPr>
          </a:lstStyle>
          <a:p>
            <a:fld id="{39B62C91-105B-4BBB-B6A6-35B7E2C6A199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518724"/>
            <a:ext cx="2985621" cy="501576"/>
          </a:xfrm>
          <a:prstGeom prst="rect">
            <a:avLst/>
          </a:prstGeom>
        </p:spPr>
        <p:txBody>
          <a:bodyPr vert="horz" lIns="92444" tIns="46222" rIns="92444" bIns="4622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900935" y="9518724"/>
            <a:ext cx="2985621" cy="501576"/>
          </a:xfrm>
          <a:prstGeom prst="rect">
            <a:avLst/>
          </a:prstGeom>
        </p:spPr>
        <p:txBody>
          <a:bodyPr vert="horz" lIns="92444" tIns="46222" rIns="92444" bIns="46222" rtlCol="0" anchor="b"/>
          <a:lstStyle>
            <a:lvl1pPr algn="r">
              <a:defRPr sz="1200"/>
            </a:lvl1pPr>
          </a:lstStyle>
          <a:p>
            <a:fld id="{D3AE9918-7A4B-4550-BCA6-7A25DAD0A1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928582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5621" cy="501576"/>
          </a:xfrm>
          <a:prstGeom prst="rect">
            <a:avLst/>
          </a:prstGeom>
        </p:spPr>
        <p:txBody>
          <a:bodyPr vert="horz" lIns="92444" tIns="46222" rIns="92444" bIns="4622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0935" y="0"/>
            <a:ext cx="2985621" cy="501576"/>
          </a:xfrm>
          <a:prstGeom prst="rect">
            <a:avLst/>
          </a:prstGeom>
        </p:spPr>
        <p:txBody>
          <a:bodyPr vert="horz" lIns="92444" tIns="46222" rIns="92444" bIns="46222" rtlCol="0"/>
          <a:lstStyle>
            <a:lvl1pPr algn="r">
              <a:defRPr sz="1200"/>
            </a:lvl1pPr>
          </a:lstStyle>
          <a:p>
            <a:fld id="{AEAB8202-6E3E-4047-92E2-78D95EBABCB7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1252538"/>
            <a:ext cx="234156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4" tIns="46222" rIns="92444" bIns="4622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496" y="4821862"/>
            <a:ext cx="5511174" cy="3945303"/>
          </a:xfrm>
          <a:prstGeom prst="rect">
            <a:avLst/>
          </a:prstGeom>
        </p:spPr>
        <p:txBody>
          <a:bodyPr vert="horz" lIns="92444" tIns="46222" rIns="92444" bIns="4622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518724"/>
            <a:ext cx="2985621" cy="501576"/>
          </a:xfrm>
          <a:prstGeom prst="rect">
            <a:avLst/>
          </a:prstGeom>
        </p:spPr>
        <p:txBody>
          <a:bodyPr vert="horz" lIns="92444" tIns="46222" rIns="92444" bIns="4622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0935" y="9518724"/>
            <a:ext cx="2985621" cy="501576"/>
          </a:xfrm>
          <a:prstGeom prst="rect">
            <a:avLst/>
          </a:prstGeom>
        </p:spPr>
        <p:txBody>
          <a:bodyPr vert="horz" lIns="92444" tIns="46222" rIns="92444" bIns="46222" rtlCol="0" anchor="b"/>
          <a:lstStyle>
            <a:lvl1pPr algn="r">
              <a:defRPr sz="1200"/>
            </a:lvl1pPr>
          </a:lstStyle>
          <a:p>
            <a:fld id="{36761587-C9DB-4A55-AAB5-2928CADF39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69707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A131-7A0D-4443-AF0A-CC7A41BA8BA0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4923C-F5C1-4C23-A142-9696404A8A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5689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A131-7A0D-4443-AF0A-CC7A41BA8BA0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4923C-F5C1-4C23-A142-9696404A8A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7743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A131-7A0D-4443-AF0A-CC7A41BA8BA0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4923C-F5C1-4C23-A142-9696404A8A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9072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A131-7A0D-4443-AF0A-CC7A41BA8BA0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4923C-F5C1-4C23-A142-9696404A8A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9023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A131-7A0D-4443-AF0A-CC7A41BA8BA0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4923C-F5C1-4C23-A142-9696404A8A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0689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A131-7A0D-4443-AF0A-CC7A41BA8BA0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4923C-F5C1-4C23-A142-9696404A8A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2183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A131-7A0D-4443-AF0A-CC7A41BA8BA0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4923C-F5C1-4C23-A142-9696404A8A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4168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A131-7A0D-4443-AF0A-CC7A41BA8BA0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4923C-F5C1-4C23-A142-9696404A8A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6523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A131-7A0D-4443-AF0A-CC7A41BA8BA0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4923C-F5C1-4C23-A142-9696404A8A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033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A131-7A0D-4443-AF0A-CC7A41BA8BA0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4923C-F5C1-4C23-A142-9696404A8A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3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A131-7A0D-4443-AF0A-CC7A41BA8BA0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4923C-F5C1-4C23-A142-9696404A8A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6386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BA131-7A0D-4443-AF0A-CC7A41BA8BA0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4923C-F5C1-4C23-A142-9696404A8A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12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-1" y="950875"/>
            <a:ext cx="6878522" cy="50912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2"/>
          <p:cNvSpPr txBox="1"/>
          <p:nvPr/>
        </p:nvSpPr>
        <p:spPr>
          <a:xfrm>
            <a:off x="-82257" y="880920"/>
            <a:ext cx="6878522" cy="595796"/>
          </a:xfrm>
          <a:prstGeom prst="rect">
            <a:avLst/>
          </a:prstGeom>
          <a:noFill/>
          <a:ln w="9525" cmpd="sng">
            <a:noFill/>
          </a:ln>
          <a:effectLst>
            <a:softEdge rad="3175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2400" b="1" dirty="0">
                <a:ln w="12700">
                  <a:solidFill>
                    <a:srgbClr val="0070C0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歩行者被害の交通死亡事故が連続発生</a:t>
            </a:r>
            <a:r>
              <a:rPr kumimoji="1" lang="ja-JP" altLang="en-US" sz="2400" b="1" cap="none" spc="0" dirty="0">
                <a:ln w="12700">
                  <a:solidFill>
                    <a:srgbClr val="0070C0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！</a:t>
            </a:r>
            <a:endParaRPr kumimoji="1" lang="en-US" altLang="ja-JP" sz="2400" b="1" cap="none" spc="0" dirty="0">
              <a:ln w="12700">
                <a:solidFill>
                  <a:srgbClr val="0070C0"/>
                </a:solidFill>
                <a:prstDash val="solid"/>
              </a:ln>
              <a:solidFill>
                <a:schemeClr val="bg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98" name="角丸四角形 3">
            <a:extLst>
              <a:ext uri="{FF2B5EF4-FFF2-40B4-BE49-F238E27FC236}">
                <a16:creationId xmlns:a16="http://schemas.microsoft.com/office/drawing/2014/main" id="{D494662C-134E-4FE0-896B-DAC4539F5E68}"/>
              </a:ext>
            </a:extLst>
          </p:cNvPr>
          <p:cNvSpPr/>
          <p:nvPr/>
        </p:nvSpPr>
        <p:spPr>
          <a:xfrm>
            <a:off x="1100668" y="45520"/>
            <a:ext cx="5646687" cy="828706"/>
          </a:xfrm>
          <a:prstGeom prst="roundRect">
            <a:avLst>
              <a:gd name="adj" fmla="val 30772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9" name="角丸四角形 6">
            <a:extLst>
              <a:ext uri="{FF2B5EF4-FFF2-40B4-BE49-F238E27FC236}">
                <a16:creationId xmlns:a16="http://schemas.microsoft.com/office/drawing/2014/main" id="{2F782988-762A-4C06-96DC-E8F2FEF6203D}"/>
              </a:ext>
            </a:extLst>
          </p:cNvPr>
          <p:cNvSpPr/>
          <p:nvPr/>
        </p:nvSpPr>
        <p:spPr>
          <a:xfrm>
            <a:off x="5278449" y="47979"/>
            <a:ext cx="1468906" cy="8329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5E2A8696-A870-4DCD-B785-A78E4484CA20}"/>
              </a:ext>
            </a:extLst>
          </p:cNvPr>
          <p:cNvSpPr txBox="1"/>
          <p:nvPr/>
        </p:nvSpPr>
        <p:spPr>
          <a:xfrm>
            <a:off x="0" y="128478"/>
            <a:ext cx="6449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spc="300" dirty="0">
                <a:solidFill>
                  <a:srgbClr val="00206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交通安全ニュース</a:t>
            </a:r>
          </a:p>
        </p:txBody>
      </p:sp>
      <p:sp>
        <p:nvSpPr>
          <p:cNvPr id="101" name="テキスト ボックス 100">
            <a:extLst>
              <a:ext uri="{FF2B5EF4-FFF2-40B4-BE49-F238E27FC236}">
                <a16:creationId xmlns:a16="http://schemas.microsoft.com/office/drawing/2014/main" id="{DAD40256-2B80-43F6-A5C4-1DD76C949F74}"/>
              </a:ext>
            </a:extLst>
          </p:cNvPr>
          <p:cNvSpPr txBox="1"/>
          <p:nvPr/>
        </p:nvSpPr>
        <p:spPr>
          <a:xfrm>
            <a:off x="4702829" y="109752"/>
            <a:ext cx="2600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令和７年</a:t>
            </a:r>
            <a:endParaRPr kumimoji="1"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02" name="テキスト ボックス 101">
            <a:extLst>
              <a:ext uri="{FF2B5EF4-FFF2-40B4-BE49-F238E27FC236}">
                <a16:creationId xmlns:a16="http://schemas.microsoft.com/office/drawing/2014/main" id="{C58A00CC-FF4C-444D-A01D-CDBAE094520B}"/>
              </a:ext>
            </a:extLst>
          </p:cNvPr>
          <p:cNvSpPr txBox="1"/>
          <p:nvPr/>
        </p:nvSpPr>
        <p:spPr>
          <a:xfrm>
            <a:off x="4702829" y="459827"/>
            <a:ext cx="2600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Ｎｏ．</a:t>
            </a:r>
            <a:r>
              <a:rPr lang="ja-JP" altLang="en-US" sz="2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</a:t>
            </a:r>
            <a:r>
              <a:rPr kumimoji="1" lang="ja-JP" altLang="en-US" sz="2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６</a:t>
            </a:r>
            <a:endParaRPr kumimoji="1" lang="en-US" altLang="ja-JP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40" name="テキスト ボックス 139">
            <a:extLst>
              <a:ext uri="{FF2B5EF4-FFF2-40B4-BE49-F238E27FC236}">
                <a16:creationId xmlns:a16="http://schemas.microsoft.com/office/drawing/2014/main" id="{CAB70C31-4EAA-4BB6-9DCB-C61E5D27AB43}"/>
              </a:ext>
            </a:extLst>
          </p:cNvPr>
          <p:cNvSpPr txBox="1"/>
          <p:nvPr/>
        </p:nvSpPr>
        <p:spPr>
          <a:xfrm>
            <a:off x="-2600242" y="9567446"/>
            <a:ext cx="12191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発行：広島県警察本部交通部交通企画課</a:t>
            </a:r>
          </a:p>
        </p:txBody>
      </p:sp>
      <p:sp>
        <p:nvSpPr>
          <p:cNvPr id="145" name="四角形: 角を丸くする 144">
            <a:extLst>
              <a:ext uri="{FF2B5EF4-FFF2-40B4-BE49-F238E27FC236}">
                <a16:creationId xmlns:a16="http://schemas.microsoft.com/office/drawing/2014/main" id="{BDB33219-4D4D-4FA0-B677-7793523CD984}"/>
              </a:ext>
            </a:extLst>
          </p:cNvPr>
          <p:cNvSpPr/>
          <p:nvPr/>
        </p:nvSpPr>
        <p:spPr>
          <a:xfrm>
            <a:off x="288157" y="3823400"/>
            <a:ext cx="6371821" cy="1683144"/>
          </a:xfrm>
          <a:prstGeom prst="roundRect">
            <a:avLst>
              <a:gd name="adj" fmla="val 7211"/>
            </a:avLst>
          </a:prstGeom>
          <a:noFill/>
          <a:ln w="1143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7" name="図 26">
            <a:extLst>
              <a:ext uri="{FF2B5EF4-FFF2-40B4-BE49-F238E27FC236}">
                <a16:creationId xmlns:a16="http://schemas.microsoft.com/office/drawing/2014/main" id="{59BF3401-D4CC-42A9-9513-9DB79D52E88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520" y="3773216"/>
            <a:ext cx="2486690" cy="1623942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AA25A323-579C-4C7F-989C-BC83C201CC2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1639" y="4568910"/>
            <a:ext cx="967682" cy="90871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2A8B31C6-64D9-4698-B7E3-4D91E7D41A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4459" y="5856504"/>
            <a:ext cx="2399655" cy="1632584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DEFFFA64-A5C1-4EF1-976C-5062145ECDD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739" y="6442054"/>
            <a:ext cx="1292802" cy="1111978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D1F942B1-AD4B-4741-A997-31A59CBEA79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5320" y="5871096"/>
            <a:ext cx="978067" cy="880703"/>
          </a:xfrm>
          <a:prstGeom prst="rect">
            <a:avLst/>
          </a:prstGeom>
        </p:spPr>
      </p:pic>
      <p:sp>
        <p:nvSpPr>
          <p:cNvPr id="34" name="コンテンツ プレースホルダー 2">
            <a:extLst>
              <a:ext uri="{FF2B5EF4-FFF2-40B4-BE49-F238E27FC236}">
                <a16:creationId xmlns:a16="http://schemas.microsoft.com/office/drawing/2014/main" id="{EC859FDE-CDBF-4EB4-BB66-96B17D849B7E}"/>
              </a:ext>
            </a:extLst>
          </p:cNvPr>
          <p:cNvSpPr txBox="1">
            <a:spLocks/>
          </p:cNvSpPr>
          <p:nvPr/>
        </p:nvSpPr>
        <p:spPr>
          <a:xfrm>
            <a:off x="5178664" y="6757115"/>
            <a:ext cx="1786280" cy="5964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押しボタン信号を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活用しましょう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EA962A78-1E29-4944-B627-2614735F8A39}"/>
              </a:ext>
            </a:extLst>
          </p:cNvPr>
          <p:cNvSpPr/>
          <p:nvPr/>
        </p:nvSpPr>
        <p:spPr>
          <a:xfrm>
            <a:off x="263257" y="7756167"/>
            <a:ext cx="6367327" cy="1822359"/>
          </a:xfrm>
          <a:prstGeom prst="roundRect">
            <a:avLst>
              <a:gd name="adj" fmla="val 5281"/>
            </a:avLst>
          </a:prstGeom>
          <a:noFill/>
          <a:ln w="1143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1" name="図 30">
            <a:extLst>
              <a:ext uri="{FF2B5EF4-FFF2-40B4-BE49-F238E27FC236}">
                <a16:creationId xmlns:a16="http://schemas.microsoft.com/office/drawing/2014/main" id="{D6EE53D1-1636-432D-AAD0-CBA2D1462E9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8520" y="7951027"/>
            <a:ext cx="2238450" cy="1540270"/>
          </a:xfrm>
          <a:prstGeom prst="rect">
            <a:avLst/>
          </a:prstGeom>
        </p:spPr>
      </p:pic>
      <p:sp>
        <p:nvSpPr>
          <p:cNvPr id="32" name="四角形: 角を丸くする 31">
            <a:extLst>
              <a:ext uri="{FF2B5EF4-FFF2-40B4-BE49-F238E27FC236}">
                <a16:creationId xmlns:a16="http://schemas.microsoft.com/office/drawing/2014/main" id="{4CDC5453-5AE3-4974-A535-9AD244C3E978}"/>
              </a:ext>
            </a:extLst>
          </p:cNvPr>
          <p:cNvSpPr/>
          <p:nvPr/>
        </p:nvSpPr>
        <p:spPr>
          <a:xfrm>
            <a:off x="271058" y="5687198"/>
            <a:ext cx="6371457" cy="1888315"/>
          </a:xfrm>
          <a:prstGeom prst="roundRect">
            <a:avLst>
              <a:gd name="adj" fmla="val 5281"/>
            </a:avLst>
          </a:prstGeom>
          <a:noFill/>
          <a:ln w="1143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コンテンツ プレースホルダー 2">
            <a:extLst>
              <a:ext uri="{FF2B5EF4-FFF2-40B4-BE49-F238E27FC236}">
                <a16:creationId xmlns:a16="http://schemas.microsoft.com/office/drawing/2014/main" id="{A10CA18C-CD9C-47BC-8096-22D39DBFE111}"/>
              </a:ext>
            </a:extLst>
          </p:cNvPr>
          <p:cNvSpPr txBox="1">
            <a:spLocks/>
          </p:cNvSpPr>
          <p:nvPr/>
        </p:nvSpPr>
        <p:spPr>
          <a:xfrm>
            <a:off x="282377" y="6216222"/>
            <a:ext cx="2621295" cy="8195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遠回りしても横断歩道を渡りましょう。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ja-JP" altLang="en-US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7" name="図 36">
            <a:extLst>
              <a:ext uri="{FF2B5EF4-FFF2-40B4-BE49-F238E27FC236}">
                <a16:creationId xmlns:a16="http://schemas.microsoft.com/office/drawing/2014/main" id="{B71ED9DC-246F-44DD-BBA8-76C926EC737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3738" y="8500761"/>
            <a:ext cx="1246845" cy="1072449"/>
          </a:xfrm>
          <a:prstGeom prst="rect">
            <a:avLst/>
          </a:prstGeom>
        </p:spPr>
      </p:pic>
      <p:sp>
        <p:nvSpPr>
          <p:cNvPr id="38" name="コンテンツ プレースホルダー 2">
            <a:extLst>
              <a:ext uri="{FF2B5EF4-FFF2-40B4-BE49-F238E27FC236}">
                <a16:creationId xmlns:a16="http://schemas.microsoft.com/office/drawing/2014/main" id="{10AAD0F7-1D07-4D58-BDD1-9F5429B0FE67}"/>
              </a:ext>
            </a:extLst>
          </p:cNvPr>
          <p:cNvSpPr txBox="1">
            <a:spLocks/>
          </p:cNvSpPr>
          <p:nvPr/>
        </p:nvSpPr>
        <p:spPr>
          <a:xfrm>
            <a:off x="2914541" y="8334951"/>
            <a:ext cx="3228524" cy="1138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夜間出歩く際は、</a:t>
            </a: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LED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ライトや反射材を着用し、ドライバーに自分の存在をアピールしましょう。</a:t>
            </a:r>
          </a:p>
        </p:txBody>
      </p:sp>
      <p:sp>
        <p:nvSpPr>
          <p:cNvPr id="39" name="コンテンツ プレースホルダー 2">
            <a:extLst>
              <a:ext uri="{FF2B5EF4-FFF2-40B4-BE49-F238E27FC236}">
                <a16:creationId xmlns:a16="http://schemas.microsoft.com/office/drawing/2014/main" id="{09DB60D2-616A-4A2C-ADE6-2A8A2A7E668F}"/>
              </a:ext>
            </a:extLst>
          </p:cNvPr>
          <p:cNvSpPr txBox="1">
            <a:spLocks/>
          </p:cNvSpPr>
          <p:nvPr/>
        </p:nvSpPr>
        <p:spPr>
          <a:xfrm>
            <a:off x="3622360" y="4386456"/>
            <a:ext cx="2621295" cy="8195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信号無視は危険です！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絶対に信号を守りましょう。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ja-JP" altLang="en-US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C0C345C7-0FE8-49AC-A441-9BD5A8DF3114}"/>
              </a:ext>
            </a:extLst>
          </p:cNvPr>
          <p:cNvSpPr/>
          <p:nvPr/>
        </p:nvSpPr>
        <p:spPr>
          <a:xfrm>
            <a:off x="3744736" y="3921402"/>
            <a:ext cx="2094649" cy="40011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コンテンツ プレースホルダー 2">
            <a:extLst>
              <a:ext uri="{FF2B5EF4-FFF2-40B4-BE49-F238E27FC236}">
                <a16:creationId xmlns:a16="http://schemas.microsoft.com/office/drawing/2014/main" id="{B0653A14-40FF-4F41-84F3-AEDED9FD010F}"/>
              </a:ext>
            </a:extLst>
          </p:cNvPr>
          <p:cNvSpPr txBox="1">
            <a:spLocks/>
          </p:cNvSpPr>
          <p:nvPr/>
        </p:nvSpPr>
        <p:spPr>
          <a:xfrm>
            <a:off x="3744737" y="3977162"/>
            <a:ext cx="2094649" cy="330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0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信号無視は危険</a:t>
            </a:r>
          </a:p>
        </p:txBody>
      </p:sp>
      <p:sp>
        <p:nvSpPr>
          <p:cNvPr id="41" name="四角形: 角を丸くする 40">
            <a:extLst>
              <a:ext uri="{FF2B5EF4-FFF2-40B4-BE49-F238E27FC236}">
                <a16:creationId xmlns:a16="http://schemas.microsoft.com/office/drawing/2014/main" id="{4681E91E-D77B-429B-A10B-50A4F7DC2164}"/>
              </a:ext>
            </a:extLst>
          </p:cNvPr>
          <p:cNvSpPr/>
          <p:nvPr/>
        </p:nvSpPr>
        <p:spPr>
          <a:xfrm>
            <a:off x="515599" y="5778038"/>
            <a:ext cx="2094649" cy="400110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コンテンツ プレースホルダー 2">
            <a:extLst>
              <a:ext uri="{FF2B5EF4-FFF2-40B4-BE49-F238E27FC236}">
                <a16:creationId xmlns:a16="http://schemas.microsoft.com/office/drawing/2014/main" id="{5FEB8ECD-B28D-4DAF-8ED2-9C2AC26030F7}"/>
              </a:ext>
            </a:extLst>
          </p:cNvPr>
          <p:cNvSpPr txBox="1">
            <a:spLocks/>
          </p:cNvSpPr>
          <p:nvPr/>
        </p:nvSpPr>
        <p:spPr>
          <a:xfrm>
            <a:off x="568520" y="5837359"/>
            <a:ext cx="2094649" cy="330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0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横断歩道を渡る</a:t>
            </a:r>
          </a:p>
        </p:txBody>
      </p:sp>
      <p:sp>
        <p:nvSpPr>
          <p:cNvPr id="43" name="四角形: 角を丸くする 42">
            <a:extLst>
              <a:ext uri="{FF2B5EF4-FFF2-40B4-BE49-F238E27FC236}">
                <a16:creationId xmlns:a16="http://schemas.microsoft.com/office/drawing/2014/main" id="{D586EAA2-6023-4385-9233-28ACBBF4BA02}"/>
              </a:ext>
            </a:extLst>
          </p:cNvPr>
          <p:cNvSpPr/>
          <p:nvPr/>
        </p:nvSpPr>
        <p:spPr>
          <a:xfrm>
            <a:off x="2975996" y="7869897"/>
            <a:ext cx="3228523" cy="400110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コンテンツ プレースホルダー 2">
            <a:extLst>
              <a:ext uri="{FF2B5EF4-FFF2-40B4-BE49-F238E27FC236}">
                <a16:creationId xmlns:a16="http://schemas.microsoft.com/office/drawing/2014/main" id="{9380B34E-586A-4B46-9C61-3CEC760B5137}"/>
              </a:ext>
            </a:extLst>
          </p:cNvPr>
          <p:cNvSpPr txBox="1">
            <a:spLocks/>
          </p:cNvSpPr>
          <p:nvPr/>
        </p:nvSpPr>
        <p:spPr>
          <a:xfrm>
            <a:off x="2968756" y="7928519"/>
            <a:ext cx="3274899" cy="330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20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LED</a:t>
            </a:r>
            <a:r>
              <a:rPr lang="ja-JP" altLang="en-US" sz="20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ライト・反射材の着用</a:t>
            </a:r>
          </a:p>
        </p:txBody>
      </p:sp>
      <p:pic>
        <p:nvPicPr>
          <p:cNvPr id="45" name="図 44">
            <a:extLst>
              <a:ext uri="{FF2B5EF4-FFF2-40B4-BE49-F238E27FC236}">
                <a16:creationId xmlns:a16="http://schemas.microsoft.com/office/drawing/2014/main" id="{8A07E7F5-5E07-4903-AC8B-99127FE6008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058" y="31668"/>
            <a:ext cx="547423" cy="879766"/>
          </a:xfrm>
          <a:prstGeom prst="rect">
            <a:avLst/>
          </a:prstGeom>
        </p:spPr>
      </p:pic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5F131B5E-438B-49C8-9A67-1BA02130DDC9}"/>
              </a:ext>
            </a:extLst>
          </p:cNvPr>
          <p:cNvSpPr/>
          <p:nvPr/>
        </p:nvSpPr>
        <p:spPr>
          <a:xfrm>
            <a:off x="39660" y="3209935"/>
            <a:ext cx="2735090" cy="514578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コンテンツ プレースホルダー 2">
            <a:extLst>
              <a:ext uri="{FF2B5EF4-FFF2-40B4-BE49-F238E27FC236}">
                <a16:creationId xmlns:a16="http://schemas.microsoft.com/office/drawing/2014/main" id="{DDF06FD4-D1E5-45F3-BFD8-AA6DE7100878}"/>
              </a:ext>
            </a:extLst>
          </p:cNvPr>
          <p:cNvSpPr txBox="1">
            <a:spLocks/>
          </p:cNvSpPr>
          <p:nvPr/>
        </p:nvSpPr>
        <p:spPr>
          <a:xfrm>
            <a:off x="126765" y="3254540"/>
            <a:ext cx="3092445" cy="4834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32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歩行者の方へ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376C7681-31B3-4F58-861C-17F6CC84E00E}"/>
              </a:ext>
            </a:extLst>
          </p:cNvPr>
          <p:cNvSpPr txBox="1"/>
          <p:nvPr/>
        </p:nvSpPr>
        <p:spPr>
          <a:xfrm>
            <a:off x="0" y="1556456"/>
            <a:ext cx="673452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ja-JP" alt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〇８月２８日（木）　尾道市高須町　国道２号</a:t>
            </a:r>
            <a:endParaRPr lang="en-US" altLang="ja-JP" sz="1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普通車（運転７７歳）</a:t>
            </a:r>
            <a:r>
              <a:rPr lang="en-US" altLang="ja-JP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ea"/>
              </a:rPr>
              <a:t>× </a:t>
            </a:r>
            <a:r>
              <a:rPr lang="ja-JP" alt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歩行者（</a:t>
            </a:r>
            <a:r>
              <a:rPr lang="ja-JP" altLang="en-US" sz="1600" u="sng" dirty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５４歳死亡</a:t>
            </a:r>
            <a:r>
              <a:rPr lang="ja-JP" alt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1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南進中の普通車と同一方向に進行していた歩行者が衝突し、</a:t>
            </a:r>
            <a:r>
              <a:rPr lang="ja-JP" altLang="en-US" sz="1400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歩行者が死亡</a:t>
            </a:r>
            <a:endParaRPr kumimoji="1" lang="en-US" altLang="ja-JP" sz="1400" u="sng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2DBDDAAE-AE1C-42E7-9F77-D0B8F063DDF0}"/>
              </a:ext>
            </a:extLst>
          </p:cNvPr>
          <p:cNvSpPr txBox="1"/>
          <p:nvPr/>
        </p:nvSpPr>
        <p:spPr>
          <a:xfrm>
            <a:off x="12828" y="2346198"/>
            <a:ext cx="673452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ja-JP" alt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〇９月１日（月）　東広島市　県道</a:t>
            </a:r>
            <a:endParaRPr lang="en-US" altLang="ja-JP" sz="1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普通貨物（運転２５歳）</a:t>
            </a:r>
            <a:r>
              <a:rPr lang="en-US" altLang="ja-JP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ea"/>
              </a:rPr>
              <a:t> × </a:t>
            </a:r>
            <a:r>
              <a:rPr kumimoji="1" lang="ja-JP" alt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歩行者（</a:t>
            </a:r>
            <a:r>
              <a:rPr kumimoji="1" lang="ja-JP" altLang="en-US" sz="1600" u="sng" dirty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９０歳死亡</a:t>
            </a:r>
            <a:r>
              <a:rPr kumimoji="1" lang="ja-JP" alt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en-US" altLang="ja-JP" sz="1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普通貨物が、道路を横断中の歩行者と衝突し、</a:t>
            </a:r>
            <a:r>
              <a:rPr lang="ja-JP" altLang="en-US" sz="1400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歩行者が死亡</a:t>
            </a:r>
            <a:endParaRPr kumimoji="1" lang="en-US" altLang="ja-JP" sz="1400" u="sng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42266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1691</TotalTime>
  <Words>182</Words>
  <Application>Microsoft Office PowerPoint</Application>
  <PresentationFormat>A4 210 x 297 mm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UD デジタル 教科書体 NP-B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広島県警察本部</dc:creator>
  <cp:lastModifiedBy>h828880</cp:lastModifiedBy>
  <cp:revision>148</cp:revision>
  <cp:lastPrinted>2025-09-01T05:29:37Z</cp:lastPrinted>
  <dcterms:created xsi:type="dcterms:W3CDTF">2019-08-26T07:44:01Z</dcterms:created>
  <dcterms:modified xsi:type="dcterms:W3CDTF">2025-10-30T05:43:20Z</dcterms:modified>
</cp:coreProperties>
</file>