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6858000" cy="9906000" type="A4"/>
  <p:notesSz cx="6888163" cy="100203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818574" initials="h" lastIdx="1" clrIdx="0">
    <p:extLst>
      <p:ext uri="{19B8F6BF-5375-455C-9EA6-DF929625EA0E}">
        <p15:presenceInfo xmlns:p15="http://schemas.microsoft.com/office/powerpoint/2012/main" userId="S-1-5-21-1071654699-1737949497-4547331-21712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DA3"/>
    <a:srgbClr val="FAC5B8"/>
    <a:srgbClr val="FFA5A5"/>
    <a:srgbClr val="F9A9F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47" autoAdjust="0"/>
    <p:restoredTop sz="94660"/>
  </p:normalViewPr>
  <p:slideViewPr>
    <p:cSldViewPr snapToGrid="0">
      <p:cViewPr varScale="1">
        <p:scale>
          <a:sx n="69" d="100"/>
          <a:sy n="69" d="100"/>
        </p:scale>
        <p:origin x="2242" y="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85621" cy="501576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900934" y="0"/>
            <a:ext cx="2985621" cy="501576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r">
              <a:defRPr sz="1200"/>
            </a:lvl1pPr>
          </a:lstStyle>
          <a:p>
            <a:fld id="{39B62C91-105B-4BBB-B6A6-35B7E2C6A199}" type="datetimeFigureOut">
              <a:rPr kumimoji="1" lang="ja-JP" altLang="en-US" smtClean="0"/>
              <a:t>2025/10/18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1" y="9518724"/>
            <a:ext cx="2985621" cy="501576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900934" y="9518724"/>
            <a:ext cx="2985621" cy="501576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r">
              <a:defRPr sz="1200"/>
            </a:lvl1pPr>
          </a:lstStyle>
          <a:p>
            <a:fld id="{D3AE9918-7A4B-4550-BCA6-7A25DAD0A1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89285826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85621" cy="501576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900934" y="0"/>
            <a:ext cx="2985621" cy="501576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r">
              <a:defRPr sz="1200"/>
            </a:lvl1pPr>
          </a:lstStyle>
          <a:p>
            <a:fld id="{AEAB8202-6E3E-4047-92E2-78D95EBABCB7}" type="datetimeFigureOut">
              <a:rPr kumimoji="1" lang="ja-JP" altLang="en-US" smtClean="0"/>
              <a:t>2025/10/18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1252538"/>
            <a:ext cx="2341563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46" tIns="46223" rIns="92446" bIns="46223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8496" y="4821861"/>
            <a:ext cx="5511174" cy="3945303"/>
          </a:xfrm>
          <a:prstGeom prst="rect">
            <a:avLst/>
          </a:prstGeom>
        </p:spPr>
        <p:txBody>
          <a:bodyPr vert="horz" lIns="92446" tIns="46223" rIns="92446" bIns="46223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518724"/>
            <a:ext cx="2985621" cy="501576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900934" y="9518724"/>
            <a:ext cx="2985621" cy="501576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r">
              <a:defRPr sz="1200"/>
            </a:lvl1pPr>
          </a:lstStyle>
          <a:p>
            <a:fld id="{36761587-C9DB-4A55-AAB5-2928CADF39B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6697079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857250" y="1621191"/>
            <a:ext cx="5143500" cy="3448756"/>
          </a:xfrm>
        </p:spPr>
        <p:txBody>
          <a:bodyPr anchor="b"/>
          <a:lstStyle>
            <a:lvl1pPr algn="ctr">
              <a:defRPr sz="3375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BA131-7A0D-4443-AF0A-CC7A41BA8BA0}" type="datetimeFigureOut">
              <a:rPr kumimoji="1" lang="ja-JP" altLang="en-US" smtClean="0"/>
              <a:t>2025/10/18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4923C-F5C1-4C23-A142-9696404A8A6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956893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BA131-7A0D-4443-AF0A-CC7A41BA8BA0}" type="datetimeFigureOut">
              <a:rPr kumimoji="1" lang="ja-JP" altLang="en-US" smtClean="0"/>
              <a:t>2025/10/18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4923C-F5C1-4C23-A142-9696404A8A6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277437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07756" y="527403"/>
            <a:ext cx="1478756" cy="8394877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71487" y="527403"/>
            <a:ext cx="4350544" cy="8394877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BA131-7A0D-4443-AF0A-CC7A41BA8BA0}" type="datetimeFigureOut">
              <a:rPr kumimoji="1" lang="ja-JP" altLang="en-US" smtClean="0"/>
              <a:t>2025/10/18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4923C-F5C1-4C23-A142-9696404A8A6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90726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BA131-7A0D-4443-AF0A-CC7A41BA8BA0}" type="datetimeFigureOut">
              <a:rPr kumimoji="1" lang="ja-JP" altLang="en-US" smtClean="0"/>
              <a:t>2025/10/18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4923C-F5C1-4C23-A142-9696404A8A6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90239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67916" y="2469622"/>
            <a:ext cx="5915025" cy="4120620"/>
          </a:xfrm>
        </p:spPr>
        <p:txBody>
          <a:bodyPr anchor="b"/>
          <a:lstStyle>
            <a:lvl1pPr>
              <a:defRPr sz="3375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67916" y="6629225"/>
            <a:ext cx="5915025" cy="2166937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BA131-7A0D-4443-AF0A-CC7A41BA8BA0}" type="datetimeFigureOut">
              <a:rPr kumimoji="1" lang="ja-JP" altLang="en-US" smtClean="0"/>
              <a:t>2025/10/18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4923C-F5C1-4C23-A142-9696404A8A6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06896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BA131-7A0D-4443-AF0A-CC7A41BA8BA0}" type="datetimeFigureOut">
              <a:rPr kumimoji="1" lang="ja-JP" altLang="en-US" smtClean="0"/>
              <a:t>2025/10/18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4923C-F5C1-4C23-A142-9696404A8A6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721832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72381" y="527404"/>
            <a:ext cx="5915025" cy="1914702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BA131-7A0D-4443-AF0A-CC7A41BA8BA0}" type="datetimeFigureOut">
              <a:rPr kumimoji="1" lang="ja-JP" altLang="en-US" smtClean="0"/>
              <a:t>2025/10/18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4923C-F5C1-4C23-A142-9696404A8A6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541686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BA131-7A0D-4443-AF0A-CC7A41BA8BA0}" type="datetimeFigureOut">
              <a:rPr kumimoji="1" lang="ja-JP" altLang="en-US" smtClean="0"/>
              <a:t>2025/10/18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4923C-F5C1-4C23-A142-9696404A8A6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765239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BA131-7A0D-4443-AF0A-CC7A41BA8BA0}" type="datetimeFigureOut">
              <a:rPr kumimoji="1" lang="ja-JP" altLang="en-US" smtClean="0"/>
              <a:t>2025/10/18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4923C-F5C1-4C23-A142-9696404A8A6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360333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3" cy="23114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915543" y="1426281"/>
            <a:ext cx="3471863" cy="7039681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3" cy="550562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BA131-7A0D-4443-AF0A-CC7A41BA8BA0}" type="datetimeFigureOut">
              <a:rPr kumimoji="1" lang="ja-JP" altLang="en-US" smtClean="0"/>
              <a:t>2025/10/18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4923C-F5C1-4C23-A142-9696404A8A6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22376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3" cy="23114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2915543" y="1426281"/>
            <a:ext cx="3471863" cy="7039681"/>
          </a:xfrm>
        </p:spPr>
        <p:txBody>
          <a:bodyPr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3" cy="550562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BA131-7A0D-4443-AF0A-CC7A41BA8BA0}" type="datetimeFigureOut">
              <a:rPr kumimoji="1" lang="ja-JP" altLang="en-US" smtClean="0"/>
              <a:t>2025/10/18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4923C-F5C1-4C23-A142-9696404A8A6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663863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71488" y="527404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71488" y="9181395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CBA131-7A0D-4443-AF0A-CC7A41BA8BA0}" type="datetimeFigureOut">
              <a:rPr kumimoji="1" lang="ja-JP" altLang="en-US" smtClean="0"/>
              <a:t>2025/10/18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271713" y="9181395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4843463" y="9181395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14923C-F5C1-4C23-A142-9696404A8A6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128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514350" rtl="0" eaLnBrk="1" latinLnBrk="0" hangingPunct="1">
        <a:lnSpc>
          <a:spcPct val="90000"/>
        </a:lnSpc>
        <a:spcBef>
          <a:spcPct val="0"/>
        </a:spcBef>
        <a:buNone/>
        <a:defRPr kumimoji="1" sz="24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8588" indent="-128588" algn="l" defTabSz="51435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kumimoji="1" sz="1575" kern="1200">
          <a:solidFill>
            <a:schemeClr val="tx1"/>
          </a:solidFill>
          <a:latin typeface="+mn-lt"/>
          <a:ea typeface="+mn-ea"/>
          <a:cs typeface="+mn-cs"/>
        </a:defRPr>
      </a:lvl1pPr>
      <a:lvl2pPr marL="3857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429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125" kern="1200">
          <a:solidFill>
            <a:schemeClr val="tx1"/>
          </a:solidFill>
          <a:latin typeface="+mn-lt"/>
          <a:ea typeface="+mn-ea"/>
          <a:cs typeface="+mn-cs"/>
        </a:defRPr>
      </a:lvl3pPr>
      <a:lvl4pPr marL="9001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1572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4144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楕円 46">
            <a:extLst>
              <a:ext uri="{FF2B5EF4-FFF2-40B4-BE49-F238E27FC236}">
                <a16:creationId xmlns:a16="http://schemas.microsoft.com/office/drawing/2014/main" id="{98AF238E-B6A0-478E-8B01-D1A185E4739F}"/>
              </a:ext>
            </a:extLst>
          </p:cNvPr>
          <p:cNvSpPr/>
          <p:nvPr/>
        </p:nvSpPr>
        <p:spPr>
          <a:xfrm>
            <a:off x="356477" y="4569922"/>
            <a:ext cx="1535198" cy="48685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6" name="楕円 45">
            <a:extLst>
              <a:ext uri="{FF2B5EF4-FFF2-40B4-BE49-F238E27FC236}">
                <a16:creationId xmlns:a16="http://schemas.microsoft.com/office/drawing/2014/main" id="{C7DA9753-AA05-4289-942A-50B33B51F122}"/>
              </a:ext>
            </a:extLst>
          </p:cNvPr>
          <p:cNvSpPr/>
          <p:nvPr/>
        </p:nvSpPr>
        <p:spPr>
          <a:xfrm>
            <a:off x="4574674" y="2855634"/>
            <a:ext cx="1535198" cy="48685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" name="四角形: 角を丸くする 25">
            <a:extLst>
              <a:ext uri="{FF2B5EF4-FFF2-40B4-BE49-F238E27FC236}">
                <a16:creationId xmlns:a16="http://schemas.microsoft.com/office/drawing/2014/main" id="{1354A13C-F2FC-41FB-A05F-2D6212BF4548}"/>
              </a:ext>
            </a:extLst>
          </p:cNvPr>
          <p:cNvSpPr/>
          <p:nvPr/>
        </p:nvSpPr>
        <p:spPr>
          <a:xfrm>
            <a:off x="75993" y="5467644"/>
            <a:ext cx="6704390" cy="4189312"/>
          </a:xfrm>
          <a:prstGeom prst="roundRect">
            <a:avLst>
              <a:gd name="adj" fmla="val 11142"/>
            </a:avLst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ｓ</a:t>
            </a:r>
          </a:p>
        </p:txBody>
      </p:sp>
      <p:sp>
        <p:nvSpPr>
          <p:cNvPr id="25" name="四角形: 角を丸くする 24">
            <a:extLst>
              <a:ext uri="{FF2B5EF4-FFF2-40B4-BE49-F238E27FC236}">
                <a16:creationId xmlns:a16="http://schemas.microsoft.com/office/drawing/2014/main" id="{D4535C5C-CEB3-41AD-9CD6-7EDE817D2CEB}"/>
              </a:ext>
            </a:extLst>
          </p:cNvPr>
          <p:cNvSpPr/>
          <p:nvPr/>
        </p:nvSpPr>
        <p:spPr>
          <a:xfrm>
            <a:off x="102486" y="5502604"/>
            <a:ext cx="6644869" cy="4119393"/>
          </a:xfrm>
          <a:prstGeom prst="roundRect">
            <a:avLst>
              <a:gd name="adj" fmla="val 8366"/>
            </a:avLst>
          </a:prstGeom>
          <a:noFill/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8" name="角丸四角形 3">
            <a:extLst>
              <a:ext uri="{FF2B5EF4-FFF2-40B4-BE49-F238E27FC236}">
                <a16:creationId xmlns:a16="http://schemas.microsoft.com/office/drawing/2014/main" id="{D494662C-134E-4FE0-896B-DAC4539F5E68}"/>
              </a:ext>
            </a:extLst>
          </p:cNvPr>
          <p:cNvSpPr/>
          <p:nvPr/>
        </p:nvSpPr>
        <p:spPr>
          <a:xfrm>
            <a:off x="1100668" y="47979"/>
            <a:ext cx="5646687" cy="826247"/>
          </a:xfrm>
          <a:prstGeom prst="roundRect">
            <a:avLst>
              <a:gd name="adj" fmla="val 30772"/>
            </a:avLst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9" name="角丸四角形 6">
            <a:extLst>
              <a:ext uri="{FF2B5EF4-FFF2-40B4-BE49-F238E27FC236}">
                <a16:creationId xmlns:a16="http://schemas.microsoft.com/office/drawing/2014/main" id="{2F782988-762A-4C06-96DC-E8F2FEF6203D}"/>
              </a:ext>
            </a:extLst>
          </p:cNvPr>
          <p:cNvSpPr/>
          <p:nvPr/>
        </p:nvSpPr>
        <p:spPr>
          <a:xfrm>
            <a:off x="5278449" y="47979"/>
            <a:ext cx="1468906" cy="832941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0" name="テキスト ボックス 99">
            <a:extLst>
              <a:ext uri="{FF2B5EF4-FFF2-40B4-BE49-F238E27FC236}">
                <a16:creationId xmlns:a16="http://schemas.microsoft.com/office/drawing/2014/main" id="{5E2A8696-A870-4DCD-B785-A78E4484CA20}"/>
              </a:ext>
            </a:extLst>
          </p:cNvPr>
          <p:cNvSpPr txBox="1"/>
          <p:nvPr/>
        </p:nvSpPr>
        <p:spPr>
          <a:xfrm>
            <a:off x="0" y="128478"/>
            <a:ext cx="64492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3600" spc="300" dirty="0">
                <a:solidFill>
                  <a:srgbClr val="00206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交通安全ニュース</a:t>
            </a:r>
          </a:p>
        </p:txBody>
      </p:sp>
      <p:sp>
        <p:nvSpPr>
          <p:cNvPr id="101" name="テキスト ボックス 100">
            <a:extLst>
              <a:ext uri="{FF2B5EF4-FFF2-40B4-BE49-F238E27FC236}">
                <a16:creationId xmlns:a16="http://schemas.microsoft.com/office/drawing/2014/main" id="{DAD40256-2B80-43F6-A5C4-1DD76C949F74}"/>
              </a:ext>
            </a:extLst>
          </p:cNvPr>
          <p:cNvSpPr txBox="1"/>
          <p:nvPr/>
        </p:nvSpPr>
        <p:spPr>
          <a:xfrm>
            <a:off x="4702829" y="109752"/>
            <a:ext cx="26009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令和７年</a:t>
            </a:r>
            <a:endParaRPr kumimoji="1" lang="en-US" altLang="ja-JP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102" name="テキスト ボックス 101">
            <a:extLst>
              <a:ext uri="{FF2B5EF4-FFF2-40B4-BE49-F238E27FC236}">
                <a16:creationId xmlns:a16="http://schemas.microsoft.com/office/drawing/2014/main" id="{C58A00CC-FF4C-444D-A01D-CDBAE094520B}"/>
              </a:ext>
            </a:extLst>
          </p:cNvPr>
          <p:cNvSpPr txBox="1"/>
          <p:nvPr/>
        </p:nvSpPr>
        <p:spPr>
          <a:xfrm>
            <a:off x="5395028" y="450461"/>
            <a:ext cx="123574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Ｎｏ．２０</a:t>
            </a:r>
            <a:endParaRPr kumimoji="1" lang="en-US" altLang="ja-JP" sz="2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140" name="テキスト ボックス 139">
            <a:extLst>
              <a:ext uri="{FF2B5EF4-FFF2-40B4-BE49-F238E27FC236}">
                <a16:creationId xmlns:a16="http://schemas.microsoft.com/office/drawing/2014/main" id="{CAB70C31-4EAA-4BB6-9DCB-C61E5D27AB43}"/>
              </a:ext>
            </a:extLst>
          </p:cNvPr>
          <p:cNvSpPr txBox="1"/>
          <p:nvPr/>
        </p:nvSpPr>
        <p:spPr>
          <a:xfrm>
            <a:off x="954221" y="9621997"/>
            <a:ext cx="471227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6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発行：広島県警察本部交通部交通企画課</a:t>
            </a:r>
          </a:p>
        </p:txBody>
      </p:sp>
      <p:sp>
        <p:nvSpPr>
          <p:cNvPr id="39" name="テキスト ボックス 38">
            <a:extLst>
              <a:ext uri="{FF2B5EF4-FFF2-40B4-BE49-F238E27FC236}">
                <a16:creationId xmlns:a16="http://schemas.microsoft.com/office/drawing/2014/main" id="{F08C301D-64A9-44A1-AE32-E9FB09DAC21F}"/>
              </a:ext>
            </a:extLst>
          </p:cNvPr>
          <p:cNvSpPr txBox="1"/>
          <p:nvPr/>
        </p:nvSpPr>
        <p:spPr>
          <a:xfrm>
            <a:off x="102486" y="7240753"/>
            <a:ext cx="5265865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>
            <a:sp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r>
              <a:rPr lang="ja-JP" altLang="en-US" sz="2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２ </a:t>
            </a:r>
            <a:r>
              <a:rPr kumimoji="1" lang="ja-JP" altLang="en-US" sz="2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加齢に応じた運転をしましょう</a:t>
            </a:r>
            <a:endParaRPr kumimoji="1" lang="ja-JP" altLang="en-US" sz="2400" b="1" dirty="0">
              <a:solidFill>
                <a:srgbClr val="00B05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1" name="テキスト ボックス 40">
            <a:extLst>
              <a:ext uri="{FF2B5EF4-FFF2-40B4-BE49-F238E27FC236}">
                <a16:creationId xmlns:a16="http://schemas.microsoft.com/office/drawing/2014/main" id="{4B37CC44-841B-4BAD-8A90-00E79A172B40}"/>
              </a:ext>
            </a:extLst>
          </p:cNvPr>
          <p:cNvSpPr txBox="1"/>
          <p:nvPr/>
        </p:nvSpPr>
        <p:spPr>
          <a:xfrm>
            <a:off x="123174" y="5793986"/>
            <a:ext cx="5907561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>
            <a:sp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r>
              <a:rPr lang="ja-JP" altLang="en-US" sz="2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１ </a:t>
            </a:r>
            <a:r>
              <a:rPr kumimoji="1" lang="ja-JP" altLang="en-US" sz="2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体調の悪い日は運転を控えましょう</a:t>
            </a:r>
          </a:p>
        </p:txBody>
      </p:sp>
      <p:sp>
        <p:nvSpPr>
          <p:cNvPr id="56" name="正方形/長方形 55">
            <a:extLst>
              <a:ext uri="{FF2B5EF4-FFF2-40B4-BE49-F238E27FC236}">
                <a16:creationId xmlns:a16="http://schemas.microsoft.com/office/drawing/2014/main" id="{9DA61088-602C-443B-9663-52A779E6CF45}"/>
              </a:ext>
            </a:extLst>
          </p:cNvPr>
          <p:cNvSpPr/>
          <p:nvPr/>
        </p:nvSpPr>
        <p:spPr>
          <a:xfrm>
            <a:off x="3605116" y="7325095"/>
            <a:ext cx="184731" cy="33855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endParaRPr lang="en-US" altLang="ja-JP" sz="1600" b="0" cap="none" spc="0" dirty="0">
              <a:ln w="0"/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F12102FB-A417-4437-BD71-10111C7FBF0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30735" y="1015726"/>
            <a:ext cx="507502" cy="552331"/>
          </a:xfrm>
          <a:prstGeom prst="rect">
            <a:avLst/>
          </a:prstGeom>
        </p:spPr>
      </p:pic>
      <p:pic>
        <p:nvPicPr>
          <p:cNvPr id="9" name="図 8">
            <a:extLst>
              <a:ext uri="{FF2B5EF4-FFF2-40B4-BE49-F238E27FC236}">
                <a16:creationId xmlns:a16="http://schemas.microsoft.com/office/drawing/2014/main" id="{6D2CF82F-9BD3-4E0E-AA4A-DC1ECB1C03E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5727" y="2532311"/>
            <a:ext cx="3177544" cy="2997082"/>
          </a:xfrm>
          <a:prstGeom prst="rect">
            <a:avLst/>
          </a:prstGeom>
        </p:spPr>
      </p:pic>
      <p:pic>
        <p:nvPicPr>
          <p:cNvPr id="15" name="図 14">
            <a:extLst>
              <a:ext uri="{FF2B5EF4-FFF2-40B4-BE49-F238E27FC236}">
                <a16:creationId xmlns:a16="http://schemas.microsoft.com/office/drawing/2014/main" id="{12946E78-F391-4208-A267-EF8821B6A09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5837130" y="8183555"/>
            <a:ext cx="747438" cy="1037729"/>
          </a:xfrm>
          <a:prstGeom prst="rect">
            <a:avLst/>
          </a:prstGeom>
        </p:spPr>
      </p:pic>
      <p:pic>
        <p:nvPicPr>
          <p:cNvPr id="57" name="図 56">
            <a:extLst>
              <a:ext uri="{FF2B5EF4-FFF2-40B4-BE49-F238E27FC236}">
                <a16:creationId xmlns:a16="http://schemas.microsoft.com/office/drawing/2014/main" id="{DCAFB943-1B09-423D-A8EF-918AA1DA855C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3431" y="88140"/>
            <a:ext cx="507219" cy="815155"/>
          </a:xfrm>
          <a:prstGeom prst="rect">
            <a:avLst/>
          </a:prstGeom>
        </p:spPr>
      </p:pic>
      <p:sp>
        <p:nvSpPr>
          <p:cNvPr id="61" name="テキスト ボックス 60">
            <a:extLst>
              <a:ext uri="{FF2B5EF4-FFF2-40B4-BE49-F238E27FC236}">
                <a16:creationId xmlns:a16="http://schemas.microsoft.com/office/drawing/2014/main" id="{5384DD53-ABAB-4A49-B8B4-2650B2862337}"/>
              </a:ext>
            </a:extLst>
          </p:cNvPr>
          <p:cNvSpPr txBox="1"/>
          <p:nvPr/>
        </p:nvSpPr>
        <p:spPr>
          <a:xfrm>
            <a:off x="732675" y="960275"/>
            <a:ext cx="5500515" cy="646331"/>
          </a:xfrm>
          <a:prstGeom prst="rect">
            <a:avLst/>
          </a:prstGeom>
          <a:noFill/>
          <a:ln w="73025" cmpd="dbl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dirty="0">
                <a:solidFill>
                  <a:srgbClr val="0070C0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高齢ドライバーの皆さん</a:t>
            </a:r>
            <a:endParaRPr kumimoji="1" lang="ja-JP" altLang="en-US" sz="3600" dirty="0">
              <a:solidFill>
                <a:srgbClr val="0070C0"/>
              </a:solidFill>
              <a:latin typeface="HGS創英角ﾎﾟｯﾌﾟ体" panose="040B0A00000000000000" pitchFamily="50" charset="-128"/>
              <a:ea typeface="HGS創英角ﾎﾟｯﾌﾟ体" panose="040B0A00000000000000" pitchFamily="50" charset="-128"/>
            </a:endParaRPr>
          </a:p>
        </p:txBody>
      </p:sp>
      <p:sp>
        <p:nvSpPr>
          <p:cNvPr id="62" name="テキスト ボックス 61">
            <a:extLst>
              <a:ext uri="{FF2B5EF4-FFF2-40B4-BE49-F238E27FC236}">
                <a16:creationId xmlns:a16="http://schemas.microsoft.com/office/drawing/2014/main" id="{F4BA714A-6A63-4F6E-985F-0A015E0EAF09}"/>
              </a:ext>
            </a:extLst>
          </p:cNvPr>
          <p:cNvSpPr txBox="1"/>
          <p:nvPr/>
        </p:nvSpPr>
        <p:spPr>
          <a:xfrm>
            <a:off x="-155758" y="1994210"/>
            <a:ext cx="1764460" cy="461665"/>
          </a:xfrm>
          <a:prstGeom prst="rect">
            <a:avLst/>
          </a:prstGeom>
          <a:noFill/>
          <a:ln w="73025" cmpd="dbl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ja-JP" altLang="en-US" sz="2400" dirty="0">
                <a:solidFill>
                  <a:schemeClr val="accent6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運転中に</a:t>
            </a:r>
            <a:endParaRPr lang="en-US" altLang="ja-JP" sz="2400" dirty="0">
              <a:solidFill>
                <a:schemeClr val="accent6"/>
              </a:solidFill>
              <a:latin typeface="HGS創英角ﾎﾟｯﾌﾟ体" panose="040B0A00000000000000" pitchFamily="50" charset="-128"/>
              <a:ea typeface="HGS創英角ﾎﾟｯﾌﾟ体" panose="040B0A00000000000000" pitchFamily="50" charset="-128"/>
            </a:endParaRPr>
          </a:p>
        </p:txBody>
      </p:sp>
      <p:sp>
        <p:nvSpPr>
          <p:cNvPr id="64" name="テキスト ボックス 63">
            <a:extLst>
              <a:ext uri="{FF2B5EF4-FFF2-40B4-BE49-F238E27FC236}">
                <a16:creationId xmlns:a16="http://schemas.microsoft.com/office/drawing/2014/main" id="{706A4583-362A-43C1-A98A-B190647BFC5B}"/>
              </a:ext>
            </a:extLst>
          </p:cNvPr>
          <p:cNvSpPr txBox="1"/>
          <p:nvPr/>
        </p:nvSpPr>
        <p:spPr>
          <a:xfrm>
            <a:off x="3076955" y="1729718"/>
            <a:ext cx="2336039" cy="461665"/>
          </a:xfrm>
          <a:prstGeom prst="rect">
            <a:avLst/>
          </a:prstGeom>
          <a:noFill/>
          <a:ln w="73025" cmpd="dbl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ja-JP" altLang="en-US" sz="2400" dirty="0">
                <a:solidFill>
                  <a:schemeClr val="accent6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を感じたこと</a:t>
            </a:r>
            <a:endParaRPr kumimoji="1" lang="ja-JP" altLang="en-US" sz="2400" dirty="0">
              <a:solidFill>
                <a:schemeClr val="accent6"/>
              </a:solidFill>
              <a:latin typeface="HGS創英角ﾎﾟｯﾌﾟ体" panose="040B0A00000000000000" pitchFamily="50" charset="-128"/>
              <a:ea typeface="HGS創英角ﾎﾟｯﾌﾟ体" panose="040B0A00000000000000" pitchFamily="50" charset="-128"/>
            </a:endParaRPr>
          </a:p>
        </p:txBody>
      </p:sp>
      <p:sp>
        <p:nvSpPr>
          <p:cNvPr id="20" name="四角形: 角を丸くする 19">
            <a:extLst>
              <a:ext uri="{FF2B5EF4-FFF2-40B4-BE49-F238E27FC236}">
                <a16:creationId xmlns:a16="http://schemas.microsoft.com/office/drawing/2014/main" id="{44FC0D04-76F2-41AB-84CD-2B9DBAE834EB}"/>
              </a:ext>
            </a:extLst>
          </p:cNvPr>
          <p:cNvSpPr/>
          <p:nvPr/>
        </p:nvSpPr>
        <p:spPr>
          <a:xfrm rot="20985168">
            <a:off x="1400722" y="1799873"/>
            <a:ext cx="896153" cy="869893"/>
          </a:xfrm>
          <a:prstGeom prst="round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7" name="テキスト ボックス 66">
            <a:extLst>
              <a:ext uri="{FF2B5EF4-FFF2-40B4-BE49-F238E27FC236}">
                <a16:creationId xmlns:a16="http://schemas.microsoft.com/office/drawing/2014/main" id="{1EA5D2E3-C7BE-4CC9-89FA-881D9474499F}"/>
              </a:ext>
            </a:extLst>
          </p:cNvPr>
          <p:cNvSpPr txBox="1"/>
          <p:nvPr/>
        </p:nvSpPr>
        <p:spPr>
          <a:xfrm rot="20800106">
            <a:off x="1459288" y="1714471"/>
            <a:ext cx="756795" cy="923330"/>
          </a:xfrm>
          <a:prstGeom prst="rect">
            <a:avLst/>
          </a:prstGeom>
          <a:noFill/>
          <a:ln w="73025" cmpd="dbl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ja-JP" altLang="en-US" sz="54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不</a:t>
            </a:r>
            <a:endParaRPr kumimoji="1" lang="en-US" altLang="ja-JP" sz="5400" b="1" dirty="0">
              <a:solidFill>
                <a:schemeClr val="bg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70" name="四角形: 角を丸くする 69">
            <a:extLst>
              <a:ext uri="{FF2B5EF4-FFF2-40B4-BE49-F238E27FC236}">
                <a16:creationId xmlns:a16="http://schemas.microsoft.com/office/drawing/2014/main" id="{0BC983F9-5A38-4C80-BE86-53D3098868DA}"/>
              </a:ext>
            </a:extLst>
          </p:cNvPr>
          <p:cNvSpPr/>
          <p:nvPr/>
        </p:nvSpPr>
        <p:spPr>
          <a:xfrm rot="20985168">
            <a:off x="2367245" y="1764355"/>
            <a:ext cx="896153" cy="869893"/>
          </a:xfrm>
          <a:prstGeom prst="round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8" name="テキスト ボックス 67">
            <a:extLst>
              <a:ext uri="{FF2B5EF4-FFF2-40B4-BE49-F238E27FC236}">
                <a16:creationId xmlns:a16="http://schemas.microsoft.com/office/drawing/2014/main" id="{A78B5688-0177-4ADC-9754-667542E750E1}"/>
              </a:ext>
            </a:extLst>
          </p:cNvPr>
          <p:cNvSpPr txBox="1"/>
          <p:nvPr/>
        </p:nvSpPr>
        <p:spPr>
          <a:xfrm rot="20878819">
            <a:off x="2250529" y="1711737"/>
            <a:ext cx="1094327" cy="923330"/>
          </a:xfrm>
          <a:prstGeom prst="rect">
            <a:avLst/>
          </a:prstGeom>
          <a:noFill/>
          <a:ln w="73025" cmpd="dbl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54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安</a:t>
            </a:r>
            <a:endParaRPr kumimoji="1" lang="en-US" altLang="ja-JP" sz="5400" b="1" dirty="0">
              <a:solidFill>
                <a:schemeClr val="bg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72" name="テキスト ボックス 71">
            <a:extLst>
              <a:ext uri="{FF2B5EF4-FFF2-40B4-BE49-F238E27FC236}">
                <a16:creationId xmlns:a16="http://schemas.microsoft.com/office/drawing/2014/main" id="{1E3C598E-E5C6-42F0-B9BC-A55D776DB0B3}"/>
              </a:ext>
            </a:extLst>
          </p:cNvPr>
          <p:cNvSpPr txBox="1"/>
          <p:nvPr/>
        </p:nvSpPr>
        <p:spPr>
          <a:xfrm>
            <a:off x="3804510" y="2093315"/>
            <a:ext cx="2884793" cy="461665"/>
          </a:xfrm>
          <a:prstGeom prst="rect">
            <a:avLst/>
          </a:prstGeom>
          <a:noFill/>
          <a:ln w="73025" cmpd="dbl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ja-JP" altLang="en-US" sz="2400" dirty="0">
                <a:solidFill>
                  <a:schemeClr val="accent6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はありませんか？</a:t>
            </a:r>
            <a:endParaRPr kumimoji="1" lang="ja-JP" altLang="en-US" sz="2400" dirty="0">
              <a:solidFill>
                <a:schemeClr val="accent6"/>
              </a:solidFill>
              <a:latin typeface="HGS創英角ﾎﾟｯﾌﾟ体" panose="040B0A00000000000000" pitchFamily="50" charset="-128"/>
              <a:ea typeface="HGS創英角ﾎﾟｯﾌﾟ体" panose="040B0A00000000000000" pitchFamily="50" charset="-128"/>
            </a:endParaRPr>
          </a:p>
        </p:txBody>
      </p:sp>
      <p:sp>
        <p:nvSpPr>
          <p:cNvPr id="43" name="正方形/長方形 42">
            <a:extLst>
              <a:ext uri="{FF2B5EF4-FFF2-40B4-BE49-F238E27FC236}">
                <a16:creationId xmlns:a16="http://schemas.microsoft.com/office/drawing/2014/main" id="{5AED7137-93C7-4950-9CC1-0D3BCFF526AF}"/>
              </a:ext>
            </a:extLst>
          </p:cNvPr>
          <p:cNvSpPr/>
          <p:nvPr/>
        </p:nvSpPr>
        <p:spPr>
          <a:xfrm>
            <a:off x="4590964" y="2936968"/>
            <a:ext cx="1841748" cy="36933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ja-JP" altLang="en-US" dirty="0">
                <a:ln w="0"/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反応が遅れる</a:t>
            </a:r>
            <a:endParaRPr lang="en-US" altLang="ja-JP" dirty="0">
              <a:ln w="0"/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79" name="図 78">
            <a:extLst>
              <a:ext uri="{FF2B5EF4-FFF2-40B4-BE49-F238E27FC236}">
                <a16:creationId xmlns:a16="http://schemas.microsoft.com/office/drawing/2014/main" id="{C36A27DE-544E-42A7-BC6D-DA9781BA91D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5622" y="1024567"/>
            <a:ext cx="507502" cy="552331"/>
          </a:xfrm>
          <a:prstGeom prst="rect">
            <a:avLst/>
          </a:prstGeom>
        </p:spPr>
      </p:pic>
      <p:sp>
        <p:nvSpPr>
          <p:cNvPr id="80" name="楕円 79">
            <a:extLst>
              <a:ext uri="{FF2B5EF4-FFF2-40B4-BE49-F238E27FC236}">
                <a16:creationId xmlns:a16="http://schemas.microsoft.com/office/drawing/2014/main" id="{EB7223B2-1CD7-4356-A495-AA162FC7E4D9}"/>
              </a:ext>
            </a:extLst>
          </p:cNvPr>
          <p:cNvSpPr/>
          <p:nvPr/>
        </p:nvSpPr>
        <p:spPr>
          <a:xfrm>
            <a:off x="562895" y="3084740"/>
            <a:ext cx="1535198" cy="48685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4" name="正方形/長方形 43">
            <a:extLst>
              <a:ext uri="{FF2B5EF4-FFF2-40B4-BE49-F238E27FC236}">
                <a16:creationId xmlns:a16="http://schemas.microsoft.com/office/drawing/2014/main" id="{C6F3C536-F796-43DA-A46D-B49A3C6D42B4}"/>
              </a:ext>
            </a:extLst>
          </p:cNvPr>
          <p:cNvSpPr/>
          <p:nvPr/>
        </p:nvSpPr>
        <p:spPr>
          <a:xfrm>
            <a:off x="672201" y="3173437"/>
            <a:ext cx="1524418" cy="36933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ja-JP" altLang="en-US" dirty="0">
                <a:ln w="0"/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目がかすむ</a:t>
            </a:r>
            <a:endParaRPr lang="en-US" altLang="ja-JP" dirty="0">
              <a:ln w="0"/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2" name="正方形/長方形 81">
            <a:extLst>
              <a:ext uri="{FF2B5EF4-FFF2-40B4-BE49-F238E27FC236}">
                <a16:creationId xmlns:a16="http://schemas.microsoft.com/office/drawing/2014/main" id="{E96B63CD-C4E4-472F-816E-D7B34B49A43E}"/>
              </a:ext>
            </a:extLst>
          </p:cNvPr>
          <p:cNvSpPr/>
          <p:nvPr/>
        </p:nvSpPr>
        <p:spPr>
          <a:xfrm>
            <a:off x="329573" y="4660701"/>
            <a:ext cx="1760760" cy="36933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ja-JP" altLang="en-US" dirty="0">
                <a:ln w="0"/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ふらふらする</a:t>
            </a:r>
            <a:endParaRPr lang="en-US" altLang="ja-JP" dirty="0">
              <a:ln w="0"/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2" name="四角形: 角を丸くする 21">
            <a:extLst>
              <a:ext uri="{FF2B5EF4-FFF2-40B4-BE49-F238E27FC236}">
                <a16:creationId xmlns:a16="http://schemas.microsoft.com/office/drawing/2014/main" id="{6370B698-BE89-4000-9E91-2EB074CFABD6}"/>
              </a:ext>
            </a:extLst>
          </p:cNvPr>
          <p:cNvSpPr/>
          <p:nvPr/>
        </p:nvSpPr>
        <p:spPr>
          <a:xfrm>
            <a:off x="30673" y="5280087"/>
            <a:ext cx="4369344" cy="457525"/>
          </a:xfrm>
          <a:prstGeom prst="round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5" name="テキスト ボックス 64">
            <a:extLst>
              <a:ext uri="{FF2B5EF4-FFF2-40B4-BE49-F238E27FC236}">
                <a16:creationId xmlns:a16="http://schemas.microsoft.com/office/drawing/2014/main" id="{07FA34E1-49C4-4863-996F-053A999F60C3}"/>
              </a:ext>
            </a:extLst>
          </p:cNvPr>
          <p:cNvSpPr txBox="1"/>
          <p:nvPr/>
        </p:nvSpPr>
        <p:spPr>
          <a:xfrm>
            <a:off x="-186715" y="5239404"/>
            <a:ext cx="4881239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400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運転されている皆様へのお願い</a:t>
            </a:r>
          </a:p>
        </p:txBody>
      </p:sp>
      <p:sp>
        <p:nvSpPr>
          <p:cNvPr id="27" name="正方形/長方形 26">
            <a:extLst>
              <a:ext uri="{FF2B5EF4-FFF2-40B4-BE49-F238E27FC236}">
                <a16:creationId xmlns:a16="http://schemas.microsoft.com/office/drawing/2014/main" id="{32D5F864-24AD-419F-A089-8A408B44E87A}"/>
              </a:ext>
            </a:extLst>
          </p:cNvPr>
          <p:cNvSpPr/>
          <p:nvPr/>
        </p:nvSpPr>
        <p:spPr>
          <a:xfrm>
            <a:off x="4986782" y="3771768"/>
            <a:ext cx="1810799" cy="1463337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正方形/長方形 27">
            <a:extLst>
              <a:ext uri="{FF2B5EF4-FFF2-40B4-BE49-F238E27FC236}">
                <a16:creationId xmlns:a16="http://schemas.microsoft.com/office/drawing/2014/main" id="{4875604D-0F28-42CF-9234-1230AE9AEF54}"/>
              </a:ext>
            </a:extLst>
          </p:cNvPr>
          <p:cNvSpPr/>
          <p:nvPr/>
        </p:nvSpPr>
        <p:spPr>
          <a:xfrm>
            <a:off x="4890323" y="3680803"/>
            <a:ext cx="1810799" cy="1463337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3" name="テキスト ボックス 82">
            <a:extLst>
              <a:ext uri="{FF2B5EF4-FFF2-40B4-BE49-F238E27FC236}">
                <a16:creationId xmlns:a16="http://schemas.microsoft.com/office/drawing/2014/main" id="{4A13C6B4-F099-4030-80E9-AEB5C2B74A38}"/>
              </a:ext>
            </a:extLst>
          </p:cNvPr>
          <p:cNvSpPr txBox="1"/>
          <p:nvPr/>
        </p:nvSpPr>
        <p:spPr>
          <a:xfrm>
            <a:off x="5022880" y="3810000"/>
            <a:ext cx="1926332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>
            <a:sp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r>
              <a:rPr lang="ja-JP" altLang="en-US" sz="1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高齢ドライバーが</a:t>
            </a:r>
            <a:endParaRPr lang="en-US" altLang="ja-JP" sz="14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関係する</a:t>
            </a:r>
            <a:r>
              <a:rPr kumimoji="1" lang="ja-JP" altLang="en-US" sz="1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</a:p>
        </p:txBody>
      </p:sp>
      <p:sp>
        <p:nvSpPr>
          <p:cNvPr id="84" name="テキスト ボックス 83">
            <a:extLst>
              <a:ext uri="{FF2B5EF4-FFF2-40B4-BE49-F238E27FC236}">
                <a16:creationId xmlns:a16="http://schemas.microsoft.com/office/drawing/2014/main" id="{7327A7EC-A52D-4C97-B858-22C40A98AEF4}"/>
              </a:ext>
            </a:extLst>
          </p:cNvPr>
          <p:cNvSpPr txBox="1"/>
          <p:nvPr/>
        </p:nvSpPr>
        <p:spPr>
          <a:xfrm>
            <a:off x="4957188" y="4330649"/>
            <a:ext cx="2075024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>
            <a:sp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r>
              <a:rPr kumimoji="1" lang="ja-JP" altLang="en-US" sz="20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交通死亡事故　</a:t>
            </a:r>
          </a:p>
        </p:txBody>
      </p:sp>
      <p:sp>
        <p:nvSpPr>
          <p:cNvPr id="85" name="テキスト ボックス 84">
            <a:extLst>
              <a:ext uri="{FF2B5EF4-FFF2-40B4-BE49-F238E27FC236}">
                <a16:creationId xmlns:a16="http://schemas.microsoft.com/office/drawing/2014/main" id="{3618CA12-6334-47FC-9D72-380258F02E9B}"/>
              </a:ext>
            </a:extLst>
          </p:cNvPr>
          <p:cNvSpPr txBox="1"/>
          <p:nvPr/>
        </p:nvSpPr>
        <p:spPr>
          <a:xfrm>
            <a:off x="5069000" y="4636815"/>
            <a:ext cx="2075024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>
            <a:sp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r>
              <a:rPr lang="ja-JP" altLang="en-US" sz="2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多 発 中 ！</a:t>
            </a:r>
            <a:r>
              <a:rPr kumimoji="1" lang="ja-JP" altLang="en-US" sz="28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</a:p>
        </p:txBody>
      </p:sp>
      <p:sp>
        <p:nvSpPr>
          <p:cNvPr id="86" name="テキスト ボックス 85">
            <a:extLst>
              <a:ext uri="{FF2B5EF4-FFF2-40B4-BE49-F238E27FC236}">
                <a16:creationId xmlns:a16="http://schemas.microsoft.com/office/drawing/2014/main" id="{375AB9C9-4026-4F11-8801-31CAF1326B72}"/>
              </a:ext>
            </a:extLst>
          </p:cNvPr>
          <p:cNvSpPr txBox="1"/>
          <p:nvPr/>
        </p:nvSpPr>
        <p:spPr>
          <a:xfrm>
            <a:off x="320714" y="6159068"/>
            <a:ext cx="6746163" cy="1077218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>
            <a:sp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r>
              <a:rPr lang="ja-JP" altLang="en-US" sz="16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kumimoji="1" lang="ja-JP" altLang="en-US" sz="16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誰でも、日によって体調</a:t>
            </a:r>
            <a:r>
              <a:rPr lang="ja-JP" altLang="en-US" sz="16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は</a:t>
            </a:r>
            <a:r>
              <a:rPr kumimoji="1" lang="ja-JP" altLang="en-US" sz="16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変わります。</a:t>
            </a:r>
            <a:endParaRPr kumimoji="1" lang="en-US" altLang="ja-JP" sz="160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6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　周囲が見えづらい日や、体調が悪い日は運転を控えましょう。</a:t>
            </a:r>
            <a:endParaRPr lang="en-US" altLang="ja-JP" sz="160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6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　また、薬のなかには運転を控えるべきものもあります。</a:t>
            </a:r>
            <a:endParaRPr lang="en-US" altLang="ja-JP" sz="160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6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　病院等で自分が飲んでいる薬を確認しましょう。</a:t>
            </a:r>
            <a:endParaRPr kumimoji="1" lang="en-US" altLang="ja-JP" sz="160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7" name="テキスト ボックス 86">
            <a:extLst>
              <a:ext uri="{FF2B5EF4-FFF2-40B4-BE49-F238E27FC236}">
                <a16:creationId xmlns:a16="http://schemas.microsoft.com/office/drawing/2014/main" id="{CAA805FE-290C-4D5A-B0BD-3A22FD999C34}"/>
              </a:ext>
            </a:extLst>
          </p:cNvPr>
          <p:cNvSpPr txBox="1"/>
          <p:nvPr/>
        </p:nvSpPr>
        <p:spPr>
          <a:xfrm>
            <a:off x="320713" y="7570070"/>
            <a:ext cx="6746163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>
            <a:sp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r>
              <a:rPr lang="ja-JP" altLang="en-US" sz="16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　一般的に、加齢により身体能力や判断能力は低下します。</a:t>
            </a:r>
            <a:endParaRPr lang="en-US" altLang="ja-JP" sz="160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6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　自身</a:t>
            </a:r>
            <a:r>
              <a:rPr lang="ja-JP" altLang="en-US" sz="1600" dirty="0">
                <a:ln w="0"/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の現在の身体能力等を把握し、年齢に応じた安全運転</a:t>
            </a:r>
            <a:endParaRPr lang="en-US" altLang="ja-JP" sz="1600" dirty="0">
              <a:ln w="0"/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600" dirty="0">
                <a:ln w="0"/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を心がけましょう。</a:t>
            </a:r>
            <a:endParaRPr kumimoji="1" lang="en-US" altLang="ja-JP" sz="160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8" name="テキスト ボックス 87">
            <a:extLst>
              <a:ext uri="{FF2B5EF4-FFF2-40B4-BE49-F238E27FC236}">
                <a16:creationId xmlns:a16="http://schemas.microsoft.com/office/drawing/2014/main" id="{A26A83C1-29A1-4D4F-A445-6B6C740BF106}"/>
              </a:ext>
            </a:extLst>
          </p:cNvPr>
          <p:cNvSpPr txBox="1"/>
          <p:nvPr/>
        </p:nvSpPr>
        <p:spPr>
          <a:xfrm>
            <a:off x="75198" y="8365457"/>
            <a:ext cx="5543706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>
            <a:sp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r>
              <a:rPr lang="ja-JP" altLang="en-US" sz="2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３ 運転免許証の返納も検討しましょう</a:t>
            </a:r>
            <a:endParaRPr kumimoji="1" lang="ja-JP" altLang="en-US" sz="2400" b="1" dirty="0">
              <a:solidFill>
                <a:srgbClr val="00B05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9" name="テキスト ボックス 88">
            <a:extLst>
              <a:ext uri="{FF2B5EF4-FFF2-40B4-BE49-F238E27FC236}">
                <a16:creationId xmlns:a16="http://schemas.microsoft.com/office/drawing/2014/main" id="{02A34C31-0DAC-42B9-8C3F-7B91C3DC41E1}"/>
              </a:ext>
            </a:extLst>
          </p:cNvPr>
          <p:cNvSpPr txBox="1"/>
          <p:nvPr/>
        </p:nvSpPr>
        <p:spPr>
          <a:xfrm>
            <a:off x="286049" y="8726452"/>
            <a:ext cx="6746163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>
            <a:sp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r>
              <a:rPr lang="ja-JP" altLang="en-US" sz="16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　運転に自信がなくなった方や、家族等から「運転が心配」</a:t>
            </a:r>
            <a:endParaRPr lang="en-US" altLang="ja-JP" sz="160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6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等と言われた経験のある方は、運転免許証の自主返納を</a:t>
            </a:r>
            <a:endParaRPr lang="en-US" altLang="ja-JP" sz="160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6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検討しましょう。</a:t>
            </a:r>
            <a:endParaRPr lang="en-US" altLang="ja-JP" sz="160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9" name="吹き出し: 角を丸めた四角形 28">
            <a:extLst>
              <a:ext uri="{FF2B5EF4-FFF2-40B4-BE49-F238E27FC236}">
                <a16:creationId xmlns:a16="http://schemas.microsoft.com/office/drawing/2014/main" id="{88A26054-BBFD-408C-B549-0ED24CDDB17C}"/>
              </a:ext>
            </a:extLst>
          </p:cNvPr>
          <p:cNvSpPr/>
          <p:nvPr/>
        </p:nvSpPr>
        <p:spPr>
          <a:xfrm>
            <a:off x="5824240" y="9266434"/>
            <a:ext cx="690590" cy="268302"/>
          </a:xfrm>
          <a:prstGeom prst="wedgeRoundRectCallout">
            <a:avLst>
              <a:gd name="adj1" fmla="val -24997"/>
              <a:gd name="adj2" fmla="val -90814"/>
              <a:gd name="adj3" fmla="val 16667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1" name="テキスト ボックス 90">
            <a:extLst>
              <a:ext uri="{FF2B5EF4-FFF2-40B4-BE49-F238E27FC236}">
                <a16:creationId xmlns:a16="http://schemas.microsoft.com/office/drawing/2014/main" id="{2A1BFDE6-EF8E-409C-B27C-2C0121C3288B}"/>
              </a:ext>
            </a:extLst>
          </p:cNvPr>
          <p:cNvSpPr txBox="1"/>
          <p:nvPr/>
        </p:nvSpPr>
        <p:spPr>
          <a:xfrm>
            <a:off x="5755074" y="9240439"/>
            <a:ext cx="1102926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>
            <a:sp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r>
              <a:rPr lang="ja-JP" altLang="en-US" sz="12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免許返納</a:t>
            </a:r>
            <a:endParaRPr lang="en-US" altLang="ja-JP" sz="120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HGS創英角ﾎﾟｯﾌﾟ体" panose="040B0A00000000000000" pitchFamily="50" charset="-128"/>
              <a:ea typeface="HGS創英角ﾎﾟｯﾌﾟ体" panose="040B0A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422660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3530</TotalTime>
  <Words>213</Words>
  <Application>Microsoft Office PowerPoint</Application>
  <PresentationFormat>A4 210 x 297 mm</PresentationFormat>
  <Paragraphs>33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HGP創英角ｺﾞｼｯｸUB</vt:lpstr>
      <vt:lpstr>HGS創英角ﾎﾟｯﾌﾟ体</vt:lpstr>
      <vt:lpstr>ＭＳ Ｐゴシック</vt:lpstr>
      <vt:lpstr>メイリオ</vt:lpstr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広島県警察本部</dc:creator>
  <cp:lastModifiedBy>h818574</cp:lastModifiedBy>
  <cp:revision>318</cp:revision>
  <cp:lastPrinted>2025-08-29T02:58:09Z</cp:lastPrinted>
  <dcterms:created xsi:type="dcterms:W3CDTF">2019-08-26T07:44:01Z</dcterms:created>
  <dcterms:modified xsi:type="dcterms:W3CDTF">2025-10-17T21:28:04Z</dcterms:modified>
</cp:coreProperties>
</file>