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6" r:id="rId2"/>
    <p:sldId id="260" r:id="rId3"/>
    <p:sldId id="257" r:id="rId4"/>
    <p:sldId id="259" r:id="rId5"/>
    <p:sldId id="261" r:id="rId6"/>
  </p:sldIdLst>
  <p:sldSz cx="6858000" cy="9906000" type="A4"/>
  <p:notesSz cx="7031038" cy="101631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9ED9"/>
    <a:srgbClr val="6AA3C6"/>
    <a:srgbClr val="FFCCFF"/>
    <a:srgbClr val="7EC7F6"/>
    <a:srgbClr val="8DCAFB"/>
    <a:srgbClr val="7EB7F6"/>
    <a:srgbClr val="62B2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59" autoAdjust="0"/>
    <p:restoredTop sz="95688" autoAdjust="0"/>
  </p:normalViewPr>
  <p:slideViewPr>
    <p:cSldViewPr snapToGrid="0">
      <p:cViewPr varScale="1">
        <p:scale>
          <a:sx n="77" d="100"/>
          <a:sy n="77" d="100"/>
        </p:scale>
        <p:origin x="3012" y="690"/>
      </p:cViewPr>
      <p:guideLst>
        <p:guide orient="horz" pos="3120"/>
        <p:guide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3"/>
            <a:ext cx="3046783" cy="509922"/>
          </a:xfrm>
          <a:prstGeom prst="rect">
            <a:avLst/>
          </a:prstGeom>
        </p:spPr>
        <p:txBody>
          <a:bodyPr vert="horz" lIns="94682" tIns="47341" rIns="94682" bIns="47341" rtlCol="0"/>
          <a:lstStyle>
            <a:lvl1pPr algn="l">
              <a:defRPr sz="1200"/>
            </a:lvl1pPr>
          </a:lstStyle>
          <a:p>
            <a:endParaRPr kumimoji="1" lang="ja-JP" altLang="en-US"/>
          </a:p>
        </p:txBody>
      </p:sp>
      <p:sp>
        <p:nvSpPr>
          <p:cNvPr id="3" name="日付プレースホルダー 2"/>
          <p:cNvSpPr>
            <a:spLocks noGrp="1"/>
          </p:cNvSpPr>
          <p:nvPr>
            <p:ph type="dt" idx="1"/>
          </p:nvPr>
        </p:nvSpPr>
        <p:spPr>
          <a:xfrm>
            <a:off x="3982629" y="3"/>
            <a:ext cx="3046783" cy="509922"/>
          </a:xfrm>
          <a:prstGeom prst="rect">
            <a:avLst/>
          </a:prstGeom>
        </p:spPr>
        <p:txBody>
          <a:bodyPr vert="horz" lIns="94682" tIns="47341" rIns="94682" bIns="47341" rtlCol="0"/>
          <a:lstStyle>
            <a:lvl1pPr algn="r">
              <a:defRPr sz="1200"/>
            </a:lvl1pPr>
          </a:lstStyle>
          <a:p>
            <a:fld id="{528FFD4F-5074-4158-95EE-050D2317F8ED}" type="datetimeFigureOut">
              <a:rPr kumimoji="1" lang="ja-JP" altLang="en-US" smtClean="0"/>
              <a:t>2025/7/7</a:t>
            </a:fld>
            <a:endParaRPr kumimoji="1" lang="ja-JP" altLang="en-US"/>
          </a:p>
        </p:txBody>
      </p:sp>
      <p:sp>
        <p:nvSpPr>
          <p:cNvPr id="4" name="スライド イメージ プレースホルダー 3"/>
          <p:cNvSpPr>
            <a:spLocks noGrp="1" noRot="1" noChangeAspect="1"/>
          </p:cNvSpPr>
          <p:nvPr>
            <p:ph type="sldImg" idx="2"/>
          </p:nvPr>
        </p:nvSpPr>
        <p:spPr>
          <a:xfrm>
            <a:off x="2328863" y="1273175"/>
            <a:ext cx="2373312" cy="3429000"/>
          </a:xfrm>
          <a:prstGeom prst="rect">
            <a:avLst/>
          </a:prstGeom>
          <a:noFill/>
          <a:ln w="12700">
            <a:solidFill>
              <a:prstClr val="black"/>
            </a:solidFill>
          </a:ln>
        </p:spPr>
        <p:txBody>
          <a:bodyPr vert="horz" lIns="94682" tIns="47341" rIns="94682" bIns="47341" rtlCol="0" anchor="ctr"/>
          <a:lstStyle/>
          <a:p>
            <a:endParaRPr lang="ja-JP" altLang="en-US"/>
          </a:p>
        </p:txBody>
      </p:sp>
      <p:sp>
        <p:nvSpPr>
          <p:cNvPr id="5" name="ノート プレースホルダー 4"/>
          <p:cNvSpPr>
            <a:spLocks noGrp="1"/>
          </p:cNvSpPr>
          <p:nvPr>
            <p:ph type="body" sz="quarter" idx="3"/>
          </p:nvPr>
        </p:nvSpPr>
        <p:spPr>
          <a:xfrm>
            <a:off x="703104" y="4891028"/>
            <a:ext cx="5624830" cy="4001752"/>
          </a:xfrm>
          <a:prstGeom prst="rect">
            <a:avLst/>
          </a:prstGeom>
        </p:spPr>
        <p:txBody>
          <a:bodyPr vert="horz" lIns="94682" tIns="47341" rIns="94682" bIns="4734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653255"/>
            <a:ext cx="3046783" cy="509921"/>
          </a:xfrm>
          <a:prstGeom prst="rect">
            <a:avLst/>
          </a:prstGeom>
        </p:spPr>
        <p:txBody>
          <a:bodyPr vert="horz" lIns="94682" tIns="47341" rIns="94682" bIns="4734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82629" y="9653255"/>
            <a:ext cx="3046783" cy="509921"/>
          </a:xfrm>
          <a:prstGeom prst="rect">
            <a:avLst/>
          </a:prstGeom>
        </p:spPr>
        <p:txBody>
          <a:bodyPr vert="horz" lIns="94682" tIns="47341" rIns="94682" bIns="47341" rtlCol="0" anchor="b"/>
          <a:lstStyle>
            <a:lvl1pPr algn="r">
              <a:defRPr sz="1200"/>
            </a:lvl1pPr>
          </a:lstStyle>
          <a:p>
            <a:fld id="{6A9297F6-ADD8-4299-9284-0471CB7EDA85}" type="slidenum">
              <a:rPr kumimoji="1" lang="ja-JP" altLang="en-US" smtClean="0"/>
              <a:t>‹#›</a:t>
            </a:fld>
            <a:endParaRPr kumimoji="1" lang="ja-JP" altLang="en-US"/>
          </a:p>
        </p:txBody>
      </p:sp>
    </p:spTree>
    <p:extLst>
      <p:ext uri="{BB962C8B-B14F-4D97-AF65-F5344CB8AC3E}">
        <p14:creationId xmlns:p14="http://schemas.microsoft.com/office/powerpoint/2010/main" val="33311788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A9297F6-ADD8-4299-9284-0471CB7EDA85}" type="slidenum">
              <a:rPr kumimoji="1" lang="ja-JP" altLang="en-US" smtClean="0"/>
              <a:t>3</a:t>
            </a:fld>
            <a:endParaRPr kumimoji="1" lang="ja-JP" altLang="en-US"/>
          </a:p>
        </p:txBody>
      </p:sp>
    </p:spTree>
    <p:extLst>
      <p:ext uri="{BB962C8B-B14F-4D97-AF65-F5344CB8AC3E}">
        <p14:creationId xmlns:p14="http://schemas.microsoft.com/office/powerpoint/2010/main" val="2934801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015AA0F-11D2-48DB-A7DD-5D59EC143584}" type="datetimeFigureOut">
              <a:rPr kumimoji="1" lang="ja-JP" altLang="en-US" smtClean="0"/>
              <a:t>2025/7/7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198ADDF-D9A7-4D7E-B572-DC9B0C25F70F}" type="slidenum">
              <a:rPr kumimoji="1" lang="ja-JP" altLang="en-US" smtClean="0"/>
              <a:t>‹#›</a:t>
            </a:fld>
            <a:endParaRPr kumimoji="1" lang="ja-JP" altLang="en-US"/>
          </a:p>
        </p:txBody>
      </p:sp>
    </p:spTree>
    <p:extLst>
      <p:ext uri="{BB962C8B-B14F-4D97-AF65-F5344CB8AC3E}">
        <p14:creationId xmlns:p14="http://schemas.microsoft.com/office/powerpoint/2010/main" val="2524159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015AA0F-11D2-48DB-A7DD-5D59EC143584}" type="datetimeFigureOut">
              <a:rPr kumimoji="1" lang="ja-JP" altLang="en-US" smtClean="0"/>
              <a:t>2025/7/7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198ADDF-D9A7-4D7E-B572-DC9B0C25F70F}" type="slidenum">
              <a:rPr kumimoji="1" lang="ja-JP" altLang="en-US" smtClean="0"/>
              <a:t>‹#›</a:t>
            </a:fld>
            <a:endParaRPr kumimoji="1" lang="ja-JP" altLang="en-US"/>
          </a:p>
        </p:txBody>
      </p:sp>
    </p:spTree>
    <p:extLst>
      <p:ext uri="{BB962C8B-B14F-4D97-AF65-F5344CB8AC3E}">
        <p14:creationId xmlns:p14="http://schemas.microsoft.com/office/powerpoint/2010/main" val="3503534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015AA0F-11D2-48DB-A7DD-5D59EC143584}" type="datetimeFigureOut">
              <a:rPr kumimoji="1" lang="ja-JP" altLang="en-US" smtClean="0"/>
              <a:t>2025/7/7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198ADDF-D9A7-4D7E-B572-DC9B0C25F70F}" type="slidenum">
              <a:rPr kumimoji="1" lang="ja-JP" altLang="en-US" smtClean="0"/>
              <a:t>‹#›</a:t>
            </a:fld>
            <a:endParaRPr kumimoji="1" lang="ja-JP" altLang="en-US"/>
          </a:p>
        </p:txBody>
      </p:sp>
    </p:spTree>
    <p:extLst>
      <p:ext uri="{BB962C8B-B14F-4D97-AF65-F5344CB8AC3E}">
        <p14:creationId xmlns:p14="http://schemas.microsoft.com/office/powerpoint/2010/main" val="3478557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015AA0F-11D2-48DB-A7DD-5D59EC143584}" type="datetimeFigureOut">
              <a:rPr kumimoji="1" lang="ja-JP" altLang="en-US" smtClean="0"/>
              <a:t>2025/7/7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198ADDF-D9A7-4D7E-B572-DC9B0C25F70F}" type="slidenum">
              <a:rPr kumimoji="1" lang="ja-JP" altLang="en-US" smtClean="0"/>
              <a:t>‹#›</a:t>
            </a:fld>
            <a:endParaRPr kumimoji="1" lang="ja-JP" altLang="en-US"/>
          </a:p>
        </p:txBody>
      </p:sp>
    </p:spTree>
    <p:extLst>
      <p:ext uri="{BB962C8B-B14F-4D97-AF65-F5344CB8AC3E}">
        <p14:creationId xmlns:p14="http://schemas.microsoft.com/office/powerpoint/2010/main" val="4216809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015AA0F-11D2-48DB-A7DD-5D59EC143584}" type="datetimeFigureOut">
              <a:rPr kumimoji="1" lang="ja-JP" altLang="en-US" smtClean="0"/>
              <a:t>2025/7/7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198ADDF-D9A7-4D7E-B572-DC9B0C25F70F}" type="slidenum">
              <a:rPr kumimoji="1" lang="ja-JP" altLang="en-US" smtClean="0"/>
              <a:t>‹#›</a:t>
            </a:fld>
            <a:endParaRPr kumimoji="1" lang="ja-JP" altLang="en-US"/>
          </a:p>
        </p:txBody>
      </p:sp>
    </p:spTree>
    <p:extLst>
      <p:ext uri="{BB962C8B-B14F-4D97-AF65-F5344CB8AC3E}">
        <p14:creationId xmlns:p14="http://schemas.microsoft.com/office/powerpoint/2010/main" val="2523221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015AA0F-11D2-48DB-A7DD-5D59EC143584}" type="datetimeFigureOut">
              <a:rPr kumimoji="1" lang="ja-JP" altLang="en-US" smtClean="0"/>
              <a:t>2025/7/7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198ADDF-D9A7-4D7E-B572-DC9B0C25F70F}" type="slidenum">
              <a:rPr kumimoji="1" lang="ja-JP" altLang="en-US" smtClean="0"/>
              <a:t>‹#›</a:t>
            </a:fld>
            <a:endParaRPr kumimoji="1" lang="ja-JP" altLang="en-US"/>
          </a:p>
        </p:txBody>
      </p:sp>
    </p:spTree>
    <p:extLst>
      <p:ext uri="{BB962C8B-B14F-4D97-AF65-F5344CB8AC3E}">
        <p14:creationId xmlns:p14="http://schemas.microsoft.com/office/powerpoint/2010/main" val="3753570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015AA0F-11D2-48DB-A7DD-5D59EC143584}" type="datetimeFigureOut">
              <a:rPr kumimoji="1" lang="ja-JP" altLang="en-US" smtClean="0"/>
              <a:t>2025/7/7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198ADDF-D9A7-4D7E-B572-DC9B0C25F70F}" type="slidenum">
              <a:rPr kumimoji="1" lang="ja-JP" altLang="en-US" smtClean="0"/>
              <a:t>‹#›</a:t>
            </a:fld>
            <a:endParaRPr kumimoji="1" lang="ja-JP" altLang="en-US"/>
          </a:p>
        </p:txBody>
      </p:sp>
    </p:spTree>
    <p:extLst>
      <p:ext uri="{BB962C8B-B14F-4D97-AF65-F5344CB8AC3E}">
        <p14:creationId xmlns:p14="http://schemas.microsoft.com/office/powerpoint/2010/main" val="717360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015AA0F-11D2-48DB-A7DD-5D59EC143584}" type="datetimeFigureOut">
              <a:rPr kumimoji="1" lang="ja-JP" altLang="en-US" smtClean="0"/>
              <a:t>2025/7/7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198ADDF-D9A7-4D7E-B572-DC9B0C25F70F}" type="slidenum">
              <a:rPr kumimoji="1" lang="ja-JP" altLang="en-US" smtClean="0"/>
              <a:t>‹#›</a:t>
            </a:fld>
            <a:endParaRPr kumimoji="1" lang="ja-JP" altLang="en-US"/>
          </a:p>
        </p:txBody>
      </p:sp>
    </p:spTree>
    <p:extLst>
      <p:ext uri="{BB962C8B-B14F-4D97-AF65-F5344CB8AC3E}">
        <p14:creationId xmlns:p14="http://schemas.microsoft.com/office/powerpoint/2010/main" val="869045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15AA0F-11D2-48DB-A7DD-5D59EC143584}" type="datetimeFigureOut">
              <a:rPr kumimoji="1" lang="ja-JP" altLang="en-US" smtClean="0"/>
              <a:t>2025/7/7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198ADDF-D9A7-4D7E-B572-DC9B0C25F70F}" type="slidenum">
              <a:rPr kumimoji="1" lang="ja-JP" altLang="en-US" smtClean="0"/>
              <a:t>‹#›</a:t>
            </a:fld>
            <a:endParaRPr kumimoji="1" lang="ja-JP" altLang="en-US"/>
          </a:p>
        </p:txBody>
      </p:sp>
    </p:spTree>
    <p:extLst>
      <p:ext uri="{BB962C8B-B14F-4D97-AF65-F5344CB8AC3E}">
        <p14:creationId xmlns:p14="http://schemas.microsoft.com/office/powerpoint/2010/main" val="3640905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015AA0F-11D2-48DB-A7DD-5D59EC143584}" type="datetimeFigureOut">
              <a:rPr kumimoji="1" lang="ja-JP" altLang="en-US" smtClean="0"/>
              <a:t>2025/7/7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198ADDF-D9A7-4D7E-B572-DC9B0C25F70F}" type="slidenum">
              <a:rPr kumimoji="1" lang="ja-JP" altLang="en-US" smtClean="0"/>
              <a:t>‹#›</a:t>
            </a:fld>
            <a:endParaRPr kumimoji="1" lang="ja-JP" altLang="en-US"/>
          </a:p>
        </p:txBody>
      </p:sp>
    </p:spTree>
    <p:extLst>
      <p:ext uri="{BB962C8B-B14F-4D97-AF65-F5344CB8AC3E}">
        <p14:creationId xmlns:p14="http://schemas.microsoft.com/office/powerpoint/2010/main" val="446900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015AA0F-11D2-48DB-A7DD-5D59EC143584}" type="datetimeFigureOut">
              <a:rPr kumimoji="1" lang="ja-JP" altLang="en-US" smtClean="0"/>
              <a:t>2025/7/7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198ADDF-D9A7-4D7E-B572-DC9B0C25F70F}" type="slidenum">
              <a:rPr kumimoji="1" lang="ja-JP" altLang="en-US" smtClean="0"/>
              <a:t>‹#›</a:t>
            </a:fld>
            <a:endParaRPr kumimoji="1" lang="ja-JP" altLang="en-US"/>
          </a:p>
        </p:txBody>
      </p:sp>
    </p:spTree>
    <p:extLst>
      <p:ext uri="{BB962C8B-B14F-4D97-AF65-F5344CB8AC3E}">
        <p14:creationId xmlns:p14="http://schemas.microsoft.com/office/powerpoint/2010/main" val="241835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A015AA0F-11D2-48DB-A7DD-5D59EC143584}" type="datetimeFigureOut">
              <a:rPr kumimoji="1" lang="ja-JP" altLang="en-US" smtClean="0"/>
              <a:t>2025/7/7</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B198ADDF-D9A7-4D7E-B572-DC9B0C25F70F}" type="slidenum">
              <a:rPr kumimoji="1" lang="ja-JP" altLang="en-US" smtClean="0"/>
              <a:t>‹#›</a:t>
            </a:fld>
            <a:endParaRPr kumimoji="1" lang="ja-JP" altLang="en-US"/>
          </a:p>
        </p:txBody>
      </p:sp>
    </p:spTree>
    <p:extLst>
      <p:ext uri="{BB962C8B-B14F-4D97-AF65-F5344CB8AC3E}">
        <p14:creationId xmlns:p14="http://schemas.microsoft.com/office/powerpoint/2010/main" val="40645721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em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emf"/><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emf"/></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emf"/></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emf"/><Relationship Id="rId7"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0.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2" y="-53882"/>
            <a:ext cx="6923540" cy="7808896"/>
            <a:chOff x="-65544" y="0"/>
            <a:chExt cx="6923540" cy="8938791"/>
          </a:xfrm>
        </p:grpSpPr>
        <p:pic>
          <p:nvPicPr>
            <p:cNvPr id="23" name="図 2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44" y="4743045"/>
              <a:ext cx="6923539" cy="4195746"/>
            </a:xfrm>
            <a:prstGeom prst="rect">
              <a:avLst/>
            </a:prstGeom>
            <a:ln>
              <a:noFill/>
            </a:ln>
            <a:effectLst>
              <a:outerShdw blurRad="1270000" dir="5400000" algn="ctr" rotWithShape="0">
                <a:srgbClr val="000000">
                  <a:alpha val="0"/>
                </a:srgbClr>
              </a:outerShdw>
              <a:softEdge rad="38100"/>
            </a:effectLst>
          </p:spPr>
        </p:pic>
        <p:pic>
          <p:nvPicPr>
            <p:cNvPr id="27" name="図 26"/>
            <p:cNvPicPr/>
            <p:nvPr/>
          </p:nvPicPr>
          <p:blipFill rotWithShape="1">
            <a:blip r:embed="rId3">
              <a:extLst>
                <a:ext uri="{28A0092B-C50C-407E-A947-70E740481C1C}">
                  <a14:useLocalDpi xmlns:a14="http://schemas.microsoft.com/office/drawing/2010/main" val="0"/>
                </a:ext>
              </a:extLst>
            </a:blip>
            <a:srcRect b="87847"/>
            <a:stretch/>
          </p:blipFill>
          <p:spPr bwMode="auto">
            <a:xfrm>
              <a:off x="-65543" y="0"/>
              <a:ext cx="6923539" cy="4941055"/>
            </a:xfrm>
            <a:prstGeom prst="rect">
              <a:avLst/>
            </a:prstGeom>
            <a:ln>
              <a:noFill/>
            </a:ln>
            <a:effectLst>
              <a:outerShdw blurRad="1270000" dir="5400000" algn="ctr" rotWithShape="0">
                <a:srgbClr val="000000">
                  <a:alpha val="0"/>
                </a:srgbClr>
              </a:outerShdw>
              <a:softEdge rad="38100"/>
            </a:effectLst>
          </p:spPr>
        </p:pic>
      </p:grpSp>
      <p:pic>
        <p:nvPicPr>
          <p:cNvPr id="25" name="図 24"/>
          <p:cNvPicPr/>
          <p:nvPr/>
        </p:nvPicPr>
        <p:blipFill rotWithShape="1">
          <a:blip r:embed="rId3">
            <a:extLst>
              <a:ext uri="{28A0092B-C50C-407E-A947-70E740481C1C}">
                <a14:useLocalDpi xmlns:a14="http://schemas.microsoft.com/office/drawing/2010/main" val="0"/>
              </a:ext>
            </a:extLst>
          </a:blip>
          <a:srcRect l="82391" t="74693"/>
          <a:stretch/>
        </p:blipFill>
        <p:spPr bwMode="auto">
          <a:xfrm rot="10800000">
            <a:off x="-7525" y="7631596"/>
            <a:ext cx="6923542" cy="2274403"/>
          </a:xfrm>
          <a:prstGeom prst="rect">
            <a:avLst/>
          </a:prstGeom>
          <a:ln>
            <a:noFill/>
          </a:ln>
          <a:effectLst>
            <a:outerShdw blurRad="1270000" dir="5400000" algn="ctr" rotWithShape="0">
              <a:srgbClr val="000000">
                <a:alpha val="0"/>
              </a:srgbClr>
            </a:outerShdw>
            <a:softEdge rad="38100"/>
          </a:effectLst>
        </p:spPr>
      </p:pic>
      <p:grpSp>
        <p:nvGrpSpPr>
          <p:cNvPr id="2" name="グループ化 1"/>
          <p:cNvGrpSpPr/>
          <p:nvPr/>
        </p:nvGrpSpPr>
        <p:grpSpPr>
          <a:xfrm>
            <a:off x="911065" y="123696"/>
            <a:ext cx="1088620" cy="1052289"/>
            <a:chOff x="761634" y="590360"/>
            <a:chExt cx="1105535" cy="1083945"/>
          </a:xfrm>
        </p:grpSpPr>
        <p:sp>
          <p:nvSpPr>
            <p:cNvPr id="14" name="楕円 13"/>
            <p:cNvSpPr/>
            <p:nvPr/>
          </p:nvSpPr>
          <p:spPr>
            <a:xfrm>
              <a:off x="761634" y="590360"/>
              <a:ext cx="1105535" cy="10839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pic>
          <p:nvPicPr>
            <p:cNvPr id="13" name="図 12"/>
            <p:cNvPicPr/>
            <p:nvPr/>
          </p:nvPicPr>
          <p:blipFill>
            <a:blip r:embed="rId4">
              <a:extLst>
                <a:ext uri="{28A0092B-C50C-407E-A947-70E740481C1C}">
                  <a14:useLocalDpi xmlns:a14="http://schemas.microsoft.com/office/drawing/2010/main" val="0"/>
                </a:ext>
              </a:extLst>
            </a:blip>
            <a:srcRect/>
            <a:stretch>
              <a:fillRect/>
            </a:stretch>
          </p:blipFill>
          <p:spPr bwMode="auto">
            <a:xfrm>
              <a:off x="872758" y="670071"/>
              <a:ext cx="883285" cy="825500"/>
            </a:xfrm>
            <a:prstGeom prst="rect">
              <a:avLst/>
            </a:prstGeom>
            <a:noFill/>
            <a:ln>
              <a:noFill/>
            </a:ln>
          </p:spPr>
        </p:pic>
      </p:grpSp>
      <p:sp>
        <p:nvSpPr>
          <p:cNvPr id="16" name="楕円 15"/>
          <p:cNvSpPr/>
          <p:nvPr/>
        </p:nvSpPr>
        <p:spPr>
          <a:xfrm>
            <a:off x="2639912" y="1199504"/>
            <a:ext cx="1088620" cy="10522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7" name="楕円 16"/>
          <p:cNvSpPr/>
          <p:nvPr/>
        </p:nvSpPr>
        <p:spPr>
          <a:xfrm>
            <a:off x="253740" y="1180303"/>
            <a:ext cx="1088620" cy="10522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8" name="楕円 17"/>
          <p:cNvSpPr/>
          <p:nvPr/>
        </p:nvSpPr>
        <p:spPr>
          <a:xfrm>
            <a:off x="3802777" y="1180302"/>
            <a:ext cx="1088620" cy="10522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9" name="楕円 18"/>
          <p:cNvSpPr/>
          <p:nvPr/>
        </p:nvSpPr>
        <p:spPr>
          <a:xfrm>
            <a:off x="1433259" y="1195718"/>
            <a:ext cx="1088620" cy="10522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0" name="楕円 19"/>
          <p:cNvSpPr/>
          <p:nvPr/>
        </p:nvSpPr>
        <p:spPr>
          <a:xfrm>
            <a:off x="3461769" y="128860"/>
            <a:ext cx="1088620" cy="10522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1" name="楕円 20"/>
          <p:cNvSpPr/>
          <p:nvPr/>
        </p:nvSpPr>
        <p:spPr>
          <a:xfrm>
            <a:off x="2186417" y="111293"/>
            <a:ext cx="1088620" cy="10522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 name="Text Box 2"/>
          <p:cNvSpPr txBox="1">
            <a:spLocks noChangeArrowheads="1"/>
          </p:cNvSpPr>
          <p:nvPr/>
        </p:nvSpPr>
        <p:spPr bwMode="auto">
          <a:xfrm>
            <a:off x="554919" y="7614362"/>
            <a:ext cx="5918383" cy="214230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ja-JP" sz="2000" b="1" i="0" u="none" strike="noStrike" cap="none" normalizeH="0" baseline="0" dirty="0">
                <a:ln>
                  <a:noFill/>
                </a:ln>
                <a:solidFill>
                  <a:schemeClr val="bg1"/>
                </a:solidFill>
                <a:effectLst/>
                <a:latin typeface="HG丸ｺﾞｼｯｸM-PRO" panose="020F0600000000000000" pitchFamily="50" charset="-128"/>
                <a:ea typeface="HG丸ｺﾞｼｯｸM-PRO" panose="020F0600000000000000" pitchFamily="50" charset="-128"/>
              </a:rPr>
              <a:t>   </a:t>
            </a:r>
            <a:r>
              <a:rPr kumimoji="0" lang="ja-JP" altLang="ja-JP" sz="2000" b="1" i="0" u="none" strike="noStrike" cap="none" normalizeH="0" baseline="0" dirty="0">
                <a:ln>
                  <a:noFill/>
                </a:ln>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え・た・じ・マイレージポイント事業とは</a:t>
            </a:r>
            <a:endParaRPr kumimoji="0" lang="ja-JP" altLang="en-US" sz="2000" b="1" i="0" u="none" strike="noStrike" cap="none" normalizeH="0" baseline="0" dirty="0">
              <a:ln>
                <a:noFill/>
              </a:ln>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marL="0" marR="0" lvl="0" indent="0" algn="l" defTabSz="914400" rtl="0" eaLnBrk="0" fontAlgn="base" latinLnBrk="0" hangingPunct="0">
              <a:lnSpc>
                <a:spcPts val="2000"/>
              </a:lnSpc>
              <a:spcBef>
                <a:spcPct val="0"/>
              </a:spcBef>
              <a:spcAft>
                <a:spcPct val="0"/>
              </a:spcAft>
              <a:buClrTx/>
              <a:buSzTx/>
              <a:buFontTx/>
              <a:buNone/>
              <a:tabLst/>
            </a:pPr>
            <a:r>
              <a:rPr lang="ja-JP" altLang="en-US" sz="1050" dirty="0">
                <a:solidFill>
                  <a:srgbClr val="000000"/>
                </a:solidFill>
                <a:latin typeface="Calibri" panose="020F0502020204030204" pitchFamily="34" charset="0"/>
                <a:ea typeface="ＭＳ 明朝" panose="02020609040205080304" pitchFamily="17" charset="-128"/>
              </a:rPr>
              <a:t>　</a:t>
            </a:r>
            <a:r>
              <a:rPr kumimoji="0" lang="ja-JP" altLang="ja-JP" sz="1500" b="1"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体操、踊り、スポーツ等の運動に取り組む活動グループを市に登録し、そのグループで百歳体操や健康増進活動を行うとポイントが付与されます。貯まったポイントは、ふるさと産品などの介護予防奨励品と交換できます。これにより、高齢者の社会参加の促進、生きがいづく</a:t>
            </a:r>
            <a:r>
              <a:rPr kumimoji="0" lang="ja-JP" altLang="ja-JP" sz="1500" b="1" i="0" u="none" strike="noStrike" cap="none" normalizeH="0" baseline="0" dirty="0" err="1">
                <a:ln>
                  <a:noFill/>
                </a:ln>
                <a:solidFill>
                  <a:srgbClr val="000000"/>
                </a:solidFill>
                <a:effectLst/>
                <a:latin typeface="HG丸ｺﾞｼｯｸM-PRO" panose="020F0600000000000000" pitchFamily="50" charset="-128"/>
                <a:ea typeface="HG丸ｺﾞｼｯｸM-PRO" panose="020F0600000000000000" pitchFamily="50" charset="-128"/>
              </a:rPr>
              <a:t>りや</a:t>
            </a:r>
            <a:r>
              <a:rPr kumimoji="0" lang="ja-JP" altLang="ja-JP" sz="1500" b="1"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介護予防による地域づくりを推進します。</a:t>
            </a:r>
            <a:endParaRPr kumimoji="0" lang="en-US" altLang="ja-JP" sz="1500" b="1"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endParaRPr>
          </a:p>
          <a:p>
            <a:pPr marL="0" marR="0" lvl="0" indent="0" algn="l" defTabSz="914400" rtl="0" eaLnBrk="0" fontAlgn="base" latinLnBrk="0" hangingPunct="0">
              <a:lnSpc>
                <a:spcPct val="150000"/>
              </a:lnSpc>
              <a:spcBef>
                <a:spcPct val="0"/>
              </a:spcBef>
              <a:spcAft>
                <a:spcPct val="0"/>
              </a:spcAft>
              <a:buClrTx/>
              <a:buSzTx/>
              <a:buFontTx/>
              <a:buNone/>
              <a:tabLst/>
            </a:pPr>
            <a:r>
              <a:rPr lang="ja-JP" altLang="en-US" sz="1500" b="1" dirty="0">
                <a:solidFill>
                  <a:srgbClr val="000000"/>
                </a:solidFill>
                <a:latin typeface="HG丸ｺﾞｼｯｸM-PRO" panose="020F0600000000000000" pitchFamily="50" charset="-128"/>
                <a:ea typeface="HG丸ｺﾞｼｯｸM-PRO" panose="020F0600000000000000" pitchFamily="50" charset="-128"/>
              </a:rPr>
              <a:t>　</a:t>
            </a:r>
            <a:r>
              <a:rPr lang="ja-JP" altLang="en-US" sz="16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江田島市　高齢介護課 地域包括支援センター　☎</a:t>
            </a:r>
            <a:r>
              <a:rPr lang="en-US" altLang="ja-JP" sz="16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43-1640</a:t>
            </a:r>
            <a:endParaRPr kumimoji="0" lang="ja-JP" altLang="ja-JP" sz="1500" b="1" i="0" u="none" strike="noStrike" cap="none" normalizeH="0" baseline="0" dirty="0">
              <a:ln>
                <a:noFill/>
              </a:ln>
              <a:solidFill>
                <a:schemeClr val="bg1"/>
              </a:solidFill>
              <a:effectLst>
                <a:outerShdw blurRad="38100" dist="38100" dir="2700000" algn="tl">
                  <a:srgbClr val="000000">
                    <a:alpha val="43137"/>
                  </a:srgbClr>
                </a:outerShdw>
              </a:effectLst>
              <a:latin typeface="Arial" panose="020B0604020202020204" pitchFamily="34" charset="0"/>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74" y="7512908"/>
            <a:ext cx="6958891" cy="239309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8" name="楕円 27"/>
          <p:cNvSpPr/>
          <p:nvPr/>
        </p:nvSpPr>
        <p:spPr>
          <a:xfrm>
            <a:off x="825195" y="2179659"/>
            <a:ext cx="1088620" cy="10522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9" name="楕円 28"/>
          <p:cNvSpPr/>
          <p:nvPr/>
        </p:nvSpPr>
        <p:spPr>
          <a:xfrm>
            <a:off x="2017499" y="2156329"/>
            <a:ext cx="1088620" cy="10522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0" name="楕円 29"/>
          <p:cNvSpPr/>
          <p:nvPr/>
        </p:nvSpPr>
        <p:spPr>
          <a:xfrm>
            <a:off x="3224824" y="2150478"/>
            <a:ext cx="1088620" cy="10522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1" name="楕円 30"/>
          <p:cNvSpPr/>
          <p:nvPr/>
        </p:nvSpPr>
        <p:spPr>
          <a:xfrm>
            <a:off x="4415206" y="2169127"/>
            <a:ext cx="1088620" cy="10522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2" name="楕円 31"/>
          <p:cNvSpPr/>
          <p:nvPr/>
        </p:nvSpPr>
        <p:spPr>
          <a:xfrm>
            <a:off x="4944708" y="1180301"/>
            <a:ext cx="1088620" cy="10522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pic>
        <p:nvPicPr>
          <p:cNvPr id="33" name="図 32"/>
          <p:cNvPicPr/>
          <p:nvPr/>
        </p:nvPicPr>
        <p:blipFill>
          <a:blip r:embed="rId6">
            <a:extLst>
              <a:ext uri="{28A0092B-C50C-407E-A947-70E740481C1C}">
                <a14:useLocalDpi xmlns:a14="http://schemas.microsoft.com/office/drawing/2010/main" val="0"/>
              </a:ext>
            </a:extLst>
          </a:blip>
          <a:srcRect/>
          <a:stretch>
            <a:fillRect/>
          </a:stretch>
        </p:blipFill>
        <p:spPr bwMode="auto">
          <a:xfrm>
            <a:off x="2252254" y="188056"/>
            <a:ext cx="956945" cy="894715"/>
          </a:xfrm>
          <a:prstGeom prst="rect">
            <a:avLst/>
          </a:prstGeom>
          <a:noFill/>
          <a:ln>
            <a:noFill/>
          </a:ln>
        </p:spPr>
      </p:pic>
      <p:pic>
        <p:nvPicPr>
          <p:cNvPr id="34" name="図 33"/>
          <p:cNvPicPr/>
          <p:nvPr/>
        </p:nvPicPr>
        <p:blipFill>
          <a:blip r:embed="rId7">
            <a:extLst>
              <a:ext uri="{28A0092B-C50C-407E-A947-70E740481C1C}">
                <a14:useLocalDpi xmlns:a14="http://schemas.microsoft.com/office/drawing/2010/main" val="0"/>
              </a:ext>
            </a:extLst>
          </a:blip>
          <a:srcRect/>
          <a:stretch>
            <a:fillRect/>
          </a:stretch>
        </p:blipFill>
        <p:spPr bwMode="auto">
          <a:xfrm>
            <a:off x="3613442" y="220283"/>
            <a:ext cx="926465" cy="890905"/>
          </a:xfrm>
          <a:prstGeom prst="rect">
            <a:avLst/>
          </a:prstGeom>
          <a:noFill/>
          <a:ln>
            <a:noFill/>
          </a:ln>
        </p:spPr>
      </p:pic>
      <p:pic>
        <p:nvPicPr>
          <p:cNvPr id="35" name="図 34"/>
          <p:cNvPicPr/>
          <p:nvPr/>
        </p:nvPicPr>
        <p:blipFill>
          <a:blip r:embed="rId8">
            <a:extLst>
              <a:ext uri="{28A0092B-C50C-407E-A947-70E740481C1C}">
                <a14:useLocalDpi xmlns:a14="http://schemas.microsoft.com/office/drawing/2010/main" val="0"/>
              </a:ext>
            </a:extLst>
          </a:blip>
          <a:srcRect/>
          <a:stretch>
            <a:fillRect/>
          </a:stretch>
        </p:blipFill>
        <p:spPr bwMode="auto">
          <a:xfrm>
            <a:off x="325423" y="1265516"/>
            <a:ext cx="962025" cy="899160"/>
          </a:xfrm>
          <a:prstGeom prst="rect">
            <a:avLst/>
          </a:prstGeom>
          <a:noFill/>
          <a:ln>
            <a:noFill/>
          </a:ln>
        </p:spPr>
      </p:pic>
      <p:pic>
        <p:nvPicPr>
          <p:cNvPr id="36" name="図 35"/>
          <p:cNvPicPr/>
          <p:nvPr/>
        </p:nvPicPr>
        <p:blipFill>
          <a:blip r:embed="rId9">
            <a:extLst>
              <a:ext uri="{28A0092B-C50C-407E-A947-70E740481C1C}">
                <a14:useLocalDpi xmlns:a14="http://schemas.microsoft.com/office/drawing/2010/main" val="0"/>
              </a:ext>
            </a:extLst>
          </a:blip>
          <a:srcRect/>
          <a:stretch>
            <a:fillRect/>
          </a:stretch>
        </p:blipFill>
        <p:spPr bwMode="auto">
          <a:xfrm>
            <a:off x="1454799" y="1242123"/>
            <a:ext cx="960120" cy="897255"/>
          </a:xfrm>
          <a:prstGeom prst="rect">
            <a:avLst/>
          </a:prstGeom>
          <a:noFill/>
          <a:ln>
            <a:noFill/>
          </a:ln>
        </p:spPr>
      </p:pic>
      <p:pic>
        <p:nvPicPr>
          <p:cNvPr id="37" name="図 36"/>
          <p:cNvPicPr/>
          <p:nvPr/>
        </p:nvPicPr>
        <p:blipFill>
          <a:blip r:embed="rId10">
            <a:extLst>
              <a:ext uri="{28A0092B-C50C-407E-A947-70E740481C1C}">
                <a14:useLocalDpi xmlns:a14="http://schemas.microsoft.com/office/drawing/2010/main" val="0"/>
              </a:ext>
            </a:extLst>
          </a:blip>
          <a:srcRect/>
          <a:stretch>
            <a:fillRect/>
          </a:stretch>
        </p:blipFill>
        <p:spPr bwMode="auto">
          <a:xfrm>
            <a:off x="2793559" y="1325891"/>
            <a:ext cx="885190" cy="828040"/>
          </a:xfrm>
          <a:prstGeom prst="rect">
            <a:avLst/>
          </a:prstGeom>
          <a:noFill/>
          <a:ln>
            <a:noFill/>
          </a:ln>
        </p:spPr>
      </p:pic>
      <p:pic>
        <p:nvPicPr>
          <p:cNvPr id="38" name="図 37"/>
          <p:cNvPicPr/>
          <p:nvPr/>
        </p:nvPicPr>
        <p:blipFill>
          <a:blip r:embed="rId11">
            <a:extLst>
              <a:ext uri="{28A0092B-C50C-407E-A947-70E740481C1C}">
                <a14:useLocalDpi xmlns:a14="http://schemas.microsoft.com/office/drawing/2010/main" val="0"/>
              </a:ext>
            </a:extLst>
          </a:blip>
          <a:srcRect/>
          <a:stretch>
            <a:fillRect/>
          </a:stretch>
        </p:blipFill>
        <p:spPr bwMode="auto">
          <a:xfrm>
            <a:off x="3941174" y="1370144"/>
            <a:ext cx="866775" cy="767080"/>
          </a:xfrm>
          <a:prstGeom prst="rect">
            <a:avLst/>
          </a:prstGeom>
          <a:noFill/>
          <a:ln>
            <a:noFill/>
          </a:ln>
        </p:spPr>
      </p:pic>
      <p:pic>
        <p:nvPicPr>
          <p:cNvPr id="39" name="図 38"/>
          <p:cNvPicPr/>
          <p:nvPr/>
        </p:nvPicPr>
        <p:blipFill>
          <a:blip r:embed="rId12">
            <a:extLst>
              <a:ext uri="{28A0092B-C50C-407E-A947-70E740481C1C}">
                <a14:useLocalDpi xmlns:a14="http://schemas.microsoft.com/office/drawing/2010/main" val="0"/>
              </a:ext>
            </a:extLst>
          </a:blip>
          <a:srcRect/>
          <a:stretch>
            <a:fillRect/>
          </a:stretch>
        </p:blipFill>
        <p:spPr bwMode="auto">
          <a:xfrm>
            <a:off x="5085145" y="1325891"/>
            <a:ext cx="885190" cy="828040"/>
          </a:xfrm>
          <a:prstGeom prst="rect">
            <a:avLst/>
          </a:prstGeom>
          <a:noFill/>
          <a:ln>
            <a:noFill/>
          </a:ln>
        </p:spPr>
      </p:pic>
      <p:pic>
        <p:nvPicPr>
          <p:cNvPr id="40" name="図 39"/>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04772" y="2118922"/>
            <a:ext cx="1130300" cy="1186573"/>
          </a:xfrm>
          <a:prstGeom prst="rect">
            <a:avLst/>
          </a:prstGeom>
          <a:noFill/>
          <a:ln>
            <a:noFill/>
          </a:ln>
        </p:spPr>
      </p:pic>
      <p:sp>
        <p:nvSpPr>
          <p:cNvPr id="41" name="テキスト ボックス 28"/>
          <p:cNvSpPr txBox="1"/>
          <p:nvPr/>
        </p:nvSpPr>
        <p:spPr>
          <a:xfrm rot="21137571">
            <a:off x="2102114" y="2201124"/>
            <a:ext cx="946150" cy="11791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6000" kern="100" dirty="0">
                <a:solidFill>
                  <a:srgbClr val="4472C4"/>
                </a:solidFill>
                <a:effectLst/>
                <a:latin typeface="游明朝" panose="02020400000000000000" pitchFamily="18" charset="-128"/>
                <a:ea typeface="HGP創英角ﾎﾟｯﾌﾟ体" panose="040B0A00000000000000" pitchFamily="50" charset="-128"/>
                <a:cs typeface="Times New Roman" panose="02020603050405020304" pitchFamily="18" charset="0"/>
              </a:rPr>
              <a:t>イ</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42" name="図 4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353782" y="2072121"/>
            <a:ext cx="1090930" cy="1230630"/>
          </a:xfrm>
          <a:prstGeom prst="rect">
            <a:avLst/>
          </a:prstGeom>
          <a:noFill/>
          <a:ln>
            <a:noFill/>
          </a:ln>
        </p:spPr>
      </p:pic>
      <p:pic>
        <p:nvPicPr>
          <p:cNvPr id="43" name="図 42"/>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644137" y="2144944"/>
            <a:ext cx="882015" cy="1179830"/>
          </a:xfrm>
          <a:prstGeom prst="rect">
            <a:avLst/>
          </a:prstGeom>
          <a:noFill/>
          <a:ln>
            <a:noFill/>
          </a:ln>
        </p:spPr>
      </p:pic>
      <p:pic>
        <p:nvPicPr>
          <p:cNvPr id="44" name="図 43" descr="C:\Users\e-shiroyama556\AppData\Local\Microsoft\Windows\INetCache\IE\VJDHOTBO\スタンプ.png"/>
          <p:cNvPicPr/>
          <p:nvPr/>
        </p:nvPicPr>
        <p:blipFill>
          <a:blip r:embed="rId16" cstate="print">
            <a:extLst>
              <a:ext uri="{28A0092B-C50C-407E-A947-70E740481C1C}">
                <a14:useLocalDpi xmlns:a14="http://schemas.microsoft.com/office/drawing/2010/main" val="0"/>
              </a:ext>
            </a:extLst>
          </a:blip>
          <a:srcRect/>
          <a:stretch>
            <a:fillRect/>
          </a:stretch>
        </p:blipFill>
        <p:spPr bwMode="auto">
          <a:xfrm rot="1978834">
            <a:off x="5959597" y="828087"/>
            <a:ext cx="763905" cy="933450"/>
          </a:xfrm>
          <a:prstGeom prst="rect">
            <a:avLst/>
          </a:prstGeom>
          <a:noFill/>
          <a:ln>
            <a:noFill/>
          </a:ln>
        </p:spPr>
      </p:pic>
      <p:grpSp>
        <p:nvGrpSpPr>
          <p:cNvPr id="45" name="グループ化 44"/>
          <p:cNvGrpSpPr/>
          <p:nvPr/>
        </p:nvGrpSpPr>
        <p:grpSpPr>
          <a:xfrm rot="977624">
            <a:off x="5202203" y="242683"/>
            <a:ext cx="910906" cy="900000"/>
            <a:chOff x="638328" y="1116890"/>
            <a:chExt cx="910906" cy="809477"/>
          </a:xfrm>
        </p:grpSpPr>
        <p:grpSp>
          <p:nvGrpSpPr>
            <p:cNvPr id="46" name="グループ化 45"/>
            <p:cNvGrpSpPr/>
            <p:nvPr/>
          </p:nvGrpSpPr>
          <p:grpSpPr>
            <a:xfrm>
              <a:off x="638328" y="1116890"/>
              <a:ext cx="910906" cy="809477"/>
              <a:chOff x="1387627" y="1951710"/>
              <a:chExt cx="910906" cy="809477"/>
            </a:xfrm>
          </p:grpSpPr>
          <p:sp>
            <p:nvSpPr>
              <p:cNvPr id="48" name="楕円 47"/>
              <p:cNvSpPr/>
              <p:nvPr/>
            </p:nvSpPr>
            <p:spPr>
              <a:xfrm>
                <a:off x="1400614" y="1951710"/>
                <a:ext cx="897919" cy="8094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675"/>
              </a:p>
            </p:txBody>
          </p:sp>
          <p:cxnSp>
            <p:nvCxnSpPr>
              <p:cNvPr id="49" name="直線コネクタ 48"/>
              <p:cNvCxnSpPr/>
              <p:nvPr/>
            </p:nvCxnSpPr>
            <p:spPr>
              <a:xfrm flipV="1">
                <a:off x="1434758" y="2213438"/>
                <a:ext cx="828000" cy="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0" name="テキスト ボックス 653"/>
              <p:cNvSpPr txBox="1"/>
              <p:nvPr/>
            </p:nvSpPr>
            <p:spPr>
              <a:xfrm>
                <a:off x="1483409" y="2496974"/>
                <a:ext cx="734610" cy="108000"/>
              </a:xfrm>
              <a:prstGeom prst="rect">
                <a:avLst/>
              </a:prstGeom>
              <a:noFill/>
            </p:spPr>
            <p:txBody>
              <a:bodyPr wrap="square" numCol="1" rtlCol="0">
                <a:prstTxWarp prst="textPlain">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500" dirty="0">
                    <a:solidFill>
                      <a:srgbClr val="FF0000"/>
                    </a:solidFill>
                    <a:latin typeface="HG丸ｺﾞｼｯｸM-PRO" panose="020F0600000000000000" pitchFamily="50" charset="-128"/>
                    <a:ea typeface="HG丸ｺﾞｼｯｸM-PRO" panose="020F0600000000000000" pitchFamily="50" charset="-128"/>
                  </a:rPr>
                  <a:t>え・た・</a:t>
                </a:r>
                <a:r>
                  <a:rPr kumimoji="1" lang="ja-JP" altLang="en-US" sz="500" dirty="0" err="1">
                    <a:solidFill>
                      <a:srgbClr val="FF0000"/>
                    </a:solidFill>
                    <a:latin typeface="HG丸ｺﾞｼｯｸM-PRO" panose="020F0600000000000000" pitchFamily="50" charset="-128"/>
                    <a:ea typeface="HG丸ｺﾞｼｯｸM-PRO" panose="020F0600000000000000" pitchFamily="50" charset="-128"/>
                  </a:rPr>
                  <a:t>じ</a:t>
                </a:r>
                <a:endParaRPr kumimoji="1" lang="en-US" altLang="ja-JP" sz="5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51" name="グループ化 50"/>
              <p:cNvGrpSpPr/>
              <p:nvPr/>
            </p:nvGrpSpPr>
            <p:grpSpPr>
              <a:xfrm>
                <a:off x="1427774" y="2487586"/>
                <a:ext cx="846000" cy="221076"/>
                <a:chOff x="1418249" y="2468536"/>
                <a:chExt cx="846000" cy="221076"/>
              </a:xfrm>
            </p:grpSpPr>
            <p:cxnSp>
              <p:nvCxnSpPr>
                <p:cNvPr id="53" name="直線コネクタ 52"/>
                <p:cNvCxnSpPr/>
                <p:nvPr/>
              </p:nvCxnSpPr>
              <p:spPr>
                <a:xfrm flipV="1">
                  <a:off x="1418249" y="2468536"/>
                  <a:ext cx="846000" cy="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テキスト ボックス 657"/>
                <p:cNvSpPr txBox="1"/>
                <p:nvPr/>
              </p:nvSpPr>
              <p:spPr>
                <a:xfrm>
                  <a:off x="1563411" y="2581612"/>
                  <a:ext cx="540000" cy="108000"/>
                </a:xfrm>
                <a:prstGeom prst="rect">
                  <a:avLst/>
                </a:prstGeom>
                <a:noFill/>
              </p:spPr>
              <p:txBody>
                <a:bodyPr wrap="square" numCol="1" rtlCol="0">
                  <a:prstTxWarp prst="textPlain">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300" dirty="0">
                      <a:solidFill>
                        <a:srgbClr val="FF0000"/>
                      </a:solidFill>
                      <a:latin typeface="HG丸ｺﾞｼｯｸM-PRO" panose="020F0600000000000000" pitchFamily="50" charset="-128"/>
                      <a:ea typeface="HG丸ｺﾞｼｯｸM-PRO" panose="020F0600000000000000" pitchFamily="50" charset="-128"/>
                    </a:rPr>
                    <a:t>マイレージ</a:t>
                  </a:r>
                  <a:endParaRPr kumimoji="1" lang="en-US" altLang="ja-JP" sz="300" dirty="0">
                    <a:solidFill>
                      <a:srgbClr val="FF0000"/>
                    </a:solidFill>
                    <a:latin typeface="HG丸ｺﾞｼｯｸM-PRO" panose="020F0600000000000000" pitchFamily="50" charset="-128"/>
                    <a:ea typeface="HG丸ｺﾞｼｯｸM-PRO" panose="020F0600000000000000" pitchFamily="50" charset="-128"/>
                  </a:endParaRPr>
                </a:p>
              </p:txBody>
            </p:sp>
          </p:grpSp>
          <p:sp>
            <p:nvSpPr>
              <p:cNvPr id="52" name="テキスト ボックス 655"/>
              <p:cNvSpPr txBox="1"/>
              <p:nvPr/>
            </p:nvSpPr>
            <p:spPr>
              <a:xfrm>
                <a:off x="1387627" y="2222559"/>
                <a:ext cx="901260" cy="24913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en-US" altLang="ja-JP" sz="1200" dirty="0">
                    <a:solidFill>
                      <a:srgbClr val="FF0000"/>
                    </a:solidFill>
                    <a:latin typeface="+mn-ea"/>
                  </a:rPr>
                  <a:t>25.5.16</a:t>
                </a:r>
                <a:endParaRPr kumimoji="1" lang="ja-JP" altLang="en-US" sz="1200" dirty="0">
                  <a:solidFill>
                    <a:srgbClr val="FF0000"/>
                  </a:solidFill>
                  <a:latin typeface="+mn-ea"/>
                </a:endParaRPr>
              </a:p>
            </p:txBody>
          </p:sp>
        </p:grpSp>
        <p:sp>
          <p:nvSpPr>
            <p:cNvPr id="47" name="テキスト ボックス 650"/>
            <p:cNvSpPr txBox="1"/>
            <p:nvPr/>
          </p:nvSpPr>
          <p:spPr>
            <a:xfrm>
              <a:off x="759938" y="1123122"/>
              <a:ext cx="689086" cy="30461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en-US" altLang="ja-JP" sz="1601" dirty="0">
                  <a:solidFill>
                    <a:srgbClr val="FF0000"/>
                  </a:solidFill>
                  <a:latin typeface="+mn-ea"/>
                </a:rPr>
                <a:t>999</a:t>
              </a:r>
              <a:endParaRPr kumimoji="1" lang="ja-JP" altLang="en-US" sz="1601" dirty="0">
                <a:solidFill>
                  <a:srgbClr val="FF0000"/>
                </a:solidFill>
                <a:latin typeface="+mn-ea"/>
              </a:endParaRPr>
            </a:p>
          </p:txBody>
        </p:sp>
      </p:grpSp>
      <p:grpSp>
        <p:nvGrpSpPr>
          <p:cNvPr id="55" name="グループ化 54"/>
          <p:cNvGrpSpPr/>
          <p:nvPr/>
        </p:nvGrpSpPr>
        <p:grpSpPr>
          <a:xfrm>
            <a:off x="5368303" y="3587179"/>
            <a:ext cx="1414659" cy="2870011"/>
            <a:chOff x="0" y="0"/>
            <a:chExt cx="1457325" cy="3009900"/>
          </a:xfrm>
        </p:grpSpPr>
        <p:sp>
          <p:nvSpPr>
            <p:cNvPr id="56" name="テキスト ボックス 2"/>
            <p:cNvSpPr txBox="1"/>
            <p:nvPr/>
          </p:nvSpPr>
          <p:spPr>
            <a:xfrm rot="556523">
              <a:off x="47625" y="9525"/>
              <a:ext cx="1085752" cy="2981325"/>
            </a:xfrm>
            <a:prstGeom prst="rect">
              <a:avLst/>
            </a:prstGeom>
            <a:noFill/>
            <a:ln w="6350">
              <a:noFill/>
            </a:ln>
          </p:spPr>
          <p:txBody>
            <a:bodyPr rot="0" spcFirstLastPara="0" vert="eaVert" wrap="square" lIns="91440" tIns="45720" rIns="91440" bIns="45720" numCol="1" spcCol="0" rtlCol="0" fromWordArt="0" anchor="t" anchorCtr="0" forceAA="0" compatLnSpc="1">
              <a:prstTxWarp prst="textNoShape">
                <a:avLst/>
              </a:prstTxWarp>
              <a:noAutofit/>
            </a:bodyPr>
            <a:lstStyle/>
            <a:p>
              <a:pPr algn="just">
                <a:lnSpc>
                  <a:spcPts val="3000"/>
                </a:lnSpc>
                <a:spcAft>
                  <a:spcPts val="0"/>
                </a:spcAft>
              </a:pPr>
              <a:r>
                <a:rPr lang="ja-JP" sz="2500" b="1" kern="100" dirty="0">
                  <a:effectLst/>
                  <a:latin typeface="游明朝" panose="02020400000000000000" pitchFamily="18" charset="-128"/>
                  <a:ea typeface="游明朝" panose="02020400000000000000" pitchFamily="18" charset="-128"/>
                  <a:cs typeface="Times New Roman" panose="02020603050405020304" pitchFamily="18" charset="0"/>
                </a:rPr>
                <a:t>みんなで楽しく♪</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sz="2500" b="1" kern="100" dirty="0">
                  <a:effectLst/>
                  <a:latin typeface="游明朝" panose="02020400000000000000" pitchFamily="18" charset="-128"/>
                  <a:ea typeface="游明朝" panose="02020400000000000000" pitchFamily="18" charset="-128"/>
                  <a:cs typeface="Times New Roman" panose="02020603050405020304" pitchFamily="18" charset="0"/>
                </a:rPr>
                <a:t>地域で元気に！</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sz="2500" b="1"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cxnSp>
          <p:nvCxnSpPr>
            <p:cNvPr id="57" name="直線コネクタ 56"/>
            <p:cNvCxnSpPr/>
            <p:nvPr/>
          </p:nvCxnSpPr>
          <p:spPr>
            <a:xfrm flipH="1">
              <a:off x="0" y="0"/>
              <a:ext cx="19050" cy="2771775"/>
            </a:xfrm>
            <a:prstGeom prst="line">
              <a:avLst/>
            </a:prstGeom>
          </p:spPr>
          <p:style>
            <a:lnRef idx="3">
              <a:schemeClr val="dk1"/>
            </a:lnRef>
            <a:fillRef idx="0">
              <a:schemeClr val="dk1"/>
            </a:fillRef>
            <a:effectRef idx="2">
              <a:schemeClr val="dk1"/>
            </a:effectRef>
            <a:fontRef idx="minor">
              <a:schemeClr val="tx1"/>
            </a:fontRef>
          </p:style>
        </p:cxnSp>
        <p:cxnSp>
          <p:nvCxnSpPr>
            <p:cNvPr id="58" name="直線コネクタ 57"/>
            <p:cNvCxnSpPr/>
            <p:nvPr/>
          </p:nvCxnSpPr>
          <p:spPr>
            <a:xfrm flipV="1">
              <a:off x="790575" y="276225"/>
              <a:ext cx="666750" cy="2733675"/>
            </a:xfrm>
            <a:prstGeom prst="line">
              <a:avLst/>
            </a:prstGeom>
          </p:spPr>
          <p:style>
            <a:lnRef idx="3">
              <a:schemeClr val="dk1"/>
            </a:lnRef>
            <a:fillRef idx="0">
              <a:schemeClr val="dk1"/>
            </a:fillRef>
            <a:effectRef idx="2">
              <a:schemeClr val="dk1"/>
            </a:effectRef>
            <a:fontRef idx="minor">
              <a:schemeClr val="tx1"/>
            </a:fontRef>
          </p:style>
        </p:cxnSp>
      </p:grpSp>
      <p:sp>
        <p:nvSpPr>
          <p:cNvPr id="59" name="テキスト ボックス 521"/>
          <p:cNvSpPr txBox="1"/>
          <p:nvPr/>
        </p:nvSpPr>
        <p:spPr>
          <a:xfrm>
            <a:off x="368658" y="3290930"/>
            <a:ext cx="6868238" cy="150598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2800" b="1" kern="100" dirty="0">
                <a:effectLst/>
                <a:latin typeface="游明朝" panose="02020400000000000000" pitchFamily="18" charset="-128"/>
                <a:ea typeface="HGP創英角ﾎﾟｯﾌﾟ体" panose="040B0A00000000000000" pitchFamily="50" charset="-128"/>
                <a:cs typeface="Times New Roman" panose="02020603050405020304" pitchFamily="18" charset="0"/>
              </a:rPr>
              <a:t>ポイントを貯めて</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ja-JP" sz="3200" b="1" kern="100" dirty="0">
                <a:ln w="9525" cap="rnd" cmpd="sng" algn="ctr">
                  <a:solidFill>
                    <a:srgbClr val="FFFFFF"/>
                  </a:solidFill>
                  <a:prstDash val="solid"/>
                  <a:bevel/>
                </a:ln>
                <a:solidFill>
                  <a:srgbClr val="FF33CC"/>
                </a:solidFill>
                <a:effectLst/>
                <a:latin typeface="游明朝" panose="02020400000000000000" pitchFamily="18" charset="-128"/>
                <a:ea typeface="HGP創英角ﾎﾟｯﾌﾟ体" panose="040B0A00000000000000" pitchFamily="50" charset="-128"/>
                <a:cs typeface="Times New Roman" panose="02020603050405020304" pitchFamily="18" charset="0"/>
              </a:rPr>
              <a:t>健康</a:t>
            </a:r>
            <a:r>
              <a:rPr lang="ja-JP" sz="2800" b="1" kern="100" dirty="0">
                <a:effectLst/>
                <a:latin typeface="游明朝" panose="02020400000000000000" pitchFamily="18" charset="-128"/>
                <a:ea typeface="HGP創英角ﾎﾟｯﾌﾟ体" panose="040B0A00000000000000" pitchFamily="50" charset="-128"/>
                <a:cs typeface="Times New Roman" panose="02020603050405020304" pitchFamily="18" charset="0"/>
              </a:rPr>
              <a:t>と</a:t>
            </a:r>
            <a:r>
              <a:rPr lang="ja-JP" sz="3200" b="1" kern="100" dirty="0">
                <a:ln w="9525" cap="rnd" cmpd="sng" algn="ctr">
                  <a:solidFill>
                    <a:srgbClr val="FFFFFF"/>
                  </a:solidFill>
                  <a:prstDash val="solid"/>
                  <a:bevel/>
                </a:ln>
                <a:solidFill>
                  <a:srgbClr val="FF33CC"/>
                </a:solidFill>
                <a:effectLst/>
                <a:latin typeface="游明朝" panose="02020400000000000000" pitchFamily="18" charset="-128"/>
                <a:ea typeface="HGP創英角ﾎﾟｯﾌﾟ体" panose="040B0A00000000000000" pitchFamily="50" charset="-128"/>
                <a:cs typeface="Times New Roman" panose="02020603050405020304" pitchFamily="18" charset="0"/>
              </a:rPr>
              <a:t>商品</a:t>
            </a:r>
            <a:r>
              <a:rPr lang="ja-JP" sz="2800" b="1" kern="100" dirty="0">
                <a:effectLst/>
                <a:latin typeface="游明朝" panose="02020400000000000000" pitchFamily="18" charset="-128"/>
                <a:ea typeface="HGP創英角ﾎﾟｯﾌﾟ体" panose="040B0A00000000000000" pitchFamily="50" charset="-128"/>
                <a:cs typeface="Times New Roman" panose="02020603050405020304" pitchFamily="18" charset="0"/>
              </a:rPr>
              <a:t>をゲットしよう！！</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2500"/>
              </a:lnSpc>
              <a:spcAft>
                <a:spcPts val="0"/>
              </a:spcAft>
            </a:pPr>
            <a:r>
              <a:rPr lang="ja-JP" altLang="en-US" b="1" kern="100" dirty="0">
                <a:effectLst/>
                <a:latin typeface="游明朝" panose="02020400000000000000" pitchFamily="18" charset="-128"/>
                <a:ea typeface="HGP創英角ﾎﾟｯﾌﾟ体" panose="040B0A00000000000000" pitchFamily="50" charset="-128"/>
                <a:cs typeface="Times New Roman" panose="02020603050405020304" pitchFamily="18" charset="0"/>
              </a:rPr>
              <a:t>　　</a:t>
            </a:r>
            <a:r>
              <a:rPr lang="ja-JP" b="1" kern="100" dirty="0">
                <a:effectLst/>
                <a:latin typeface="游明朝" panose="02020400000000000000" pitchFamily="18" charset="-128"/>
                <a:ea typeface="HGP創英角ﾎﾟｯﾌﾟ体" panose="040B0A00000000000000" pitchFamily="50" charset="-128"/>
                <a:cs typeface="Times New Roman" panose="02020603050405020304" pitchFamily="18" charset="0"/>
              </a:rPr>
              <a:t>【対象】</a:t>
            </a:r>
            <a:r>
              <a:rPr lang="ja-JP" b="1" kern="100" dirty="0">
                <a:ln w="10160" cap="flat" cmpd="sng" algn="ctr">
                  <a:solidFill>
                    <a:srgbClr val="5B9BD5"/>
                  </a:solidFill>
                  <a:prstDash val="solid"/>
                  <a:round/>
                </a:ln>
                <a:solidFill>
                  <a:schemeClr val="bg1"/>
                </a:solidFill>
                <a:effectLst>
                  <a:outerShdw blurRad="38100" dist="22860" dir="5400000" algn="tl">
                    <a:srgbClr val="000000">
                      <a:alpha val="30000"/>
                    </a:srgbClr>
                  </a:outerShdw>
                </a:effectLst>
                <a:latin typeface="游明朝" panose="02020400000000000000" pitchFamily="18" charset="-128"/>
                <a:ea typeface="HGP創英角ﾎﾟｯﾌﾟ体" panose="040B0A00000000000000" pitchFamily="50" charset="-128"/>
                <a:cs typeface="Times New Roman" panose="02020603050405020304" pitchFamily="18" charset="0"/>
              </a:rPr>
              <a:t>６５歳以上の江田島市民</a:t>
            </a:r>
            <a:endParaRPr lang="ja-JP" sz="1000" kern="100" dirty="0">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2500"/>
              </a:lnSpc>
              <a:spcAft>
                <a:spcPts val="0"/>
              </a:spcAft>
            </a:pPr>
            <a:r>
              <a:rPr lang="en-US" sz="2000" b="1" kern="100" dirty="0">
                <a:effectLst/>
                <a:latin typeface="HGP創英角ﾎﾟｯﾌﾟ体" panose="040B0A00000000000000" pitchFamily="50"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5" name="星 4 4"/>
          <p:cNvSpPr/>
          <p:nvPr/>
        </p:nvSpPr>
        <p:spPr>
          <a:xfrm>
            <a:off x="409755" y="7728645"/>
            <a:ext cx="396680" cy="349749"/>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星 4 59"/>
          <p:cNvSpPr/>
          <p:nvPr/>
        </p:nvSpPr>
        <p:spPr>
          <a:xfrm>
            <a:off x="5790949" y="7722709"/>
            <a:ext cx="405455" cy="342533"/>
          </a:xfrm>
          <a:prstGeom prst="star4">
            <a:avLst/>
          </a:prstGeom>
          <a:solidFill>
            <a:srgbClr val="FFFF00"/>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89283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0" y="-57150"/>
            <a:ext cx="2508421" cy="461793"/>
          </a:xfrm>
          <a:prstGeom prst="rect">
            <a:avLst/>
          </a:prstGeom>
          <a:noFill/>
        </p:spPr>
        <p:txBody>
          <a:bodyPr wrap="square" rtlCol="0">
            <a:spAutoFit/>
          </a:bodyPr>
          <a:lstStyle/>
          <a:p>
            <a:pPr algn="just" defTabSz="914400">
              <a:lnSpc>
                <a:spcPct val="150000"/>
              </a:lnSpc>
              <a:defRPr/>
            </a:pPr>
            <a:r>
              <a:rPr lang="ja-JP" altLang="ja-JP" b="1" kern="100" dirty="0">
                <a:solidFill>
                  <a:schemeClr val="accent1">
                    <a:lumMod val="75000"/>
                  </a:schemeClr>
                </a:solidFill>
                <a:latin typeface="游明朝" panose="02020400000000000000" pitchFamily="18" charset="-128"/>
                <a:ea typeface="HG丸ｺﾞｼｯｸM-PRO" panose="020F0600000000000000" pitchFamily="50" charset="-128"/>
                <a:cs typeface="Times New Roman" panose="02020603050405020304" pitchFamily="18" charset="0"/>
              </a:rPr>
              <a:t>【</a:t>
            </a:r>
            <a:r>
              <a:rPr lang="ja-JP" altLang="en-US" b="1" kern="100" dirty="0">
                <a:solidFill>
                  <a:schemeClr val="accent1">
                    <a:lumMod val="75000"/>
                  </a:schemeClr>
                </a:solidFill>
                <a:latin typeface="游明朝" panose="02020400000000000000" pitchFamily="18" charset="-128"/>
                <a:ea typeface="HG丸ｺﾞｼｯｸM-PRO" panose="020F0600000000000000" pitchFamily="50" charset="-128"/>
                <a:cs typeface="Times New Roman" panose="02020603050405020304" pitchFamily="18" charset="0"/>
              </a:rPr>
              <a:t>スタンプの押し方</a:t>
            </a:r>
            <a:r>
              <a:rPr lang="ja-JP" altLang="ja-JP" b="1" kern="100" dirty="0">
                <a:solidFill>
                  <a:schemeClr val="accent1">
                    <a:lumMod val="75000"/>
                  </a:schemeClr>
                </a:solidFill>
                <a:latin typeface="游明朝" panose="02020400000000000000" pitchFamily="18" charset="-128"/>
                <a:ea typeface="HG丸ｺﾞｼｯｸM-PRO" panose="020F0600000000000000" pitchFamily="50" charset="-128"/>
                <a:cs typeface="Times New Roman" panose="02020603050405020304" pitchFamily="18" charset="0"/>
              </a:rPr>
              <a:t>】</a:t>
            </a:r>
            <a:endParaRPr lang="ja-JP" altLang="ja-JP" sz="1200" kern="100" dirty="0">
              <a:solidFill>
                <a:schemeClr val="accent1">
                  <a:lumMod val="75000"/>
                </a:schemeClr>
              </a:solidFill>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テキスト ボックス 3"/>
          <p:cNvSpPr txBox="1"/>
          <p:nvPr/>
        </p:nvSpPr>
        <p:spPr>
          <a:xfrm>
            <a:off x="145456" y="676082"/>
            <a:ext cx="6252519" cy="523220"/>
          </a:xfrm>
          <a:prstGeom prst="rect">
            <a:avLst/>
          </a:prstGeom>
          <a:noFill/>
        </p:spPr>
        <p:txBody>
          <a:bodyPr wrap="square" rtlCol="0">
            <a:spAutoFit/>
          </a:bodyPr>
          <a:lstStyle/>
          <a:p>
            <a:r>
              <a:rPr kumimoji="1" lang="ja-JP" altLang="en-US" sz="1400" dirty="0">
                <a:latin typeface="HG丸ｺﾞｼｯｸM-PRO" panose="020F0600000000000000" pitchFamily="50" charset="-128"/>
                <a:ea typeface="HG丸ｺﾞｼｯｸM-PRO" panose="020F0600000000000000" pitchFamily="50" charset="-128"/>
              </a:rPr>
              <a:t>　え・た・じ・マイレージポイント手帳の、対象月の所にスタンプを押します。スタンプの中央に日付を記載してください。</a:t>
            </a:r>
            <a:endParaRPr kumimoji="1" lang="en-US" altLang="ja-JP" sz="1400" dirty="0">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275200" y="1137007"/>
            <a:ext cx="6166022" cy="523220"/>
          </a:xfrm>
          <a:prstGeom prst="rect">
            <a:avLst/>
          </a:prstGeom>
          <a:noFill/>
        </p:spPr>
        <p:txBody>
          <a:bodyPr wrap="square" rtlCol="0">
            <a:spAutoFit/>
          </a:bodyPr>
          <a:lstStyle/>
          <a:p>
            <a:r>
              <a:rPr kumimoji="1" lang="en-US" altLang="ja-JP" sz="1400" b="1" u="sng" dirty="0"/>
              <a:t>※</a:t>
            </a:r>
            <a:r>
              <a:rPr kumimoji="1" lang="ja-JP" altLang="en-US" sz="1400" b="1" u="sng" dirty="0"/>
              <a:t>１日上限の確認をする必要がありますので、日付は明瞭に記載するようお願いします。</a:t>
            </a:r>
          </a:p>
        </p:txBody>
      </p:sp>
      <p:sp>
        <p:nvSpPr>
          <p:cNvPr id="6" name="テキスト ボックス 5"/>
          <p:cNvSpPr txBox="1"/>
          <p:nvPr/>
        </p:nvSpPr>
        <p:spPr>
          <a:xfrm>
            <a:off x="316953" y="397960"/>
            <a:ext cx="6149545" cy="307777"/>
          </a:xfrm>
          <a:prstGeom prst="rect">
            <a:avLst/>
          </a:prstGeom>
          <a:noFill/>
        </p:spPr>
        <p:txBody>
          <a:bodyPr wrap="square" rtlCol="0">
            <a:spAutoFit/>
          </a:bodyPr>
          <a:lstStyle/>
          <a:p>
            <a:r>
              <a:rPr kumimoji="1" lang="ja-JP" altLang="en-US" sz="1400" dirty="0">
                <a:latin typeface="HG丸ｺﾞｼｯｸM-PRO" panose="020F0600000000000000" pitchFamily="50" charset="-128"/>
                <a:ea typeface="HG丸ｺﾞｼｯｸM-PRO" panose="020F0600000000000000" pitchFamily="50" charset="-128"/>
              </a:rPr>
              <a:t>スタンプは、スタンプ管理正副担当者により適正に管理してください。</a:t>
            </a:r>
          </a:p>
        </p:txBody>
      </p:sp>
      <p:sp>
        <p:nvSpPr>
          <p:cNvPr id="24" name="テキスト ボックス 23"/>
          <p:cNvSpPr txBox="1"/>
          <p:nvPr/>
        </p:nvSpPr>
        <p:spPr>
          <a:xfrm>
            <a:off x="429416" y="1736174"/>
            <a:ext cx="2341434" cy="230832"/>
          </a:xfrm>
          <a:prstGeom prst="rect">
            <a:avLst/>
          </a:prstGeom>
          <a:noFill/>
        </p:spPr>
        <p:txBody>
          <a:bodyPr wrap="square" rtlCol="0">
            <a:spAutoFit/>
          </a:bodyPr>
          <a:lstStyle/>
          <a:p>
            <a:r>
              <a:rPr kumimoji="1" lang="ja-JP" altLang="en-US" sz="900" dirty="0"/>
              <a:t>●手帳のスタンプ押印ページ</a:t>
            </a:r>
          </a:p>
        </p:txBody>
      </p:sp>
      <p:sp>
        <p:nvSpPr>
          <p:cNvPr id="25" name="テキスト ボックス 24"/>
          <p:cNvSpPr txBox="1"/>
          <p:nvPr/>
        </p:nvSpPr>
        <p:spPr>
          <a:xfrm>
            <a:off x="2631936" y="1745118"/>
            <a:ext cx="3959254" cy="276999"/>
          </a:xfrm>
          <a:prstGeom prst="rect">
            <a:avLst/>
          </a:prstGeom>
          <a:noFill/>
        </p:spPr>
        <p:txBody>
          <a:bodyPr wrap="square" rtlCol="0">
            <a:spAutoFit/>
          </a:bodyPr>
          <a:lstStyle/>
          <a:p>
            <a:r>
              <a:rPr kumimoji="1" lang="ja-JP" altLang="en-US" sz="1200" dirty="0"/>
              <a:t>● 百歳体操は左側（黄・緑の欄）へスタンプを押印</a:t>
            </a:r>
          </a:p>
        </p:txBody>
      </p:sp>
      <p:sp>
        <p:nvSpPr>
          <p:cNvPr id="26" name="テキスト ボックス 25"/>
          <p:cNvSpPr txBox="1"/>
          <p:nvPr/>
        </p:nvSpPr>
        <p:spPr>
          <a:xfrm>
            <a:off x="2631936" y="2042477"/>
            <a:ext cx="3649522" cy="461665"/>
          </a:xfrm>
          <a:prstGeom prst="rect">
            <a:avLst/>
          </a:prstGeom>
          <a:noFill/>
        </p:spPr>
        <p:txBody>
          <a:bodyPr wrap="square" rtlCol="0">
            <a:spAutoFit/>
          </a:bodyPr>
          <a:lstStyle/>
          <a:p>
            <a:pPr marL="177800" indent="-177800"/>
            <a:r>
              <a:rPr kumimoji="1" lang="ja-JP" altLang="en-US" sz="1200" dirty="0"/>
              <a:t>● その他の体操、踊り、スポーツ等の運動は右側（ピンクの欄）へ押印</a:t>
            </a:r>
          </a:p>
        </p:txBody>
      </p:sp>
      <p:grpSp>
        <p:nvGrpSpPr>
          <p:cNvPr id="51" name="グループ化 50"/>
          <p:cNvGrpSpPr/>
          <p:nvPr/>
        </p:nvGrpSpPr>
        <p:grpSpPr>
          <a:xfrm>
            <a:off x="2700964" y="3848793"/>
            <a:ext cx="717338" cy="721923"/>
            <a:chOff x="2604653" y="3895583"/>
            <a:chExt cx="717338" cy="721923"/>
          </a:xfrm>
        </p:grpSpPr>
        <p:pic>
          <p:nvPicPr>
            <p:cNvPr id="36" name="図 35"/>
            <p:cNvPicPr>
              <a:picLocks noChangeAspect="1"/>
            </p:cNvPicPr>
            <p:nvPr/>
          </p:nvPicPr>
          <p:blipFill>
            <a:blip r:embed="rId2"/>
            <a:stretch>
              <a:fillRect/>
            </a:stretch>
          </p:blipFill>
          <p:spPr>
            <a:xfrm>
              <a:off x="2604979" y="3895583"/>
              <a:ext cx="717012" cy="721923"/>
            </a:xfrm>
            <a:prstGeom prst="rect">
              <a:avLst/>
            </a:prstGeom>
          </p:spPr>
        </p:pic>
        <p:sp>
          <p:nvSpPr>
            <p:cNvPr id="38" name="正方形/長方形 37"/>
            <p:cNvSpPr/>
            <p:nvPr/>
          </p:nvSpPr>
          <p:spPr>
            <a:xfrm>
              <a:off x="2604653" y="4143058"/>
              <a:ext cx="660400" cy="239024"/>
            </a:xfrm>
            <a:prstGeom prst="rect">
              <a:avLst/>
            </a:prstGeom>
            <a:noFill/>
            <a:ln w="25400"/>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a:latin typeface="Bradley Hand ITC" panose="03070402050302030203" pitchFamily="66" charset="0"/>
                </a:rPr>
                <a:t>10/22</a:t>
              </a:r>
              <a:endParaRPr kumimoji="1" lang="ja-JP" altLang="en-US" sz="1400" dirty="0">
                <a:latin typeface="Bradley Hand ITC" panose="03070402050302030203" pitchFamily="66" charset="0"/>
              </a:endParaRPr>
            </a:p>
          </p:txBody>
        </p:sp>
      </p:grpSp>
      <p:sp>
        <p:nvSpPr>
          <p:cNvPr id="46" name="テキスト ボックス 45"/>
          <p:cNvSpPr txBox="1"/>
          <p:nvPr/>
        </p:nvSpPr>
        <p:spPr>
          <a:xfrm>
            <a:off x="2529514" y="3610480"/>
            <a:ext cx="1003300" cy="200055"/>
          </a:xfrm>
          <a:prstGeom prst="rect">
            <a:avLst/>
          </a:prstGeom>
          <a:noFill/>
        </p:spPr>
        <p:txBody>
          <a:bodyPr wrap="square" rtlCol="0">
            <a:spAutoFit/>
          </a:bodyPr>
          <a:lstStyle/>
          <a:p>
            <a:r>
              <a:rPr kumimoji="1" lang="ja-JP" altLang="en-US" sz="700" dirty="0"/>
              <a:t>百歳体操のスタンプ</a:t>
            </a:r>
          </a:p>
        </p:txBody>
      </p:sp>
      <p:sp>
        <p:nvSpPr>
          <p:cNvPr id="47" name="テキスト ボックス 46"/>
          <p:cNvSpPr txBox="1"/>
          <p:nvPr/>
        </p:nvSpPr>
        <p:spPr>
          <a:xfrm>
            <a:off x="2664719" y="4539409"/>
            <a:ext cx="806541" cy="307777"/>
          </a:xfrm>
          <a:prstGeom prst="rect">
            <a:avLst/>
          </a:prstGeom>
          <a:noFill/>
        </p:spPr>
        <p:txBody>
          <a:bodyPr wrap="square" rtlCol="0">
            <a:spAutoFit/>
          </a:bodyPr>
          <a:lstStyle/>
          <a:p>
            <a:r>
              <a:rPr kumimoji="1" lang="ja-JP" altLang="en-US" sz="700" dirty="0"/>
              <a:t>その他の運動の</a:t>
            </a:r>
            <a:endParaRPr kumimoji="1" lang="en-US" altLang="ja-JP" sz="700" dirty="0"/>
          </a:p>
          <a:p>
            <a:r>
              <a:rPr kumimoji="1" lang="ja-JP" altLang="en-US" sz="700" dirty="0"/>
              <a:t>スタンプ</a:t>
            </a:r>
          </a:p>
        </p:txBody>
      </p:sp>
      <p:pic>
        <p:nvPicPr>
          <p:cNvPr id="268" name="図 267"/>
          <p:cNvPicPr>
            <a:picLocks noChangeAspect="1"/>
          </p:cNvPicPr>
          <p:nvPr/>
        </p:nvPicPr>
        <p:blipFill>
          <a:blip r:embed="rId3"/>
          <a:stretch>
            <a:fillRect/>
          </a:stretch>
        </p:blipFill>
        <p:spPr>
          <a:xfrm>
            <a:off x="338389" y="1930859"/>
            <a:ext cx="2114259" cy="2839504"/>
          </a:xfrm>
          <a:prstGeom prst="rect">
            <a:avLst/>
          </a:prstGeom>
        </p:spPr>
      </p:pic>
      <p:cxnSp>
        <p:nvCxnSpPr>
          <p:cNvPr id="54" name="直線矢印コネクタ 53"/>
          <p:cNvCxnSpPr/>
          <p:nvPr/>
        </p:nvCxnSpPr>
        <p:spPr>
          <a:xfrm>
            <a:off x="981689" y="2775947"/>
            <a:ext cx="1727469" cy="28353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0" name="直線矢印コネクタ 269"/>
          <p:cNvCxnSpPr/>
          <p:nvPr/>
        </p:nvCxnSpPr>
        <p:spPr>
          <a:xfrm>
            <a:off x="1956218" y="3848793"/>
            <a:ext cx="752940" cy="92852"/>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2" name="テキスト ボックス 281"/>
          <p:cNvSpPr txBox="1"/>
          <p:nvPr/>
        </p:nvSpPr>
        <p:spPr>
          <a:xfrm>
            <a:off x="86704" y="4760185"/>
            <a:ext cx="3239276" cy="507831"/>
          </a:xfrm>
          <a:prstGeom prst="rect">
            <a:avLst/>
          </a:prstGeom>
          <a:noFill/>
        </p:spPr>
        <p:txBody>
          <a:bodyPr wrap="square" rtlCol="0">
            <a:spAutoFit/>
          </a:bodyPr>
          <a:lstStyle/>
          <a:p>
            <a:pPr algn="just" defTabSz="914400">
              <a:lnSpc>
                <a:spcPct val="150000"/>
              </a:lnSpc>
              <a:defRPr/>
            </a:pPr>
            <a:r>
              <a:rPr lang="ja-JP" altLang="ja-JP" b="1" kern="100" dirty="0">
                <a:solidFill>
                  <a:schemeClr val="accent1">
                    <a:lumMod val="75000"/>
                  </a:schemeClr>
                </a:solidFill>
                <a:latin typeface="游明朝" panose="02020400000000000000" pitchFamily="18" charset="-128"/>
                <a:ea typeface="HG丸ｺﾞｼｯｸM-PRO" panose="020F0600000000000000" pitchFamily="50" charset="-128"/>
                <a:cs typeface="Times New Roman" panose="02020603050405020304" pitchFamily="18" charset="0"/>
              </a:rPr>
              <a:t>【</a:t>
            </a:r>
            <a:r>
              <a:rPr lang="ja-JP" altLang="en-US" b="1" kern="100" dirty="0">
                <a:solidFill>
                  <a:schemeClr val="accent1">
                    <a:lumMod val="75000"/>
                  </a:schemeClr>
                </a:solidFill>
                <a:latin typeface="游明朝" panose="02020400000000000000" pitchFamily="18" charset="-128"/>
                <a:ea typeface="HG丸ｺﾞｼｯｸM-PRO" panose="020F0600000000000000" pitchFamily="50" charset="-128"/>
                <a:cs typeface="Times New Roman" panose="02020603050405020304" pitchFamily="18" charset="0"/>
              </a:rPr>
              <a:t>ポイント交換申請の仕方</a:t>
            </a:r>
            <a:r>
              <a:rPr lang="ja-JP" altLang="ja-JP" b="1" kern="100" dirty="0">
                <a:solidFill>
                  <a:schemeClr val="accent1"/>
                </a:solidFill>
                <a:latin typeface="游明朝" panose="02020400000000000000" pitchFamily="18" charset="-128"/>
                <a:ea typeface="HG丸ｺﾞｼｯｸM-PRO" panose="020F0600000000000000" pitchFamily="50" charset="-128"/>
                <a:cs typeface="Times New Roman" panose="02020603050405020304" pitchFamily="18" charset="0"/>
              </a:rPr>
              <a:t>】</a:t>
            </a:r>
            <a:endParaRPr lang="ja-JP" altLang="ja-JP" sz="1200" kern="100" dirty="0">
              <a:solidFill>
                <a:schemeClr val="accent1"/>
              </a:solidFill>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283" name="図 282"/>
          <p:cNvPicPr>
            <a:picLocks noChangeAspect="1"/>
          </p:cNvPicPr>
          <p:nvPr/>
        </p:nvPicPr>
        <p:blipFill rotWithShape="1">
          <a:blip r:embed="rId4"/>
          <a:srcRect l="2391" t="3144" r="3731" b="4217"/>
          <a:stretch/>
        </p:blipFill>
        <p:spPr>
          <a:xfrm>
            <a:off x="339134" y="5270761"/>
            <a:ext cx="1617084" cy="2260377"/>
          </a:xfrm>
          <a:prstGeom prst="rect">
            <a:avLst/>
          </a:prstGeom>
          <a:ln w="9525">
            <a:solidFill>
              <a:schemeClr val="tx1"/>
            </a:solidFill>
          </a:ln>
        </p:spPr>
      </p:pic>
      <p:sp>
        <p:nvSpPr>
          <p:cNvPr id="285" name="十字形 284"/>
          <p:cNvSpPr/>
          <p:nvPr/>
        </p:nvSpPr>
        <p:spPr>
          <a:xfrm>
            <a:off x="889988" y="7700285"/>
            <a:ext cx="227747" cy="217125"/>
          </a:xfrm>
          <a:prstGeom prst="plus">
            <a:avLst>
              <a:gd name="adj" fmla="val 464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6" name="テキスト ボックス 285"/>
          <p:cNvSpPr txBox="1"/>
          <p:nvPr/>
        </p:nvSpPr>
        <p:spPr>
          <a:xfrm>
            <a:off x="1992919" y="5177448"/>
            <a:ext cx="4688495" cy="523220"/>
          </a:xfrm>
          <a:prstGeom prst="rect">
            <a:avLst/>
          </a:prstGeom>
          <a:noFill/>
        </p:spPr>
        <p:txBody>
          <a:bodyPr wrap="square" rtlCol="0">
            <a:spAutoFit/>
          </a:bodyPr>
          <a:lstStyle/>
          <a:p>
            <a:pPr marL="92075" indent="-92075"/>
            <a:r>
              <a:rPr kumimoji="1" lang="ja-JP" altLang="en-US" sz="1400" dirty="0">
                <a:latin typeface="HG丸ｺﾞｼｯｸM-PRO" panose="020F0600000000000000" pitchFamily="50" charset="-128"/>
                <a:ea typeface="HG丸ｺﾞｼｯｸM-PRO" panose="020F0600000000000000" pitchFamily="50" charset="-128"/>
              </a:rPr>
              <a:t>● え・た・じ・マイレージポイント交換申請書に必要事項を記入し、ポイント手帳を添えて申請してください。</a:t>
            </a:r>
          </a:p>
        </p:txBody>
      </p:sp>
      <p:sp>
        <p:nvSpPr>
          <p:cNvPr id="287" name="テキスト ボックス 286"/>
          <p:cNvSpPr txBox="1"/>
          <p:nvPr/>
        </p:nvSpPr>
        <p:spPr>
          <a:xfrm>
            <a:off x="1980934" y="6099143"/>
            <a:ext cx="4679705" cy="523220"/>
          </a:xfrm>
          <a:prstGeom prst="rect">
            <a:avLst/>
          </a:prstGeom>
          <a:noFill/>
        </p:spPr>
        <p:txBody>
          <a:bodyPr wrap="square" rtlCol="0">
            <a:spAutoFit/>
          </a:bodyPr>
          <a:lstStyle/>
          <a:p>
            <a:pPr marL="92075" indent="-92075"/>
            <a:r>
              <a:rPr kumimoji="1" lang="ja-JP" altLang="en-US" sz="1400" dirty="0">
                <a:latin typeface="HG丸ｺﾞｼｯｸM-PRO" panose="020F0600000000000000" pitchFamily="50" charset="-128"/>
                <a:ea typeface="HG丸ｺﾞｼｯｸM-PRO" panose="020F0600000000000000" pitchFamily="50" charset="-128"/>
              </a:rPr>
              <a:t>● ポイント交換できるのは、ポイント交換申請期間中</a:t>
            </a:r>
            <a:r>
              <a:rPr kumimoji="1" lang="ja-JP" altLang="en-US" sz="1400" b="1" dirty="0">
                <a:latin typeface="HG丸ｺﾞｼｯｸM-PRO" panose="020F0600000000000000" pitchFamily="50" charset="-128"/>
                <a:ea typeface="HG丸ｺﾞｼｯｸM-PRO" panose="020F0600000000000000" pitchFamily="50" charset="-128"/>
              </a:rPr>
              <a:t>一人につき１回限り</a:t>
            </a:r>
            <a:r>
              <a:rPr kumimoji="1" lang="ja-JP" altLang="en-US" sz="1400" dirty="0">
                <a:latin typeface="HG丸ｺﾞｼｯｸM-PRO" panose="020F0600000000000000" pitchFamily="50" charset="-128"/>
                <a:ea typeface="HG丸ｺﾞｼｯｸM-PRO" panose="020F0600000000000000" pitchFamily="50" charset="-128"/>
              </a:rPr>
              <a:t>です。</a:t>
            </a:r>
          </a:p>
        </p:txBody>
      </p:sp>
      <p:sp>
        <p:nvSpPr>
          <p:cNvPr id="291" name="テキスト ボックス 290"/>
          <p:cNvSpPr txBox="1"/>
          <p:nvPr/>
        </p:nvSpPr>
        <p:spPr>
          <a:xfrm>
            <a:off x="1980934" y="7863523"/>
            <a:ext cx="4712464" cy="523220"/>
          </a:xfrm>
          <a:prstGeom prst="rect">
            <a:avLst/>
          </a:prstGeom>
          <a:noFill/>
        </p:spPr>
        <p:txBody>
          <a:bodyPr wrap="square" rtlCol="0">
            <a:spAutoFit/>
          </a:bodyPr>
          <a:lstStyle/>
          <a:p>
            <a:pPr marL="92075" indent="-92075"/>
            <a:r>
              <a:rPr kumimoji="1" lang="ja-JP" altLang="en-US" sz="1400" dirty="0">
                <a:latin typeface="HG丸ｺﾞｼｯｸM-PRO" panose="020F0600000000000000" pitchFamily="50" charset="-128"/>
                <a:ea typeface="HG丸ｺﾞｼｯｸM-PRO" panose="020F0600000000000000" pitchFamily="50" charset="-128"/>
              </a:rPr>
              <a:t>● ポイント交換申請書は、９月中旬ころグループ代表者へメンバー人数分を送付する予定です。</a:t>
            </a:r>
          </a:p>
        </p:txBody>
      </p:sp>
      <p:pic>
        <p:nvPicPr>
          <p:cNvPr id="15" name="図 14"/>
          <p:cNvPicPr>
            <a:picLocks noChangeAspect="1"/>
          </p:cNvPicPr>
          <p:nvPr/>
        </p:nvPicPr>
        <p:blipFill>
          <a:blip r:embed="rId5"/>
          <a:stretch>
            <a:fillRect/>
          </a:stretch>
        </p:blipFill>
        <p:spPr>
          <a:xfrm>
            <a:off x="2629065" y="2970661"/>
            <a:ext cx="678804" cy="674308"/>
          </a:xfrm>
          <a:prstGeom prst="rect">
            <a:avLst/>
          </a:prstGeom>
        </p:spPr>
      </p:pic>
      <p:sp>
        <p:nvSpPr>
          <p:cNvPr id="39" name="正方形/長方形 38"/>
          <p:cNvSpPr/>
          <p:nvPr/>
        </p:nvSpPr>
        <p:spPr>
          <a:xfrm>
            <a:off x="2664719" y="3197691"/>
            <a:ext cx="627389" cy="220247"/>
          </a:xfrm>
          <a:prstGeom prst="rect">
            <a:avLst/>
          </a:prstGeom>
          <a:noFill/>
          <a:ln w="254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61" name="テキスト ボックス 60"/>
          <p:cNvSpPr txBox="1"/>
          <p:nvPr/>
        </p:nvSpPr>
        <p:spPr>
          <a:xfrm>
            <a:off x="2758815" y="2399021"/>
            <a:ext cx="3385915" cy="600164"/>
          </a:xfrm>
          <a:prstGeom prst="rect">
            <a:avLst/>
          </a:prstGeom>
          <a:noFill/>
        </p:spPr>
        <p:txBody>
          <a:bodyPr wrap="square" rtlCol="0">
            <a:spAutoFit/>
          </a:bodyPr>
          <a:lstStyle/>
          <a:p>
            <a:pPr marL="177800" indent="-177800"/>
            <a:r>
              <a:rPr kumimoji="1" lang="en-US" altLang="ja-JP" sz="1100" dirty="0"/>
              <a:t>※</a:t>
            </a:r>
            <a:r>
              <a:rPr kumimoji="1" lang="ja-JP" altLang="en-US" sz="1100" dirty="0"/>
              <a:t>その他の運動は、１日１回</a:t>
            </a:r>
            <a:r>
              <a:rPr kumimoji="1" lang="en-US" altLang="ja-JP" sz="1100" dirty="0"/>
              <a:t>30</a:t>
            </a:r>
            <a:r>
              <a:rPr kumimoji="1" lang="ja-JP" altLang="en-US" sz="1100" dirty="0"/>
              <a:t>分以上の運動に付き、１ｐ付与されます。（運動時間にかかわらず、付与されるのは１ｐです。）</a:t>
            </a:r>
          </a:p>
        </p:txBody>
      </p:sp>
      <p:sp>
        <p:nvSpPr>
          <p:cNvPr id="37" name="テキスト ボックス 36"/>
          <p:cNvSpPr txBox="1"/>
          <p:nvPr/>
        </p:nvSpPr>
        <p:spPr>
          <a:xfrm>
            <a:off x="2001709" y="6997272"/>
            <a:ext cx="4679705" cy="523220"/>
          </a:xfrm>
          <a:prstGeom prst="rect">
            <a:avLst/>
          </a:prstGeom>
          <a:noFill/>
        </p:spPr>
        <p:txBody>
          <a:bodyPr wrap="square" rtlCol="0">
            <a:spAutoFit/>
          </a:bodyPr>
          <a:lstStyle/>
          <a:p>
            <a:pPr marL="92075" indent="-92075"/>
            <a:r>
              <a:rPr kumimoji="1" lang="ja-JP" altLang="en-US" sz="1400" dirty="0">
                <a:latin typeface="HG丸ｺﾞｼｯｸM-PRO" panose="020F0600000000000000" pitchFamily="50" charset="-128"/>
                <a:ea typeface="HG丸ｺﾞｼｯｸM-PRO" panose="020F0600000000000000" pitchFamily="50" charset="-128"/>
              </a:rPr>
              <a:t>● 介護保険料に滞納がある場合は、ポイントの交換はできません。</a:t>
            </a:r>
          </a:p>
        </p:txBody>
      </p:sp>
      <p:pic>
        <p:nvPicPr>
          <p:cNvPr id="30" name="図 29"/>
          <p:cNvPicPr/>
          <p:nvPr/>
        </p:nvPicPr>
        <p:blipFill>
          <a:blip r:embed="rId6"/>
          <a:stretch>
            <a:fillRect/>
          </a:stretch>
        </p:blipFill>
        <p:spPr>
          <a:xfrm>
            <a:off x="533309" y="8052778"/>
            <a:ext cx="1136562" cy="1444028"/>
          </a:xfrm>
          <a:prstGeom prst="rect">
            <a:avLst/>
          </a:prstGeom>
        </p:spPr>
      </p:pic>
      <p:sp>
        <p:nvSpPr>
          <p:cNvPr id="31" name="正方形/長方形 30"/>
          <p:cNvSpPr/>
          <p:nvPr/>
        </p:nvSpPr>
        <p:spPr>
          <a:xfrm>
            <a:off x="496838" y="8052778"/>
            <a:ext cx="1209504" cy="144402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34930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264"/>
          <p:cNvSpPr txBox="1"/>
          <p:nvPr/>
        </p:nvSpPr>
        <p:spPr>
          <a:xfrm>
            <a:off x="99620" y="102452"/>
            <a:ext cx="6681019" cy="6364367"/>
          </a:xfrm>
          <a:prstGeom prst="rect">
            <a:avLst/>
          </a:prstGeom>
          <a:solidFill>
            <a:sysClr val="window" lastClr="FFFFFF"/>
          </a:solidFill>
          <a:ln w="19050">
            <a:solidFill>
              <a:srgbClr val="4472C4"/>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defTabSz="914400">
              <a:defRPr/>
            </a:pPr>
            <a:r>
              <a:rPr lang="ja-JP" altLang="ja-JP" b="1" kern="100" dirty="0">
                <a:solidFill>
                  <a:schemeClr val="accent1">
                    <a:lumMod val="75000"/>
                  </a:schemeClr>
                </a:solidFill>
                <a:latin typeface="游明朝" panose="02020400000000000000" pitchFamily="18" charset="-128"/>
                <a:ea typeface="HG丸ｺﾞｼｯｸM-PRO" panose="020F0600000000000000" pitchFamily="50" charset="-128"/>
                <a:cs typeface="Times New Roman" panose="02020603050405020304" pitchFamily="18" charset="0"/>
              </a:rPr>
              <a:t>【ポイントを貯めるには】</a:t>
            </a:r>
            <a:endParaRPr lang="ja-JP" altLang="ja-JP" sz="1200" kern="100" dirty="0">
              <a:solidFill>
                <a:schemeClr val="accent1">
                  <a:lumMod val="75000"/>
                </a:schemeClr>
              </a:solidFill>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just" defTabSz="914400" eaLnBrk="1" fontAlgn="auto" latinLnBrk="0" hangingPunct="1">
              <a:lnSpc>
                <a:spcPts val="2000"/>
              </a:lnSpc>
              <a:spcBef>
                <a:spcPts val="0"/>
              </a:spcBef>
              <a:spcAft>
                <a:spcPts val="0"/>
              </a:spcAft>
              <a:buClrTx/>
              <a:buSzTx/>
              <a:buFontTx/>
              <a:buNone/>
              <a:tabLst/>
              <a:defRPr/>
            </a:pPr>
            <a:endParaRPr kumimoji="0" lang="ja-JP" altLang="en-US" sz="1050" b="0" i="0" u="none" strike="noStrike" kern="100" cap="none" spc="0" normalizeH="0" baseline="0" noProof="0" dirty="0">
              <a:ln>
                <a:noFill/>
              </a:ln>
              <a:solidFill>
                <a:sysClr val="windowText" lastClr="000000"/>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200" b="1" i="0" u="none" strike="noStrike" kern="100" cap="none" spc="0" normalizeH="0" baseline="0" noProof="0" dirty="0">
                <a:ln>
                  <a:noFill/>
                </a:ln>
                <a:solidFill>
                  <a:sysClr val="windowText" lastClr="000000"/>
                </a:solidFill>
                <a:effectLst/>
                <a:uLnTx/>
                <a:uFillTx/>
                <a:latin typeface="游ゴシック Light" panose="020B0300000000000000" pitchFamily="50" charset="-128"/>
                <a:ea typeface="游ゴシック Light" panose="020B0300000000000000" pitchFamily="50" charset="-128"/>
                <a:cs typeface="Times New Roman" panose="02020603050405020304" pitchFamily="18" charset="0"/>
              </a:rPr>
              <a:t> </a:t>
            </a:r>
            <a:endParaRPr kumimoji="0" lang="ja-JP" altLang="en-US" sz="1200" b="1" i="0" u="none" strike="noStrike" kern="100" cap="none" spc="0" normalizeH="0" baseline="0" noProof="0" dirty="0">
              <a:ln>
                <a:noFill/>
              </a:ln>
              <a:solidFill>
                <a:sysClr val="windowText" lastClr="000000"/>
              </a:solidFill>
              <a:effectLst/>
              <a:uLnTx/>
              <a:uFillTx/>
              <a:latin typeface="游ゴシック Light" panose="020B0300000000000000" pitchFamily="50" charset="-128"/>
              <a:ea typeface="游ゴシック Light" panose="020B0300000000000000" pitchFamily="50" charset="-128"/>
              <a:cs typeface="Times New Roman" panose="02020603050405020304" pitchFamily="18" charset="0"/>
            </a:endParaRPr>
          </a:p>
        </p:txBody>
      </p:sp>
      <p:sp>
        <p:nvSpPr>
          <p:cNvPr id="4" name="テキスト ボックス 304"/>
          <p:cNvSpPr txBox="1"/>
          <p:nvPr/>
        </p:nvSpPr>
        <p:spPr>
          <a:xfrm>
            <a:off x="231573" y="708360"/>
            <a:ext cx="2139569" cy="601213"/>
          </a:xfrm>
          <a:prstGeom prst="rect">
            <a:avLst/>
          </a:prstGeom>
          <a:solidFill>
            <a:srgbClr val="FFFFCC"/>
          </a:solidFill>
          <a:ln w="190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2000"/>
              </a:lnSpc>
              <a:spcAft>
                <a:spcPts val="0"/>
              </a:spcAft>
            </a:pPr>
            <a:r>
              <a:rPr lang="ja-JP" sz="1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既に活動しているグループに入る</a:t>
            </a:r>
            <a:endParaRPr lang="ja-JP" sz="1050" b="1"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5" name="矢印: 下 25"/>
          <p:cNvSpPr/>
          <p:nvPr/>
        </p:nvSpPr>
        <p:spPr>
          <a:xfrm>
            <a:off x="1001250" y="1302179"/>
            <a:ext cx="600214" cy="3154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 name="テキスト ボックス 310"/>
          <p:cNvSpPr txBox="1"/>
          <p:nvPr/>
        </p:nvSpPr>
        <p:spPr>
          <a:xfrm>
            <a:off x="162870" y="1633586"/>
            <a:ext cx="2455556" cy="568535"/>
          </a:xfrm>
          <a:prstGeom prst="rect">
            <a:avLst/>
          </a:prstGeom>
          <a:solidFill>
            <a:srgbClr val="FFFFCC"/>
          </a:solidFill>
          <a:ln w="190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800"/>
              </a:lnSpc>
              <a:spcAft>
                <a:spcPts val="0"/>
              </a:spcAft>
            </a:pPr>
            <a:r>
              <a:rPr lang="ja-JP" sz="1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グループから「活動メンバー届出書」の提出</a:t>
            </a:r>
            <a:endParaRPr lang="ja-JP" sz="1050" b="1"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0" name="矢印: 下 28"/>
          <p:cNvSpPr/>
          <p:nvPr/>
        </p:nvSpPr>
        <p:spPr>
          <a:xfrm>
            <a:off x="1754235" y="2325071"/>
            <a:ext cx="525012" cy="6805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1" name="テキスト ボックス 307"/>
          <p:cNvSpPr txBox="1"/>
          <p:nvPr/>
        </p:nvSpPr>
        <p:spPr>
          <a:xfrm>
            <a:off x="2895487" y="1458371"/>
            <a:ext cx="3717459" cy="616244"/>
          </a:xfrm>
          <a:prstGeom prst="rect">
            <a:avLst/>
          </a:prstGeom>
          <a:solidFill>
            <a:srgbClr val="FFFFCC"/>
          </a:solidFill>
          <a:ln w="190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ts val="1700"/>
              </a:lnSpc>
              <a:spcAft>
                <a:spcPts val="0"/>
              </a:spcAft>
            </a:pPr>
            <a:r>
              <a:rPr lang="ja-JP" sz="1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「グループ登録申請書」、「活動メンバー届出書」の提出</a:t>
            </a:r>
            <a:endParaRPr lang="ja-JP" sz="1050" b="1"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2" name="テキスト ボックス 305"/>
          <p:cNvSpPr txBox="1"/>
          <p:nvPr/>
        </p:nvSpPr>
        <p:spPr>
          <a:xfrm>
            <a:off x="3564465" y="619806"/>
            <a:ext cx="2850558" cy="437187"/>
          </a:xfrm>
          <a:prstGeom prst="rect">
            <a:avLst/>
          </a:prstGeom>
          <a:solidFill>
            <a:srgbClr val="FFFFCC"/>
          </a:solidFill>
          <a:ln w="190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indent="88900" algn="ctr">
              <a:lnSpc>
                <a:spcPts val="1700"/>
              </a:lnSpc>
              <a:spcAft>
                <a:spcPts val="0"/>
              </a:spcAft>
            </a:pPr>
            <a:r>
              <a:rPr lang="ja-JP" sz="1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新しくグループをつくる</a:t>
            </a:r>
            <a:endParaRPr lang="ja-JP" sz="1050" b="1"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3" name="テキスト ボックス 309"/>
          <p:cNvSpPr txBox="1"/>
          <p:nvPr/>
        </p:nvSpPr>
        <p:spPr>
          <a:xfrm>
            <a:off x="2514376" y="2396741"/>
            <a:ext cx="4062577" cy="396312"/>
          </a:xfrm>
          <a:prstGeom prst="rect">
            <a:avLst/>
          </a:prstGeom>
          <a:solidFill>
            <a:srgbClr val="FFFFCC"/>
          </a:solidFill>
          <a:ln w="190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ja-JP" sz="1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グループ登録認定決定、スタンプの受け取り</a:t>
            </a:r>
            <a:endParaRPr lang="ja-JP" sz="1050" b="1"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4" name="テキスト ボックス 308"/>
          <p:cNvSpPr txBox="1"/>
          <p:nvPr/>
        </p:nvSpPr>
        <p:spPr>
          <a:xfrm>
            <a:off x="1556909" y="3092545"/>
            <a:ext cx="3698574" cy="805347"/>
          </a:xfrm>
          <a:prstGeom prst="rect">
            <a:avLst/>
          </a:prstGeom>
          <a:solidFill>
            <a:srgbClr val="FFFFCC"/>
          </a:solidFill>
          <a:ln w="19050">
            <a:solidFill>
              <a:prstClr val="black"/>
            </a:solidFill>
          </a:ln>
        </p:spPr>
        <p:txBody>
          <a:bodyPr rot="0" spcFirstLastPara="0" vert="horz" wrap="square" lIns="91440" tIns="45720" rIns="91440" bIns="36000" numCol="1" spcCol="0" rtlCol="0" fromWordArt="0" anchor="ctr" anchorCtr="0" forceAA="0" compatLnSpc="1">
            <a:prstTxWarp prst="textNoShape">
              <a:avLst/>
            </a:prstTxWarp>
            <a:noAutofit/>
          </a:bodyPr>
          <a:lstStyle/>
          <a:p>
            <a:pPr algn="ctr"/>
            <a:r>
              <a:rPr lang="ja-JP" sz="1400" b="1" dirty="0">
                <a:effectLst/>
                <a:ea typeface="HG丸ｺﾞｼｯｸM-PRO" panose="020F0600000000000000" pitchFamily="50" charset="-128"/>
              </a:rPr>
              <a:t>ポイント手帳をもらう</a:t>
            </a:r>
            <a:endParaRPr lang="en-US" altLang="ja-JP" sz="1400" b="1" dirty="0">
              <a:effectLst/>
              <a:ea typeface="HG丸ｺﾞｼｯｸM-PRO" panose="020F0600000000000000" pitchFamily="50" charset="-128"/>
            </a:endParaRPr>
          </a:p>
          <a:p>
            <a:pPr>
              <a:spcAft>
                <a:spcPts val="1800"/>
              </a:spcAft>
            </a:pPr>
            <a:r>
              <a:rPr lang="en-US" altLang="ja-JP" sz="1200" dirty="0">
                <a:ea typeface="HG丸ｺﾞｼｯｸM-PRO" panose="020F0600000000000000" pitchFamily="50" charset="-128"/>
              </a:rPr>
              <a:t>※</a:t>
            </a:r>
            <a:r>
              <a:rPr lang="ja-JP" altLang="en-US" sz="1200" dirty="0">
                <a:ea typeface="HG丸ｺﾞｼｯｸM-PRO" panose="020F0600000000000000" pitchFamily="50" charset="-128"/>
              </a:rPr>
              <a:t>手帳は１人１冊になります。既に他グループで交付されている方はもらわないでください。</a:t>
            </a:r>
            <a:endParaRPr lang="ja-JP" sz="1600" dirty="0">
              <a:effectLst/>
            </a:endParaRPr>
          </a:p>
        </p:txBody>
      </p:sp>
      <p:sp>
        <p:nvSpPr>
          <p:cNvPr id="16" name="テキスト ボックス 312"/>
          <p:cNvSpPr txBox="1"/>
          <p:nvPr/>
        </p:nvSpPr>
        <p:spPr>
          <a:xfrm>
            <a:off x="794092" y="4991089"/>
            <a:ext cx="5540745" cy="611653"/>
          </a:xfrm>
          <a:prstGeom prst="rect">
            <a:avLst/>
          </a:prstGeom>
          <a:solidFill>
            <a:srgbClr val="FFFFCC"/>
          </a:solidFill>
          <a:ln w="190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ja-JP" sz="1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「ポイント交換申請書」、ポイント手帳の提出</a:t>
            </a:r>
            <a:endParaRPr lang="en-US" altLang="ja-JP" sz="1400" b="1" kern="100" dirty="0">
              <a:effectLst/>
              <a:latin typeface="游明朝" panose="02020400000000000000" pitchFamily="18" charset="-128"/>
              <a:ea typeface="HG丸ｺﾞｼｯｸM-PRO" panose="020F0600000000000000" pitchFamily="50" charset="-128"/>
              <a:cs typeface="Times New Roman" panose="02020603050405020304" pitchFamily="18" charset="0"/>
            </a:endParaRPr>
          </a:p>
          <a:p>
            <a:pPr algn="ctr">
              <a:spcAft>
                <a:spcPts val="0"/>
              </a:spcAft>
            </a:pPr>
            <a:r>
              <a:rPr lang="en-US" altLang="ja-JP" sz="1200" b="1" u="sng" kern="100" dirty="0">
                <a:solidFill>
                  <a:srgbClr val="FF0000"/>
                </a:solidFill>
                <a:latin typeface="+mn-ea"/>
                <a:cs typeface="Times New Roman" panose="02020603050405020304" pitchFamily="18" charset="0"/>
              </a:rPr>
              <a:t>※</a:t>
            </a:r>
            <a:r>
              <a:rPr lang="ja-JP" altLang="en-US" sz="1200" b="1" u="sng" kern="100" dirty="0">
                <a:solidFill>
                  <a:srgbClr val="FF0000"/>
                </a:solidFill>
                <a:latin typeface="+mn-ea"/>
                <a:cs typeface="Times New Roman" panose="02020603050405020304" pitchFamily="18" charset="0"/>
              </a:rPr>
              <a:t>申請時に介護保険料に滞納がある場合は、ポイントの交換はできません。</a:t>
            </a:r>
            <a:endParaRPr lang="ja-JP" sz="1000" b="1" u="sng" kern="100" dirty="0">
              <a:solidFill>
                <a:srgbClr val="FF0000"/>
              </a:solidFill>
              <a:effectLst/>
              <a:latin typeface="+mn-ea"/>
              <a:cs typeface="Times New Roman" panose="02020603050405020304" pitchFamily="18" charset="0"/>
            </a:endParaRPr>
          </a:p>
        </p:txBody>
      </p:sp>
      <p:sp>
        <p:nvSpPr>
          <p:cNvPr id="17" name="テキスト ボックス 313"/>
          <p:cNvSpPr txBox="1"/>
          <p:nvPr/>
        </p:nvSpPr>
        <p:spPr>
          <a:xfrm>
            <a:off x="2223231" y="5877891"/>
            <a:ext cx="2552700" cy="441325"/>
          </a:xfrm>
          <a:prstGeom prst="rect">
            <a:avLst/>
          </a:prstGeom>
          <a:solidFill>
            <a:srgbClr val="FFFFCC"/>
          </a:solidFill>
          <a:ln w="190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商品ゲット</a:t>
            </a:r>
            <a:endParaRPr lang="ja-JP" sz="1050" b="1"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8" name="矢印: 下 26"/>
          <p:cNvSpPr/>
          <p:nvPr/>
        </p:nvSpPr>
        <p:spPr>
          <a:xfrm>
            <a:off x="4435386" y="1174940"/>
            <a:ext cx="513379" cy="2787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9" name="矢印: 下 230"/>
          <p:cNvSpPr/>
          <p:nvPr/>
        </p:nvSpPr>
        <p:spPr>
          <a:xfrm>
            <a:off x="4418704" y="2088716"/>
            <a:ext cx="602924" cy="2932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0" name="矢印: 下 29"/>
          <p:cNvSpPr/>
          <p:nvPr/>
        </p:nvSpPr>
        <p:spPr>
          <a:xfrm>
            <a:off x="4458873" y="2799407"/>
            <a:ext cx="578794" cy="2728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pic>
        <p:nvPicPr>
          <p:cNvPr id="23" name="図 2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6372" y="4278455"/>
            <a:ext cx="769998" cy="713614"/>
          </a:xfrm>
          <a:prstGeom prst="rect">
            <a:avLst/>
          </a:prstGeom>
          <a:noFill/>
          <a:ln>
            <a:noFill/>
          </a:ln>
        </p:spPr>
      </p:pic>
      <p:sp>
        <p:nvSpPr>
          <p:cNvPr id="24" name="矢印: 下 30"/>
          <p:cNvSpPr/>
          <p:nvPr/>
        </p:nvSpPr>
        <p:spPr>
          <a:xfrm>
            <a:off x="3198627" y="4757177"/>
            <a:ext cx="628835" cy="2348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5" name="矢印: 下 30"/>
          <p:cNvSpPr/>
          <p:nvPr/>
        </p:nvSpPr>
        <p:spPr>
          <a:xfrm>
            <a:off x="3185688" y="5596258"/>
            <a:ext cx="627786" cy="2585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pic>
        <p:nvPicPr>
          <p:cNvPr id="26" name="図 2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76906" y="5732807"/>
            <a:ext cx="681355" cy="693420"/>
          </a:xfrm>
          <a:prstGeom prst="rect">
            <a:avLst/>
          </a:prstGeom>
          <a:noFill/>
          <a:ln>
            <a:noFill/>
          </a:ln>
        </p:spPr>
      </p:pic>
      <p:pic>
        <p:nvPicPr>
          <p:cNvPr id="27" name="図 2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40000" y="5886540"/>
            <a:ext cx="677545" cy="450215"/>
          </a:xfrm>
          <a:prstGeom prst="rect">
            <a:avLst/>
          </a:prstGeom>
          <a:noFill/>
          <a:ln>
            <a:noFill/>
          </a:ln>
        </p:spPr>
      </p:pic>
      <p:sp>
        <p:nvSpPr>
          <p:cNvPr id="15" name="テキスト ボックス 311"/>
          <p:cNvSpPr txBox="1"/>
          <p:nvPr/>
        </p:nvSpPr>
        <p:spPr>
          <a:xfrm>
            <a:off x="1649306" y="4197746"/>
            <a:ext cx="3513779" cy="559431"/>
          </a:xfrm>
          <a:prstGeom prst="rect">
            <a:avLst/>
          </a:prstGeom>
          <a:solidFill>
            <a:srgbClr val="FFFFCC"/>
          </a:solidFill>
          <a:ln w="190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sz="1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活動に参加</a:t>
            </a:r>
            <a:r>
              <a:rPr lang="ja-JP" altLang="en-US" sz="1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し、ポイントを貯める</a:t>
            </a:r>
            <a:r>
              <a:rPr lang="ja-JP" sz="1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a:t>
            </a:r>
            <a:endParaRPr lang="en-US" altLang="ja-JP" sz="1400" b="1" kern="100" dirty="0">
              <a:effectLst/>
              <a:latin typeface="游明朝" panose="02020400000000000000" pitchFamily="18" charset="-128"/>
              <a:ea typeface="HG丸ｺﾞｼｯｸM-PRO" panose="020F0600000000000000" pitchFamily="50" charset="-128"/>
              <a:cs typeface="Times New Roman" panose="02020603050405020304" pitchFamily="18" charset="0"/>
            </a:endParaRPr>
          </a:p>
          <a:p>
            <a:pPr algn="ctr">
              <a:spcAft>
                <a:spcPts val="1800"/>
              </a:spcAft>
            </a:pPr>
            <a:r>
              <a:rPr lang="en-US" altLang="ja-JP" sz="1200" kern="100" dirty="0">
                <a:latin typeface="游明朝" panose="02020400000000000000" pitchFamily="18" charset="-128"/>
                <a:ea typeface="HG丸ｺﾞｼｯｸM-PRO" panose="020F0600000000000000" pitchFamily="50" charset="-128"/>
                <a:cs typeface="Times New Roman" panose="02020603050405020304" pitchFamily="18" charset="0"/>
              </a:rPr>
              <a:t>※</a:t>
            </a:r>
            <a:r>
              <a:rPr lang="ja-JP" sz="12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グループでポイント手帳にスタンプを押す</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1" name="矢印: 下 230"/>
          <p:cNvSpPr/>
          <p:nvPr/>
        </p:nvSpPr>
        <p:spPr>
          <a:xfrm>
            <a:off x="3198627" y="3892513"/>
            <a:ext cx="663649" cy="2806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 name="テキスト ボックス 2"/>
          <p:cNvSpPr txBox="1"/>
          <p:nvPr/>
        </p:nvSpPr>
        <p:spPr>
          <a:xfrm>
            <a:off x="165072" y="6576049"/>
            <a:ext cx="6413500" cy="523220"/>
          </a:xfrm>
          <a:prstGeom prst="rect">
            <a:avLst/>
          </a:prstGeom>
          <a:noFill/>
        </p:spPr>
        <p:txBody>
          <a:bodyPr wrap="square" rtlCol="0">
            <a:spAutoFit/>
          </a:bodyPr>
          <a:lstStyle/>
          <a:p>
            <a:pPr marL="88900" indent="-88900"/>
            <a:r>
              <a:rPr kumimoji="1" lang="ja-JP" altLang="en-US" sz="1400" dirty="0">
                <a:latin typeface="HG丸ｺﾞｼｯｸM-PRO" panose="020F0600000000000000" pitchFamily="50" charset="-128"/>
                <a:ea typeface="HG丸ｺﾞｼｯｸM-PRO" panose="020F0600000000000000" pitchFamily="50" charset="-128"/>
              </a:rPr>
              <a:t>● 手帳の交付は１人につき１冊です。</a:t>
            </a:r>
            <a:r>
              <a:rPr kumimoji="1" lang="ja-JP" altLang="en-US" sz="1400" u="sng" dirty="0">
                <a:latin typeface="HG丸ｺﾞｼｯｸM-PRO" panose="020F0600000000000000" pitchFamily="50" charset="-128"/>
                <a:ea typeface="HG丸ｺﾞｼｯｸM-PRO" panose="020F0600000000000000" pitchFamily="50" charset="-128"/>
              </a:rPr>
              <a:t>１人の活動はすべて１冊の手帳で管理してください。</a:t>
            </a:r>
          </a:p>
        </p:txBody>
      </p:sp>
      <p:sp>
        <p:nvSpPr>
          <p:cNvPr id="28" name="テキスト ボックス 27"/>
          <p:cNvSpPr txBox="1"/>
          <p:nvPr/>
        </p:nvSpPr>
        <p:spPr>
          <a:xfrm>
            <a:off x="165072" y="7140772"/>
            <a:ext cx="6413500" cy="523220"/>
          </a:xfrm>
          <a:prstGeom prst="rect">
            <a:avLst/>
          </a:prstGeom>
          <a:noFill/>
        </p:spPr>
        <p:txBody>
          <a:bodyPr wrap="square" rtlCol="0">
            <a:spAutoFit/>
          </a:bodyPr>
          <a:lstStyle/>
          <a:p>
            <a:pPr marL="88900" indent="-88900"/>
            <a:r>
              <a:rPr kumimoji="1" lang="ja-JP" altLang="en-US" sz="1400" dirty="0">
                <a:latin typeface="HG丸ｺﾞｼｯｸM-PRO" panose="020F0600000000000000" pitchFamily="50" charset="-128"/>
                <a:ea typeface="HG丸ｺﾞｼｯｸM-PRO" panose="020F0600000000000000" pitchFamily="50" charset="-128"/>
              </a:rPr>
              <a:t>● この事業は、自身の健康づくり・介護予防を目的としていますので、他の人に貯めたポイントや余ったポイントを譲渡することはできません。</a:t>
            </a:r>
          </a:p>
        </p:txBody>
      </p:sp>
      <p:pic>
        <p:nvPicPr>
          <p:cNvPr id="30" name="図 29" descr="C:\Users\e-shiroyama556\AppData\Local\Microsoft\Windows\INetCache\IE\VJDHOTBO\スタンプ.png"/>
          <p:cNvPicPr/>
          <p:nvPr/>
        </p:nvPicPr>
        <p:blipFill>
          <a:blip r:embed="rId6" cstate="print">
            <a:extLst>
              <a:ext uri="{28A0092B-C50C-407E-A947-70E740481C1C}">
                <a14:useLocalDpi xmlns:a14="http://schemas.microsoft.com/office/drawing/2010/main" val="0"/>
              </a:ext>
            </a:extLst>
          </a:blip>
          <a:srcRect/>
          <a:stretch>
            <a:fillRect/>
          </a:stretch>
        </p:blipFill>
        <p:spPr bwMode="auto">
          <a:xfrm rot="898658">
            <a:off x="6232961" y="2259938"/>
            <a:ext cx="430481" cy="558026"/>
          </a:xfrm>
          <a:prstGeom prst="rect">
            <a:avLst/>
          </a:prstGeom>
          <a:noFill/>
          <a:ln>
            <a:noFill/>
          </a:ln>
        </p:spPr>
      </p:pic>
      <p:pic>
        <p:nvPicPr>
          <p:cNvPr id="7" name="図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429243">
            <a:off x="5897429" y="3751798"/>
            <a:ext cx="466393" cy="472782"/>
          </a:xfrm>
          <a:prstGeom prst="rect">
            <a:avLst/>
          </a:prstGeom>
        </p:spPr>
      </p:pic>
      <p:sp>
        <p:nvSpPr>
          <p:cNvPr id="31" name="テキスト ボックス 30"/>
          <p:cNvSpPr txBox="1"/>
          <p:nvPr/>
        </p:nvSpPr>
        <p:spPr>
          <a:xfrm>
            <a:off x="199446" y="7773222"/>
            <a:ext cx="6413500" cy="523220"/>
          </a:xfrm>
          <a:prstGeom prst="rect">
            <a:avLst/>
          </a:prstGeom>
          <a:noFill/>
        </p:spPr>
        <p:txBody>
          <a:bodyPr wrap="square" rtlCol="0">
            <a:spAutoFit/>
          </a:bodyPr>
          <a:lstStyle/>
          <a:p>
            <a:pPr marL="88900" indent="-88900"/>
            <a:r>
              <a:rPr kumimoji="1" lang="ja-JP" altLang="en-US" sz="1400" dirty="0">
                <a:latin typeface="HG丸ｺﾞｼｯｸM-PRO" panose="020F0600000000000000" pitchFamily="50" charset="-128"/>
                <a:ea typeface="HG丸ｺﾞｼｯｸM-PRO" panose="020F0600000000000000" pitchFamily="50" charset="-128"/>
              </a:rPr>
              <a:t>● この事業は、江田島市民を対象とした事業です。江田島市民でなくなった場合は、ポイントの交換申請をすることはできません。</a:t>
            </a:r>
          </a:p>
        </p:txBody>
      </p:sp>
      <p:pic>
        <p:nvPicPr>
          <p:cNvPr id="22" name="図 2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79100" y="3876047"/>
            <a:ext cx="972986" cy="940376"/>
          </a:xfrm>
          <a:prstGeom prst="rect">
            <a:avLst/>
          </a:prstGeom>
          <a:noFill/>
          <a:ln>
            <a:noFill/>
          </a:ln>
        </p:spPr>
      </p:pic>
      <p:pic>
        <p:nvPicPr>
          <p:cNvPr id="8" name="図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774201" y="4047196"/>
            <a:ext cx="847364" cy="905405"/>
          </a:xfrm>
          <a:prstGeom prst="rect">
            <a:avLst/>
          </a:prstGeom>
        </p:spPr>
      </p:pic>
      <p:pic>
        <p:nvPicPr>
          <p:cNvPr id="33" name="図 32"/>
          <p:cNvPicPr>
            <a:picLocks noChangeAspect="1"/>
          </p:cNvPicPr>
          <p:nvPr/>
        </p:nvPicPr>
        <p:blipFill rotWithShape="1">
          <a:blip r:embed="rId10">
            <a:extLst>
              <a:ext uri="{28A0092B-C50C-407E-A947-70E740481C1C}">
                <a14:useLocalDpi xmlns:a14="http://schemas.microsoft.com/office/drawing/2010/main" val="0"/>
              </a:ext>
            </a:extLst>
          </a:blip>
          <a:srcRect r="5107" b="47333"/>
          <a:stretch/>
        </p:blipFill>
        <p:spPr>
          <a:xfrm>
            <a:off x="4458873" y="8546965"/>
            <a:ext cx="1552119" cy="1183858"/>
          </a:xfrm>
          <a:prstGeom prst="rect">
            <a:avLst/>
          </a:prstGeom>
        </p:spPr>
      </p:pic>
      <p:sp>
        <p:nvSpPr>
          <p:cNvPr id="34" name="角丸四角形吹き出し 33"/>
          <p:cNvSpPr/>
          <p:nvPr/>
        </p:nvSpPr>
        <p:spPr>
          <a:xfrm>
            <a:off x="753651" y="8601962"/>
            <a:ext cx="3644503" cy="1183859"/>
          </a:xfrm>
          <a:prstGeom prst="wedgeRoundRectCallout">
            <a:avLst>
              <a:gd name="adj1" fmla="val 60707"/>
              <a:gd name="adj2" fmla="val -23798"/>
              <a:gd name="adj3" fmla="val 16667"/>
            </a:avLst>
          </a:prstGeom>
          <a:noFill/>
          <a:ln w="22225">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a:latin typeface="HG丸ｺﾞｼｯｸM-PRO" panose="020F0600000000000000" pitchFamily="50" charset="-128"/>
                <a:ea typeface="HG丸ｺﾞｼｯｸM-PRO" panose="020F0600000000000000" pitchFamily="50" charset="-128"/>
              </a:rPr>
              <a:t>既に活動しているグループ一覧・マップは、市のホームページで確認することができます。</a:t>
            </a:r>
            <a:endParaRPr kumimoji="1" lang="en-US" altLang="ja-JP" sz="1200" dirty="0">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600" dirty="0">
                <a:latin typeface="HG丸ｺﾞｼｯｸM-PRO" panose="020F0600000000000000" pitchFamily="50" charset="-128"/>
                <a:ea typeface="HG丸ｺﾞｼｯｸM-PRO" panose="020F0600000000000000" pitchFamily="50" charset="-128"/>
              </a:rPr>
              <a:t>　</a:t>
            </a:r>
            <a:r>
              <a:rPr kumimoji="1" lang="en-US" altLang="ja-JP" sz="1600" dirty="0">
                <a:latin typeface="HG丸ｺﾞｼｯｸM-PRO" panose="020F0600000000000000" pitchFamily="50" charset="-128"/>
                <a:ea typeface="HG丸ｺﾞｼｯｸM-PRO" panose="020F0600000000000000" pitchFamily="50" charset="-128"/>
              </a:rPr>
              <a:t>『</a:t>
            </a:r>
            <a:r>
              <a:rPr kumimoji="1" lang="ja-JP" altLang="en-US" sz="1600" b="1" dirty="0">
                <a:solidFill>
                  <a:srgbClr val="FF0000"/>
                </a:solidFill>
                <a:latin typeface="HG丸ｺﾞｼｯｸM-PRO" panose="020F0600000000000000" pitchFamily="50" charset="-128"/>
                <a:ea typeface="HG丸ｺﾞｼｯｸM-PRO" panose="020F0600000000000000" pitchFamily="50" charset="-128"/>
              </a:rPr>
              <a:t>えた</a:t>
            </a:r>
            <a:r>
              <a:rPr kumimoji="1" lang="ja-JP" altLang="en-US" sz="1600" b="1" dirty="0" err="1">
                <a:solidFill>
                  <a:srgbClr val="FF0000"/>
                </a:solidFill>
                <a:latin typeface="HG丸ｺﾞｼｯｸM-PRO" panose="020F0600000000000000" pitchFamily="50" charset="-128"/>
                <a:ea typeface="HG丸ｺﾞｼｯｸM-PRO" panose="020F0600000000000000" pitchFamily="50" charset="-128"/>
              </a:rPr>
              <a:t>じ</a:t>
            </a:r>
            <a:r>
              <a:rPr kumimoji="1" lang="ja-JP" altLang="en-US" sz="1600" b="1" dirty="0">
                <a:solidFill>
                  <a:srgbClr val="FF0000"/>
                </a:solidFill>
                <a:latin typeface="HG丸ｺﾞｼｯｸM-PRO" panose="020F0600000000000000" pitchFamily="50" charset="-128"/>
                <a:ea typeface="HG丸ｺﾞｼｯｸM-PRO" panose="020F0600000000000000" pitchFamily="50" charset="-128"/>
              </a:rPr>
              <a:t>マイレージ</a:t>
            </a:r>
            <a:r>
              <a:rPr kumimoji="1" lang="en-US" altLang="ja-JP" sz="1600" dirty="0">
                <a:latin typeface="HG丸ｺﾞｼｯｸM-PRO" panose="020F0600000000000000" pitchFamily="50" charset="-128"/>
                <a:ea typeface="HG丸ｺﾞｼｯｸM-PRO" panose="020F0600000000000000" pitchFamily="50" charset="-128"/>
              </a:rPr>
              <a:t>』</a:t>
            </a:r>
            <a:r>
              <a:rPr kumimoji="1" lang="ja-JP" altLang="en-US" sz="1600" dirty="0">
                <a:latin typeface="HG丸ｺﾞｼｯｸM-PRO" panose="020F0600000000000000" pitchFamily="50" charset="-128"/>
                <a:ea typeface="HG丸ｺﾞｼｯｸM-PRO" panose="020F0600000000000000" pitchFamily="50" charset="-128"/>
              </a:rPr>
              <a:t>で検索♪</a:t>
            </a:r>
            <a:endParaRPr kumimoji="1" lang="en-US" altLang="ja-JP" sz="1600" dirty="0">
              <a:latin typeface="HG丸ｺﾞｼｯｸM-PRO" panose="020F0600000000000000" pitchFamily="50" charset="-128"/>
              <a:ea typeface="HG丸ｺﾞｼｯｸM-PRO" panose="020F0600000000000000" pitchFamily="50" charset="-128"/>
            </a:endParaRPr>
          </a:p>
        </p:txBody>
      </p:sp>
      <p:pic>
        <p:nvPicPr>
          <p:cNvPr id="35" name="図 34"/>
          <p:cNvPicPr/>
          <p:nvPr/>
        </p:nvPicPr>
        <p:blipFill>
          <a:blip r:embed="rId11"/>
          <a:stretch>
            <a:fillRect/>
          </a:stretch>
        </p:blipFill>
        <p:spPr>
          <a:xfrm>
            <a:off x="481011" y="2762127"/>
            <a:ext cx="969467" cy="1248279"/>
          </a:xfrm>
          <a:prstGeom prst="rect">
            <a:avLst/>
          </a:prstGeom>
        </p:spPr>
      </p:pic>
      <p:sp>
        <p:nvSpPr>
          <p:cNvPr id="29" name="正方形/長方形 28"/>
          <p:cNvSpPr/>
          <p:nvPr/>
        </p:nvSpPr>
        <p:spPr>
          <a:xfrm>
            <a:off x="445590" y="2724851"/>
            <a:ext cx="1040310" cy="128555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66108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203"/>
          <p:cNvSpPr txBox="1"/>
          <p:nvPr/>
        </p:nvSpPr>
        <p:spPr>
          <a:xfrm>
            <a:off x="50192" y="139700"/>
            <a:ext cx="6701913" cy="9652001"/>
          </a:xfrm>
          <a:prstGeom prst="rect">
            <a:avLst/>
          </a:prstGeom>
          <a:solidFill>
            <a:sysClr val="window" lastClr="FFFFFF"/>
          </a:solidFill>
          <a:ln w="38100">
            <a:solidFill>
              <a:srgbClr val="4472C4"/>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15875" algn="just" defTabSz="449263">
              <a:lnSpc>
                <a:spcPct val="150000"/>
              </a:lnSpc>
              <a:spcAft>
                <a:spcPts val="0"/>
              </a:spcAft>
              <a:tabLst>
                <a:tab pos="108000" algn="r"/>
              </a:tabLst>
            </a:pPr>
            <a:r>
              <a:rPr lang="ja-JP" sz="1800" b="1" kern="100" dirty="0">
                <a:solidFill>
                  <a:srgbClr val="0070C0"/>
                </a:solidFill>
                <a:effectLst/>
                <a:latin typeface="游明朝" panose="02020400000000000000" pitchFamily="18" charset="-128"/>
                <a:ea typeface="HG丸ｺﾞｼｯｸM-PRO" panose="020F0600000000000000" pitchFamily="50" charset="-128"/>
                <a:cs typeface="Times New Roman" panose="02020603050405020304" pitchFamily="18" charset="0"/>
              </a:rPr>
              <a:t>【対象】</a:t>
            </a:r>
            <a:r>
              <a:rPr lang="en-US" sz="2300" b="1" kern="100" dirty="0">
                <a:ln>
                  <a:noFill/>
                </a:ln>
                <a:solidFill>
                  <a:srgbClr val="000000"/>
                </a:solidFill>
                <a:effectLst>
                  <a:outerShdw blurRad="38100" dist="19050" dir="2700000" algn="tl">
                    <a:schemeClr val="dk1">
                      <a:alpha val="40000"/>
                    </a:schemeClr>
                  </a:outerShdw>
                </a:effectLst>
                <a:latin typeface="游明朝" panose="02020400000000000000" pitchFamily="18" charset="-128"/>
                <a:ea typeface="HG丸ｺﾞｼｯｸM-PRO" panose="020F0600000000000000" pitchFamily="50" charset="-128"/>
                <a:cs typeface="Times New Roman" panose="02020603050405020304" pitchFamily="18" charset="0"/>
              </a:rPr>
              <a:t>65</a:t>
            </a:r>
            <a:r>
              <a:rPr lang="ja-JP" sz="2300" b="1" kern="100" dirty="0">
                <a:ln>
                  <a:noFill/>
                </a:ln>
                <a:solidFill>
                  <a:srgbClr val="000000"/>
                </a:solidFill>
                <a:effectLst>
                  <a:outerShdw blurRad="38100" dist="19050" dir="2700000" algn="tl">
                    <a:schemeClr val="dk1">
                      <a:alpha val="40000"/>
                    </a:schemeClr>
                  </a:outerShdw>
                </a:effectLst>
                <a:latin typeface="游明朝" panose="02020400000000000000" pitchFamily="18" charset="-128"/>
                <a:ea typeface="HG丸ｺﾞｼｯｸM-PRO" panose="020F0600000000000000" pitchFamily="50" charset="-128"/>
                <a:cs typeface="Times New Roman" panose="02020603050405020304" pitchFamily="18" charset="0"/>
              </a:rPr>
              <a:t>歳</a:t>
            </a:r>
            <a:r>
              <a:rPr lang="ja-JP" sz="16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以上の江田島市民</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defTabSz="449263">
              <a:lnSpc>
                <a:spcPts val="2500"/>
              </a:lnSpc>
              <a:spcAft>
                <a:spcPts val="0"/>
              </a:spcAft>
              <a:tabLst>
                <a:tab pos="108000" algn="r"/>
                <a:tab pos="360000" algn="r"/>
              </a:tabLst>
            </a:pPr>
            <a:r>
              <a:rPr lang="ja-JP" sz="1800" b="1" kern="100" dirty="0">
                <a:solidFill>
                  <a:srgbClr val="0070C0"/>
                </a:solidFill>
                <a:effectLst/>
                <a:latin typeface="游明朝" panose="02020400000000000000" pitchFamily="18" charset="-128"/>
                <a:ea typeface="HG丸ｺﾞｼｯｸM-PRO" panose="020F0600000000000000" pitchFamily="50" charset="-128"/>
                <a:cs typeface="Times New Roman" panose="02020603050405020304" pitchFamily="18" charset="0"/>
              </a:rPr>
              <a:t>【登録できる活動グループの条件】</a:t>
            </a:r>
            <a:endParaRPr lang="ja-JP" sz="1050" kern="100" dirty="0">
              <a:solidFill>
                <a:srgbClr val="0070C0"/>
              </a:solidFill>
              <a:effectLst/>
              <a:latin typeface="游明朝" panose="02020400000000000000" pitchFamily="18" charset="-128"/>
              <a:ea typeface="游明朝" panose="02020400000000000000" pitchFamily="18" charset="-128"/>
              <a:cs typeface="Times New Roman" panose="02020603050405020304" pitchFamily="18" charset="0"/>
            </a:endParaRPr>
          </a:p>
          <a:p>
            <a:pPr marL="444500" indent="-258763" algn="just" defTabSz="179388">
              <a:lnSpc>
                <a:spcPts val="2000"/>
              </a:lnSpc>
              <a:spcAft>
                <a:spcPts val="0"/>
              </a:spcAft>
              <a:tabLst>
                <a:tab pos="108000" algn="r"/>
              </a:tabLst>
            </a:pPr>
            <a:r>
              <a:rPr lang="ja-JP" sz="1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① 住民が主体となって活動するグループで、高齢者が誰でも参加することができ、参加者が</a:t>
            </a:r>
            <a:r>
              <a:rPr lang="ja-JP" sz="1400" b="1" u="dbl" kern="100" dirty="0">
                <a:effectLst/>
                <a:latin typeface="游明朝" panose="02020400000000000000" pitchFamily="18" charset="-128"/>
                <a:ea typeface="HG丸ｺﾞｼｯｸM-PRO" panose="020F0600000000000000" pitchFamily="50" charset="-128"/>
                <a:cs typeface="Times New Roman" panose="02020603050405020304" pitchFamily="18" charset="0"/>
              </a:rPr>
              <a:t>４人以上</a:t>
            </a:r>
            <a:r>
              <a:rPr lang="ja-JP" sz="1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であること</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444500" indent="-258763" algn="just" defTabSz="449263">
              <a:lnSpc>
                <a:spcPts val="2000"/>
              </a:lnSpc>
              <a:spcAft>
                <a:spcPts val="0"/>
              </a:spcAft>
              <a:tabLst>
                <a:tab pos="108000" algn="r"/>
              </a:tabLst>
            </a:pPr>
            <a:r>
              <a:rPr lang="ja-JP" sz="1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② </a:t>
            </a:r>
            <a:r>
              <a:rPr lang="ja-JP" sz="1400" b="1" u="sng" kern="100" dirty="0">
                <a:effectLst/>
                <a:latin typeface="游明朝" panose="02020400000000000000" pitchFamily="18" charset="-128"/>
                <a:ea typeface="HG丸ｺﾞｼｯｸM-PRO" panose="020F0600000000000000" pitchFamily="50" charset="-128"/>
                <a:cs typeface="Times New Roman" panose="02020603050405020304" pitchFamily="18" charset="0"/>
              </a:rPr>
              <a:t>週１回以上</a:t>
            </a:r>
            <a:r>
              <a:rPr lang="ja-JP" sz="1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ポイント付与の対象となる活動を実施していること</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444500" indent="-258763" algn="just" defTabSz="449263">
              <a:lnSpc>
                <a:spcPts val="2000"/>
              </a:lnSpc>
              <a:spcAft>
                <a:spcPts val="0"/>
              </a:spcAft>
              <a:tabLst>
                <a:tab pos="108000" algn="r"/>
              </a:tabLst>
            </a:pPr>
            <a:r>
              <a:rPr lang="ja-JP" sz="1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③ 活動グループとして登録後、３カ月以上継続して運営すること</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58775" indent="-173038" algn="just" defTabSz="449263">
              <a:lnSpc>
                <a:spcPts val="2000"/>
              </a:lnSpc>
              <a:spcAft>
                <a:spcPts val="0"/>
              </a:spcAft>
              <a:tabLst>
                <a:tab pos="108000" algn="r"/>
              </a:tabLst>
            </a:pPr>
            <a:r>
              <a:rPr lang="ja-JP" sz="1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④ ポイントスタンプを適正に管理し、押印する正副担当者各１人を置いていること</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444500" indent="-258763" algn="just" defTabSz="449263">
              <a:lnSpc>
                <a:spcPts val="2000"/>
              </a:lnSpc>
              <a:spcAft>
                <a:spcPts val="0"/>
              </a:spcAft>
              <a:tabLst>
                <a:tab pos="108000" algn="r"/>
              </a:tabLst>
            </a:pPr>
            <a:r>
              <a:rPr lang="ja-JP" sz="1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⑤ 政治、宗教、営利を目的とした活動ではないこと</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defTabSz="449263">
              <a:lnSpc>
                <a:spcPct val="150000"/>
              </a:lnSpc>
              <a:spcBef>
                <a:spcPts val="600"/>
              </a:spcBef>
              <a:spcAft>
                <a:spcPts val="0"/>
              </a:spcAft>
              <a:tabLst>
                <a:tab pos="108000" algn="r"/>
              </a:tabLst>
            </a:pPr>
            <a:r>
              <a:rPr lang="ja-JP" sz="1800" b="1" kern="100" dirty="0">
                <a:solidFill>
                  <a:srgbClr val="0070C0"/>
                </a:solidFill>
                <a:effectLst/>
                <a:latin typeface="游明朝" panose="02020400000000000000" pitchFamily="18" charset="-128"/>
                <a:ea typeface="HG丸ｺﾞｼｯｸM-PRO" panose="020F0600000000000000" pitchFamily="50" charset="-128"/>
                <a:cs typeface="Times New Roman" panose="02020603050405020304" pitchFamily="18" charset="0"/>
              </a:rPr>
              <a:t>【ポイントを貯めることができる活動】</a:t>
            </a:r>
            <a:r>
              <a:rPr lang="ja-JP" sz="1200" u="wavy" kern="100" dirty="0">
                <a:solidFill>
                  <a:srgbClr val="0070C0"/>
                </a:solidFill>
                <a:effectLst/>
                <a:latin typeface="游明朝" panose="02020400000000000000" pitchFamily="18" charset="-128"/>
                <a:ea typeface="HG丸ｺﾞｼｯｸM-PRO" panose="020F0600000000000000" pitchFamily="50" charset="-128"/>
                <a:cs typeface="Times New Roman" panose="02020603050405020304" pitchFamily="18" charset="0"/>
              </a:rPr>
              <a:t>※活動グループ</a:t>
            </a:r>
            <a:r>
              <a:rPr lang="ja-JP" altLang="en-US" sz="1200" u="wavy" kern="100" dirty="0">
                <a:solidFill>
                  <a:srgbClr val="0070C0"/>
                </a:solidFill>
                <a:effectLst/>
                <a:latin typeface="游明朝" panose="02020400000000000000" pitchFamily="18" charset="-128"/>
                <a:ea typeface="HG丸ｺﾞｼｯｸM-PRO" panose="020F0600000000000000" pitchFamily="50" charset="-128"/>
                <a:cs typeface="Times New Roman" panose="02020603050405020304" pitchFamily="18" charset="0"/>
              </a:rPr>
              <a:t>で実施</a:t>
            </a:r>
            <a:r>
              <a:rPr lang="en-US" sz="1600" kern="100" dirty="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defTabSz="449263">
              <a:lnSpc>
                <a:spcPts val="2000"/>
              </a:lnSpc>
              <a:spcBef>
                <a:spcPts val="600"/>
              </a:spcBef>
              <a:spcAft>
                <a:spcPts val="0"/>
              </a:spcAft>
              <a:tabLst>
                <a:tab pos="108000" algn="r"/>
              </a:tabLst>
            </a:pPr>
            <a:r>
              <a:rPr lang="en-US" sz="1600" kern="100" dirty="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defTabSz="449263">
              <a:lnSpc>
                <a:spcPts val="2000"/>
              </a:lnSpc>
              <a:spcAft>
                <a:spcPts val="0"/>
              </a:spcAft>
              <a:tabLst>
                <a:tab pos="108000" algn="r"/>
              </a:tabLst>
            </a:pPr>
            <a:r>
              <a:rPr lang="en-US" sz="1600" kern="100" dirty="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defTabSz="449263">
              <a:lnSpc>
                <a:spcPts val="2000"/>
              </a:lnSpc>
              <a:spcAft>
                <a:spcPts val="0"/>
              </a:spcAft>
              <a:tabLst>
                <a:tab pos="108000" algn="r"/>
              </a:tabLst>
            </a:pPr>
            <a:r>
              <a:rPr lang="en-US" sz="1600" kern="100" dirty="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defTabSz="449263">
              <a:lnSpc>
                <a:spcPts val="2000"/>
              </a:lnSpc>
              <a:spcAft>
                <a:spcPts val="0"/>
              </a:spcAft>
              <a:tabLst>
                <a:tab pos="108000" algn="r"/>
              </a:tabLst>
            </a:pPr>
            <a:r>
              <a:rPr lang="en-US" sz="1600" kern="100" dirty="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defTabSz="449263">
              <a:lnSpc>
                <a:spcPts val="2000"/>
              </a:lnSpc>
              <a:spcAft>
                <a:spcPts val="0"/>
              </a:spcAft>
              <a:tabLst>
                <a:tab pos="108000" algn="r"/>
              </a:tabLst>
            </a:pPr>
            <a:r>
              <a:rPr lang="en-US" sz="1600" kern="100" dirty="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defTabSz="449263">
              <a:lnSpc>
                <a:spcPts val="2000"/>
              </a:lnSpc>
              <a:spcAft>
                <a:spcPts val="0"/>
              </a:spcAft>
              <a:tabLst>
                <a:tab pos="108000" algn="r"/>
              </a:tabLst>
            </a:pPr>
            <a:r>
              <a:rPr lang="en-US" sz="1600" kern="100" dirty="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defTabSz="449263">
              <a:lnSpc>
                <a:spcPts val="2000"/>
              </a:lnSpc>
              <a:spcAft>
                <a:spcPts val="0"/>
              </a:spcAft>
              <a:tabLst>
                <a:tab pos="108000" algn="r"/>
              </a:tabLst>
            </a:pPr>
            <a:r>
              <a:rPr lang="en-US" sz="1600" kern="100" dirty="0">
                <a:effectLst/>
                <a:latin typeface="HG丸ｺﾞｼｯｸM-PRO" panose="020F0600000000000000" pitchFamily="50" charset="-128"/>
                <a:ea typeface="游明朝" panose="02020400000000000000" pitchFamily="18" charset="-128"/>
                <a:cs typeface="Times New Roman" panose="02020603050405020304" pitchFamily="18" charset="0"/>
              </a:rPr>
              <a:t> </a:t>
            </a:r>
          </a:p>
          <a:p>
            <a:pPr algn="just" defTabSz="449263">
              <a:lnSpc>
                <a:spcPts val="2000"/>
              </a:lnSpc>
              <a:spcAft>
                <a:spcPts val="0"/>
              </a:spcAft>
              <a:tabLst>
                <a:tab pos="108000" algn="r"/>
              </a:tabLst>
            </a:pP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defTabSz="449263">
              <a:lnSpc>
                <a:spcPts val="2000"/>
              </a:lnSpc>
              <a:spcAft>
                <a:spcPts val="0"/>
              </a:spcAft>
              <a:tabLst>
                <a:tab pos="108000" algn="r"/>
              </a:tabLst>
            </a:pPr>
            <a:r>
              <a:rPr lang="ja-JP" sz="16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355600" defTabSz="444500">
              <a:spcBef>
                <a:spcPts val="600"/>
              </a:spcBef>
            </a:pPr>
            <a:endParaRPr lang="en-US" altLang="ja-JP" sz="14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indent="355600" defTabSz="444500">
              <a:spcBef>
                <a:spcPts val="600"/>
              </a:spcBef>
            </a:pPr>
            <a:endParaRPr lang="en-US" altLang="ja-JP" sz="14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indent="88900" algn="just" defTabSz="449263">
              <a:lnSpc>
                <a:spcPct val="150000"/>
              </a:lnSpc>
              <a:spcBef>
                <a:spcPts val="600"/>
              </a:spcBef>
              <a:spcAft>
                <a:spcPts val="0"/>
              </a:spcAft>
              <a:tabLst>
                <a:tab pos="108000" algn="r"/>
              </a:tabLst>
            </a:pPr>
            <a:r>
              <a:rPr lang="ja-JP" sz="1800" b="1" kern="100" dirty="0">
                <a:solidFill>
                  <a:srgbClr val="0070C0"/>
                </a:solidFill>
                <a:effectLst/>
                <a:latin typeface="游明朝" panose="02020400000000000000" pitchFamily="18" charset="-128"/>
                <a:ea typeface="HG丸ｺﾞｼｯｸM-PRO" panose="020F0600000000000000" pitchFamily="50" charset="-128"/>
                <a:cs typeface="Times New Roman" panose="02020603050405020304" pitchFamily="18" charset="0"/>
              </a:rPr>
              <a:t>【ポイントを貯めることができる期間・交換申請期間】</a:t>
            </a:r>
            <a:r>
              <a:rPr lang="en-US" sz="1600" b="1" kern="100" dirty="0">
                <a:effectLst/>
                <a:latin typeface="HG丸ｺﾞｼｯｸM-PRO" panose="020F0600000000000000" pitchFamily="50" charset="-128"/>
                <a:ea typeface="游明朝" panose="02020400000000000000" pitchFamily="18" charset="-128"/>
                <a:cs typeface="Times New Roman" panose="02020603050405020304" pitchFamily="18" charset="0"/>
              </a:rPr>
              <a:t> </a:t>
            </a:r>
          </a:p>
          <a:p>
            <a:pPr indent="88900" algn="just" defTabSz="449263">
              <a:lnSpc>
                <a:spcPct val="150000"/>
              </a:lnSpc>
              <a:spcBef>
                <a:spcPts val="600"/>
              </a:spcBef>
              <a:spcAft>
                <a:spcPts val="0"/>
              </a:spcAft>
              <a:tabLst>
                <a:tab pos="108000" algn="r"/>
              </a:tabLst>
            </a:pP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228600" indent="408305" algn="just" defTabSz="449263">
              <a:lnSpc>
                <a:spcPct val="150000"/>
              </a:lnSpc>
              <a:spcAft>
                <a:spcPts val="0"/>
              </a:spcAft>
              <a:tabLst>
                <a:tab pos="108000" algn="r"/>
              </a:tabLst>
            </a:pPr>
            <a:r>
              <a:rPr lang="en-US" sz="1600" b="1" kern="100" dirty="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228600" indent="408305" algn="just" defTabSz="449263">
              <a:lnSpc>
                <a:spcPct val="150000"/>
              </a:lnSpc>
              <a:spcAft>
                <a:spcPts val="0"/>
              </a:spcAft>
              <a:tabLst>
                <a:tab pos="108000" algn="r"/>
              </a:tabLst>
            </a:pPr>
            <a:r>
              <a:rPr lang="en-US" sz="1600" b="1" kern="100" dirty="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228600" indent="408305" algn="just" defTabSz="449263">
              <a:lnSpc>
                <a:spcPct val="150000"/>
              </a:lnSpc>
              <a:spcAft>
                <a:spcPts val="0"/>
              </a:spcAft>
              <a:tabLst>
                <a:tab pos="108000" algn="r"/>
              </a:tabLst>
            </a:pPr>
            <a:r>
              <a:rPr lang="en-US" sz="1600" b="1" kern="100" dirty="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228600" indent="408305" algn="just" defTabSz="449263">
              <a:lnSpc>
                <a:spcPts val="2000"/>
              </a:lnSpc>
              <a:spcAft>
                <a:spcPts val="0"/>
              </a:spcAft>
              <a:tabLst>
                <a:tab pos="108000" algn="r"/>
              </a:tabLst>
            </a:pPr>
            <a:r>
              <a:rPr lang="en-US" sz="1600" b="1" kern="100" dirty="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228600" indent="408305" algn="just" defTabSz="449263">
              <a:lnSpc>
                <a:spcPts val="1800"/>
              </a:lnSpc>
              <a:spcAft>
                <a:spcPts val="0"/>
              </a:spcAft>
              <a:tabLst>
                <a:tab pos="108000" algn="r"/>
              </a:tabLst>
            </a:pPr>
            <a:r>
              <a:rPr lang="en-US" sz="1600" b="1" kern="100" dirty="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228600" indent="408305" algn="just" defTabSz="449263">
              <a:lnSpc>
                <a:spcPts val="2000"/>
              </a:lnSpc>
              <a:spcAft>
                <a:spcPts val="0"/>
              </a:spcAft>
              <a:tabLst>
                <a:tab pos="108000" algn="r"/>
              </a:tabLst>
            </a:pPr>
            <a:r>
              <a:rPr lang="en-US" sz="1600" b="1" kern="100" dirty="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228600" indent="408305" algn="just" defTabSz="449263">
              <a:lnSpc>
                <a:spcPts val="2000"/>
              </a:lnSpc>
              <a:spcAft>
                <a:spcPts val="0"/>
              </a:spcAft>
              <a:tabLst>
                <a:tab pos="108000" algn="r"/>
              </a:tabLst>
            </a:pPr>
            <a:r>
              <a:rPr lang="en-US" sz="1600" b="1" kern="100" dirty="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228600" indent="408305" algn="just">
              <a:lnSpc>
                <a:spcPts val="2000"/>
              </a:lnSpc>
              <a:spcAft>
                <a:spcPts val="0"/>
              </a:spcAft>
              <a:tabLst>
                <a:tab pos="108000" algn="r"/>
              </a:tabLst>
            </a:pPr>
            <a:r>
              <a:rPr lang="en-US" sz="1600" b="1" kern="100" dirty="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228600" indent="408305" algn="just">
              <a:lnSpc>
                <a:spcPts val="2000"/>
              </a:lnSpc>
              <a:spcAft>
                <a:spcPts val="0"/>
              </a:spcAft>
              <a:tabLst>
                <a:tab pos="108000" algn="r"/>
              </a:tabLst>
            </a:pPr>
            <a:r>
              <a:rPr lang="en-US" sz="1600" b="1" kern="100" dirty="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228600" indent="408305" algn="just">
              <a:lnSpc>
                <a:spcPts val="2000"/>
              </a:lnSpc>
              <a:spcAft>
                <a:spcPts val="0"/>
              </a:spcAft>
              <a:tabLst>
                <a:tab pos="108000" algn="r"/>
              </a:tabLst>
            </a:pPr>
            <a:r>
              <a:rPr lang="en-US" sz="1600" b="1" kern="100" dirty="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228600" indent="408305" algn="just">
              <a:lnSpc>
                <a:spcPts val="2000"/>
              </a:lnSpc>
              <a:spcAft>
                <a:spcPts val="0"/>
              </a:spcAft>
              <a:tabLst>
                <a:tab pos="108000" algn="r"/>
              </a:tabLst>
            </a:pPr>
            <a:r>
              <a:rPr lang="en-US" sz="1600" b="1" kern="100" dirty="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228600" indent="408305" algn="just">
              <a:lnSpc>
                <a:spcPts val="2000"/>
              </a:lnSpc>
              <a:spcAft>
                <a:spcPts val="0"/>
              </a:spcAft>
              <a:tabLst>
                <a:tab pos="108000" algn="r"/>
              </a:tabLst>
            </a:pPr>
            <a:r>
              <a:rPr lang="en-US" sz="1600" b="1" kern="100" dirty="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228600" indent="408305" algn="just">
              <a:lnSpc>
                <a:spcPts val="2000"/>
              </a:lnSpc>
              <a:spcAft>
                <a:spcPts val="0"/>
              </a:spcAft>
              <a:tabLst>
                <a:tab pos="108000" algn="r"/>
              </a:tabLst>
            </a:pPr>
            <a:r>
              <a:rPr lang="en-US" sz="1600" b="1" kern="100" dirty="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228600" indent="408305" algn="just">
              <a:lnSpc>
                <a:spcPts val="2000"/>
              </a:lnSpc>
              <a:spcAft>
                <a:spcPts val="0"/>
              </a:spcAft>
              <a:tabLst>
                <a:tab pos="108000" algn="r"/>
              </a:tabLst>
            </a:pPr>
            <a:r>
              <a:rPr lang="en-US" sz="1600" b="1" kern="100" dirty="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228600" indent="408305" algn="just">
              <a:lnSpc>
                <a:spcPts val="2000"/>
              </a:lnSpc>
              <a:spcAft>
                <a:spcPts val="0"/>
              </a:spcAft>
              <a:tabLst>
                <a:tab pos="108000" algn="r"/>
              </a:tabLst>
            </a:pPr>
            <a:r>
              <a:rPr lang="en-US" sz="1600" b="1" kern="100" dirty="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228600" indent="408305" algn="just">
              <a:lnSpc>
                <a:spcPts val="2000"/>
              </a:lnSpc>
              <a:spcAft>
                <a:spcPts val="0"/>
              </a:spcAft>
              <a:tabLst>
                <a:tab pos="108000" algn="r"/>
              </a:tabLst>
            </a:pPr>
            <a:r>
              <a:rPr lang="en-US" sz="1600" b="1" kern="100" dirty="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228600" indent="408305" algn="just">
              <a:lnSpc>
                <a:spcPts val="2000"/>
              </a:lnSpc>
              <a:spcAft>
                <a:spcPts val="0"/>
              </a:spcAft>
              <a:tabLst>
                <a:tab pos="108000" algn="r"/>
              </a:tabLst>
            </a:pPr>
            <a:r>
              <a:rPr lang="en-US" sz="1600" b="1" kern="100" dirty="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228600" indent="408305" algn="just">
              <a:lnSpc>
                <a:spcPts val="2000"/>
              </a:lnSpc>
              <a:spcAft>
                <a:spcPts val="0"/>
              </a:spcAft>
            </a:pPr>
            <a:r>
              <a:rPr lang="en-US" sz="1600" b="1" kern="100" dirty="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228600" indent="408305" algn="just">
              <a:lnSpc>
                <a:spcPts val="2000"/>
              </a:lnSpc>
              <a:spcAft>
                <a:spcPts val="0"/>
              </a:spcAft>
            </a:pPr>
            <a:r>
              <a:rPr lang="en-US" sz="1600" b="1" kern="100" dirty="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228600" indent="408305" algn="just">
              <a:lnSpc>
                <a:spcPts val="2000"/>
              </a:lnSpc>
              <a:spcAft>
                <a:spcPts val="0"/>
              </a:spcAft>
            </a:pPr>
            <a:r>
              <a:rPr lang="en-US" sz="1600" b="1" kern="100" dirty="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aphicFrame>
        <p:nvGraphicFramePr>
          <p:cNvPr id="8" name="表 7"/>
          <p:cNvGraphicFramePr>
            <a:graphicFrameLocks noGrp="1"/>
          </p:cNvGraphicFramePr>
          <p:nvPr>
            <p:extLst>
              <p:ext uri="{D42A27DB-BD31-4B8C-83A1-F6EECF244321}">
                <p14:modId xmlns:p14="http://schemas.microsoft.com/office/powerpoint/2010/main" val="659245955"/>
              </p:ext>
            </p:extLst>
          </p:nvPr>
        </p:nvGraphicFramePr>
        <p:xfrm>
          <a:off x="378924" y="6720947"/>
          <a:ext cx="5983775" cy="1622712"/>
        </p:xfrm>
        <a:graphic>
          <a:graphicData uri="http://schemas.openxmlformats.org/drawingml/2006/table">
            <a:tbl>
              <a:tblPr firstRow="1" firstCol="1" bandRow="1"/>
              <a:tblGrid>
                <a:gridCol w="2120133">
                  <a:extLst>
                    <a:ext uri="{9D8B030D-6E8A-4147-A177-3AD203B41FA5}">
                      <a16:colId xmlns:a16="http://schemas.microsoft.com/office/drawing/2014/main" val="729699949"/>
                    </a:ext>
                  </a:extLst>
                </a:gridCol>
                <a:gridCol w="3863642">
                  <a:extLst>
                    <a:ext uri="{9D8B030D-6E8A-4147-A177-3AD203B41FA5}">
                      <a16:colId xmlns:a16="http://schemas.microsoft.com/office/drawing/2014/main" val="1621740899"/>
                    </a:ext>
                  </a:extLst>
                </a:gridCol>
              </a:tblGrid>
              <a:tr h="472513">
                <a:tc>
                  <a:txBody>
                    <a:bodyPr/>
                    <a:lstStyle/>
                    <a:p>
                      <a:pPr algn="ctr">
                        <a:spcAft>
                          <a:spcPts val="0"/>
                        </a:spcAft>
                      </a:pPr>
                      <a:r>
                        <a:rPr lang="ja-JP" sz="1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ポイントを貯める期間</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just">
                        <a:spcAft>
                          <a:spcPts val="0"/>
                        </a:spcAft>
                      </a:pPr>
                      <a:r>
                        <a:rPr lang="ja-JP" sz="1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１年ごと（１０月１日～翌年９月３０日）</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2172215"/>
                  </a:ext>
                </a:extLst>
              </a:tr>
              <a:tr h="1150199">
                <a:tc>
                  <a:txBody>
                    <a:bodyPr/>
                    <a:lstStyle/>
                    <a:p>
                      <a:pPr algn="ctr">
                        <a:spcAft>
                          <a:spcPts val="0"/>
                        </a:spcAft>
                      </a:pPr>
                      <a:r>
                        <a:rPr lang="ja-JP" sz="1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ポイント交換申請期間</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l">
                        <a:lnSpc>
                          <a:spcPts val="2500"/>
                        </a:lnSpc>
                        <a:spcAft>
                          <a:spcPts val="0"/>
                        </a:spcAft>
                      </a:pPr>
                      <a:r>
                        <a:rPr lang="ja-JP" altLang="en-US" sz="1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 　</a:t>
                      </a:r>
                      <a:r>
                        <a:rPr lang="ja-JP" sz="14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１０月１日～翌年１１月３０日</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lnSpc>
                          <a:spcPts val="2500"/>
                        </a:lnSpc>
                        <a:spcAft>
                          <a:spcPts val="0"/>
                        </a:spcAft>
                      </a:pPr>
                      <a:r>
                        <a:rPr lang="ja-JP" altLang="en-US" sz="1100" b="1" kern="100" dirty="0">
                          <a:solidFill>
                            <a:srgbClr val="FF0000"/>
                          </a:solidFill>
                          <a:effectLst/>
                          <a:latin typeface="+mn-ea"/>
                          <a:ea typeface="+mn-ea"/>
                          <a:cs typeface="Times New Roman" panose="02020603050405020304" pitchFamily="18" charset="0"/>
                        </a:rPr>
                        <a:t>　　</a:t>
                      </a:r>
                      <a:r>
                        <a:rPr lang="ja-JP" sz="1100" b="1" kern="100" dirty="0">
                          <a:solidFill>
                            <a:srgbClr val="FF0000"/>
                          </a:solidFill>
                          <a:effectLst/>
                          <a:latin typeface="+mn-ea"/>
                          <a:ea typeface="+mn-ea"/>
                          <a:cs typeface="Times New Roman" panose="02020603050405020304" pitchFamily="18" charset="0"/>
                        </a:rPr>
                        <a:t>※</a:t>
                      </a:r>
                      <a:r>
                        <a:rPr lang="ja-JP" sz="1100" b="1" u="sng" kern="100" dirty="0">
                          <a:solidFill>
                            <a:srgbClr val="FF0000"/>
                          </a:solidFill>
                          <a:effectLst/>
                          <a:latin typeface="+mn-ea"/>
                          <a:ea typeface="+mn-ea"/>
                          <a:cs typeface="Times New Roman" panose="02020603050405020304" pitchFamily="18" charset="0"/>
                        </a:rPr>
                        <a:t>ポイント交換できるのは、期間中</a:t>
                      </a:r>
                      <a:endParaRPr lang="en-US" altLang="ja-JP" sz="1100" b="1" u="sng" kern="100" dirty="0">
                        <a:solidFill>
                          <a:srgbClr val="FF0000"/>
                        </a:solidFill>
                        <a:effectLst/>
                        <a:latin typeface="+mn-ea"/>
                        <a:ea typeface="+mn-ea"/>
                        <a:cs typeface="Times New Roman" panose="02020603050405020304" pitchFamily="18" charset="0"/>
                      </a:endParaRPr>
                    </a:p>
                    <a:p>
                      <a:pPr algn="l">
                        <a:lnSpc>
                          <a:spcPts val="2500"/>
                        </a:lnSpc>
                        <a:spcAft>
                          <a:spcPts val="0"/>
                        </a:spcAft>
                      </a:pPr>
                      <a:r>
                        <a:rPr lang="ja-JP" altLang="en-US" sz="1100" b="1" u="none" kern="100" dirty="0">
                          <a:solidFill>
                            <a:srgbClr val="FF0000"/>
                          </a:solidFill>
                          <a:effectLst/>
                          <a:latin typeface="+mn-ea"/>
                          <a:ea typeface="+mn-ea"/>
                          <a:cs typeface="Times New Roman" panose="02020603050405020304" pitchFamily="18" charset="0"/>
                        </a:rPr>
                        <a:t>　　　</a:t>
                      </a:r>
                      <a:r>
                        <a:rPr lang="en-US" altLang="ja-JP" sz="1100" b="1" u="sng" kern="100" dirty="0">
                          <a:solidFill>
                            <a:srgbClr val="FF0000"/>
                          </a:solidFill>
                          <a:effectLst/>
                          <a:latin typeface="+mn-ea"/>
                          <a:ea typeface="+mn-ea"/>
                          <a:cs typeface="Times New Roman" panose="02020603050405020304" pitchFamily="18" charset="0"/>
                        </a:rPr>
                        <a:t>1</a:t>
                      </a:r>
                      <a:r>
                        <a:rPr lang="ja-JP" altLang="en-US" sz="1100" b="1" u="sng" kern="100" dirty="0">
                          <a:solidFill>
                            <a:srgbClr val="FF0000"/>
                          </a:solidFill>
                          <a:effectLst/>
                          <a:latin typeface="+mn-ea"/>
                          <a:ea typeface="+mn-ea"/>
                          <a:cs typeface="Times New Roman" panose="02020603050405020304" pitchFamily="18" charset="0"/>
                        </a:rPr>
                        <a:t>人</a:t>
                      </a:r>
                      <a:r>
                        <a:rPr lang="ja-JP" sz="1100" b="1" u="sng" kern="100" dirty="0">
                          <a:solidFill>
                            <a:srgbClr val="FF0000"/>
                          </a:solidFill>
                          <a:effectLst/>
                          <a:latin typeface="+mn-ea"/>
                          <a:ea typeface="+mn-ea"/>
                          <a:cs typeface="Times New Roman" panose="02020603050405020304" pitchFamily="18" charset="0"/>
                        </a:rPr>
                        <a:t>につき</a:t>
                      </a:r>
                      <a:r>
                        <a:rPr lang="ja-JP" sz="1400" b="1" u="sng" kern="100" dirty="0">
                          <a:solidFill>
                            <a:srgbClr val="FF0000"/>
                          </a:solidFill>
                          <a:effectLst/>
                          <a:latin typeface="+mn-ea"/>
                          <a:ea typeface="+mn-ea"/>
                          <a:cs typeface="Times New Roman" panose="02020603050405020304" pitchFamily="18" charset="0"/>
                        </a:rPr>
                        <a:t>１回限り</a:t>
                      </a:r>
                      <a:r>
                        <a:rPr lang="ja-JP" sz="1100" b="1" u="sng" kern="100" dirty="0">
                          <a:solidFill>
                            <a:srgbClr val="FF0000"/>
                          </a:solidFill>
                          <a:effectLst/>
                          <a:latin typeface="+mn-ea"/>
                          <a:ea typeface="+mn-ea"/>
                          <a:cs typeface="Times New Roman" panose="02020603050405020304" pitchFamily="18" charset="0"/>
                        </a:rPr>
                        <a:t>です。</a:t>
                      </a:r>
                      <a:endParaRPr lang="ja-JP" sz="1000" u="sng" kern="100" dirty="0">
                        <a:solidFill>
                          <a:srgbClr val="FF0000"/>
                        </a:solidFill>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0535043"/>
                  </a:ext>
                </a:extLst>
              </a:tr>
            </a:tbl>
          </a:graphicData>
        </a:graphic>
      </p:graphicFrame>
      <p:pic>
        <p:nvPicPr>
          <p:cNvPr id="10" name="図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20239" y="0"/>
            <a:ext cx="907561" cy="1107817"/>
          </a:xfrm>
          <a:prstGeom prst="rect">
            <a:avLst/>
          </a:prstGeom>
          <a:noFill/>
          <a:ln>
            <a:noFill/>
          </a:ln>
        </p:spPr>
      </p:pic>
      <p:graphicFrame>
        <p:nvGraphicFramePr>
          <p:cNvPr id="5" name="表 4"/>
          <p:cNvGraphicFramePr>
            <a:graphicFrameLocks noGrp="1"/>
          </p:cNvGraphicFramePr>
          <p:nvPr>
            <p:extLst>
              <p:ext uri="{D42A27DB-BD31-4B8C-83A1-F6EECF244321}">
                <p14:modId xmlns:p14="http://schemas.microsoft.com/office/powerpoint/2010/main" val="3109501873"/>
              </p:ext>
            </p:extLst>
          </p:nvPr>
        </p:nvGraphicFramePr>
        <p:xfrm>
          <a:off x="439600" y="3286045"/>
          <a:ext cx="5923099" cy="2448382"/>
        </p:xfrm>
        <a:graphic>
          <a:graphicData uri="http://schemas.openxmlformats.org/drawingml/2006/table">
            <a:tbl>
              <a:tblPr firstRow="1" firstCol="1" bandRow="1"/>
              <a:tblGrid>
                <a:gridCol w="1336699">
                  <a:extLst>
                    <a:ext uri="{9D8B030D-6E8A-4147-A177-3AD203B41FA5}">
                      <a16:colId xmlns:a16="http://schemas.microsoft.com/office/drawing/2014/main" val="2952950495"/>
                    </a:ext>
                  </a:extLst>
                </a:gridCol>
                <a:gridCol w="2572218">
                  <a:extLst>
                    <a:ext uri="{9D8B030D-6E8A-4147-A177-3AD203B41FA5}">
                      <a16:colId xmlns:a16="http://schemas.microsoft.com/office/drawing/2014/main" val="315994607"/>
                    </a:ext>
                  </a:extLst>
                </a:gridCol>
                <a:gridCol w="2014182">
                  <a:extLst>
                    <a:ext uri="{9D8B030D-6E8A-4147-A177-3AD203B41FA5}">
                      <a16:colId xmlns:a16="http://schemas.microsoft.com/office/drawing/2014/main" val="1294968712"/>
                    </a:ext>
                  </a:extLst>
                </a:gridCol>
              </a:tblGrid>
              <a:tr h="559125">
                <a:tc>
                  <a:txBody>
                    <a:bodyPr/>
                    <a:lstStyle/>
                    <a:p>
                      <a:pPr algn="ctr">
                        <a:lnSpc>
                          <a:spcPts val="1500"/>
                        </a:lnSpc>
                        <a:spcAft>
                          <a:spcPts val="0"/>
                        </a:spcAft>
                      </a:pPr>
                      <a:r>
                        <a:rPr lang="ja-JP" sz="16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１</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lnSpc>
                          <a:spcPts val="1500"/>
                        </a:lnSpc>
                        <a:spcAft>
                          <a:spcPts val="0"/>
                        </a:spcAft>
                      </a:pPr>
                      <a:r>
                        <a:rPr lang="ja-JP" sz="12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ポイント</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gridSpan="2">
                  <a:txBody>
                    <a:bodyPr/>
                    <a:lstStyle/>
                    <a:p>
                      <a:pPr marL="0" indent="0" algn="ctr">
                        <a:spcAft>
                          <a:spcPts val="0"/>
                        </a:spcAft>
                      </a:pPr>
                      <a:r>
                        <a:rPr lang="ja-JP" sz="18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いきいき百歳体操</a:t>
                      </a:r>
                      <a:endParaRPr lang="ja-JP" sz="11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kumimoji="1" lang="ja-JP" altLang="en-US"/>
                    </a:p>
                  </a:txBody>
                  <a:tcPr/>
                </a:tc>
                <a:extLst>
                  <a:ext uri="{0D108BD9-81ED-4DB2-BD59-A6C34878D82A}">
                    <a16:rowId xmlns:a16="http://schemas.microsoft.com/office/drawing/2014/main" val="766155698"/>
                  </a:ext>
                </a:extLst>
              </a:tr>
              <a:tr h="518043">
                <a:tc>
                  <a:txBody>
                    <a:bodyPr/>
                    <a:lstStyle/>
                    <a:p>
                      <a:pPr algn="ctr">
                        <a:lnSpc>
                          <a:spcPts val="1500"/>
                        </a:lnSpc>
                        <a:spcAft>
                          <a:spcPts val="0"/>
                        </a:spcAft>
                      </a:pPr>
                      <a:r>
                        <a:rPr lang="ja-JP" sz="1600" b="1" kern="100">
                          <a:effectLst/>
                          <a:latin typeface="游明朝" panose="02020400000000000000" pitchFamily="18" charset="-128"/>
                          <a:ea typeface="HG丸ｺﾞｼｯｸM-PRO" panose="020F0600000000000000" pitchFamily="50" charset="-128"/>
                          <a:cs typeface="Times New Roman" panose="02020603050405020304" pitchFamily="18" charset="0"/>
                        </a:rPr>
                        <a:t>１</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ctr">
                        <a:lnSpc>
                          <a:spcPts val="1500"/>
                        </a:lnSpc>
                        <a:spcAft>
                          <a:spcPts val="0"/>
                        </a:spcAft>
                      </a:pPr>
                      <a:r>
                        <a:rPr lang="ja-JP" sz="1200" kern="100">
                          <a:effectLst/>
                          <a:latin typeface="游明朝" panose="02020400000000000000" pitchFamily="18" charset="-128"/>
                          <a:ea typeface="HG丸ｺﾞｼｯｸM-PRO" panose="020F0600000000000000" pitchFamily="50" charset="-128"/>
                          <a:cs typeface="Times New Roman" panose="02020603050405020304" pitchFamily="18" charset="0"/>
                        </a:rPr>
                        <a:t>ポイント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just">
                        <a:spcAft>
                          <a:spcPts val="0"/>
                        </a:spcAft>
                      </a:pPr>
                      <a:r>
                        <a:rPr lang="ja-JP" altLang="en-US" sz="16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　</a:t>
                      </a:r>
                      <a:r>
                        <a:rPr lang="ja-JP" sz="1600" b="1" kern="100" dirty="0" err="1">
                          <a:effectLst/>
                          <a:latin typeface="游明朝" panose="02020400000000000000" pitchFamily="18" charset="-128"/>
                          <a:ea typeface="HG丸ｺﾞｼｯｸM-PRO" panose="020F0600000000000000" pitchFamily="50" charset="-128"/>
                          <a:cs typeface="Times New Roman" panose="02020603050405020304" pitchFamily="18" charset="0"/>
                        </a:rPr>
                        <a:t>かみかみ</a:t>
                      </a:r>
                      <a:r>
                        <a:rPr lang="ja-JP" sz="16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百歳体操</a:t>
                      </a:r>
                      <a:endParaRPr lang="ja-JP" sz="105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rowSpan="2">
                  <a:txBody>
                    <a:bodyPr/>
                    <a:lstStyle/>
                    <a:p>
                      <a:pPr marL="185738" indent="0" algn="ctr">
                        <a:spcAft>
                          <a:spcPts val="0"/>
                        </a:spcAft>
                        <a:tabLst/>
                      </a:pPr>
                      <a:r>
                        <a:rPr lang="ja-JP" altLang="en-US"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いきいきとセットで行った場合のみ、ポイントを付与</a:t>
                      </a:r>
                      <a:r>
                        <a:rPr lang="en-US" sz="1400" kern="100" dirty="0">
                          <a:effectLst/>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6028081"/>
                  </a:ext>
                </a:extLst>
              </a:tr>
              <a:tr h="518043">
                <a:tc>
                  <a:txBody>
                    <a:bodyPr/>
                    <a:lstStyle/>
                    <a:p>
                      <a:pPr algn="ctr">
                        <a:lnSpc>
                          <a:spcPts val="1500"/>
                        </a:lnSpc>
                        <a:spcAft>
                          <a:spcPts val="0"/>
                        </a:spcAft>
                      </a:pPr>
                      <a:r>
                        <a:rPr lang="ja-JP" sz="1600" b="1" kern="100">
                          <a:effectLst/>
                          <a:latin typeface="游明朝" panose="02020400000000000000" pitchFamily="18" charset="-128"/>
                          <a:ea typeface="HG丸ｺﾞｼｯｸM-PRO" panose="020F0600000000000000" pitchFamily="50" charset="-128"/>
                          <a:cs typeface="Times New Roman" panose="02020603050405020304" pitchFamily="18" charset="0"/>
                        </a:rPr>
                        <a:t>１</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ctr">
                        <a:lnSpc>
                          <a:spcPts val="1500"/>
                        </a:lnSpc>
                        <a:spcAft>
                          <a:spcPts val="0"/>
                        </a:spcAft>
                      </a:pPr>
                      <a:r>
                        <a:rPr lang="ja-JP" sz="1200" kern="100">
                          <a:effectLst/>
                          <a:latin typeface="游明朝" panose="02020400000000000000" pitchFamily="18" charset="-128"/>
                          <a:ea typeface="HG丸ｺﾞｼｯｸM-PRO" panose="020F0600000000000000" pitchFamily="50" charset="-128"/>
                          <a:cs typeface="Times New Roman" panose="02020603050405020304" pitchFamily="18" charset="0"/>
                        </a:rPr>
                        <a:t>ポイント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just">
                        <a:spcAft>
                          <a:spcPts val="0"/>
                        </a:spcAft>
                      </a:pPr>
                      <a:r>
                        <a:rPr lang="ja-JP" altLang="en-US" sz="16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　</a:t>
                      </a:r>
                      <a:r>
                        <a:rPr lang="ja-JP" sz="16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しゃきしゃき百歳体操</a:t>
                      </a:r>
                      <a:endParaRPr lang="ja-JP" sz="105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vMerge="1">
                  <a:txBody>
                    <a:bodyPr/>
                    <a:lstStyle/>
                    <a:p>
                      <a:endParaRPr kumimoji="1" lang="ja-JP" altLang="en-US"/>
                    </a:p>
                  </a:txBody>
                  <a:tcPr/>
                </a:tc>
                <a:extLst>
                  <a:ext uri="{0D108BD9-81ED-4DB2-BD59-A6C34878D82A}">
                    <a16:rowId xmlns:a16="http://schemas.microsoft.com/office/drawing/2014/main" val="2516156979"/>
                  </a:ext>
                </a:extLst>
              </a:tr>
              <a:tr h="853171">
                <a:tc>
                  <a:txBody>
                    <a:bodyPr/>
                    <a:lstStyle/>
                    <a:p>
                      <a:pPr algn="ctr">
                        <a:lnSpc>
                          <a:spcPts val="1500"/>
                        </a:lnSpc>
                        <a:spcAft>
                          <a:spcPts val="0"/>
                        </a:spcAft>
                      </a:pPr>
                      <a:r>
                        <a:rPr lang="ja-JP" sz="16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１</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lnSpc>
                          <a:spcPts val="1500"/>
                        </a:lnSpc>
                        <a:spcAft>
                          <a:spcPts val="0"/>
                        </a:spcAft>
                      </a:pPr>
                      <a:r>
                        <a:rPr lang="ja-JP" sz="12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ポイント</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gridSpan="2">
                  <a:txBody>
                    <a:bodyPr/>
                    <a:lstStyle/>
                    <a:p>
                      <a:pPr algn="l">
                        <a:lnSpc>
                          <a:spcPts val="2100"/>
                        </a:lnSpc>
                        <a:spcAft>
                          <a:spcPts val="0"/>
                        </a:spcAft>
                      </a:pPr>
                      <a:r>
                        <a:rPr lang="ja-JP" altLang="en-US" sz="20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　</a:t>
                      </a:r>
                      <a:r>
                        <a:rPr lang="ja-JP" sz="20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体操、踊り、スポーツ等の運動</a:t>
                      </a:r>
                      <a:endParaRPr lang="ja-JP" sz="12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lnSpc>
                          <a:spcPts val="2100"/>
                        </a:lnSpc>
                        <a:spcAft>
                          <a:spcPts val="0"/>
                        </a:spcAft>
                      </a:pPr>
                      <a:r>
                        <a:rPr lang="ja-JP" altLang="en-US" sz="16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　　</a:t>
                      </a:r>
                      <a:r>
                        <a:rPr lang="ja-JP" sz="16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（１回</a:t>
                      </a:r>
                      <a:r>
                        <a:rPr lang="en-US" sz="1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30</a:t>
                      </a:r>
                      <a:r>
                        <a:rPr lang="ja-JP" sz="16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分以上のものに限る）</a:t>
                      </a:r>
                      <a:endParaRPr lang="en-US" altLang="ja-JP" sz="1600" kern="100" dirty="0">
                        <a:effectLst/>
                        <a:latin typeface="游明朝" panose="02020400000000000000" pitchFamily="18" charset="-128"/>
                        <a:ea typeface="HG丸ｺﾞｼｯｸM-PRO" panose="020F0600000000000000" pitchFamily="50" charset="-128"/>
                        <a:cs typeface="Times New Roman" panose="02020603050405020304" pitchFamily="18" charset="0"/>
                      </a:endParaRPr>
                    </a:p>
                    <a:p>
                      <a:pPr algn="l">
                        <a:lnSpc>
                          <a:spcPts val="1000"/>
                        </a:lnSpc>
                        <a:spcAft>
                          <a:spcPts val="0"/>
                        </a:spcAft>
                      </a:pPr>
                      <a:r>
                        <a:rPr lang="ja-JP" altLang="en-US" sz="12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　　　　</a:t>
                      </a:r>
                      <a:r>
                        <a:rPr lang="en-US" altLang="ja-JP" sz="12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a:t>
                      </a:r>
                      <a:r>
                        <a:rPr lang="ja-JP" altLang="en-US" sz="12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同一グループでの活動は１日１ポイントのみ</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hMerge="1">
                  <a:txBody>
                    <a:bodyPr/>
                    <a:lstStyle/>
                    <a:p>
                      <a:endParaRPr kumimoji="1" lang="ja-JP" altLang="en-US"/>
                    </a:p>
                  </a:txBody>
                  <a:tcPr/>
                </a:tc>
                <a:extLst>
                  <a:ext uri="{0D108BD9-81ED-4DB2-BD59-A6C34878D82A}">
                    <a16:rowId xmlns:a16="http://schemas.microsoft.com/office/drawing/2014/main" val="757983812"/>
                  </a:ext>
                </a:extLst>
              </a:tr>
            </a:tbl>
          </a:graphicData>
        </a:graphic>
      </p:graphicFrame>
      <p:pic>
        <p:nvPicPr>
          <p:cNvPr id="11" name="図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313" y="4133071"/>
            <a:ext cx="1006475" cy="1409700"/>
          </a:xfrm>
          <a:prstGeom prst="rect">
            <a:avLst/>
          </a:prstGeom>
          <a:noFill/>
          <a:ln>
            <a:noFill/>
          </a:ln>
        </p:spPr>
      </p:pic>
      <p:sp>
        <p:nvSpPr>
          <p:cNvPr id="15" name="右中かっこ 14"/>
          <p:cNvSpPr/>
          <p:nvPr/>
        </p:nvSpPr>
        <p:spPr>
          <a:xfrm>
            <a:off x="4395915" y="3947510"/>
            <a:ext cx="135925" cy="762064"/>
          </a:xfrm>
          <a:prstGeom prst="rightBrace">
            <a:avLst>
              <a:gd name="adj1" fmla="val 58333"/>
              <a:gd name="adj2" fmla="val 50000"/>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 name="テキスト ボックス 2"/>
          <p:cNvSpPr txBox="1"/>
          <p:nvPr/>
        </p:nvSpPr>
        <p:spPr>
          <a:xfrm>
            <a:off x="-114912" y="8404359"/>
            <a:ext cx="6807816" cy="1323439"/>
          </a:xfrm>
          <a:prstGeom prst="rect">
            <a:avLst/>
          </a:prstGeom>
          <a:noFill/>
        </p:spPr>
        <p:txBody>
          <a:bodyPr wrap="square" rtlCol="0">
            <a:spAutoFit/>
          </a:bodyPr>
          <a:lstStyle/>
          <a:p>
            <a:pPr marL="355600" indent="-92075" algn="just" defTabSz="454025">
              <a:lnSpc>
                <a:spcPts val="1800"/>
              </a:lnSpc>
              <a:spcAft>
                <a:spcPts val="0"/>
              </a:spcAft>
              <a:tabLst>
                <a:tab pos="108000" algn="r"/>
              </a:tabLst>
            </a:pPr>
            <a:r>
              <a:rPr lang="ja-JP" altLang="en-US" sz="14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ポイント交換申請をする場合は、「え・た・じ・マイレージポイント交換申請書」に手帳を添えて、申請してください。</a:t>
            </a:r>
            <a:endParaRPr lang="en-US" altLang="ja-JP" sz="14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355600" indent="-88900" defTabSz="449263">
              <a:lnSpc>
                <a:spcPts val="1800"/>
              </a:lnSpc>
              <a:spcBef>
                <a:spcPts val="600"/>
              </a:spcBef>
              <a:spcAft>
                <a:spcPts val="0"/>
              </a:spcAft>
              <a:tabLst>
                <a:tab pos="108000" algn="r"/>
              </a:tabLst>
            </a:pPr>
            <a:r>
              <a:rPr lang="ja-JP" altLang="en-US" sz="14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ポイントを 貯める期間内に、最低交換ポイント（</a:t>
            </a:r>
            <a:r>
              <a:rPr lang="en-US" altLang="ja-JP" sz="14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25P</a:t>
            </a:r>
            <a:r>
              <a:rPr lang="ja-JP" altLang="en-US" sz="14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）まで貯めることができなかった場合は、１回に限りポイントを繰越しすることができます。手帳の最終ページにポイント繰越をする旨を記載し、手帳を提出してください。</a:t>
            </a:r>
            <a:endParaRPr lang="ja-JP" altLang="ja-JP" sz="10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7" name="テキスト ボックス 6"/>
          <p:cNvSpPr txBox="1"/>
          <p:nvPr/>
        </p:nvSpPr>
        <p:spPr>
          <a:xfrm>
            <a:off x="0" y="5734428"/>
            <a:ext cx="5854700" cy="523220"/>
          </a:xfrm>
          <a:prstGeom prst="rect">
            <a:avLst/>
          </a:prstGeom>
          <a:noFill/>
        </p:spPr>
        <p:txBody>
          <a:bodyPr wrap="square" rtlCol="0">
            <a:spAutoFit/>
          </a:bodyPr>
          <a:lstStyle/>
          <a:p>
            <a:pPr indent="355600" defTabSz="444500">
              <a:tabLst>
                <a:tab pos="0" algn="r"/>
              </a:tabLst>
            </a:pPr>
            <a:r>
              <a:rPr lang="ja-JP" altLang="en-US" sz="14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en-US" altLang="ja-JP" sz="14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4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１日に付与できるポイントの上限は、</a:t>
            </a:r>
            <a:r>
              <a:rPr lang="ja-JP" altLang="en-US" sz="1400" b="1" kern="100"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２ポイント</a:t>
            </a:r>
            <a:r>
              <a:rPr lang="ja-JP" altLang="en-US" sz="14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です。</a:t>
            </a:r>
            <a:endParaRPr lang="en-US" altLang="ja-JP" sz="14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indent="355600" defTabSz="444500"/>
            <a:r>
              <a:rPr lang="ja-JP" altLang="en-US" sz="14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en-US" altLang="ja-JP" sz="14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4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１か月に付与できるポイントの上限は、</a:t>
            </a:r>
            <a:r>
              <a:rPr lang="ja-JP" altLang="en-US" sz="1400" b="1" kern="100"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２０ポイント</a:t>
            </a:r>
            <a:r>
              <a:rPr lang="ja-JP" altLang="en-US" sz="14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です。</a:t>
            </a:r>
            <a:endParaRPr lang="en-US" altLang="ja-JP" sz="14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6505" y="5208791"/>
            <a:ext cx="946399" cy="1087815"/>
          </a:xfrm>
          <a:prstGeom prst="rect">
            <a:avLst/>
          </a:prstGeom>
        </p:spPr>
      </p:pic>
    </p:spTree>
    <p:extLst>
      <p:ext uri="{BB962C8B-B14F-4D97-AF65-F5344CB8AC3E}">
        <p14:creationId xmlns:p14="http://schemas.microsoft.com/office/powerpoint/2010/main" val="348726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336521"/>
            <a:ext cx="4600940" cy="507831"/>
          </a:xfrm>
          <a:prstGeom prst="rect">
            <a:avLst/>
          </a:prstGeom>
        </p:spPr>
        <p:txBody>
          <a:bodyPr wrap="none">
            <a:spAutoFit/>
          </a:bodyPr>
          <a:lstStyle/>
          <a:p>
            <a:pPr algn="just" defTabSz="914400">
              <a:lnSpc>
                <a:spcPct val="150000"/>
              </a:lnSpc>
              <a:defRPr/>
            </a:pPr>
            <a:r>
              <a:rPr lang="ja-JP" altLang="ja-JP" b="1" kern="100" dirty="0">
                <a:solidFill>
                  <a:schemeClr val="accent1">
                    <a:lumMod val="75000"/>
                  </a:schemeClr>
                </a:solidFill>
                <a:latin typeface="游明朝" panose="02020400000000000000" pitchFamily="18" charset="-128"/>
                <a:ea typeface="HG丸ｺﾞｼｯｸM-PRO" panose="020F0600000000000000" pitchFamily="50" charset="-128"/>
                <a:cs typeface="Times New Roman" panose="02020603050405020304" pitchFamily="18" charset="0"/>
              </a:rPr>
              <a:t>【</a:t>
            </a:r>
            <a:r>
              <a:rPr lang="ja-JP" altLang="en-US" b="1" kern="100" dirty="0">
                <a:solidFill>
                  <a:schemeClr val="accent1">
                    <a:lumMod val="75000"/>
                  </a:schemeClr>
                </a:solidFill>
                <a:latin typeface="游明朝" panose="02020400000000000000" pitchFamily="18" charset="-128"/>
                <a:ea typeface="HG丸ｺﾞｼｯｸM-PRO" panose="020F0600000000000000" pitchFamily="50" charset="-128"/>
                <a:cs typeface="Times New Roman" panose="02020603050405020304" pitchFamily="18" charset="0"/>
              </a:rPr>
              <a:t>届出（申請）が必要な手続きについて</a:t>
            </a:r>
            <a:r>
              <a:rPr lang="ja-JP" altLang="ja-JP" b="1" kern="100" dirty="0">
                <a:solidFill>
                  <a:schemeClr val="accent1"/>
                </a:solidFill>
                <a:latin typeface="游明朝" panose="02020400000000000000" pitchFamily="18" charset="-128"/>
                <a:ea typeface="HG丸ｺﾞｼｯｸM-PRO" panose="020F0600000000000000" pitchFamily="50" charset="-128"/>
                <a:cs typeface="Times New Roman" panose="02020603050405020304" pitchFamily="18" charset="0"/>
              </a:rPr>
              <a:t>】</a:t>
            </a:r>
            <a:endParaRPr lang="ja-JP" altLang="ja-JP" sz="1200" kern="100" dirty="0">
              <a:solidFill>
                <a:schemeClr val="accent1"/>
              </a:solidFill>
              <a:latin typeface="游明朝" panose="02020400000000000000" pitchFamily="18" charset="-128"/>
              <a:ea typeface="游明朝" panose="02020400000000000000" pitchFamily="18" charset="-128"/>
              <a:cs typeface="Times New Roman" panose="02020603050405020304" pitchFamily="18" charset="0"/>
            </a:endParaRPr>
          </a:p>
        </p:txBody>
      </p:sp>
      <p:sp>
        <p:nvSpPr>
          <p:cNvPr id="10" name="Rectangle 13"/>
          <p:cNvSpPr>
            <a:spLocks noChangeArrowheads="1"/>
          </p:cNvSpPr>
          <p:nvPr/>
        </p:nvSpPr>
        <p:spPr bwMode="auto">
          <a:xfrm>
            <a:off x="95250" y="2919526"/>
            <a:ext cx="6762750" cy="79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66700" marR="0" lvl="0" indent="-180975" algn="l" defTabSz="935038" rtl="0" eaLnBrk="0" fontAlgn="base" latinLnBrk="0" hangingPunct="0">
              <a:lnSpc>
                <a:spcPct val="150000"/>
              </a:lnSpc>
              <a:spcBef>
                <a:spcPct val="0"/>
              </a:spcBef>
              <a:spcAft>
                <a:spcPct val="0"/>
              </a:spcAft>
              <a:buClrTx/>
              <a:buSzTx/>
              <a:buFontTx/>
              <a:buNone/>
              <a:tabLst/>
            </a:pPr>
            <a:r>
              <a:rPr kumimoji="0" lang="ja-JP" altLang="en-US" sz="1300" b="1" i="0" u="none" strike="noStrike" cap="none" normalizeH="0" baseline="0" dirty="0">
                <a:ln>
                  <a:noFill/>
                </a:ln>
                <a:solidFill>
                  <a:schemeClr val="tx1"/>
                </a:solidFill>
                <a:effectLst/>
                <a:highlight>
                  <a:srgbClr val="FFFF00"/>
                </a:highlight>
                <a:latin typeface="HG丸ｺﾞｼｯｸM-PRO" panose="020F0600000000000000" pitchFamily="50" charset="-128"/>
                <a:ea typeface="HG丸ｺﾞｼｯｸM-PRO" panose="020F0600000000000000" pitchFamily="50" charset="-128"/>
                <a:cs typeface="ＭＳ 明朝" panose="02020609040205080304" pitchFamily="17" charset="-128"/>
              </a:rPr>
              <a:t>③ </a:t>
            </a:r>
            <a:r>
              <a:rPr kumimoji="0" lang="ja-JP" altLang="en-US" sz="1300" b="1" i="0" u="none" strike="noStrike" cap="none" normalizeH="0" dirty="0">
                <a:ln>
                  <a:noFill/>
                </a:ln>
                <a:solidFill>
                  <a:schemeClr val="tx1"/>
                </a:solidFill>
                <a:effectLst/>
                <a:highlight>
                  <a:srgbClr val="FFFF00"/>
                </a:highlight>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kumimoji="0" lang="ja-JP" altLang="en-US" sz="1300" b="1" i="0" u="none" strike="noStrike" cap="none" normalizeH="0" baseline="0" dirty="0">
                <a:ln>
                  <a:noFill/>
                </a:ln>
                <a:solidFill>
                  <a:schemeClr val="tx1"/>
                </a:solidFill>
                <a:effectLst/>
                <a:highlight>
                  <a:srgbClr val="FFFF00"/>
                </a:highlight>
                <a:latin typeface="HG丸ｺﾞｼｯｸM-PRO" panose="020F0600000000000000" pitchFamily="50" charset="-128"/>
                <a:ea typeface="HG丸ｺﾞｼｯｸM-PRO" panose="020F0600000000000000" pitchFamily="50" charset="-128"/>
                <a:cs typeface="ＭＳ 明朝" panose="02020609040205080304" pitchFamily="17" charset="-128"/>
              </a:rPr>
              <a:t>新しく活動メンバーが増える場合</a:t>
            </a:r>
            <a:endParaRPr kumimoji="0" lang="ja-JP" altLang="en-US" sz="1300" b="1" i="0" u="none" strike="noStrike" cap="none" normalizeH="0" baseline="0" dirty="0">
              <a:ln>
                <a:noFill/>
              </a:ln>
              <a:solidFill>
                <a:schemeClr val="tx1"/>
              </a:solidFill>
              <a:effectLst/>
              <a:highlight>
                <a:srgbClr val="FFFF00"/>
              </a:highlight>
            </a:endParaRPr>
          </a:p>
          <a:p>
            <a:pPr marL="355600" marR="0" lvl="0" indent="-88900" algn="l" defTabSz="914400" rtl="0" eaLnBrk="0" fontAlgn="base" latinLnBrk="0" hangingPunct="0">
              <a:lnSpc>
                <a:spcPct val="100000"/>
              </a:lnSpc>
              <a:spcBef>
                <a:spcPct val="0"/>
              </a:spcBef>
              <a:spcAft>
                <a:spcPct val="0"/>
              </a:spcAft>
              <a:buClrTx/>
              <a:buSzTx/>
              <a:buFontTx/>
              <a:buNone/>
              <a:tabLst/>
            </a:pPr>
            <a:r>
              <a:rPr kumimoji="0" lang="ja-JP" altLang="en-US" sz="13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　提出書類：「え・た・じ・マイレージポイント活動メンバー届出</a:t>
            </a:r>
            <a:endParaRPr kumimoji="0" lang="en-US" altLang="ja-JP" sz="13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355600" marR="0" lvl="0" indent="901700" algn="l" defTabSz="914400" rtl="0" eaLnBrk="0" fontAlgn="base" latinLnBrk="0" hangingPunct="0">
              <a:lnSpc>
                <a:spcPct val="100000"/>
              </a:lnSpc>
              <a:spcBef>
                <a:spcPct val="0"/>
              </a:spcBef>
              <a:spcAft>
                <a:spcPct val="0"/>
              </a:spcAft>
              <a:buClrTx/>
              <a:buSzTx/>
              <a:buFontTx/>
              <a:buNone/>
              <a:tabLst/>
            </a:pPr>
            <a:r>
              <a:rPr lang="ja-JP" altLang="en-US" sz="1300" dirty="0">
                <a:latin typeface="HG丸ｺﾞｼｯｸM-PRO" panose="020F0600000000000000" pitchFamily="50" charset="-128"/>
                <a:ea typeface="HG丸ｺﾞｼｯｸM-PRO" panose="020F0600000000000000" pitchFamily="50" charset="-128"/>
                <a:cs typeface="ＭＳ 明朝" panose="02020609040205080304" pitchFamily="17" charset="-128"/>
              </a:rPr>
              <a:t>「活動メンバー名簿」</a:t>
            </a:r>
            <a:endParaRPr lang="ja-JP" altLang="en-US" sz="1300" dirty="0"/>
          </a:p>
        </p:txBody>
      </p:sp>
      <p:grpSp>
        <p:nvGrpSpPr>
          <p:cNvPr id="14" name="グループ化 13"/>
          <p:cNvGrpSpPr/>
          <p:nvPr/>
        </p:nvGrpSpPr>
        <p:grpSpPr>
          <a:xfrm>
            <a:off x="4600940" y="8004436"/>
            <a:ext cx="1476010" cy="1894251"/>
            <a:chOff x="4489456" y="7953375"/>
            <a:chExt cx="1362864" cy="1890688"/>
          </a:xfrm>
        </p:grpSpPr>
        <p:pic>
          <p:nvPicPr>
            <p:cNvPr id="12" name="図 11"/>
            <p:cNvPicPr>
              <a:picLocks noChangeAspect="1"/>
            </p:cNvPicPr>
            <p:nvPr/>
          </p:nvPicPr>
          <p:blipFill rotWithShape="1">
            <a:blip r:embed="rId2" cstate="print">
              <a:extLst>
                <a:ext uri="{28A0092B-C50C-407E-A947-70E740481C1C}">
                  <a14:useLocalDpi xmlns:a14="http://schemas.microsoft.com/office/drawing/2010/main" val="0"/>
                </a:ext>
              </a:extLst>
            </a:blip>
            <a:srcRect l="21235" t="-1877"/>
            <a:stretch/>
          </p:blipFill>
          <p:spPr>
            <a:xfrm>
              <a:off x="4648200" y="7953375"/>
              <a:ext cx="1204120" cy="1890688"/>
            </a:xfrm>
            <a:prstGeom prst="rect">
              <a:avLst/>
            </a:prstGeom>
          </p:spPr>
        </p:pic>
        <p:sp>
          <p:nvSpPr>
            <p:cNvPr id="13" name="正方形/長方形 12"/>
            <p:cNvSpPr/>
            <p:nvPr/>
          </p:nvSpPr>
          <p:spPr>
            <a:xfrm flipV="1">
              <a:off x="4489456" y="8287703"/>
              <a:ext cx="190500" cy="175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角丸四角形吹き出し 15"/>
          <p:cNvSpPr>
            <a:spLocks noChangeArrowheads="1"/>
          </p:cNvSpPr>
          <p:nvPr/>
        </p:nvSpPr>
        <p:spPr bwMode="auto">
          <a:xfrm>
            <a:off x="911095" y="8423094"/>
            <a:ext cx="3433764" cy="1233165"/>
          </a:xfrm>
          <a:prstGeom prst="wedgeRoundRectCallout">
            <a:avLst>
              <a:gd name="adj1" fmla="val 60483"/>
              <a:gd name="adj2" fmla="val -33781"/>
              <a:gd name="adj3" fmla="val 16667"/>
            </a:avLst>
          </a:prstGeom>
          <a:solidFill>
            <a:srgbClr val="FFFFFF"/>
          </a:solidFill>
          <a:ln w="19050">
            <a:solidFill>
              <a:schemeClr val="accent1"/>
            </a:solid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書類は市のホームページからもダウンロードできます。</a:t>
            </a:r>
            <a:endParaRPr kumimoji="0" lang="en-US" altLang="ja-JP" sz="14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ja-JP" sz="14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lang="ja-JP" altLang="en-US" sz="1400" b="1"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en-US" altLang="ja-JP" sz="1500" b="1"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500" b="1" dirty="0">
                <a:latin typeface="HG丸ｺﾞｼｯｸM-PRO" panose="020F0600000000000000" pitchFamily="50" charset="-128"/>
                <a:ea typeface="HG丸ｺﾞｼｯｸM-PRO" panose="020F0600000000000000" pitchFamily="50" charset="-128"/>
                <a:cs typeface="Times New Roman" panose="02020603050405020304" pitchFamily="18" charset="0"/>
              </a:rPr>
              <a:t>えた</a:t>
            </a:r>
            <a:r>
              <a:rPr lang="ja-JP" altLang="en-US" sz="1500" b="1" dirty="0" err="1">
                <a:latin typeface="HG丸ｺﾞｼｯｸM-PRO" panose="020F0600000000000000" pitchFamily="50" charset="-128"/>
                <a:ea typeface="HG丸ｺﾞｼｯｸM-PRO" panose="020F0600000000000000" pitchFamily="50" charset="-128"/>
                <a:cs typeface="Times New Roman" panose="02020603050405020304" pitchFamily="18" charset="0"/>
              </a:rPr>
              <a:t>じ</a:t>
            </a:r>
            <a:r>
              <a:rPr lang="ja-JP" altLang="en-US" sz="1500" b="1" dirty="0">
                <a:latin typeface="HG丸ｺﾞｼｯｸM-PRO" panose="020F0600000000000000" pitchFamily="50" charset="-128"/>
                <a:ea typeface="HG丸ｺﾞｼｯｸM-PRO" panose="020F0600000000000000" pitchFamily="50" charset="-128"/>
                <a:cs typeface="Times New Roman" panose="02020603050405020304" pitchFamily="18" charset="0"/>
              </a:rPr>
              <a:t>マイレージ</a:t>
            </a:r>
            <a:r>
              <a:rPr lang="en-US" altLang="ja-JP" sz="1500" b="1"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200" dirty="0">
                <a:latin typeface="HG丸ｺﾞｼｯｸM-PRO" panose="020F0600000000000000" pitchFamily="50" charset="-128"/>
                <a:ea typeface="HG丸ｺﾞｼｯｸM-PRO" panose="020F0600000000000000" pitchFamily="50" charset="-128"/>
                <a:cs typeface="Times New Roman" panose="02020603050405020304" pitchFamily="18" charset="0"/>
              </a:rPr>
              <a:t>で検索</a:t>
            </a:r>
            <a:r>
              <a:rPr lang="ja-JP" altLang="en-US" sz="1200" b="1"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en-US" altLang="ja-JP" sz="1200" b="1"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8" name="Rectangle 13"/>
          <p:cNvSpPr>
            <a:spLocks noChangeArrowheads="1"/>
          </p:cNvSpPr>
          <p:nvPr/>
        </p:nvSpPr>
        <p:spPr bwMode="auto">
          <a:xfrm>
            <a:off x="138829" y="1269313"/>
            <a:ext cx="6762750" cy="79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85725" algn="l" defTabSz="914400" rtl="0" eaLnBrk="0" fontAlgn="base" latinLnBrk="0" hangingPunct="0">
              <a:lnSpc>
                <a:spcPct val="150000"/>
              </a:lnSpc>
              <a:spcBef>
                <a:spcPct val="0"/>
              </a:spcBef>
              <a:spcAft>
                <a:spcPct val="0"/>
              </a:spcAft>
              <a:buClrTx/>
              <a:buSzTx/>
              <a:buFontTx/>
              <a:buNone/>
              <a:tabLst/>
            </a:pPr>
            <a:r>
              <a:rPr kumimoji="0" lang="ja-JP" altLang="en-US" sz="1300" b="1" i="0" u="none" strike="noStrike" cap="none" normalizeH="0" baseline="0" dirty="0">
                <a:ln>
                  <a:noFill/>
                </a:ln>
                <a:solidFill>
                  <a:schemeClr val="tx1"/>
                </a:solidFill>
                <a:effectLst/>
                <a:highlight>
                  <a:srgbClr val="FFFF00"/>
                </a:highlight>
                <a:latin typeface="HG丸ｺﾞｼｯｸM-PRO" panose="020F0600000000000000" pitchFamily="50" charset="-128"/>
                <a:ea typeface="HG丸ｺﾞｼｯｸM-PRO" panose="020F0600000000000000" pitchFamily="50" charset="-128"/>
                <a:cs typeface="ＭＳ 明朝" panose="02020609040205080304" pitchFamily="17" charset="-128"/>
              </a:rPr>
              <a:t>①  グループ登録をしようとするとき</a:t>
            </a:r>
            <a:endParaRPr kumimoji="0" lang="ja-JP" altLang="en-US" sz="1300" b="1" i="0" u="none" strike="noStrike" cap="none" normalizeH="0" baseline="0" dirty="0">
              <a:ln>
                <a:noFill/>
              </a:ln>
              <a:solidFill>
                <a:schemeClr val="tx1"/>
              </a:solidFill>
              <a:effectLst/>
              <a:highlight>
                <a:srgbClr val="FFFF00"/>
              </a:highlight>
            </a:endParaRPr>
          </a:p>
          <a:p>
            <a:pPr marR="0" lvl="0" indent="355600" algn="l" defTabSz="914400" rtl="0" eaLnBrk="0" fontAlgn="base" latinLnBrk="0" hangingPunct="0">
              <a:lnSpc>
                <a:spcPct val="100000"/>
              </a:lnSpc>
              <a:spcBef>
                <a:spcPct val="0"/>
              </a:spcBef>
              <a:spcAft>
                <a:spcPct val="0"/>
              </a:spcAft>
              <a:buClrTx/>
              <a:buSzTx/>
              <a:buFontTx/>
              <a:buNone/>
              <a:tabLst/>
            </a:pPr>
            <a:r>
              <a:rPr kumimoji="0" lang="ja-JP" altLang="en-US" sz="13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提出書類：「え・た・じ・マイレージポイント活動グループ登録申請書」</a:t>
            </a:r>
            <a:endParaRPr kumimoji="0" lang="ja-JP" altLang="en-US" sz="1300" b="0" i="0" u="none" strike="noStrike" cap="none" normalizeH="0" baseline="0" dirty="0">
              <a:ln>
                <a:noFill/>
              </a:ln>
              <a:solidFill>
                <a:schemeClr val="tx1"/>
              </a:solidFill>
              <a:effectLst/>
            </a:endParaRPr>
          </a:p>
          <a:p>
            <a:pPr marR="0" lvl="0" indent="1168400" algn="l" defTabSz="914400" rtl="0" eaLnBrk="0" fontAlgn="base" latinLnBrk="0" hangingPunct="0">
              <a:lnSpc>
                <a:spcPct val="100000"/>
              </a:lnSpc>
              <a:spcBef>
                <a:spcPct val="0"/>
              </a:spcBef>
              <a:spcAft>
                <a:spcPct val="0"/>
              </a:spcAft>
              <a:buClrTx/>
              <a:buSzTx/>
              <a:buFontTx/>
              <a:buNone/>
              <a:tabLst/>
            </a:pPr>
            <a:r>
              <a:rPr kumimoji="0" lang="ja-JP" altLang="en-US" sz="13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「活動メンバー名簿」</a:t>
            </a:r>
            <a:endParaRPr kumimoji="0" lang="ja-JP" altLang="en-US" sz="1300" b="0" i="0" u="none" strike="noStrike" cap="none" normalizeH="0" baseline="0" dirty="0">
              <a:ln>
                <a:noFill/>
              </a:ln>
              <a:solidFill>
                <a:schemeClr val="tx1"/>
              </a:solidFill>
              <a:effectLst/>
            </a:endParaRPr>
          </a:p>
        </p:txBody>
      </p:sp>
      <p:sp>
        <p:nvSpPr>
          <p:cNvPr id="19" name="Rectangle 13"/>
          <p:cNvSpPr>
            <a:spLocks noChangeArrowheads="1"/>
          </p:cNvSpPr>
          <p:nvPr/>
        </p:nvSpPr>
        <p:spPr bwMode="auto">
          <a:xfrm>
            <a:off x="95250" y="4467351"/>
            <a:ext cx="6762750"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55600" marR="0" lvl="0" indent="-269875" algn="l" defTabSz="914400" rtl="0" eaLnBrk="0" fontAlgn="base" latinLnBrk="0" hangingPunct="0">
              <a:lnSpc>
                <a:spcPct val="150000"/>
              </a:lnSpc>
              <a:spcBef>
                <a:spcPct val="0"/>
              </a:spcBef>
              <a:spcAft>
                <a:spcPct val="0"/>
              </a:spcAft>
              <a:buClrTx/>
              <a:buSzTx/>
              <a:buFontTx/>
              <a:buNone/>
              <a:tabLst/>
            </a:pPr>
            <a:r>
              <a:rPr kumimoji="0" lang="ja-JP" altLang="en-US" sz="1300" b="1" i="0" u="none" strike="noStrike" cap="none" normalizeH="0" baseline="0" dirty="0">
                <a:ln>
                  <a:noFill/>
                </a:ln>
                <a:solidFill>
                  <a:schemeClr val="tx1"/>
                </a:solidFill>
                <a:effectLst/>
                <a:highlight>
                  <a:srgbClr val="FFFF00"/>
                </a:highlight>
                <a:latin typeface="HG丸ｺﾞｼｯｸM-PRO" panose="020F0600000000000000" pitchFamily="50" charset="-128"/>
                <a:ea typeface="HG丸ｺﾞｼｯｸM-PRO" panose="020F0600000000000000" pitchFamily="50" charset="-128"/>
                <a:cs typeface="ＭＳ 明朝" panose="02020609040205080304" pitchFamily="17" charset="-128"/>
              </a:rPr>
              <a:t>⑤</a:t>
            </a:r>
            <a:r>
              <a:rPr kumimoji="0" lang="ja-JP" altLang="en-US" sz="1300" b="1" i="0" u="none" strike="noStrike" cap="none" normalizeH="0" dirty="0">
                <a:ln>
                  <a:noFill/>
                </a:ln>
                <a:solidFill>
                  <a:schemeClr val="tx1"/>
                </a:solidFill>
                <a:effectLst/>
                <a:highlight>
                  <a:srgbClr val="FFFF00"/>
                </a:highlight>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kumimoji="0" lang="ja-JP" altLang="en-US" sz="1300" b="1" i="0" u="none" strike="noStrike" cap="none" normalizeH="0" baseline="0" dirty="0">
                <a:ln>
                  <a:noFill/>
                </a:ln>
                <a:solidFill>
                  <a:schemeClr val="tx1"/>
                </a:solidFill>
                <a:effectLst/>
                <a:highlight>
                  <a:srgbClr val="FFFF00"/>
                </a:highlight>
                <a:latin typeface="HG丸ｺﾞｼｯｸM-PRO" panose="020F0600000000000000" pitchFamily="50" charset="-128"/>
                <a:ea typeface="HG丸ｺﾞｼｯｸM-PRO" panose="020F0600000000000000" pitchFamily="50" charset="-128"/>
                <a:cs typeface="ＭＳ 明朝" panose="02020609040205080304" pitchFamily="17" charset="-128"/>
              </a:rPr>
              <a:t>ポイントスタンプを紛失したとき</a:t>
            </a:r>
            <a:endParaRPr kumimoji="0" lang="ja-JP" altLang="en-US" sz="1300" b="1" i="0" u="none" strike="noStrike" cap="none" normalizeH="0" baseline="0" dirty="0">
              <a:ln>
                <a:noFill/>
              </a:ln>
              <a:solidFill>
                <a:schemeClr val="tx1"/>
              </a:solidFill>
              <a:effectLst/>
              <a:highlight>
                <a:srgbClr val="FFFF00"/>
              </a:highlight>
            </a:endParaRPr>
          </a:p>
          <a:p>
            <a:pPr marL="355600" marR="0" lvl="0" algn="l" defTabSz="914400" rtl="0" eaLnBrk="0" fontAlgn="base" latinLnBrk="0" hangingPunct="0">
              <a:lnSpc>
                <a:spcPct val="100000"/>
              </a:lnSpc>
              <a:spcBef>
                <a:spcPct val="0"/>
              </a:spcBef>
              <a:spcAft>
                <a:spcPct val="0"/>
              </a:spcAft>
              <a:buClrTx/>
              <a:buSzTx/>
              <a:buFontTx/>
              <a:buNone/>
              <a:tabLst/>
            </a:pPr>
            <a:r>
              <a:rPr kumimoji="0" lang="ja-JP" altLang="en-US" sz="13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提出書類：「え・た・じ・マイレージポイントスタンプ再交付申請書」</a:t>
            </a:r>
            <a:endParaRPr kumimoji="0" lang="ja-JP" altLang="en-US" sz="1300" b="0" i="0" u="none" strike="noStrike" cap="none" normalizeH="0" baseline="0" dirty="0">
              <a:ln>
                <a:noFill/>
              </a:ln>
              <a:solidFill>
                <a:schemeClr val="tx1"/>
              </a:solidFill>
              <a:effectLst/>
            </a:endParaRPr>
          </a:p>
          <a:p>
            <a:pPr marL="355600" marR="0" lvl="0" indent="-269875" algn="l" defTabSz="914400" rtl="0" eaLnBrk="0" fontAlgn="base" latinLnBrk="0" hangingPunct="0">
              <a:lnSpc>
                <a:spcPct val="250000"/>
              </a:lnSpc>
              <a:spcBef>
                <a:spcPct val="0"/>
              </a:spcBef>
              <a:spcAft>
                <a:spcPct val="0"/>
              </a:spcAft>
              <a:buClrTx/>
              <a:buSzTx/>
              <a:buFontTx/>
              <a:buNone/>
              <a:tabLst/>
            </a:pPr>
            <a:r>
              <a:rPr kumimoji="0" lang="ja-JP" altLang="en-US" sz="1300" b="1" i="0" u="none" strike="noStrike" cap="none" normalizeH="0" baseline="0" dirty="0">
                <a:ln>
                  <a:noFill/>
                </a:ln>
                <a:solidFill>
                  <a:schemeClr val="tx1"/>
                </a:solidFill>
                <a:effectLst/>
                <a:highlight>
                  <a:srgbClr val="FFFF00"/>
                </a:highlight>
                <a:latin typeface="HG丸ｺﾞｼｯｸM-PRO" panose="020F0600000000000000" pitchFamily="50" charset="-128"/>
                <a:ea typeface="HG丸ｺﾞｼｯｸM-PRO" panose="020F0600000000000000" pitchFamily="50" charset="-128"/>
                <a:cs typeface="ＭＳ 明朝" panose="02020609040205080304" pitchFamily="17" charset="-128"/>
              </a:rPr>
              <a:t>⑥  ポイント交換をしようとするとき</a:t>
            </a:r>
            <a:endParaRPr kumimoji="0" lang="ja-JP" altLang="en-US" sz="1300" b="1" i="0" u="none" strike="noStrike" cap="none" normalizeH="0" baseline="0" dirty="0">
              <a:ln>
                <a:noFill/>
              </a:ln>
              <a:solidFill>
                <a:schemeClr val="tx1"/>
              </a:solidFill>
              <a:effectLst/>
              <a:highlight>
                <a:srgbClr val="FFFF00"/>
              </a:highlight>
            </a:endParaRPr>
          </a:p>
          <a:p>
            <a:pPr marL="355600" marR="0" lvl="0" algn="l" defTabSz="914400" rtl="0" eaLnBrk="0" fontAlgn="base" latinLnBrk="0" hangingPunct="0">
              <a:lnSpc>
                <a:spcPct val="100000"/>
              </a:lnSpc>
              <a:spcBef>
                <a:spcPct val="0"/>
              </a:spcBef>
              <a:spcAft>
                <a:spcPct val="0"/>
              </a:spcAft>
              <a:buClrTx/>
              <a:buSzTx/>
              <a:buFontTx/>
              <a:buNone/>
              <a:tabLst/>
            </a:pPr>
            <a:r>
              <a:rPr kumimoji="0" lang="ja-JP" altLang="en-US" sz="13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提出書類：「え・た・じ・マイレージポイント交換申請書」</a:t>
            </a:r>
            <a:endParaRPr kumimoji="0" lang="ja-JP" altLang="en-US" sz="1300" b="0" i="0" u="none" strike="noStrike" cap="none" normalizeH="0" baseline="0" dirty="0">
              <a:ln>
                <a:noFill/>
              </a:ln>
              <a:solidFill>
                <a:schemeClr val="tx1"/>
              </a:solidFill>
              <a:effectLst/>
            </a:endParaRPr>
          </a:p>
          <a:p>
            <a:pPr marL="355600" marR="0" lvl="0" indent="-88900" algn="l" defTabSz="914400" rtl="0" eaLnBrk="0" fontAlgn="base" latinLnBrk="0" hangingPunct="0">
              <a:lnSpc>
                <a:spcPct val="100000"/>
              </a:lnSpc>
              <a:spcBef>
                <a:spcPct val="0"/>
              </a:spcBef>
              <a:spcAft>
                <a:spcPct val="0"/>
              </a:spcAft>
              <a:buClrTx/>
              <a:buSzTx/>
              <a:buFontTx/>
              <a:buNone/>
              <a:tabLst/>
            </a:pPr>
            <a:r>
              <a:rPr kumimoji="0" lang="ja-JP" altLang="en-US" sz="13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kumimoji="0" lang="en-US" altLang="ja-JP" sz="13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kumimoji="0" lang="ja-JP" altLang="en-US" sz="13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手帳を添えて申請してください。</a:t>
            </a:r>
            <a:endParaRPr lang="en-US" altLang="ja-JP" sz="1300" dirty="0"/>
          </a:p>
          <a:p>
            <a:pPr marL="266700" marR="0" lvl="0" algn="l" defTabSz="914400" rtl="0" eaLnBrk="0" fontAlgn="base" latinLnBrk="0" hangingPunct="0">
              <a:lnSpc>
                <a:spcPct val="100000"/>
              </a:lnSpc>
              <a:spcBef>
                <a:spcPct val="0"/>
              </a:spcBef>
              <a:spcAft>
                <a:spcPct val="0"/>
              </a:spcAft>
              <a:buClrTx/>
              <a:buSzTx/>
              <a:buFontTx/>
              <a:buNone/>
              <a:tabLst/>
            </a:pPr>
            <a:endParaRPr kumimoji="0" lang="ja-JP" altLang="en-US" sz="1300" b="0" i="0" u="none" strike="noStrike" cap="none" normalizeH="0" baseline="0" dirty="0">
              <a:ln>
                <a:noFill/>
              </a:ln>
              <a:solidFill>
                <a:schemeClr val="tx1"/>
              </a:solidFill>
              <a:effectLst/>
            </a:endParaRPr>
          </a:p>
        </p:txBody>
      </p:sp>
      <p:sp>
        <p:nvSpPr>
          <p:cNvPr id="20" name="Rectangle 13"/>
          <p:cNvSpPr>
            <a:spLocks noChangeArrowheads="1"/>
          </p:cNvSpPr>
          <p:nvPr/>
        </p:nvSpPr>
        <p:spPr bwMode="auto">
          <a:xfrm>
            <a:off x="138829" y="2056167"/>
            <a:ext cx="6762750" cy="79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85725" algn="l" defTabSz="914400" rtl="0" eaLnBrk="0" fontAlgn="base" latinLnBrk="0" hangingPunct="0">
              <a:lnSpc>
                <a:spcPct val="150000"/>
              </a:lnSpc>
              <a:spcBef>
                <a:spcPct val="0"/>
              </a:spcBef>
              <a:spcAft>
                <a:spcPct val="0"/>
              </a:spcAft>
              <a:buClrTx/>
              <a:buSzTx/>
              <a:buFontTx/>
              <a:buNone/>
              <a:tabLst/>
            </a:pPr>
            <a:r>
              <a:rPr kumimoji="0" lang="ja-JP" altLang="en-US" sz="1300" b="1" i="0" u="none" strike="noStrike" cap="none" normalizeH="0" baseline="0" dirty="0">
                <a:ln>
                  <a:noFill/>
                </a:ln>
                <a:solidFill>
                  <a:schemeClr val="tx1"/>
                </a:solidFill>
                <a:effectLst/>
                <a:highlight>
                  <a:srgbClr val="FFFF00"/>
                </a:highlight>
                <a:latin typeface="HG丸ｺﾞｼｯｸM-PRO" panose="020F0600000000000000" pitchFamily="50" charset="-128"/>
                <a:ea typeface="HG丸ｺﾞｼｯｸM-PRO" panose="020F0600000000000000" pitchFamily="50" charset="-128"/>
                <a:cs typeface="ＭＳ 明朝" panose="02020609040205080304" pitchFamily="17" charset="-128"/>
              </a:rPr>
              <a:t>②</a:t>
            </a:r>
            <a:r>
              <a:rPr kumimoji="0" lang="ja-JP" altLang="en-US" sz="1300" b="1" i="0" u="none" strike="noStrike" cap="none" normalizeH="0" dirty="0">
                <a:ln>
                  <a:noFill/>
                </a:ln>
                <a:solidFill>
                  <a:schemeClr val="tx1"/>
                </a:solidFill>
                <a:effectLst/>
                <a:highlight>
                  <a:srgbClr val="FFFF00"/>
                </a:highlight>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kumimoji="0" lang="ja-JP" altLang="en-US" sz="1300" b="1" i="0" u="none" strike="noStrike" cap="none" normalizeH="0" baseline="0" dirty="0">
                <a:ln>
                  <a:noFill/>
                </a:ln>
                <a:solidFill>
                  <a:schemeClr val="tx1"/>
                </a:solidFill>
                <a:effectLst/>
                <a:highlight>
                  <a:srgbClr val="FFFF00"/>
                </a:highlight>
                <a:latin typeface="HG丸ｺﾞｼｯｸM-PRO" panose="020F0600000000000000" pitchFamily="50" charset="-128"/>
                <a:ea typeface="HG丸ｺﾞｼｯｸM-PRO" panose="020F0600000000000000" pitchFamily="50" charset="-128"/>
                <a:cs typeface="ＭＳ 明朝" panose="02020609040205080304" pitchFamily="17" charset="-128"/>
              </a:rPr>
              <a:t>グループの登録内容に変更があるとき</a:t>
            </a:r>
            <a:r>
              <a:rPr kumimoji="0" lang="ja-JP" altLang="en-US" sz="1300" b="0" i="0" u="none" strike="noStrike" cap="none" normalizeH="0" baseline="0" dirty="0">
                <a:ln>
                  <a:noFill/>
                </a:ln>
                <a:solidFill>
                  <a:schemeClr val="tx1"/>
                </a:solidFill>
                <a:effectLst/>
                <a:highlight>
                  <a:srgbClr val="FFFF00"/>
                </a:highlight>
                <a:latin typeface="HG丸ｺﾞｼｯｸM-PRO" panose="020F0600000000000000" pitchFamily="50" charset="-128"/>
                <a:ea typeface="HG丸ｺﾞｼｯｸM-PRO" panose="020F0600000000000000" pitchFamily="50" charset="-128"/>
                <a:cs typeface="ＭＳ 明朝" panose="02020609040205080304" pitchFamily="17" charset="-128"/>
              </a:rPr>
              <a:t>　</a:t>
            </a:r>
            <a:endParaRPr lang="en-US" altLang="ja-JP" sz="1300" dirty="0">
              <a:highlight>
                <a:srgbClr val="FFFF00"/>
              </a:highlight>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R="0" lvl="0" indent="266700" algn="l" defTabSz="914400" rtl="0" eaLnBrk="0" fontAlgn="base" latinLnBrk="0" hangingPunct="0">
              <a:spcBef>
                <a:spcPct val="0"/>
              </a:spcBef>
              <a:spcAft>
                <a:spcPct val="0"/>
              </a:spcAft>
              <a:buClrTx/>
              <a:buSzTx/>
              <a:buFontTx/>
              <a:buNone/>
              <a:tabLst/>
            </a:pPr>
            <a:r>
              <a:rPr kumimoji="0" lang="ja-JP" altLang="en-US" sz="13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例）グループ名の変更、活動曜日・時間・場所の変更、代表者の変更　など</a:t>
            </a:r>
            <a:endParaRPr kumimoji="0" lang="ja-JP" altLang="en-US" sz="1300" b="0" i="0" u="none" strike="noStrike" cap="none" normalizeH="0" baseline="0" dirty="0">
              <a:ln>
                <a:noFill/>
              </a:ln>
              <a:solidFill>
                <a:schemeClr val="tx1"/>
              </a:solidFill>
              <a:effectLst/>
            </a:endParaRPr>
          </a:p>
          <a:p>
            <a:pPr marL="1438275" marR="0" lvl="0" indent="-1260475" algn="l" defTabSz="914400" rtl="0" eaLnBrk="0" fontAlgn="base" latinLnBrk="0" hangingPunct="0">
              <a:lnSpc>
                <a:spcPct val="100000"/>
              </a:lnSpc>
              <a:spcBef>
                <a:spcPct val="0"/>
              </a:spcBef>
              <a:spcAft>
                <a:spcPct val="0"/>
              </a:spcAft>
              <a:buClrTx/>
              <a:buSzTx/>
              <a:buFontTx/>
              <a:buNone/>
              <a:tabLst/>
            </a:pPr>
            <a:r>
              <a:rPr kumimoji="0" lang="ja-JP" altLang="en-US" sz="13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　提出書類：「え・た・じ・マイレージポイント活動グループ登録内容変更届出書」</a:t>
            </a:r>
            <a:endParaRPr kumimoji="0" lang="ja-JP" altLang="en-US" sz="1300" b="0" i="0" u="none" strike="noStrike" cap="none" normalizeH="0" baseline="0" dirty="0">
              <a:ln>
                <a:noFill/>
              </a:ln>
              <a:solidFill>
                <a:schemeClr val="tx1"/>
              </a:solidFill>
              <a:effectLst/>
            </a:endParaRPr>
          </a:p>
        </p:txBody>
      </p:sp>
      <p:sp>
        <p:nvSpPr>
          <p:cNvPr id="21" name="Rectangle 13"/>
          <p:cNvSpPr>
            <a:spLocks noChangeArrowheads="1"/>
          </p:cNvSpPr>
          <p:nvPr/>
        </p:nvSpPr>
        <p:spPr bwMode="auto">
          <a:xfrm>
            <a:off x="146765" y="842773"/>
            <a:ext cx="6393735"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180975" marR="0" lvl="0" indent="-180975" algn="l" defTabSz="914400" rtl="0" eaLnBrk="0" fontAlgn="base" latinLnBrk="0" hangingPunct="0">
              <a:lnSpc>
                <a:spcPct val="100000"/>
              </a:lnSpc>
              <a:spcBef>
                <a:spcPct val="0"/>
              </a:spcBef>
              <a:spcAft>
                <a:spcPct val="0"/>
              </a:spcAft>
              <a:buClrTx/>
              <a:buSzTx/>
              <a:buFontTx/>
              <a:buNone/>
              <a:tabLst/>
            </a:pPr>
            <a:r>
              <a:rPr kumimoji="0" lang="ja-JP" altLang="en-US" sz="1300" b="1"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 次の時には届出</a:t>
            </a:r>
            <a:r>
              <a:rPr kumimoji="0" lang="en-US" altLang="ja-JP" sz="1300" b="1"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kumimoji="0" lang="ja-JP" altLang="en-US" sz="1300" b="1"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申請</a:t>
            </a:r>
            <a:r>
              <a:rPr kumimoji="0" lang="en-US" altLang="ja-JP" sz="1300" b="1"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kumimoji="0" lang="ja-JP" altLang="en-US" sz="1300" b="1"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が必要です。市に連絡をいただきますと、書類の様式を送ります。</a:t>
            </a:r>
            <a:endParaRPr kumimoji="0" lang="ja-JP" altLang="en-US" sz="1300" b="1" i="0" u="none" strike="noStrike" cap="none" normalizeH="0" baseline="0" dirty="0">
              <a:ln>
                <a:noFill/>
              </a:ln>
              <a:solidFill>
                <a:schemeClr val="tx1"/>
              </a:solidFill>
              <a:effectLst/>
            </a:endParaRPr>
          </a:p>
          <a:p>
            <a:pPr marL="266700" marR="0" lvl="0" algn="l" defTabSz="914400" rtl="0" eaLnBrk="0" fontAlgn="base" latinLnBrk="0" hangingPunct="0">
              <a:lnSpc>
                <a:spcPct val="100000"/>
              </a:lnSpc>
              <a:spcBef>
                <a:spcPct val="0"/>
              </a:spcBef>
              <a:spcAft>
                <a:spcPct val="0"/>
              </a:spcAft>
              <a:buClrTx/>
              <a:buSzTx/>
              <a:buFontTx/>
              <a:buNone/>
              <a:tabLst/>
            </a:pPr>
            <a:endParaRPr kumimoji="0" lang="ja-JP" altLang="en-US" sz="1300" b="0" i="0" u="none" strike="noStrike" cap="none" normalizeH="0" baseline="0" dirty="0">
              <a:ln>
                <a:noFill/>
              </a:ln>
              <a:solidFill>
                <a:schemeClr val="tx1"/>
              </a:solidFill>
              <a:effectLst/>
            </a:endParaRPr>
          </a:p>
        </p:txBody>
      </p:sp>
      <p:sp>
        <p:nvSpPr>
          <p:cNvPr id="22" name="Rectangle 13"/>
          <p:cNvSpPr>
            <a:spLocks noChangeArrowheads="1"/>
          </p:cNvSpPr>
          <p:nvPr/>
        </p:nvSpPr>
        <p:spPr bwMode="auto">
          <a:xfrm>
            <a:off x="95250" y="3702749"/>
            <a:ext cx="6762750" cy="79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55600" marR="0" lvl="0" indent="-269875" algn="l" defTabSz="914400" rtl="0" eaLnBrk="0" fontAlgn="base" latinLnBrk="0" hangingPunct="0">
              <a:lnSpc>
                <a:spcPct val="150000"/>
              </a:lnSpc>
              <a:spcBef>
                <a:spcPct val="0"/>
              </a:spcBef>
              <a:spcAft>
                <a:spcPct val="0"/>
              </a:spcAft>
              <a:buClrTx/>
              <a:buSzTx/>
              <a:buFontTx/>
              <a:buNone/>
              <a:tabLst/>
            </a:pPr>
            <a:r>
              <a:rPr kumimoji="0" lang="ja-JP" altLang="en-US" sz="1300" b="1" i="0" u="none" strike="noStrike" cap="none" normalizeH="0" baseline="0" dirty="0">
                <a:ln>
                  <a:noFill/>
                </a:ln>
                <a:solidFill>
                  <a:schemeClr val="tx1"/>
                </a:solidFill>
                <a:effectLst/>
                <a:highlight>
                  <a:srgbClr val="FFFF00"/>
                </a:highlight>
                <a:latin typeface="HG丸ｺﾞｼｯｸM-PRO" panose="020F0600000000000000" pitchFamily="50" charset="-128"/>
                <a:ea typeface="HG丸ｺﾞｼｯｸM-PRO" panose="020F0600000000000000" pitchFamily="50" charset="-128"/>
                <a:cs typeface="ＭＳ 明朝" panose="02020609040205080304" pitchFamily="17" charset="-128"/>
              </a:rPr>
              <a:t>④</a:t>
            </a:r>
            <a:r>
              <a:rPr kumimoji="0" lang="ja-JP" altLang="en-US" sz="1300" b="1" i="0" u="none" strike="noStrike" cap="none" normalizeH="0" dirty="0">
                <a:ln>
                  <a:noFill/>
                </a:ln>
                <a:solidFill>
                  <a:schemeClr val="tx1"/>
                </a:solidFill>
                <a:effectLst/>
                <a:highlight>
                  <a:srgbClr val="FFFF00"/>
                </a:highlight>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kumimoji="0" lang="ja-JP" altLang="en-US" sz="1300" b="1" i="0" u="none" strike="noStrike" cap="none" normalizeH="0" baseline="0" dirty="0">
                <a:ln>
                  <a:noFill/>
                </a:ln>
                <a:solidFill>
                  <a:schemeClr val="tx1"/>
                </a:solidFill>
                <a:effectLst/>
                <a:highlight>
                  <a:srgbClr val="FFFF00"/>
                </a:highlight>
                <a:latin typeface="HG丸ｺﾞｼｯｸM-PRO" panose="020F0600000000000000" pitchFamily="50" charset="-128"/>
                <a:ea typeface="HG丸ｺﾞｼｯｸM-PRO" panose="020F0600000000000000" pitchFamily="50" charset="-128"/>
                <a:cs typeface="ＭＳ 明朝" panose="02020609040205080304" pitchFamily="17" charset="-128"/>
              </a:rPr>
              <a:t>グループを解散するとき</a:t>
            </a:r>
            <a:endParaRPr kumimoji="0" lang="ja-JP" altLang="en-US" sz="1300" b="1" i="0" u="none" strike="noStrike" cap="none" normalizeH="0" baseline="0" dirty="0">
              <a:ln>
                <a:noFill/>
              </a:ln>
              <a:solidFill>
                <a:schemeClr val="tx1"/>
              </a:solidFill>
              <a:effectLst/>
              <a:highlight>
                <a:srgbClr val="FFFF00"/>
              </a:highlight>
            </a:endParaRPr>
          </a:p>
          <a:p>
            <a:pPr marL="355600" marR="0" lvl="0" indent="-266700" algn="l" defTabSz="914400" rtl="0" eaLnBrk="0" fontAlgn="base" latinLnBrk="0" hangingPunct="0">
              <a:lnSpc>
                <a:spcPct val="100000"/>
              </a:lnSpc>
              <a:spcBef>
                <a:spcPct val="0"/>
              </a:spcBef>
              <a:spcAft>
                <a:spcPct val="0"/>
              </a:spcAft>
              <a:buClrTx/>
              <a:buSzTx/>
              <a:buFontTx/>
              <a:buNone/>
              <a:tabLst/>
            </a:pPr>
            <a:r>
              <a:rPr kumimoji="0" lang="ja-JP" altLang="en-US" sz="13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　  提出書類：「え・た・じ・マイレージポイント活動グループ登録抹消届出書」</a:t>
            </a:r>
            <a:endParaRPr kumimoji="0" lang="ja-JP" altLang="en-US" sz="1300" b="0" i="0" u="none" strike="noStrike" cap="none" normalizeH="0" baseline="0" dirty="0">
              <a:ln>
                <a:noFill/>
              </a:ln>
              <a:solidFill>
                <a:schemeClr val="tx1"/>
              </a:solidFill>
              <a:effectLst/>
            </a:endParaRPr>
          </a:p>
          <a:p>
            <a:pPr marL="355600" marR="0" lvl="0" indent="-88900" algn="l" defTabSz="914400" rtl="0" eaLnBrk="0" fontAlgn="base" latinLnBrk="0" hangingPunct="0">
              <a:lnSpc>
                <a:spcPct val="100000"/>
              </a:lnSpc>
              <a:spcBef>
                <a:spcPct val="0"/>
              </a:spcBef>
              <a:spcAft>
                <a:spcPct val="0"/>
              </a:spcAft>
              <a:buClrTx/>
              <a:buSzTx/>
              <a:buFontTx/>
              <a:buNone/>
              <a:tabLst/>
            </a:pPr>
            <a:r>
              <a:rPr kumimoji="0" lang="ja-JP" altLang="en-US" sz="13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kumimoji="0" lang="en-US" altLang="ja-JP" sz="13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kumimoji="0" lang="ja-JP" altLang="en-US" sz="13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お渡ししているスタンプを添えて提出してください。</a:t>
            </a:r>
            <a:endParaRPr kumimoji="0" lang="ja-JP" altLang="en-US" sz="1300" b="0" i="0" u="none" strike="noStrike" cap="none" normalizeH="0" baseline="0" dirty="0">
              <a:ln>
                <a:noFill/>
              </a:ln>
              <a:solidFill>
                <a:schemeClr val="tx1"/>
              </a:solidFill>
              <a:effectLst/>
            </a:endParaRPr>
          </a:p>
        </p:txBody>
      </p:sp>
      <p:sp>
        <p:nvSpPr>
          <p:cNvPr id="23" name="Rectangle 13"/>
          <p:cNvSpPr>
            <a:spLocks noChangeArrowheads="1"/>
          </p:cNvSpPr>
          <p:nvPr/>
        </p:nvSpPr>
        <p:spPr bwMode="auto">
          <a:xfrm>
            <a:off x="167769" y="6156779"/>
            <a:ext cx="6498733"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55600" marR="0" lvl="0" indent="-355600" algn="l" defTabSz="914400" rtl="0" eaLnBrk="0" fontAlgn="base" latinLnBrk="0" hangingPunct="0">
              <a:lnSpc>
                <a:spcPct val="200000"/>
              </a:lnSpc>
              <a:spcBef>
                <a:spcPct val="0"/>
              </a:spcBef>
              <a:spcAft>
                <a:spcPct val="0"/>
              </a:spcAft>
              <a:buClrTx/>
              <a:buSzTx/>
              <a:buFontTx/>
              <a:buNone/>
              <a:tabLst/>
            </a:pPr>
            <a:r>
              <a:rPr kumimoji="0" lang="ja-JP" altLang="en-US" sz="1300" b="1"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 次のようなときには、電話等でご連絡くださ</a:t>
            </a:r>
            <a:r>
              <a:rPr kumimoji="0" lang="ja-JP" altLang="en-US" sz="13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い。</a:t>
            </a:r>
            <a:endParaRPr lang="en-US" altLang="ja-JP" sz="1300" dirty="0"/>
          </a:p>
          <a:p>
            <a:pPr marL="355600" marR="0" lvl="0" indent="-266700" algn="l" defTabSz="914400" rtl="0" eaLnBrk="0" fontAlgn="base" latinLnBrk="0" hangingPunct="0">
              <a:lnSpc>
                <a:spcPct val="150000"/>
              </a:lnSpc>
              <a:spcBef>
                <a:spcPct val="0"/>
              </a:spcBef>
              <a:spcAft>
                <a:spcPct val="0"/>
              </a:spcAft>
              <a:buClrTx/>
              <a:buSzTx/>
              <a:buFontTx/>
              <a:buNone/>
              <a:tabLst/>
            </a:pPr>
            <a:r>
              <a:rPr kumimoji="0" lang="ja-JP" altLang="en-US" sz="1300" b="1" i="0" u="none" strike="noStrike" cap="none" normalizeH="0" baseline="0" dirty="0">
                <a:ln>
                  <a:noFill/>
                </a:ln>
                <a:solidFill>
                  <a:schemeClr val="tx1"/>
                </a:solidFill>
                <a:effectLst/>
                <a:highlight>
                  <a:srgbClr val="FFFF00"/>
                </a:highlight>
                <a:latin typeface="HG丸ｺﾞｼｯｸM-PRO" panose="020F0600000000000000" pitchFamily="50" charset="-128"/>
                <a:ea typeface="HG丸ｺﾞｼｯｸM-PRO" panose="020F0600000000000000" pitchFamily="50" charset="-128"/>
                <a:cs typeface="ＭＳ 明朝" panose="02020609040205080304" pitchFamily="17" charset="-128"/>
              </a:rPr>
              <a:t>①</a:t>
            </a:r>
            <a:r>
              <a:rPr kumimoji="0" lang="ja-JP" altLang="en-US" sz="1300" b="1" i="0" u="none" strike="noStrike" cap="none" normalizeH="0" dirty="0">
                <a:ln>
                  <a:noFill/>
                </a:ln>
                <a:solidFill>
                  <a:schemeClr val="tx1"/>
                </a:solidFill>
                <a:effectLst/>
                <a:highlight>
                  <a:srgbClr val="FFFF00"/>
                </a:highlight>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kumimoji="0" lang="ja-JP" altLang="en-US" sz="1300" b="1" i="0" u="none" strike="noStrike" cap="none" normalizeH="0" baseline="0" dirty="0">
                <a:ln>
                  <a:noFill/>
                </a:ln>
                <a:solidFill>
                  <a:schemeClr val="tx1"/>
                </a:solidFill>
                <a:effectLst/>
                <a:highlight>
                  <a:srgbClr val="FFFF00"/>
                </a:highlight>
                <a:latin typeface="HG丸ｺﾞｼｯｸM-PRO" panose="020F0600000000000000" pitchFamily="50" charset="-128"/>
                <a:ea typeface="HG丸ｺﾞｼｯｸM-PRO" panose="020F0600000000000000" pitchFamily="50" charset="-128"/>
                <a:cs typeface="ＭＳ 明朝" panose="02020609040205080304" pitchFamily="17" charset="-128"/>
              </a:rPr>
              <a:t>手帳を紛失したとき</a:t>
            </a:r>
            <a:endParaRPr kumimoji="0" lang="ja-JP" altLang="en-US" sz="1300" b="1" i="0" u="none" strike="noStrike" cap="none" normalizeH="0" baseline="0" dirty="0">
              <a:ln>
                <a:noFill/>
              </a:ln>
              <a:solidFill>
                <a:schemeClr val="tx1"/>
              </a:solidFill>
              <a:effectLst/>
              <a:highlight>
                <a:srgbClr val="FFFF00"/>
              </a:highlight>
            </a:endParaRPr>
          </a:p>
          <a:p>
            <a:pPr marL="266700" marR="0" lvl="0" indent="177800" algn="l" defTabSz="914400" rtl="0" eaLnBrk="0" fontAlgn="base" latinLnBrk="0" hangingPunct="0">
              <a:lnSpc>
                <a:spcPct val="100000"/>
              </a:lnSpc>
              <a:spcBef>
                <a:spcPct val="0"/>
              </a:spcBef>
              <a:spcAft>
                <a:spcPct val="0"/>
              </a:spcAft>
              <a:buClrTx/>
              <a:buSzTx/>
              <a:buFontTx/>
              <a:buNone/>
              <a:tabLst>
                <a:tab pos="6362700" algn="l"/>
              </a:tabLst>
            </a:pPr>
            <a:r>
              <a:rPr kumimoji="0" lang="ja-JP" altLang="en-US" sz="13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ＭＳ 明朝" panose="02020609040205080304" pitchFamily="17" charset="-128"/>
              </a:rPr>
              <a:t>新しい手帳を交付しますので、紛失された方の名前や所属グループ、受け取り場所等を教えてください。</a:t>
            </a:r>
            <a:endParaRPr kumimoji="0" lang="ja-JP" altLang="en-US" sz="1300" b="0" i="0" u="none" strike="noStrike" cap="none" normalizeH="0" baseline="0" dirty="0">
              <a:ln>
                <a:noFill/>
              </a:ln>
              <a:solidFill>
                <a:schemeClr val="tx1"/>
              </a:solidFill>
              <a:effectLst/>
            </a:endParaRPr>
          </a:p>
          <a:p>
            <a:pPr marL="355600" marR="0" lvl="0" indent="-266700" algn="l" defTabSz="914400" rtl="0" eaLnBrk="0" fontAlgn="base" latinLnBrk="0" hangingPunct="0">
              <a:lnSpc>
                <a:spcPct val="150000"/>
              </a:lnSpc>
              <a:spcBef>
                <a:spcPct val="0"/>
              </a:spcBef>
              <a:spcAft>
                <a:spcPct val="0"/>
              </a:spcAft>
              <a:buClrTx/>
              <a:buSzTx/>
              <a:buFontTx/>
              <a:buNone/>
              <a:tabLst>
                <a:tab pos="6362700" algn="l"/>
              </a:tabLst>
            </a:pPr>
            <a:r>
              <a:rPr kumimoji="0" lang="ja-JP" altLang="en-US" sz="1300" b="1" i="0" u="none" strike="noStrike" cap="none" normalizeH="0" baseline="0" dirty="0">
                <a:ln>
                  <a:noFill/>
                </a:ln>
                <a:solidFill>
                  <a:schemeClr val="tx1"/>
                </a:solidFill>
                <a:effectLst/>
                <a:highlight>
                  <a:srgbClr val="FFFF00"/>
                </a:highlight>
                <a:latin typeface="HG丸ｺﾞｼｯｸM-PRO" panose="020F0600000000000000" pitchFamily="50" charset="-128"/>
                <a:ea typeface="HG丸ｺﾞｼｯｸM-PRO" panose="020F0600000000000000" pitchFamily="50" charset="-128"/>
                <a:cs typeface="ＭＳ 明朝" panose="02020609040205080304" pitchFamily="17" charset="-128"/>
              </a:rPr>
              <a:t>②</a:t>
            </a:r>
            <a:r>
              <a:rPr kumimoji="0" lang="ja-JP" altLang="en-US" sz="1300" b="1" i="0" u="none" strike="noStrike" cap="none" normalizeH="0" dirty="0">
                <a:ln>
                  <a:noFill/>
                </a:ln>
                <a:solidFill>
                  <a:schemeClr val="tx1"/>
                </a:solidFill>
                <a:effectLst/>
                <a:highlight>
                  <a:srgbClr val="FFFF00"/>
                </a:highlight>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kumimoji="0" lang="ja-JP" altLang="en-US" sz="1300" b="1" i="0" u="none" strike="noStrike" cap="none" normalizeH="0" baseline="0" dirty="0">
                <a:ln>
                  <a:noFill/>
                </a:ln>
                <a:solidFill>
                  <a:schemeClr val="tx1"/>
                </a:solidFill>
                <a:effectLst/>
                <a:highlight>
                  <a:srgbClr val="FFFF00"/>
                </a:highlight>
                <a:latin typeface="HG丸ｺﾞｼｯｸM-PRO" panose="020F0600000000000000" pitchFamily="50" charset="-128"/>
                <a:ea typeface="HG丸ｺﾞｼｯｸM-PRO" panose="020F0600000000000000" pitchFamily="50" charset="-128"/>
                <a:cs typeface="ＭＳ 明朝" panose="02020609040205080304" pitchFamily="17" charset="-128"/>
              </a:rPr>
              <a:t>グループメンバーが辞めたとき</a:t>
            </a:r>
            <a:endParaRPr kumimoji="0" lang="en-US" altLang="ja-JP" sz="1300" b="1" i="0" u="none" strike="noStrike" cap="none" normalizeH="0" baseline="0" dirty="0">
              <a:ln>
                <a:noFill/>
              </a:ln>
              <a:solidFill>
                <a:schemeClr val="tx1"/>
              </a:solidFill>
              <a:effectLst/>
              <a:highlight>
                <a:srgbClr val="FFFF00"/>
              </a:highlight>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266700" defTabSz="914400">
              <a:tabLst>
                <a:tab pos="6362700" algn="l"/>
              </a:tabLst>
            </a:pPr>
            <a:r>
              <a:rPr lang="ja-JP" altLang="en-US" sz="1300" dirty="0">
                <a:latin typeface="HG丸ｺﾞｼｯｸM-PRO" panose="020F0600000000000000" pitchFamily="50" charset="-128"/>
                <a:ea typeface="HG丸ｺﾞｼｯｸM-PRO" panose="020F0600000000000000" pitchFamily="50" charset="-128"/>
                <a:cs typeface="ＭＳ 明朝" panose="02020609040205080304" pitchFamily="17" charset="-128"/>
              </a:rPr>
              <a:t> 活動人数は、毎月月末に集計しています。</a:t>
            </a:r>
            <a:endParaRPr lang="en-US" altLang="ja-JP" sz="1300" dirty="0">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marL="266700" defTabSz="914400">
              <a:tabLst>
                <a:tab pos="6362700" algn="l"/>
              </a:tabLst>
            </a:pPr>
            <a:r>
              <a:rPr lang="ja-JP" altLang="ja-JP" sz="1300" dirty="0">
                <a:latin typeface="HG丸ｺﾞｼｯｸM-PRO" panose="020F0600000000000000" pitchFamily="50" charset="-128"/>
                <a:ea typeface="HG丸ｺﾞｼｯｸM-PRO" panose="020F0600000000000000" pitchFamily="50" charset="-128"/>
                <a:cs typeface="ＭＳ 明朝" panose="02020609040205080304" pitchFamily="17" charset="-128"/>
              </a:rPr>
              <a:t>グループを辞める</a:t>
            </a:r>
            <a:r>
              <a:rPr lang="ja-JP" altLang="en-US" sz="1300" dirty="0">
                <a:latin typeface="HG丸ｺﾞｼｯｸM-PRO" panose="020F0600000000000000" pitchFamily="50" charset="-128"/>
                <a:ea typeface="HG丸ｺﾞｼｯｸM-PRO" panose="020F0600000000000000" pitchFamily="50" charset="-128"/>
                <a:cs typeface="ＭＳ 明朝" panose="02020609040205080304" pitchFamily="17" charset="-128"/>
              </a:rPr>
              <a:t>人</a:t>
            </a:r>
            <a:r>
              <a:rPr lang="ja-JP" altLang="ja-JP" sz="1300" dirty="0">
                <a:latin typeface="HG丸ｺﾞｼｯｸM-PRO" panose="020F0600000000000000" pitchFamily="50" charset="-128"/>
                <a:ea typeface="HG丸ｺﾞｼｯｸM-PRO" panose="020F0600000000000000" pitchFamily="50" charset="-128"/>
                <a:cs typeface="ＭＳ 明朝" panose="02020609040205080304" pitchFamily="17" charset="-128"/>
              </a:rPr>
              <a:t>がいる場合は</a:t>
            </a:r>
            <a:r>
              <a:rPr lang="ja-JP" altLang="en-US" sz="1300" dirty="0">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ja-JP" altLang="ja-JP" sz="1300" dirty="0">
                <a:latin typeface="HG丸ｺﾞｼｯｸM-PRO" panose="020F0600000000000000" pitchFamily="50" charset="-128"/>
                <a:ea typeface="HG丸ｺﾞｼｯｸM-PRO" panose="020F0600000000000000" pitchFamily="50" charset="-128"/>
                <a:cs typeface="ＭＳ 明朝" panose="02020609040205080304" pitchFamily="17" charset="-128"/>
              </a:rPr>
              <a:t>連絡をしてください。</a:t>
            </a:r>
            <a:endParaRPr lang="ja-JP" altLang="ja-JP" sz="1300" dirty="0"/>
          </a:p>
          <a:p>
            <a:pPr marL="266700" marR="0" lvl="0" algn="l" defTabSz="914400" rtl="0" eaLnBrk="0" fontAlgn="base" latinLnBrk="0" hangingPunct="0">
              <a:lnSpc>
                <a:spcPct val="100000"/>
              </a:lnSpc>
              <a:spcBef>
                <a:spcPct val="0"/>
              </a:spcBef>
              <a:spcAft>
                <a:spcPct val="0"/>
              </a:spcAft>
              <a:buClrTx/>
              <a:buSzTx/>
              <a:buFontTx/>
              <a:buNone/>
              <a:tabLst/>
            </a:pPr>
            <a:endParaRPr kumimoji="0" lang="ja-JP" altLang="en-US" sz="1300" b="0" i="0" u="none" strike="noStrike" cap="none" normalizeH="0" baseline="0" dirty="0">
              <a:ln>
                <a:noFill/>
              </a:ln>
              <a:solidFill>
                <a:schemeClr val="tx1"/>
              </a:solidFill>
              <a:effectLst/>
            </a:endParaRPr>
          </a:p>
        </p:txBody>
      </p:sp>
      <p:grpSp>
        <p:nvGrpSpPr>
          <p:cNvPr id="4" name="グループ化 3"/>
          <p:cNvGrpSpPr/>
          <p:nvPr/>
        </p:nvGrpSpPr>
        <p:grpSpPr>
          <a:xfrm>
            <a:off x="5927466" y="8067788"/>
            <a:ext cx="523853" cy="550241"/>
            <a:chOff x="7399812" y="6832172"/>
            <a:chExt cx="722188" cy="559103"/>
          </a:xfrm>
        </p:grpSpPr>
        <p:sp>
          <p:nvSpPr>
            <p:cNvPr id="3" name="二等辺三角形 2"/>
            <p:cNvSpPr/>
            <p:nvPr/>
          </p:nvSpPr>
          <p:spPr>
            <a:xfrm rot="12210666">
              <a:off x="7399812" y="6832172"/>
              <a:ext cx="195779" cy="4059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二等辺三角形 15"/>
            <p:cNvSpPr/>
            <p:nvPr/>
          </p:nvSpPr>
          <p:spPr>
            <a:xfrm rot="15327990">
              <a:off x="7821657" y="7090932"/>
              <a:ext cx="118837" cy="48184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二等辺三角形 16"/>
            <p:cNvSpPr/>
            <p:nvPr/>
          </p:nvSpPr>
          <p:spPr>
            <a:xfrm rot="13628784">
              <a:off x="7680413" y="6866096"/>
              <a:ext cx="145720" cy="55707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07940766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1057</TotalTime>
  <Words>1330</Words>
  <Application>Microsoft Office PowerPoint</Application>
  <PresentationFormat>A4 210 x 297 mm</PresentationFormat>
  <Paragraphs>147</Paragraphs>
  <Slides>5</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5</vt:i4>
      </vt:variant>
    </vt:vector>
  </HeadingPairs>
  <TitlesOfParts>
    <vt:vector size="15" baseType="lpstr">
      <vt:lpstr>HGP創英角ﾎﾟｯﾌﾟ体</vt:lpstr>
      <vt:lpstr>HG丸ｺﾞｼｯｸM-PRO</vt:lpstr>
      <vt:lpstr>游ゴシック</vt:lpstr>
      <vt:lpstr>游ゴシック Light</vt:lpstr>
      <vt:lpstr>游明朝</vt:lpstr>
      <vt:lpstr>Arial</vt:lpstr>
      <vt:lpstr>Bradley Hand ITC</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y-nakashita514</dc:creator>
  <cp:lastModifiedBy>向井　朋恵</cp:lastModifiedBy>
  <cp:revision>110</cp:revision>
  <cp:lastPrinted>2025-06-12T04:58:08Z</cp:lastPrinted>
  <dcterms:created xsi:type="dcterms:W3CDTF">2021-08-31T06:12:38Z</dcterms:created>
  <dcterms:modified xsi:type="dcterms:W3CDTF">2025-07-07T05:59:14Z</dcterms:modified>
</cp:coreProperties>
</file>