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4"/>
  </p:notesMasterIdLst>
  <p:sldIdLst>
    <p:sldId id="257" r:id="rId2"/>
    <p:sldId id="258" r:id="rId3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056" y="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6" cy="496966"/>
          </a:xfrm>
          <a:prstGeom prst="rect">
            <a:avLst/>
          </a:prstGeom>
        </p:spPr>
        <p:txBody>
          <a:bodyPr vert="horz" lIns="91532" tIns="45766" rIns="91532" bIns="4576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2"/>
            <a:ext cx="2949786" cy="496966"/>
          </a:xfrm>
          <a:prstGeom prst="rect">
            <a:avLst/>
          </a:prstGeom>
        </p:spPr>
        <p:txBody>
          <a:bodyPr vert="horz" lIns="91532" tIns="45766" rIns="91532" bIns="45766" rtlCol="0"/>
          <a:lstStyle>
            <a:lvl1pPr algn="r">
              <a:defRPr sz="1200"/>
            </a:lvl1pPr>
          </a:lstStyle>
          <a:p>
            <a:fld id="{7D6279BC-D7B7-42EA-B2B1-59F8357B312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6125"/>
            <a:ext cx="27971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2" tIns="45766" rIns="91532" bIns="4576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9"/>
            <a:ext cx="5445760" cy="4472701"/>
          </a:xfrm>
          <a:prstGeom prst="rect">
            <a:avLst/>
          </a:prstGeom>
        </p:spPr>
        <p:txBody>
          <a:bodyPr vert="horz" lIns="91532" tIns="45766" rIns="91532" bIns="4576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6966"/>
          </a:xfrm>
          <a:prstGeom prst="rect">
            <a:avLst/>
          </a:prstGeom>
        </p:spPr>
        <p:txBody>
          <a:bodyPr vert="horz" lIns="91532" tIns="45766" rIns="91532" bIns="4576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6"/>
          </a:xfrm>
          <a:prstGeom prst="rect">
            <a:avLst/>
          </a:prstGeom>
        </p:spPr>
        <p:txBody>
          <a:bodyPr vert="horz" lIns="91532" tIns="45766" rIns="91532" bIns="45766" rtlCol="0" anchor="b"/>
          <a:lstStyle>
            <a:lvl1pPr algn="r">
              <a:defRPr sz="1200"/>
            </a:lvl1pPr>
          </a:lstStyle>
          <a:p>
            <a:fld id="{B41E1B5F-9859-4128-ABC1-367C53B302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490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1E1B5F-9859-4128-ABC1-367C53B302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466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29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000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8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27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39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12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48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63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4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6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02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E8474-5BE6-4143-BD5F-268D223447FB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7DCD0-7218-4123-BEF3-724BE9375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755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74429" y="1318080"/>
            <a:ext cx="5831741" cy="148502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　相談医　吉田　昌平先生  </a:t>
            </a:r>
            <a:r>
              <a:rPr lang="en-US" altLang="ja-JP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精神科専門医</a:t>
            </a:r>
            <a:r>
              <a:rPr lang="en-US" altLang="ja-JP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endParaRPr lang="en-US" altLang="ja-JP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　利用は</a:t>
            </a:r>
            <a:r>
              <a:rPr lang="ja-JP" altLang="en-US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無料</a:t>
            </a:r>
            <a:endParaRPr lang="en-US" altLang="ja-JP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　相談内容</a:t>
            </a:r>
          </a:p>
          <a:p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　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うつ病や気分の落ち込み、ひきこもり、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アルコールなどの依存症、こころの健康に関すること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1823" y="7391299"/>
            <a:ext cx="5831741" cy="14465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 申し込み方法　</a:t>
            </a:r>
            <a:r>
              <a:rPr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（相談日の２日前までに予約）</a:t>
            </a:r>
          </a:p>
          <a:p>
            <a:endParaRPr lang="en-US" altLang="ja-JP" sz="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お問い合わせ先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b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広島県西部保健所 呉支所 厚生保健課 保健係</a:t>
            </a:r>
            <a:b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〒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737-0046 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呉市西中央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丁目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3-25</a:t>
            </a:r>
            <a:b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電話：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0823-22-5400</a:t>
            </a:r>
            <a:endParaRPr lang="ja-JP" altLang="en-US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91670" y="109495"/>
            <a:ext cx="5814500" cy="523220"/>
          </a:xfrm>
          <a:prstGeom prst="rect">
            <a:avLst/>
          </a:prstGeom>
          <a:noFill/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 こころの健康相談</a:t>
            </a:r>
            <a:endParaRPr lang="en-US" altLang="ja-JP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A398EC53-32A4-939D-1626-D04440329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635792"/>
              </p:ext>
            </p:extLst>
          </p:nvPr>
        </p:nvGraphicFramePr>
        <p:xfrm>
          <a:off x="497179" y="2867279"/>
          <a:ext cx="5780842" cy="4399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0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5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日にち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場所・時間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812">
                <a:tc>
                  <a:txBody>
                    <a:bodyPr/>
                    <a:lstStyle/>
                    <a:p>
                      <a:pPr marL="144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令和８年 ４月</a:t>
                      </a:r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en-US" altLang="ja-JP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【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場所</a:t>
                      </a:r>
                      <a:r>
                        <a:rPr kumimoji="1" lang="en-US" altLang="ja-JP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　 江田島市大柿市民センター　</a:t>
                      </a:r>
                      <a:endParaRPr kumimoji="1" lang="en-US" altLang="ja-JP" sz="18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zh-TW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（江田島市大柿町大原</a:t>
                      </a:r>
                      <a:r>
                        <a:rPr kumimoji="1" lang="en-US" altLang="zh-TW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535-2</a:t>
                      </a:r>
                      <a:r>
                        <a:rPr kumimoji="1" lang="zh-TW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  <a:endParaRPr kumimoji="1" lang="en-US" altLang="zh-TW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en-US" altLang="ja-JP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時間</a:t>
                      </a:r>
                      <a:r>
                        <a:rPr kumimoji="1" lang="en-US" altLang="ja-JP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en-US" altLang="ja-JP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13:30</a:t>
                      </a:r>
                      <a:r>
                        <a:rPr kumimoji="1" lang="ja-JP" altLang="en-US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</a:t>
                      </a:r>
                      <a:r>
                        <a:rPr kumimoji="1" lang="en-US" altLang="ja-JP" sz="18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15:00</a:t>
                      </a:r>
                      <a:endParaRPr kumimoji="1" lang="en-US" altLang="ja-JP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956">
                <a:tc>
                  <a:txBody>
                    <a:bodyPr/>
                    <a:lstStyle/>
                    <a:p>
                      <a:pPr marL="900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５月</a:t>
                      </a:r>
                      <a:r>
                        <a:rPr kumimoji="1" lang="ja-JP" altLang="en-US" sz="160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８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  <a:endParaRPr kumimoji="1" lang="en-US" altLang="ja-JP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74">
                <a:tc>
                  <a:txBody>
                    <a:bodyPr/>
                    <a:lstStyle/>
                    <a:p>
                      <a:pPr marL="900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６月</a:t>
                      </a:r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474">
                <a:tc>
                  <a:txBody>
                    <a:bodyPr/>
                    <a:lstStyle/>
                    <a:p>
                      <a:pPr marL="900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７月</a:t>
                      </a:r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300">
                <a:tc>
                  <a:txBody>
                    <a:bodyPr/>
                    <a:lstStyle/>
                    <a:p>
                      <a:pPr marL="900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８月</a:t>
                      </a:r>
                      <a:r>
                        <a:rPr kumimoji="1" lang="en-US" altLang="ja-JP" sz="160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14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  <a:endParaRPr kumimoji="1" lang="en-US" altLang="ja-JP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535">
                <a:tc>
                  <a:txBody>
                    <a:bodyPr/>
                    <a:lstStyle/>
                    <a:p>
                      <a:pPr marL="900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９月</a:t>
                      </a:r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476">
                <a:tc>
                  <a:txBody>
                    <a:bodyPr/>
                    <a:lstStyle/>
                    <a:p>
                      <a:pPr marL="792000" algn="l"/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10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月９日（金）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535">
                <a:tc>
                  <a:txBody>
                    <a:bodyPr/>
                    <a:lstStyle/>
                    <a:p>
                      <a:pPr marL="792000" algn="l"/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11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月</a:t>
                      </a:r>
                      <a:r>
                        <a:rPr kumimoji="1" lang="en-US" altLang="ja-JP" sz="160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13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535">
                <a:tc>
                  <a:txBody>
                    <a:bodyPr/>
                    <a:lstStyle/>
                    <a:p>
                      <a:pPr marL="792000" algn="l"/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12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月</a:t>
                      </a:r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535">
                <a:tc>
                  <a:txBody>
                    <a:bodyPr/>
                    <a:lstStyle/>
                    <a:p>
                      <a:pPr marL="144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令和９年  １月８日（金）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535">
                <a:tc>
                  <a:txBody>
                    <a:bodyPr/>
                    <a:lstStyle/>
                    <a:p>
                      <a:pPr marL="9000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２月</a:t>
                      </a:r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617">
                <a:tc>
                  <a:txBody>
                    <a:bodyPr/>
                    <a:lstStyle/>
                    <a:p>
                      <a:pPr marL="900000"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３月</a:t>
                      </a:r>
                      <a:r>
                        <a:rPr kumimoji="1" lang="en-US" altLang="ja-JP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12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日（金）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8F12189-6E20-B5A0-902D-0D7F7BC62348}"/>
              </a:ext>
            </a:extLst>
          </p:cNvPr>
          <p:cNvSpPr txBox="1"/>
          <p:nvPr/>
        </p:nvSpPr>
        <p:spPr>
          <a:xfrm>
            <a:off x="474429" y="712134"/>
            <a:ext cx="58145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500"/>
              </a:spcBef>
              <a:spcAft>
                <a:spcPts val="1500"/>
              </a:spcAft>
              <a:buNone/>
            </a:pPr>
            <a:r>
              <a:rPr lang="ja-JP" altLang="en-US" sz="1200" i="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生活の悩みや心のつらさ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 </a:t>
            </a:r>
            <a:r>
              <a:rPr lang="ja-JP" altLang="en-US" sz="1200" i="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ひとりで抱えていませんか？</a:t>
            </a:r>
            <a:b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保健所では、毎月１回、江田島市を中心に、専門医による相談を行っています。</a:t>
            </a:r>
            <a:b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お気軽にご利用ください。</a:t>
            </a: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026" name="Picture 2" descr="椅子に座るお医者さんのイラスト（男性）">
            <a:extLst>
              <a:ext uri="{FF2B5EF4-FFF2-40B4-BE49-F238E27FC236}">
                <a16:creationId xmlns:a16="http://schemas.microsoft.com/office/drawing/2014/main" id="{97FB1C76-776F-6B83-D106-DBCDB83726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440"/>
          <a:stretch>
            <a:fillRect/>
          </a:stretch>
        </p:blipFill>
        <p:spPr bwMode="auto">
          <a:xfrm>
            <a:off x="5318576" y="1908111"/>
            <a:ext cx="1211947" cy="87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F228A573-6BF8-DC3D-6730-CBEF45F7F0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0528" y="7391299"/>
            <a:ext cx="908365" cy="908365"/>
          </a:xfrm>
          <a:prstGeom prst="rect">
            <a:avLst/>
          </a:prstGeom>
        </p:spPr>
      </p:pic>
      <p:pic>
        <p:nvPicPr>
          <p:cNvPr id="13" name="図 12" descr="おもちゃ, 人形, 挿絵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112F037-1524-8EE0-A155-BA1F3669D3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2258" y="5566259"/>
            <a:ext cx="1336539" cy="1378144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95CED18A-8FA7-3C0E-2630-985C3EF63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40"/>
            <a:ext cx="6858000" cy="13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536570A-0C72-9E6E-BC21-87D15BBE7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05" y="589102"/>
            <a:ext cx="6858000" cy="13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85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5949" y="220609"/>
            <a:ext cx="6126099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保健師等による随時相談のご案内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専門の職員（保健師、精神保健福祉士など） が、電話や面接による相談を</a:t>
            </a: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受け付けています。お気軽にご利用ください。</a:t>
            </a:r>
            <a:endParaRPr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228138"/>
              </p:ext>
            </p:extLst>
          </p:nvPr>
        </p:nvGraphicFramePr>
        <p:xfrm>
          <a:off x="476672" y="1547664"/>
          <a:ext cx="6054091" cy="2893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0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相談窓口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場　　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電　　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広島県</a:t>
                      </a:r>
                      <a:endParaRPr kumimoji="1" lang="en-US" altLang="ja-JP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西部保健所呉支所</a:t>
                      </a:r>
                      <a:endParaRPr kumimoji="1" lang="en-US" altLang="ja-JP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厚生保健課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呉市西中央一丁目</a:t>
                      </a: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3-25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広島県呉庁舎３階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0823-22-5400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江田島市</a:t>
                      </a:r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保健医療課</a:t>
                      </a:r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健康推進係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江田島市大柿町大原</a:t>
                      </a: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505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江田島市役所２階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0823-43-1639</a:t>
                      </a:r>
                      <a:endParaRPr kumimoji="1" lang="ja-JP" altLang="en-US" sz="1400" kern="1200" dirty="0">
                        <a:solidFill>
                          <a:schemeClr val="dk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江田島市障害者</a:t>
                      </a:r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相談支援事業所</a:t>
                      </a:r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「ぱすてる」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江田島市能美町鹿川</a:t>
                      </a: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2015-2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000"/>
                        </a:lnSpc>
                      </a:pPr>
                      <a:endParaRPr kumimoji="1" lang="ja-JP" altLang="en-US" sz="1400" kern="1200" dirty="0">
                        <a:solidFill>
                          <a:schemeClr val="dk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000"/>
                        </a:lnSpc>
                      </a:pPr>
                      <a:r>
                        <a:rPr kumimoji="1" lang="en-US" altLang="ja-JP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0823-27-88</a:t>
                      </a: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+mn-cs"/>
                        </a:rPr>
                        <a:t>９９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257938" y="4788024"/>
            <a:ext cx="6342123" cy="4176464"/>
          </a:xfrm>
          <a:prstGeom prst="roundRect">
            <a:avLst>
              <a:gd name="adj" fmla="val 9039"/>
            </a:avLst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身近なひとに、いつもと違う言動がみられませんか？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気になる様子があれば、「心配している」ことを伝えましょう。</a:t>
            </a:r>
            <a:endParaRPr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</a:t>
            </a: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突然泣き始める、イライラを爆発させるなど、感情が不安定になっている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性格が急に変わったようにみえる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身なりに構わなくなったようにみえる</a:t>
            </a:r>
            <a:endParaRPr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これまで関心があったことに対して、興味を失ったようにみえる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職場を無断欠勤したり、行方が分からなくなったりする</a:t>
            </a:r>
            <a:endParaRPr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交際が減り、ひきこもりがちになった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極端に食欲がなくなり、体重が減少したようにみえる</a:t>
            </a:r>
            <a:endParaRPr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よく眠れていないようだ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近親者や知人の死を経験した</a:t>
            </a:r>
            <a:endParaRPr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アルコールや薬物を乱用している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自殺をほのめかしている</a:t>
            </a:r>
            <a:endParaRPr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000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さまざまな身体的不調を訴えている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「広島県こころといのちのゲートキーパー手帳（第</a:t>
            </a:r>
            <a:r>
              <a:rPr kumimoji="1" lang="en-US" altLang="ja-JP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版）」から抜粋</a:t>
            </a:r>
            <a:endParaRPr kumimoji="1" lang="en-US" altLang="ja-JP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1048" y="7175514"/>
            <a:ext cx="2497302" cy="1173585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2FBCBEA7-7A0F-97FF-16EC-6FAD62808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32" y="111249"/>
            <a:ext cx="6858000" cy="13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249D956-46BF-A7E7-CA12-219091DB1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2348"/>
            <a:ext cx="6858000" cy="13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847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949</TotalTime>
  <Words>494</Words>
  <Application>Microsoft Office PowerPoint</Application>
  <PresentationFormat>画面に合わせる (4:3)</PresentationFormat>
  <Paragraphs>76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UD デジタル 教科書体 NK-R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広島県庁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広島県</dc:creator>
  <cp:lastModifiedBy>井上 美穂</cp:lastModifiedBy>
  <cp:revision>112</cp:revision>
  <cp:lastPrinted>2026-03-10T06:42:30Z</cp:lastPrinted>
  <dcterms:created xsi:type="dcterms:W3CDTF">2020-03-05T02:55:45Z</dcterms:created>
  <dcterms:modified xsi:type="dcterms:W3CDTF">2026-03-25T10:35:16Z</dcterms:modified>
</cp:coreProperties>
</file>