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handoutMasterIdLst>
    <p:handoutMasterId r:id="rId4"/>
  </p:handoutMasterIdLst>
  <p:sldIdLst>
    <p:sldId id="256" r:id="rId5"/>
    <p:sldId id="257" r:id="rId6"/>
    <p:sldId id="279" r:id="rId7"/>
    <p:sldId id="277" r:id="rId8"/>
    <p:sldId id="258" r:id="rId9"/>
    <p:sldId id="261" r:id="rId10"/>
    <p:sldId id="262" r:id="rId11"/>
    <p:sldId id="278" r:id="rId12"/>
    <p:sldId id="265" r:id="rId13"/>
    <p:sldId id="264" r:id="rId14"/>
    <p:sldId id="263" r:id="rId15"/>
    <p:sldId id="266" r:id="rId16"/>
    <p:sldId id="267" r:id="rId17"/>
    <p:sldId id="269" r:id="rId18"/>
    <p:sldId id="270" r:id="rId19"/>
    <p:sldId id="268" r:id="rId20"/>
    <p:sldId id="271" r:id="rId21"/>
    <p:sldId id="272" r:id="rId22"/>
    <p:sldId id="273" r:id="rId23"/>
    <p:sldId id="275" r:id="rId24"/>
    <p:sldId id="274" r:id="rId25"/>
  </p:sldIdLst>
  <p:sldSz cx="12192000" cy="6858000"/>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近 公彦" initials="川近 公彦"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45"/>
    <p:restoredTop sz="94660"/>
  </p:normalViewPr>
  <p:slideViewPr>
    <p:cSldViewPr snapToGrid="0">
      <p:cViewPr varScale="1">
        <p:scale>
          <a:sx n="69" d="100"/>
          <a:sy n="69" d="100"/>
        </p:scale>
        <p:origin x="-402" y="-90"/>
      </p:cViewPr>
      <p:guideLst/>
    </p:cSldViewPr>
  </p:slid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presProps" Target="presProps.xml" /><Relationship Id="rId27" Type="http://schemas.openxmlformats.org/officeDocument/2006/relationships/viewProps" Target="viewProps.xml" /><Relationship Id="rId28" Type="http://schemas.openxmlformats.org/officeDocument/2006/relationships/tableStyles" Target="tableStyles.xml" /><Relationship Id="rId29" Type="http://schemas.openxmlformats.org/officeDocument/2006/relationships/commentAuthors" Target="commentAuthors.xml" /></Relationships>
</file>

<file path=ppt/comments/comment1.xml><?xml version="1.0" encoding="utf-8"?>
<p:cmLst xmlns:a="http://schemas.openxmlformats.org/drawingml/2006/main" xmlns:r="http://schemas.openxmlformats.org/officeDocument/2006/relationships" xmlns:p="http://schemas.openxmlformats.org/presentationml/2006/main"/>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3076363" cy="511731"/>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4021294" y="0"/>
            <a:ext cx="3076363" cy="511731"/>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t>2015/2/5</a:t>
            </a:fld>
            <a:endParaRPr kumimoji="1" lang="ja-JP" altLang="en-US"/>
          </a:p>
        </p:txBody>
      </p:sp>
      <p:sp>
        <p:nvSpPr>
          <p:cNvPr id="1109" name="フッター プレースホルダー 3"/>
          <p:cNvSpPr>
            <a:spLocks noGrp="1"/>
          </p:cNvSpPr>
          <p:nvPr>
            <p:ph type="ftr" sz="quarter" idx="2"/>
          </p:nvPr>
        </p:nvSpPr>
        <p:spPr>
          <a:xfrm>
            <a:off x="0" y="9721106"/>
            <a:ext cx="3076363" cy="511731"/>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4021294" y="9721106"/>
            <a:ext cx="3076363" cy="511731"/>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AA429703-F3D3-47D2-8541-A6564420FF85}" type="datetimeFigureOut">
              <a:rPr kumimoji="1" lang="ja-JP" altLang="en-US" smtClean="0"/>
              <a:t>2023/7/4</a:t>
            </a:fld>
            <a:endParaRPr kumimoji="1" lang="ja-JP" altLang="en-US"/>
          </a:p>
        </p:txBody>
      </p:sp>
      <p:sp>
        <p:nvSpPr>
          <p:cNvPr id="1102" name="スライド イメージ プレースホルダー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extLst>
      <p:ext uri="{BB962C8B-B14F-4D97-AF65-F5344CB8AC3E}">
        <p14:creationId xmlns:p14="http://schemas.microsoft.com/office/powerpoint/2010/main" val="1445298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xml version="1.0" encoding="UTF-8"?><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xml version="1.0" encoding="UTF-8"?><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xml version="1.0" encoding="UTF-8"?><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xml version="1.0" encoding="UTF-8"?><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xml version="1.0" encoding="UTF-8"?><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xml version="1.0" encoding="UTF-8"?><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xml version="1.0" encoding="UTF-8"?><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1.xml.rels><?xml version="1.0" encoding="UTF-8"?><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15" name="四角形 189"/>
          <p:cNvSpPr>
            <a:spLocks noGrp="1" noRot="1" noChangeAspect="1"/>
          </p:cNvSpPr>
          <p:nvPr>
            <p:ph type="sldImg" idx="2"/>
          </p:nvPr>
        </p:nvSpPr>
        <p:spPr>
          <a:prstGeom prst="rect">
            <a:avLst/>
          </a:prstGeom>
        </p:spPr>
        <p:txBody>
          <a:bodyPr/>
          <a:p>
            <a:endParaRPr kumimoji="1" lang="ja-JP" altLang="en-US"/>
          </a:p>
        </p:txBody>
      </p:sp>
      <p:sp>
        <p:nvSpPr>
          <p:cNvPr id="1116" name="四角形 190"/>
          <p:cNvSpPr>
            <a:spLocks noGrp="1"/>
          </p:cNvSpPr>
          <p:nvPr>
            <p:ph type="body" sz="quarter" idx="3"/>
          </p:nvPr>
        </p:nvSpPr>
        <p:spPr>
          <a:prstGeom prst="rect">
            <a:avLst/>
          </a:prstGeom>
        </p:spPr>
        <p:txBody>
          <a:bodyPr/>
          <a:p>
            <a:endParaRPr kumimoji="1" lang="ja-JP" altLang="en-US"/>
          </a:p>
        </p:txBody>
      </p:sp>
      <p:sp>
        <p:nvSpPr>
          <p:cNvPr id="1117" name="四角形 19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46" name="四角形 213"/>
          <p:cNvSpPr>
            <a:spLocks noGrp="1" noRot="1" noChangeAspect="1"/>
          </p:cNvSpPr>
          <p:nvPr>
            <p:ph type="sldImg" idx="2"/>
          </p:nvPr>
        </p:nvSpPr>
        <p:spPr>
          <a:prstGeom prst="rect">
            <a:avLst/>
          </a:prstGeom>
        </p:spPr>
        <p:txBody>
          <a:bodyPr/>
          <a:p>
            <a:endParaRPr kumimoji="1" lang="ja-JP" altLang="en-US"/>
          </a:p>
        </p:txBody>
      </p:sp>
      <p:sp>
        <p:nvSpPr>
          <p:cNvPr id="1247" name="四角形 214"/>
          <p:cNvSpPr>
            <a:spLocks noGrp="1"/>
          </p:cNvSpPr>
          <p:nvPr>
            <p:ph type="body" sz="quarter" idx="3"/>
          </p:nvPr>
        </p:nvSpPr>
        <p:spPr>
          <a:prstGeom prst="rect">
            <a:avLst/>
          </a:prstGeom>
        </p:spPr>
        <p:txBody>
          <a:bodyPr/>
          <a:p>
            <a:endParaRPr kumimoji="1" lang="ja-JP" altLang="en-US"/>
          </a:p>
        </p:txBody>
      </p:sp>
      <p:sp>
        <p:nvSpPr>
          <p:cNvPr id="1248" name="四角形 21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58" name="四角形 216"/>
          <p:cNvSpPr>
            <a:spLocks noGrp="1" noRot="1" noChangeAspect="1"/>
          </p:cNvSpPr>
          <p:nvPr>
            <p:ph type="sldImg" idx="2"/>
          </p:nvPr>
        </p:nvSpPr>
        <p:spPr>
          <a:prstGeom prst="rect">
            <a:avLst/>
          </a:prstGeom>
        </p:spPr>
        <p:txBody>
          <a:bodyPr/>
          <a:p>
            <a:endParaRPr kumimoji="1" lang="ja-JP" altLang="en-US"/>
          </a:p>
        </p:txBody>
      </p:sp>
      <p:sp>
        <p:nvSpPr>
          <p:cNvPr id="1259" name="四角形 217"/>
          <p:cNvSpPr>
            <a:spLocks noGrp="1"/>
          </p:cNvSpPr>
          <p:nvPr>
            <p:ph type="body" sz="quarter" idx="3"/>
          </p:nvPr>
        </p:nvSpPr>
        <p:spPr>
          <a:prstGeom prst="rect">
            <a:avLst/>
          </a:prstGeom>
        </p:spPr>
        <p:txBody>
          <a:bodyPr/>
          <a:p>
            <a:endParaRPr kumimoji="1" lang="ja-JP" altLang="en-US"/>
          </a:p>
        </p:txBody>
      </p:sp>
      <p:sp>
        <p:nvSpPr>
          <p:cNvPr id="1260" name="四角形 218"/>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70" name="四角形 219"/>
          <p:cNvSpPr>
            <a:spLocks noGrp="1" noRot="1" noChangeAspect="1"/>
          </p:cNvSpPr>
          <p:nvPr>
            <p:ph type="sldImg" idx="2"/>
          </p:nvPr>
        </p:nvSpPr>
        <p:spPr>
          <a:prstGeom prst="rect">
            <a:avLst/>
          </a:prstGeom>
        </p:spPr>
        <p:txBody>
          <a:bodyPr/>
          <a:p>
            <a:endParaRPr kumimoji="1" lang="ja-JP" altLang="en-US"/>
          </a:p>
        </p:txBody>
      </p:sp>
      <p:sp>
        <p:nvSpPr>
          <p:cNvPr id="1271" name="四角形 220"/>
          <p:cNvSpPr>
            <a:spLocks noGrp="1"/>
          </p:cNvSpPr>
          <p:nvPr>
            <p:ph type="body" sz="quarter" idx="3"/>
          </p:nvPr>
        </p:nvSpPr>
        <p:spPr>
          <a:prstGeom prst="rect">
            <a:avLst/>
          </a:prstGeom>
        </p:spPr>
        <p:txBody>
          <a:bodyPr/>
          <a:p>
            <a:endParaRPr kumimoji="1" lang="ja-JP" altLang="en-US"/>
          </a:p>
        </p:txBody>
      </p:sp>
      <p:sp>
        <p:nvSpPr>
          <p:cNvPr id="1272" name="四角形 221"/>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81" name="四角形 222"/>
          <p:cNvSpPr>
            <a:spLocks noGrp="1" noRot="1" noChangeAspect="1"/>
          </p:cNvSpPr>
          <p:nvPr>
            <p:ph type="sldImg" idx="2"/>
          </p:nvPr>
        </p:nvSpPr>
        <p:spPr>
          <a:prstGeom prst="rect">
            <a:avLst/>
          </a:prstGeom>
        </p:spPr>
        <p:txBody>
          <a:bodyPr/>
          <a:p>
            <a:endParaRPr kumimoji="1" lang="ja-JP" altLang="en-US"/>
          </a:p>
        </p:txBody>
      </p:sp>
      <p:sp>
        <p:nvSpPr>
          <p:cNvPr id="1282" name="四角形 223"/>
          <p:cNvSpPr>
            <a:spLocks noGrp="1"/>
          </p:cNvSpPr>
          <p:nvPr>
            <p:ph type="body" sz="quarter" idx="3"/>
          </p:nvPr>
        </p:nvSpPr>
        <p:spPr>
          <a:prstGeom prst="rect">
            <a:avLst/>
          </a:prstGeom>
        </p:spPr>
        <p:txBody>
          <a:bodyPr/>
          <a:p>
            <a:endParaRPr kumimoji="1" lang="ja-JP" altLang="en-US"/>
          </a:p>
        </p:txBody>
      </p:sp>
      <p:sp>
        <p:nvSpPr>
          <p:cNvPr id="1283" name="四角形 224"/>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95" name="四角形 225"/>
          <p:cNvSpPr>
            <a:spLocks noGrp="1" noRot="1" noChangeAspect="1"/>
          </p:cNvSpPr>
          <p:nvPr>
            <p:ph type="sldImg" idx="2"/>
          </p:nvPr>
        </p:nvSpPr>
        <p:spPr>
          <a:prstGeom prst="rect">
            <a:avLst/>
          </a:prstGeom>
        </p:spPr>
        <p:txBody>
          <a:bodyPr/>
          <a:p>
            <a:endParaRPr kumimoji="1" lang="ja-JP" altLang="en-US"/>
          </a:p>
        </p:txBody>
      </p:sp>
      <p:sp>
        <p:nvSpPr>
          <p:cNvPr id="1296" name="四角形 226"/>
          <p:cNvSpPr>
            <a:spLocks noGrp="1"/>
          </p:cNvSpPr>
          <p:nvPr>
            <p:ph type="body" sz="quarter" idx="3"/>
          </p:nvPr>
        </p:nvSpPr>
        <p:spPr>
          <a:prstGeom prst="rect">
            <a:avLst/>
          </a:prstGeom>
        </p:spPr>
        <p:txBody>
          <a:bodyPr/>
          <a:p>
            <a:endParaRPr kumimoji="1" lang="ja-JP" altLang="en-US"/>
          </a:p>
        </p:txBody>
      </p:sp>
      <p:sp>
        <p:nvSpPr>
          <p:cNvPr id="1297" name="四角形 22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306" name="四角形 228"/>
          <p:cNvSpPr>
            <a:spLocks noGrp="1" noRot="1" noChangeAspect="1"/>
          </p:cNvSpPr>
          <p:nvPr>
            <p:ph type="sldImg" idx="2"/>
          </p:nvPr>
        </p:nvSpPr>
        <p:spPr>
          <a:prstGeom prst="rect">
            <a:avLst/>
          </a:prstGeom>
        </p:spPr>
        <p:txBody>
          <a:bodyPr/>
          <a:p>
            <a:endParaRPr kumimoji="1" lang="ja-JP" altLang="en-US"/>
          </a:p>
        </p:txBody>
      </p:sp>
      <p:sp>
        <p:nvSpPr>
          <p:cNvPr id="1307" name="四角形 229"/>
          <p:cNvSpPr>
            <a:spLocks noGrp="1"/>
          </p:cNvSpPr>
          <p:nvPr>
            <p:ph type="body" sz="quarter" idx="3"/>
          </p:nvPr>
        </p:nvSpPr>
        <p:spPr>
          <a:prstGeom prst="rect">
            <a:avLst/>
          </a:prstGeom>
        </p:spPr>
        <p:txBody>
          <a:bodyPr/>
          <a:p>
            <a:endParaRPr kumimoji="1" lang="ja-JP" altLang="en-US"/>
          </a:p>
        </p:txBody>
      </p:sp>
      <p:sp>
        <p:nvSpPr>
          <p:cNvPr id="1308" name="四角形 23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20" name="スライド イメージ プレースホルダー 1"/>
          <p:cNvSpPr>
            <a:spLocks noGrp="1" noRot="1" noChangeAspect="1"/>
          </p:cNvSpPr>
          <p:nvPr>
            <p:ph type="sldImg"/>
          </p:nvPr>
        </p:nvSpPr>
        <p:spPr/>
      </p:sp>
      <p:sp>
        <p:nvSpPr>
          <p:cNvPr id="1321" name="ノート プレースホルダー 2"/>
          <p:cNvSpPr>
            <a:spLocks noGrp="1"/>
          </p:cNvSpPr>
          <p:nvPr>
            <p:ph type="body" idx="1"/>
          </p:nvPr>
        </p:nvSpPr>
        <p:spPr/>
        <p:txBody>
          <a:bodyPr/>
          <a:lstStyle/>
          <a:p>
            <a:endParaRPr kumimoji="1" lang="ja-JP" altLang="en-US"/>
          </a:p>
        </p:txBody>
      </p:sp>
      <p:sp>
        <p:nvSpPr>
          <p:cNvPr id="1322" name="スライド番号プレースホルダー 3"/>
          <p:cNvSpPr>
            <a:spLocks noGrp="1"/>
          </p:cNvSpPr>
          <p:nvPr>
            <p:ph type="sldNum" sz="quarter" idx="10"/>
          </p:nvPr>
        </p:nvSpPr>
        <p:spPr/>
        <p:txBody>
          <a:bodyPr/>
          <a:lstStyle/>
          <a:p>
            <a:fld id="{78FE2AF3-4150-4388-9ACA-DDB5FD9E2F55}" type="slidenum">
              <a:rPr kumimoji="1" lang="ja-JP" altLang="en-US" smtClean="0"/>
              <a:t>16</a:t>
            </a:fld>
            <a:endParaRPr kumimoji="1" lang="ja-JP" altLang="en-US"/>
          </a:p>
        </p:txBody>
      </p:sp>
    </p:spTree>
    <p:extLst>
      <p:ext uri="{BB962C8B-B14F-4D97-AF65-F5344CB8AC3E}">
        <p14:creationId xmlns:p14="http://schemas.microsoft.com/office/powerpoint/2010/main" val="319158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3" name="四角形 192"/>
          <p:cNvSpPr>
            <a:spLocks noGrp="1" noRot="1" noChangeAspect="1"/>
          </p:cNvSpPr>
          <p:nvPr>
            <p:ph type="sldImg" idx="2"/>
          </p:nvPr>
        </p:nvSpPr>
        <p:spPr>
          <a:prstGeom prst="rect">
            <a:avLst/>
          </a:prstGeom>
        </p:spPr>
        <p:txBody>
          <a:bodyPr/>
          <a:p>
            <a:endParaRPr kumimoji="1" lang="ja-JP" altLang="en-US"/>
          </a:p>
        </p:txBody>
      </p:sp>
      <p:sp>
        <p:nvSpPr>
          <p:cNvPr id="1124" name="四角形 193"/>
          <p:cNvSpPr>
            <a:spLocks noGrp="1"/>
          </p:cNvSpPr>
          <p:nvPr>
            <p:ph type="body" sz="quarter" idx="3"/>
          </p:nvPr>
        </p:nvSpPr>
        <p:spPr>
          <a:prstGeom prst="rect">
            <a:avLst/>
          </a:prstGeom>
        </p:spPr>
        <p:txBody>
          <a:bodyPr/>
          <a:p>
            <a:endParaRPr kumimoji="1" lang="ja-JP" altLang="en-US"/>
          </a:p>
        </p:txBody>
      </p:sp>
      <p:sp>
        <p:nvSpPr>
          <p:cNvPr id="1125" name="四角形 194"/>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69" name="スライド イメージ プレースホルダー 1"/>
          <p:cNvSpPr>
            <a:spLocks noGrp="1" noRot="1" noChangeAspect="1"/>
          </p:cNvSpPr>
          <p:nvPr>
            <p:ph type="sldImg"/>
          </p:nvPr>
        </p:nvSpPr>
        <p:spPr/>
      </p:sp>
      <p:sp>
        <p:nvSpPr>
          <p:cNvPr id="1370" name="ノート プレースホルダー 2"/>
          <p:cNvSpPr>
            <a:spLocks noGrp="1"/>
          </p:cNvSpPr>
          <p:nvPr>
            <p:ph type="body" idx="1"/>
          </p:nvPr>
        </p:nvSpPr>
        <p:spPr/>
        <p:txBody>
          <a:bodyPr/>
          <a:lstStyle/>
          <a:p>
            <a:endParaRPr kumimoji="1" lang="ja-JP" altLang="en-US"/>
          </a:p>
        </p:txBody>
      </p:sp>
      <p:sp>
        <p:nvSpPr>
          <p:cNvPr id="1371" name="スライド番号プレースホルダー 3"/>
          <p:cNvSpPr>
            <a:spLocks noGrp="1"/>
          </p:cNvSpPr>
          <p:nvPr>
            <p:ph type="sldNum" sz="quarter" idx="10"/>
          </p:nvPr>
        </p:nvSpPr>
        <p:spPr/>
        <p:txBody>
          <a:bodyPr/>
          <a:lstStyle/>
          <a:p>
            <a:fld id="{78FE2AF3-4150-4388-9ACA-DDB5FD9E2F55}" type="slidenum">
              <a:rPr kumimoji="1" lang="ja-JP" altLang="en-US" smtClean="0"/>
              <a:t>20</a:t>
            </a:fld>
            <a:endParaRPr kumimoji="1" lang="ja-JP" altLang="en-US"/>
          </a:p>
        </p:txBody>
      </p:sp>
    </p:spTree>
    <p:extLst>
      <p:ext uri="{BB962C8B-B14F-4D97-AF65-F5344CB8AC3E}">
        <p14:creationId xmlns:p14="http://schemas.microsoft.com/office/powerpoint/2010/main" val="12750029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1" name="四角形 195"/>
          <p:cNvSpPr>
            <a:spLocks noGrp="1" noRot="1" noChangeAspect="1"/>
          </p:cNvSpPr>
          <p:nvPr>
            <p:ph type="sldImg" idx="2"/>
          </p:nvPr>
        </p:nvSpPr>
        <p:spPr>
          <a:prstGeom prst="rect">
            <a:avLst/>
          </a:prstGeom>
        </p:spPr>
        <p:txBody>
          <a:bodyPr/>
          <a:p>
            <a:endParaRPr kumimoji="1" lang="ja-JP" altLang="en-US"/>
          </a:p>
        </p:txBody>
      </p:sp>
      <p:sp>
        <p:nvSpPr>
          <p:cNvPr id="1132" name="四角形 196"/>
          <p:cNvSpPr>
            <a:spLocks noGrp="1"/>
          </p:cNvSpPr>
          <p:nvPr>
            <p:ph type="body" sz="quarter" idx="3"/>
          </p:nvPr>
        </p:nvSpPr>
        <p:spPr>
          <a:prstGeom prst="rect">
            <a:avLst/>
          </a:prstGeom>
        </p:spPr>
        <p:txBody>
          <a:bodyPr/>
          <a:p>
            <a:endParaRPr kumimoji="1" lang="ja-JP" altLang="en-US"/>
          </a:p>
        </p:txBody>
      </p:sp>
      <p:sp>
        <p:nvSpPr>
          <p:cNvPr id="1133" name="四角形 19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7" name="四角形 195"/>
          <p:cNvSpPr>
            <a:spLocks noGrp="1" noRot="1" noChangeAspect="1"/>
          </p:cNvSpPr>
          <p:nvPr>
            <p:ph type="sldImg" idx="2"/>
          </p:nvPr>
        </p:nvSpPr>
        <p:spPr>
          <a:prstGeom prst="rect">
            <a:avLst/>
          </a:prstGeom>
        </p:spPr>
        <p:txBody>
          <a:bodyPr/>
          <a:p>
            <a:endParaRPr kumimoji="1" lang="ja-JP" altLang="en-US"/>
          </a:p>
        </p:txBody>
      </p:sp>
      <p:sp>
        <p:nvSpPr>
          <p:cNvPr id="1138" name="四角形 196"/>
          <p:cNvSpPr>
            <a:spLocks noGrp="1"/>
          </p:cNvSpPr>
          <p:nvPr>
            <p:ph type="body" sz="quarter" idx="3"/>
          </p:nvPr>
        </p:nvSpPr>
        <p:spPr>
          <a:prstGeom prst="rect">
            <a:avLst/>
          </a:prstGeom>
        </p:spPr>
        <p:txBody>
          <a:bodyPr/>
          <a:p>
            <a:endParaRPr kumimoji="1" lang="ja-JP" altLang="en-US"/>
          </a:p>
        </p:txBody>
      </p:sp>
      <p:sp>
        <p:nvSpPr>
          <p:cNvPr id="1139" name="四角形 197"/>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54" name="四角形 198"/>
          <p:cNvSpPr>
            <a:spLocks noGrp="1" noRot="1" noChangeAspect="1"/>
          </p:cNvSpPr>
          <p:nvPr>
            <p:ph type="sldImg" idx="2"/>
          </p:nvPr>
        </p:nvSpPr>
        <p:spPr>
          <a:prstGeom prst="rect">
            <a:avLst/>
          </a:prstGeom>
        </p:spPr>
        <p:txBody>
          <a:bodyPr/>
          <a:p>
            <a:endParaRPr kumimoji="1" lang="ja-JP" altLang="en-US"/>
          </a:p>
        </p:txBody>
      </p:sp>
      <p:sp>
        <p:nvSpPr>
          <p:cNvPr id="1155" name="四角形 199"/>
          <p:cNvSpPr>
            <a:spLocks noGrp="1"/>
          </p:cNvSpPr>
          <p:nvPr>
            <p:ph type="body" sz="quarter" idx="3"/>
          </p:nvPr>
        </p:nvSpPr>
        <p:spPr>
          <a:prstGeom prst="rect">
            <a:avLst/>
          </a:prstGeom>
        </p:spPr>
        <p:txBody>
          <a:bodyPr/>
          <a:p>
            <a:endParaRPr kumimoji="1" lang="ja-JP" altLang="en-US"/>
          </a:p>
        </p:txBody>
      </p:sp>
      <p:sp>
        <p:nvSpPr>
          <p:cNvPr id="1156" name="四角形 20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69" name="四角形 201"/>
          <p:cNvSpPr>
            <a:spLocks noGrp="1" noRot="1" noChangeAspect="1"/>
          </p:cNvSpPr>
          <p:nvPr>
            <p:ph type="sldImg" idx="2"/>
          </p:nvPr>
        </p:nvSpPr>
        <p:spPr>
          <a:prstGeom prst="rect">
            <a:avLst/>
          </a:prstGeom>
        </p:spPr>
        <p:txBody>
          <a:bodyPr/>
          <a:p>
            <a:endParaRPr kumimoji="1" lang="ja-JP" altLang="en-US"/>
          </a:p>
        </p:txBody>
      </p:sp>
      <p:sp>
        <p:nvSpPr>
          <p:cNvPr id="1170" name="四角形 202"/>
          <p:cNvSpPr>
            <a:spLocks noGrp="1"/>
          </p:cNvSpPr>
          <p:nvPr>
            <p:ph type="body" sz="quarter" idx="3"/>
          </p:nvPr>
        </p:nvSpPr>
        <p:spPr>
          <a:prstGeom prst="rect">
            <a:avLst/>
          </a:prstGeom>
        </p:spPr>
        <p:txBody>
          <a:bodyPr/>
          <a:p>
            <a:endParaRPr kumimoji="1" lang="ja-JP" altLang="en-US"/>
          </a:p>
        </p:txBody>
      </p:sp>
      <p:sp>
        <p:nvSpPr>
          <p:cNvPr id="1171" name="四角形 20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88" name="四角形 204"/>
          <p:cNvSpPr>
            <a:spLocks noGrp="1" noRot="1" noChangeAspect="1"/>
          </p:cNvSpPr>
          <p:nvPr>
            <p:ph type="sldImg" idx="2"/>
          </p:nvPr>
        </p:nvSpPr>
        <p:spPr>
          <a:prstGeom prst="rect">
            <a:avLst/>
          </a:prstGeom>
        </p:spPr>
        <p:txBody>
          <a:bodyPr/>
          <a:p>
            <a:endParaRPr kumimoji="1" lang="ja-JP" altLang="en-US"/>
          </a:p>
        </p:txBody>
      </p:sp>
      <p:sp>
        <p:nvSpPr>
          <p:cNvPr id="1189" name="四角形 205"/>
          <p:cNvSpPr>
            <a:spLocks noGrp="1"/>
          </p:cNvSpPr>
          <p:nvPr>
            <p:ph type="body" sz="quarter" idx="3"/>
          </p:nvPr>
        </p:nvSpPr>
        <p:spPr>
          <a:prstGeom prst="rect">
            <a:avLst/>
          </a:prstGeom>
        </p:spPr>
        <p:txBody>
          <a:bodyPr/>
          <a:p>
            <a:endParaRPr kumimoji="1" lang="ja-JP" altLang="en-US"/>
          </a:p>
        </p:txBody>
      </p:sp>
      <p:sp>
        <p:nvSpPr>
          <p:cNvPr id="1190" name="四角形 20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16" name="四角形 207"/>
          <p:cNvSpPr>
            <a:spLocks noGrp="1" noRot="1" noChangeAspect="1"/>
          </p:cNvSpPr>
          <p:nvPr>
            <p:ph type="sldImg" idx="2"/>
          </p:nvPr>
        </p:nvSpPr>
        <p:spPr>
          <a:prstGeom prst="rect">
            <a:avLst/>
          </a:prstGeom>
        </p:spPr>
        <p:txBody>
          <a:bodyPr/>
          <a:p>
            <a:endParaRPr kumimoji="1" lang="ja-JP" altLang="en-US"/>
          </a:p>
        </p:txBody>
      </p:sp>
      <p:sp>
        <p:nvSpPr>
          <p:cNvPr id="1217" name="四角形 208"/>
          <p:cNvSpPr>
            <a:spLocks noGrp="1"/>
          </p:cNvSpPr>
          <p:nvPr>
            <p:ph type="body" sz="quarter" idx="3"/>
          </p:nvPr>
        </p:nvSpPr>
        <p:spPr>
          <a:prstGeom prst="rect">
            <a:avLst/>
          </a:prstGeom>
        </p:spPr>
        <p:txBody>
          <a:bodyPr/>
          <a:p>
            <a:endParaRPr kumimoji="1" lang="ja-JP" altLang="en-US"/>
          </a:p>
        </p:txBody>
      </p:sp>
      <p:sp>
        <p:nvSpPr>
          <p:cNvPr id="1218" name="四角形 20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232" name="四角形 210"/>
          <p:cNvSpPr>
            <a:spLocks noGrp="1" noRot="1" noChangeAspect="1"/>
          </p:cNvSpPr>
          <p:nvPr>
            <p:ph type="sldImg" idx="2"/>
          </p:nvPr>
        </p:nvSpPr>
        <p:spPr>
          <a:prstGeom prst="rect">
            <a:avLst/>
          </a:prstGeom>
        </p:spPr>
        <p:txBody>
          <a:bodyPr/>
          <a:p>
            <a:endParaRPr kumimoji="1" lang="ja-JP" altLang="en-US"/>
          </a:p>
        </p:txBody>
      </p:sp>
      <p:sp>
        <p:nvSpPr>
          <p:cNvPr id="1233" name="四角形 211"/>
          <p:cNvSpPr>
            <a:spLocks noGrp="1"/>
          </p:cNvSpPr>
          <p:nvPr>
            <p:ph type="body" sz="quarter" idx="3"/>
          </p:nvPr>
        </p:nvSpPr>
        <p:spPr>
          <a:prstGeom prst="rect">
            <a:avLst/>
          </a:prstGeom>
        </p:spPr>
        <p:txBody>
          <a:bodyPr/>
          <a:p>
            <a:endParaRPr kumimoji="1" lang="ja-JP" altLang="en-US"/>
          </a:p>
        </p:txBody>
      </p:sp>
      <p:sp>
        <p:nvSpPr>
          <p:cNvPr id="1234" name="四角形 21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78FE2AF3-4150-4388-9ACA-DDB5FD9E2F55}"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1032"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1033" name="日付プレースホルダー 3"/>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00269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89"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ー 3"/>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17795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1095"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ー 3"/>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2364731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19583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1044"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65968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50"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ー 4"/>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416960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1057"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ー 6"/>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190015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66" name="日付プレースホルダー 2"/>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12678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62778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1075"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624427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1082"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D2CC1EED-C217-43E0-A850-243B6FD67A4D}" type="datetimeFigureOut">
              <a:rPr kumimoji="1" lang="ja-JP" altLang="en-US" smtClean="0"/>
              <a:t>2023/7/4</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2927529592"/>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1026"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C1EED-C217-43E0-A850-243B6FD67A4D}" type="datetimeFigureOut">
              <a:rPr kumimoji="1" lang="ja-JP" altLang="en-US" smtClean="0"/>
              <a:t>2023/7/4</a:t>
            </a:fld>
            <a:endParaRPr kumimoji="1" lang="ja-JP" altLang="en-US"/>
          </a:p>
        </p:txBody>
      </p:sp>
      <p:sp>
        <p:nvSpPr>
          <p:cNvPr id="1028"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072BA-5553-40F2-86B7-33A0110E8086}" type="slidenum">
              <a:rPr kumimoji="1" lang="ja-JP" altLang="en-US" smtClean="0"/>
              <a:t>‹#›</a:t>
            </a:fld>
            <a:endParaRPr kumimoji="1" lang="ja-JP" altLang="en-US"/>
          </a:p>
        </p:txBody>
      </p:sp>
    </p:spTree>
    <p:extLst>
      <p:ext uri="{BB962C8B-B14F-4D97-AF65-F5344CB8AC3E}">
        <p14:creationId xmlns:p14="http://schemas.microsoft.com/office/powerpoint/2010/main" val="3003011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comments" Target="../comments/comment1.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2" name="タイトル 1"/>
          <p:cNvSpPr>
            <a:spLocks noGrp="1"/>
          </p:cNvSpPr>
          <p:nvPr>
            <p:ph type="ctrTitle"/>
          </p:nvPr>
        </p:nvSpPr>
        <p:spPr/>
        <p:txBody>
          <a:bodyPr/>
          <a:lstStyle/>
          <a:p>
            <a:r>
              <a:rPr kumimoji="1" lang="ja-JP" altLang="en-US" dirty="0" smtClean="0"/>
              <a:t>認知症介護基礎研修</a:t>
            </a:r>
            <a:br>
              <a:rPr kumimoji="1" lang="en-US" altLang="ja-JP" dirty="0" smtClean="0"/>
            </a:br>
            <a:r>
              <a:rPr lang="en-US" altLang="ja-JP" dirty="0" smtClean="0"/>
              <a:t>Q</a:t>
            </a:r>
            <a:r>
              <a:rPr lang="ja-JP" altLang="en-US" dirty="0"/>
              <a:t>＆</a:t>
            </a:r>
            <a:r>
              <a:rPr lang="en-US" altLang="ja-JP" dirty="0" smtClean="0"/>
              <a:t>A</a:t>
            </a:r>
            <a:endParaRPr kumimoji="1" lang="ja-JP" altLang="en-US" dirty="0"/>
          </a:p>
        </p:txBody>
      </p:sp>
      <p:sp>
        <p:nvSpPr>
          <p:cNvPr id="1113" name="サブタイトル 2"/>
          <p:cNvSpPr>
            <a:spLocks noGrp="1"/>
          </p:cNvSpPr>
          <p:nvPr>
            <p:ph type="subTitle" idx="1"/>
          </p:nvPr>
        </p:nvSpPr>
        <p:spPr>
          <a:xfrm>
            <a:off x="1524000" y="4283356"/>
            <a:ext cx="9144000" cy="1655762"/>
          </a:xfrm>
        </p:spPr>
        <p:txBody>
          <a:bodyPr>
            <a:normAutofit/>
          </a:bodyPr>
          <a:lstStyle/>
          <a:p>
            <a:r>
              <a:rPr kumimoji="1" lang="ja-JP" altLang="en-US" dirty="0" smtClean="0"/>
              <a:t>広島県健康福祉局地域共生社会推進課</a:t>
            </a:r>
            <a:endParaRPr kumimoji="1" lang="en-US" altLang="ja-JP" dirty="0" smtClean="0"/>
          </a:p>
          <a:p>
            <a:endParaRPr kumimoji="1" lang="ja-JP" altLang="en-US" dirty="0"/>
          </a:p>
        </p:txBody>
      </p:sp>
    </p:spTree>
    <p:extLst>
      <p:ext uri="{BB962C8B-B14F-4D97-AF65-F5344CB8AC3E}">
        <p14:creationId xmlns:p14="http://schemas.microsoft.com/office/powerpoint/2010/main" val="3115870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36"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237"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外国人介護職員への受講の義務づけについて　①</a:t>
            </a:r>
            <a:endParaRPr lang="ja-JP" altLang="en-US" sz="2000" u="sng" dirty="0">
              <a:solidFill>
                <a:schemeClr val="tx1"/>
              </a:solidFill>
            </a:endParaRPr>
          </a:p>
        </p:txBody>
      </p:sp>
      <p:sp>
        <p:nvSpPr>
          <p:cNvPr id="1238"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⑥</a:t>
            </a:r>
            <a:endParaRPr kumimoji="1" lang="ja-JP" altLang="en-US" sz="1400" dirty="0"/>
          </a:p>
        </p:txBody>
      </p:sp>
      <p:sp>
        <p:nvSpPr>
          <p:cNvPr id="1239" name="正方形/長方形 12"/>
          <p:cNvSpPr/>
          <p:nvPr/>
        </p:nvSpPr>
        <p:spPr>
          <a:xfrm>
            <a:off x="251006" y="4914000"/>
            <a:ext cx="5737411" cy="962132"/>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a:t>A</a:t>
            </a:r>
            <a:r>
              <a:rPr lang="ja-JP" altLang="en-US" sz="2000" dirty="0"/>
              <a:t> ．在留資格「特定技能」</a:t>
            </a:r>
            <a:r>
              <a:rPr lang="ja-JP" altLang="en-US" sz="2000" dirty="0" smtClean="0"/>
              <a:t>の実習生</a:t>
            </a:r>
            <a:r>
              <a:rPr lang="ja-JP" altLang="en-US" sz="2000" dirty="0"/>
              <a:t>について</a:t>
            </a:r>
            <a:r>
              <a:rPr lang="ja-JP" altLang="en-US" sz="2000" dirty="0" smtClean="0"/>
              <a:t>は、無資格</a:t>
            </a:r>
            <a:r>
              <a:rPr lang="ja-JP" altLang="en-US" sz="2000" dirty="0"/>
              <a:t>となる</a:t>
            </a:r>
            <a:r>
              <a:rPr lang="ja-JP" altLang="en-US" sz="2000" dirty="0" smtClean="0"/>
              <a:t>ため義務づけの対象となるので、受講する必要があります。</a:t>
            </a:r>
            <a:endParaRPr lang="en-US" altLang="ja-JP" sz="2000" dirty="0"/>
          </a:p>
        </p:txBody>
      </p:sp>
      <p:sp>
        <p:nvSpPr>
          <p:cNvPr id="1240" name="正方形/長方形 19"/>
          <p:cNvSpPr/>
          <p:nvPr/>
        </p:nvSpPr>
        <p:spPr>
          <a:xfrm>
            <a:off x="251007" y="1425388"/>
            <a:ext cx="5737411" cy="71175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外国人介護職員についても、受講が義務づけられますか？</a:t>
            </a:r>
            <a:endParaRPr kumimoji="1" lang="en-US" altLang="ja-JP" sz="2000" dirty="0" smtClean="0"/>
          </a:p>
          <a:p>
            <a:endParaRPr kumimoji="1" lang="ja-JP" altLang="en-US" sz="2000" dirty="0"/>
          </a:p>
        </p:txBody>
      </p:sp>
      <p:sp>
        <p:nvSpPr>
          <p:cNvPr id="1241" name="正方形/長方形 20"/>
          <p:cNvSpPr/>
          <p:nvPr/>
        </p:nvSpPr>
        <p:spPr>
          <a:xfrm>
            <a:off x="251007" y="2253685"/>
            <a:ext cx="5737411" cy="1694682"/>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ＥＰＡ介護福祉士、在留資格「介護」等の医療・福祉関係の有資格者を除き、従業員の員数として算定される従業者であって直接介護に携わる可能性がある者については、在留資格にかかわらず、義務づけの対象となります。</a:t>
            </a:r>
            <a:endParaRPr kumimoji="1" lang="ja-JP" altLang="en-US" sz="2400" dirty="0"/>
          </a:p>
        </p:txBody>
      </p:sp>
      <p:sp>
        <p:nvSpPr>
          <p:cNvPr id="1242" name="正方形/長方形 21"/>
          <p:cNvSpPr/>
          <p:nvPr/>
        </p:nvSpPr>
        <p:spPr>
          <a:xfrm>
            <a:off x="251006" y="4064909"/>
            <a:ext cx="5737411" cy="73085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在留資格「特定技能」の外国人実習生は認知症介護基礎研修を受ける必要がありますか？</a:t>
            </a:r>
            <a:endParaRPr kumimoji="1" lang="ja-JP" altLang="en-US" sz="2000" dirty="0"/>
          </a:p>
        </p:txBody>
      </p:sp>
      <p:sp>
        <p:nvSpPr>
          <p:cNvPr id="1243" name="正方形/長方形 13"/>
          <p:cNvSpPr/>
          <p:nvPr/>
        </p:nvSpPr>
        <p:spPr>
          <a:xfrm>
            <a:off x="6203576" y="1421614"/>
            <a:ext cx="5737411" cy="101442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外国人技能実習生が認知症介護基礎研修を受講する場合、技能実習計画には記載する必要がありますか？</a:t>
            </a:r>
            <a:endParaRPr kumimoji="1" lang="en-US" altLang="ja-JP" sz="2000" dirty="0"/>
          </a:p>
          <a:p>
            <a:endParaRPr kumimoji="1" lang="ja-JP" altLang="en-US" sz="2000" dirty="0"/>
          </a:p>
        </p:txBody>
      </p:sp>
      <p:sp>
        <p:nvSpPr>
          <p:cNvPr id="1244" name="正方形/長方形 14"/>
          <p:cNvSpPr/>
          <p:nvPr/>
        </p:nvSpPr>
        <p:spPr>
          <a:xfrm>
            <a:off x="6203576" y="2548807"/>
            <a:ext cx="5737411" cy="283379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a:t>A</a:t>
            </a:r>
            <a:r>
              <a:rPr lang="ja-JP" altLang="en-US" sz="2000" dirty="0"/>
              <a:t> </a:t>
            </a:r>
            <a:r>
              <a:rPr lang="ja-JP" altLang="en-US" sz="2000" dirty="0" smtClean="0"/>
              <a:t>．認知症介護基礎研修は、法令に基づき受講が義務づけられるものであることから、技能実習制度運用要領第４章第２節第３（２）を踏まえて、技能実習計画への記載は不要となります（令和６年３月までの間、努力義務として行う場合も同様です。）。</a:t>
            </a:r>
            <a:endParaRPr lang="en-US" altLang="ja-JP" sz="2000" dirty="0" smtClean="0"/>
          </a:p>
          <a:p>
            <a:r>
              <a:rPr lang="ja-JP" altLang="en-US" sz="2000" dirty="0"/>
              <a:t>　</a:t>
            </a:r>
            <a:r>
              <a:rPr lang="ja-JP" altLang="en-US" sz="2000" dirty="0" smtClean="0"/>
              <a:t>なお、受講に係る給与や時間管理が通常の技能実習と同様に行われることや、研修の受講状況について、技能実習指導員が適切に管理することが必要となります。</a:t>
            </a:r>
            <a:endParaRPr lang="ja-JP" altLang="en-US" sz="2400" dirty="0"/>
          </a:p>
          <a:p>
            <a:endParaRPr lang="en-US" altLang="ja-JP" sz="2000" dirty="0" smtClean="0"/>
          </a:p>
        </p:txBody>
      </p:sp>
    </p:spTree>
    <p:extLst>
      <p:ext uri="{BB962C8B-B14F-4D97-AF65-F5344CB8AC3E}">
        <p14:creationId xmlns:p14="http://schemas.microsoft.com/office/powerpoint/2010/main" val="3179974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0"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251"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a:solidFill>
                  <a:schemeClr val="tx1"/>
                </a:solidFill>
              </a:rPr>
              <a:t>外国人介護職員へ</a:t>
            </a:r>
            <a:r>
              <a:rPr lang="ja-JP" altLang="en-US" sz="2000" u="sng" dirty="0" smtClean="0">
                <a:solidFill>
                  <a:schemeClr val="tx1"/>
                </a:solidFill>
              </a:rPr>
              <a:t>の受講の</a:t>
            </a:r>
            <a:r>
              <a:rPr lang="ja-JP" altLang="en-US" sz="2000" u="sng" dirty="0">
                <a:solidFill>
                  <a:schemeClr val="tx1"/>
                </a:solidFill>
              </a:rPr>
              <a:t>義務づけについて　</a:t>
            </a:r>
            <a:r>
              <a:rPr lang="ja-JP" altLang="en-US" sz="2000" u="sng" dirty="0" smtClean="0">
                <a:solidFill>
                  <a:schemeClr val="tx1"/>
                </a:solidFill>
              </a:rPr>
              <a:t>②</a:t>
            </a:r>
            <a:endParaRPr lang="ja-JP" altLang="en-US" sz="2000" u="sng" dirty="0">
              <a:solidFill>
                <a:schemeClr val="tx1"/>
              </a:solidFill>
            </a:endParaRPr>
          </a:p>
        </p:txBody>
      </p:sp>
      <p:sp>
        <p:nvSpPr>
          <p:cNvPr id="1252"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⑦</a:t>
            </a:r>
            <a:endParaRPr kumimoji="1" lang="ja-JP" altLang="en-US" sz="1400" dirty="0"/>
          </a:p>
        </p:txBody>
      </p:sp>
      <p:sp>
        <p:nvSpPr>
          <p:cNvPr id="1253" name="正方形/長方形 14"/>
          <p:cNvSpPr/>
          <p:nvPr/>
        </p:nvSpPr>
        <p:spPr>
          <a:xfrm>
            <a:off x="251008" y="1421277"/>
            <a:ext cx="5737411" cy="114984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solidFill>
                  <a:schemeClr val="tx1"/>
                </a:solidFill>
              </a:rPr>
              <a:t>．</a:t>
            </a:r>
            <a:r>
              <a:rPr lang="ja-JP" altLang="en-US" sz="2000" dirty="0" smtClean="0">
                <a:solidFill>
                  <a:schemeClr val="tx1"/>
                </a:solidFill>
              </a:rPr>
              <a:t>事業所が外国人技能実習生に認知症介護基礎研修を受講させる場合、入国後講習中に受講させてもよいですか？</a:t>
            </a:r>
            <a:endParaRPr kumimoji="1" lang="ja-JP" altLang="en-US" sz="2400" dirty="0">
              <a:solidFill>
                <a:schemeClr val="tx1"/>
              </a:solidFill>
            </a:endParaRPr>
          </a:p>
        </p:txBody>
      </p:sp>
      <p:sp>
        <p:nvSpPr>
          <p:cNvPr id="1254" name="正方形/長方形 15"/>
          <p:cNvSpPr/>
          <p:nvPr/>
        </p:nvSpPr>
        <p:spPr>
          <a:xfrm>
            <a:off x="251007" y="2855965"/>
            <a:ext cx="5737411" cy="328013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smtClean="0">
                <a:solidFill>
                  <a:schemeClr val="tx1"/>
                </a:solidFill>
              </a:rPr>
              <a:t>入国後講習中の外国人技能実習生については、入国後講習の期間中は業務に従事させないこととされていることから、認知症介護基礎研修を受講させることはできません。</a:t>
            </a:r>
            <a:endParaRPr lang="en-US" altLang="ja-JP" sz="2000" dirty="0" smtClean="0">
              <a:solidFill>
                <a:schemeClr val="tx1"/>
              </a:solidFill>
            </a:endParaRPr>
          </a:p>
          <a:p>
            <a:r>
              <a:rPr kumimoji="1" lang="ja-JP" altLang="en-US" sz="2000" dirty="0"/>
              <a:t>　</a:t>
            </a:r>
            <a:endParaRPr kumimoji="1" lang="ja-JP" altLang="en-US" sz="2400" dirty="0"/>
          </a:p>
        </p:txBody>
      </p:sp>
      <p:sp>
        <p:nvSpPr>
          <p:cNvPr id="1255" name="正方形/長方形 13"/>
          <p:cNvSpPr/>
          <p:nvPr/>
        </p:nvSpPr>
        <p:spPr>
          <a:xfrm>
            <a:off x="6203575" y="2569096"/>
            <a:ext cx="5737411" cy="4136503"/>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a:t>A</a:t>
            </a:r>
            <a:r>
              <a:rPr lang="ja-JP" altLang="en-US" sz="2000" dirty="0"/>
              <a:t> </a:t>
            </a:r>
            <a:r>
              <a:rPr lang="ja-JP" altLang="en-US" sz="2000" dirty="0" smtClean="0"/>
              <a:t>．令和４年度から、</a:t>
            </a:r>
            <a:r>
              <a:rPr lang="ja-JP" altLang="ja-JP" sz="2000" dirty="0" smtClean="0"/>
              <a:t>日本語</a:t>
            </a:r>
            <a:r>
              <a:rPr lang="ja-JP" altLang="ja-JP" sz="2000" dirty="0"/>
              <a:t>能力レベルＮ４（ＪＬＰＴ）程度で学べる「やさしい日本語」によるｅラーニングシステムが追加</a:t>
            </a:r>
            <a:r>
              <a:rPr lang="ja-JP" altLang="ja-JP" sz="2000" dirty="0" smtClean="0"/>
              <a:t>されま</a:t>
            </a:r>
            <a:r>
              <a:rPr lang="ja-JP" altLang="en-US" sz="2000" dirty="0" smtClean="0"/>
              <a:t>した</a:t>
            </a:r>
            <a:r>
              <a:rPr lang="ja-JP" altLang="ja-JP" sz="2000" dirty="0" smtClean="0"/>
              <a:t>。</a:t>
            </a:r>
            <a:endParaRPr lang="en-US" altLang="ja-JP" sz="2000" dirty="0" smtClean="0"/>
          </a:p>
          <a:p>
            <a:r>
              <a:rPr lang="ja-JP" altLang="en-US" sz="2000" dirty="0" smtClean="0"/>
              <a:t>　ｅラーニングホームページ「ほかの言葉はこちら」から「やさしい日本語（</a:t>
            </a:r>
            <a:r>
              <a:rPr lang="en-US" altLang="ja-JP" sz="2000" dirty="0" smtClean="0"/>
              <a:t>N4</a:t>
            </a:r>
            <a:r>
              <a:rPr lang="ja-JP" altLang="en-US" sz="2000" dirty="0" smtClean="0"/>
              <a:t>）」を選択することで、</a:t>
            </a:r>
            <a:r>
              <a:rPr lang="ja-JP" altLang="ja-JP" sz="2000" dirty="0" smtClean="0"/>
              <a:t>「</a:t>
            </a:r>
            <a:r>
              <a:rPr lang="ja-JP" altLang="ja-JP" sz="2000" dirty="0"/>
              <a:t>やさしい日本語」版受講者用操作</a:t>
            </a:r>
            <a:r>
              <a:rPr lang="ja-JP" altLang="ja-JP" sz="2000" dirty="0" smtClean="0"/>
              <a:t>マニュアル</a:t>
            </a:r>
            <a:r>
              <a:rPr lang="ja-JP" altLang="en-US" sz="2000" dirty="0" smtClean="0"/>
              <a:t>（「使うときの説明を見る」という項目）</a:t>
            </a:r>
            <a:r>
              <a:rPr lang="ja-JP" altLang="ja-JP" sz="2000" dirty="0" smtClean="0"/>
              <a:t>がダウンロード</a:t>
            </a:r>
            <a:r>
              <a:rPr lang="ja-JP" altLang="en-US" sz="2000" dirty="0" smtClean="0"/>
              <a:t>できます。</a:t>
            </a:r>
            <a:endParaRPr lang="en-US" altLang="ja-JP" sz="2000" dirty="0" smtClean="0"/>
          </a:p>
          <a:p>
            <a:r>
              <a:rPr lang="ja-JP" altLang="ja-JP" sz="2000" dirty="0" smtClean="0"/>
              <a:t>また</a:t>
            </a:r>
            <a:r>
              <a:rPr lang="ja-JP" altLang="en-US" sz="2000" dirty="0" smtClean="0"/>
              <a:t>、受講申込後に</a:t>
            </a:r>
            <a:r>
              <a:rPr lang="ja-JP" altLang="en-US" sz="2000" dirty="0"/>
              <a:t>ｅ</a:t>
            </a:r>
            <a:r>
              <a:rPr lang="ja-JP" altLang="en-US" sz="2000" dirty="0" smtClean="0"/>
              <a:t>ラーニングホームページでログインすると、</a:t>
            </a:r>
            <a:r>
              <a:rPr lang="ja-JP" altLang="ja-JP" sz="2000" dirty="0" smtClean="0"/>
              <a:t>ベトナム語</a:t>
            </a:r>
            <a:r>
              <a:rPr lang="ja-JP" altLang="en-US" sz="2000" dirty="0" smtClean="0"/>
              <a:t>、</a:t>
            </a:r>
            <a:r>
              <a:rPr lang="ja-JP" altLang="ja-JP" sz="2000" dirty="0" smtClean="0"/>
              <a:t>英語</a:t>
            </a:r>
            <a:r>
              <a:rPr lang="ja-JP" altLang="en-US" sz="2000" dirty="0" smtClean="0"/>
              <a:t>、</a:t>
            </a:r>
            <a:r>
              <a:rPr lang="ja-JP" altLang="ja-JP" sz="2000" dirty="0" smtClean="0"/>
              <a:t>インドネシア語</a:t>
            </a:r>
            <a:r>
              <a:rPr lang="ja-JP" altLang="en-US" sz="2000" dirty="0" smtClean="0"/>
              <a:t>、</a:t>
            </a:r>
            <a:r>
              <a:rPr lang="ja-JP" altLang="ja-JP" sz="2000" dirty="0" smtClean="0"/>
              <a:t>中国語</a:t>
            </a:r>
            <a:r>
              <a:rPr lang="ja-JP" altLang="en-US" sz="2000" dirty="0" smtClean="0"/>
              <a:t>、</a:t>
            </a:r>
            <a:r>
              <a:rPr lang="ja-JP" altLang="ja-JP" sz="2000" dirty="0" smtClean="0"/>
              <a:t>ビルマ語、タガログ語、ネパール語</a:t>
            </a:r>
            <a:r>
              <a:rPr lang="ja-JP" altLang="ja-JP" sz="2000" dirty="0"/>
              <a:t>の補助テキストがダウンロード</a:t>
            </a:r>
            <a:r>
              <a:rPr lang="ja-JP" altLang="ja-JP" sz="2000" dirty="0">
                <a:solidFill>
                  <a:schemeClr val="tx1"/>
                </a:solidFill>
              </a:rPr>
              <a:t>できます</a:t>
            </a:r>
            <a:r>
              <a:rPr lang="ja-JP" altLang="ja-JP" sz="2000" dirty="0" smtClean="0">
                <a:solidFill>
                  <a:schemeClr val="tx1"/>
                </a:solidFill>
              </a:rPr>
              <a:t>。</a:t>
            </a:r>
            <a:endParaRPr lang="en-US" altLang="ja-JP" sz="2000" dirty="0" smtClean="0">
              <a:solidFill>
                <a:schemeClr val="tx1"/>
              </a:solidFill>
            </a:endParaRPr>
          </a:p>
          <a:p>
            <a:r>
              <a:rPr lang="ja-JP" altLang="en-US" sz="2000" dirty="0"/>
              <a:t>　</a:t>
            </a:r>
            <a:r>
              <a:rPr lang="ja-JP" altLang="en-US" sz="2000" dirty="0" smtClean="0"/>
              <a:t>研修は日本語で行われますが、補助テキストを参考にしながら理解を深め、受講を進めてください。</a:t>
            </a:r>
            <a:endParaRPr lang="en-US" altLang="ja-JP" sz="2000" dirty="0" smtClean="0"/>
          </a:p>
        </p:txBody>
      </p:sp>
      <p:sp>
        <p:nvSpPr>
          <p:cNvPr id="1256" name="正方形/長方形 9"/>
          <p:cNvSpPr/>
          <p:nvPr/>
        </p:nvSpPr>
        <p:spPr>
          <a:xfrm>
            <a:off x="6203575" y="1421614"/>
            <a:ext cx="5737411" cy="103471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a:t>外国人介護職員が研修内容を理解して受講できるよう</a:t>
            </a:r>
            <a:r>
              <a:rPr lang="ja-JP" altLang="en-US" sz="2000" dirty="0" smtClean="0"/>
              <a:t>に、多言語化</a:t>
            </a:r>
            <a:r>
              <a:rPr lang="ja-JP" altLang="en-US" sz="2000" dirty="0"/>
              <a:t>された研修教材は提供</a:t>
            </a:r>
            <a:r>
              <a:rPr lang="ja-JP" altLang="en-US" sz="2000" dirty="0" smtClean="0"/>
              <a:t>されますか？</a:t>
            </a:r>
            <a:r>
              <a:rPr lang="ja-JP" altLang="en-US" sz="2000" dirty="0"/>
              <a:t>	</a:t>
            </a:r>
          </a:p>
        </p:txBody>
      </p:sp>
    </p:spTree>
    <p:extLst>
      <p:ext uri="{BB962C8B-B14F-4D97-AF65-F5344CB8AC3E}">
        <p14:creationId xmlns:p14="http://schemas.microsoft.com/office/powerpoint/2010/main" val="2796663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62"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rPr>
              <a:t>１．申込関係</a:t>
            </a:r>
            <a:endParaRPr lang="ja-JP" altLang="en-US" sz="2400" dirty="0">
              <a:solidFill>
                <a:schemeClr val="tx1"/>
              </a:solidFill>
            </a:endParaRPr>
          </a:p>
        </p:txBody>
      </p:sp>
      <p:sp>
        <p:nvSpPr>
          <p:cNvPr id="1263"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申込手続きについて</a:t>
            </a:r>
            <a:r>
              <a:rPr lang="ja-JP" altLang="en-US" sz="2000" u="sng" dirty="0">
                <a:solidFill>
                  <a:schemeClr val="tx1"/>
                </a:solidFill>
              </a:rPr>
              <a:t>　</a:t>
            </a:r>
            <a:r>
              <a:rPr lang="ja-JP" altLang="en-US" sz="2000" u="sng" dirty="0" smtClean="0">
                <a:solidFill>
                  <a:schemeClr val="tx1"/>
                </a:solidFill>
              </a:rPr>
              <a:t>①</a:t>
            </a:r>
            <a:endParaRPr lang="ja-JP" altLang="en-US" sz="2000" u="sng" dirty="0">
              <a:solidFill>
                <a:schemeClr val="tx1"/>
              </a:solidFill>
            </a:endParaRPr>
          </a:p>
        </p:txBody>
      </p:sp>
      <p:sp>
        <p:nvSpPr>
          <p:cNvPr id="1264"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⑧</a:t>
            </a:r>
            <a:endParaRPr kumimoji="1" lang="ja-JP" altLang="en-US" sz="1400" dirty="0"/>
          </a:p>
        </p:txBody>
      </p:sp>
      <p:sp>
        <p:nvSpPr>
          <p:cNvPr id="1265" name="正方形/長方形 14"/>
          <p:cNvSpPr/>
          <p:nvPr/>
        </p:nvSpPr>
        <p:spPr>
          <a:xfrm>
            <a:off x="251008" y="1421613"/>
            <a:ext cx="5737411" cy="132158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前年度以前の基礎研修受講の際に事業所コードを発行しましたが、担当者の異動のため、事業所コード通知のメールが確認できなくなりました。どのようにすればよいでしょうか？</a:t>
            </a:r>
            <a:endParaRPr kumimoji="1" lang="ja-JP" altLang="en-US" sz="2400" dirty="0"/>
          </a:p>
        </p:txBody>
      </p:sp>
      <p:sp>
        <p:nvSpPr>
          <p:cNvPr id="1266" name="正方形/長方形 15"/>
          <p:cNvSpPr/>
          <p:nvPr/>
        </p:nvSpPr>
        <p:spPr>
          <a:xfrm>
            <a:off x="251007" y="2855964"/>
            <a:ext cx="5737411" cy="384963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en-US" altLang="ja-JP" sz="2000" dirty="0" smtClean="0"/>
              <a:t>e</a:t>
            </a:r>
            <a:r>
              <a:rPr lang="ja-JP" altLang="en-US" sz="2000" dirty="0" smtClean="0"/>
              <a:t>ラーニングシステムのご案内トップページの「事業所コード・事業所名を忘れた時はここから」に、登録時に設定した登録代表メールアドレスを入力してください。設定したアドレスが不明な場合は「</a:t>
            </a:r>
            <a:r>
              <a:rPr lang="ja-JP" altLang="en-US" sz="2000" dirty="0" smtClean="0"/>
              <a:t>eラーニングに関するお問い合わせ</a:t>
            </a:r>
            <a:r>
              <a:rPr lang="ja-JP" altLang="en-US" sz="2000" dirty="0" smtClean="0"/>
              <a:t>」から研修実施団体へ照会するようお願いします。</a:t>
            </a:r>
            <a:endParaRPr lang="en-US" altLang="ja-JP" sz="2000" dirty="0" smtClean="0"/>
          </a:p>
          <a:p>
            <a:pPr algn="ctr"/>
            <a:r>
              <a:rPr lang="en-US" altLang="ja-JP" sz="2000" dirty="0"/>
              <a:t>https://kiso-elearning.jp/inquiry/</a:t>
            </a:r>
          </a:p>
          <a:p>
            <a:endParaRPr kumimoji="1" lang="en-US" altLang="ja-JP" sz="2000" dirty="0" smtClean="0"/>
          </a:p>
          <a:p>
            <a:r>
              <a:rPr kumimoji="1" lang="ja-JP" altLang="en-US" sz="2000" dirty="0"/>
              <a:t>　</a:t>
            </a:r>
            <a:r>
              <a:rPr kumimoji="1" lang="ja-JP" altLang="en-US" sz="2000" dirty="0" smtClean="0"/>
              <a:t>また、全国から問い合わせが集中する時期だと、回答までに数日かかることもありますので、その点はあらかじめご了承ください。</a:t>
            </a:r>
            <a:endParaRPr kumimoji="1" lang="ja-JP" altLang="en-US" sz="2400" dirty="0"/>
          </a:p>
        </p:txBody>
      </p:sp>
      <p:sp>
        <p:nvSpPr>
          <p:cNvPr id="1267" name="正方形/長方形 10"/>
          <p:cNvSpPr/>
          <p:nvPr/>
        </p:nvSpPr>
        <p:spPr>
          <a:xfrm>
            <a:off x="6203571" y="2542814"/>
            <a:ext cx="5737411" cy="416278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a:t>A</a:t>
            </a:r>
            <a:r>
              <a:rPr lang="ja-JP" altLang="en-US" sz="2000" dirty="0"/>
              <a:t> </a:t>
            </a:r>
            <a:r>
              <a:rPr lang="ja-JP" altLang="en-US" sz="2000" dirty="0" smtClean="0"/>
              <a:t>．</a:t>
            </a:r>
            <a:r>
              <a:rPr lang="en-US" altLang="ja-JP" sz="2000" dirty="0" smtClean="0"/>
              <a:t>eラーニング</a:t>
            </a:r>
            <a:r>
              <a:rPr lang="ja-JP" altLang="en-US" sz="2000" dirty="0" smtClean="0"/>
              <a:t>システムの仕様上、システム内で一度登録されたメールアドレスを別の人が使って登録することはできず、エラーとなってしまいます。受講する方がメールアドレスをお持ちでない場合は、フリーメールなどのメールアドレスを取得してください。</a:t>
            </a:r>
            <a:endParaRPr lang="en-US" altLang="ja-JP" sz="2000" dirty="0" smtClean="0"/>
          </a:p>
          <a:p>
            <a:endParaRPr lang="en-US" altLang="ja-JP" sz="2000" dirty="0" smtClean="0"/>
          </a:p>
          <a:p>
            <a:r>
              <a:rPr lang="en-US" altLang="ja-JP" sz="2000" dirty="0" smtClean="0"/>
              <a:t>【</a:t>
            </a:r>
            <a:r>
              <a:rPr lang="ja-JP" altLang="en-US" sz="2000" dirty="0" smtClean="0"/>
              <a:t>エラーとなる例</a:t>
            </a:r>
            <a:r>
              <a:rPr lang="en-US" altLang="ja-JP" sz="2000" dirty="0" smtClean="0"/>
              <a:t>】</a:t>
            </a:r>
            <a:endParaRPr lang="en-US" altLang="ja-JP" sz="2000" dirty="0"/>
          </a:p>
          <a:p>
            <a:r>
              <a:rPr lang="ja-JP" altLang="en-US" sz="2000" dirty="0" smtClean="0"/>
              <a:t>・事業所登録と受講者登録で同じメールアドレスを使おうとした場合</a:t>
            </a:r>
            <a:endParaRPr lang="en-US" altLang="ja-JP" sz="2000" dirty="0" smtClean="0"/>
          </a:p>
          <a:p>
            <a:r>
              <a:rPr lang="ja-JP" altLang="en-US" sz="2000" dirty="0" smtClean="0"/>
              <a:t>・受講者</a:t>
            </a:r>
            <a:r>
              <a:rPr lang="en-US" altLang="ja-JP" sz="2000" dirty="0" smtClean="0"/>
              <a:t>A</a:t>
            </a:r>
            <a:r>
              <a:rPr lang="ja-JP" altLang="en-US" sz="2000" dirty="0" err="1" smtClean="0"/>
              <a:t>さんと</a:t>
            </a:r>
            <a:r>
              <a:rPr lang="ja-JP" altLang="en-US" sz="2000" dirty="0" smtClean="0"/>
              <a:t>受講者</a:t>
            </a:r>
            <a:r>
              <a:rPr lang="en-US" altLang="ja-JP" sz="2000" dirty="0" smtClean="0"/>
              <a:t>B</a:t>
            </a:r>
            <a:r>
              <a:rPr lang="ja-JP" altLang="en-US" sz="2000" dirty="0" err="1" smtClean="0"/>
              <a:t>さんの</a:t>
            </a:r>
            <a:r>
              <a:rPr lang="ja-JP" altLang="en-US" sz="2000" dirty="0" smtClean="0"/>
              <a:t>登録で同じメールアドレスを使おうとした場合（事業所登録も同様です）</a:t>
            </a:r>
            <a:endParaRPr lang="en-US" altLang="ja-JP" sz="2000" dirty="0" smtClean="0"/>
          </a:p>
          <a:p>
            <a:r>
              <a:rPr lang="ja-JP" altLang="en-US" sz="2000" dirty="0" smtClean="0"/>
              <a:t>・昨年度受講された</a:t>
            </a:r>
            <a:r>
              <a:rPr lang="en-US" altLang="ja-JP" sz="2000" dirty="0" smtClean="0"/>
              <a:t>C</a:t>
            </a:r>
            <a:r>
              <a:rPr lang="ja-JP" altLang="en-US" sz="2000" dirty="0" err="1" smtClean="0"/>
              <a:t>さんが登</a:t>
            </a:r>
            <a:r>
              <a:rPr lang="ja-JP" altLang="en-US" sz="2000" dirty="0" smtClean="0"/>
              <a:t>録したメールアドレスを使って今年度受講の</a:t>
            </a:r>
            <a:r>
              <a:rPr lang="en-US" altLang="ja-JP" sz="2000" dirty="0" smtClean="0"/>
              <a:t>D</a:t>
            </a:r>
            <a:r>
              <a:rPr lang="ja-JP" altLang="en-US" sz="2000" dirty="0" err="1" smtClean="0"/>
              <a:t>さんが登</a:t>
            </a:r>
            <a:r>
              <a:rPr lang="ja-JP" altLang="en-US" sz="2000" dirty="0" smtClean="0"/>
              <a:t>録しようとした場合</a:t>
            </a:r>
            <a:endParaRPr lang="en-US" altLang="ja-JP" sz="2000" dirty="0" smtClean="0"/>
          </a:p>
          <a:p>
            <a:endParaRPr lang="en-US" altLang="ja-JP" sz="2000" dirty="0" smtClean="0"/>
          </a:p>
        </p:txBody>
      </p:sp>
      <p:sp>
        <p:nvSpPr>
          <p:cNvPr id="1268" name="正方形/長方形 11"/>
          <p:cNvSpPr/>
          <p:nvPr/>
        </p:nvSpPr>
        <p:spPr>
          <a:xfrm>
            <a:off x="6203571" y="1421612"/>
            <a:ext cx="5737411" cy="100843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事業所コードを発行する際に登録した事業所や法人の代表メールアドレスを使って受講申込することは可能</a:t>
            </a:r>
            <a:r>
              <a:rPr lang="ja-JP" altLang="en-US" sz="2000" dirty="0"/>
              <a:t>でしょうか</a:t>
            </a:r>
            <a:r>
              <a:rPr lang="ja-JP" altLang="en-US" sz="2000" dirty="0" smtClean="0"/>
              <a:t>？</a:t>
            </a:r>
            <a:endParaRPr lang="en-US" altLang="ja-JP" sz="2000" dirty="0" smtClean="0"/>
          </a:p>
        </p:txBody>
      </p:sp>
    </p:spTree>
    <p:extLst>
      <p:ext uri="{BB962C8B-B14F-4D97-AF65-F5344CB8AC3E}">
        <p14:creationId xmlns:p14="http://schemas.microsoft.com/office/powerpoint/2010/main" val="3401706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4"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rPr>
              <a:t>１．申込関係</a:t>
            </a:r>
            <a:endParaRPr lang="ja-JP" altLang="en-US" sz="2400" dirty="0">
              <a:solidFill>
                <a:schemeClr val="tx1"/>
              </a:solidFill>
            </a:endParaRPr>
          </a:p>
        </p:txBody>
      </p:sp>
      <p:sp>
        <p:nvSpPr>
          <p:cNvPr id="1275"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申込手続きについて</a:t>
            </a:r>
            <a:r>
              <a:rPr lang="ja-JP" altLang="en-US" sz="2000" u="sng" dirty="0">
                <a:solidFill>
                  <a:schemeClr val="tx1"/>
                </a:solidFill>
              </a:rPr>
              <a:t>　</a:t>
            </a:r>
            <a:r>
              <a:rPr lang="ja-JP" altLang="en-US" sz="2000" u="sng" dirty="0" smtClean="0">
                <a:solidFill>
                  <a:schemeClr val="tx1"/>
                </a:solidFill>
              </a:rPr>
              <a:t>②</a:t>
            </a:r>
            <a:endParaRPr lang="ja-JP" altLang="en-US" sz="2000" u="sng" dirty="0">
              <a:solidFill>
                <a:schemeClr val="tx1"/>
              </a:solidFill>
            </a:endParaRPr>
          </a:p>
        </p:txBody>
      </p:sp>
      <p:sp>
        <p:nvSpPr>
          <p:cNvPr id="1276"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⑨</a:t>
            </a:r>
            <a:endParaRPr kumimoji="1" lang="ja-JP" altLang="en-US" sz="1400" dirty="0"/>
          </a:p>
        </p:txBody>
      </p:sp>
      <p:sp>
        <p:nvSpPr>
          <p:cNvPr id="1277" name="正方形/長方形 14"/>
          <p:cNvSpPr/>
          <p:nvPr/>
        </p:nvSpPr>
        <p:spPr>
          <a:xfrm>
            <a:off x="251008" y="1421613"/>
            <a:ext cx="5737411" cy="132158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事業所コードを発行するため、</a:t>
            </a:r>
            <a:r>
              <a:rPr lang="en-US" altLang="ja-JP" sz="2000" dirty="0" smtClean="0"/>
              <a:t>eラーニング</a:t>
            </a:r>
            <a:r>
              <a:rPr lang="ja-JP" altLang="en-US" sz="2000" dirty="0" smtClean="0"/>
              <a:t>システムホームページの「事業所登録フォーム」で必要事項を入力していますが、介護保険事業所番号のない事業所なので、その項目が入力できません。</a:t>
            </a:r>
            <a:endParaRPr kumimoji="1" lang="ja-JP" altLang="en-US" sz="2400" dirty="0"/>
          </a:p>
        </p:txBody>
      </p:sp>
      <p:sp>
        <p:nvSpPr>
          <p:cNvPr id="1278" name="正方形/長方形 15"/>
          <p:cNvSpPr/>
          <p:nvPr/>
        </p:nvSpPr>
        <p:spPr>
          <a:xfrm>
            <a:off x="251007" y="2855964"/>
            <a:ext cx="5737411" cy="384963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．広島県ホームページで医療介護基盤課が公開している「広島</a:t>
            </a:r>
            <a:r>
              <a:rPr lang="ja-JP" altLang="en-US" sz="2000" dirty="0"/>
              <a:t>県内の</a:t>
            </a:r>
            <a:r>
              <a:rPr lang="ja-JP" altLang="en-US" sz="2000" dirty="0" smtClean="0"/>
              <a:t>指定事業所</a:t>
            </a:r>
            <a:r>
              <a:rPr lang="ja-JP" altLang="en-US" sz="2000" dirty="0"/>
              <a:t>・</a:t>
            </a:r>
            <a:r>
              <a:rPr lang="ja-JP" altLang="en-US" sz="2000" dirty="0" smtClean="0"/>
              <a:t>施設」の一覧（所在地が広島市のものを除く）を研修委託団体へ提出し</a:t>
            </a:r>
            <a:r>
              <a:rPr lang="ja-JP" altLang="en-US" sz="2400" dirty="0" smtClean="0"/>
              <a:t>、</a:t>
            </a:r>
            <a:r>
              <a:rPr lang="en-US" altLang="ja-JP" sz="2000" dirty="0" smtClean="0"/>
              <a:t>eラーニング</a:t>
            </a:r>
            <a:r>
              <a:rPr lang="ja-JP" altLang="en-US" sz="2000" dirty="0" smtClean="0"/>
              <a:t>システムへ取り込むことで、事業所コードの発行を可能にしています。</a:t>
            </a:r>
            <a:endParaRPr lang="en-US" altLang="ja-JP" sz="2000" dirty="0" smtClean="0"/>
          </a:p>
          <a:p>
            <a:r>
              <a:rPr lang="ja-JP" altLang="en-US" sz="2000" dirty="0"/>
              <a:t>　</a:t>
            </a:r>
            <a:r>
              <a:rPr lang="ja-JP" altLang="en-US" sz="2000" dirty="0" smtClean="0"/>
              <a:t>介護保険事業所番号のない事業所等については、その事前の処理が行われていないため、まずは県の担当者へご連絡ください。必要事項を聞き取りさせていただいた後に、研修委託団体へその情報を提供してシステムに取り込んでいただくことで、事業所コードの発行が可能となります。</a:t>
            </a:r>
            <a:endParaRPr lang="en-US" altLang="ja-JP" sz="2000" dirty="0" smtClean="0"/>
          </a:p>
        </p:txBody>
      </p:sp>
      <p:sp>
        <p:nvSpPr>
          <p:cNvPr id="1279" name="角丸四角形 2"/>
          <p:cNvSpPr/>
          <p:nvPr/>
        </p:nvSpPr>
        <p:spPr>
          <a:xfrm>
            <a:off x="6203571" y="1421613"/>
            <a:ext cx="5737411" cy="4907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a:t>
            </a:r>
            <a:r>
              <a:rPr lang="ja-JP" altLang="en-US" dirty="0"/>
              <a:t>県担当者へお伝えいただく必要事項</a:t>
            </a:r>
            <a:r>
              <a:rPr lang="en-US" altLang="ja-JP" dirty="0" smtClean="0"/>
              <a:t>】</a:t>
            </a:r>
          </a:p>
          <a:p>
            <a:pPr algn="ctr"/>
            <a:endParaRPr lang="en-US" altLang="ja-JP" dirty="0"/>
          </a:p>
          <a:p>
            <a:r>
              <a:rPr lang="ja-JP" altLang="en-US" dirty="0"/>
              <a:t>・介護保険事業所番号</a:t>
            </a:r>
            <a:endParaRPr lang="en-US" altLang="ja-JP" dirty="0"/>
          </a:p>
          <a:p>
            <a:r>
              <a:rPr lang="ja-JP" altLang="en-US" dirty="0"/>
              <a:t>　（広島県は</a:t>
            </a:r>
            <a:r>
              <a:rPr lang="en-US" altLang="ja-JP" dirty="0"/>
              <a:t>34</a:t>
            </a:r>
            <a:r>
              <a:rPr lang="ja-JP" altLang="en-US" dirty="0"/>
              <a:t>で始まる</a:t>
            </a:r>
            <a:r>
              <a:rPr lang="en-US" altLang="ja-JP" dirty="0"/>
              <a:t>10</a:t>
            </a:r>
            <a:r>
              <a:rPr lang="ja-JP" altLang="en-US" dirty="0"/>
              <a:t>桁の番号です。サ高住等で介護保険事業所番号がない場合は不要です）</a:t>
            </a:r>
            <a:endParaRPr lang="en-US" altLang="ja-JP" dirty="0"/>
          </a:p>
          <a:p>
            <a:r>
              <a:rPr lang="ja-JP" altLang="en-US" dirty="0" smtClean="0"/>
              <a:t>・</a:t>
            </a:r>
            <a:r>
              <a:rPr lang="ja-JP" altLang="en-US" dirty="0"/>
              <a:t>法人名</a:t>
            </a:r>
            <a:endParaRPr lang="en-US" altLang="ja-JP" dirty="0"/>
          </a:p>
          <a:p>
            <a:r>
              <a:rPr lang="ja-JP" altLang="en-US" dirty="0"/>
              <a:t>・事業所名</a:t>
            </a:r>
            <a:endParaRPr lang="en-US" altLang="ja-JP" dirty="0"/>
          </a:p>
          <a:p>
            <a:r>
              <a:rPr lang="ja-JP" altLang="en-US" dirty="0"/>
              <a:t>・事業所所在地</a:t>
            </a:r>
            <a:endParaRPr lang="en-US" altLang="ja-JP" dirty="0"/>
          </a:p>
          <a:p>
            <a:r>
              <a:rPr lang="ja-JP" altLang="en-US" dirty="0"/>
              <a:t>・事業所代表</a:t>
            </a:r>
            <a:r>
              <a:rPr lang="ja-JP" altLang="en-US" dirty="0" smtClean="0"/>
              <a:t>電話番号</a:t>
            </a:r>
            <a:endParaRPr lang="en-US" altLang="ja-JP" dirty="0" smtClean="0"/>
          </a:p>
          <a:p>
            <a:r>
              <a:rPr lang="ja-JP" altLang="en-US" dirty="0" smtClean="0"/>
              <a:t>・事業所の指定区分</a:t>
            </a:r>
            <a:endParaRPr lang="en-US" altLang="ja-JP" dirty="0" smtClean="0"/>
          </a:p>
          <a:p>
            <a:r>
              <a:rPr lang="ja-JP" altLang="en-US" dirty="0"/>
              <a:t>　</a:t>
            </a:r>
            <a:r>
              <a:rPr lang="ja-JP" altLang="en-US" dirty="0" smtClean="0"/>
              <a:t>（居宅型、地域密着型、施設型　など）</a:t>
            </a:r>
            <a:endParaRPr lang="en-US" altLang="ja-JP" dirty="0" smtClean="0"/>
          </a:p>
          <a:p>
            <a:r>
              <a:rPr lang="ja-JP" altLang="en-US" dirty="0" smtClean="0"/>
              <a:t>・サービスの種類</a:t>
            </a:r>
            <a:endParaRPr lang="en-US" altLang="ja-JP" dirty="0" smtClean="0"/>
          </a:p>
          <a:p>
            <a:r>
              <a:rPr lang="ja-JP" altLang="en-US" dirty="0"/>
              <a:t>　</a:t>
            </a:r>
            <a:r>
              <a:rPr lang="ja-JP" altLang="en-US" dirty="0" smtClean="0"/>
              <a:t>（通所介護、訪問介護、居宅介護　など</a:t>
            </a:r>
            <a:r>
              <a:rPr lang="ja-JP" altLang="en-US" dirty="0"/>
              <a:t>）</a:t>
            </a:r>
            <a:endParaRPr lang="en-US" altLang="ja-JP" dirty="0"/>
          </a:p>
          <a:p>
            <a:endParaRPr lang="en-US" altLang="ja-JP" dirty="0"/>
          </a:p>
        </p:txBody>
      </p:sp>
    </p:spTree>
    <p:extLst>
      <p:ext uri="{BB962C8B-B14F-4D97-AF65-F5344CB8AC3E}">
        <p14:creationId xmlns:p14="http://schemas.microsoft.com/office/powerpoint/2010/main" val="3270669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85"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rPr>
              <a:t>１．申込関係</a:t>
            </a:r>
            <a:endParaRPr lang="ja-JP" altLang="en-US" sz="2400" dirty="0">
              <a:solidFill>
                <a:schemeClr val="tx1"/>
              </a:solidFill>
            </a:endParaRPr>
          </a:p>
        </p:txBody>
      </p:sp>
      <p:sp>
        <p:nvSpPr>
          <p:cNvPr id="1286"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申込手続きについて</a:t>
            </a:r>
            <a:r>
              <a:rPr lang="ja-JP" altLang="en-US" sz="2000" u="sng" dirty="0">
                <a:solidFill>
                  <a:schemeClr val="tx1"/>
                </a:solidFill>
              </a:rPr>
              <a:t>　</a:t>
            </a:r>
            <a:r>
              <a:rPr lang="ja-JP" altLang="en-US" sz="2000" u="sng" dirty="0" smtClean="0">
                <a:solidFill>
                  <a:schemeClr val="tx1"/>
                </a:solidFill>
              </a:rPr>
              <a:t>③</a:t>
            </a:r>
            <a:endParaRPr lang="ja-JP" altLang="en-US" sz="2000" u="sng" dirty="0">
              <a:solidFill>
                <a:schemeClr val="tx1"/>
              </a:solidFill>
            </a:endParaRPr>
          </a:p>
        </p:txBody>
      </p:sp>
      <p:sp>
        <p:nvSpPr>
          <p:cNvPr id="1287"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t>⑩</a:t>
            </a:r>
            <a:endParaRPr kumimoji="1" lang="ja-JP" altLang="en-US" sz="1400" dirty="0"/>
          </a:p>
        </p:txBody>
      </p:sp>
      <p:sp>
        <p:nvSpPr>
          <p:cNvPr id="1288" name="正方形/長方形 14"/>
          <p:cNvSpPr/>
          <p:nvPr/>
        </p:nvSpPr>
        <p:spPr>
          <a:xfrm>
            <a:off x="251008"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本登録の際に事業所名を入力しても「事業所名が一致しない」と表示されてしまいます。</a:t>
            </a:r>
            <a:endParaRPr kumimoji="1" lang="ja-JP" altLang="en-US" sz="2400" dirty="0"/>
          </a:p>
        </p:txBody>
      </p:sp>
      <p:sp>
        <p:nvSpPr>
          <p:cNvPr id="1289" name="正方形/長方形 15"/>
          <p:cNvSpPr/>
          <p:nvPr/>
        </p:nvSpPr>
        <p:spPr>
          <a:xfrm>
            <a:off x="251007" y="2290482"/>
            <a:ext cx="5737411" cy="447126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．事業所のご担当の方が</a:t>
            </a:r>
            <a:r>
              <a:rPr lang="en-US" altLang="ja-JP" sz="2000" dirty="0" smtClean="0"/>
              <a:t>eラーニング</a:t>
            </a:r>
            <a:r>
              <a:rPr lang="ja-JP" altLang="en-US" sz="2000" dirty="0" smtClean="0"/>
              <a:t>システムで事業所登録をされた際の入力内容と完全一致していない場合は、このようなエラーになってしまいます。一例として、事業所名の中にスペース（空白）がある場合でも、登録時の入力が全角か半角かの違っている、あるいは正式にはスペースがあるのに事業所登録の際にスペースなしで入力されたものが登録された、というケースなどがあります。</a:t>
            </a:r>
            <a:endParaRPr lang="en-US" altLang="ja-JP" sz="2000" dirty="0"/>
          </a:p>
          <a:p>
            <a:r>
              <a:rPr lang="ja-JP" altLang="en-US" sz="2000" dirty="0" smtClean="0"/>
              <a:t>　対処法としては、事業所登録完了時にシステムから自動返信で事業所コードを記載したメールが送信されますので、そのメールを受講者の方へ転送していただき、メールにある事業所名や事業所コードをコピーして貼付するといった方法が一番間違いの起きにくい方法となります。</a:t>
            </a:r>
            <a:endParaRPr lang="en-US" altLang="ja-JP" sz="2000" dirty="0" smtClean="0"/>
          </a:p>
        </p:txBody>
      </p:sp>
      <p:sp>
        <p:nvSpPr>
          <p:cNvPr id="1290" name="正方形/長方形 10"/>
          <p:cNvSpPr/>
          <p:nvPr/>
        </p:nvSpPr>
        <p:spPr>
          <a:xfrm>
            <a:off x="6203579"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事業所の登録情報（メールアドレス・事業所名等）を変更するにはどうしたらいいですか？</a:t>
            </a:r>
            <a:endParaRPr kumimoji="1" lang="ja-JP" altLang="en-US" sz="2400" dirty="0"/>
          </a:p>
        </p:txBody>
      </p:sp>
      <p:sp>
        <p:nvSpPr>
          <p:cNvPr id="1291" name="正方形/長方形 11"/>
          <p:cNvSpPr/>
          <p:nvPr/>
        </p:nvSpPr>
        <p:spPr>
          <a:xfrm>
            <a:off x="6203578" y="2290483"/>
            <a:ext cx="5737411" cy="1337627"/>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en-US" altLang="ja-JP" sz="2000" dirty="0" smtClean="0"/>
              <a:t>eラーニング</a:t>
            </a:r>
            <a:r>
              <a:rPr lang="ja-JP" altLang="en-US" sz="2000" dirty="0" smtClean="0"/>
              <a:t>システムのお問い合わせフォームに以下の情報を送信してください。</a:t>
            </a:r>
            <a:endParaRPr lang="ja-JP" altLang="en-US" sz="2000" dirty="0"/>
          </a:p>
          <a:p>
            <a:r>
              <a:rPr lang="ja-JP" altLang="en-US" sz="2000" dirty="0" smtClean="0"/>
              <a:t>　①事業所名　②</a:t>
            </a:r>
            <a:r>
              <a:rPr lang="ja-JP" altLang="en-US" sz="2000" dirty="0"/>
              <a:t>事業所所在地の自治体（都道府県等</a:t>
            </a:r>
            <a:r>
              <a:rPr lang="ja-JP" altLang="en-US" sz="2000" dirty="0" smtClean="0"/>
              <a:t>）　③</a:t>
            </a:r>
            <a:r>
              <a:rPr lang="ja-JP" altLang="en-US" sz="2000" dirty="0"/>
              <a:t>修正前の</a:t>
            </a:r>
            <a:r>
              <a:rPr lang="ja-JP" altLang="en-US" sz="2000" dirty="0" smtClean="0"/>
              <a:t>情報　④</a:t>
            </a:r>
            <a:r>
              <a:rPr lang="ja-JP" altLang="en-US" sz="2000" dirty="0"/>
              <a:t>修正後の</a:t>
            </a:r>
            <a:r>
              <a:rPr lang="ja-JP" altLang="en-US" sz="2000" dirty="0" smtClean="0"/>
              <a:t>情報</a:t>
            </a:r>
            <a:endParaRPr lang="en-US" altLang="ja-JP" sz="2000" dirty="0" smtClean="0"/>
          </a:p>
        </p:txBody>
      </p:sp>
      <p:sp>
        <p:nvSpPr>
          <p:cNvPr id="1292" name="正方形/長方形 12"/>
          <p:cNvSpPr/>
          <p:nvPr/>
        </p:nvSpPr>
        <p:spPr>
          <a:xfrm>
            <a:off x="6203579" y="3740877"/>
            <a:ext cx="5737411" cy="85093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受講者の氏名の入力ミスが見つかりました。修正するにはどうしたらいいですか？</a:t>
            </a:r>
            <a:endParaRPr kumimoji="1" lang="ja-JP" altLang="en-US" sz="2400" dirty="0"/>
          </a:p>
        </p:txBody>
      </p:sp>
      <p:sp>
        <p:nvSpPr>
          <p:cNvPr id="1293" name="正方形/長方形 13"/>
          <p:cNvSpPr/>
          <p:nvPr/>
        </p:nvSpPr>
        <p:spPr>
          <a:xfrm>
            <a:off x="6203577" y="4701048"/>
            <a:ext cx="5737411" cy="188447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en-US" altLang="ja-JP" sz="2000" dirty="0" smtClean="0"/>
              <a:t>eラーニング</a:t>
            </a:r>
            <a:r>
              <a:rPr lang="ja-JP" altLang="en-US" sz="2000" dirty="0" smtClean="0"/>
              <a:t>システムのお問い合わせフォームに以下の情報を送信してください。</a:t>
            </a:r>
            <a:endParaRPr lang="ja-JP" altLang="en-US" sz="2000" dirty="0"/>
          </a:p>
          <a:p>
            <a:r>
              <a:rPr lang="ja-JP" altLang="en-US" sz="2000" dirty="0" smtClean="0"/>
              <a:t>　①受講者名（ログイン</a:t>
            </a:r>
            <a:r>
              <a:rPr lang="en-US" altLang="ja-JP" sz="2000" dirty="0" smtClean="0"/>
              <a:t>ID</a:t>
            </a:r>
            <a:r>
              <a:rPr lang="ja-JP" altLang="en-US" sz="2000" dirty="0" smtClean="0"/>
              <a:t>発行後は</a:t>
            </a:r>
            <a:r>
              <a:rPr lang="en-US" altLang="ja-JP" sz="2000" dirty="0" smtClean="0"/>
              <a:t>ID</a:t>
            </a:r>
            <a:r>
              <a:rPr lang="ja-JP" altLang="en-US" sz="2000" dirty="0" smtClean="0"/>
              <a:t>も）　②事業所名　③事業所</a:t>
            </a:r>
            <a:r>
              <a:rPr lang="ja-JP" altLang="en-US" sz="2000" dirty="0"/>
              <a:t>所在地の自治体（都道府県等</a:t>
            </a:r>
            <a:r>
              <a:rPr lang="ja-JP" altLang="en-US" sz="2000" dirty="0" smtClean="0"/>
              <a:t>）　④修正前</a:t>
            </a:r>
            <a:r>
              <a:rPr lang="ja-JP" altLang="en-US" sz="2000" dirty="0"/>
              <a:t>の</a:t>
            </a:r>
            <a:r>
              <a:rPr lang="ja-JP" altLang="en-US" sz="2000" dirty="0" smtClean="0"/>
              <a:t>情報（誤入力した氏名）　⑤修正後</a:t>
            </a:r>
            <a:r>
              <a:rPr lang="ja-JP" altLang="en-US" sz="2000" dirty="0"/>
              <a:t>の</a:t>
            </a:r>
            <a:r>
              <a:rPr lang="ja-JP" altLang="en-US" sz="2000" dirty="0" smtClean="0"/>
              <a:t>情報（正しい氏名）</a:t>
            </a:r>
            <a:endParaRPr lang="en-US" altLang="ja-JP" sz="2000" dirty="0" smtClean="0"/>
          </a:p>
        </p:txBody>
      </p:sp>
    </p:spTree>
    <p:extLst>
      <p:ext uri="{BB962C8B-B14F-4D97-AF65-F5344CB8AC3E}">
        <p14:creationId xmlns:p14="http://schemas.microsoft.com/office/powerpoint/2010/main" val="1221097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99"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rPr>
              <a:t>１．申込関係</a:t>
            </a:r>
            <a:endParaRPr lang="ja-JP" altLang="en-US" sz="2400" dirty="0">
              <a:solidFill>
                <a:schemeClr val="tx1"/>
              </a:solidFill>
            </a:endParaRPr>
          </a:p>
        </p:txBody>
      </p:sp>
      <p:sp>
        <p:nvSpPr>
          <p:cNvPr id="1300"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申込手続きについて</a:t>
            </a:r>
            <a:r>
              <a:rPr lang="ja-JP" altLang="en-US" sz="2000" u="sng" dirty="0">
                <a:solidFill>
                  <a:schemeClr val="tx1"/>
                </a:solidFill>
              </a:rPr>
              <a:t>　</a:t>
            </a:r>
            <a:r>
              <a:rPr lang="ja-JP" altLang="en-US" sz="2000" u="sng" dirty="0" smtClean="0">
                <a:solidFill>
                  <a:schemeClr val="tx1"/>
                </a:solidFill>
              </a:rPr>
              <a:t>④</a:t>
            </a:r>
            <a:endParaRPr lang="ja-JP" altLang="en-US" sz="2000" u="sng" dirty="0">
              <a:solidFill>
                <a:schemeClr val="tx1"/>
              </a:solidFill>
            </a:endParaRPr>
          </a:p>
        </p:txBody>
      </p:sp>
      <p:sp>
        <p:nvSpPr>
          <p:cNvPr id="1301"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⑪</a:t>
            </a:r>
            <a:endParaRPr kumimoji="1" lang="ja-JP" altLang="en-US" sz="1400" dirty="0"/>
          </a:p>
        </p:txBody>
      </p:sp>
      <p:sp>
        <p:nvSpPr>
          <p:cNvPr id="1302" name="正方形/長方形 14"/>
          <p:cNvSpPr/>
          <p:nvPr/>
        </p:nvSpPr>
        <p:spPr>
          <a:xfrm>
            <a:off x="251008" y="1421613"/>
            <a:ext cx="5737411" cy="103282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事業所登録をして、画面</a:t>
            </a:r>
            <a:r>
              <a:rPr lang="ja-JP" altLang="en-US" sz="2000" dirty="0"/>
              <a:t>で登録が完了したと表示</a:t>
            </a:r>
            <a:r>
              <a:rPr lang="ja-JP" altLang="en-US" sz="2000" dirty="0" smtClean="0"/>
              <a:t>されましたが、それ</a:t>
            </a:r>
            <a:r>
              <a:rPr lang="ja-JP" altLang="en-US" sz="2000" dirty="0"/>
              <a:t>から何も連絡</a:t>
            </a:r>
            <a:r>
              <a:rPr lang="ja-JP" altLang="en-US" sz="2000" dirty="0" smtClean="0"/>
              <a:t>がありません。</a:t>
            </a:r>
            <a:r>
              <a:rPr lang="ja-JP" altLang="en-US" sz="2000" dirty="0"/>
              <a:t>メール等が届くのでは</a:t>
            </a:r>
            <a:r>
              <a:rPr lang="ja-JP" altLang="en-US" sz="2000" dirty="0" smtClean="0"/>
              <a:t>ないでしょうか？</a:t>
            </a:r>
            <a:endParaRPr kumimoji="1" lang="ja-JP" altLang="en-US" sz="2400" dirty="0"/>
          </a:p>
        </p:txBody>
      </p:sp>
      <p:sp>
        <p:nvSpPr>
          <p:cNvPr id="1303" name="正方形/長方形 15"/>
          <p:cNvSpPr/>
          <p:nvPr/>
        </p:nvSpPr>
        <p:spPr>
          <a:xfrm>
            <a:off x="251007" y="2567207"/>
            <a:ext cx="5737411" cy="422520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．登録が完了した場合は、事業所コードが記載されたメールが</a:t>
            </a:r>
            <a:r>
              <a:rPr lang="ja-JP" altLang="en-US" sz="2000" dirty="0"/>
              <a:t>システムから自動</a:t>
            </a:r>
            <a:r>
              <a:rPr lang="ja-JP" altLang="en-US" sz="2000" dirty="0" smtClean="0"/>
              <a:t>送信されます。それが届かないということは、以下の可能性が考えられます。</a:t>
            </a:r>
            <a:endParaRPr lang="en-US" altLang="ja-JP" sz="2000" dirty="0" smtClean="0"/>
          </a:p>
          <a:p>
            <a:endParaRPr lang="en-US" altLang="ja-JP" sz="2000" dirty="0" smtClean="0"/>
          </a:p>
          <a:p>
            <a:r>
              <a:rPr lang="ja-JP" altLang="en-US" sz="2000" dirty="0" smtClean="0"/>
              <a:t>　・迷惑メール等のフォルダへ入ってしまっている</a:t>
            </a:r>
            <a:endParaRPr lang="en-US" altLang="ja-JP" sz="2000" dirty="0" smtClean="0"/>
          </a:p>
          <a:p>
            <a:r>
              <a:rPr lang="ja-JP" altLang="en-US" sz="2000" dirty="0"/>
              <a:t>　</a:t>
            </a:r>
            <a:r>
              <a:rPr lang="ja-JP" altLang="en-US" sz="2000" dirty="0" smtClean="0"/>
              <a:t>・ドメイン設定により、受信拒否されている</a:t>
            </a:r>
            <a:endParaRPr lang="en-US" altLang="ja-JP" sz="2000" dirty="0" smtClean="0"/>
          </a:p>
          <a:p>
            <a:r>
              <a:rPr lang="ja-JP" altLang="en-US" sz="2000" dirty="0" smtClean="0"/>
              <a:t>　・登録時のメールアドレスにスペルミスがあった</a:t>
            </a:r>
            <a:endParaRPr lang="en-US" altLang="ja-JP" sz="2000" dirty="0"/>
          </a:p>
          <a:p>
            <a:endParaRPr lang="en-US" altLang="ja-JP" sz="2000" dirty="0" smtClean="0"/>
          </a:p>
          <a:p>
            <a:r>
              <a:rPr lang="ja-JP" altLang="en-US" sz="2000" dirty="0" smtClean="0"/>
              <a:t>　迷惑メール対策等で受信拒否設定中の場合は「</a:t>
            </a:r>
            <a:r>
              <a:rPr lang="en-US" altLang="ja-JP" sz="2000" dirty="0" smtClean="0"/>
              <a:t>@zfhv.ftbb.net</a:t>
            </a:r>
            <a:r>
              <a:rPr lang="ja-JP" altLang="en-US" sz="2000" dirty="0" smtClean="0"/>
              <a:t>」のドメインを受信許可してください。</a:t>
            </a:r>
            <a:endParaRPr lang="en-US" altLang="ja-JP" sz="2000" dirty="0" smtClean="0"/>
          </a:p>
          <a:p>
            <a:r>
              <a:rPr lang="ja-JP" altLang="en-US" sz="2000" dirty="0" smtClean="0"/>
              <a:t>　</a:t>
            </a:r>
            <a:endParaRPr lang="en-US" altLang="ja-JP" sz="2000" dirty="0" smtClean="0"/>
          </a:p>
        </p:txBody>
      </p:sp>
      <p:sp>
        <p:nvSpPr>
          <p:cNvPr id="1304" name="正方形/長方形 11"/>
          <p:cNvSpPr/>
          <p:nvPr/>
        </p:nvSpPr>
        <p:spPr>
          <a:xfrm>
            <a:off x="6203578" y="1421613"/>
            <a:ext cx="5737411" cy="355191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2000" dirty="0" smtClean="0"/>
              <a:t>　登録</a:t>
            </a:r>
            <a:r>
              <a:rPr lang="ja-JP" altLang="en-US" sz="2000" dirty="0"/>
              <a:t>時のメールアドレスが誤っていた</a:t>
            </a:r>
            <a:r>
              <a:rPr lang="ja-JP" altLang="en-US" sz="2000" dirty="0" smtClean="0"/>
              <a:t>場合、システム</a:t>
            </a:r>
            <a:r>
              <a:rPr lang="ja-JP" altLang="en-US" sz="2000" dirty="0"/>
              <a:t>から自動送信されたメールが届かなかったかどうかの確認は</a:t>
            </a:r>
            <a:r>
              <a:rPr lang="ja-JP" altLang="en-US" sz="2000" dirty="0" smtClean="0"/>
              <a:t>できない仕様との</a:t>
            </a:r>
            <a:r>
              <a:rPr lang="ja-JP" altLang="en-US" sz="2000" dirty="0"/>
              <a:t>こと</a:t>
            </a:r>
            <a:r>
              <a:rPr lang="ja-JP" altLang="en-US" sz="2000" dirty="0" smtClean="0"/>
              <a:t>です。</a:t>
            </a:r>
            <a:endParaRPr lang="en-US" altLang="ja-JP" sz="2000" dirty="0" smtClean="0"/>
          </a:p>
          <a:p>
            <a:r>
              <a:rPr lang="ja-JP" altLang="en-US" sz="2000" dirty="0"/>
              <a:t>　</a:t>
            </a:r>
            <a:r>
              <a:rPr lang="ja-JP" altLang="en-US" sz="2000" dirty="0" smtClean="0"/>
              <a:t>登録</a:t>
            </a:r>
            <a:r>
              <a:rPr lang="ja-JP" altLang="en-US" sz="2000" dirty="0"/>
              <a:t>自体が完了しているかどうかは研修委託団体で</a:t>
            </a:r>
            <a:r>
              <a:rPr lang="ja-JP" altLang="en-US" sz="2000" dirty="0" smtClean="0"/>
              <a:t>確認できますので、</a:t>
            </a:r>
            <a:r>
              <a:rPr lang="en-US" altLang="ja-JP" sz="2000" dirty="0" smtClean="0"/>
              <a:t>eラーニング</a:t>
            </a:r>
            <a:r>
              <a:rPr lang="ja-JP" altLang="en-US" sz="2000" dirty="0" smtClean="0"/>
              <a:t>システムのホームページにあるお問い合せ</a:t>
            </a:r>
            <a:r>
              <a:rPr lang="ja-JP" altLang="en-US" sz="2000" dirty="0"/>
              <a:t>フォーム</a:t>
            </a:r>
            <a:r>
              <a:rPr lang="ja-JP" altLang="en-US" sz="2000" dirty="0" smtClean="0"/>
              <a:t>から、事業所登録後のメールが届かないこと、事業所コードを照会したいことについて記載して、送信してください。</a:t>
            </a:r>
            <a:endParaRPr lang="en-US" altLang="ja-JP" sz="2000" dirty="0" smtClean="0"/>
          </a:p>
          <a:p>
            <a:r>
              <a:rPr lang="ja-JP" altLang="en-US" sz="2000" dirty="0"/>
              <a:t>　</a:t>
            </a:r>
            <a:r>
              <a:rPr lang="ja-JP" altLang="en-US" sz="2000" dirty="0" smtClean="0"/>
              <a:t>全国からの問い合わせが集中する時期だと、対応に数日かかることもあるとのことなので、あらかじめご了承ください。</a:t>
            </a:r>
            <a:endParaRPr lang="en-US" altLang="ja-JP" sz="2000" dirty="0"/>
          </a:p>
          <a:p>
            <a:endParaRPr lang="en-US" altLang="ja-JP" sz="2000" dirty="0" smtClean="0"/>
          </a:p>
        </p:txBody>
      </p:sp>
    </p:spTree>
    <p:extLst>
      <p:ext uri="{BB962C8B-B14F-4D97-AF65-F5344CB8AC3E}">
        <p14:creationId xmlns:p14="http://schemas.microsoft.com/office/powerpoint/2010/main" val="9569075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10"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rPr>
              <a:t>１．申込関係</a:t>
            </a:r>
            <a:endParaRPr lang="ja-JP" altLang="en-US" sz="2400" dirty="0">
              <a:solidFill>
                <a:schemeClr val="tx1"/>
              </a:solidFill>
            </a:endParaRPr>
          </a:p>
        </p:txBody>
      </p:sp>
      <p:sp>
        <p:nvSpPr>
          <p:cNvPr id="1311"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申込手続きについて</a:t>
            </a:r>
            <a:r>
              <a:rPr lang="ja-JP" altLang="en-US" sz="2000" u="sng" dirty="0">
                <a:solidFill>
                  <a:schemeClr val="tx1"/>
                </a:solidFill>
              </a:rPr>
              <a:t>　⑤</a:t>
            </a:r>
          </a:p>
        </p:txBody>
      </p:sp>
      <p:sp>
        <p:nvSpPr>
          <p:cNvPr id="1312"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⑫</a:t>
            </a:r>
            <a:endParaRPr kumimoji="1" lang="ja-JP" altLang="en-US" sz="1400" dirty="0"/>
          </a:p>
        </p:txBody>
      </p:sp>
      <p:sp>
        <p:nvSpPr>
          <p:cNvPr id="1313" name="正方形/長方形 14"/>
          <p:cNvSpPr/>
          <p:nvPr/>
        </p:nvSpPr>
        <p:spPr>
          <a:xfrm>
            <a:off x="251008" y="1421614"/>
            <a:ext cx="5737411" cy="100843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受講希望者が外国人の方で、名前が３つに分かれています。姓と名の</a:t>
            </a:r>
            <a:r>
              <a:rPr lang="ja-JP" altLang="en-US" sz="2000" dirty="0"/>
              <a:t>２</a:t>
            </a:r>
            <a:r>
              <a:rPr lang="ja-JP" altLang="en-US" sz="2000" dirty="0" smtClean="0"/>
              <a:t>か所しか入力する欄がありませんが、どのようにしたらよいでしょうか？</a:t>
            </a:r>
            <a:endParaRPr kumimoji="1" lang="ja-JP" altLang="en-US" sz="2400" dirty="0"/>
          </a:p>
        </p:txBody>
      </p:sp>
      <p:sp>
        <p:nvSpPr>
          <p:cNvPr id="1314" name="正方形/長方形 15"/>
          <p:cNvSpPr/>
          <p:nvPr/>
        </p:nvSpPr>
        <p:spPr>
          <a:xfrm>
            <a:off x="251007" y="2542814"/>
            <a:ext cx="5737411" cy="101457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．システム上、２か所</a:t>
            </a:r>
            <a:r>
              <a:rPr lang="ja-JP" altLang="en-US" sz="2000" dirty="0"/>
              <a:t>しか入力できない</a:t>
            </a:r>
            <a:r>
              <a:rPr lang="ja-JP" altLang="en-US" sz="2000" dirty="0" smtClean="0"/>
              <a:t>ため、真ん中</a:t>
            </a:r>
            <a:r>
              <a:rPr lang="ja-JP" altLang="en-US" sz="2000" dirty="0"/>
              <a:t>の名前を姓か名に</a:t>
            </a:r>
            <a:r>
              <a:rPr lang="ja-JP" altLang="en-US" sz="2000" dirty="0" smtClean="0"/>
              <a:t>寄せていただき、その間</a:t>
            </a:r>
            <a:r>
              <a:rPr lang="ja-JP" altLang="en-US" sz="2000" dirty="0"/>
              <a:t>にスペース</a:t>
            </a:r>
            <a:r>
              <a:rPr lang="ja-JP" altLang="en-US" sz="2000" dirty="0" smtClean="0"/>
              <a:t>を入力してください。</a:t>
            </a:r>
            <a:endParaRPr kumimoji="1" lang="ja-JP" altLang="en-US" sz="2400" dirty="0"/>
          </a:p>
        </p:txBody>
      </p:sp>
      <p:sp>
        <p:nvSpPr>
          <p:cNvPr id="1315" name="正方形/長方形 9"/>
          <p:cNvSpPr/>
          <p:nvPr/>
        </p:nvSpPr>
        <p:spPr>
          <a:xfrm>
            <a:off x="251007" y="3670155"/>
            <a:ext cx="5737411" cy="134025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受講希望者が外国人の方で、名前が姓と名に分かれていないのですが、２か所の入力欄の片方が空欄となるためエラーになってしまいます。どのようにしたらよいでしょうか？</a:t>
            </a:r>
            <a:endParaRPr kumimoji="1" lang="ja-JP" altLang="en-US" sz="2400" dirty="0"/>
          </a:p>
        </p:txBody>
      </p:sp>
      <p:sp>
        <p:nvSpPr>
          <p:cNvPr id="1316" name="正方形/長方形 12"/>
          <p:cNvSpPr/>
          <p:nvPr/>
        </p:nvSpPr>
        <p:spPr>
          <a:xfrm>
            <a:off x="251006" y="5123172"/>
            <a:ext cx="5737411" cy="1734827"/>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ひとまず名前を途中で分けて姓と名にそれぞれ入力して登録を完了していただき、そのことを県の担当者へお伝えください。システムから直接氏名を修正する形になりますので、県を通じて研修実施団体の担当者へ連絡させていただきます。</a:t>
            </a:r>
            <a:endParaRPr kumimoji="1" lang="ja-JP" altLang="en-US" sz="2400" dirty="0"/>
          </a:p>
        </p:txBody>
      </p:sp>
      <p:sp>
        <p:nvSpPr>
          <p:cNvPr id="1317" name="正方形/長方形 10"/>
          <p:cNvSpPr/>
          <p:nvPr/>
        </p:nvSpPr>
        <p:spPr>
          <a:xfrm>
            <a:off x="6203579" y="1417905"/>
            <a:ext cx="5737411" cy="50952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受講料の支払いはどのようにしたらよいですか？</a:t>
            </a:r>
            <a:endParaRPr kumimoji="1" lang="ja-JP" altLang="en-US" sz="2400" dirty="0"/>
          </a:p>
        </p:txBody>
      </p:sp>
      <p:sp>
        <p:nvSpPr>
          <p:cNvPr id="1318" name="正方形/長方形 11"/>
          <p:cNvSpPr/>
          <p:nvPr/>
        </p:nvSpPr>
        <p:spPr>
          <a:xfrm>
            <a:off x="6203579" y="1927623"/>
            <a:ext cx="5737411" cy="467730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algn="l"/>
            <a:r>
              <a:rPr lang="en-US" altLang="ja-JP" sz="2000" dirty="0" smtClean="0">
                <a:solidFill>
                  <a:schemeClr val="tx1"/>
                </a:solidFill>
              </a:rPr>
              <a:t>A</a:t>
            </a:r>
            <a:r>
              <a:rPr lang="ja-JP" altLang="en-US" sz="2000" dirty="0" smtClean="0">
                <a:solidFill>
                  <a:schemeClr val="tx1"/>
                </a:solidFill>
              </a:rPr>
              <a:t> ．登</a:t>
            </a:r>
            <a:r>
              <a:rPr lang="ja-JP" altLang="en-US" sz="2000" dirty="0" smtClean="0">
                <a:solidFill>
                  <a:schemeClr val="tx1"/>
                </a:solidFill>
              </a:rPr>
              <a:t>録済のメールアドレスに「会員情報登録完了のお知らせとユーザーＩＤ」が送信された後に、支払い選択画面にて入金方法を選択してください。</a:t>
            </a:r>
            <a:endParaRPr sz="2000">
              <a:solidFill>
                <a:schemeClr val="tx1"/>
              </a:solidFill>
            </a:endParaRPr>
          </a:p>
          <a:p>
            <a:pPr algn="l"/>
            <a:r>
              <a:rPr lang="ja-JP" altLang="en-US" sz="2000">
                <a:solidFill>
                  <a:schemeClr val="tx1"/>
                </a:solidFill>
              </a:rPr>
              <a:t> 　受講料は一名につき3,000円（消費税込）です。</a:t>
            </a:r>
            <a:endParaRPr lang="ja-JP" altLang="en-US" sz="2000" dirty="0" smtClean="0">
              <a:solidFill>
                <a:schemeClr val="tx1"/>
              </a:solidFill>
            </a:endParaRPr>
          </a:p>
          <a:p>
            <a:pPr algn="l"/>
            <a:r>
              <a:rPr lang="ja-JP" altLang="en-US" sz="2000">
                <a:solidFill>
                  <a:schemeClr val="tx1"/>
                </a:solidFill>
              </a:rPr>
              <a:t> 　受講料の支払いは、受講者ごとに「支払方法選択</a:t>
            </a:r>
            <a:r>
              <a:rPr lang="ja-JP" altLang="en-US" sz="2000">
                <a:solidFill>
                  <a:schemeClr val="tx1"/>
                </a:solidFill>
              </a:rPr>
              <a:t>支払い または ライセンスキー登録」をお願いします。</a:t>
            </a:r>
            <a:endParaRPr lang="ja-JP" altLang="en-US" sz="2000">
              <a:solidFill>
                <a:schemeClr val="tx1"/>
              </a:solidFill>
            </a:endParaRPr>
          </a:p>
          <a:p>
            <a:pPr algn="l"/>
            <a:r>
              <a:rPr lang="ja-JP" altLang="en-US" sz="2000">
                <a:solidFill>
                  <a:schemeClr val="tx1"/>
                </a:solidFill>
              </a:rPr>
              <a:t>　銀行振込の場合、受講者ごとに振込先が異なります（振込手数料は受講者様にてご負担願います）。</a:t>
            </a:r>
            <a:endParaRPr lang="ja-JP" altLang="en-US" sz="2000">
              <a:solidFill>
                <a:schemeClr val="tx1"/>
              </a:solidFill>
            </a:endParaRPr>
          </a:p>
          <a:p>
            <a:r>
              <a:rPr lang="ja-JP" altLang="en-US" sz="2000">
                <a:solidFill>
                  <a:schemeClr val="tx1"/>
                </a:solidFill>
              </a:rPr>
              <a:t>　事業所にて複数名をまとめて支払う場合は、事業所にてライセンスキーの購入が必要となります。</a:t>
            </a:r>
            <a:endParaRPr kumimoji="1" lang="ja-JP" altLang="en-US" sz="2000" dirty="0">
              <a:solidFill>
                <a:schemeClr val="tx1"/>
              </a:solidFill>
            </a:endParaRPr>
          </a:p>
          <a:p>
            <a:endParaRPr lang="ja-JP" altLang="en-US" sz="2000">
              <a:solidFill>
                <a:schemeClr val="tx1"/>
              </a:solidFill>
            </a:endParaRPr>
          </a:p>
          <a:p>
            <a:r>
              <a:rPr lang="ja-JP" altLang="en-US" sz="2000">
                <a:solidFill>
                  <a:schemeClr val="tx1"/>
                </a:solidFill>
              </a:rPr>
              <a:t>詳しくは、</a:t>
            </a:r>
            <a:r>
              <a:rPr lang="ja-JP" altLang="en-US" sz="2000">
                <a:solidFill>
                  <a:schemeClr val="tx1"/>
                </a:solidFill>
              </a:rPr>
              <a:t>認知症介護基礎研修 eラーニングのご案内 (https://kiso-elearning.jp)　受講までの手続き３STEP　STEP３受講料の支払いをする　「注意と詳細はこちら」</a:t>
            </a:r>
            <a:r>
              <a:rPr lang="ja-JP" altLang="en-US" sz="2000">
                <a:solidFill>
                  <a:schemeClr val="tx1"/>
                </a:solidFill>
              </a:rPr>
              <a:t>をご参照ください。</a:t>
            </a:r>
            <a:endParaRPr lang="ja-JP" altLang="en-US" sz="2000">
              <a:solidFill>
                <a:schemeClr val="tx1"/>
              </a:solidFill>
            </a:endParaRPr>
          </a:p>
        </p:txBody>
      </p:sp>
    </p:spTree>
    <p:extLst>
      <p:ext uri="{BB962C8B-B14F-4D97-AF65-F5344CB8AC3E}">
        <p14:creationId xmlns:p14="http://schemas.microsoft.com/office/powerpoint/2010/main" val="3620843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24"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２</a:t>
            </a:r>
            <a:r>
              <a:rPr lang="ja-JP" altLang="en-US" sz="2400" dirty="0" smtClean="0">
                <a:solidFill>
                  <a:schemeClr val="tx1"/>
                </a:solidFill>
              </a:rPr>
              <a:t>．受講関係</a:t>
            </a:r>
            <a:endParaRPr lang="ja-JP" altLang="en-US" sz="2400" dirty="0">
              <a:solidFill>
                <a:schemeClr val="tx1"/>
              </a:solidFill>
            </a:endParaRPr>
          </a:p>
        </p:txBody>
      </p:sp>
      <p:sp>
        <p:nvSpPr>
          <p:cNvPr id="1325"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受講環境について</a:t>
            </a:r>
            <a:r>
              <a:rPr lang="ja-JP" altLang="en-US" sz="2000" u="sng" dirty="0">
                <a:solidFill>
                  <a:schemeClr val="tx1"/>
                </a:solidFill>
              </a:rPr>
              <a:t>　①</a:t>
            </a:r>
          </a:p>
        </p:txBody>
      </p:sp>
      <p:sp>
        <p:nvSpPr>
          <p:cNvPr id="1326"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⑬</a:t>
            </a:r>
            <a:endParaRPr kumimoji="1" lang="ja-JP" altLang="en-US" sz="1400" dirty="0"/>
          </a:p>
        </p:txBody>
      </p:sp>
      <p:sp>
        <p:nvSpPr>
          <p:cNvPr id="1327" name="正方形/長方形 14"/>
          <p:cNvSpPr/>
          <p:nvPr/>
        </p:nvSpPr>
        <p:spPr>
          <a:xfrm>
            <a:off x="251008"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事業所内の受講者を会議室に集めるなどして、一斉受講させる</a:t>
            </a:r>
            <a:r>
              <a:rPr lang="ja-JP" altLang="en-US" sz="2000" dirty="0"/>
              <a:t>と</a:t>
            </a:r>
            <a:r>
              <a:rPr lang="ja-JP" altLang="en-US" sz="2000" dirty="0" smtClean="0"/>
              <a:t>いうようなことは可能でしょうか？</a:t>
            </a:r>
            <a:endParaRPr kumimoji="1" lang="ja-JP" altLang="en-US" sz="2400" dirty="0"/>
          </a:p>
        </p:txBody>
      </p:sp>
      <p:sp>
        <p:nvSpPr>
          <p:cNvPr id="1328" name="正方形/長方形 15"/>
          <p:cNvSpPr/>
          <p:nvPr/>
        </p:nvSpPr>
        <p:spPr>
          <a:xfrm>
            <a:off x="251008" y="2290482"/>
            <a:ext cx="5737411" cy="456751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．認知症介護基礎研修は受講者一人一人に</a:t>
            </a:r>
            <a:r>
              <a:rPr lang="en-US" altLang="ja-JP" sz="2000" dirty="0" smtClean="0"/>
              <a:t>ID</a:t>
            </a:r>
            <a:r>
              <a:rPr lang="ja-JP" altLang="en-US" sz="2000" dirty="0" smtClean="0"/>
              <a:t>が発行されます。それぞれがその</a:t>
            </a:r>
            <a:r>
              <a:rPr lang="en-US" altLang="ja-JP" sz="2000" dirty="0" smtClean="0"/>
              <a:t>ID</a:t>
            </a:r>
            <a:r>
              <a:rPr lang="ja-JP" altLang="en-US" sz="2000" dirty="0" smtClean="0"/>
              <a:t>で</a:t>
            </a:r>
            <a:r>
              <a:rPr lang="en-US" altLang="ja-JP" sz="2000" dirty="0" smtClean="0"/>
              <a:t>eラーニング</a:t>
            </a:r>
            <a:r>
              <a:rPr lang="ja-JP" altLang="en-US" sz="2000" dirty="0" smtClean="0"/>
              <a:t>システムへログインして受講していただき、受講完了後に</a:t>
            </a:r>
            <a:r>
              <a:rPr lang="en-US" altLang="ja-JP" sz="2000" dirty="0" err="1" smtClean="0"/>
              <a:t>Mypage</a:t>
            </a:r>
            <a:r>
              <a:rPr lang="ja-JP" altLang="en-US" sz="2000" dirty="0" smtClean="0"/>
              <a:t>から修了証をダウンロードするという流れになります。</a:t>
            </a:r>
            <a:endParaRPr lang="en-US" altLang="ja-JP" sz="2000" dirty="0" smtClean="0"/>
          </a:p>
          <a:p>
            <a:endParaRPr lang="en-US" altLang="ja-JP" sz="2000" dirty="0" smtClean="0"/>
          </a:p>
          <a:p>
            <a:r>
              <a:rPr lang="ja-JP" altLang="en-US" sz="2000" dirty="0"/>
              <a:t>　</a:t>
            </a:r>
            <a:r>
              <a:rPr lang="ja-JP" altLang="en-US" sz="2000" dirty="0" smtClean="0"/>
              <a:t>仮に</a:t>
            </a:r>
            <a:r>
              <a:rPr lang="en-US" altLang="ja-JP" sz="2000" dirty="0" smtClean="0"/>
              <a:t>A</a:t>
            </a:r>
            <a:r>
              <a:rPr lang="ja-JP" altLang="en-US" sz="2000" dirty="0" err="1" smtClean="0"/>
              <a:t>さんの</a:t>
            </a:r>
            <a:r>
              <a:rPr lang="en-US" altLang="ja-JP" sz="2000" dirty="0" smtClean="0"/>
              <a:t>ID</a:t>
            </a:r>
            <a:r>
              <a:rPr lang="ja-JP" altLang="en-US" sz="2000" dirty="0" smtClean="0"/>
              <a:t>でログインしたパソコンの画面をプロジェクター等で</a:t>
            </a:r>
            <a:r>
              <a:rPr lang="en-US" altLang="ja-JP" sz="2000" dirty="0" smtClean="0"/>
              <a:t>B</a:t>
            </a:r>
            <a:r>
              <a:rPr lang="ja-JP" altLang="en-US" sz="2000" dirty="0" smtClean="0"/>
              <a:t>さん、</a:t>
            </a:r>
            <a:r>
              <a:rPr lang="en-US" altLang="ja-JP" sz="2000" dirty="0" smtClean="0"/>
              <a:t>C</a:t>
            </a:r>
            <a:r>
              <a:rPr lang="ja-JP" altLang="en-US" sz="2000" dirty="0" err="1" smtClean="0"/>
              <a:t>さんが</a:t>
            </a:r>
            <a:r>
              <a:rPr lang="ja-JP" altLang="en-US" sz="2000" dirty="0" smtClean="0"/>
              <a:t>同時に視聴できるようにして、そのまま受講完了したとしても、システム上は</a:t>
            </a:r>
            <a:r>
              <a:rPr lang="en-US" altLang="ja-JP" sz="2000" dirty="0" smtClean="0"/>
              <a:t>A</a:t>
            </a:r>
            <a:r>
              <a:rPr lang="ja-JP" altLang="en-US" sz="2000" dirty="0" err="1" smtClean="0"/>
              <a:t>さん</a:t>
            </a:r>
            <a:r>
              <a:rPr lang="ja-JP" altLang="en-US" sz="2000" dirty="0" smtClean="0"/>
              <a:t>のみ修了して、</a:t>
            </a:r>
            <a:r>
              <a:rPr lang="en-US" altLang="ja-JP" sz="2000" dirty="0" smtClean="0"/>
              <a:t>B</a:t>
            </a:r>
            <a:r>
              <a:rPr lang="ja-JP" altLang="en-US" sz="2000" dirty="0" err="1" smtClean="0"/>
              <a:t>さん</a:t>
            </a:r>
            <a:r>
              <a:rPr lang="ja-JP" altLang="en-US" sz="2000" dirty="0" smtClean="0"/>
              <a:t>と</a:t>
            </a:r>
            <a:r>
              <a:rPr lang="en-US" altLang="ja-JP" sz="2000" dirty="0" smtClean="0"/>
              <a:t>C</a:t>
            </a:r>
            <a:r>
              <a:rPr lang="ja-JP" altLang="en-US" sz="2000" dirty="0" err="1" smtClean="0"/>
              <a:t>さんは</a:t>
            </a:r>
            <a:r>
              <a:rPr lang="ja-JP" altLang="en-US" sz="2000" dirty="0" smtClean="0"/>
              <a:t>未受講のままという扱いになります。</a:t>
            </a:r>
            <a:endParaRPr lang="en-US" altLang="ja-JP" sz="2000" dirty="0" smtClean="0"/>
          </a:p>
          <a:p>
            <a:endParaRPr lang="en-US" altLang="ja-JP" sz="2000" dirty="0" smtClean="0"/>
          </a:p>
          <a:p>
            <a:r>
              <a:rPr lang="ja-JP" altLang="en-US" sz="2000" dirty="0"/>
              <a:t>　</a:t>
            </a:r>
            <a:r>
              <a:rPr lang="ja-JP" altLang="en-US" sz="2000" dirty="0" smtClean="0"/>
              <a:t>質問の状況では、会議室に受講者全員分のパソコン等が用意され、個別にログインした状態で一斉に</a:t>
            </a:r>
            <a:endParaRPr lang="en-US" altLang="ja-JP" sz="2000" dirty="0" smtClean="0"/>
          </a:p>
        </p:txBody>
      </p:sp>
      <p:sp>
        <p:nvSpPr>
          <p:cNvPr id="1329" name="正方形/長方形 17"/>
          <p:cNvSpPr/>
          <p:nvPr/>
        </p:nvSpPr>
        <p:spPr>
          <a:xfrm>
            <a:off x="6203576" y="1421613"/>
            <a:ext cx="5737411" cy="2866113"/>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2000" dirty="0"/>
              <a:t>受講させるという意味であればそれも可能です</a:t>
            </a:r>
            <a:r>
              <a:rPr lang="ja-JP" altLang="en-US" sz="2000" dirty="0" smtClean="0"/>
              <a:t>が、一台の</a:t>
            </a:r>
            <a:r>
              <a:rPr lang="ja-JP" altLang="en-US" sz="2000" dirty="0"/>
              <a:t>パソコンで全員が同時受講したいという</a:t>
            </a:r>
            <a:r>
              <a:rPr lang="ja-JP" altLang="en-US" sz="2000" dirty="0" smtClean="0"/>
              <a:t>ことであれば、それは不可能となります。</a:t>
            </a:r>
            <a:endParaRPr lang="en-US" altLang="ja-JP" sz="2000" dirty="0" smtClean="0"/>
          </a:p>
          <a:p>
            <a:endParaRPr lang="en-US" altLang="ja-JP" sz="2000" dirty="0"/>
          </a:p>
          <a:p>
            <a:r>
              <a:rPr lang="ja-JP" altLang="en-US" sz="2000" dirty="0" smtClean="0"/>
              <a:t>　もし、研修受講のために長時間使えるパソコンが事業所にひとつしかないという場合は、受講者間で利用時間を調整するなどして受講していただくか、ご自宅等で</a:t>
            </a:r>
            <a:r>
              <a:rPr lang="en-US" altLang="ja-JP" sz="2000" dirty="0" smtClean="0"/>
              <a:t>eラーニング</a:t>
            </a:r>
            <a:r>
              <a:rPr lang="ja-JP" altLang="en-US" sz="2000" dirty="0" smtClean="0"/>
              <a:t>システムにログインして受講してください。</a:t>
            </a:r>
            <a:endParaRPr lang="en-US" altLang="ja-JP" sz="2000" dirty="0" smtClean="0"/>
          </a:p>
        </p:txBody>
      </p:sp>
      <p:sp>
        <p:nvSpPr>
          <p:cNvPr id="1330" name="正方形/長方形 9"/>
          <p:cNvSpPr/>
          <p:nvPr/>
        </p:nvSpPr>
        <p:spPr>
          <a:xfrm>
            <a:off x="6203577" y="5265825"/>
            <a:ext cx="5737411" cy="159217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．受講登録後に受講者マイページでテキストがダウンロードできます。</a:t>
            </a:r>
            <a:endParaRPr lang="en-US" altLang="ja-JP" sz="2000" dirty="0" smtClean="0"/>
          </a:p>
          <a:p>
            <a:r>
              <a:rPr lang="ja-JP" altLang="en-US" sz="2000" dirty="0" smtClean="0"/>
              <a:t>　</a:t>
            </a:r>
            <a:r>
              <a:rPr lang="ja-JP" altLang="en-US" sz="2000" dirty="0" smtClean="0"/>
              <a:t>また、</a:t>
            </a:r>
            <a:r>
              <a:rPr lang="ja-JP" altLang="en-US" sz="2000" dirty="0" smtClean="0"/>
              <a:t>外国人受講者向けの補助テキストとして、英語、ベトナム語、インドネシア語、中国語、ビルマ語、タガログ語、ネパール語のものがあります。</a:t>
            </a:r>
            <a:endParaRPr lang="ja-JP" altLang="en-US" sz="2000" dirty="0" smtClean="0"/>
          </a:p>
        </p:txBody>
      </p:sp>
      <p:sp>
        <p:nvSpPr>
          <p:cNvPr id="1331" name="正方形/長方形 10"/>
          <p:cNvSpPr/>
          <p:nvPr/>
        </p:nvSpPr>
        <p:spPr>
          <a:xfrm>
            <a:off x="6203576" y="4396955"/>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この研修にはテキストは配布されないのでしょうか？</a:t>
            </a:r>
            <a:endParaRPr kumimoji="1" lang="ja-JP" altLang="en-US" sz="2400" dirty="0"/>
          </a:p>
        </p:txBody>
      </p:sp>
    </p:spTree>
    <p:extLst>
      <p:ext uri="{BB962C8B-B14F-4D97-AF65-F5344CB8AC3E}">
        <p14:creationId xmlns:p14="http://schemas.microsoft.com/office/powerpoint/2010/main" val="1728739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34"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２</a:t>
            </a:r>
            <a:r>
              <a:rPr lang="ja-JP" altLang="en-US" sz="2400" dirty="0" smtClean="0">
                <a:solidFill>
                  <a:schemeClr val="tx1"/>
                </a:solidFill>
              </a:rPr>
              <a:t>．受講関係</a:t>
            </a:r>
            <a:endParaRPr lang="ja-JP" altLang="en-US" sz="2400" dirty="0">
              <a:solidFill>
                <a:schemeClr val="tx1"/>
              </a:solidFill>
            </a:endParaRPr>
          </a:p>
        </p:txBody>
      </p:sp>
      <p:sp>
        <p:nvSpPr>
          <p:cNvPr id="1335"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受講環境について</a:t>
            </a:r>
            <a:r>
              <a:rPr lang="ja-JP" altLang="en-US" sz="2000" u="sng" dirty="0">
                <a:solidFill>
                  <a:schemeClr val="tx1"/>
                </a:solidFill>
              </a:rPr>
              <a:t>　</a:t>
            </a:r>
            <a:r>
              <a:rPr lang="ja-JP" altLang="en-US" sz="2000" u="sng" dirty="0" smtClean="0">
                <a:solidFill>
                  <a:schemeClr val="tx1"/>
                </a:solidFill>
              </a:rPr>
              <a:t>②</a:t>
            </a:r>
            <a:endParaRPr lang="ja-JP" altLang="en-US" sz="2000" u="sng" dirty="0">
              <a:solidFill>
                <a:schemeClr val="tx1"/>
              </a:solidFill>
            </a:endParaRPr>
          </a:p>
        </p:txBody>
      </p:sp>
      <p:sp>
        <p:nvSpPr>
          <p:cNvPr id="1336"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⑭</a:t>
            </a:r>
            <a:endParaRPr kumimoji="1" lang="ja-JP" altLang="en-US" sz="1400" dirty="0"/>
          </a:p>
        </p:txBody>
      </p:sp>
      <p:sp>
        <p:nvSpPr>
          <p:cNvPr id="1337" name="正方形/長方形 14"/>
          <p:cNvSpPr/>
          <p:nvPr/>
        </p:nvSpPr>
        <p:spPr>
          <a:xfrm>
            <a:off x="251008" y="4044496"/>
            <a:ext cx="5737411" cy="133361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スマートフォンで受講していますが、動画を視聴して次に進もうとしても画面が変わりません。端末が対応していないのでしょうか？また、受講に対応する端末はどういったものがありますか？</a:t>
            </a:r>
            <a:endParaRPr kumimoji="1" lang="ja-JP" altLang="en-US" sz="2400" dirty="0"/>
          </a:p>
        </p:txBody>
      </p:sp>
      <p:sp>
        <p:nvSpPr>
          <p:cNvPr id="1338" name="正方形/長方形 15"/>
          <p:cNvSpPr/>
          <p:nvPr/>
        </p:nvSpPr>
        <p:spPr>
          <a:xfrm>
            <a:off x="251008" y="5490882"/>
            <a:ext cx="5737411" cy="136711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en-US" altLang="ja-JP" sz="2000" dirty="0" smtClean="0"/>
              <a:t>eラーニング</a:t>
            </a:r>
            <a:r>
              <a:rPr lang="ja-JP" altLang="en-US" sz="2000" dirty="0" smtClean="0"/>
              <a:t>システムで受講する必須環境として、</a:t>
            </a:r>
            <a:r>
              <a:rPr lang="en-US" altLang="ja-JP" sz="2000" dirty="0" smtClean="0"/>
              <a:t>HTML5</a:t>
            </a:r>
            <a:r>
              <a:rPr lang="ja-JP" altLang="en-US" sz="2000" dirty="0" smtClean="0"/>
              <a:t>対応ブラウザおよび</a:t>
            </a:r>
            <a:r>
              <a:rPr lang="en-US" altLang="ja-JP" sz="2000" dirty="0" smtClean="0"/>
              <a:t>JavaScript</a:t>
            </a:r>
            <a:r>
              <a:rPr lang="ja-JP" altLang="en-US" sz="2000" dirty="0" smtClean="0"/>
              <a:t>が有効になっていることが条件となります。</a:t>
            </a:r>
            <a:endParaRPr lang="en-US" altLang="ja-JP" sz="2000" dirty="0" smtClean="0"/>
          </a:p>
        </p:txBody>
      </p:sp>
      <p:sp>
        <p:nvSpPr>
          <p:cNvPr id="1339" name="正方形/長方形 9"/>
          <p:cNvSpPr/>
          <p:nvPr/>
        </p:nvSpPr>
        <p:spPr>
          <a:xfrm>
            <a:off x="251009" y="2298623"/>
            <a:ext cx="5737411" cy="163310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．主にパソコンで受講することを想定されているため、対応しないスマートフォン等では一部表示がされなかったり、正常に動作しない可能性があります。</a:t>
            </a:r>
            <a:endParaRPr lang="en-US" altLang="ja-JP" sz="2000" dirty="0" smtClean="0"/>
          </a:p>
          <a:p>
            <a:r>
              <a:rPr lang="ja-JP" altLang="en-US" sz="2000" dirty="0"/>
              <a:t>　</a:t>
            </a:r>
            <a:r>
              <a:rPr lang="ja-JP" altLang="en-US" sz="2000" dirty="0" smtClean="0"/>
              <a:t>また、動画を視聴する際にはデータ量が大きくなりますので、</a:t>
            </a:r>
            <a:r>
              <a:rPr lang="en-US" altLang="ja-JP" sz="2000" dirty="0" err="1" smtClean="0"/>
              <a:t>Wi-fi</a:t>
            </a:r>
            <a:r>
              <a:rPr lang="ja-JP" altLang="en-US" sz="2000" dirty="0" smtClean="0"/>
              <a:t>環境下でのご利用が推奨されます。</a:t>
            </a:r>
            <a:endParaRPr lang="en-US" altLang="ja-JP" sz="2000" dirty="0" smtClean="0"/>
          </a:p>
        </p:txBody>
      </p:sp>
      <p:sp>
        <p:nvSpPr>
          <p:cNvPr id="1340" name="正方形/長方形 10"/>
          <p:cNvSpPr/>
          <p:nvPr/>
        </p:nvSpPr>
        <p:spPr>
          <a:xfrm>
            <a:off x="251008" y="142975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スマートフォンやタブレットで受講することはできますか？</a:t>
            </a:r>
            <a:endParaRPr kumimoji="1" lang="ja-JP" altLang="en-US" sz="2400" dirty="0"/>
          </a:p>
        </p:txBody>
      </p:sp>
      <p:sp>
        <p:nvSpPr>
          <p:cNvPr id="1341" name="正方形/長方形 12"/>
          <p:cNvSpPr/>
          <p:nvPr/>
        </p:nvSpPr>
        <p:spPr>
          <a:xfrm>
            <a:off x="6203576" y="1421613"/>
            <a:ext cx="5737411" cy="530403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2000" dirty="0" smtClean="0"/>
              <a:t>　対応ブラウザは、</a:t>
            </a:r>
            <a:r>
              <a:rPr lang="en-US" altLang="ja-JP" sz="2000" dirty="0" smtClean="0"/>
              <a:t>Microsoft Edge</a:t>
            </a:r>
            <a:r>
              <a:rPr lang="ja-JP" altLang="en-US" sz="2000" dirty="0" err="1" smtClean="0"/>
              <a:t>、</a:t>
            </a:r>
            <a:r>
              <a:rPr lang="en-US" altLang="ja-JP" sz="2000" dirty="0" smtClean="0"/>
              <a:t>Google Chrome</a:t>
            </a:r>
            <a:r>
              <a:rPr lang="ja-JP" altLang="en-US" sz="2000" dirty="0" err="1" smtClean="0"/>
              <a:t>、</a:t>
            </a:r>
            <a:r>
              <a:rPr lang="en-US" altLang="ja-JP" sz="2000" dirty="0" smtClean="0"/>
              <a:t>Firefox</a:t>
            </a:r>
            <a:r>
              <a:rPr lang="ja-JP" altLang="en-US" sz="2000" dirty="0" err="1" smtClean="0"/>
              <a:t>、</a:t>
            </a:r>
            <a:r>
              <a:rPr lang="en-US" altLang="ja-JP" sz="2000" dirty="0" smtClean="0"/>
              <a:t>Safari</a:t>
            </a:r>
            <a:r>
              <a:rPr lang="ja-JP" altLang="en-US" sz="2000" dirty="0" smtClean="0"/>
              <a:t>の最新版が推奨されております。</a:t>
            </a:r>
            <a:endParaRPr lang="en-US" altLang="ja-JP" sz="2000" dirty="0" smtClean="0"/>
          </a:p>
          <a:p>
            <a:r>
              <a:rPr lang="ja-JP" altLang="en-US" sz="2000" dirty="0"/>
              <a:t>　</a:t>
            </a:r>
            <a:r>
              <a:rPr lang="ja-JP" altLang="en-US" sz="2000" dirty="0" smtClean="0"/>
              <a:t>受講が進められないなどの不具合がある場合は、ブラウザ環境や設定などをご確認ください。それでも改善しない場合は、一度別のパソコン等でログインして、正常に動作するかをお試しください。</a:t>
            </a:r>
            <a:endParaRPr lang="en-US" altLang="ja-JP" sz="2000" dirty="0" smtClean="0"/>
          </a:p>
          <a:p>
            <a:endParaRPr lang="en-US" altLang="ja-JP" sz="2000" dirty="0" smtClean="0"/>
          </a:p>
          <a:p>
            <a:r>
              <a:rPr lang="ja-JP" altLang="en-US" sz="2000" dirty="0"/>
              <a:t>　</a:t>
            </a:r>
            <a:r>
              <a:rPr lang="ja-JP" altLang="en-US" sz="2000" dirty="0" smtClean="0"/>
              <a:t>その上でなお受講が進められないという場合は、</a:t>
            </a:r>
            <a:r>
              <a:rPr lang="en-US" altLang="ja-JP" sz="2000" dirty="0" smtClean="0"/>
              <a:t> </a:t>
            </a:r>
            <a:r>
              <a:rPr lang="en-US" altLang="ja-JP" sz="2000" dirty="0"/>
              <a:t>eラーニング</a:t>
            </a:r>
            <a:r>
              <a:rPr lang="ja-JP" altLang="en-US" sz="2000" dirty="0"/>
              <a:t>システムのホームページにあるお問い合せフォーム</a:t>
            </a:r>
            <a:r>
              <a:rPr lang="ja-JP" altLang="en-US" sz="2000" dirty="0" smtClean="0"/>
              <a:t>から、受講が進められないこと</a:t>
            </a:r>
            <a:r>
              <a:rPr lang="ja-JP" altLang="en-US" sz="2000" dirty="0"/>
              <a:t>に</a:t>
            </a:r>
            <a:r>
              <a:rPr lang="ja-JP" altLang="en-US" sz="2000" dirty="0" smtClean="0"/>
              <a:t>ついて、受講環境や使用端末などを合わせて記載して、送信</a:t>
            </a:r>
            <a:r>
              <a:rPr lang="ja-JP" altLang="en-US" sz="2000" dirty="0"/>
              <a:t>してください。</a:t>
            </a:r>
            <a:endParaRPr lang="en-US" altLang="ja-JP" sz="2000" dirty="0"/>
          </a:p>
          <a:p>
            <a:r>
              <a:rPr lang="ja-JP" altLang="en-US" sz="2000" dirty="0"/>
              <a:t>　全国からの問い合わせが集中する時期だ</a:t>
            </a:r>
            <a:r>
              <a:rPr lang="ja-JP" altLang="en-US" sz="2000" dirty="0" smtClean="0"/>
              <a:t>と、対応</a:t>
            </a:r>
            <a:r>
              <a:rPr lang="ja-JP" altLang="en-US" sz="2000" dirty="0"/>
              <a:t>に数日かかることもあるとのこと</a:t>
            </a:r>
            <a:r>
              <a:rPr lang="ja-JP" altLang="en-US" sz="2000" dirty="0" smtClean="0"/>
              <a:t>なので、あらかじめ</a:t>
            </a:r>
            <a:r>
              <a:rPr lang="ja-JP" altLang="en-US" sz="2000" dirty="0"/>
              <a:t>ご了承ください。</a:t>
            </a:r>
            <a:endParaRPr lang="en-US" altLang="ja-JP" sz="2000" dirty="0" smtClean="0"/>
          </a:p>
        </p:txBody>
      </p:sp>
    </p:spTree>
    <p:extLst>
      <p:ext uri="{BB962C8B-B14F-4D97-AF65-F5344CB8AC3E}">
        <p14:creationId xmlns:p14="http://schemas.microsoft.com/office/powerpoint/2010/main" val="2647497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44"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２</a:t>
            </a:r>
            <a:r>
              <a:rPr lang="ja-JP" altLang="en-US" sz="2400" dirty="0" smtClean="0">
                <a:solidFill>
                  <a:schemeClr val="tx1"/>
                </a:solidFill>
              </a:rPr>
              <a:t>．受講関係</a:t>
            </a:r>
            <a:endParaRPr lang="ja-JP" altLang="en-US" sz="2400" dirty="0">
              <a:solidFill>
                <a:schemeClr val="tx1"/>
              </a:solidFill>
            </a:endParaRPr>
          </a:p>
        </p:txBody>
      </p:sp>
      <p:sp>
        <p:nvSpPr>
          <p:cNvPr id="1345"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受講について　①</a:t>
            </a:r>
            <a:endParaRPr lang="ja-JP" altLang="en-US" sz="2000" u="sng" dirty="0">
              <a:solidFill>
                <a:schemeClr val="tx1"/>
              </a:solidFill>
            </a:endParaRPr>
          </a:p>
        </p:txBody>
      </p:sp>
      <p:sp>
        <p:nvSpPr>
          <p:cNvPr id="1346"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⑮</a:t>
            </a:r>
            <a:endParaRPr kumimoji="1" lang="ja-JP" altLang="en-US" sz="1400" dirty="0"/>
          </a:p>
        </p:txBody>
      </p:sp>
      <p:sp>
        <p:nvSpPr>
          <p:cNvPr id="1347" name="正方形/長方形 14"/>
          <p:cNvSpPr/>
          <p:nvPr/>
        </p:nvSpPr>
        <p:spPr>
          <a:xfrm>
            <a:off x="251008"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en-US" altLang="ja-JP" sz="2000" dirty="0" smtClean="0"/>
              <a:t>ID</a:t>
            </a:r>
            <a:r>
              <a:rPr lang="ja-JP" altLang="en-US" sz="2000" dirty="0" smtClean="0"/>
              <a:t>の記載されたメールを紛失してしまいましたが、どのようにすればいいですか？</a:t>
            </a:r>
            <a:endParaRPr kumimoji="1" lang="ja-JP" altLang="en-US" sz="2400" dirty="0"/>
          </a:p>
        </p:txBody>
      </p:sp>
      <p:sp>
        <p:nvSpPr>
          <p:cNvPr id="1348" name="正方形/長方形 15"/>
          <p:cNvSpPr/>
          <p:nvPr/>
        </p:nvSpPr>
        <p:spPr>
          <a:xfrm>
            <a:off x="251008" y="2290482"/>
            <a:ext cx="5737411" cy="1403213"/>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en-US" altLang="ja-JP" sz="2000" dirty="0" smtClean="0"/>
              <a:t>eラーニング</a:t>
            </a:r>
            <a:r>
              <a:rPr lang="ja-JP" altLang="en-US" sz="2000" dirty="0" smtClean="0"/>
              <a:t>システムのトップ画面にある「</a:t>
            </a:r>
            <a:r>
              <a:rPr lang="en-US" altLang="ja-JP" sz="2000" dirty="0" smtClean="0"/>
              <a:t>ID</a:t>
            </a:r>
            <a:r>
              <a:rPr lang="ja-JP" altLang="en-US" sz="2000" dirty="0" smtClean="0"/>
              <a:t>・パスワードを忘れた方はこちら」から再発行の申込をして、再発行の手続きに関する通知メールの内容に従い、手続きをしてください。</a:t>
            </a:r>
            <a:endParaRPr lang="en-US" altLang="ja-JP" sz="2000" dirty="0" smtClean="0"/>
          </a:p>
        </p:txBody>
      </p:sp>
      <p:sp>
        <p:nvSpPr>
          <p:cNvPr id="1349" name="正方形/長方形 9"/>
          <p:cNvSpPr/>
          <p:nvPr/>
        </p:nvSpPr>
        <p:spPr>
          <a:xfrm>
            <a:off x="6203577" y="2290483"/>
            <a:ext cx="5737411" cy="78960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．確認テストの問題はランダムで出題されるのが標準仕様となっております。</a:t>
            </a:r>
            <a:endParaRPr lang="en-US" altLang="ja-JP" sz="2000" dirty="0" smtClean="0"/>
          </a:p>
        </p:txBody>
      </p:sp>
      <p:sp>
        <p:nvSpPr>
          <p:cNvPr id="1350" name="正方形/長方形 10"/>
          <p:cNvSpPr/>
          <p:nvPr/>
        </p:nvSpPr>
        <p:spPr>
          <a:xfrm>
            <a:off x="6203576"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確認テストを再挑戦しているのですが、前の時と違う問題が出題されました。</a:t>
            </a:r>
            <a:endParaRPr kumimoji="1" lang="ja-JP" altLang="en-US" sz="2400" dirty="0"/>
          </a:p>
        </p:txBody>
      </p:sp>
      <p:sp>
        <p:nvSpPr>
          <p:cNvPr id="1351" name="正方形/長方形 11"/>
          <p:cNvSpPr/>
          <p:nvPr/>
        </p:nvSpPr>
        <p:spPr>
          <a:xfrm>
            <a:off x="251008" y="3806461"/>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確認テストは全問正解できなかった場合はどうなるのでしょうか？</a:t>
            </a:r>
            <a:endParaRPr kumimoji="1" lang="ja-JP" altLang="en-US" sz="2400" dirty="0"/>
          </a:p>
        </p:txBody>
      </p:sp>
      <p:sp>
        <p:nvSpPr>
          <p:cNvPr id="1352" name="正方形/長方形 12"/>
          <p:cNvSpPr/>
          <p:nvPr/>
        </p:nvSpPr>
        <p:spPr>
          <a:xfrm>
            <a:off x="251008" y="4675330"/>
            <a:ext cx="5737411" cy="2062354"/>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．全問正解しないと次の章に進めません。</a:t>
            </a:r>
            <a:endParaRPr lang="en-US" altLang="ja-JP" sz="2000" dirty="0" smtClean="0"/>
          </a:p>
          <a:p>
            <a:r>
              <a:rPr lang="ja-JP" altLang="en-US" sz="2000" dirty="0"/>
              <a:t>　</a:t>
            </a:r>
            <a:r>
              <a:rPr lang="ja-JP" altLang="en-US" sz="2000" dirty="0" smtClean="0"/>
              <a:t>確認テストは何度でも受けることができますので、回答後に表示される解説や、動画の再視聴で不正解だった箇所をチェックしていただき、全問正解を目指してください。</a:t>
            </a:r>
            <a:endParaRPr lang="en-US" altLang="ja-JP" sz="2000" dirty="0" smtClean="0"/>
          </a:p>
        </p:txBody>
      </p:sp>
      <p:sp>
        <p:nvSpPr>
          <p:cNvPr id="1353" name="正方形/長方形 18"/>
          <p:cNvSpPr/>
          <p:nvPr/>
        </p:nvSpPr>
        <p:spPr>
          <a:xfrm>
            <a:off x="6203577" y="4061721"/>
            <a:ext cx="5737411" cy="254526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．受講者が集中するなどしてサーバー</a:t>
            </a:r>
            <a:r>
              <a:rPr lang="ja-JP" altLang="en-US" sz="2000" dirty="0"/>
              <a:t>に負荷がかかって</a:t>
            </a:r>
            <a:r>
              <a:rPr lang="ja-JP" altLang="en-US" sz="2000" dirty="0" smtClean="0"/>
              <a:t>いる場合、一時的にアクセス</a:t>
            </a:r>
            <a:r>
              <a:rPr lang="ja-JP" altLang="en-US" sz="2000" dirty="0"/>
              <a:t>しづらい状況</a:t>
            </a:r>
            <a:r>
              <a:rPr lang="ja-JP" altLang="en-US" sz="2000" dirty="0" smtClean="0"/>
              <a:t>が続くことも確認されているようです。しばらく時間を空けてから試してみてください。</a:t>
            </a:r>
            <a:endParaRPr lang="en-US" altLang="ja-JP" sz="2000" dirty="0"/>
          </a:p>
          <a:p>
            <a:r>
              <a:rPr lang="ja-JP" altLang="en-US" sz="2000" dirty="0" smtClean="0"/>
              <a:t>　また、動画の容量が大きいため、通信環境が安定していないことが原因となっている可能性もあるので、スマートフォン等であれば</a:t>
            </a:r>
            <a:r>
              <a:rPr lang="en-US" altLang="ja-JP" sz="2000" dirty="0" err="1" smtClean="0"/>
              <a:t>Wi-fi</a:t>
            </a:r>
            <a:r>
              <a:rPr lang="ja-JP" altLang="en-US" sz="2000" dirty="0" smtClean="0"/>
              <a:t>環境下で接続するなど、接続状況をご確認ください。</a:t>
            </a:r>
            <a:endParaRPr lang="en-US" altLang="ja-JP" sz="2000" dirty="0" smtClean="0"/>
          </a:p>
        </p:txBody>
      </p:sp>
      <p:sp>
        <p:nvSpPr>
          <p:cNvPr id="1354" name="正方形/長方形 19"/>
          <p:cNvSpPr/>
          <p:nvPr/>
        </p:nvSpPr>
        <p:spPr>
          <a:xfrm>
            <a:off x="6203576" y="3192851"/>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受講中に</a:t>
            </a:r>
            <a:r>
              <a:rPr lang="en-US" altLang="ja-JP" sz="2000" dirty="0" smtClean="0"/>
              <a:t>eラーニング</a:t>
            </a:r>
            <a:r>
              <a:rPr lang="ja-JP" altLang="en-US" sz="2000" dirty="0" smtClean="0"/>
              <a:t>システムが固まってしまい、動かなくなりました。</a:t>
            </a:r>
            <a:endParaRPr kumimoji="1" lang="ja-JP" altLang="en-US" sz="2400" dirty="0"/>
          </a:p>
        </p:txBody>
      </p:sp>
    </p:spTree>
    <p:extLst>
      <p:ext uri="{BB962C8B-B14F-4D97-AF65-F5344CB8AC3E}">
        <p14:creationId xmlns:p14="http://schemas.microsoft.com/office/powerpoint/2010/main" val="291622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9" name="テキスト ボックス 3"/>
          <p:cNvSpPr txBox="1"/>
          <p:nvPr/>
        </p:nvSpPr>
        <p:spPr>
          <a:xfrm>
            <a:off x="251012" y="233084"/>
            <a:ext cx="1168997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dirty="0" smtClean="0"/>
              <a:t>目次</a:t>
            </a:r>
            <a:endParaRPr kumimoji="1" lang="ja-JP" altLang="en-US" sz="2400" dirty="0"/>
          </a:p>
        </p:txBody>
      </p:sp>
      <p:sp>
        <p:nvSpPr>
          <p:cNvPr id="1120" name="テキスト ボックス 5"/>
          <p:cNvSpPr txBox="1"/>
          <p:nvPr/>
        </p:nvSpPr>
        <p:spPr>
          <a:xfrm>
            <a:off x="251012" y="694749"/>
            <a:ext cx="5737411" cy="5509200"/>
          </a:xfrm>
          <a:prstGeom prst="rect">
            <a:avLst/>
          </a:prstGeom>
          <a:noFill/>
        </p:spPr>
        <p:txBody>
          <a:bodyPr wrap="square" rtlCol="0">
            <a:spAutoFit/>
          </a:bodyPr>
          <a:lstStyle/>
          <a:p>
            <a:r>
              <a:rPr lang="ja-JP" altLang="en-US" sz="1600" dirty="0"/>
              <a:t>１</a:t>
            </a:r>
            <a:r>
              <a:rPr lang="ja-JP" altLang="en-US" sz="1600" dirty="0" smtClean="0"/>
              <a:t>．申込関係</a:t>
            </a:r>
            <a:endParaRPr lang="en-US" altLang="ja-JP" sz="1600" dirty="0" smtClean="0"/>
          </a:p>
          <a:p>
            <a:endParaRPr lang="en-US" altLang="ja-JP" sz="1600" dirty="0" smtClean="0"/>
          </a:p>
          <a:p>
            <a:r>
              <a:rPr lang="ja-JP" altLang="en-US" sz="1600" u="sng" dirty="0" smtClean="0"/>
              <a:t>受講</a:t>
            </a:r>
            <a:r>
              <a:rPr lang="ja-JP" altLang="en-US" sz="1600" u="sng" dirty="0"/>
              <a:t>の義務づけについて　①</a:t>
            </a:r>
          </a:p>
          <a:p>
            <a:r>
              <a:rPr lang="ja-JP" altLang="en-US" sz="1600" dirty="0" smtClean="0"/>
              <a:t>・養成</a:t>
            </a:r>
            <a:r>
              <a:rPr lang="ja-JP" altLang="en-US" sz="1600" dirty="0"/>
              <a:t>施設及び福祉系高校</a:t>
            </a:r>
            <a:r>
              <a:rPr lang="ja-JP" altLang="en-US" sz="1600" dirty="0" smtClean="0"/>
              <a:t>での認知症科目受講者について</a:t>
            </a:r>
            <a:endParaRPr lang="en-US" altLang="ja-JP" sz="1600" dirty="0" smtClean="0"/>
          </a:p>
          <a:p>
            <a:r>
              <a:rPr lang="ja-JP" altLang="en-US" sz="1600" dirty="0" smtClean="0"/>
              <a:t>・</a:t>
            </a:r>
            <a:r>
              <a:rPr lang="ja-JP" altLang="en-US" sz="1600" dirty="0"/>
              <a:t>認知症介護実践者研修の</a:t>
            </a:r>
            <a:r>
              <a:rPr lang="ja-JP" altLang="en-US" sz="1600" dirty="0" smtClean="0"/>
              <a:t>修了者について</a:t>
            </a:r>
            <a:endParaRPr lang="en-US" altLang="ja-JP" sz="1600" dirty="0" smtClean="0"/>
          </a:p>
          <a:p>
            <a:r>
              <a:rPr lang="ja-JP" altLang="en-US" sz="1600" dirty="0" smtClean="0"/>
              <a:t>・</a:t>
            </a:r>
            <a:r>
              <a:rPr lang="ja-JP" altLang="en-US" sz="1600" dirty="0"/>
              <a:t>認知症サポーター養成</a:t>
            </a:r>
            <a:r>
              <a:rPr lang="ja-JP" altLang="en-US" sz="1600" dirty="0" smtClean="0"/>
              <a:t>講座修了者に</a:t>
            </a:r>
            <a:r>
              <a:rPr lang="ja-JP" altLang="en-US" sz="1600" dirty="0"/>
              <a:t>ついて</a:t>
            </a:r>
            <a:endParaRPr lang="en-US" altLang="ja-JP" sz="1600" dirty="0"/>
          </a:p>
          <a:p>
            <a:r>
              <a:rPr lang="ja-JP" altLang="en-US" sz="1600" dirty="0" smtClean="0"/>
              <a:t>・</a:t>
            </a:r>
            <a:r>
              <a:rPr lang="ja-JP" altLang="en-US" sz="1600" dirty="0"/>
              <a:t>義務づけ対象外の</a:t>
            </a:r>
            <a:r>
              <a:rPr lang="ja-JP" altLang="en-US" sz="1600" dirty="0" smtClean="0"/>
              <a:t>資格所持者について</a:t>
            </a:r>
            <a:endParaRPr lang="en-US" altLang="ja-JP" sz="1600" dirty="0" smtClean="0"/>
          </a:p>
          <a:p>
            <a:pPr algn="r"/>
            <a:r>
              <a:rPr lang="ja-JP" altLang="en-US" sz="1600" dirty="0" smtClean="0"/>
              <a:t>・・・①</a:t>
            </a:r>
            <a:endParaRPr lang="en-US" altLang="ja-JP" sz="1600" dirty="0"/>
          </a:p>
          <a:p>
            <a:r>
              <a:rPr lang="ja-JP" altLang="en-US" sz="1600" u="sng" dirty="0" smtClean="0"/>
              <a:t>受講</a:t>
            </a:r>
            <a:r>
              <a:rPr lang="ja-JP" altLang="en-US" sz="1600" u="sng" dirty="0"/>
              <a:t>の義務づけについて　</a:t>
            </a:r>
            <a:r>
              <a:rPr lang="ja-JP" altLang="en-US" sz="1600" u="sng" dirty="0" smtClean="0"/>
              <a:t>②</a:t>
            </a:r>
            <a:endParaRPr lang="ja-JP" altLang="en-US" sz="1600" u="sng" dirty="0"/>
          </a:p>
          <a:p>
            <a:r>
              <a:rPr lang="ja-JP" altLang="en-US" sz="1600" dirty="0" smtClean="0"/>
              <a:t>・</a:t>
            </a:r>
            <a:r>
              <a:rPr lang="ja-JP" altLang="en-US" sz="1600" dirty="0"/>
              <a:t>人員配置</a:t>
            </a:r>
            <a:r>
              <a:rPr lang="ja-JP" altLang="en-US" sz="1600" dirty="0" smtClean="0"/>
              <a:t>基準上、従</a:t>
            </a:r>
            <a:r>
              <a:rPr lang="ja-JP" altLang="en-US" sz="1600" dirty="0"/>
              <a:t>業者の</a:t>
            </a:r>
            <a:r>
              <a:rPr lang="ja-JP" altLang="en-US" sz="1600" dirty="0" smtClean="0"/>
              <a:t>員数に算定されない者等に</a:t>
            </a:r>
            <a:r>
              <a:rPr lang="ja-JP" altLang="en-US" sz="1600" dirty="0"/>
              <a:t>ついて</a:t>
            </a:r>
            <a:endParaRPr lang="en-US" altLang="ja-JP" sz="1600" dirty="0"/>
          </a:p>
          <a:p>
            <a:r>
              <a:rPr lang="ja-JP" altLang="en-US" sz="1600" dirty="0" smtClean="0"/>
              <a:t>・</a:t>
            </a:r>
            <a:r>
              <a:rPr lang="ja-JP" altLang="en-US" sz="1600" dirty="0"/>
              <a:t>送迎専門員</a:t>
            </a:r>
            <a:r>
              <a:rPr lang="ja-JP" altLang="en-US" sz="1600" dirty="0" smtClean="0"/>
              <a:t>について</a:t>
            </a:r>
            <a:endParaRPr lang="en-US" altLang="ja-JP" sz="1600" dirty="0" smtClean="0"/>
          </a:p>
          <a:p>
            <a:pPr algn="r"/>
            <a:r>
              <a:rPr lang="ja-JP" altLang="en-US" sz="1600" dirty="0" smtClean="0"/>
              <a:t>・</a:t>
            </a:r>
            <a:r>
              <a:rPr lang="ja-JP" altLang="en-US" sz="1600" dirty="0"/>
              <a:t>・</a:t>
            </a:r>
            <a:r>
              <a:rPr lang="ja-JP" altLang="en-US" sz="1600" dirty="0" smtClean="0"/>
              <a:t>・②</a:t>
            </a:r>
            <a:endParaRPr lang="en-US" altLang="ja-JP" sz="1600" dirty="0"/>
          </a:p>
          <a:p>
            <a:r>
              <a:rPr lang="ja-JP" altLang="en-US" sz="1600" u="sng" dirty="0" smtClean="0"/>
              <a:t>受講</a:t>
            </a:r>
            <a:r>
              <a:rPr lang="ja-JP" altLang="en-US" sz="1600" u="sng" dirty="0"/>
              <a:t>の義務づけについて　</a:t>
            </a:r>
            <a:r>
              <a:rPr lang="ja-JP" altLang="en-US" sz="1600" u="sng" dirty="0" smtClean="0"/>
              <a:t>③</a:t>
            </a:r>
            <a:endParaRPr lang="ja-JP" altLang="en-US" sz="1600" u="sng" dirty="0"/>
          </a:p>
          <a:p>
            <a:r>
              <a:rPr lang="ja-JP" altLang="en-US" sz="1600" dirty="0" smtClean="0"/>
              <a:t>・</a:t>
            </a:r>
            <a:r>
              <a:rPr lang="ja-JP" altLang="en-US" sz="1600" dirty="0"/>
              <a:t>訪問介護員養成研修（ホームヘルパー）について</a:t>
            </a:r>
            <a:endParaRPr lang="en-US" altLang="ja-JP" sz="1600" dirty="0"/>
          </a:p>
          <a:p>
            <a:r>
              <a:rPr lang="ja-JP" altLang="en-US" sz="1600" dirty="0" smtClean="0"/>
              <a:t>・</a:t>
            </a:r>
            <a:r>
              <a:rPr lang="ja-JP" altLang="en-US" sz="1600" dirty="0"/>
              <a:t>介護支援専門員（ケアマネージャー）について</a:t>
            </a:r>
            <a:endParaRPr lang="en-US" altLang="ja-JP" sz="1600" dirty="0"/>
          </a:p>
          <a:p>
            <a:r>
              <a:rPr lang="ja-JP" altLang="en-US" sz="1600" dirty="0" smtClean="0"/>
              <a:t>・</a:t>
            </a:r>
            <a:r>
              <a:rPr lang="ja-JP" altLang="en-US" sz="1600" dirty="0"/>
              <a:t>社会福祉施設長資格認定</a:t>
            </a:r>
            <a:r>
              <a:rPr lang="ja-JP" altLang="en-US" sz="1600" dirty="0" smtClean="0"/>
              <a:t>講習会受講者に</a:t>
            </a:r>
            <a:r>
              <a:rPr lang="ja-JP" altLang="en-US" sz="1600" dirty="0"/>
              <a:t>ついて</a:t>
            </a:r>
            <a:endParaRPr lang="en-US" altLang="ja-JP" sz="1600" dirty="0"/>
          </a:p>
          <a:p>
            <a:r>
              <a:rPr lang="ja-JP" altLang="en-US" sz="1600" dirty="0" smtClean="0"/>
              <a:t>・</a:t>
            </a:r>
            <a:r>
              <a:rPr lang="ja-JP" altLang="en-US" sz="1600" dirty="0"/>
              <a:t>認知症対応型サービス事業開設者</a:t>
            </a:r>
            <a:r>
              <a:rPr lang="ja-JP" altLang="en-US" sz="1600" dirty="0" smtClean="0"/>
              <a:t>研修の修了者に</a:t>
            </a:r>
            <a:r>
              <a:rPr lang="ja-JP" altLang="en-US" sz="1600" dirty="0"/>
              <a:t>ついて</a:t>
            </a:r>
            <a:endParaRPr lang="en-US" altLang="ja-JP" sz="1600" dirty="0"/>
          </a:p>
          <a:p>
            <a:pPr algn="r"/>
            <a:r>
              <a:rPr lang="ja-JP" altLang="en-US" sz="1600" dirty="0"/>
              <a:t>・・</a:t>
            </a:r>
            <a:r>
              <a:rPr lang="ja-JP" altLang="en-US" sz="1600" dirty="0" smtClean="0"/>
              <a:t>・③</a:t>
            </a:r>
            <a:endParaRPr lang="en-US" altLang="ja-JP" sz="1600" dirty="0"/>
          </a:p>
          <a:p>
            <a:r>
              <a:rPr lang="ja-JP" altLang="en-US" sz="1600" u="sng" dirty="0" smtClean="0"/>
              <a:t>受講</a:t>
            </a:r>
            <a:r>
              <a:rPr lang="ja-JP" altLang="en-US" sz="1600" u="sng" dirty="0"/>
              <a:t>の義務づけについて　</a:t>
            </a:r>
            <a:r>
              <a:rPr lang="ja-JP" altLang="en-US" sz="1600" u="sng" dirty="0" smtClean="0"/>
              <a:t>④</a:t>
            </a:r>
            <a:endParaRPr lang="ja-JP" altLang="en-US" sz="1600" u="sng" dirty="0"/>
          </a:p>
          <a:p>
            <a:r>
              <a:rPr lang="ja-JP" altLang="en-US" sz="1600" dirty="0" smtClean="0"/>
              <a:t>・</a:t>
            </a:r>
            <a:r>
              <a:rPr lang="ja-JP" altLang="en-US" sz="1600" dirty="0"/>
              <a:t>介護福祉士実務者研修の修了者について</a:t>
            </a:r>
            <a:endParaRPr lang="en-US" altLang="ja-JP" sz="1600" dirty="0"/>
          </a:p>
          <a:p>
            <a:r>
              <a:rPr lang="ja-JP" altLang="en-US" sz="1600" dirty="0" smtClean="0"/>
              <a:t>・</a:t>
            </a:r>
            <a:r>
              <a:rPr lang="ja-JP" altLang="en-US" sz="1600" dirty="0"/>
              <a:t>実施要領掲載の実務者研修の修了者について</a:t>
            </a:r>
            <a:endParaRPr lang="en-US" altLang="ja-JP" sz="1600" dirty="0"/>
          </a:p>
          <a:p>
            <a:pPr algn="r"/>
            <a:r>
              <a:rPr lang="ja-JP" altLang="en-US" sz="1600" dirty="0"/>
              <a:t>・・</a:t>
            </a:r>
            <a:r>
              <a:rPr lang="ja-JP" altLang="en-US" sz="1600" dirty="0" smtClean="0"/>
              <a:t>・④</a:t>
            </a:r>
            <a:endParaRPr lang="en-US" altLang="ja-JP" sz="1600" dirty="0"/>
          </a:p>
        </p:txBody>
      </p:sp>
      <p:sp>
        <p:nvSpPr>
          <p:cNvPr id="1121" name="テキスト ボックス 8"/>
          <p:cNvSpPr txBox="1"/>
          <p:nvPr/>
        </p:nvSpPr>
        <p:spPr>
          <a:xfrm>
            <a:off x="6203579" y="694749"/>
            <a:ext cx="5737411" cy="6000750"/>
          </a:xfrm>
          <a:prstGeom prst="rect">
            <a:avLst/>
          </a:prstGeom>
          <a:noFill/>
        </p:spPr>
        <p:txBody>
          <a:bodyPr wrap="square" rtlCol="0">
            <a:spAutoFit/>
          </a:bodyPr>
          <a:lstStyle/>
          <a:p>
            <a:endParaRPr kumimoji="1" lang="en-US" altLang="ja-JP" sz="1600" dirty="0" smtClean="0"/>
          </a:p>
          <a:p>
            <a:r>
              <a:rPr lang="ja-JP" altLang="en-US" sz="1600" u="sng" dirty="0" smtClean="0"/>
              <a:t>受講</a:t>
            </a:r>
            <a:r>
              <a:rPr lang="ja-JP" altLang="en-US" sz="1600" u="sng" dirty="0"/>
              <a:t>の義務づけについて　⑤</a:t>
            </a:r>
          </a:p>
          <a:p>
            <a:r>
              <a:rPr lang="ja-JP" altLang="en-US" sz="1600" dirty="0" smtClean="0"/>
              <a:t>・</a:t>
            </a:r>
            <a:r>
              <a:rPr lang="ja-JP" altLang="en-US" sz="1600" dirty="0"/>
              <a:t>認知症ケア専門士について</a:t>
            </a:r>
            <a:endParaRPr lang="en-US" altLang="ja-JP" sz="1600" dirty="0"/>
          </a:p>
          <a:p>
            <a:r>
              <a:rPr lang="ja-JP" altLang="en-US" sz="1600" dirty="0" smtClean="0"/>
              <a:t>・</a:t>
            </a:r>
            <a:r>
              <a:rPr lang="ja-JP" altLang="en-US" sz="1600" dirty="0"/>
              <a:t>健康運動実践指導者について</a:t>
            </a:r>
            <a:endParaRPr lang="en-US" altLang="ja-JP" sz="1600" dirty="0"/>
          </a:p>
          <a:p>
            <a:r>
              <a:rPr lang="ja-JP" altLang="en-US" sz="1600" dirty="0" smtClean="0"/>
              <a:t>・</a:t>
            </a:r>
            <a:r>
              <a:rPr lang="ja-JP" altLang="en-US" sz="1600" dirty="0"/>
              <a:t>社会福祉主事について</a:t>
            </a:r>
            <a:endParaRPr lang="en-US" altLang="ja-JP" sz="1600" dirty="0"/>
          </a:p>
          <a:p>
            <a:r>
              <a:rPr lang="ja-JP" altLang="en-US" sz="1600" dirty="0" smtClean="0"/>
              <a:t>・</a:t>
            </a:r>
            <a:r>
              <a:rPr lang="ja-JP" altLang="en-US" sz="1600" dirty="0"/>
              <a:t>アルバイトとして認知症介護にあたっている者について</a:t>
            </a:r>
            <a:endParaRPr lang="en-US" altLang="ja-JP" sz="1600" dirty="0"/>
          </a:p>
          <a:p>
            <a:pPr algn="r"/>
            <a:r>
              <a:rPr lang="ja-JP" altLang="en-US" sz="1600" dirty="0"/>
              <a:t>・・・</a:t>
            </a:r>
            <a:r>
              <a:rPr lang="ja-JP" altLang="en-US" sz="1600" dirty="0" smtClean="0"/>
              <a:t>⑤　</a:t>
            </a:r>
            <a:endParaRPr lang="ja-JP" altLang="en-US" sz="1600" dirty="0"/>
          </a:p>
          <a:p>
            <a:r>
              <a:rPr lang="ja-JP" altLang="en-US" sz="1600" u="sng" dirty="0" smtClean="0"/>
              <a:t>外国人</a:t>
            </a:r>
            <a:r>
              <a:rPr lang="ja-JP" altLang="en-US" sz="1600" u="sng" dirty="0"/>
              <a:t>介護職員へ</a:t>
            </a:r>
            <a:r>
              <a:rPr lang="ja-JP" altLang="en-US" sz="1600" u="sng" dirty="0" smtClean="0"/>
              <a:t>の受講の</a:t>
            </a:r>
            <a:r>
              <a:rPr lang="ja-JP" altLang="en-US" sz="1600" u="sng" dirty="0"/>
              <a:t>義務づけに</a:t>
            </a:r>
            <a:r>
              <a:rPr lang="ja-JP" altLang="en-US" sz="1600" u="sng" dirty="0" smtClean="0"/>
              <a:t>ついて</a:t>
            </a:r>
            <a:r>
              <a:rPr lang="ja-JP" altLang="en-US" sz="1600" u="sng" dirty="0"/>
              <a:t>　①</a:t>
            </a:r>
          </a:p>
          <a:p>
            <a:r>
              <a:rPr lang="ja-JP" altLang="en-US" sz="1600" dirty="0" smtClean="0"/>
              <a:t>・</a:t>
            </a:r>
            <a:r>
              <a:rPr lang="ja-JP" altLang="en-US" sz="1600" dirty="0"/>
              <a:t>外国人介護職員に</a:t>
            </a:r>
            <a:r>
              <a:rPr lang="ja-JP" altLang="en-US" sz="1600" dirty="0" smtClean="0"/>
              <a:t>ついての受講の義務づけ</a:t>
            </a:r>
            <a:r>
              <a:rPr lang="ja-JP" altLang="en-US" sz="1600" dirty="0"/>
              <a:t>に</a:t>
            </a:r>
            <a:r>
              <a:rPr lang="ja-JP" altLang="en-US" sz="1600" dirty="0" smtClean="0"/>
              <a:t>ついて</a:t>
            </a:r>
            <a:endParaRPr lang="en-US" altLang="ja-JP" sz="1600" dirty="0" smtClean="0"/>
          </a:p>
          <a:p>
            <a:r>
              <a:rPr lang="ja-JP" altLang="en-US" sz="1600" dirty="0" smtClean="0"/>
              <a:t>・</a:t>
            </a:r>
            <a:r>
              <a:rPr lang="ja-JP" altLang="en-US" sz="1600" dirty="0"/>
              <a:t>在留資格「特定技能」の外国人実習生</a:t>
            </a:r>
            <a:r>
              <a:rPr lang="ja-JP" altLang="en-US" sz="1600" dirty="0" smtClean="0"/>
              <a:t>について</a:t>
            </a:r>
            <a:endParaRPr lang="en-US" altLang="ja-JP" sz="1600" dirty="0" smtClean="0"/>
          </a:p>
          <a:p>
            <a:r>
              <a:rPr lang="ja-JP" altLang="en-US" sz="1600" dirty="0" smtClean="0"/>
              <a:t>・</a:t>
            </a:r>
            <a:r>
              <a:rPr lang="ja-JP" altLang="en-US" sz="1600" dirty="0"/>
              <a:t>外国人技能実習生</a:t>
            </a:r>
            <a:r>
              <a:rPr lang="ja-JP" altLang="en-US" sz="1600" dirty="0" smtClean="0"/>
              <a:t>が受講</a:t>
            </a:r>
            <a:r>
              <a:rPr lang="ja-JP" altLang="en-US" sz="1600" dirty="0"/>
              <a:t>する</a:t>
            </a:r>
            <a:r>
              <a:rPr lang="ja-JP" altLang="en-US" sz="1600" dirty="0" smtClean="0"/>
              <a:t>場合の技能</a:t>
            </a:r>
            <a:r>
              <a:rPr lang="ja-JP" altLang="en-US" sz="1600" dirty="0"/>
              <a:t>実習計画について</a:t>
            </a:r>
            <a:endParaRPr lang="en-US" altLang="ja-JP" sz="1600" dirty="0"/>
          </a:p>
          <a:p>
            <a:pPr algn="r"/>
            <a:r>
              <a:rPr lang="ja-JP" altLang="en-US" sz="1600" dirty="0"/>
              <a:t>・・・ ⑥</a:t>
            </a:r>
            <a:endParaRPr lang="en-US" altLang="ja-JP" sz="1600" dirty="0"/>
          </a:p>
          <a:p>
            <a:r>
              <a:rPr lang="ja-JP" altLang="en-US" sz="1600" u="sng" dirty="0" smtClean="0"/>
              <a:t>外国人</a:t>
            </a:r>
            <a:r>
              <a:rPr lang="ja-JP" altLang="en-US" sz="1600" u="sng" dirty="0"/>
              <a:t>介護職員への受講の義務づけについて　</a:t>
            </a:r>
            <a:r>
              <a:rPr lang="ja-JP" altLang="en-US" sz="1600" u="sng" dirty="0" smtClean="0"/>
              <a:t>②</a:t>
            </a:r>
            <a:endParaRPr lang="ja-JP" altLang="en-US" sz="1600" u="sng" dirty="0"/>
          </a:p>
          <a:p>
            <a:r>
              <a:rPr lang="ja-JP" altLang="en-US" sz="1600" dirty="0" smtClean="0"/>
              <a:t>・</a:t>
            </a:r>
            <a:r>
              <a:rPr lang="ja-JP" altLang="en-US" sz="1600" dirty="0"/>
              <a:t>入国後講習中による入国後の</a:t>
            </a:r>
            <a:r>
              <a:rPr lang="ja-JP" altLang="en-US" sz="1600" dirty="0" smtClean="0"/>
              <a:t>受講の可否について</a:t>
            </a:r>
            <a:endParaRPr lang="en-US" altLang="ja-JP" sz="1600" dirty="0"/>
          </a:p>
          <a:p>
            <a:r>
              <a:rPr lang="ja-JP" altLang="en-US" sz="1600" dirty="0" smtClean="0"/>
              <a:t>・</a:t>
            </a:r>
            <a:r>
              <a:rPr lang="ja-JP" altLang="en-US" sz="1600" dirty="0"/>
              <a:t>外国人介護</a:t>
            </a:r>
            <a:r>
              <a:rPr lang="ja-JP" altLang="en-US" sz="1600" dirty="0" smtClean="0"/>
              <a:t>職員向け研修教材の提供の有無について</a:t>
            </a:r>
            <a:endParaRPr lang="en-US" altLang="ja-JP" sz="1600" dirty="0" smtClean="0"/>
          </a:p>
          <a:p>
            <a:pPr algn="r"/>
            <a:r>
              <a:rPr lang="ja-JP" altLang="en-US" sz="1600" dirty="0" smtClean="0"/>
              <a:t>・・</a:t>
            </a:r>
            <a:r>
              <a:rPr lang="ja-JP" altLang="en-US" sz="1600" dirty="0"/>
              <a:t>・ ⑦</a:t>
            </a:r>
            <a:endParaRPr lang="en-US" altLang="ja-JP" sz="1600" dirty="0" smtClean="0"/>
          </a:p>
          <a:p>
            <a:r>
              <a:rPr lang="ja-JP" altLang="en-US" sz="1600" u="sng" dirty="0" smtClean="0"/>
              <a:t>申込</a:t>
            </a:r>
            <a:r>
              <a:rPr lang="ja-JP" altLang="en-US" sz="1600" u="sng" dirty="0"/>
              <a:t>手続きについて　①</a:t>
            </a:r>
          </a:p>
          <a:p>
            <a:r>
              <a:rPr lang="ja-JP" altLang="en-US" sz="1600" dirty="0" smtClean="0"/>
              <a:t>・前年度発行済みの事業所コードの確認方法につ</a:t>
            </a:r>
            <a:r>
              <a:rPr lang="ja-JP" altLang="en-US" sz="1600" dirty="0"/>
              <a:t>いて</a:t>
            </a:r>
            <a:endParaRPr lang="en-US" altLang="ja-JP" sz="1600" dirty="0"/>
          </a:p>
          <a:p>
            <a:r>
              <a:rPr lang="ja-JP" altLang="en-US" sz="1600" dirty="0" smtClean="0"/>
              <a:t>・事業所等のメールアドレスで受講</a:t>
            </a:r>
            <a:r>
              <a:rPr lang="ja-JP" altLang="en-US" sz="1600" dirty="0"/>
              <a:t>申込する</a:t>
            </a:r>
            <a:r>
              <a:rPr lang="ja-JP" altLang="en-US" sz="1600" dirty="0" smtClean="0"/>
              <a:t>ことの可否について</a:t>
            </a:r>
            <a:endParaRPr lang="en-US" altLang="ja-JP" sz="1600" dirty="0"/>
          </a:p>
          <a:p>
            <a:pPr algn="r"/>
            <a:r>
              <a:rPr lang="ja-JP" altLang="en-US" sz="1600" dirty="0"/>
              <a:t>・・・ ⑧</a:t>
            </a:r>
            <a:endParaRPr lang="en-US" altLang="ja-JP" sz="1600" dirty="0"/>
          </a:p>
          <a:p>
            <a:r>
              <a:rPr lang="ja-JP" altLang="en-US" sz="1600" u="sng" dirty="0" smtClean="0"/>
              <a:t>申込</a:t>
            </a:r>
            <a:r>
              <a:rPr lang="ja-JP" altLang="en-US" sz="1600" u="sng" dirty="0"/>
              <a:t>手続きについて　</a:t>
            </a:r>
            <a:r>
              <a:rPr lang="ja-JP" altLang="en-US" sz="1600" u="sng" dirty="0" smtClean="0"/>
              <a:t>②</a:t>
            </a:r>
            <a:endParaRPr lang="ja-JP" altLang="en-US" sz="1600" u="sng" dirty="0"/>
          </a:p>
          <a:p>
            <a:r>
              <a:rPr lang="ja-JP" altLang="en-US" sz="1600" dirty="0" smtClean="0"/>
              <a:t>・</a:t>
            </a:r>
            <a:r>
              <a:rPr lang="ja-JP" altLang="en-US" sz="1600" dirty="0"/>
              <a:t>介護保険事業所番号のない</a:t>
            </a:r>
            <a:r>
              <a:rPr lang="ja-JP" altLang="en-US" sz="1600" dirty="0" smtClean="0"/>
              <a:t>事業所が事業所</a:t>
            </a:r>
            <a:r>
              <a:rPr lang="ja-JP" altLang="en-US" sz="1600" dirty="0"/>
              <a:t>コードを発行</a:t>
            </a:r>
            <a:r>
              <a:rPr lang="ja-JP" altLang="en-US" sz="1600" dirty="0" smtClean="0"/>
              <a:t>する際の手続きについて</a:t>
            </a:r>
            <a:endParaRPr lang="en-US" altLang="ja-JP" sz="1600" dirty="0"/>
          </a:p>
          <a:p>
            <a:pPr algn="r"/>
            <a:r>
              <a:rPr lang="ja-JP" altLang="en-US" sz="1600" dirty="0"/>
              <a:t>・・・ </a:t>
            </a:r>
            <a:r>
              <a:rPr lang="ja-JP" altLang="en-US" sz="1600" dirty="0" smtClean="0"/>
              <a:t>⑨</a:t>
            </a:r>
            <a:endParaRPr kumimoji="1" lang="ja-JP" altLang="en-US" dirty="0"/>
          </a:p>
        </p:txBody>
      </p:sp>
    </p:spTree>
    <p:extLst>
      <p:ext uri="{BB962C8B-B14F-4D97-AF65-F5344CB8AC3E}">
        <p14:creationId xmlns:p14="http://schemas.microsoft.com/office/powerpoint/2010/main" val="1986717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57"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２</a:t>
            </a:r>
            <a:r>
              <a:rPr lang="ja-JP" altLang="en-US" sz="2400" dirty="0" smtClean="0">
                <a:solidFill>
                  <a:schemeClr val="tx1"/>
                </a:solidFill>
              </a:rPr>
              <a:t>．受講関係</a:t>
            </a:r>
            <a:endParaRPr lang="ja-JP" altLang="en-US" sz="2400" dirty="0">
              <a:solidFill>
                <a:schemeClr val="tx1"/>
              </a:solidFill>
            </a:endParaRPr>
          </a:p>
        </p:txBody>
      </p:sp>
      <p:sp>
        <p:nvSpPr>
          <p:cNvPr id="1358"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受講について　②</a:t>
            </a:r>
            <a:endParaRPr lang="ja-JP" altLang="en-US" sz="2000" u="sng" dirty="0">
              <a:solidFill>
                <a:schemeClr val="tx1"/>
              </a:solidFill>
            </a:endParaRPr>
          </a:p>
        </p:txBody>
      </p:sp>
      <p:sp>
        <p:nvSpPr>
          <p:cNvPr id="1359"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⑯</a:t>
            </a:r>
            <a:endParaRPr kumimoji="1" lang="ja-JP" altLang="en-US" sz="1400" dirty="0"/>
          </a:p>
        </p:txBody>
      </p:sp>
      <p:sp>
        <p:nvSpPr>
          <p:cNvPr id="1360" name="正方形/長方形 14"/>
          <p:cNvSpPr/>
          <p:nvPr/>
        </p:nvSpPr>
        <p:spPr>
          <a:xfrm>
            <a:off x="251008" y="1421613"/>
            <a:ext cx="5737411" cy="46734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受講修了にはどのくらい時間がかかりますか？</a:t>
            </a:r>
            <a:endParaRPr kumimoji="1" lang="ja-JP" altLang="en-US" sz="2400" dirty="0"/>
          </a:p>
        </p:txBody>
      </p:sp>
      <p:sp>
        <p:nvSpPr>
          <p:cNvPr id="1361" name="正方形/長方形 15"/>
          <p:cNvSpPr/>
          <p:nvPr/>
        </p:nvSpPr>
        <p:spPr>
          <a:xfrm>
            <a:off x="251008" y="2001725"/>
            <a:ext cx="5737411" cy="82569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．動画視聴時間は約</a:t>
            </a:r>
            <a:r>
              <a:rPr lang="en-US" altLang="ja-JP" sz="2000" dirty="0" smtClean="0"/>
              <a:t>150</a:t>
            </a:r>
            <a:r>
              <a:rPr lang="ja-JP" altLang="en-US" sz="2000" dirty="0" smtClean="0"/>
              <a:t>分となり、これに加えてテストを受ける時間がかかります。</a:t>
            </a:r>
            <a:endParaRPr lang="en-US" altLang="ja-JP" sz="2000" dirty="0" smtClean="0"/>
          </a:p>
        </p:txBody>
      </p:sp>
      <p:sp>
        <p:nvSpPr>
          <p:cNvPr id="1362" name="正方形/長方形 11"/>
          <p:cNvSpPr/>
          <p:nvPr/>
        </p:nvSpPr>
        <p:spPr>
          <a:xfrm>
            <a:off x="251008" y="2940188"/>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一度ですべての動画を観たり、テストを最後まで受けないといけませんか？</a:t>
            </a:r>
            <a:endParaRPr kumimoji="1" lang="ja-JP" altLang="en-US" sz="2400" dirty="0"/>
          </a:p>
        </p:txBody>
      </p:sp>
      <p:sp>
        <p:nvSpPr>
          <p:cNvPr id="1363" name="正方形/長方形 12"/>
          <p:cNvSpPr/>
          <p:nvPr/>
        </p:nvSpPr>
        <p:spPr>
          <a:xfrm>
            <a:off x="251008" y="3809056"/>
            <a:ext cx="5737411" cy="3048943"/>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．分割して受講することができます。少し時間が空いたときに</a:t>
            </a:r>
            <a:r>
              <a:rPr lang="en-US" altLang="ja-JP" sz="2000" dirty="0"/>
              <a:t>1</a:t>
            </a:r>
            <a:r>
              <a:rPr lang="ja-JP" altLang="en-US" sz="2000" dirty="0" err="1"/>
              <a:t>つの</a:t>
            </a:r>
            <a:r>
              <a:rPr lang="ja-JP" altLang="en-US" sz="2000" dirty="0"/>
              <a:t>学習項目を受講するなど、ご自身の都合に合わせて受講を進めてください</a:t>
            </a:r>
            <a:r>
              <a:rPr lang="ja-JP" altLang="en-US" sz="2000" dirty="0" smtClean="0"/>
              <a:t>。</a:t>
            </a:r>
            <a:endParaRPr lang="en-US" altLang="ja-JP" sz="2000" dirty="0" smtClean="0"/>
          </a:p>
          <a:p>
            <a:r>
              <a:rPr lang="ja-JP" altLang="en-US" sz="2000" dirty="0"/>
              <a:t>　</a:t>
            </a:r>
            <a:r>
              <a:rPr lang="en-US" altLang="ja-JP" sz="2000" dirty="0" smtClean="0"/>
              <a:t>eラーニング</a:t>
            </a:r>
            <a:r>
              <a:rPr lang="ja-JP" altLang="en-US" sz="2000" dirty="0" smtClean="0"/>
              <a:t>システムのホームページからご自身の</a:t>
            </a:r>
            <a:r>
              <a:rPr lang="en-US" altLang="ja-JP" sz="2000" dirty="0" smtClean="0"/>
              <a:t>ID</a:t>
            </a:r>
            <a:r>
              <a:rPr lang="ja-JP" altLang="en-US" sz="2000" dirty="0" smtClean="0"/>
              <a:t>でログインすることで、受講を再開できます。事業所のパソコンで途中まで視聴して、自宅のパソコン等でその続きから視聴を再開するといったことも可能です。</a:t>
            </a:r>
            <a:endParaRPr lang="en-US" altLang="ja-JP" sz="2000" dirty="0" smtClean="0"/>
          </a:p>
        </p:txBody>
      </p:sp>
      <p:sp>
        <p:nvSpPr>
          <p:cNvPr id="1364" name="正方形/長方形 9"/>
          <p:cNvSpPr/>
          <p:nvPr/>
        </p:nvSpPr>
        <p:spPr>
          <a:xfrm>
            <a:off x="6276005" y="3431004"/>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来年度も認知症介護基礎研修は実施されますか？</a:t>
            </a:r>
            <a:endParaRPr kumimoji="1" lang="ja-JP" altLang="en-US" sz="2400" dirty="0"/>
          </a:p>
        </p:txBody>
      </p:sp>
      <p:sp>
        <p:nvSpPr>
          <p:cNvPr id="1365" name="正方形/長方形 10"/>
          <p:cNvSpPr/>
          <p:nvPr/>
        </p:nvSpPr>
        <p:spPr>
          <a:xfrm>
            <a:off x="6276005" y="4300253"/>
            <a:ext cx="5737411" cy="230938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solidFill>
                  <a:schemeClr val="tx1"/>
                </a:solidFill>
              </a:rPr>
              <a:t>A</a:t>
            </a:r>
            <a:r>
              <a:rPr lang="ja-JP" altLang="en-US" sz="2000" dirty="0" smtClean="0">
                <a:solidFill>
                  <a:schemeClr val="tx1"/>
                </a:solidFill>
              </a:rPr>
              <a:t> ．</a:t>
            </a:r>
            <a:r>
              <a:rPr lang="ja-JP" altLang="en-US" sz="2000" dirty="0" smtClean="0">
                <a:solidFill>
                  <a:schemeClr val="tx1"/>
                </a:solidFill>
              </a:rPr>
              <a:t>令和６年度以降につきましては</a:t>
            </a:r>
            <a:r>
              <a:rPr lang="ja-JP" altLang="en-US" sz="2000" dirty="0" smtClean="0">
                <a:solidFill>
                  <a:schemeClr val="tx1"/>
                </a:solidFill>
              </a:rPr>
              <a:t>、受講料は受講者負担となり、随時申込可能となります。</a:t>
            </a:r>
            <a:endParaRPr lang="ja-JP" altLang="en-US" sz="2000" dirty="0" smtClean="0">
              <a:solidFill>
                <a:schemeClr val="tx1"/>
              </a:solidFill>
            </a:endParaRPr>
          </a:p>
          <a:p>
            <a:r>
              <a:rPr lang="ja-JP" altLang="en-US" sz="2000" dirty="0" smtClean="0">
                <a:solidFill>
                  <a:schemeClr val="tx1"/>
                </a:solidFill>
              </a:rPr>
              <a:t>　</a:t>
            </a:r>
            <a:r>
              <a:rPr lang="ja-JP" altLang="en-US" sz="2000" dirty="0" smtClean="0">
                <a:solidFill>
                  <a:schemeClr val="tx1"/>
                </a:solidFill>
              </a:rPr>
              <a:t>受講料の支払いに関連する手続きが一部変更となりますので、⑫ページ「</a:t>
            </a:r>
            <a:r>
              <a:rPr lang="en-US" altLang="ja-JP" sz="2000" dirty="0" smtClean="0"/>
              <a:t>Q</a:t>
            </a:r>
            <a:r>
              <a:rPr lang="ja-JP" altLang="en-US" sz="2000" dirty="0" err="1" smtClean="0"/>
              <a:t>．</a:t>
            </a:r>
            <a:r>
              <a:rPr lang="ja-JP" altLang="en-US" sz="2000" dirty="0" smtClean="0"/>
              <a:t>受講料の支払いはどのようにしたらよいですか？</a:t>
            </a:r>
            <a:r>
              <a:rPr lang="ja-JP" altLang="en-US" sz="2000" dirty="0" smtClean="0">
                <a:solidFill>
                  <a:schemeClr val="tx1"/>
                </a:solidFill>
              </a:rPr>
              <a:t>」をご参照ください。</a:t>
            </a:r>
            <a:endParaRPr lang="ja-JP" altLang="en-US" sz="2000" dirty="0" smtClean="0">
              <a:solidFill>
                <a:schemeClr val="tx1"/>
              </a:solidFill>
            </a:endParaRPr>
          </a:p>
          <a:p>
            <a:endParaRPr lang="en-US" altLang="ja-JP" sz="2000" dirty="0" smtClean="0"/>
          </a:p>
        </p:txBody>
      </p:sp>
      <p:sp>
        <p:nvSpPr>
          <p:cNvPr id="1366" name="正方形/長方形 13"/>
          <p:cNvSpPr/>
          <p:nvPr/>
        </p:nvSpPr>
        <p:spPr>
          <a:xfrm>
            <a:off x="6276006" y="1421612"/>
            <a:ext cx="5737411" cy="46734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solidFill>
                  <a:schemeClr val="tx1"/>
                </a:solidFill>
              </a:rPr>
              <a:t>Q</a:t>
            </a:r>
            <a:r>
              <a:rPr lang="ja-JP" altLang="en-US" sz="2000" dirty="0" err="1" smtClean="0">
                <a:solidFill>
                  <a:schemeClr val="tx1"/>
                </a:solidFill>
              </a:rPr>
              <a:t>．</a:t>
            </a:r>
            <a:r>
              <a:rPr lang="ja-JP" altLang="en-US" sz="2000" dirty="0" smtClean="0">
                <a:solidFill>
                  <a:schemeClr val="tx1"/>
                </a:solidFill>
              </a:rPr>
              <a:t>修了後に再聴講することはできますか？</a:t>
            </a:r>
            <a:endParaRPr kumimoji="1" lang="ja-JP" altLang="en-US" sz="2400" dirty="0">
              <a:solidFill>
                <a:schemeClr val="tx1"/>
              </a:solidFill>
            </a:endParaRPr>
          </a:p>
        </p:txBody>
      </p:sp>
      <p:sp>
        <p:nvSpPr>
          <p:cNvPr id="1367" name="正方形/長方形 16"/>
          <p:cNvSpPr/>
          <p:nvPr/>
        </p:nvSpPr>
        <p:spPr>
          <a:xfrm>
            <a:off x="6276005" y="2001722"/>
            <a:ext cx="5737411" cy="134806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solidFill>
                  <a:schemeClr val="tx1"/>
                </a:solidFill>
              </a:rPr>
              <a:t>A</a:t>
            </a:r>
            <a:r>
              <a:rPr lang="ja-JP" altLang="en-US" sz="2000" dirty="0" smtClean="0">
                <a:solidFill>
                  <a:schemeClr val="tx1"/>
                </a:solidFill>
              </a:rPr>
              <a:t> ．一度修了した者は、再登録しなくても、過去に発行されたＩＤとパスワードでログインすることで聴講できます。このため、修了者の方は、再登録は行わないでください。</a:t>
            </a:r>
            <a:endParaRPr lang="en-US" altLang="ja-JP" sz="2000" dirty="0" smtClean="0">
              <a:solidFill>
                <a:schemeClr val="tx1"/>
              </a:solidFill>
            </a:endParaRPr>
          </a:p>
        </p:txBody>
      </p:sp>
    </p:spTree>
    <p:extLst>
      <p:ext uri="{BB962C8B-B14F-4D97-AF65-F5344CB8AC3E}">
        <p14:creationId xmlns:p14="http://schemas.microsoft.com/office/powerpoint/2010/main" val="2204151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73"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２</a:t>
            </a:r>
            <a:r>
              <a:rPr lang="ja-JP" altLang="en-US" sz="2400" dirty="0" smtClean="0">
                <a:solidFill>
                  <a:schemeClr val="tx1"/>
                </a:solidFill>
              </a:rPr>
              <a:t>．受講関係</a:t>
            </a:r>
            <a:endParaRPr lang="ja-JP" altLang="en-US" sz="2400" dirty="0">
              <a:solidFill>
                <a:schemeClr val="tx1"/>
              </a:solidFill>
            </a:endParaRPr>
          </a:p>
        </p:txBody>
      </p:sp>
      <p:sp>
        <p:nvSpPr>
          <p:cNvPr id="1374"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修了証について</a:t>
            </a:r>
            <a:endParaRPr lang="ja-JP" altLang="en-US" sz="2000" u="sng" dirty="0">
              <a:solidFill>
                <a:schemeClr val="tx1"/>
              </a:solidFill>
            </a:endParaRPr>
          </a:p>
        </p:txBody>
      </p:sp>
      <p:sp>
        <p:nvSpPr>
          <p:cNvPr id="1375"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⑰</a:t>
            </a:r>
            <a:endParaRPr kumimoji="1" lang="ja-JP" altLang="en-US" sz="1400" dirty="0"/>
          </a:p>
        </p:txBody>
      </p:sp>
      <p:sp>
        <p:nvSpPr>
          <p:cNvPr id="1376" name="正方形/長方形 14"/>
          <p:cNvSpPr/>
          <p:nvPr/>
        </p:nvSpPr>
        <p:spPr>
          <a:xfrm>
            <a:off x="251008" y="1421613"/>
            <a:ext cx="5737411" cy="7561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認知症介護基礎研修について、他県</a:t>
            </a:r>
            <a:r>
              <a:rPr lang="ja-JP" altLang="en-US" sz="2000" dirty="0"/>
              <a:t>で受講した</a:t>
            </a:r>
            <a:r>
              <a:rPr lang="ja-JP" altLang="en-US" sz="2000" dirty="0" smtClean="0"/>
              <a:t>ものは広島県</a:t>
            </a:r>
            <a:r>
              <a:rPr lang="ja-JP" altLang="en-US" sz="2000" dirty="0"/>
              <a:t>でも</a:t>
            </a:r>
            <a:r>
              <a:rPr lang="ja-JP" altLang="en-US" sz="2000" dirty="0" smtClean="0"/>
              <a:t>有効でしょうか？</a:t>
            </a:r>
            <a:endParaRPr kumimoji="1" lang="ja-JP" altLang="en-US" sz="2400" dirty="0"/>
          </a:p>
        </p:txBody>
      </p:sp>
      <p:sp>
        <p:nvSpPr>
          <p:cNvPr id="1377" name="正方形/長方形 15"/>
          <p:cNvSpPr/>
          <p:nvPr/>
        </p:nvSpPr>
        <p:spPr>
          <a:xfrm>
            <a:off x="251008" y="2290482"/>
            <a:ext cx="5737411" cy="411031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．実施要綱</a:t>
            </a:r>
            <a:r>
              <a:rPr lang="ja-JP" altLang="en-US" sz="2000" dirty="0"/>
              <a:t>に沿った形で実施されている研修について</a:t>
            </a:r>
            <a:r>
              <a:rPr lang="ja-JP" altLang="en-US" sz="2000" dirty="0" smtClean="0"/>
              <a:t>は、県</a:t>
            </a:r>
            <a:r>
              <a:rPr lang="ja-JP" altLang="en-US" sz="2000" dirty="0"/>
              <a:t>をまたいでも</a:t>
            </a:r>
            <a:r>
              <a:rPr lang="ja-JP" altLang="en-US" sz="2000" dirty="0" smtClean="0"/>
              <a:t>有効となります。</a:t>
            </a:r>
            <a:endParaRPr lang="en-US" altLang="ja-JP" sz="2000" dirty="0" smtClean="0"/>
          </a:p>
          <a:p>
            <a:r>
              <a:rPr lang="ja-JP" altLang="en-US" sz="2000" dirty="0"/>
              <a:t>　</a:t>
            </a:r>
            <a:r>
              <a:rPr lang="ja-JP" altLang="en-US" sz="2000" dirty="0" smtClean="0"/>
              <a:t>例えば同一法人で複数の都道府県に事業所があり、職員が他県の事業所へ異動するということがあった場合、認知症介護基礎研修をすでに修了しているのであれば、異動先の都道府県で改めて受講する必要はありません。</a:t>
            </a:r>
            <a:endParaRPr lang="en-US" altLang="ja-JP" sz="2000" dirty="0" smtClean="0"/>
          </a:p>
          <a:p>
            <a:r>
              <a:rPr lang="ja-JP" altLang="en-US" sz="2000" dirty="0"/>
              <a:t>　</a:t>
            </a:r>
            <a:r>
              <a:rPr lang="ja-JP" altLang="en-US" sz="2000" dirty="0" smtClean="0"/>
              <a:t>なお、初めて受講する職員の方の法人本部が広島県にあり、事業所が他県にあるというような場合、事業所所在地（他県）で実施されている認知症介護基礎研修を受講してください。</a:t>
            </a:r>
            <a:endParaRPr lang="en-US" altLang="ja-JP" sz="2000" dirty="0" smtClean="0"/>
          </a:p>
          <a:p>
            <a:endParaRPr lang="en-US" altLang="ja-JP" sz="2000" dirty="0" smtClean="0"/>
          </a:p>
        </p:txBody>
      </p:sp>
      <p:sp>
        <p:nvSpPr>
          <p:cNvPr id="1378" name="正方形/長方形 10"/>
          <p:cNvSpPr/>
          <p:nvPr/>
        </p:nvSpPr>
        <p:spPr>
          <a:xfrm>
            <a:off x="6203576" y="1421612"/>
            <a:ext cx="5737411" cy="1670503"/>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a:t>
            </a:r>
            <a:r>
              <a:rPr lang="ja-JP" altLang="en-US" sz="2000" dirty="0"/>
              <a:t> 前</a:t>
            </a:r>
            <a:r>
              <a:rPr lang="ja-JP" altLang="en-US" sz="2000" dirty="0" smtClean="0"/>
              <a:t>年度</a:t>
            </a:r>
            <a:r>
              <a:rPr lang="ja-JP" altLang="en-US" sz="2000" dirty="0"/>
              <a:t>に修了</a:t>
            </a:r>
            <a:r>
              <a:rPr lang="ja-JP" altLang="en-US" sz="2000" dirty="0" smtClean="0"/>
              <a:t>したのですが、修了書</a:t>
            </a:r>
            <a:r>
              <a:rPr lang="ja-JP" altLang="en-US" sz="2000" dirty="0"/>
              <a:t>を</a:t>
            </a:r>
            <a:r>
              <a:rPr lang="ja-JP" altLang="en-US" sz="2000" dirty="0" smtClean="0"/>
              <a:t>取り出していませんでした。</a:t>
            </a:r>
            <a:r>
              <a:rPr lang="ja-JP" altLang="en-US" sz="2000" dirty="0"/>
              <a:t>その時のメールアドレスは削除して</a:t>
            </a:r>
            <a:r>
              <a:rPr lang="ja-JP" altLang="en-US" sz="2000" dirty="0" smtClean="0"/>
              <a:t>いて自分の</a:t>
            </a:r>
            <a:r>
              <a:rPr lang="en-US" altLang="ja-JP" sz="2000" dirty="0" smtClean="0"/>
              <a:t>ID</a:t>
            </a:r>
            <a:r>
              <a:rPr lang="ja-JP" altLang="en-US" sz="2000" dirty="0" smtClean="0"/>
              <a:t>も不明のためログイン</a:t>
            </a:r>
            <a:r>
              <a:rPr lang="ja-JP" altLang="en-US" sz="2000" dirty="0"/>
              <a:t>も</a:t>
            </a:r>
            <a:r>
              <a:rPr lang="ja-JP" altLang="en-US" sz="2000" dirty="0" smtClean="0"/>
              <a:t>できず、修了書</a:t>
            </a:r>
            <a:r>
              <a:rPr lang="ja-JP" altLang="en-US" sz="2000" dirty="0"/>
              <a:t>の取り出しが</a:t>
            </a:r>
            <a:r>
              <a:rPr lang="ja-JP" altLang="en-US" sz="2000" dirty="0" smtClean="0"/>
              <a:t>できません。どのようにすればよいでしょうか？</a:t>
            </a:r>
            <a:endParaRPr kumimoji="1" lang="ja-JP" altLang="en-US" sz="2400" dirty="0"/>
          </a:p>
        </p:txBody>
      </p:sp>
      <p:sp>
        <p:nvSpPr>
          <p:cNvPr id="1379" name="正方形/長方形 18"/>
          <p:cNvSpPr/>
          <p:nvPr/>
        </p:nvSpPr>
        <p:spPr>
          <a:xfrm>
            <a:off x="6203577" y="3204880"/>
            <a:ext cx="5737411" cy="140321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 </a:t>
            </a:r>
            <a:r>
              <a:rPr lang="en-US" altLang="ja-JP" sz="2000" dirty="0"/>
              <a:t>e</a:t>
            </a:r>
            <a:r>
              <a:rPr lang="ja-JP" altLang="en-US" sz="2000" dirty="0"/>
              <a:t>ラーニングシステムのホームページにある「</a:t>
            </a:r>
            <a:r>
              <a:rPr lang="ja-JP" altLang="en-US" sz="2000" dirty="0"/>
              <a:t>eラーニングに関するお問い合わせ</a:t>
            </a:r>
            <a:r>
              <a:rPr lang="ja-JP" altLang="en-US" sz="2000" dirty="0"/>
              <a:t>」</a:t>
            </a:r>
            <a:r>
              <a:rPr lang="ja-JP" altLang="en-US" sz="2000" dirty="0" smtClean="0"/>
              <a:t>から問い合わせて、研修実施団体の担当者からの指示に従って必要な手続きを行ってください。</a:t>
            </a:r>
            <a:endParaRPr lang="en-US" altLang="ja-JP" sz="2000" dirty="0" smtClean="0"/>
          </a:p>
        </p:txBody>
      </p:sp>
      <p:sp>
        <p:nvSpPr>
          <p:cNvPr id="1380" name="正方形/長方形 13"/>
          <p:cNvSpPr/>
          <p:nvPr/>
        </p:nvSpPr>
        <p:spPr>
          <a:xfrm>
            <a:off x="6203576" y="4720860"/>
            <a:ext cx="5737411" cy="476782"/>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修了証書の氏名に「？」と表示されます。</a:t>
            </a:r>
            <a:endParaRPr lang="en-US" altLang="ja-JP" sz="2000" dirty="0" smtClean="0"/>
          </a:p>
        </p:txBody>
      </p:sp>
      <p:sp>
        <p:nvSpPr>
          <p:cNvPr id="1381" name="正方形/長方形 16"/>
          <p:cNvSpPr/>
          <p:nvPr/>
        </p:nvSpPr>
        <p:spPr>
          <a:xfrm>
            <a:off x="6203576" y="5310407"/>
            <a:ext cx="5737411" cy="151598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．旧字、外字等の環境依存文字が原因でこういった表示になることがあります。個別対応の必要があるため、</a:t>
            </a:r>
            <a:r>
              <a:rPr lang="en-US" altLang="ja-JP" sz="2000" dirty="0" smtClean="0"/>
              <a:t>e</a:t>
            </a:r>
            <a:r>
              <a:rPr lang="ja-JP" altLang="en-US" sz="2000" dirty="0"/>
              <a:t>ラーニングシステムのホームページにある「お問い合わせフォーム」から</a:t>
            </a:r>
            <a:r>
              <a:rPr lang="ja-JP" altLang="en-US" sz="2000" dirty="0" smtClean="0"/>
              <a:t>問い合わせてください</a:t>
            </a:r>
            <a:r>
              <a:rPr lang="ja-JP" altLang="en-US" sz="2000" dirty="0"/>
              <a:t>。</a:t>
            </a:r>
            <a:endParaRPr lang="en-US" altLang="ja-JP" sz="2000" dirty="0"/>
          </a:p>
          <a:p>
            <a:endParaRPr lang="en-US" altLang="ja-JP" sz="2000" dirty="0" smtClean="0"/>
          </a:p>
        </p:txBody>
      </p:sp>
    </p:spTree>
    <p:extLst>
      <p:ext uri="{BB962C8B-B14F-4D97-AF65-F5344CB8AC3E}">
        <p14:creationId xmlns:p14="http://schemas.microsoft.com/office/powerpoint/2010/main" val="600453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7" name="テキスト ボックス 3"/>
          <p:cNvSpPr txBox="1"/>
          <p:nvPr/>
        </p:nvSpPr>
        <p:spPr>
          <a:xfrm>
            <a:off x="251012" y="233084"/>
            <a:ext cx="11689978"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dirty="0" smtClean="0"/>
              <a:t>目次</a:t>
            </a:r>
            <a:endParaRPr kumimoji="1" lang="ja-JP" altLang="en-US" sz="2400" dirty="0"/>
          </a:p>
        </p:txBody>
      </p:sp>
      <p:sp>
        <p:nvSpPr>
          <p:cNvPr id="1128" name="テキスト ボックス 5"/>
          <p:cNvSpPr txBox="1"/>
          <p:nvPr/>
        </p:nvSpPr>
        <p:spPr>
          <a:xfrm>
            <a:off x="251012" y="694749"/>
            <a:ext cx="5737411" cy="5754529"/>
          </a:xfrm>
          <a:prstGeom prst="rect">
            <a:avLst/>
          </a:prstGeom>
          <a:noFill/>
        </p:spPr>
        <p:txBody>
          <a:bodyPr wrap="square" rtlCol="0">
            <a:spAutoFit/>
          </a:bodyPr>
          <a:lstStyle/>
          <a:p>
            <a:r>
              <a:rPr lang="ja-JP" altLang="en-US" sz="1600" dirty="0"/>
              <a:t>１</a:t>
            </a:r>
            <a:r>
              <a:rPr lang="ja-JP" altLang="en-US" sz="1600" dirty="0" smtClean="0"/>
              <a:t>．申込関係</a:t>
            </a:r>
            <a:endParaRPr lang="en-US" altLang="ja-JP" sz="1600" dirty="0" smtClean="0"/>
          </a:p>
          <a:p>
            <a:pPr algn="r"/>
            <a:endParaRPr lang="en-US" altLang="ja-JP" sz="1600" dirty="0"/>
          </a:p>
          <a:p>
            <a:r>
              <a:rPr lang="ja-JP" altLang="en-US" sz="1600" u="sng" dirty="0" smtClean="0"/>
              <a:t>申込</a:t>
            </a:r>
            <a:r>
              <a:rPr lang="ja-JP" altLang="en-US" sz="1600" u="sng" dirty="0"/>
              <a:t>手続きについて　③</a:t>
            </a:r>
          </a:p>
          <a:p>
            <a:r>
              <a:rPr lang="ja-JP" altLang="en-US" sz="1600" dirty="0" smtClean="0"/>
              <a:t>・</a:t>
            </a:r>
            <a:r>
              <a:rPr lang="ja-JP" altLang="en-US" sz="1600" dirty="0"/>
              <a:t>本登録の際に事業所名を入力しても「事業所名が一致しない」と表示されることについて</a:t>
            </a:r>
            <a:endParaRPr lang="en-US" altLang="ja-JP" sz="1600" dirty="0"/>
          </a:p>
          <a:p>
            <a:r>
              <a:rPr lang="ja-JP" altLang="en-US" sz="1600" dirty="0" smtClean="0"/>
              <a:t>・</a:t>
            </a:r>
            <a:r>
              <a:rPr lang="ja-JP" altLang="en-US" sz="1600" dirty="0"/>
              <a:t>事業所の登録情報の変更について</a:t>
            </a:r>
            <a:endParaRPr lang="en-US" altLang="ja-JP" sz="1600" dirty="0"/>
          </a:p>
          <a:p>
            <a:r>
              <a:rPr lang="ja-JP" altLang="en-US" sz="1600" dirty="0" smtClean="0"/>
              <a:t>・</a:t>
            </a:r>
            <a:r>
              <a:rPr lang="ja-JP" altLang="en-US" sz="1600" dirty="0"/>
              <a:t>受講者の氏名の入力ミス等での修正について</a:t>
            </a:r>
            <a:endParaRPr lang="en-US" altLang="ja-JP" sz="1600" dirty="0"/>
          </a:p>
          <a:p>
            <a:pPr algn="r"/>
            <a:r>
              <a:rPr lang="ja-JP" altLang="en-US" sz="1600" dirty="0"/>
              <a:t>・・</a:t>
            </a:r>
            <a:r>
              <a:rPr lang="ja-JP" altLang="en-US" sz="1600" dirty="0" smtClean="0"/>
              <a:t>・</a:t>
            </a:r>
            <a:r>
              <a:rPr lang="ja-JP" altLang="en-US" sz="1600" dirty="0"/>
              <a:t> ⑩</a:t>
            </a:r>
            <a:endParaRPr lang="en-US" altLang="ja-JP" sz="1600" dirty="0" smtClean="0"/>
          </a:p>
          <a:p>
            <a:r>
              <a:rPr lang="ja-JP" altLang="en-US" sz="1600" u="sng" dirty="0" smtClean="0"/>
              <a:t>申込</a:t>
            </a:r>
            <a:r>
              <a:rPr lang="ja-JP" altLang="en-US" sz="1600" u="sng" dirty="0"/>
              <a:t>手続きについて　④</a:t>
            </a:r>
          </a:p>
          <a:p>
            <a:r>
              <a:rPr lang="ja-JP" altLang="en-US" sz="1600" dirty="0" smtClean="0"/>
              <a:t>・</a:t>
            </a:r>
            <a:r>
              <a:rPr lang="ja-JP" altLang="en-US" sz="1600" dirty="0"/>
              <a:t>事業所</a:t>
            </a:r>
            <a:r>
              <a:rPr lang="ja-JP" altLang="en-US" sz="1600" dirty="0" smtClean="0"/>
              <a:t>登録後の連絡未達について</a:t>
            </a:r>
            <a:endParaRPr lang="en-US" altLang="ja-JP" sz="1600" dirty="0" smtClean="0"/>
          </a:p>
          <a:p>
            <a:pPr algn="r"/>
            <a:r>
              <a:rPr lang="ja-JP" altLang="en-US" sz="1600" dirty="0" smtClean="0"/>
              <a:t>・・</a:t>
            </a:r>
            <a:r>
              <a:rPr lang="ja-JP" altLang="en-US" sz="1600" dirty="0"/>
              <a:t>・ ⑪</a:t>
            </a:r>
            <a:endParaRPr lang="en-US" altLang="ja-JP" sz="1600" dirty="0"/>
          </a:p>
          <a:p>
            <a:r>
              <a:rPr lang="ja-JP" altLang="en-US" sz="1600" u="sng" dirty="0" smtClean="0"/>
              <a:t>申込</a:t>
            </a:r>
            <a:r>
              <a:rPr lang="ja-JP" altLang="en-US" sz="1600" u="sng" dirty="0"/>
              <a:t>手続きについて　</a:t>
            </a:r>
            <a:r>
              <a:rPr lang="ja-JP" altLang="en-US" sz="1600" u="sng" dirty="0" smtClean="0"/>
              <a:t>⑤</a:t>
            </a:r>
            <a:endParaRPr lang="ja-JP" altLang="en-US" sz="1600" u="sng" dirty="0"/>
          </a:p>
          <a:p>
            <a:r>
              <a:rPr lang="ja-JP" altLang="en-US" sz="1600" dirty="0" smtClean="0"/>
              <a:t>・外国人の名前の入力（</a:t>
            </a:r>
            <a:r>
              <a:rPr lang="ja-JP" altLang="en-US" sz="1600" dirty="0"/>
              <a:t>３つに分かれる</a:t>
            </a:r>
            <a:r>
              <a:rPr lang="ja-JP" altLang="en-US" sz="1600" dirty="0" smtClean="0"/>
              <a:t>）について</a:t>
            </a:r>
            <a:endParaRPr lang="en-US" altLang="ja-JP" sz="1600" dirty="0" smtClean="0"/>
          </a:p>
          <a:p>
            <a:r>
              <a:rPr lang="ja-JP" altLang="en-US" sz="1600" dirty="0" smtClean="0"/>
              <a:t>・外国人の名前の入力（姓と名に分かれていない）に</a:t>
            </a:r>
            <a:r>
              <a:rPr lang="ja-JP" altLang="en-US" sz="1600" dirty="0"/>
              <a:t>ついて</a:t>
            </a:r>
            <a:endParaRPr lang="en-US" altLang="ja-JP" sz="1600" dirty="0"/>
          </a:p>
          <a:p>
            <a:r>
              <a:rPr lang="ja-JP" altLang="en-US" sz="1600" dirty="0" smtClean="0"/>
              <a:t>・</a:t>
            </a:r>
            <a:r>
              <a:rPr lang="ja-JP" altLang="en-US" sz="1600" dirty="0"/>
              <a:t>受講料の支払いについて</a:t>
            </a:r>
            <a:endParaRPr lang="en-US" altLang="ja-JP" sz="1600" dirty="0"/>
          </a:p>
          <a:p>
            <a:pPr algn="r"/>
            <a:r>
              <a:rPr lang="ja-JP" altLang="en-US" sz="1600" dirty="0"/>
              <a:t>・・・ ⑫</a:t>
            </a:r>
            <a:endParaRPr lang="en-US" altLang="ja-JP" sz="1600" dirty="0"/>
          </a:p>
          <a:p>
            <a:endParaRPr lang="en-US" altLang="ja-JP" sz="1600" dirty="0" smtClean="0"/>
          </a:p>
          <a:p>
            <a:r>
              <a:rPr lang="ja-JP" altLang="en-US" sz="1600" dirty="0" smtClean="0"/>
              <a:t>２．受講関係</a:t>
            </a:r>
            <a:endParaRPr lang="en-US" altLang="ja-JP" sz="1600" dirty="0" smtClean="0"/>
          </a:p>
          <a:p>
            <a:endParaRPr lang="en-US" altLang="ja-JP" sz="1600" dirty="0"/>
          </a:p>
          <a:p>
            <a:r>
              <a:rPr lang="ja-JP" altLang="en-US" sz="1600" u="sng" dirty="0" smtClean="0"/>
              <a:t>受講</a:t>
            </a:r>
            <a:r>
              <a:rPr lang="ja-JP" altLang="en-US" sz="1600" u="sng" dirty="0"/>
              <a:t>環境について　</a:t>
            </a:r>
            <a:r>
              <a:rPr lang="ja-JP" altLang="en-US" sz="1600" u="sng" dirty="0" smtClean="0"/>
              <a:t>①</a:t>
            </a:r>
            <a:endParaRPr lang="ja-JP" altLang="en-US" sz="1600" u="sng" dirty="0"/>
          </a:p>
          <a:p>
            <a:r>
              <a:rPr lang="ja-JP" altLang="en-US" sz="1600" dirty="0" smtClean="0"/>
              <a:t>・会議室等で一斉</a:t>
            </a:r>
            <a:r>
              <a:rPr lang="ja-JP" altLang="en-US" sz="1600" dirty="0"/>
              <a:t>受講</a:t>
            </a:r>
            <a:r>
              <a:rPr lang="ja-JP" altLang="en-US" sz="1600" dirty="0" smtClean="0"/>
              <a:t>させるようなことの可否について</a:t>
            </a:r>
            <a:endParaRPr lang="en-US" altLang="ja-JP" sz="1600" dirty="0"/>
          </a:p>
          <a:p>
            <a:r>
              <a:rPr lang="ja-JP" altLang="en-US" sz="1600" dirty="0" smtClean="0"/>
              <a:t>・テキストの配布の有無について</a:t>
            </a:r>
            <a:endParaRPr lang="en-US" altLang="ja-JP" sz="1600" dirty="0" smtClean="0"/>
          </a:p>
          <a:p>
            <a:pPr algn="r"/>
            <a:r>
              <a:rPr lang="ja-JP" altLang="en-US" sz="1600" dirty="0" smtClean="0"/>
              <a:t>・・</a:t>
            </a:r>
            <a:r>
              <a:rPr lang="ja-JP" altLang="en-US" sz="1600" dirty="0"/>
              <a:t>・ </a:t>
            </a:r>
            <a:r>
              <a:rPr lang="ja-JP" altLang="en-US" sz="1600" dirty="0" smtClean="0"/>
              <a:t>⑬</a:t>
            </a:r>
            <a:endParaRPr lang="en-US" altLang="ja-JP" sz="1600" dirty="0" smtClean="0"/>
          </a:p>
        </p:txBody>
      </p:sp>
      <p:sp>
        <p:nvSpPr>
          <p:cNvPr id="1129" name="テキスト ボックス 8"/>
          <p:cNvSpPr txBox="1"/>
          <p:nvPr/>
        </p:nvSpPr>
        <p:spPr>
          <a:xfrm>
            <a:off x="6203578" y="694749"/>
            <a:ext cx="5737411" cy="6000750"/>
          </a:xfrm>
          <a:prstGeom prst="rect">
            <a:avLst/>
          </a:prstGeom>
          <a:noFill/>
        </p:spPr>
        <p:txBody>
          <a:bodyPr wrap="square" rtlCol="0">
            <a:spAutoFit/>
          </a:bodyPr>
          <a:lstStyle/>
          <a:p>
            <a:r>
              <a:rPr lang="ja-JP" altLang="en-US" sz="1600" u="sng" dirty="0" smtClean="0"/>
              <a:t>受講</a:t>
            </a:r>
            <a:r>
              <a:rPr lang="ja-JP" altLang="en-US" sz="1600" u="sng" dirty="0"/>
              <a:t>環境について　②</a:t>
            </a:r>
          </a:p>
          <a:p>
            <a:r>
              <a:rPr lang="ja-JP" altLang="en-US" sz="1600" dirty="0" smtClean="0"/>
              <a:t>・</a:t>
            </a:r>
            <a:r>
              <a:rPr lang="ja-JP" altLang="en-US" sz="1600" dirty="0"/>
              <a:t>スマートフォンやタブレットでの受講の可否について</a:t>
            </a:r>
            <a:endParaRPr lang="en-US" altLang="ja-JP" sz="1600" dirty="0"/>
          </a:p>
          <a:p>
            <a:r>
              <a:rPr lang="ja-JP" altLang="en-US" sz="1600" dirty="0" smtClean="0"/>
              <a:t>・</a:t>
            </a:r>
            <a:r>
              <a:rPr lang="ja-JP" altLang="en-US" sz="1600" dirty="0"/>
              <a:t>スマートフォン受講時の動画を視聴の不具合および対応する端末について</a:t>
            </a:r>
            <a:endParaRPr lang="en-US" altLang="ja-JP" sz="1600" dirty="0"/>
          </a:p>
          <a:p>
            <a:pPr algn="r"/>
            <a:r>
              <a:rPr lang="ja-JP" altLang="en-US" sz="1600" dirty="0"/>
              <a:t>・・</a:t>
            </a:r>
            <a:r>
              <a:rPr lang="ja-JP" altLang="en-US" sz="1600" dirty="0" smtClean="0"/>
              <a:t>・</a:t>
            </a:r>
            <a:r>
              <a:rPr lang="ja-JP" altLang="en-US" sz="1600" dirty="0"/>
              <a:t> ⑭</a:t>
            </a:r>
            <a:endParaRPr kumimoji="1" lang="en-US" altLang="ja-JP" sz="1600" dirty="0" smtClean="0"/>
          </a:p>
          <a:p>
            <a:r>
              <a:rPr lang="ja-JP" altLang="en-US" sz="1600" u="sng" dirty="0" smtClean="0"/>
              <a:t>受講について　①</a:t>
            </a:r>
          </a:p>
          <a:p>
            <a:r>
              <a:rPr lang="ja-JP" altLang="en-US" sz="1600" dirty="0" smtClean="0"/>
              <a:t>・</a:t>
            </a:r>
            <a:r>
              <a:rPr lang="en-US" altLang="ja-JP" sz="1600" dirty="0" smtClean="0"/>
              <a:t>ID</a:t>
            </a:r>
            <a:r>
              <a:rPr lang="ja-JP" altLang="en-US" sz="1600" dirty="0" smtClean="0"/>
              <a:t>の</a:t>
            </a:r>
            <a:r>
              <a:rPr lang="ja-JP" altLang="en-US" sz="1600" dirty="0"/>
              <a:t>記載されたメールを</a:t>
            </a:r>
            <a:r>
              <a:rPr lang="ja-JP" altLang="en-US" sz="1600" dirty="0" smtClean="0"/>
              <a:t>紛失した時の対処法について</a:t>
            </a:r>
            <a:endParaRPr lang="en-US" altLang="ja-JP" sz="1600" dirty="0"/>
          </a:p>
          <a:p>
            <a:r>
              <a:rPr lang="ja-JP" altLang="en-US" sz="1600" dirty="0" smtClean="0"/>
              <a:t>・</a:t>
            </a:r>
            <a:r>
              <a:rPr lang="ja-JP" altLang="en-US" sz="1600" dirty="0"/>
              <a:t>確認</a:t>
            </a:r>
            <a:r>
              <a:rPr lang="ja-JP" altLang="en-US" sz="1600" dirty="0" smtClean="0"/>
              <a:t>テストで全問</a:t>
            </a:r>
            <a:r>
              <a:rPr lang="ja-JP" altLang="en-US" sz="1600" dirty="0"/>
              <a:t>正解できなかった</a:t>
            </a:r>
            <a:r>
              <a:rPr lang="ja-JP" altLang="en-US" sz="1600" dirty="0" smtClean="0"/>
              <a:t>場合につ</a:t>
            </a:r>
            <a:r>
              <a:rPr lang="ja-JP" altLang="en-US" sz="1600" dirty="0"/>
              <a:t>いて</a:t>
            </a:r>
            <a:endParaRPr lang="en-US" altLang="ja-JP" sz="1600" dirty="0"/>
          </a:p>
          <a:p>
            <a:r>
              <a:rPr lang="ja-JP" altLang="en-US" sz="1600" dirty="0" smtClean="0"/>
              <a:t>・</a:t>
            </a:r>
            <a:r>
              <a:rPr lang="ja-JP" altLang="en-US" sz="1600" dirty="0"/>
              <a:t>確認</a:t>
            </a:r>
            <a:r>
              <a:rPr lang="ja-JP" altLang="en-US" sz="1600" dirty="0" smtClean="0"/>
              <a:t>テスト再挑戦時、違う</a:t>
            </a:r>
            <a:r>
              <a:rPr lang="ja-JP" altLang="en-US" sz="1600" dirty="0"/>
              <a:t>問題が</a:t>
            </a:r>
            <a:r>
              <a:rPr lang="ja-JP" altLang="en-US" sz="1600" dirty="0" smtClean="0"/>
              <a:t>出題されることにつ</a:t>
            </a:r>
            <a:r>
              <a:rPr lang="ja-JP" altLang="en-US" sz="1600" dirty="0"/>
              <a:t>いて</a:t>
            </a:r>
            <a:endParaRPr lang="en-US" altLang="ja-JP" sz="1600" dirty="0"/>
          </a:p>
          <a:p>
            <a:r>
              <a:rPr lang="ja-JP" altLang="en-US" sz="1600" dirty="0" smtClean="0"/>
              <a:t>・</a:t>
            </a:r>
            <a:r>
              <a:rPr lang="en-US" altLang="ja-JP" sz="1600" dirty="0" smtClean="0"/>
              <a:t>eラーニング</a:t>
            </a:r>
            <a:r>
              <a:rPr lang="ja-JP" altLang="en-US" sz="1600" dirty="0"/>
              <a:t>システムが</a:t>
            </a:r>
            <a:r>
              <a:rPr lang="ja-JP" altLang="en-US" sz="1600" dirty="0" smtClean="0"/>
              <a:t>固まるなどの動作不良につ</a:t>
            </a:r>
            <a:r>
              <a:rPr lang="ja-JP" altLang="en-US" sz="1600" dirty="0"/>
              <a:t>いて</a:t>
            </a:r>
            <a:endParaRPr lang="en-US" altLang="ja-JP" sz="1600" dirty="0"/>
          </a:p>
          <a:p>
            <a:pPr algn="r"/>
            <a:r>
              <a:rPr lang="ja-JP" altLang="en-US" sz="1600" dirty="0"/>
              <a:t>・・・ ⑮</a:t>
            </a:r>
            <a:endParaRPr lang="en-US" altLang="ja-JP" sz="1600" dirty="0"/>
          </a:p>
          <a:p>
            <a:r>
              <a:rPr lang="ja-JP" altLang="en-US" sz="1600" u="sng" dirty="0" smtClean="0"/>
              <a:t>受講</a:t>
            </a:r>
            <a:r>
              <a:rPr lang="ja-JP" altLang="en-US" sz="1600" u="sng" dirty="0"/>
              <a:t>について　</a:t>
            </a:r>
            <a:r>
              <a:rPr lang="ja-JP" altLang="en-US" sz="1600" u="sng" dirty="0" smtClean="0"/>
              <a:t>②</a:t>
            </a:r>
            <a:endParaRPr lang="ja-JP" altLang="en-US" sz="1600" u="sng" dirty="0"/>
          </a:p>
          <a:p>
            <a:r>
              <a:rPr lang="ja-JP" altLang="en-US" sz="1600" dirty="0" smtClean="0"/>
              <a:t>・</a:t>
            </a:r>
            <a:r>
              <a:rPr lang="ja-JP" altLang="en-US" sz="1600" dirty="0"/>
              <a:t>受講</a:t>
            </a:r>
            <a:r>
              <a:rPr lang="ja-JP" altLang="en-US" sz="1600" dirty="0" smtClean="0"/>
              <a:t>修了までの所要時間に</a:t>
            </a:r>
            <a:r>
              <a:rPr lang="ja-JP" altLang="en-US" sz="1600" dirty="0"/>
              <a:t>ついて</a:t>
            </a:r>
            <a:endParaRPr lang="en-US" altLang="ja-JP" sz="1600" dirty="0"/>
          </a:p>
          <a:p>
            <a:r>
              <a:rPr lang="ja-JP" altLang="en-US" sz="1600" dirty="0" smtClean="0"/>
              <a:t>・</a:t>
            </a:r>
            <a:r>
              <a:rPr lang="ja-JP" altLang="en-US" sz="1600" dirty="0"/>
              <a:t>受講途中の一時中断や再開</a:t>
            </a:r>
            <a:r>
              <a:rPr lang="ja-JP" altLang="en-US" sz="1600" dirty="0" smtClean="0"/>
              <a:t>など、分割</a:t>
            </a:r>
            <a:r>
              <a:rPr lang="ja-JP" altLang="en-US" sz="1600" dirty="0"/>
              <a:t>受講の可否に</a:t>
            </a:r>
            <a:r>
              <a:rPr lang="ja-JP" altLang="en-US" sz="1600" dirty="0" smtClean="0"/>
              <a:t>ついて</a:t>
            </a:r>
            <a:endParaRPr lang="en-US" altLang="ja-JP" sz="1600" dirty="0" smtClean="0"/>
          </a:p>
          <a:p>
            <a:r>
              <a:rPr lang="ja-JP" altLang="en-US" sz="1600" dirty="0" smtClean="0"/>
              <a:t>・修了後の再聴講について</a:t>
            </a:r>
            <a:endParaRPr lang="en-US" altLang="ja-JP" sz="1600" dirty="0"/>
          </a:p>
          <a:p>
            <a:r>
              <a:rPr lang="ja-JP" altLang="en-US" sz="1600" dirty="0"/>
              <a:t>・来年度の認知症介護基礎研修の実施について</a:t>
            </a:r>
            <a:endParaRPr lang="en-US" altLang="ja-JP" sz="1600" dirty="0"/>
          </a:p>
          <a:p>
            <a:pPr algn="r"/>
            <a:r>
              <a:rPr lang="ja-JP" altLang="en-US" sz="1600" dirty="0" smtClean="0"/>
              <a:t>・</a:t>
            </a:r>
            <a:r>
              <a:rPr lang="ja-JP" altLang="en-US" sz="1600" dirty="0"/>
              <a:t>・・⑯</a:t>
            </a:r>
            <a:endParaRPr lang="en-US" altLang="ja-JP" sz="1600" dirty="0"/>
          </a:p>
          <a:p>
            <a:r>
              <a:rPr lang="ja-JP" altLang="en-US" sz="1600" u="sng" dirty="0" smtClean="0"/>
              <a:t>修了証について</a:t>
            </a:r>
            <a:endParaRPr lang="ja-JP" altLang="en-US" sz="1600" u="sng" dirty="0"/>
          </a:p>
          <a:p>
            <a:r>
              <a:rPr lang="ja-JP" altLang="en-US" sz="1600" dirty="0" smtClean="0"/>
              <a:t>・認知症</a:t>
            </a:r>
            <a:r>
              <a:rPr lang="ja-JP" altLang="en-US" sz="1600" dirty="0"/>
              <a:t>介護基礎</a:t>
            </a:r>
            <a:r>
              <a:rPr lang="ja-JP" altLang="en-US" sz="1600" dirty="0" smtClean="0"/>
              <a:t>研修を他県</a:t>
            </a:r>
            <a:r>
              <a:rPr lang="ja-JP" altLang="en-US" sz="1600" dirty="0"/>
              <a:t>で受講</a:t>
            </a:r>
            <a:r>
              <a:rPr lang="ja-JP" altLang="en-US" sz="1600" dirty="0" smtClean="0"/>
              <a:t>した時の有効性につ</a:t>
            </a:r>
            <a:r>
              <a:rPr lang="ja-JP" altLang="en-US" sz="1600" dirty="0"/>
              <a:t>いて</a:t>
            </a:r>
            <a:endParaRPr lang="en-US" altLang="ja-JP" sz="1600" dirty="0"/>
          </a:p>
          <a:p>
            <a:r>
              <a:rPr lang="ja-JP" altLang="en-US" sz="1600" dirty="0" smtClean="0"/>
              <a:t>・前年度修了時に修了書</a:t>
            </a:r>
            <a:r>
              <a:rPr lang="ja-JP" altLang="en-US" sz="1600" dirty="0"/>
              <a:t>を</a:t>
            </a:r>
            <a:r>
              <a:rPr lang="ja-JP" altLang="en-US" sz="1600" dirty="0" smtClean="0"/>
              <a:t>取り出しておらず、受講時のメールアドレスが削除済み、</a:t>
            </a:r>
            <a:r>
              <a:rPr lang="en-US" altLang="ja-JP" sz="1600" dirty="0" smtClean="0"/>
              <a:t>ID</a:t>
            </a:r>
            <a:r>
              <a:rPr lang="ja-JP" altLang="en-US" sz="1600" dirty="0"/>
              <a:t>も不明のため</a:t>
            </a:r>
            <a:r>
              <a:rPr lang="ja-JP" altLang="en-US" sz="1600" dirty="0" smtClean="0"/>
              <a:t>ログインできないという場合の対応につ</a:t>
            </a:r>
            <a:r>
              <a:rPr lang="ja-JP" altLang="en-US" sz="1600" dirty="0"/>
              <a:t>いて</a:t>
            </a:r>
            <a:endParaRPr lang="en-US" altLang="ja-JP" sz="1600" dirty="0"/>
          </a:p>
          <a:p>
            <a:r>
              <a:rPr lang="ja-JP" altLang="en-US" sz="1600" dirty="0" smtClean="0"/>
              <a:t>・</a:t>
            </a:r>
            <a:r>
              <a:rPr lang="ja-JP" altLang="en-US" sz="1600" dirty="0"/>
              <a:t>修了証書の氏名に「？」と表示</a:t>
            </a:r>
            <a:r>
              <a:rPr lang="ja-JP" altLang="en-US" sz="1600" dirty="0" smtClean="0"/>
              <a:t>されることについて</a:t>
            </a:r>
            <a:endParaRPr lang="en-US" altLang="ja-JP" sz="1600" dirty="0" smtClean="0"/>
          </a:p>
          <a:p>
            <a:pPr algn="r"/>
            <a:r>
              <a:rPr lang="ja-JP" altLang="en-US" sz="1600" dirty="0" smtClean="0"/>
              <a:t>・・・⑰</a:t>
            </a:r>
            <a:endParaRPr lang="en-US" altLang="ja-JP" sz="1600" dirty="0"/>
          </a:p>
        </p:txBody>
      </p:sp>
    </p:spTree>
    <p:extLst>
      <p:ext uri="{BB962C8B-B14F-4D97-AF65-F5344CB8AC3E}">
        <p14:creationId xmlns:p14="http://schemas.microsoft.com/office/powerpoint/2010/main" val="361108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5" name="角丸四角形 4"/>
          <p:cNvSpPr/>
          <p:nvPr/>
        </p:nvSpPr>
        <p:spPr>
          <a:xfrm>
            <a:off x="251013" y="3092115"/>
            <a:ext cx="11689970" cy="350590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2000" dirty="0" smtClean="0"/>
              <a:t>　</a:t>
            </a:r>
            <a:r>
              <a:rPr lang="en-US" altLang="ja-JP" sz="2000" dirty="0" smtClean="0"/>
              <a:t>eラーニング</a:t>
            </a:r>
            <a:r>
              <a:rPr lang="ja-JP" altLang="en-US" sz="2000" dirty="0"/>
              <a:t>システムの運用に</a:t>
            </a:r>
            <a:r>
              <a:rPr lang="ja-JP" altLang="en-US" sz="2000" dirty="0" smtClean="0"/>
              <a:t>関してのお問い合わせは、</a:t>
            </a:r>
            <a:r>
              <a:rPr lang="en-US" altLang="ja-JP" sz="2000" dirty="0" smtClean="0"/>
              <a:t>eラーニング</a:t>
            </a:r>
            <a:r>
              <a:rPr lang="ja-JP" altLang="en-US" sz="2000" dirty="0" smtClean="0"/>
              <a:t>システムホームページ（</a:t>
            </a:r>
            <a:r>
              <a:rPr lang="en-US" altLang="ja-JP" sz="2000" dirty="0"/>
              <a:t>https://kiso-elearning.jp/</a:t>
            </a:r>
            <a:r>
              <a:rPr lang="ja-JP" altLang="en-US" sz="2000" dirty="0" smtClean="0"/>
              <a:t>）のお問い合わせフォームへ送信してください。</a:t>
            </a:r>
            <a:endParaRPr lang="en-US" altLang="ja-JP" sz="2000" dirty="0" smtClean="0"/>
          </a:p>
          <a:p>
            <a:r>
              <a:rPr lang="ja-JP" altLang="en-US" sz="2000" dirty="0"/>
              <a:t>　</a:t>
            </a:r>
            <a:r>
              <a:rPr lang="ja-JP" altLang="en-US" sz="2000" dirty="0" smtClean="0"/>
              <a:t>また、ページ内でダウンロードできる「操作マニュアル（認知症介護基礎研修受講者用）」や、画面右側にある「お困りの場合はこちら」で解決する場合もありますので、まずはこちらをご確認ください。</a:t>
            </a:r>
            <a:endParaRPr lang="en-US" altLang="ja-JP" sz="2000" dirty="0" smtClean="0"/>
          </a:p>
          <a:p>
            <a:endParaRPr lang="en-US" altLang="ja-JP" sz="2000" dirty="0" smtClean="0"/>
          </a:p>
          <a:p>
            <a:r>
              <a:rPr lang="ja-JP" altLang="en-US" sz="2000" dirty="0"/>
              <a:t>　</a:t>
            </a:r>
            <a:r>
              <a:rPr lang="ja-JP" altLang="en-US" sz="2000" dirty="0" smtClean="0"/>
              <a:t>なお、広島県が実施する認知症介護基礎研修は、広島市を除く県内２２の市町を対象としておりますので、事業所の所在地が広島市にある場合、お問い合わせは広島市へお願いします。</a:t>
            </a:r>
            <a:endParaRPr lang="en-US" altLang="ja-JP" sz="2000" dirty="0" smtClean="0"/>
          </a:p>
          <a:p>
            <a:endParaRPr lang="en-US" altLang="ja-JP" sz="2000" dirty="0" smtClean="0"/>
          </a:p>
          <a:p>
            <a:r>
              <a:rPr lang="ja-JP" altLang="en-US" sz="2000" dirty="0"/>
              <a:t>　　</a:t>
            </a:r>
            <a:r>
              <a:rPr lang="ja-JP" altLang="en-US" sz="2000" u="sng" dirty="0" smtClean="0"/>
              <a:t>広島市</a:t>
            </a:r>
            <a:r>
              <a:rPr lang="ja-JP" altLang="en-US" sz="2000" u="sng" dirty="0"/>
              <a:t>地域包括ケア</a:t>
            </a:r>
            <a:r>
              <a:rPr lang="ja-JP" altLang="en-US" sz="2000" u="sng" dirty="0" smtClean="0"/>
              <a:t>推進課（</a:t>
            </a:r>
            <a:r>
              <a:rPr lang="en-US" altLang="ja-JP" sz="2000" u="sng" dirty="0"/>
              <a:t>082-504-2648</a:t>
            </a:r>
            <a:r>
              <a:rPr lang="ja-JP" altLang="en-US" sz="2000" u="sng" dirty="0"/>
              <a:t>）</a:t>
            </a:r>
            <a:endParaRPr lang="en-US" altLang="ja-JP" sz="2000" u="sng" dirty="0"/>
          </a:p>
        </p:txBody>
      </p:sp>
    </p:spTree>
    <p:extLst>
      <p:ext uri="{BB962C8B-B14F-4D97-AF65-F5344CB8AC3E}">
        <p14:creationId xmlns:p14="http://schemas.microsoft.com/office/powerpoint/2010/main" val="38679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1"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142" name="正方形/長方形 5"/>
          <p:cNvSpPr/>
          <p:nvPr/>
        </p:nvSpPr>
        <p:spPr>
          <a:xfrm>
            <a:off x="251012" y="1425389"/>
            <a:ext cx="5737411" cy="109369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養成施設及び福祉系高校で認知症に係る科目を受講しましたが、介護福祉士資格は有していません。認知症介護基礎研修を受ける必要がありますか？</a:t>
            </a:r>
            <a:endParaRPr lang="en-US" altLang="ja-JP" sz="2000" dirty="0" smtClean="0"/>
          </a:p>
          <a:p>
            <a:endParaRPr kumimoji="1" lang="en-US" altLang="ja-JP" sz="2000" dirty="0"/>
          </a:p>
          <a:p>
            <a:endParaRPr kumimoji="1" lang="ja-JP" altLang="en-US" sz="2000" dirty="0"/>
          </a:p>
        </p:txBody>
      </p:sp>
      <p:sp>
        <p:nvSpPr>
          <p:cNvPr id="1143" name="正方形/長方形 6"/>
          <p:cNvSpPr/>
          <p:nvPr/>
        </p:nvSpPr>
        <p:spPr>
          <a:xfrm>
            <a:off x="6203579" y="2877672"/>
            <a:ext cx="5737411" cy="72614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認知症サポーター養成講座を修了していますが、認知症介護基礎研修を受ける必要がありますか？</a:t>
            </a:r>
            <a:endParaRPr lang="en-US" altLang="ja-JP" sz="2000" dirty="0" smtClean="0"/>
          </a:p>
          <a:p>
            <a:endParaRPr lang="en-US" altLang="ja-JP" sz="2000" dirty="0" smtClean="0"/>
          </a:p>
          <a:p>
            <a:endParaRPr kumimoji="1" lang="ja-JP" altLang="en-US" sz="2400" dirty="0"/>
          </a:p>
        </p:txBody>
      </p:sp>
      <p:sp>
        <p:nvSpPr>
          <p:cNvPr id="1144"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受講の義務づけについて　①</a:t>
            </a:r>
            <a:endParaRPr lang="ja-JP" altLang="en-US" sz="2000" u="sng" dirty="0">
              <a:solidFill>
                <a:schemeClr val="tx1"/>
              </a:solidFill>
            </a:endParaRPr>
          </a:p>
        </p:txBody>
      </p:sp>
      <p:sp>
        <p:nvSpPr>
          <p:cNvPr id="1145"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①</a:t>
            </a:r>
            <a:endParaRPr kumimoji="1" lang="ja-JP" altLang="en-US" sz="1400" dirty="0"/>
          </a:p>
        </p:txBody>
      </p:sp>
      <p:sp>
        <p:nvSpPr>
          <p:cNvPr id="1146" name="正方形/長方形 9"/>
          <p:cNvSpPr/>
          <p:nvPr/>
        </p:nvSpPr>
        <p:spPr>
          <a:xfrm>
            <a:off x="251012" y="4975415"/>
            <a:ext cx="5737411" cy="744072"/>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認知症介護実践者研修の修了者は、認知症介護基礎研修を受ける必要がありますか？</a:t>
            </a:r>
          </a:p>
          <a:p>
            <a:endParaRPr lang="en-US" altLang="ja-JP" sz="2000" dirty="0" smtClean="0"/>
          </a:p>
          <a:p>
            <a:endParaRPr kumimoji="1" lang="en-US" altLang="ja-JP" sz="2000" dirty="0"/>
          </a:p>
          <a:p>
            <a:endParaRPr kumimoji="1" lang="ja-JP" altLang="en-US" sz="2000" dirty="0"/>
          </a:p>
        </p:txBody>
      </p:sp>
      <p:sp>
        <p:nvSpPr>
          <p:cNvPr id="1147" name="正方形/長方形 10"/>
          <p:cNvSpPr/>
          <p:nvPr/>
        </p:nvSpPr>
        <p:spPr>
          <a:xfrm>
            <a:off x="251012" y="2635626"/>
            <a:ext cx="5737411" cy="222324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．養成施設については 卒業証明書及び履修科目証明書により、事業所及び自治体が認知症に係る科目を受講していることが確認できれば受講の必要はありません。福祉系高校の卒業者については、認知症に係る教育内容が必修となっているため、卒業証明書</a:t>
            </a:r>
            <a:r>
              <a:rPr lang="ja-JP" altLang="en-US" sz="2000" dirty="0"/>
              <a:t>等</a:t>
            </a:r>
            <a:r>
              <a:rPr lang="ja-JP" altLang="en-US" sz="2000" dirty="0" smtClean="0"/>
              <a:t>により卒業が単に証明できれば受講の必要はありません。</a:t>
            </a:r>
            <a:endParaRPr kumimoji="1" lang="ja-JP" altLang="en-US" sz="2400" dirty="0"/>
          </a:p>
        </p:txBody>
      </p:sp>
      <p:sp>
        <p:nvSpPr>
          <p:cNvPr id="1148" name="正方形/長方形 11"/>
          <p:cNvSpPr/>
          <p:nvPr/>
        </p:nvSpPr>
        <p:spPr>
          <a:xfrm>
            <a:off x="251012" y="5836030"/>
            <a:ext cx="5737411" cy="77095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．必ず受けなければいけないものではありません。令和３年度介護保険報酬改定によって、無資格者は</a:t>
            </a:r>
            <a:endParaRPr kumimoji="1" lang="ja-JP" altLang="en-US" sz="2400" dirty="0"/>
          </a:p>
        </p:txBody>
      </p:sp>
      <p:sp>
        <p:nvSpPr>
          <p:cNvPr id="1149" name="正方形/長方形 12"/>
          <p:cNvSpPr/>
          <p:nvPr/>
        </p:nvSpPr>
        <p:spPr>
          <a:xfrm>
            <a:off x="6203578" y="1425389"/>
            <a:ext cx="5737411" cy="133574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2000" dirty="0"/>
              <a:t>認知症</a:t>
            </a:r>
            <a:r>
              <a:rPr lang="ja-JP" altLang="en-US" sz="2000" dirty="0" smtClean="0"/>
              <a:t>介護基礎研修の受講が義務づけられましたが、認知症介護実践者研修の修了者はその義務づけの対象外です。なお、受講そのものを妨げるものではないので、受講していただいても構いません。</a:t>
            </a:r>
            <a:endParaRPr lang="en-US" altLang="ja-JP" sz="2000" dirty="0" smtClean="0"/>
          </a:p>
        </p:txBody>
      </p:sp>
      <p:sp>
        <p:nvSpPr>
          <p:cNvPr id="1150" name="正方形/長方形 13"/>
          <p:cNvSpPr/>
          <p:nvPr/>
        </p:nvSpPr>
        <p:spPr>
          <a:xfrm>
            <a:off x="6203577" y="3720355"/>
            <a:ext cx="5737411" cy="1021974"/>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．認知症サポーター養成</a:t>
            </a:r>
            <a:r>
              <a:rPr lang="ja-JP" altLang="en-US" sz="2000" dirty="0" smtClean="0"/>
              <a:t>講座の修了者は、受講の義務づけの対象外とならないので、受講の必要があります。</a:t>
            </a:r>
            <a:endParaRPr kumimoji="1" lang="ja-JP" altLang="en-US" sz="2400" dirty="0"/>
          </a:p>
        </p:txBody>
      </p:sp>
      <p:sp>
        <p:nvSpPr>
          <p:cNvPr id="1151" name="正方形/長方形 14"/>
          <p:cNvSpPr/>
          <p:nvPr/>
        </p:nvSpPr>
        <p:spPr>
          <a:xfrm>
            <a:off x="6203577" y="4858872"/>
            <a:ext cx="5737411" cy="72614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義務づけ対象外の資格がある者ですが、認知症介護基礎研修を受講してもいいですか</a:t>
            </a:r>
            <a:r>
              <a:rPr lang="ja-JP" altLang="en-US" sz="2000" dirty="0"/>
              <a:t>？</a:t>
            </a:r>
            <a:endParaRPr lang="en-US" altLang="ja-JP" sz="2000" dirty="0" smtClean="0"/>
          </a:p>
          <a:p>
            <a:endParaRPr lang="en-US" altLang="ja-JP" sz="2000" dirty="0" smtClean="0"/>
          </a:p>
          <a:p>
            <a:endParaRPr kumimoji="1" lang="ja-JP" altLang="en-US" sz="2400" dirty="0"/>
          </a:p>
        </p:txBody>
      </p:sp>
      <p:sp>
        <p:nvSpPr>
          <p:cNvPr id="1152" name="正方形/長方形 15"/>
          <p:cNvSpPr/>
          <p:nvPr/>
        </p:nvSpPr>
        <p:spPr>
          <a:xfrm>
            <a:off x="6203575" y="5701555"/>
            <a:ext cx="5737411" cy="1139262"/>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．受講の義務がないということにはなりますが、受講そのものを妨げるものではないので、受講していただいても構いません。</a:t>
            </a:r>
            <a:endParaRPr lang="en-US" altLang="ja-JP" sz="2000" dirty="0" smtClean="0"/>
          </a:p>
        </p:txBody>
      </p:sp>
    </p:spTree>
    <p:extLst>
      <p:ext uri="{BB962C8B-B14F-4D97-AF65-F5344CB8AC3E}">
        <p14:creationId xmlns:p14="http://schemas.microsoft.com/office/powerpoint/2010/main" val="4213515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8"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159" name="正方形/長方形 5"/>
          <p:cNvSpPr/>
          <p:nvPr/>
        </p:nvSpPr>
        <p:spPr>
          <a:xfrm>
            <a:off x="251012" y="1425389"/>
            <a:ext cx="5737411" cy="133574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人員配置基準上、従業者の員数として算定される従業者以外の者や、直接介護に携わる可能性がない者は、認知症介護基礎研修を受ける必要がありますか？</a:t>
            </a:r>
            <a:endParaRPr kumimoji="1" lang="en-US" altLang="ja-JP" sz="2000" dirty="0"/>
          </a:p>
          <a:p>
            <a:endParaRPr kumimoji="1" lang="ja-JP" altLang="en-US" sz="2000" dirty="0"/>
          </a:p>
        </p:txBody>
      </p:sp>
      <p:sp>
        <p:nvSpPr>
          <p:cNvPr id="1160"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受講の義務づけについて　②</a:t>
            </a:r>
            <a:endParaRPr lang="ja-JP" altLang="en-US" sz="2000" u="sng" dirty="0">
              <a:solidFill>
                <a:schemeClr val="tx1"/>
              </a:solidFill>
            </a:endParaRPr>
          </a:p>
        </p:txBody>
      </p:sp>
      <p:sp>
        <p:nvSpPr>
          <p:cNvPr id="1161"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②</a:t>
            </a:r>
            <a:endParaRPr kumimoji="1" lang="ja-JP" altLang="en-US" sz="1400" dirty="0"/>
          </a:p>
        </p:txBody>
      </p:sp>
      <p:sp>
        <p:nvSpPr>
          <p:cNvPr id="1162" name="正方形/長方形 9"/>
          <p:cNvSpPr/>
          <p:nvPr/>
        </p:nvSpPr>
        <p:spPr>
          <a:xfrm>
            <a:off x="6203577" y="1425387"/>
            <a:ext cx="5737411" cy="75527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送迎専門員については、認知症介護基礎研修を受ける必要がありますか？</a:t>
            </a:r>
            <a:endParaRPr lang="en-US" altLang="ja-JP" sz="2000" dirty="0" smtClean="0"/>
          </a:p>
          <a:p>
            <a:endParaRPr kumimoji="1" lang="en-US" altLang="ja-JP" sz="2000" dirty="0"/>
          </a:p>
          <a:p>
            <a:endParaRPr kumimoji="1" lang="ja-JP" altLang="en-US" sz="2000" dirty="0"/>
          </a:p>
        </p:txBody>
      </p:sp>
      <p:sp>
        <p:nvSpPr>
          <p:cNvPr id="1163" name="正方形/長方形 10"/>
          <p:cNvSpPr/>
          <p:nvPr/>
        </p:nvSpPr>
        <p:spPr>
          <a:xfrm>
            <a:off x="251010" y="2877671"/>
            <a:ext cx="5737411" cy="1326775"/>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．人員配置基準上、従業者の員数として算定される従業者以外の者や、直接介護に携わる可能性がない者については、受講の義務づけの対象外となります。</a:t>
            </a:r>
            <a:endParaRPr lang="en-US" altLang="ja-JP" sz="2000" dirty="0" smtClean="0"/>
          </a:p>
        </p:txBody>
      </p:sp>
      <p:sp>
        <p:nvSpPr>
          <p:cNvPr id="1164" name="正方形/長方形 11"/>
          <p:cNvSpPr/>
          <p:nvPr/>
        </p:nvSpPr>
        <p:spPr>
          <a:xfrm>
            <a:off x="6203576" y="2297205"/>
            <a:ext cx="5737411" cy="1619027"/>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．受講対象者は「介護に直接携わる職員」としていますが、介護保険施設の職員配置基準の要件に当たらない送迎専門員は「介護</a:t>
            </a:r>
            <a:r>
              <a:rPr lang="ja-JP" altLang="en-US" sz="2000" dirty="0"/>
              <a:t>に直接携わる」とならない</a:t>
            </a:r>
            <a:r>
              <a:rPr lang="ja-JP" altLang="en-US" sz="2000" dirty="0" smtClean="0"/>
              <a:t>ので、受講</a:t>
            </a:r>
            <a:r>
              <a:rPr lang="ja-JP" altLang="en-US" sz="2000" dirty="0"/>
              <a:t>の義務づけの対象外となります。</a:t>
            </a:r>
            <a:endParaRPr kumimoji="1" lang="ja-JP" altLang="en-US" sz="2400" dirty="0"/>
          </a:p>
        </p:txBody>
      </p:sp>
      <p:sp>
        <p:nvSpPr>
          <p:cNvPr id="1165" name="角丸四角形 2"/>
          <p:cNvSpPr/>
          <p:nvPr/>
        </p:nvSpPr>
        <p:spPr>
          <a:xfrm>
            <a:off x="251010" y="4812702"/>
            <a:ext cx="11689977" cy="1794288"/>
          </a:xfrm>
          <a:prstGeom prst="roundRect">
            <a:avLst/>
          </a:prstGeom>
          <a:ln w="38100"/>
        </p:spPr>
        <p:style>
          <a:lnRef idx="2">
            <a:schemeClr val="dk1"/>
          </a:lnRef>
          <a:fillRef idx="1">
            <a:schemeClr val="lt1"/>
          </a:fillRef>
          <a:effectRef idx="0">
            <a:schemeClr val="dk1"/>
          </a:effectRef>
          <a:fontRef idx="minor">
            <a:schemeClr val="dk1"/>
          </a:fontRef>
        </p:style>
        <p:txBody>
          <a:bodyPr rtlCol="0" anchor="ctr"/>
          <a:lstStyle/>
          <a:p>
            <a:pPr lvl="0"/>
            <a:r>
              <a:rPr lang="ja-JP" altLang="en-US" sz="2000" dirty="0">
                <a:solidFill>
                  <a:prstClr val="black"/>
                </a:solidFill>
              </a:rPr>
              <a:t>一方</a:t>
            </a:r>
            <a:r>
              <a:rPr lang="ja-JP" altLang="en-US" sz="2000" dirty="0" smtClean="0">
                <a:solidFill>
                  <a:prstClr val="black"/>
                </a:solidFill>
              </a:rPr>
              <a:t>で、義務づけ</a:t>
            </a:r>
            <a:r>
              <a:rPr lang="ja-JP" altLang="en-US" sz="2000" dirty="0">
                <a:solidFill>
                  <a:prstClr val="black"/>
                </a:solidFill>
              </a:rPr>
              <a:t>の趣旨を</a:t>
            </a:r>
            <a:r>
              <a:rPr lang="ja-JP" altLang="en-US" sz="2000" dirty="0" smtClean="0">
                <a:solidFill>
                  <a:prstClr val="black"/>
                </a:solidFill>
              </a:rPr>
              <a:t>踏まえて、認知症</a:t>
            </a:r>
            <a:r>
              <a:rPr lang="ja-JP" altLang="en-US" sz="2000" dirty="0">
                <a:solidFill>
                  <a:prstClr val="black"/>
                </a:solidFill>
              </a:rPr>
              <a:t>介護に携わる者が認知症の人や家族の視点を重視</a:t>
            </a:r>
            <a:r>
              <a:rPr lang="ja-JP" altLang="en-US" sz="2000" dirty="0" smtClean="0">
                <a:solidFill>
                  <a:prstClr val="black"/>
                </a:solidFill>
              </a:rPr>
              <a:t>しながら、本人</a:t>
            </a:r>
            <a:r>
              <a:rPr lang="ja-JP" altLang="en-US" sz="2000" dirty="0">
                <a:solidFill>
                  <a:prstClr val="black"/>
                </a:solidFill>
              </a:rPr>
              <a:t>主体の介護を実施するために</a:t>
            </a:r>
            <a:r>
              <a:rPr lang="ja-JP" altLang="en-US" sz="2000" dirty="0" smtClean="0">
                <a:solidFill>
                  <a:prstClr val="black"/>
                </a:solidFill>
              </a:rPr>
              <a:t>は、人員</a:t>
            </a:r>
            <a:r>
              <a:rPr lang="ja-JP" altLang="en-US" sz="2000" dirty="0">
                <a:solidFill>
                  <a:prstClr val="black"/>
                </a:solidFill>
              </a:rPr>
              <a:t>配置</a:t>
            </a:r>
            <a:r>
              <a:rPr lang="ja-JP" altLang="en-US" sz="2000" dirty="0" smtClean="0">
                <a:solidFill>
                  <a:prstClr val="black"/>
                </a:solidFill>
              </a:rPr>
              <a:t>基準上、従業員</a:t>
            </a:r>
            <a:r>
              <a:rPr lang="ja-JP" altLang="en-US" sz="2000" dirty="0">
                <a:solidFill>
                  <a:prstClr val="black"/>
                </a:solidFill>
              </a:rPr>
              <a:t>の員数として算定される従業者以外の者</a:t>
            </a:r>
            <a:r>
              <a:rPr lang="ja-JP" altLang="en-US" sz="2000" dirty="0" smtClean="0">
                <a:solidFill>
                  <a:prstClr val="black"/>
                </a:solidFill>
              </a:rPr>
              <a:t>や、直接</a:t>
            </a:r>
            <a:r>
              <a:rPr lang="ja-JP" altLang="en-US" sz="2000" dirty="0">
                <a:solidFill>
                  <a:prstClr val="black"/>
                </a:solidFill>
              </a:rPr>
              <a:t>介護に携わらない者であって</a:t>
            </a:r>
            <a:r>
              <a:rPr lang="ja-JP" altLang="en-US" sz="2000" dirty="0" smtClean="0">
                <a:solidFill>
                  <a:prstClr val="black"/>
                </a:solidFill>
              </a:rPr>
              <a:t>も、受講</a:t>
            </a:r>
            <a:r>
              <a:rPr lang="ja-JP" altLang="en-US" sz="2000" dirty="0">
                <a:solidFill>
                  <a:prstClr val="black"/>
                </a:solidFill>
              </a:rPr>
              <a:t>することを妨げるものではない</a:t>
            </a:r>
            <a:r>
              <a:rPr lang="ja-JP" altLang="en-US" sz="2000" dirty="0" smtClean="0">
                <a:solidFill>
                  <a:prstClr val="black"/>
                </a:solidFill>
              </a:rPr>
              <a:t>ので、各施設、事業所</a:t>
            </a:r>
            <a:r>
              <a:rPr lang="ja-JP" altLang="en-US" sz="2000" dirty="0">
                <a:solidFill>
                  <a:prstClr val="black"/>
                </a:solidFill>
              </a:rPr>
              <a:t>等において積極的に判断していただきたいです。</a:t>
            </a:r>
            <a:endParaRPr lang="en-US" altLang="ja-JP" sz="2000" dirty="0">
              <a:solidFill>
                <a:prstClr val="black"/>
              </a:solidFill>
            </a:endParaRPr>
          </a:p>
        </p:txBody>
      </p:sp>
      <p:sp>
        <p:nvSpPr>
          <p:cNvPr id="1166" name="下矢印 3"/>
          <p:cNvSpPr/>
          <p:nvPr/>
        </p:nvSpPr>
        <p:spPr>
          <a:xfrm>
            <a:off x="2439931" y="4114828"/>
            <a:ext cx="1359568" cy="49927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7" name="下矢印 17"/>
          <p:cNvSpPr/>
          <p:nvPr/>
        </p:nvSpPr>
        <p:spPr>
          <a:xfrm>
            <a:off x="8392497" y="4114829"/>
            <a:ext cx="1359568" cy="49927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9102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3"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174"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受講の義務づけについて　③</a:t>
            </a:r>
            <a:endParaRPr lang="ja-JP" altLang="en-US" sz="2000" u="sng" dirty="0">
              <a:solidFill>
                <a:schemeClr val="tx1"/>
              </a:solidFill>
            </a:endParaRPr>
          </a:p>
        </p:txBody>
      </p:sp>
      <p:sp>
        <p:nvSpPr>
          <p:cNvPr id="1175"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③</a:t>
            </a:r>
            <a:endParaRPr kumimoji="1" lang="ja-JP" altLang="en-US" sz="1400" dirty="0"/>
          </a:p>
        </p:txBody>
      </p:sp>
      <p:sp>
        <p:nvSpPr>
          <p:cNvPr id="1176" name="正方形/長方形 13"/>
          <p:cNvSpPr/>
          <p:nvPr/>
        </p:nvSpPr>
        <p:spPr>
          <a:xfrm>
            <a:off x="251005" y="4311402"/>
            <a:ext cx="5737411" cy="74657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介護支援専門員（ケアマネージャー）は認知症介護基礎研修を受ける必要がありますか？</a:t>
            </a:r>
            <a:endParaRPr kumimoji="1" lang="ja-JP" altLang="en-US" sz="2400" dirty="0"/>
          </a:p>
        </p:txBody>
      </p:sp>
      <p:sp>
        <p:nvSpPr>
          <p:cNvPr id="1177" name="正方形/長方形 14"/>
          <p:cNvSpPr/>
          <p:nvPr/>
        </p:nvSpPr>
        <p:spPr>
          <a:xfrm>
            <a:off x="251004" y="5173471"/>
            <a:ext cx="5737411" cy="75949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．受講の義務づけの対象外となるため、受講の必要はありません。</a:t>
            </a:r>
          </a:p>
          <a:p>
            <a:endParaRPr kumimoji="1" lang="ja-JP" altLang="en-US" sz="2400" dirty="0"/>
          </a:p>
        </p:txBody>
      </p:sp>
      <p:sp>
        <p:nvSpPr>
          <p:cNvPr id="1178" name="正方形/長方形 16"/>
          <p:cNvSpPr/>
          <p:nvPr/>
        </p:nvSpPr>
        <p:spPr>
          <a:xfrm>
            <a:off x="251005" y="1425388"/>
            <a:ext cx="5737411" cy="103915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訪問介護員養成研修（ホームヘルパー）を修了していますが、認知症介護基礎研修を受ける必要がありますか？</a:t>
            </a:r>
            <a:endParaRPr kumimoji="1" lang="ja-JP" altLang="en-US" sz="2400" dirty="0"/>
          </a:p>
        </p:txBody>
      </p:sp>
      <p:sp>
        <p:nvSpPr>
          <p:cNvPr id="1179" name="正方形/長方形 22"/>
          <p:cNvSpPr/>
          <p:nvPr/>
        </p:nvSpPr>
        <p:spPr>
          <a:xfrm>
            <a:off x="251005" y="2585574"/>
            <a:ext cx="5737411" cy="1604800"/>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訪問介護員養成研修（ホームヘルパー）について、一級課程および二級課程の修了者は義務づけの対象外となるため受講の必要はありませんが、三級課程の修了者は義務づけの対象外とならないので、受講する必要があります。</a:t>
            </a:r>
          </a:p>
          <a:p>
            <a:endParaRPr kumimoji="1" lang="ja-JP" altLang="en-US" sz="2400" dirty="0"/>
          </a:p>
        </p:txBody>
      </p:sp>
      <p:sp>
        <p:nvSpPr>
          <p:cNvPr id="1180" name="正方形/長方形 23"/>
          <p:cNvSpPr/>
          <p:nvPr/>
        </p:nvSpPr>
        <p:spPr>
          <a:xfrm>
            <a:off x="6203578" y="5720634"/>
            <a:ext cx="5737411" cy="1116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a:t>A</a:t>
            </a:r>
            <a:r>
              <a:rPr lang="ja-JP" altLang="en-US" sz="2000" dirty="0"/>
              <a:t> </a:t>
            </a:r>
            <a:r>
              <a:rPr lang="ja-JP" altLang="en-US" sz="2000" dirty="0" smtClean="0"/>
              <a:t>．</a:t>
            </a:r>
            <a:r>
              <a:rPr lang="ja-JP" altLang="en-US" sz="2000" dirty="0"/>
              <a:t>認知症対応型サービス事業</a:t>
            </a:r>
            <a:r>
              <a:rPr lang="ja-JP" altLang="en-US" sz="2000" dirty="0" smtClean="0"/>
              <a:t>開設者</a:t>
            </a:r>
            <a:r>
              <a:rPr lang="ja-JP" altLang="en-US" sz="2000" dirty="0"/>
              <a:t>研修</a:t>
            </a:r>
            <a:r>
              <a:rPr lang="ja-JP" altLang="en-US" sz="2000" dirty="0" smtClean="0"/>
              <a:t>は、開設</a:t>
            </a:r>
            <a:r>
              <a:rPr lang="ja-JP" altLang="en-US" sz="2000" dirty="0"/>
              <a:t>する上での知識を学ぶ研修となっている</a:t>
            </a:r>
            <a:r>
              <a:rPr lang="ja-JP" altLang="en-US" sz="2000" dirty="0" smtClean="0"/>
              <a:t>ため、認知症介護基礎研修を受講する必要があります。</a:t>
            </a:r>
            <a:endParaRPr lang="en-US" altLang="ja-JP" sz="2000" dirty="0"/>
          </a:p>
        </p:txBody>
      </p:sp>
      <p:sp>
        <p:nvSpPr>
          <p:cNvPr id="1181" name="正方形/長方形 24"/>
          <p:cNvSpPr/>
          <p:nvPr/>
        </p:nvSpPr>
        <p:spPr>
          <a:xfrm>
            <a:off x="6203578" y="2259106"/>
            <a:ext cx="5737411" cy="2232416"/>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．講習会のカリキュラムからは認知症に関する科目が確認できない</a:t>
            </a:r>
            <a:r>
              <a:rPr lang="ja-JP" altLang="en-US" sz="2000" dirty="0" smtClean="0"/>
              <a:t>ため、受講</a:t>
            </a:r>
            <a:r>
              <a:rPr lang="ja-JP" altLang="en-US" sz="2000" dirty="0"/>
              <a:t>の義務づけ対象外とは</a:t>
            </a:r>
            <a:r>
              <a:rPr lang="ja-JP" altLang="en-US" sz="2000" dirty="0" smtClean="0"/>
              <a:t>ならず、受講する必要があります。</a:t>
            </a:r>
            <a:endParaRPr lang="en-US" altLang="ja-JP" sz="2000" dirty="0" smtClean="0"/>
          </a:p>
          <a:p>
            <a:r>
              <a:rPr lang="ja-JP" altLang="en-US" sz="2000" dirty="0" smtClean="0"/>
              <a:t>　また、認知症に関する科目がある研修や講習会を修了していても、認知症介護基礎研修の受講義務づけ対象外になるという判断を</a:t>
            </a:r>
            <a:r>
              <a:rPr lang="ja-JP" altLang="en-US" sz="2000" dirty="0"/>
              <a:t>厚生労働省が</a:t>
            </a:r>
            <a:r>
              <a:rPr lang="ja-JP" altLang="en-US" sz="2000" dirty="0" smtClean="0"/>
              <a:t>されない場合は、受講する必要があります。</a:t>
            </a:r>
            <a:endParaRPr lang="en-US" altLang="ja-JP" sz="2400" dirty="0"/>
          </a:p>
        </p:txBody>
      </p:sp>
      <p:sp>
        <p:nvSpPr>
          <p:cNvPr id="1182" name="正方形/長方形 25"/>
          <p:cNvSpPr/>
          <p:nvPr/>
        </p:nvSpPr>
        <p:spPr>
          <a:xfrm>
            <a:off x="6203579" y="1425388"/>
            <a:ext cx="5737411" cy="71717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2000" dirty="0" smtClean="0"/>
              <a:t>ありますが、この講習会受講者は認知症介護基礎研修を受ける必要がありますか？</a:t>
            </a:r>
            <a:endParaRPr kumimoji="1" lang="ja-JP" altLang="en-US" sz="2400" dirty="0"/>
          </a:p>
        </p:txBody>
      </p:sp>
      <p:sp>
        <p:nvSpPr>
          <p:cNvPr id="1183" name="正方形/長方形 26"/>
          <p:cNvSpPr/>
          <p:nvPr/>
        </p:nvSpPr>
        <p:spPr>
          <a:xfrm>
            <a:off x="6203578" y="4609008"/>
            <a:ext cx="5737411" cy="99508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a:t>
            </a:r>
            <a:r>
              <a:rPr lang="ja-JP" altLang="en-US" sz="2000" dirty="0"/>
              <a:t>認知症対応型サービス事業開設者研修の修了者は、認知症介護基礎研修を受ける必要がありますか？</a:t>
            </a:r>
            <a:endParaRPr kumimoji="1" lang="ja-JP" altLang="en-US" sz="2000" dirty="0"/>
          </a:p>
        </p:txBody>
      </p:sp>
      <p:sp>
        <p:nvSpPr>
          <p:cNvPr id="1184" name="正方形/長方形 27"/>
          <p:cNvSpPr/>
          <p:nvPr/>
        </p:nvSpPr>
        <p:spPr>
          <a:xfrm>
            <a:off x="251003" y="6056291"/>
            <a:ext cx="5737411" cy="80171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特別養護老人ホームの施設長の資格要件には「社会福祉施設長資格認定講習会を受講した者」と</a:t>
            </a:r>
            <a:endParaRPr kumimoji="1" lang="ja-JP" altLang="en-US" sz="2400" dirty="0"/>
          </a:p>
        </p:txBody>
      </p:sp>
      <p:cxnSp>
        <p:nvCxnSpPr>
          <p:cNvPr id="1185" name="直線コネクタ 3"/>
          <p:cNvCxnSpPr/>
          <p:nvPr/>
        </p:nvCxnSpPr>
        <p:spPr>
          <a:xfrm>
            <a:off x="6203578" y="1425388"/>
            <a:ext cx="5737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86" name="直線コネクタ 28"/>
          <p:cNvCxnSpPr/>
          <p:nvPr/>
        </p:nvCxnSpPr>
        <p:spPr>
          <a:xfrm>
            <a:off x="251003" y="6858000"/>
            <a:ext cx="573741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939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2" name="下矢印 41"/>
          <p:cNvSpPr/>
          <p:nvPr/>
        </p:nvSpPr>
        <p:spPr>
          <a:xfrm>
            <a:off x="10143560" y="4669401"/>
            <a:ext cx="582702" cy="1481195"/>
          </a:xfrm>
          <a:prstGeom prst="down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3" name="下矢印 3"/>
          <p:cNvSpPr/>
          <p:nvPr/>
        </p:nvSpPr>
        <p:spPr>
          <a:xfrm>
            <a:off x="7413816" y="4669401"/>
            <a:ext cx="582702" cy="1481195"/>
          </a:xfrm>
          <a:prstGeom prst="down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4" name="正方形/長方形 39"/>
          <p:cNvSpPr/>
          <p:nvPr/>
        </p:nvSpPr>
        <p:spPr>
          <a:xfrm>
            <a:off x="6490447" y="5314659"/>
            <a:ext cx="5172624" cy="399636"/>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2000" dirty="0" smtClean="0"/>
              <a:t>（実技試験免除）</a:t>
            </a:r>
            <a:endParaRPr kumimoji="1" lang="ja-JP" altLang="en-US" sz="2000" dirty="0"/>
          </a:p>
        </p:txBody>
      </p:sp>
      <p:sp>
        <p:nvSpPr>
          <p:cNvPr id="1195" name="正方形/長方形 38"/>
          <p:cNvSpPr/>
          <p:nvPr/>
        </p:nvSpPr>
        <p:spPr>
          <a:xfrm>
            <a:off x="6481483" y="4803670"/>
            <a:ext cx="5172624" cy="399636"/>
          </a:xfrm>
          <a:prstGeom prst="rect">
            <a:avLst/>
          </a:prstGeom>
          <a:solidFill>
            <a:schemeClr val="bg1"/>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2000" dirty="0" smtClean="0"/>
              <a:t>筆記試験</a:t>
            </a:r>
            <a:endParaRPr kumimoji="1" lang="ja-JP" altLang="en-US" sz="2000" dirty="0"/>
          </a:p>
        </p:txBody>
      </p:sp>
      <p:sp>
        <p:nvSpPr>
          <p:cNvPr id="1196" name="正方形/長方形 2"/>
          <p:cNvSpPr/>
          <p:nvPr/>
        </p:nvSpPr>
        <p:spPr>
          <a:xfrm>
            <a:off x="6490447" y="2486999"/>
            <a:ext cx="2438391" cy="220531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7"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198"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受講の義務づけについて　④</a:t>
            </a:r>
            <a:endParaRPr lang="ja-JP" altLang="en-US" sz="2000" u="sng" dirty="0">
              <a:solidFill>
                <a:schemeClr val="tx1"/>
              </a:solidFill>
            </a:endParaRPr>
          </a:p>
        </p:txBody>
      </p:sp>
      <p:sp>
        <p:nvSpPr>
          <p:cNvPr id="1199"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④</a:t>
            </a:r>
            <a:endParaRPr kumimoji="1" lang="ja-JP" altLang="en-US" sz="1400" dirty="0"/>
          </a:p>
        </p:txBody>
      </p:sp>
      <p:sp>
        <p:nvSpPr>
          <p:cNvPr id="1200" name="正方形/長方形 20"/>
          <p:cNvSpPr/>
          <p:nvPr/>
        </p:nvSpPr>
        <p:spPr>
          <a:xfrm>
            <a:off x="251008" y="1429164"/>
            <a:ext cx="5737411" cy="71175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介護福祉士実務者研修の修了者は、認知症介護基礎研修を受ける必要がありますか？</a:t>
            </a:r>
          </a:p>
          <a:p>
            <a:endParaRPr kumimoji="1" lang="ja-JP" altLang="en-US" sz="2000" dirty="0"/>
          </a:p>
        </p:txBody>
      </p:sp>
      <p:sp>
        <p:nvSpPr>
          <p:cNvPr id="1201" name="正方形/長方形 21"/>
          <p:cNvSpPr/>
          <p:nvPr/>
        </p:nvSpPr>
        <p:spPr>
          <a:xfrm>
            <a:off x="251009" y="2261236"/>
            <a:ext cx="5737411" cy="69405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．受講の義務づけの対象外となる</a:t>
            </a:r>
            <a:r>
              <a:rPr lang="ja-JP" altLang="en-US" sz="2000" dirty="0" smtClean="0"/>
              <a:t>ため、受講</a:t>
            </a:r>
            <a:r>
              <a:rPr lang="ja-JP" altLang="en-US" sz="2000" dirty="0"/>
              <a:t>の必要はありません</a:t>
            </a:r>
            <a:r>
              <a:rPr lang="ja-JP" altLang="en-US" sz="2000" dirty="0" smtClean="0"/>
              <a:t>。</a:t>
            </a:r>
            <a:endParaRPr lang="ja-JP" altLang="en-US" sz="2000" dirty="0"/>
          </a:p>
        </p:txBody>
      </p:sp>
      <p:sp>
        <p:nvSpPr>
          <p:cNvPr id="1202" name="正方形/長方形 22"/>
          <p:cNvSpPr/>
          <p:nvPr/>
        </p:nvSpPr>
        <p:spPr>
          <a:xfrm>
            <a:off x="251013" y="3067116"/>
            <a:ext cx="5737411" cy="103094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．義務化の対象外となる資格等</a:t>
            </a:r>
            <a:r>
              <a:rPr lang="ja-JP" altLang="en-US" sz="2000" dirty="0"/>
              <a:t>に記載されている「実務者研修修了者」と</a:t>
            </a:r>
            <a:r>
              <a:rPr lang="ja-JP" altLang="en-US" sz="2000" dirty="0" smtClean="0"/>
              <a:t>は、介護</a:t>
            </a:r>
            <a:r>
              <a:rPr lang="ja-JP" altLang="en-US" sz="2000" dirty="0"/>
              <a:t>福祉士実務者研修修了者のことを指している</a:t>
            </a:r>
            <a:r>
              <a:rPr lang="ja-JP" altLang="en-US" sz="2000" dirty="0" smtClean="0"/>
              <a:t>のでしょうか？</a:t>
            </a:r>
            <a:endParaRPr kumimoji="1" lang="en-US" altLang="ja-JP" sz="2000" dirty="0" smtClean="0"/>
          </a:p>
          <a:p>
            <a:endParaRPr kumimoji="1" lang="ja-JP" altLang="en-US" sz="2000" dirty="0"/>
          </a:p>
        </p:txBody>
      </p:sp>
      <p:sp>
        <p:nvSpPr>
          <p:cNvPr id="1203" name="正方形/長方形 23"/>
          <p:cNvSpPr/>
          <p:nvPr/>
        </p:nvSpPr>
        <p:spPr>
          <a:xfrm>
            <a:off x="251012" y="4214596"/>
            <a:ext cx="5737411" cy="2643403"/>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．介護福祉士の実務者研修という認識で</a:t>
            </a:r>
            <a:r>
              <a:rPr lang="ja-JP" altLang="en-US" sz="2000" dirty="0" smtClean="0"/>
              <a:t>間違いありません。介護福祉士国家試験の受験資格として「実務経験３年以上」に加えて、受講する必要があると定められている研修</a:t>
            </a:r>
            <a:r>
              <a:rPr lang="ja-JP" altLang="en-US" sz="2000" dirty="0"/>
              <a:t>の</a:t>
            </a:r>
            <a:r>
              <a:rPr lang="ja-JP" altLang="en-US" sz="2000" dirty="0" smtClean="0"/>
              <a:t>ことです。（右図参照）</a:t>
            </a:r>
            <a:endParaRPr lang="en-US" altLang="ja-JP" sz="2000" dirty="0" smtClean="0"/>
          </a:p>
          <a:p>
            <a:endParaRPr lang="en-US" altLang="ja-JP" sz="800" dirty="0" smtClean="0"/>
          </a:p>
          <a:p>
            <a:r>
              <a:rPr kumimoji="1" lang="ja-JP" altLang="en-US" sz="2000" dirty="0"/>
              <a:t>　</a:t>
            </a:r>
            <a:r>
              <a:rPr kumimoji="1" lang="ja-JP" altLang="en-US" sz="2000" dirty="0" smtClean="0"/>
              <a:t>なお、類似した名称である痴呆介護実務者研修（平成１７年（</a:t>
            </a:r>
            <a:r>
              <a:rPr lang="ja-JP" altLang="en-US" sz="2000" dirty="0"/>
              <a:t>２００５年</a:t>
            </a:r>
            <a:r>
              <a:rPr lang="ja-JP" altLang="en-US" sz="2000" dirty="0" smtClean="0"/>
              <a:t>）廃止）の修了者は、</a:t>
            </a:r>
            <a:r>
              <a:rPr kumimoji="1" lang="ja-JP" altLang="en-US" sz="2000" dirty="0" smtClean="0"/>
              <a:t>認知症介護実践者研修を修了したとみなされるため、認知症介護基礎研修の義務づけ対象外となります。</a:t>
            </a:r>
            <a:endParaRPr kumimoji="1" lang="ja-JP" altLang="en-US" sz="2400" dirty="0"/>
          </a:p>
        </p:txBody>
      </p:sp>
      <p:sp>
        <p:nvSpPr>
          <p:cNvPr id="1204" name="角丸四角形 25"/>
          <p:cNvSpPr/>
          <p:nvPr/>
        </p:nvSpPr>
        <p:spPr>
          <a:xfrm>
            <a:off x="6481483" y="1597960"/>
            <a:ext cx="5181596" cy="720243"/>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介護福祉士国家試験</a:t>
            </a:r>
            <a:endParaRPr lang="en-US" altLang="ja-JP" sz="2000" dirty="0" smtClean="0">
              <a:solidFill>
                <a:schemeClr val="tx1"/>
              </a:solidFill>
            </a:endParaRPr>
          </a:p>
          <a:p>
            <a:pPr algn="ctr"/>
            <a:r>
              <a:rPr lang="ja-JP" altLang="en-US" sz="2000" dirty="0">
                <a:solidFill>
                  <a:schemeClr val="tx1"/>
                </a:solidFill>
              </a:rPr>
              <a:t>受験</a:t>
            </a:r>
            <a:r>
              <a:rPr lang="ja-JP" altLang="en-US" sz="2000" dirty="0" smtClean="0">
                <a:solidFill>
                  <a:schemeClr val="tx1"/>
                </a:solidFill>
              </a:rPr>
              <a:t>資格ルート図（実務</a:t>
            </a:r>
            <a:r>
              <a:rPr lang="ja-JP" altLang="en-US" sz="2000" dirty="0">
                <a:solidFill>
                  <a:schemeClr val="tx1"/>
                </a:solidFill>
              </a:rPr>
              <a:t>経験</a:t>
            </a:r>
            <a:r>
              <a:rPr lang="ja-JP" altLang="en-US" sz="2000" dirty="0" smtClean="0">
                <a:solidFill>
                  <a:schemeClr val="tx1"/>
                </a:solidFill>
              </a:rPr>
              <a:t>ルート）</a:t>
            </a:r>
            <a:endParaRPr lang="ja-JP" altLang="en-US" sz="2000" dirty="0">
              <a:solidFill>
                <a:schemeClr val="tx1"/>
              </a:solidFill>
            </a:endParaRPr>
          </a:p>
        </p:txBody>
      </p:sp>
      <p:sp>
        <p:nvSpPr>
          <p:cNvPr id="1205" name="正方形/長方形 28"/>
          <p:cNvSpPr/>
          <p:nvPr/>
        </p:nvSpPr>
        <p:spPr>
          <a:xfrm>
            <a:off x="6633882" y="2608261"/>
            <a:ext cx="2151534" cy="399636"/>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ja-JP" altLang="en-US" sz="2000" dirty="0"/>
              <a:t>実務</a:t>
            </a:r>
            <a:r>
              <a:rPr lang="ja-JP" altLang="en-US" sz="2000" dirty="0" smtClean="0"/>
              <a:t>経験３年以上</a:t>
            </a:r>
            <a:endParaRPr kumimoji="1" lang="ja-JP" altLang="en-US" sz="2000" dirty="0"/>
          </a:p>
        </p:txBody>
      </p:sp>
      <p:sp>
        <p:nvSpPr>
          <p:cNvPr id="1206" name="正方形/長方形 29"/>
          <p:cNvSpPr/>
          <p:nvPr/>
        </p:nvSpPr>
        <p:spPr>
          <a:xfrm>
            <a:off x="9359146" y="2608261"/>
            <a:ext cx="2151534" cy="399636"/>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ja-JP" altLang="en-US" sz="2000" dirty="0"/>
              <a:t>実務</a:t>
            </a:r>
            <a:r>
              <a:rPr lang="ja-JP" altLang="en-US" sz="2000" dirty="0" smtClean="0"/>
              <a:t>経験３年以上</a:t>
            </a:r>
            <a:endParaRPr kumimoji="1" lang="ja-JP" altLang="en-US" sz="2000" dirty="0"/>
          </a:p>
        </p:txBody>
      </p:sp>
      <p:sp>
        <p:nvSpPr>
          <p:cNvPr id="1207" name="正方形/長方形 30"/>
          <p:cNvSpPr/>
          <p:nvPr/>
        </p:nvSpPr>
        <p:spPr>
          <a:xfrm>
            <a:off x="7557250" y="3128214"/>
            <a:ext cx="295835" cy="25009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smtClean="0"/>
              <a:t>＋</a:t>
            </a:r>
            <a:endParaRPr kumimoji="1" lang="ja-JP" altLang="en-US" sz="1400" b="1" dirty="0"/>
          </a:p>
        </p:txBody>
      </p:sp>
      <p:sp>
        <p:nvSpPr>
          <p:cNvPr id="1208" name="正方形/長方形 31"/>
          <p:cNvSpPr/>
          <p:nvPr/>
        </p:nvSpPr>
        <p:spPr>
          <a:xfrm>
            <a:off x="10286995" y="3128213"/>
            <a:ext cx="295835" cy="25009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dirty="0" smtClean="0"/>
              <a:t>＋</a:t>
            </a:r>
            <a:endParaRPr kumimoji="1" lang="ja-JP" altLang="en-US" sz="1400" b="1" dirty="0"/>
          </a:p>
        </p:txBody>
      </p:sp>
      <p:sp>
        <p:nvSpPr>
          <p:cNvPr id="1209" name="正方形/長方形 32"/>
          <p:cNvSpPr/>
          <p:nvPr/>
        </p:nvSpPr>
        <p:spPr>
          <a:xfrm>
            <a:off x="6633882" y="3493641"/>
            <a:ext cx="2151534" cy="1060430"/>
          </a:xfrm>
          <a:prstGeom prst="rect">
            <a:avLst/>
          </a:prstGeom>
          <a:ln w="5715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b="1" u="sng" dirty="0" smtClean="0"/>
              <a:t>実務者研修</a:t>
            </a:r>
            <a:endParaRPr lang="en-US" altLang="ja-JP" sz="2000" b="1" u="sng" dirty="0" smtClean="0"/>
          </a:p>
          <a:p>
            <a:pPr algn="ctr"/>
            <a:r>
              <a:rPr kumimoji="1" lang="ja-JP" altLang="en-US" sz="2000" dirty="0" smtClean="0"/>
              <a:t>（</a:t>
            </a:r>
            <a:r>
              <a:rPr kumimoji="1" lang="en-US" altLang="ja-JP" sz="2000" dirty="0" smtClean="0"/>
              <a:t>EPA</a:t>
            </a:r>
            <a:r>
              <a:rPr kumimoji="1" lang="ja-JP" altLang="en-US" sz="2000" dirty="0" smtClean="0"/>
              <a:t>介護福祉士候補者</a:t>
            </a:r>
            <a:r>
              <a:rPr lang="ja-JP" altLang="en-US" sz="2000" dirty="0" smtClean="0"/>
              <a:t>以外</a:t>
            </a:r>
            <a:r>
              <a:rPr kumimoji="1" lang="ja-JP" altLang="en-US" sz="2000" dirty="0" smtClean="0"/>
              <a:t>）</a:t>
            </a:r>
            <a:endParaRPr kumimoji="1" lang="ja-JP" altLang="en-US" sz="2000" dirty="0"/>
          </a:p>
        </p:txBody>
      </p:sp>
      <p:sp>
        <p:nvSpPr>
          <p:cNvPr id="1210" name="正方形/長方形 33"/>
          <p:cNvSpPr/>
          <p:nvPr/>
        </p:nvSpPr>
        <p:spPr>
          <a:xfrm>
            <a:off x="9359146" y="3493641"/>
            <a:ext cx="2151534" cy="1060430"/>
          </a:xfrm>
          <a:prstGeom prst="rect">
            <a:avLst/>
          </a:prstGeom>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介護職員基礎研修</a:t>
            </a:r>
            <a:endParaRPr lang="en-US" altLang="ja-JP" dirty="0" smtClean="0"/>
          </a:p>
          <a:p>
            <a:pPr algn="ctr"/>
            <a:r>
              <a:rPr kumimoji="1" lang="ja-JP" altLang="en-US" dirty="0" smtClean="0"/>
              <a:t>＋</a:t>
            </a:r>
            <a:endParaRPr kumimoji="1" lang="en-US" altLang="ja-JP" dirty="0" smtClean="0"/>
          </a:p>
          <a:p>
            <a:pPr algn="ctr"/>
            <a:r>
              <a:rPr lang="ja-JP" altLang="en-US" dirty="0" smtClean="0"/>
              <a:t>喀痰吸引等研修</a:t>
            </a:r>
            <a:endParaRPr kumimoji="1" lang="ja-JP" altLang="en-US" dirty="0"/>
          </a:p>
        </p:txBody>
      </p:sp>
      <p:sp>
        <p:nvSpPr>
          <p:cNvPr id="1211" name="正方形/長方形 36"/>
          <p:cNvSpPr/>
          <p:nvPr/>
        </p:nvSpPr>
        <p:spPr>
          <a:xfrm>
            <a:off x="9215716" y="2486999"/>
            <a:ext cx="2438391" cy="220531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2" name="正方形/長方形 40"/>
          <p:cNvSpPr/>
          <p:nvPr/>
        </p:nvSpPr>
        <p:spPr>
          <a:xfrm>
            <a:off x="6481483" y="6185427"/>
            <a:ext cx="5172624" cy="399636"/>
          </a:xfrm>
          <a:prstGeom prst="rect">
            <a:avLst/>
          </a:prstGeom>
          <a:solidFill>
            <a:schemeClr val="accent4">
              <a:lumMod val="20000"/>
              <a:lumOff val="80000"/>
            </a:schemeClr>
          </a:solidFill>
          <a:ln w="38100">
            <a:solidFill>
              <a:schemeClr val="tx1"/>
            </a:solid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2000" dirty="0" smtClean="0"/>
              <a:t>介護福祉士資格取得（登録）</a:t>
            </a:r>
            <a:endParaRPr kumimoji="1" lang="ja-JP" altLang="en-US" sz="2000" dirty="0"/>
          </a:p>
        </p:txBody>
      </p:sp>
      <p:sp>
        <p:nvSpPr>
          <p:cNvPr id="1213" name="正方形/長方形 4"/>
          <p:cNvSpPr/>
          <p:nvPr/>
        </p:nvSpPr>
        <p:spPr>
          <a:xfrm>
            <a:off x="6320111" y="1425388"/>
            <a:ext cx="5513296" cy="530710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4" name="正方形/長方形 42"/>
          <p:cNvSpPr/>
          <p:nvPr/>
        </p:nvSpPr>
        <p:spPr>
          <a:xfrm>
            <a:off x="10363195" y="3812364"/>
            <a:ext cx="1362630" cy="22945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r>
              <a:rPr lang="ja-JP" altLang="en-US" sz="1050" dirty="0" smtClean="0"/>
              <a:t>（平成２５年廃止）</a:t>
            </a:r>
            <a:endParaRPr kumimoji="1" lang="ja-JP" altLang="en-US" sz="1050" dirty="0"/>
          </a:p>
        </p:txBody>
      </p:sp>
    </p:spTree>
    <p:extLst>
      <p:ext uri="{BB962C8B-B14F-4D97-AF65-F5344CB8AC3E}">
        <p14:creationId xmlns:p14="http://schemas.microsoft.com/office/powerpoint/2010/main" val="314443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20" name="角丸四角形 1"/>
          <p:cNvSpPr/>
          <p:nvPr/>
        </p:nvSpPr>
        <p:spPr>
          <a:xfrm>
            <a:off x="251012" y="224117"/>
            <a:ext cx="11689978" cy="55581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１．申込</a:t>
            </a:r>
            <a:r>
              <a:rPr lang="ja-JP" altLang="en-US" sz="2400" dirty="0" smtClean="0">
                <a:solidFill>
                  <a:schemeClr val="tx1"/>
                </a:solidFill>
              </a:rPr>
              <a:t>関係</a:t>
            </a:r>
            <a:endParaRPr lang="ja-JP" altLang="en-US" sz="2400" dirty="0">
              <a:solidFill>
                <a:schemeClr val="tx1"/>
              </a:solidFill>
            </a:endParaRPr>
          </a:p>
        </p:txBody>
      </p:sp>
      <p:sp>
        <p:nvSpPr>
          <p:cNvPr id="1221" name="正方形/長方形 5"/>
          <p:cNvSpPr/>
          <p:nvPr/>
        </p:nvSpPr>
        <p:spPr>
          <a:xfrm>
            <a:off x="251012" y="1425389"/>
            <a:ext cx="5737411" cy="71175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a:t>
            </a:r>
            <a:r>
              <a:rPr lang="ja-JP" altLang="en-US" sz="2000" dirty="0"/>
              <a:t> 「認知症ケア専門士」の資格を</a:t>
            </a:r>
            <a:r>
              <a:rPr lang="ja-JP" altLang="en-US" sz="2000" dirty="0" smtClean="0"/>
              <a:t>所持していますが、認知症</a:t>
            </a:r>
            <a:r>
              <a:rPr lang="ja-JP" altLang="en-US" sz="2000" dirty="0"/>
              <a:t>介護基礎研修を受ける必要が</a:t>
            </a:r>
            <a:r>
              <a:rPr lang="ja-JP" altLang="en-US" sz="2000" dirty="0" smtClean="0"/>
              <a:t>ありますか</a:t>
            </a:r>
            <a:r>
              <a:rPr lang="ja-JP" altLang="en-US" sz="2000" dirty="0"/>
              <a:t>？</a:t>
            </a:r>
            <a:endParaRPr kumimoji="1" lang="ja-JP" altLang="en-US" sz="2000" dirty="0"/>
          </a:p>
        </p:txBody>
      </p:sp>
      <p:sp>
        <p:nvSpPr>
          <p:cNvPr id="1222" name="角丸四角形 7"/>
          <p:cNvSpPr/>
          <p:nvPr/>
        </p:nvSpPr>
        <p:spPr>
          <a:xfrm>
            <a:off x="376518" y="896470"/>
            <a:ext cx="11438966" cy="41237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u="sng" dirty="0" smtClean="0">
                <a:solidFill>
                  <a:schemeClr val="tx1"/>
                </a:solidFill>
              </a:rPr>
              <a:t>受講の義務づけについて　⑤</a:t>
            </a:r>
            <a:endParaRPr lang="ja-JP" altLang="en-US" sz="2000" u="sng" dirty="0">
              <a:solidFill>
                <a:schemeClr val="tx1"/>
              </a:solidFill>
            </a:endParaRPr>
          </a:p>
        </p:txBody>
      </p:sp>
      <p:sp>
        <p:nvSpPr>
          <p:cNvPr id="1223" name="正方形/長方形 8"/>
          <p:cNvSpPr/>
          <p:nvPr/>
        </p:nvSpPr>
        <p:spPr>
          <a:xfrm>
            <a:off x="11940990" y="6606990"/>
            <a:ext cx="251010" cy="25101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⑤</a:t>
            </a:r>
            <a:endParaRPr kumimoji="1" lang="ja-JP" altLang="en-US" sz="1400" dirty="0"/>
          </a:p>
        </p:txBody>
      </p:sp>
      <p:sp>
        <p:nvSpPr>
          <p:cNvPr id="1224" name="正方形/長方形 18"/>
          <p:cNvSpPr/>
          <p:nvPr/>
        </p:nvSpPr>
        <p:spPr>
          <a:xfrm>
            <a:off x="251009" y="3064280"/>
            <a:ext cx="5737411" cy="98587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a:t>
            </a:r>
            <a:r>
              <a:rPr lang="ja-JP" altLang="en-US" sz="2000" dirty="0"/>
              <a:t>「健康運動実践指導者」の</a:t>
            </a:r>
            <a:r>
              <a:rPr lang="ja-JP" altLang="en-US" sz="2000" dirty="0" smtClean="0"/>
              <a:t>資格を所持していますが、認知症</a:t>
            </a:r>
            <a:r>
              <a:rPr lang="ja-JP" altLang="en-US" sz="2000" dirty="0"/>
              <a:t>介護基礎研修を受ける必要</a:t>
            </a:r>
            <a:r>
              <a:rPr lang="ja-JP" altLang="en-US" sz="2000" dirty="0" smtClean="0"/>
              <a:t>がありますか</a:t>
            </a:r>
            <a:r>
              <a:rPr lang="ja-JP" altLang="en-US" sz="2000" dirty="0"/>
              <a:t>？</a:t>
            </a:r>
            <a:endParaRPr kumimoji="1" lang="ja-JP" altLang="en-US" sz="2400" dirty="0"/>
          </a:p>
        </p:txBody>
      </p:sp>
      <p:sp>
        <p:nvSpPr>
          <p:cNvPr id="1225" name="正方形/長方形 19"/>
          <p:cNvSpPr/>
          <p:nvPr/>
        </p:nvSpPr>
        <p:spPr>
          <a:xfrm>
            <a:off x="6203578" y="1425387"/>
            <a:ext cx="5737411" cy="100404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a:t>．</a:t>
            </a:r>
            <a:r>
              <a:rPr lang="ja-JP" altLang="en-US" sz="2000" dirty="0"/>
              <a:t>アルバイトとして採用して</a:t>
            </a:r>
            <a:r>
              <a:rPr lang="ja-JP" altLang="en-US" sz="2000" dirty="0" smtClean="0"/>
              <a:t>いて、法人内</a:t>
            </a:r>
            <a:r>
              <a:rPr lang="ja-JP" altLang="en-US" sz="2000" dirty="0"/>
              <a:t>の複数の事業所で認知症介護にあたっている者に</a:t>
            </a:r>
            <a:r>
              <a:rPr lang="ja-JP" altLang="en-US" sz="2000" dirty="0" smtClean="0"/>
              <a:t>ついて、認知症介護基礎研修を受ける必要がありますか？</a:t>
            </a:r>
            <a:endParaRPr kumimoji="1" lang="ja-JP" altLang="en-US" sz="2000" dirty="0"/>
          </a:p>
        </p:txBody>
      </p:sp>
      <p:sp>
        <p:nvSpPr>
          <p:cNvPr id="1226" name="正方形/長方形 20"/>
          <p:cNvSpPr/>
          <p:nvPr/>
        </p:nvSpPr>
        <p:spPr>
          <a:xfrm>
            <a:off x="6203577" y="2553521"/>
            <a:ext cx="5737411" cy="4304479"/>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．介護</a:t>
            </a:r>
            <a:r>
              <a:rPr lang="ja-JP" altLang="en-US" sz="2000" dirty="0"/>
              <a:t>に直接携わる</a:t>
            </a:r>
            <a:r>
              <a:rPr lang="ja-JP" altLang="en-US" sz="2000" dirty="0" smtClean="0"/>
              <a:t>職員は</a:t>
            </a:r>
            <a:r>
              <a:rPr lang="ja-JP" altLang="en-US" sz="2000" dirty="0"/>
              <a:t>受講義務づけの対象と</a:t>
            </a:r>
            <a:r>
              <a:rPr lang="ja-JP" altLang="en-US" sz="2000" dirty="0" smtClean="0"/>
              <a:t>なるため、受講する必要があります。</a:t>
            </a:r>
            <a:endParaRPr lang="en-US" altLang="ja-JP" sz="2000" dirty="0" smtClean="0"/>
          </a:p>
          <a:p>
            <a:r>
              <a:rPr lang="ja-JP" altLang="en-US" sz="2000" dirty="0"/>
              <a:t>　</a:t>
            </a:r>
            <a:r>
              <a:rPr lang="ja-JP" altLang="en-US" sz="2000" dirty="0" smtClean="0"/>
              <a:t>また、複数</a:t>
            </a:r>
            <a:r>
              <a:rPr lang="ja-JP" altLang="en-US" sz="2000" dirty="0"/>
              <a:t>の事業所で</a:t>
            </a:r>
            <a:r>
              <a:rPr lang="ja-JP" altLang="en-US" sz="2000" dirty="0" smtClean="0"/>
              <a:t>勤務されているという場合、いずれ</a:t>
            </a:r>
            <a:r>
              <a:rPr lang="ja-JP" altLang="en-US" sz="2000" dirty="0"/>
              <a:t>の事業所から申し込みされても</a:t>
            </a:r>
            <a:r>
              <a:rPr lang="ja-JP" altLang="en-US" sz="2000" dirty="0" smtClean="0"/>
              <a:t>構いませんが、何ら</a:t>
            </a:r>
            <a:r>
              <a:rPr lang="ja-JP" altLang="en-US" sz="2000" dirty="0"/>
              <a:t>かの連絡を取る必要が生じた時の</a:t>
            </a:r>
            <a:r>
              <a:rPr lang="ja-JP" altLang="en-US" sz="2000" dirty="0" smtClean="0"/>
              <a:t>ため、主</a:t>
            </a:r>
            <a:r>
              <a:rPr lang="ja-JP" altLang="en-US" sz="2000" dirty="0"/>
              <a:t>となる事業所で事業所コードを取得して</a:t>
            </a:r>
            <a:r>
              <a:rPr lang="ja-JP" altLang="en-US" sz="2000" dirty="0" smtClean="0"/>
              <a:t>いただき、受講申込される</a:t>
            </a:r>
            <a:r>
              <a:rPr lang="ja-JP" altLang="en-US" sz="2000" dirty="0"/>
              <a:t>ことが</a:t>
            </a:r>
            <a:r>
              <a:rPr lang="ja-JP" altLang="en-US" sz="2000" dirty="0" smtClean="0"/>
              <a:t>望ましいです。</a:t>
            </a:r>
            <a:endParaRPr kumimoji="1" lang="ja-JP" altLang="en-US" sz="2400" dirty="0"/>
          </a:p>
        </p:txBody>
      </p:sp>
      <p:sp>
        <p:nvSpPr>
          <p:cNvPr id="1227" name="正方形/長方形 13"/>
          <p:cNvSpPr/>
          <p:nvPr/>
        </p:nvSpPr>
        <p:spPr>
          <a:xfrm>
            <a:off x="251007" y="2253686"/>
            <a:ext cx="5737411" cy="69405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．受講の義務づけの対象外と</a:t>
            </a:r>
            <a:r>
              <a:rPr lang="ja-JP" altLang="en-US" sz="2000" dirty="0" smtClean="0"/>
              <a:t>ならないため、受講</a:t>
            </a:r>
            <a:r>
              <a:rPr lang="ja-JP" altLang="en-US" sz="2000" dirty="0"/>
              <a:t>する</a:t>
            </a:r>
            <a:r>
              <a:rPr lang="ja-JP" altLang="en-US" sz="2000" dirty="0" smtClean="0"/>
              <a:t>必要があります。</a:t>
            </a:r>
            <a:endParaRPr lang="ja-JP" altLang="en-US" sz="2000" dirty="0"/>
          </a:p>
        </p:txBody>
      </p:sp>
      <p:sp>
        <p:nvSpPr>
          <p:cNvPr id="1228" name="正方形/長方形 14"/>
          <p:cNvSpPr/>
          <p:nvPr/>
        </p:nvSpPr>
        <p:spPr>
          <a:xfrm>
            <a:off x="251007" y="4166697"/>
            <a:ext cx="5737411" cy="93422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．カリキュラムからは認知症に関する科目が確認</a:t>
            </a:r>
            <a:r>
              <a:rPr lang="ja-JP" altLang="en-US" sz="2000" dirty="0" smtClean="0"/>
              <a:t>できず、資格</a:t>
            </a:r>
            <a:r>
              <a:rPr lang="ja-JP" altLang="en-US" sz="2000" dirty="0"/>
              <a:t>の所持をもって義務づけ対象外</a:t>
            </a:r>
            <a:r>
              <a:rPr lang="ja-JP" altLang="en-US" sz="2000" dirty="0" smtClean="0"/>
              <a:t>とならないため、受講</a:t>
            </a:r>
            <a:r>
              <a:rPr lang="ja-JP" altLang="en-US" sz="2000" dirty="0"/>
              <a:t>する</a:t>
            </a:r>
            <a:r>
              <a:rPr lang="ja-JP" altLang="en-US" sz="2000" dirty="0" smtClean="0"/>
              <a:t>必要があります。</a:t>
            </a:r>
            <a:endParaRPr lang="ja-JP" altLang="en-US" sz="2000" dirty="0"/>
          </a:p>
        </p:txBody>
      </p:sp>
      <p:sp>
        <p:nvSpPr>
          <p:cNvPr id="1229" name="正方形/長方形 15"/>
          <p:cNvSpPr/>
          <p:nvPr/>
        </p:nvSpPr>
        <p:spPr>
          <a:xfrm>
            <a:off x="251006" y="5217461"/>
            <a:ext cx="5737411" cy="71175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Q</a:t>
            </a:r>
            <a:r>
              <a:rPr lang="ja-JP" altLang="en-US" sz="2000" dirty="0" err="1" smtClean="0"/>
              <a:t>．</a:t>
            </a:r>
            <a:r>
              <a:rPr lang="ja-JP" altLang="en-US" sz="2000" dirty="0" smtClean="0"/>
              <a:t>「</a:t>
            </a:r>
            <a:r>
              <a:rPr lang="ja-JP" altLang="en-US" sz="2000" dirty="0"/>
              <a:t>社会福祉主事」の</a:t>
            </a:r>
            <a:r>
              <a:rPr lang="ja-JP" altLang="en-US" sz="2000" dirty="0" smtClean="0"/>
              <a:t>資格を所持していますが、認知症</a:t>
            </a:r>
            <a:r>
              <a:rPr lang="ja-JP" altLang="en-US" sz="2000" dirty="0"/>
              <a:t>介護基礎研修を受ける必要が</a:t>
            </a:r>
            <a:r>
              <a:rPr lang="ja-JP" altLang="en-US" sz="2000" dirty="0" smtClean="0"/>
              <a:t>ありますか</a:t>
            </a:r>
            <a:r>
              <a:rPr lang="ja-JP" altLang="en-US" sz="2000" dirty="0"/>
              <a:t>？</a:t>
            </a:r>
            <a:endParaRPr kumimoji="1" lang="ja-JP" altLang="en-US" sz="2000" dirty="0"/>
          </a:p>
        </p:txBody>
      </p:sp>
      <p:sp>
        <p:nvSpPr>
          <p:cNvPr id="1230" name="正方形/長方形 16"/>
          <p:cNvSpPr/>
          <p:nvPr/>
        </p:nvSpPr>
        <p:spPr>
          <a:xfrm>
            <a:off x="251006" y="6045760"/>
            <a:ext cx="5737411" cy="694051"/>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r>
              <a:rPr lang="en-US" altLang="ja-JP" sz="2000" dirty="0" smtClean="0"/>
              <a:t>A</a:t>
            </a:r>
            <a:r>
              <a:rPr lang="ja-JP" altLang="en-US" sz="2000" dirty="0" smtClean="0"/>
              <a:t> </a:t>
            </a:r>
            <a:r>
              <a:rPr lang="ja-JP" altLang="en-US" sz="2000" dirty="0"/>
              <a:t>．受講の義務づけの対象外と</a:t>
            </a:r>
            <a:r>
              <a:rPr lang="ja-JP" altLang="en-US" sz="2000" dirty="0" smtClean="0"/>
              <a:t>ならないため、受講</a:t>
            </a:r>
            <a:r>
              <a:rPr lang="ja-JP" altLang="en-US" sz="2000" dirty="0"/>
              <a:t>する</a:t>
            </a:r>
            <a:r>
              <a:rPr lang="ja-JP" altLang="en-US" sz="2000" dirty="0" smtClean="0"/>
              <a:t>必要があります。</a:t>
            </a:r>
            <a:endParaRPr lang="ja-JP" altLang="en-US" sz="2000" dirty="0"/>
          </a:p>
        </p:txBody>
      </p:sp>
    </p:spTree>
    <p:extLst>
      <p:ext uri="{BB962C8B-B14F-4D97-AF65-F5344CB8AC3E}">
        <p14:creationId xmlns:p14="http://schemas.microsoft.com/office/powerpoint/2010/main" val="1874425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1616</TotalTime>
  <Words>3394</Words>
  <Application>JUST Focus</Application>
  <Paragraphs>330</Paragraph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Ｐゴシック</vt:lpstr>
      <vt:lpstr>Arial</vt:lpstr>
      <vt:lpstr>Calibri</vt:lpstr>
      <vt:lpstr>Calibri Light</vt:lpstr>
      <vt:lpstr>Office テーマ</vt:lpstr>
      <vt:lpstr>認知症介護基礎研修 Q＆A</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広島県庁</Company>
  <LinksUpToDate>false</LinksUpToDate>
  <SharedDoc>false</SharedDoc>
  <HyperlinksChanged>false</HyperlinksChanged>
  <AppVersion>5.0.2</AppVersion>
  <PresentationFormat>ユーザー設定</PresentationFormat>
  <Slides>21</Slides>
  <Notes>21</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認知症介護基礎研修 Q＆A</dc:title>
  <dc:creator>川近 公彦</dc:creator>
  <cp:lastModifiedBy>川近 公彦</cp:lastModifiedBy>
  <cp:lastPrinted>2023-05-24T07:38:38Z</cp:lastPrinted>
  <dcterms:created xsi:type="dcterms:W3CDTF">2022-09-16T05:53:12Z</dcterms:created>
  <dcterms:modified xsi:type="dcterms:W3CDTF">2025-02-13T07:30:58Z</dcterms:modified>
  <cp:revision>146</cp:revision>
</cp:coreProperties>
</file>

<file path=docProps/custom.xml><?xml version="1.0" encoding="utf-8"?>
<Properties xmlns:vt="http://schemas.openxmlformats.org/officeDocument/2006/docPropsVTypes" xmlns="http://schemas.openxmlformats.org/officeDocument/2006/custom-properties"/>
</file>