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029gd" initials="g" lastIdx="1" clrIdx="0">
    <p:extLst>
      <p:ext uri="{19B8F6BF-5375-455C-9EA6-DF929625EA0E}">
        <p15:presenceInfo xmlns:p15="http://schemas.microsoft.com/office/powerpoint/2012/main" userId="50d337dda90cd7c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15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59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469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09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34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71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856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78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77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32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3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123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8C145-94A8-4492-A71A-97A82E6F738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8679A-56DD-4427-8879-6D77C62608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215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821009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a typeface="AR P丸ゴシック体M" panose="020B0600010101010101" pitchFamily="50" charset="-128"/>
              </a:rPr>
              <a:t>雇用経営発展チーム型支援</a:t>
            </a:r>
            <a:endParaRPr kumimoji="1" lang="ja-JP" alt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a typeface="AR P丸ゴシック体M" panose="020B0600010101010101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869"/>
            <a:ext cx="6858000" cy="57647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＼経営発展に向けた課題解決を支援チームがサポートします！／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0" y="8962154"/>
            <a:ext cx="6858000" cy="94384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 9"/>
          <p:cNvCxnSpPr/>
          <p:nvPr/>
        </p:nvCxnSpPr>
        <p:spPr>
          <a:xfrm>
            <a:off x="0" y="1459427"/>
            <a:ext cx="685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37930" y="4656054"/>
            <a:ext cx="6241774" cy="40278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168965" y="4486800"/>
            <a:ext cx="6564795" cy="2090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83873" y="8683861"/>
            <a:ext cx="6549887" cy="2090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37930" y="4656054"/>
            <a:ext cx="674867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≪趣旨≫</a:t>
            </a:r>
            <a:endParaRPr kumimoji="1" lang="en-US" altLang="ja-JP" sz="1600" dirty="0"/>
          </a:p>
          <a:p>
            <a:r>
              <a:rPr lang="ja-JP" altLang="en-US" sz="1600" dirty="0"/>
              <a:t>　雇用経営を目指す農業経営体に対して、県の関係機関と経営コ</a:t>
            </a:r>
            <a:endParaRPr lang="en-US" altLang="ja-JP" sz="1600" dirty="0"/>
          </a:p>
          <a:p>
            <a:r>
              <a:rPr lang="ja-JP" altLang="en-US" sz="1600" dirty="0"/>
              <a:t>　ンサルタント等の専門家がチームとなり、雇用経営の実現に向</a:t>
            </a:r>
            <a:endParaRPr lang="en-US" altLang="ja-JP" sz="1600" dirty="0"/>
          </a:p>
          <a:p>
            <a:r>
              <a:rPr lang="ja-JP" altLang="en-US" sz="1600" dirty="0"/>
              <a:t>　けた計画作成・実行のためのコンサルティングを実施します</a:t>
            </a:r>
            <a:r>
              <a:rPr lang="ja-JP" altLang="en-US" dirty="0"/>
              <a:t>。</a:t>
            </a:r>
            <a:endParaRPr lang="en-US" altLang="ja-JP" dirty="0"/>
          </a:p>
          <a:p>
            <a:r>
              <a:rPr kumimoji="1" lang="ja-JP" altLang="en-US" sz="1600" dirty="0"/>
              <a:t>≪対象者≫</a:t>
            </a:r>
            <a:endParaRPr kumimoji="1" lang="en-US" altLang="ja-JP" sz="1600" dirty="0"/>
          </a:p>
          <a:p>
            <a:r>
              <a:rPr lang="ja-JP" altLang="en-US" sz="1600" dirty="0"/>
              <a:t>　◆経営発展に向けた意欲のある方</a:t>
            </a:r>
            <a:endParaRPr lang="en-US" altLang="ja-JP" sz="1600" dirty="0"/>
          </a:p>
          <a:p>
            <a:r>
              <a:rPr kumimoji="1" lang="ja-JP" altLang="en-US" sz="1600" dirty="0"/>
              <a:t>　◆常時雇用の</a:t>
            </a:r>
            <a:r>
              <a:rPr lang="ja-JP" altLang="en-US" sz="1600" dirty="0"/>
              <a:t>確保</a:t>
            </a:r>
            <a:r>
              <a:rPr kumimoji="1" lang="ja-JP" altLang="en-US" sz="1600" dirty="0"/>
              <a:t>に向けて雇用環境の整備が必要な方　等</a:t>
            </a:r>
            <a:endParaRPr kumimoji="1" lang="en-US" altLang="ja-JP" sz="1600" dirty="0"/>
          </a:p>
          <a:p>
            <a:r>
              <a:rPr lang="ja-JP" altLang="en-US" sz="1600" dirty="0"/>
              <a:t>≪支援内容≫</a:t>
            </a:r>
            <a:endParaRPr lang="en-US" altLang="ja-JP" sz="1600" dirty="0"/>
          </a:p>
          <a:p>
            <a:r>
              <a:rPr kumimoji="1" lang="ja-JP" altLang="en-US" sz="1600" dirty="0"/>
              <a:t>　◆経営発展に向けた経営計画</a:t>
            </a:r>
            <a:r>
              <a:rPr lang="ja-JP" altLang="en-US" sz="1600" dirty="0"/>
              <a:t>の作成・実行支援</a:t>
            </a:r>
            <a:endParaRPr lang="en-US" altLang="ja-JP" sz="1600" dirty="0"/>
          </a:p>
          <a:p>
            <a:r>
              <a:rPr kumimoji="1" lang="ja-JP" altLang="en-US" sz="1600" dirty="0"/>
              <a:t>　◆雇用する際に必要なマネジメント力の向上支援　等</a:t>
            </a:r>
            <a:endParaRPr kumimoji="1" lang="en-US" altLang="ja-JP" sz="1600" dirty="0"/>
          </a:p>
          <a:p>
            <a:r>
              <a:rPr lang="ja-JP" altLang="en-US" sz="1600" dirty="0"/>
              <a:t>≪支援体制≫</a:t>
            </a:r>
            <a:endParaRPr lang="en-US" altLang="ja-JP" sz="1600" dirty="0"/>
          </a:p>
          <a:p>
            <a:r>
              <a:rPr kumimoji="1" lang="ja-JP" altLang="en-US" sz="1600" dirty="0"/>
              <a:t>　経営コンサルタント等の専門家と県関係機関で構成する</a:t>
            </a:r>
            <a:endParaRPr kumimoji="1" lang="en-US" altLang="ja-JP" sz="1600" dirty="0"/>
          </a:p>
          <a:p>
            <a:r>
              <a:rPr lang="ja-JP" altLang="en-US" sz="1600" dirty="0"/>
              <a:t>　</a:t>
            </a:r>
            <a:r>
              <a:rPr kumimoji="1" lang="ja-JP" altLang="en-US" sz="1600" dirty="0"/>
              <a:t>支援チームが支援を実施</a:t>
            </a:r>
            <a:endParaRPr kumimoji="1" lang="en-US" altLang="ja-JP" sz="1600" dirty="0"/>
          </a:p>
          <a:p>
            <a:r>
              <a:rPr lang="ja-JP" altLang="en-US" sz="1600" dirty="0"/>
              <a:t>≪支援期間≫</a:t>
            </a:r>
            <a:endParaRPr lang="en-US" altLang="ja-JP" sz="1600" dirty="0"/>
          </a:p>
          <a:p>
            <a:r>
              <a:rPr kumimoji="1" lang="ja-JP" altLang="en-US" sz="1600"/>
              <a:t>　令和８年</a:t>
            </a:r>
            <a:r>
              <a:rPr lang="ja-JP" altLang="en-US" sz="1600" dirty="0"/>
              <a:t>６</a:t>
            </a:r>
            <a:r>
              <a:rPr kumimoji="1" lang="ja-JP" altLang="en-US" sz="1600"/>
              <a:t>月～令和９</a:t>
            </a:r>
            <a:r>
              <a:rPr lang="ja-JP" altLang="en-US" sz="1600"/>
              <a:t>年</a:t>
            </a:r>
            <a:r>
              <a:rPr lang="ja-JP" altLang="en-US" sz="1600" dirty="0"/>
              <a:t>３月</a:t>
            </a:r>
            <a:r>
              <a:rPr lang="ja-JP" altLang="en-US" sz="1600"/>
              <a:t>（計６回</a:t>
            </a:r>
            <a:r>
              <a:rPr lang="ja-JP" altLang="en-US" sz="1600" dirty="0"/>
              <a:t>程度の支援を想定）</a:t>
            </a:r>
            <a:endParaRPr lang="en-US" altLang="ja-JP" sz="1600" dirty="0"/>
          </a:p>
          <a:p>
            <a:r>
              <a:rPr kumimoji="1" lang="ja-JP" altLang="en-US" sz="1600" dirty="0"/>
              <a:t>　</a:t>
            </a:r>
            <a:r>
              <a:rPr kumimoji="1" lang="en-US" altLang="ja-JP" sz="1400" dirty="0">
                <a:solidFill>
                  <a:srgbClr val="FF0000"/>
                </a:solidFill>
              </a:rPr>
              <a:t>※</a:t>
            </a:r>
            <a:r>
              <a:rPr kumimoji="1" lang="ja-JP" altLang="en-US" sz="1400" dirty="0">
                <a:solidFill>
                  <a:srgbClr val="FF0000"/>
                </a:solidFill>
              </a:rPr>
              <a:t>対象経営体の農閑期に合わせて支援時期・回数を調整できます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375452" y="9116026"/>
            <a:ext cx="47509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</a:rPr>
              <a:t>広島県農林</a:t>
            </a:r>
            <a:r>
              <a:rPr kumimoji="1" lang="ja-JP" altLang="en-US" sz="1400" b="1">
                <a:solidFill>
                  <a:schemeClr val="bg1"/>
                </a:solidFill>
              </a:rPr>
              <a:t>水産局農業経営課</a:t>
            </a:r>
            <a:r>
              <a:rPr lang="ja-JP" altLang="en-US" sz="1400" b="1">
                <a:solidFill>
                  <a:schemeClr val="bg1"/>
                </a:solidFill>
              </a:rPr>
              <a:t>経営支援グループ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r>
              <a:rPr kumimoji="1" lang="en-US" altLang="ja-JP" sz="1400" b="1" dirty="0">
                <a:solidFill>
                  <a:schemeClr val="bg1"/>
                </a:solidFill>
              </a:rPr>
              <a:t>TEL</a:t>
            </a:r>
            <a:r>
              <a:rPr kumimoji="1" lang="ja-JP" altLang="en-US" sz="1400" b="1" dirty="0">
                <a:solidFill>
                  <a:schemeClr val="bg1"/>
                </a:solidFill>
              </a:rPr>
              <a:t>：</a:t>
            </a:r>
            <a:r>
              <a:rPr kumimoji="1" lang="en-US" altLang="ja-JP" sz="1400" b="1" dirty="0">
                <a:solidFill>
                  <a:schemeClr val="bg1"/>
                </a:solidFill>
              </a:rPr>
              <a:t>082-513-3594</a:t>
            </a:r>
          </a:p>
          <a:p>
            <a:r>
              <a:rPr lang="en-US" altLang="ja-JP" sz="1400" b="1" dirty="0">
                <a:solidFill>
                  <a:schemeClr val="bg1"/>
                </a:solidFill>
              </a:rPr>
              <a:t>E-mail</a:t>
            </a:r>
            <a:r>
              <a:rPr lang="ja-JP" altLang="en-US" sz="1400" b="1">
                <a:solidFill>
                  <a:schemeClr val="bg1"/>
                </a:solidFill>
              </a:rPr>
              <a:t>： </a:t>
            </a:r>
            <a:r>
              <a:rPr lang="en-US" altLang="ja-JP" sz="1400" b="1">
                <a:solidFill>
                  <a:schemeClr val="bg1"/>
                </a:solidFill>
              </a:rPr>
              <a:t>noukei@</a:t>
            </a:r>
            <a:r>
              <a:rPr lang="en-US" altLang="ja-JP" sz="1400" b="1" dirty="0">
                <a:solidFill>
                  <a:schemeClr val="bg1"/>
                </a:solidFill>
              </a:rPr>
              <a:t>pref.hiroshima.lg.jp</a:t>
            </a:r>
            <a:endParaRPr kumimoji="1" lang="en-US" altLang="ja-JP" sz="1400" b="1" dirty="0">
              <a:solidFill>
                <a:schemeClr val="bg1"/>
              </a:solidFill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2349385" y="2259848"/>
            <a:ext cx="2067339" cy="2453384"/>
            <a:chOff x="-6221896" y="781305"/>
            <a:chExt cx="6254199" cy="7620000"/>
          </a:xfrm>
        </p:grpSpPr>
        <p:pic>
          <p:nvPicPr>
            <p:cNvPr id="24" name="図 23"/>
            <p:cNvPicPr>
              <a:picLocks noChangeAspect="1"/>
            </p:cNvPicPr>
            <p:nvPr/>
          </p:nvPicPr>
          <p:blipFill rotWithShape="1">
            <a:blip r:embed="rId2"/>
            <a:srcRect l="45054"/>
            <a:stretch/>
          </p:blipFill>
          <p:spPr>
            <a:xfrm>
              <a:off x="-4154557" y="781305"/>
              <a:ext cx="4186860" cy="7620000"/>
            </a:xfrm>
            <a:prstGeom prst="rect">
              <a:avLst/>
            </a:prstGeom>
          </p:spPr>
        </p:pic>
        <p:pic>
          <p:nvPicPr>
            <p:cNvPr id="1026" name="Picture 2" descr="いろいろな考え事をしている人たちのイラスト（ふきだし） | かわいいフリー素材集 いらすとや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26" t="57849" r="55044"/>
            <a:stretch/>
          </p:blipFill>
          <p:spPr bwMode="auto">
            <a:xfrm>
              <a:off x="-6221896" y="5189369"/>
              <a:ext cx="2067339" cy="3211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6" name="テキスト ボックス 45"/>
          <p:cNvSpPr txBox="1"/>
          <p:nvPr/>
        </p:nvSpPr>
        <p:spPr>
          <a:xfrm>
            <a:off x="1774135" y="4132434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こんな方はぜひご活用ください！</a:t>
            </a:r>
          </a:p>
        </p:txBody>
      </p:sp>
      <p:sp>
        <p:nvSpPr>
          <p:cNvPr id="3" name="雲形吹き出し 2"/>
          <p:cNvSpPr/>
          <p:nvPr/>
        </p:nvSpPr>
        <p:spPr>
          <a:xfrm>
            <a:off x="4138760" y="2808611"/>
            <a:ext cx="2663627" cy="1262743"/>
          </a:xfrm>
          <a:prstGeom prst="cloudCallout">
            <a:avLst>
              <a:gd name="adj1" fmla="val -53178"/>
              <a:gd name="adj2" fmla="val -3405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雇用したいが、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資金繰りが不安・・・</a:t>
            </a:r>
          </a:p>
        </p:txBody>
      </p:sp>
      <p:sp>
        <p:nvSpPr>
          <p:cNvPr id="25" name="雲形吹き出し 24"/>
          <p:cNvSpPr/>
          <p:nvPr/>
        </p:nvSpPr>
        <p:spPr>
          <a:xfrm>
            <a:off x="131451" y="1628476"/>
            <a:ext cx="2645712" cy="1262743"/>
          </a:xfrm>
          <a:prstGeom prst="cloudCallout">
            <a:avLst>
              <a:gd name="adj1" fmla="val 61040"/>
              <a:gd name="adj2" fmla="val 4310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</a:rPr>
              <a:t>経営課題の解決に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向けてアドバイスが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ほしい</a:t>
            </a:r>
            <a:endParaRPr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26" name="雲形吹き出し 25"/>
          <p:cNvSpPr/>
          <p:nvPr/>
        </p:nvSpPr>
        <p:spPr>
          <a:xfrm>
            <a:off x="55612" y="2956572"/>
            <a:ext cx="2645712" cy="1262743"/>
          </a:xfrm>
          <a:prstGeom prst="cloudCallout">
            <a:avLst>
              <a:gd name="adj1" fmla="val 59863"/>
              <a:gd name="adj2" fmla="val -143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</a:rPr>
              <a:t>雇用の確保に向けて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雇用環境を整備したい</a:t>
            </a:r>
          </a:p>
        </p:txBody>
      </p:sp>
      <p:sp>
        <p:nvSpPr>
          <p:cNvPr id="28" name="雲形吹き出し 27"/>
          <p:cNvSpPr/>
          <p:nvPr/>
        </p:nvSpPr>
        <p:spPr>
          <a:xfrm>
            <a:off x="4276648" y="1560763"/>
            <a:ext cx="2443133" cy="1215132"/>
          </a:xfrm>
          <a:prstGeom prst="cloudCallout">
            <a:avLst>
              <a:gd name="adj1" fmla="val -61602"/>
              <a:gd name="adj2" fmla="val 4259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経営計画はあるが、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計画通り進められていない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131451" y="9136320"/>
            <a:ext cx="2133600" cy="60276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お問い合わせ先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C327FA7-152E-0887-EC18-B5D1752BEA24}"/>
              </a:ext>
            </a:extLst>
          </p:cNvPr>
          <p:cNvSpPr/>
          <p:nvPr/>
        </p:nvSpPr>
        <p:spPr>
          <a:xfrm>
            <a:off x="5781310" y="6931958"/>
            <a:ext cx="1076690" cy="1157169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2"/>
                </a:solidFill>
                <a:latin typeface="+mn-ea"/>
              </a:rPr>
              <a:t>申込期限</a:t>
            </a:r>
            <a:endParaRPr kumimoji="1" lang="en-US" altLang="ja-JP" sz="1600" b="1" dirty="0">
              <a:solidFill>
                <a:schemeClr val="tx2"/>
              </a:solidFill>
              <a:latin typeface="+mn-ea"/>
            </a:endParaRPr>
          </a:p>
          <a:p>
            <a:pPr algn="ctr"/>
            <a:r>
              <a:rPr lang="ja-JP" altLang="en-US" sz="1600" b="1">
                <a:solidFill>
                  <a:schemeClr val="tx2"/>
                </a:solidFill>
                <a:latin typeface="+mn-ea"/>
              </a:rPr>
              <a:t>令和８年５月</a:t>
            </a:r>
            <a:r>
              <a:rPr lang="en-US" altLang="ja-JP" sz="1600" b="1">
                <a:solidFill>
                  <a:schemeClr val="tx2"/>
                </a:solidFill>
                <a:latin typeface="+mn-ea"/>
              </a:rPr>
              <a:t>14</a:t>
            </a:r>
            <a:r>
              <a:rPr lang="ja-JP" altLang="en-US" sz="1600" b="1">
                <a:solidFill>
                  <a:schemeClr val="tx2"/>
                </a:solidFill>
                <a:latin typeface="+mn-ea"/>
              </a:rPr>
              <a:t>日（木）</a:t>
            </a:r>
            <a:endParaRPr kumimoji="1" lang="ja-JP" altLang="en-US" sz="1600" b="1" dirty="0">
              <a:solidFill>
                <a:schemeClr val="tx2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61256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267</Words>
  <Application>Microsoft Office PowerPoint</Application>
  <PresentationFormat>A4 210 x 297 mm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 P丸ゴシック体M</vt:lpstr>
      <vt:lpstr>Arial</vt:lpstr>
      <vt:lpstr>Calibri</vt:lpstr>
      <vt:lpstr>Calibri Light</vt:lpstr>
      <vt:lpstr>Office テーマ</vt:lpstr>
      <vt:lpstr>PowerPoint プレゼンテーション</vt:lpstr>
    </vt:vector>
  </TitlesOfParts>
  <Company>2017年入学新入生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g029gd</dc:creator>
  <cp:lastModifiedBy>岩井 さくら</cp:lastModifiedBy>
  <cp:revision>35</cp:revision>
  <cp:lastPrinted>2024-02-19T23:42:39Z</cp:lastPrinted>
  <dcterms:created xsi:type="dcterms:W3CDTF">2024-02-13T11:43:04Z</dcterms:created>
  <dcterms:modified xsi:type="dcterms:W3CDTF">2026-04-15T23:15:23Z</dcterms:modified>
</cp:coreProperties>
</file>