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6858000" cy="9906000" type="A4"/>
  <p:notesSz cx="6807200" cy="9939338"/>
  <p:defaultTextStyle>
    <a:defPPr>
      <a:defRPr lang="ja-JP"/>
    </a:defPPr>
    <a:lvl1pPr marL="0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3717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67434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51152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34869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18586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02303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86021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69738" algn="l" defTabSz="96743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66FF66"/>
    <a:srgbClr val="FFCC66"/>
    <a:srgbClr val="0099FF"/>
    <a:srgbClr val="0000FF"/>
    <a:srgbClr val="0066FF"/>
    <a:srgbClr val="FFFF00"/>
    <a:srgbClr val="F5F5F5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80" autoAdjust="0"/>
    <p:restoredTop sz="94660"/>
  </p:normalViewPr>
  <p:slideViewPr>
    <p:cSldViewPr snapToGrid="0" showGuides="1">
      <p:cViewPr>
        <p:scale>
          <a:sx n="106" d="100"/>
          <a:sy n="106" d="100"/>
        </p:scale>
        <p:origin x="330" y="-12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576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6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2AF18D35-0A0B-4D1E-A472-04A7E3546EF3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6" cy="49688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6" cy="49688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EB01E9D5-A685-4E91-A907-D5E166159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6875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576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6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AA83BA79-28E0-4A35-B91C-CBE5900C3845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7"/>
            <a:ext cx="5445125" cy="4471988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6" cy="49688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6" cy="49688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CB16CC3C-0601-44A4-92EF-CC928B9A69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8574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83717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67434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51152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34869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18586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02303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86021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69738" algn="l" defTabSz="967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797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09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399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7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1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4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02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6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9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74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73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7" y="529699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6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6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71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743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511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48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85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02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60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97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79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22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6701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217387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717" indent="0">
              <a:buNone/>
              <a:defRPr sz="2100" b="1"/>
            </a:lvl2pPr>
            <a:lvl3pPr marL="967434" indent="0">
              <a:buNone/>
              <a:defRPr sz="1900" b="1"/>
            </a:lvl3pPr>
            <a:lvl4pPr marL="1451152" indent="0">
              <a:buNone/>
              <a:defRPr sz="1700" b="1"/>
            </a:lvl4pPr>
            <a:lvl5pPr marL="1934869" indent="0">
              <a:buNone/>
              <a:defRPr sz="1700" b="1"/>
            </a:lvl5pPr>
            <a:lvl6pPr marL="2418586" indent="0">
              <a:buNone/>
              <a:defRPr sz="1700" b="1"/>
            </a:lvl6pPr>
            <a:lvl7pPr marL="2902303" indent="0">
              <a:buNone/>
              <a:defRPr sz="1700" b="1"/>
            </a:lvl7pPr>
            <a:lvl8pPr marL="3386021" indent="0">
              <a:buNone/>
              <a:defRPr sz="1700" b="1"/>
            </a:lvl8pPr>
            <a:lvl9pPr marL="3869738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7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717" indent="0">
              <a:buNone/>
              <a:defRPr sz="2100" b="1"/>
            </a:lvl2pPr>
            <a:lvl3pPr marL="967434" indent="0">
              <a:buNone/>
              <a:defRPr sz="1900" b="1"/>
            </a:lvl3pPr>
            <a:lvl4pPr marL="1451152" indent="0">
              <a:buNone/>
              <a:defRPr sz="1700" b="1"/>
            </a:lvl4pPr>
            <a:lvl5pPr marL="1934869" indent="0">
              <a:buNone/>
              <a:defRPr sz="1700" b="1"/>
            </a:lvl5pPr>
            <a:lvl6pPr marL="2418586" indent="0">
              <a:buNone/>
              <a:defRPr sz="1700" b="1"/>
            </a:lvl6pPr>
            <a:lvl7pPr marL="2902303" indent="0">
              <a:buNone/>
              <a:defRPr sz="1700" b="1"/>
            </a:lvl7pPr>
            <a:lvl8pPr marL="3386021" indent="0">
              <a:buNone/>
              <a:defRPr sz="1700" b="1"/>
            </a:lvl8pPr>
            <a:lvl9pPr marL="3869738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04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73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69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7"/>
            <a:ext cx="2256235" cy="16785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8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83717" indent="0">
              <a:buNone/>
              <a:defRPr sz="1300"/>
            </a:lvl2pPr>
            <a:lvl3pPr marL="967434" indent="0">
              <a:buNone/>
              <a:defRPr sz="1000"/>
            </a:lvl3pPr>
            <a:lvl4pPr marL="1451152" indent="0">
              <a:buNone/>
              <a:defRPr sz="900"/>
            </a:lvl4pPr>
            <a:lvl5pPr marL="1934869" indent="0">
              <a:buNone/>
              <a:defRPr sz="900"/>
            </a:lvl5pPr>
            <a:lvl6pPr marL="2418586" indent="0">
              <a:buNone/>
              <a:defRPr sz="900"/>
            </a:lvl6pPr>
            <a:lvl7pPr marL="2902303" indent="0">
              <a:buNone/>
              <a:defRPr sz="900"/>
            </a:lvl7pPr>
            <a:lvl8pPr marL="3386021" indent="0">
              <a:buNone/>
              <a:defRPr sz="900"/>
            </a:lvl8pPr>
            <a:lvl9pPr marL="386973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98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83717" indent="0">
              <a:buNone/>
              <a:defRPr sz="3000"/>
            </a:lvl2pPr>
            <a:lvl3pPr marL="967434" indent="0">
              <a:buNone/>
              <a:defRPr sz="2500"/>
            </a:lvl3pPr>
            <a:lvl4pPr marL="1451152" indent="0">
              <a:buNone/>
              <a:defRPr sz="2100"/>
            </a:lvl4pPr>
            <a:lvl5pPr marL="1934869" indent="0">
              <a:buNone/>
              <a:defRPr sz="2100"/>
            </a:lvl5pPr>
            <a:lvl6pPr marL="2418586" indent="0">
              <a:buNone/>
              <a:defRPr sz="2100"/>
            </a:lvl6pPr>
            <a:lvl7pPr marL="2902303" indent="0">
              <a:buNone/>
              <a:defRPr sz="2100"/>
            </a:lvl7pPr>
            <a:lvl8pPr marL="3386021" indent="0">
              <a:buNone/>
              <a:defRPr sz="2100"/>
            </a:lvl8pPr>
            <a:lvl9pPr marL="3869738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83717" indent="0">
              <a:buNone/>
              <a:defRPr sz="1300"/>
            </a:lvl2pPr>
            <a:lvl3pPr marL="967434" indent="0">
              <a:buNone/>
              <a:defRPr sz="1000"/>
            </a:lvl3pPr>
            <a:lvl4pPr marL="1451152" indent="0">
              <a:buNone/>
              <a:defRPr sz="900"/>
            </a:lvl4pPr>
            <a:lvl5pPr marL="1934869" indent="0">
              <a:buNone/>
              <a:defRPr sz="900"/>
            </a:lvl5pPr>
            <a:lvl6pPr marL="2418586" indent="0">
              <a:buNone/>
              <a:defRPr sz="900"/>
            </a:lvl6pPr>
            <a:lvl7pPr marL="2902303" indent="0">
              <a:buNone/>
              <a:defRPr sz="900"/>
            </a:lvl7pPr>
            <a:lvl8pPr marL="3386021" indent="0">
              <a:buNone/>
              <a:defRPr sz="900"/>
            </a:lvl8pPr>
            <a:lvl9pPr marL="386973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43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1" y="396701"/>
            <a:ext cx="6172200" cy="1651000"/>
          </a:xfrm>
          <a:prstGeom prst="rect">
            <a:avLst/>
          </a:prstGeom>
        </p:spPr>
        <p:txBody>
          <a:bodyPr vert="horz" lIns="96744" tIns="48372" rIns="96744" bIns="4837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311404"/>
            <a:ext cx="6172200" cy="6537501"/>
          </a:xfrm>
          <a:prstGeom prst="rect">
            <a:avLst/>
          </a:prstGeom>
        </p:spPr>
        <p:txBody>
          <a:bodyPr vert="horz" lIns="96744" tIns="48372" rIns="96744" bIns="4837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1" y="9181396"/>
            <a:ext cx="1600200" cy="527402"/>
          </a:xfrm>
          <a:prstGeom prst="rect">
            <a:avLst/>
          </a:prstGeom>
        </p:spPr>
        <p:txBody>
          <a:bodyPr vert="horz" lIns="96744" tIns="48372" rIns="96744" bIns="4837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D9FCB-3612-4594-A386-AF579B3AD33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2"/>
          </a:xfrm>
          <a:prstGeom prst="rect">
            <a:avLst/>
          </a:prstGeom>
        </p:spPr>
        <p:txBody>
          <a:bodyPr vert="horz" lIns="96744" tIns="48372" rIns="96744" bIns="4837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1" y="9181396"/>
            <a:ext cx="1600200" cy="527402"/>
          </a:xfrm>
          <a:prstGeom prst="rect">
            <a:avLst/>
          </a:prstGeom>
        </p:spPr>
        <p:txBody>
          <a:bodyPr vert="horz" lIns="96744" tIns="48372" rIns="96744" bIns="4837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F4B6-13F7-4B8C-BD91-2103E830BE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097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743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788" indent="-362788" algn="l" defTabSz="967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6040" indent="-302323" algn="l" defTabSz="9674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9293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010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727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0445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4162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7879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11596" indent="-241859" algn="l" defTabSz="967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717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7434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152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4869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8586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2303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6021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9738" algn="l" defTabSz="96743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66404" y="9539841"/>
            <a:ext cx="6858000" cy="56938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endParaRPr lang="en-US" altLang="ja-JP" sz="16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広島県 農林</a:t>
            </a:r>
            <a:r>
              <a:rPr lang="ja-JP" altLang="en-US" sz="105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水産局 農業経営課 経営支援グループ</a:t>
            </a:r>
            <a:endParaRPr lang="ja-JP" altLang="en-US" sz="105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05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TEL 082-513-3594</a:t>
            </a:r>
            <a:r>
              <a:rPr lang="ja-JP" altLang="en-US" sz="105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lang="en-US" altLang="ja-JP" sz="105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E-mail noukei@</a:t>
            </a:r>
            <a:r>
              <a:rPr lang="en-US" altLang="ja-JP" sz="105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pref.hiroshima.lg.jp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-18245" y="3383177"/>
            <a:ext cx="6885384" cy="5953436"/>
          </a:xfrm>
          <a:prstGeom prst="rect">
            <a:avLst/>
          </a:prstGeom>
          <a:pattFill prst="ltUpDiag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-9838" y="-21477"/>
            <a:ext cx="6885384" cy="40541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744" tIns="48372" rIns="96744" bIns="48372" rtlCol="0" anchor="ctr"/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農業の企業経営に向けた、人材育成や</a:t>
            </a:r>
            <a:r>
              <a:rPr lang="zh-TW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予算実績管理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等の導入・運用を</a:t>
            </a:r>
            <a:r>
              <a:rPr lang="ja-JP" altLang="en-US" sz="15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支援します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1431" y="577769"/>
            <a:ext cx="6868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企</a:t>
            </a:r>
            <a:r>
              <a:rPr kumimoji="1" lang="ja-JP" alt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業経営</a:t>
            </a:r>
            <a:r>
              <a:rPr kumimoji="1" lang="ja-JP" altLang="en-US" sz="4000" b="1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発</a:t>
            </a:r>
            <a:r>
              <a:rPr kumimoji="1" lang="ja-JP" alt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展チーム型支援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73169" y="5185213"/>
            <a:ext cx="5677855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具体的な支援事例は裏面を参照ください！</a:t>
            </a:r>
            <a:endParaRPr kumimoji="1"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-75009" y="9320973"/>
            <a:ext cx="1360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問合せ先</a:t>
            </a:r>
            <a:r>
              <a:rPr kumimoji="1" lang="en-US" altLang="ja-JP" sz="11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11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-44890" y="3380896"/>
            <a:ext cx="7173852" cy="4637991"/>
            <a:chOff x="-58236" y="1363225"/>
            <a:chExt cx="7173852" cy="4637991"/>
          </a:xfrm>
        </p:grpSpPr>
        <p:sp>
          <p:nvSpPr>
            <p:cNvPr id="51" name="テキスト ボックス 50"/>
            <p:cNvSpPr txBox="1"/>
            <p:nvPr/>
          </p:nvSpPr>
          <p:spPr>
            <a:xfrm>
              <a:off x="159441" y="1629826"/>
              <a:ext cx="6630737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企業経営を目指す農業経営体に対して、県の関係機関と経営コンサルタント等の専門家がチームとなり、企業経営の実現に向けた計画作成・実行のためのコンサルティングを実施します。</a:t>
              </a:r>
              <a:endPara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102103" y="2631605"/>
              <a:ext cx="668264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96838">
                <a:buFont typeface="Wingdings" panose="05000000000000000000" pitchFamily="2" charset="2"/>
                <a:buChar char="u"/>
              </a:pP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更なる発展に向けて、マネジメントの強化が必要と感じている農業経営体</a:t>
              </a:r>
              <a:endPara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marL="177800" indent="-93663">
                <a:buFont typeface="Wingdings" panose="05000000000000000000" pitchFamily="2" charset="2"/>
                <a:buChar char="u"/>
              </a:pP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将来、経営の中核を担ってほしい従業員がいる農業経営体</a:t>
              </a:r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113978" y="1363225"/>
              <a:ext cx="883274" cy="274677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>
                  <a:solidFill>
                    <a:schemeClr val="tx1"/>
                  </a:solidFill>
                </a:rPr>
                <a:t>趣</a:t>
              </a:r>
              <a:r>
                <a:rPr kumimoji="1" lang="ja-JP" altLang="en-US" sz="1050" b="1" dirty="0">
                  <a:solidFill>
                    <a:schemeClr val="tx1"/>
                  </a:solidFill>
                </a:rPr>
                <a:t>　</a:t>
              </a:r>
              <a:r>
                <a:rPr kumimoji="1" lang="ja-JP" altLang="en-US" sz="1500" b="1" dirty="0">
                  <a:solidFill>
                    <a:schemeClr val="tx1"/>
                  </a:solidFill>
                </a:rPr>
                <a:t>旨</a:t>
              </a: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-7601" y="3449258"/>
              <a:ext cx="7123217" cy="1298017"/>
            </a:xfrm>
            <a:prstGeom prst="rect">
              <a:avLst/>
            </a:prstGeom>
            <a:noFill/>
          </p:spPr>
          <p:txBody>
            <a:bodyPr wrap="square" lIns="96744" tIns="48372" rIns="96744" bIns="48372" rtlCol="0">
              <a:spAutoFit/>
            </a:bodyPr>
            <a:lstStyle/>
            <a:p>
              <a:pPr marL="177800" indent="-1588">
                <a:buFont typeface="Wingdings" panose="05000000000000000000" pitchFamily="2" charset="2"/>
                <a:buChar char="u"/>
              </a:pPr>
              <a:r>
                <a:rPr lang="ja-JP" altLang="en-US" sz="1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人材育成（人事制度）の導入・運用</a:t>
              </a:r>
              <a:endParaRPr lang="en-US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marL="179388"/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      組織づくりの柱となる人事制度（</a:t>
              </a:r>
              <a:r>
                <a:rPr lang="ja-JP" altLang="ja-JP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等級制度</a:t>
              </a:r>
              <a:r>
                <a:rPr lang="en-US" altLang="ja-JP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/</a:t>
              </a: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評価制度</a:t>
              </a:r>
              <a:r>
                <a:rPr lang="en-US" altLang="ja-JP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/</a:t>
              </a: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報酬制度等）の導入や改善</a:t>
              </a:r>
              <a:endPara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marL="285750" indent="-107950">
                <a:buFont typeface="Wingdings" panose="05000000000000000000" pitchFamily="2" charset="2"/>
                <a:buChar char="u"/>
              </a:pPr>
              <a:r>
                <a:rPr lang="ja-JP" altLang="en-US" sz="1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予算実績管理の導入・運用</a:t>
              </a:r>
              <a:endPara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marL="179388"/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　 各種経営計画や</a:t>
              </a: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財務等の経営数値を組織内で共有し、</a:t>
              </a: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経営管理を行う仕組みづくり</a:t>
              </a:r>
              <a:endPara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marL="285750" indent="-107950">
                <a:buFont typeface="Wingdings" panose="05000000000000000000" pitchFamily="2" charset="2"/>
                <a:buChar char="u"/>
              </a:pPr>
              <a:r>
                <a:rPr lang="ja-JP" altLang="en-US" sz="1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その他</a:t>
              </a:r>
              <a:endParaRPr lang="en-US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marL="179388"/>
              <a:r>
                <a:rPr lang="ja-JP" altLang="en-US" sz="1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　 </a:t>
              </a:r>
              <a:r>
                <a:rPr lang="ja-JP" altLang="en-US" sz="1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企業経営へ発展するために必要なマネジメントの導入・</a:t>
              </a:r>
              <a:r>
                <a:rPr lang="ja-JP" altLang="en-US" sz="130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運用支援　　　　　　等</a:t>
              </a:r>
              <a:endPara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113978" y="2358404"/>
              <a:ext cx="883274" cy="274677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>
                  <a:solidFill>
                    <a:schemeClr val="tx1"/>
                  </a:solidFill>
                </a:rPr>
                <a:t>対象者</a:t>
              </a: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124927" y="3179422"/>
              <a:ext cx="1027830" cy="274677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>
                  <a:solidFill>
                    <a:schemeClr val="tx1"/>
                  </a:solidFill>
                </a:rPr>
                <a:t>支援内容</a:t>
              </a:r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113977" y="4778114"/>
              <a:ext cx="1027830" cy="274677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>
                  <a:solidFill>
                    <a:schemeClr val="tx1"/>
                  </a:solidFill>
                </a:rPr>
                <a:t>支援体制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-58236" y="5068025"/>
              <a:ext cx="6682643" cy="484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1400"/>
                <a:t>経営コンサルタント等の専門家と県関係機関で構成する支援チームが支援を実施</a:t>
              </a:r>
              <a:endParaRPr lang="en-US" altLang="ja-JP" sz="1400"/>
            </a:p>
            <a:p>
              <a:endParaRPr lang="ja-JP" altLang="en-US" sz="11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113976" y="5409255"/>
              <a:ext cx="1035931" cy="274677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>
                  <a:solidFill>
                    <a:schemeClr val="tx1"/>
                  </a:solidFill>
                </a:rPr>
                <a:t>支援期間</a:t>
              </a: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16662" y="5693439"/>
              <a:ext cx="66826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　</a:t>
              </a:r>
              <a:r>
                <a:rPr lang="ja-JP" altLang="en-US" sz="130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令和８年６月～令和９年３月（計６回程度の支援を想定）</a:t>
              </a:r>
              <a:endPara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59" name="雲形吹き出し 58"/>
          <p:cNvSpPr/>
          <p:nvPr/>
        </p:nvSpPr>
        <p:spPr>
          <a:xfrm>
            <a:off x="4440664" y="1472314"/>
            <a:ext cx="2118631" cy="881661"/>
          </a:xfrm>
          <a:prstGeom prst="cloudCallout">
            <a:avLst>
              <a:gd name="adj1" fmla="val -65134"/>
              <a:gd name="adj2" fmla="val 6310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経営の数値管理を徹底したい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0" name="雲形吹き出し 59"/>
          <p:cNvSpPr/>
          <p:nvPr/>
        </p:nvSpPr>
        <p:spPr>
          <a:xfrm>
            <a:off x="34658" y="1827495"/>
            <a:ext cx="2687680" cy="850971"/>
          </a:xfrm>
          <a:prstGeom prst="cloudCallout">
            <a:avLst>
              <a:gd name="adj1" fmla="val 49951"/>
              <a:gd name="adj2" fmla="val 5647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従業員がやりがいを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もって働き、成長できる職場にしたい</a:t>
            </a:r>
          </a:p>
        </p:txBody>
      </p:sp>
      <p:sp>
        <p:nvSpPr>
          <p:cNvPr id="61" name="雲形吹き出し 60"/>
          <p:cNvSpPr/>
          <p:nvPr/>
        </p:nvSpPr>
        <p:spPr>
          <a:xfrm>
            <a:off x="4440665" y="2915265"/>
            <a:ext cx="2255410" cy="757948"/>
          </a:xfrm>
          <a:prstGeom prst="cloudCallout">
            <a:avLst>
              <a:gd name="adj1" fmla="val -67763"/>
              <a:gd name="adj2" fmla="val -6427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経営を任せられる人材を育成したい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192789" y="7436972"/>
            <a:ext cx="4480129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5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95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対象経営体様の農閑期等に合わせて支援時期・回数を調整できます。</a:t>
            </a:r>
            <a:endParaRPr kumimoji="1" lang="ja-JP" altLang="en-US" sz="950" b="1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026" name="Picture 2" descr="https://4.bp.blogspot.com/-qhnEZ95vpjw/V_I4GbPCTvI/AAAAAAAA-mc/qFAdjqK1F6w4yTrB_lnvUDnLnIdVAGKpACLcB/s800/businessman2_kangaech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638" y="1691802"/>
            <a:ext cx="1424571" cy="1803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直線コネクタ 17"/>
          <p:cNvCxnSpPr/>
          <p:nvPr/>
        </p:nvCxnSpPr>
        <p:spPr>
          <a:xfrm>
            <a:off x="-75009" y="1368780"/>
            <a:ext cx="7140827" cy="0"/>
          </a:xfrm>
          <a:prstGeom prst="line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角丸四角形 36"/>
          <p:cNvSpPr/>
          <p:nvPr/>
        </p:nvSpPr>
        <p:spPr>
          <a:xfrm>
            <a:off x="137238" y="8025547"/>
            <a:ext cx="1035931" cy="274677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b="1" dirty="0">
                <a:solidFill>
                  <a:schemeClr val="tx1"/>
                </a:solidFill>
              </a:rPr>
              <a:t>申込方法</a:t>
            </a:r>
            <a:endParaRPr kumimoji="1" lang="ja-JP" altLang="en-US" sz="1500" b="1" dirty="0">
              <a:solidFill>
                <a:schemeClr val="tx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4144" y="8345333"/>
            <a:ext cx="668060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申込期限までに下記の問合せ先まで申込書（別紙１様式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第１～３号）を提出してください。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なお、申込書の様式は県の</a:t>
            </a:r>
            <a:r>
              <a:rPr kumimoji="1"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HP</a:t>
            </a:r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からダウンロードできます。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4537649" y="8386898"/>
            <a:ext cx="2197089" cy="830561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2"/>
                </a:solidFill>
                <a:latin typeface="+mn-ea"/>
              </a:rPr>
              <a:t>申込期限</a:t>
            </a:r>
            <a:endParaRPr kumimoji="1" lang="en-US" altLang="ja-JP" sz="1600" b="1" dirty="0">
              <a:solidFill>
                <a:schemeClr val="tx2"/>
              </a:solidFill>
              <a:latin typeface="+mn-ea"/>
            </a:endParaRPr>
          </a:p>
          <a:p>
            <a:pPr algn="ctr"/>
            <a:r>
              <a:rPr lang="ja-JP" altLang="en-US" sz="1600" b="1">
                <a:solidFill>
                  <a:schemeClr val="tx2"/>
                </a:solidFill>
                <a:latin typeface="+mn-ea"/>
              </a:rPr>
              <a:t>令和８年５月</a:t>
            </a:r>
            <a:r>
              <a:rPr lang="en-US" altLang="ja-JP" sz="1600" b="1">
                <a:solidFill>
                  <a:schemeClr val="tx2"/>
                </a:solidFill>
                <a:latin typeface="+mn-ea"/>
              </a:rPr>
              <a:t>14</a:t>
            </a:r>
            <a:r>
              <a:rPr lang="ja-JP" altLang="en-US" sz="1600" b="1">
                <a:solidFill>
                  <a:schemeClr val="tx2"/>
                </a:solidFill>
                <a:latin typeface="+mn-ea"/>
              </a:rPr>
              <a:t>日（木）</a:t>
            </a:r>
            <a:endParaRPr kumimoji="1" lang="ja-JP" altLang="en-US" sz="1600" b="1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7193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51915" y="193931"/>
            <a:ext cx="6927226" cy="9945389"/>
          </a:xfrm>
          <a:prstGeom prst="rect">
            <a:avLst/>
          </a:prstGeom>
          <a:solidFill>
            <a:schemeClr val="accent3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10073" y="8429712"/>
            <a:ext cx="6885384" cy="2928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744" tIns="48372" rIns="96744" bIns="48372" rtlCol="0" anchor="ctr"/>
          <a:lstStyle/>
          <a:p>
            <a:pPr algn="ctr"/>
            <a:r>
              <a:rPr lang="ja-JP" altLang="en-US" sz="15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支援における留意事項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4311" y="8750262"/>
            <a:ext cx="6843689" cy="1113351"/>
          </a:xfrm>
          <a:prstGeom prst="rect">
            <a:avLst/>
          </a:prstGeom>
          <a:noFill/>
        </p:spPr>
        <p:txBody>
          <a:bodyPr wrap="square" lIns="96744" tIns="48372" rIns="96744" bIns="48372" rtlCol="0">
            <a:spAutoFit/>
          </a:bodyPr>
          <a:lstStyle/>
          <a:p>
            <a:pPr marL="182563" indent="-182563">
              <a:buFont typeface="Wingdings" panose="05000000000000000000" pitchFamily="2" charset="2"/>
              <a:buChar char="ü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経営の実情を把握するため、従業員の方にヒアリングを実施することがあります。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2563" indent="-182563">
              <a:buFont typeface="Wingdings" panose="05000000000000000000" pitchFamily="2" charset="2"/>
              <a:buChar char="ü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当支援で受けたアドバイスを参考に、積極的な経営改善への取り組みをお願いいたします。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2563" indent="-182563">
              <a:buFont typeface="Wingdings" panose="05000000000000000000" pitchFamily="2" charset="2"/>
              <a:buChar char="ü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支援は現地とオンラインを組み合わせて行う予定です。オンライン会議システム（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等）が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使用できる環境整備をお願いします。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2563" indent="-182563">
              <a:buFont typeface="Wingdings" panose="05000000000000000000" pitchFamily="2" charset="2"/>
              <a:buChar char="ü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支援専門家の謝金・旅費等は広島県が負担します。その他費用（支援を受ける方の旅費等）が 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2563"/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発生した場合には、ご負担いただきます。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-9838" y="-21477"/>
            <a:ext cx="6885384" cy="40541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744" tIns="48372" rIns="96744" bIns="48372" rtlCol="0" anchor="ctr"/>
          <a:lstStyle/>
          <a:p>
            <a:pPr algn="ctr"/>
            <a:r>
              <a:rPr lang="ja-JP" altLang="en-US" sz="15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企業経営発展チーム型支援の進め方・事例</a:t>
            </a:r>
          </a:p>
        </p:txBody>
      </p:sp>
      <p:grpSp>
        <p:nvGrpSpPr>
          <p:cNvPr id="39" name="グループ化 38"/>
          <p:cNvGrpSpPr/>
          <p:nvPr/>
        </p:nvGrpSpPr>
        <p:grpSpPr>
          <a:xfrm>
            <a:off x="537573" y="1706034"/>
            <a:ext cx="1091048" cy="400110"/>
            <a:chOff x="756640" y="1721311"/>
            <a:chExt cx="1091048" cy="400110"/>
          </a:xfrm>
        </p:grpSpPr>
        <p:sp>
          <p:nvSpPr>
            <p:cNvPr id="37" name="円/楕円 36"/>
            <p:cNvSpPr/>
            <p:nvPr/>
          </p:nvSpPr>
          <p:spPr>
            <a:xfrm>
              <a:off x="1479388" y="1732652"/>
              <a:ext cx="368300" cy="3683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１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756640" y="1721311"/>
              <a:ext cx="7267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STEP</a:t>
              </a:r>
              <a:endParaRPr kumimoji="1" lang="ja-JP" altLang="en-US" sz="2000" dirty="0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146629" y="565599"/>
            <a:ext cx="6390502" cy="691631"/>
            <a:chOff x="140406" y="738632"/>
            <a:chExt cx="6947191" cy="691631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140406" y="738632"/>
              <a:ext cx="6947191" cy="691631"/>
              <a:chOff x="0" y="833253"/>
              <a:chExt cx="6862252" cy="1028456"/>
            </a:xfrm>
          </p:grpSpPr>
          <p:sp>
            <p:nvSpPr>
              <p:cNvPr id="42" name="正方形/長方形 41"/>
              <p:cNvSpPr/>
              <p:nvPr/>
            </p:nvSpPr>
            <p:spPr>
              <a:xfrm>
                <a:off x="0" y="838559"/>
                <a:ext cx="6862252" cy="1023150"/>
              </a:xfrm>
              <a:prstGeom prst="rect">
                <a:avLst/>
              </a:prstGeom>
              <a:solidFill>
                <a:srgbClr val="FFCC66">
                  <a:alpha val="27059"/>
                </a:srgb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0" y="833253"/>
                <a:ext cx="6862252" cy="1023150"/>
              </a:xfrm>
              <a:prstGeom prst="rect">
                <a:avLst/>
              </a:prstGeom>
              <a:noFill/>
              <a:ln w="952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6" name="テキスト ボックス 45"/>
            <p:cNvSpPr txBox="1"/>
            <p:nvPr/>
          </p:nvSpPr>
          <p:spPr>
            <a:xfrm>
              <a:off x="366723" y="1111077"/>
              <a:ext cx="6720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/>
                <a:t>申込書をもとに審査を実施。支援対象の決定後に開始。</a:t>
              </a:r>
              <a:endParaRPr kumimoji="1" lang="ja-JP" altLang="en-US" sz="1200" b="1" dirty="0"/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531699" y="2569197"/>
            <a:ext cx="1091048" cy="400110"/>
            <a:chOff x="756640" y="1721311"/>
            <a:chExt cx="1091048" cy="400110"/>
          </a:xfrm>
        </p:grpSpPr>
        <p:sp>
          <p:nvSpPr>
            <p:cNvPr id="55" name="円/楕円 54"/>
            <p:cNvSpPr/>
            <p:nvPr/>
          </p:nvSpPr>
          <p:spPr>
            <a:xfrm>
              <a:off x="1479388" y="1732652"/>
              <a:ext cx="368300" cy="3683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２</a:t>
              </a: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756640" y="1721311"/>
              <a:ext cx="7267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STEP</a:t>
              </a:r>
              <a:endParaRPr kumimoji="1" lang="ja-JP" altLang="en-US" sz="2000" dirty="0"/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1760122" y="1467884"/>
            <a:ext cx="5620350" cy="807590"/>
            <a:chOff x="1077346" y="1667660"/>
            <a:chExt cx="5620350" cy="807590"/>
          </a:xfrm>
        </p:grpSpPr>
        <p:sp>
          <p:nvSpPr>
            <p:cNvPr id="50" name="角丸四角形 49"/>
            <p:cNvSpPr/>
            <p:nvPr/>
          </p:nvSpPr>
          <p:spPr>
            <a:xfrm>
              <a:off x="1077346" y="1667660"/>
              <a:ext cx="4475578" cy="807590"/>
            </a:xfrm>
            <a:prstGeom prst="roundRect">
              <a:avLst>
                <a:gd name="adj" fmla="val 7776"/>
              </a:avLst>
            </a:prstGeom>
            <a:solidFill>
              <a:schemeClr val="bg1"/>
            </a:solidFill>
            <a:ln>
              <a:noFill/>
            </a:ln>
            <a:effectLst>
              <a:innerShdw blurRad="1143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1155772" y="1676261"/>
              <a:ext cx="282192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500" b="1" dirty="0">
                  <a:solidFill>
                    <a:schemeClr val="accent6">
                      <a:lumMod val="75000"/>
                    </a:schemeClr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課題分析・支援方針決定</a:t>
              </a: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1247789" y="1972443"/>
              <a:ext cx="54499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accent3">
                    <a:lumMod val="75000"/>
                  </a:schemeClr>
                </a:buClr>
                <a:buSzPct val="85000"/>
              </a:pPr>
              <a:r>
                <a:rPr lang="ja-JP" altLang="en-US" sz="1200" b="1" dirty="0"/>
                <a:t>　</a:t>
              </a:r>
              <a:r>
                <a:rPr lang="ja-JP" altLang="en-US" sz="1200" dirty="0"/>
                <a:t>財務諸表分析、経営者へのヒアリング等により課題設定</a:t>
              </a:r>
              <a:endParaRPr lang="en-US" altLang="ja-JP" sz="1200" dirty="0"/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1216810" y="2174420"/>
              <a:ext cx="54499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accent3">
                    <a:lumMod val="75000"/>
                  </a:schemeClr>
                </a:buClr>
                <a:buSzPct val="85000"/>
              </a:pPr>
              <a:r>
                <a:rPr lang="ja-JP" altLang="en-US" sz="1200" b="1" dirty="0"/>
                <a:t>　</a:t>
              </a:r>
              <a:r>
                <a:rPr lang="ja-JP" altLang="en-US" sz="1200" dirty="0"/>
                <a:t> （必要に応じて従業員ヒアリングを実施）</a:t>
              </a:r>
              <a:endParaRPr lang="en-US" altLang="ja-JP" sz="1200" dirty="0"/>
            </a:p>
          </p:txBody>
        </p:sp>
      </p:grpSp>
      <p:grpSp>
        <p:nvGrpSpPr>
          <p:cNvPr id="68" name="グループ化 67"/>
          <p:cNvGrpSpPr/>
          <p:nvPr/>
        </p:nvGrpSpPr>
        <p:grpSpPr>
          <a:xfrm>
            <a:off x="1763464" y="2470615"/>
            <a:ext cx="4472235" cy="608743"/>
            <a:chOff x="1077346" y="1667658"/>
            <a:chExt cx="4516306" cy="496674"/>
          </a:xfrm>
        </p:grpSpPr>
        <p:sp>
          <p:nvSpPr>
            <p:cNvPr id="69" name="角丸四角形 68"/>
            <p:cNvSpPr/>
            <p:nvPr/>
          </p:nvSpPr>
          <p:spPr>
            <a:xfrm>
              <a:off x="1077346" y="1667658"/>
              <a:ext cx="4516306" cy="496674"/>
            </a:xfrm>
            <a:prstGeom prst="roundRect">
              <a:avLst>
                <a:gd name="adj" fmla="val 7776"/>
              </a:avLst>
            </a:prstGeom>
            <a:solidFill>
              <a:schemeClr val="bg1"/>
            </a:solidFill>
            <a:ln>
              <a:noFill/>
            </a:ln>
            <a:effectLst>
              <a:innerShdw blurRad="114300">
                <a:schemeClr val="bg1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1155772" y="1676261"/>
              <a:ext cx="282192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500" b="1" dirty="0">
                  <a:solidFill>
                    <a:schemeClr val="accent6">
                      <a:lumMod val="75000"/>
                    </a:schemeClr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課題解決支援</a:t>
              </a: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1361556" y="1924770"/>
              <a:ext cx="4142322" cy="226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accent3">
                    <a:lumMod val="75000"/>
                  </a:schemeClr>
                </a:buClr>
                <a:buSzPct val="85000"/>
              </a:pPr>
              <a:r>
                <a:rPr lang="ja-JP" altLang="en-US" sz="1200" b="1">
                  <a:latin typeface="+mn-ea"/>
                  <a:cs typeface="Times New Roman" panose="02020603050405020304" pitchFamily="18" charset="0"/>
                </a:rPr>
                <a:t>人材育成や</a:t>
              </a:r>
              <a:r>
                <a:rPr lang="ja-JP" altLang="en-US" sz="1200" b="1"/>
                <a:t>予算</a:t>
              </a:r>
              <a:r>
                <a:rPr lang="ja-JP" altLang="en-US" sz="1200" b="1" dirty="0"/>
                <a:t>実績管理</a:t>
              </a:r>
              <a:r>
                <a:rPr lang="ja-JP" altLang="en-US" sz="1200" dirty="0"/>
                <a:t>の仕組みづくり等の支援を実施　</a:t>
              </a:r>
              <a:endParaRPr lang="en-US" altLang="ja-JP" sz="1200" dirty="0"/>
            </a:p>
          </p:txBody>
        </p:sp>
      </p:grpSp>
      <p:sp>
        <p:nvSpPr>
          <p:cNvPr id="73" name="テキスト ボックス 72"/>
          <p:cNvSpPr txBox="1"/>
          <p:nvPr/>
        </p:nvSpPr>
        <p:spPr>
          <a:xfrm>
            <a:off x="2247614" y="3276223"/>
            <a:ext cx="237001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～支援事例</a:t>
            </a:r>
            <a:r>
              <a:rPr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68086" y="592666"/>
            <a:ext cx="2660840" cy="308440"/>
            <a:chOff x="4376928" y="4254339"/>
            <a:chExt cx="2890359" cy="308440"/>
          </a:xfrm>
        </p:grpSpPr>
        <p:sp>
          <p:nvSpPr>
            <p:cNvPr id="63" name="平行四辺形 62"/>
            <p:cNvSpPr/>
            <p:nvPr/>
          </p:nvSpPr>
          <p:spPr>
            <a:xfrm>
              <a:off x="4535424" y="4254339"/>
              <a:ext cx="2731863" cy="307777"/>
            </a:xfrm>
            <a:prstGeom prst="parallelogram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dirty="0"/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4376928" y="4255046"/>
              <a:ext cx="316992" cy="307733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4" name="テキスト ボックス 63"/>
          <p:cNvSpPr txBox="1"/>
          <p:nvPr/>
        </p:nvSpPr>
        <p:spPr>
          <a:xfrm>
            <a:off x="168085" y="576215"/>
            <a:ext cx="3071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申込→審査→</a:t>
            </a:r>
            <a:r>
              <a:rPr kumimoji="1" lang="ja-JP" altLang="en-US" sz="1400" b="1" dirty="0">
                <a:solidFill>
                  <a:schemeClr val="accent5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支援経営体決定</a:t>
            </a:r>
          </a:p>
        </p:txBody>
      </p:sp>
      <p:sp>
        <p:nvSpPr>
          <p:cNvPr id="44" name="右矢印 43"/>
          <p:cNvSpPr/>
          <p:nvPr/>
        </p:nvSpPr>
        <p:spPr>
          <a:xfrm rot="5400000">
            <a:off x="796797" y="1301523"/>
            <a:ext cx="310108" cy="397344"/>
          </a:xfrm>
          <a:prstGeom prst="rightArrow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 rot="5400000">
            <a:off x="796797" y="2161607"/>
            <a:ext cx="310108" cy="397344"/>
          </a:xfrm>
          <a:prstGeom prst="rightArrow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101879" y="3757418"/>
            <a:ext cx="3314701" cy="4431990"/>
            <a:chOff x="140401" y="3564686"/>
            <a:chExt cx="3314701" cy="4763549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140401" y="3681906"/>
              <a:ext cx="3314700" cy="4646329"/>
              <a:chOff x="140401" y="3681906"/>
              <a:chExt cx="3314700" cy="4646329"/>
            </a:xfrm>
          </p:grpSpPr>
          <p:sp>
            <p:nvSpPr>
              <p:cNvPr id="84" name="正方形/長方形 83"/>
              <p:cNvSpPr/>
              <p:nvPr/>
            </p:nvSpPr>
            <p:spPr>
              <a:xfrm>
                <a:off x="158620" y="3849325"/>
                <a:ext cx="3276715" cy="4478910"/>
              </a:xfrm>
              <a:prstGeom prst="rect">
                <a:avLst/>
              </a:prstGeom>
              <a:solidFill>
                <a:srgbClr val="FFCC66">
                  <a:alpha val="20000"/>
                </a:srgbClr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正方形/長方形 13"/>
              <p:cNvSpPr/>
              <p:nvPr/>
            </p:nvSpPr>
            <p:spPr>
              <a:xfrm>
                <a:off x="140401" y="3681906"/>
                <a:ext cx="3314700" cy="20372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5" name="角丸四角形 14"/>
            <p:cNvSpPr/>
            <p:nvPr/>
          </p:nvSpPr>
          <p:spPr>
            <a:xfrm>
              <a:off x="140402" y="3564686"/>
              <a:ext cx="3314700" cy="26371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人材育成に係る取組</a:t>
              </a: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139739" y="4114733"/>
            <a:ext cx="3349794" cy="1767433"/>
            <a:chOff x="186806" y="4100723"/>
            <a:chExt cx="3349794" cy="1767433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293955" y="4321579"/>
              <a:ext cx="3242645" cy="1546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組織内で経営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理念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ビジョン等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を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共有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組織内役割分担の整理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（従業員ヒアリングによる現状把握含む）</a:t>
              </a: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スキルマップ作成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従業員面談の仕組み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づくり・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運用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実態に即した社員の育成計画作成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182563" indent="-182563"/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等級制度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評価制度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報酬制度の整備</a:t>
              </a:r>
            </a:p>
            <a:p>
              <a:pPr marL="182563" indent="-182563"/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事業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拡大を見据えた未来の組織図作成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と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182563" indent="-182563"/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人材育成の仕組みづくり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186806" y="4100723"/>
              <a:ext cx="129149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 </a:t>
              </a:r>
              <a:r>
                <a:rPr kumimoji="1" lang="ja-JP" altLang="en-US" sz="11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支援内容の例</a:t>
              </a:r>
            </a:p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3457353" y="3759694"/>
            <a:ext cx="3315289" cy="4429714"/>
            <a:chOff x="138113" y="3564686"/>
            <a:chExt cx="3315289" cy="4763549"/>
          </a:xfrm>
        </p:grpSpPr>
        <p:grpSp>
          <p:nvGrpSpPr>
            <p:cNvPr id="92" name="グループ化 91"/>
            <p:cNvGrpSpPr/>
            <p:nvPr/>
          </p:nvGrpSpPr>
          <p:grpSpPr>
            <a:xfrm>
              <a:off x="138113" y="3681906"/>
              <a:ext cx="3315289" cy="4646329"/>
              <a:chOff x="138113" y="3681906"/>
              <a:chExt cx="3315289" cy="4646329"/>
            </a:xfrm>
          </p:grpSpPr>
          <p:sp>
            <p:nvSpPr>
              <p:cNvPr id="94" name="正方形/長方形 93"/>
              <p:cNvSpPr/>
              <p:nvPr/>
            </p:nvSpPr>
            <p:spPr>
              <a:xfrm>
                <a:off x="158620" y="3849325"/>
                <a:ext cx="3276715" cy="4478910"/>
              </a:xfrm>
              <a:prstGeom prst="rect">
                <a:avLst/>
              </a:prstGeom>
              <a:solidFill>
                <a:srgbClr val="FFCC66">
                  <a:alpha val="20000"/>
                </a:srgbClr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38113" y="3681906"/>
                <a:ext cx="3315289" cy="20372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3" name="角丸四角形 92"/>
            <p:cNvSpPr/>
            <p:nvPr/>
          </p:nvSpPr>
          <p:spPr>
            <a:xfrm>
              <a:off x="138113" y="3564686"/>
              <a:ext cx="3314700" cy="26371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予算実績管理に係る取組</a:t>
              </a: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3516704" y="4114470"/>
            <a:ext cx="3212807" cy="1926319"/>
            <a:chOff x="3538665" y="4091956"/>
            <a:chExt cx="3212807" cy="1926319"/>
          </a:xfrm>
        </p:grpSpPr>
        <p:sp>
          <p:nvSpPr>
            <p:cNvPr id="71" name="テキスト ボックス 70"/>
            <p:cNvSpPr txBox="1"/>
            <p:nvPr/>
          </p:nvSpPr>
          <p:spPr>
            <a:xfrm>
              <a:off x="3645050" y="4310115"/>
              <a:ext cx="3106422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経営理念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行動指針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中期計画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組織図等の作成</a:t>
              </a:r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経営分析（財務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組織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生産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販売等）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実行計画の作成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予算作成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生産・労務管理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データの活用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予算実績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管理の仕組みづくり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・運用</a:t>
              </a:r>
              <a:endParaRPr lang="en-US" altLang="ja-JP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部門別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/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品目別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（月次）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収支管理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 </a:t>
              </a:r>
              <a:r>
                <a:rPr lang="ja-JP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キャッシュフロー管理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0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◇</a:t>
              </a:r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作業のマニュアル化</a:t>
              </a:r>
              <a:endPara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3538665" y="4091956"/>
              <a:ext cx="136009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 </a:t>
              </a:r>
              <a:r>
                <a:rPr lang="ja-JP" altLang="en-US" sz="11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支援内容の例</a:t>
              </a:r>
              <a:endPara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97" name="テキスト ボックス 96"/>
          <p:cNvSpPr txBox="1"/>
          <p:nvPr/>
        </p:nvSpPr>
        <p:spPr>
          <a:xfrm>
            <a:off x="3503198" y="5979420"/>
            <a:ext cx="2254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 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支援を受けた経営者等の声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-97186" y="6275235"/>
            <a:ext cx="3430180" cy="600164"/>
            <a:chOff x="-99434" y="7503547"/>
            <a:chExt cx="3445094" cy="600164"/>
          </a:xfrm>
        </p:grpSpPr>
        <p:sp>
          <p:nvSpPr>
            <p:cNvPr id="65" name="角丸四角形吹き出し 64"/>
            <p:cNvSpPr/>
            <p:nvPr/>
          </p:nvSpPr>
          <p:spPr>
            <a:xfrm>
              <a:off x="226481" y="7508918"/>
              <a:ext cx="3119179" cy="590548"/>
            </a:xfrm>
            <a:prstGeom prst="wedgeRoundRectCallout">
              <a:avLst>
                <a:gd name="adj1" fmla="val -51898"/>
                <a:gd name="adj2" fmla="val 9266"/>
                <a:gd name="adj3" fmla="val 16667"/>
              </a:avLst>
            </a:prstGeom>
            <a:solidFill>
              <a:srgbClr val="99FF99">
                <a:alpha val="50196"/>
              </a:srgbClr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-99434" y="7503547"/>
              <a:ext cx="3429000" cy="6001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268288" indent="-182563"/>
              <a:r>
                <a:rPr lang="ja-JP" altLang="en-US" sz="1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人事制度を導入した結果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従業員から自身の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268288" indent="-182563"/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役割が認識できたことで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高い意識をもって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268288" indent="-182563"/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仕事に取り組めるとの意見が聞かれた！</a:t>
              </a:r>
            </a:p>
          </p:txBody>
        </p:sp>
      </p:grpSp>
      <p:sp>
        <p:nvSpPr>
          <p:cNvPr id="80" name="テキスト ボックス 79"/>
          <p:cNvSpPr txBox="1"/>
          <p:nvPr/>
        </p:nvSpPr>
        <p:spPr>
          <a:xfrm>
            <a:off x="139739" y="5982828"/>
            <a:ext cx="22519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 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支援を受けた経営者等の声</a:t>
            </a:r>
            <a:endParaRPr kumimoji="1" lang="ja-JP" altLang="en-US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-6682" y="6958028"/>
            <a:ext cx="3339676" cy="445437"/>
            <a:chOff x="15034" y="7231487"/>
            <a:chExt cx="3359474" cy="445437"/>
          </a:xfrm>
        </p:grpSpPr>
        <p:sp>
          <p:nvSpPr>
            <p:cNvPr id="103" name="角丸四角形吹き出し 102"/>
            <p:cNvSpPr/>
            <p:nvPr/>
          </p:nvSpPr>
          <p:spPr>
            <a:xfrm>
              <a:off x="257300" y="7231487"/>
              <a:ext cx="3117208" cy="445437"/>
            </a:xfrm>
            <a:prstGeom prst="wedgeRoundRectCallout">
              <a:avLst>
                <a:gd name="adj1" fmla="val -51898"/>
                <a:gd name="adj2" fmla="val 9266"/>
                <a:gd name="adj3" fmla="val 16667"/>
              </a:avLst>
            </a:prstGeom>
            <a:solidFill>
              <a:srgbClr val="99FF99">
                <a:alpha val="50196"/>
              </a:srgbClr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15034" y="7237173"/>
              <a:ext cx="332610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68288" indent="-182563"/>
              <a:r>
                <a:rPr lang="ja-JP" altLang="en-US" sz="1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 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経営指針書を作成して組織内で発表会を実施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268288" indent="-182563"/>
              <a:r>
                <a: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  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したことで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組織に一体感が生まれた！</a:t>
              </a:r>
              <a:endParaRPr lang="ja-JP" altLang="en-US" sz="1000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3483007" y="7483695"/>
            <a:ext cx="3281839" cy="596555"/>
            <a:chOff x="3472359" y="7413194"/>
            <a:chExt cx="3281839" cy="596555"/>
          </a:xfrm>
        </p:grpSpPr>
        <p:sp>
          <p:nvSpPr>
            <p:cNvPr id="107" name="角丸四角形吹き出し 106"/>
            <p:cNvSpPr/>
            <p:nvPr/>
          </p:nvSpPr>
          <p:spPr>
            <a:xfrm>
              <a:off x="3573097" y="7413194"/>
              <a:ext cx="3107070" cy="596555"/>
            </a:xfrm>
            <a:prstGeom prst="wedgeRoundRectCallout">
              <a:avLst>
                <a:gd name="adj1" fmla="val -51898"/>
                <a:gd name="adj2" fmla="val 9266"/>
                <a:gd name="adj3" fmla="val 16667"/>
              </a:avLst>
            </a:prstGeom>
            <a:solidFill>
              <a:srgbClr val="99FF99">
                <a:alpha val="50196"/>
              </a:srgbClr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テキスト ボックス 88"/>
            <p:cNvSpPr txBox="1"/>
            <p:nvPr/>
          </p:nvSpPr>
          <p:spPr>
            <a:xfrm>
              <a:off x="3472359" y="7417019"/>
              <a:ext cx="3281839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9388" indent="-93663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年間の予算計画を作成し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月次の予算実績管理を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87313" indent="-1588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徹底したことで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感覚ではなく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</a:t>
              </a: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数字（根拠）に　　　　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87313" indent="-1588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基づいた経営判断が可能となった！</a:t>
              </a:r>
              <a:endPara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172726" y="7487854"/>
            <a:ext cx="3160268" cy="590548"/>
            <a:chOff x="183822" y="7476838"/>
            <a:chExt cx="3178880" cy="590548"/>
          </a:xfrm>
        </p:grpSpPr>
        <p:sp>
          <p:nvSpPr>
            <p:cNvPr id="96" name="角丸四角形吹き出し 95"/>
            <p:cNvSpPr/>
            <p:nvPr/>
          </p:nvSpPr>
          <p:spPr>
            <a:xfrm>
              <a:off x="243523" y="7476838"/>
              <a:ext cx="3119179" cy="590548"/>
            </a:xfrm>
            <a:prstGeom prst="wedgeRoundRectCallout">
              <a:avLst>
                <a:gd name="adj1" fmla="val -51898"/>
                <a:gd name="adj2" fmla="val 9266"/>
                <a:gd name="adj3" fmla="val 16667"/>
              </a:avLst>
            </a:prstGeom>
            <a:solidFill>
              <a:srgbClr val="99FF99">
                <a:alpha val="50196"/>
              </a:srgbClr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183822" y="7483598"/>
              <a:ext cx="3099258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9388" indent="-93663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定期的な従業員面談の仕組みが導入でき、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87313" indent="-1588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積極的にコミュニケーションがとれるようになった！</a:t>
              </a:r>
              <a:endPara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3352760" y="6296101"/>
            <a:ext cx="3339192" cy="445437"/>
            <a:chOff x="3352760" y="6316164"/>
            <a:chExt cx="3359869" cy="445437"/>
          </a:xfrm>
        </p:grpSpPr>
        <p:grpSp>
          <p:nvGrpSpPr>
            <p:cNvPr id="99" name="グループ化 98"/>
            <p:cNvGrpSpPr/>
            <p:nvPr/>
          </p:nvGrpSpPr>
          <p:grpSpPr>
            <a:xfrm>
              <a:off x="3352760" y="6316164"/>
              <a:ext cx="3359869" cy="445437"/>
              <a:chOff x="3333104" y="6506673"/>
              <a:chExt cx="3359869" cy="445437"/>
            </a:xfrm>
          </p:grpSpPr>
          <p:sp>
            <p:nvSpPr>
              <p:cNvPr id="101" name="角丸四角形吹き出し 100"/>
              <p:cNvSpPr/>
              <p:nvPr/>
            </p:nvSpPr>
            <p:spPr>
              <a:xfrm>
                <a:off x="3563510" y="6506673"/>
                <a:ext cx="3129463" cy="445437"/>
              </a:xfrm>
              <a:prstGeom prst="wedgeRoundRectCallout">
                <a:avLst>
                  <a:gd name="adj1" fmla="val -51898"/>
                  <a:gd name="adj2" fmla="val 9266"/>
                  <a:gd name="adj3" fmla="val 16667"/>
                </a:avLst>
              </a:prstGeom>
              <a:solidFill>
                <a:srgbClr val="99FF99">
                  <a:alpha val="50196"/>
                </a:srgb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" name="テキスト ボックス 101"/>
              <p:cNvSpPr txBox="1"/>
              <p:nvPr/>
            </p:nvSpPr>
            <p:spPr>
              <a:xfrm>
                <a:off x="3333104" y="6523953"/>
                <a:ext cx="3180623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9388" indent="-93663">
                  <a:tabLst>
                    <a:tab pos="88900" algn="l"/>
                  </a:tabLst>
                </a:pPr>
                <a:r>
                  <a:rPr lang="ja-JP" altLang="en-US" sz="105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　</a:t>
                </a:r>
                <a:endParaRPr lang="en-US" altLang="ja-JP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</p:grpSp>
        <p:sp>
          <p:nvSpPr>
            <p:cNvPr id="98" name="テキスト ボックス 97"/>
            <p:cNvSpPr txBox="1"/>
            <p:nvPr/>
          </p:nvSpPr>
          <p:spPr>
            <a:xfrm>
              <a:off x="3475846" y="6324798"/>
              <a:ext cx="314914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8900" indent="-88900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目標や業務が明確になり、従業員が経営管理を　　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88900" indent="-88900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担う体制が整備できた！</a:t>
              </a:r>
              <a:endPara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3482594" y="6816848"/>
            <a:ext cx="3281839" cy="596706"/>
            <a:chOff x="3472359" y="7413043"/>
            <a:chExt cx="3281839" cy="596706"/>
          </a:xfrm>
        </p:grpSpPr>
        <p:sp>
          <p:nvSpPr>
            <p:cNvPr id="76" name="角丸四角形吹き出し 75"/>
            <p:cNvSpPr/>
            <p:nvPr/>
          </p:nvSpPr>
          <p:spPr>
            <a:xfrm>
              <a:off x="3573097" y="7413194"/>
              <a:ext cx="3107070" cy="596555"/>
            </a:xfrm>
            <a:prstGeom prst="wedgeRoundRectCallout">
              <a:avLst>
                <a:gd name="adj1" fmla="val -51898"/>
                <a:gd name="adj2" fmla="val 9266"/>
                <a:gd name="adj3" fmla="val 16667"/>
              </a:avLst>
            </a:prstGeom>
            <a:solidFill>
              <a:srgbClr val="99FF99">
                <a:alpha val="50196"/>
              </a:srgbClr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3472359" y="7413043"/>
              <a:ext cx="3281839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9388" indent="-93663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経営分析により、生産管理の課題が明確になり、</a:t>
              </a:r>
            </a:p>
            <a:p>
              <a:pPr marL="179388" indent="-93663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作業データを使いながら改善に取り組んで</a:t>
              </a:r>
              <a:endPara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179388" indent="-93663">
                <a:tabLst>
                  <a:tab pos="88900" algn="l"/>
                </a:tabLst>
              </a:pPr>
              <a:r>
                <a:rPr lang="ja-JP" altLang="en-US" sz="105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います！</a:t>
              </a:r>
              <a:endPara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2539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3388</TotalTime>
  <Words>882</Words>
  <Application>Microsoft Office PowerPoint</Application>
  <PresentationFormat>A4 210 x 297 mm</PresentationFormat>
  <Paragraphs>93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BIZ UDPゴシック</vt:lpstr>
      <vt:lpstr>BIZ UDP明朝 Medium</vt:lpstr>
      <vt:lpstr>BIZ UDゴシック</vt:lpstr>
      <vt:lpstr>HG丸ｺﾞｼｯｸM-PRO</vt:lpstr>
      <vt:lpstr>Meiryo UI</vt:lpstr>
      <vt:lpstr>ＭＳ Ｐゴシック</vt:lpstr>
      <vt:lpstr>Arial</vt:lpstr>
      <vt:lpstr>Calibri</vt:lpstr>
      <vt:lpstr>Times New Roman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広島県</dc:creator>
  <cp:lastModifiedBy>岩井 さくら</cp:lastModifiedBy>
  <cp:revision>346</cp:revision>
  <cp:lastPrinted>2024-02-14T04:05:27Z</cp:lastPrinted>
  <dcterms:created xsi:type="dcterms:W3CDTF">2018-04-10T06:28:20Z</dcterms:created>
  <dcterms:modified xsi:type="dcterms:W3CDTF">2026-04-14T04:47:22Z</dcterms:modified>
</cp:coreProperties>
</file>