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43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3E6D-D62A-48FF-AF84-072AE09610D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79D5-24FF-46E9-A459-27BED4020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280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3E6D-D62A-48FF-AF84-072AE09610D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79D5-24FF-46E9-A459-27BED4020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8082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3E6D-D62A-48FF-AF84-072AE09610D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79D5-24FF-46E9-A459-27BED4020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302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3E6D-D62A-48FF-AF84-072AE09610D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79D5-24FF-46E9-A459-27BED4020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3E6D-D62A-48FF-AF84-072AE09610D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79D5-24FF-46E9-A459-27BED4020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9046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3E6D-D62A-48FF-AF84-072AE09610D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79D5-24FF-46E9-A459-27BED4020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50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3E6D-D62A-48FF-AF84-072AE09610D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79D5-24FF-46E9-A459-27BED4020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267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3E6D-D62A-48FF-AF84-072AE09610D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79D5-24FF-46E9-A459-27BED4020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082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3E6D-D62A-48FF-AF84-072AE09610D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79D5-24FF-46E9-A459-27BED4020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6467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3E6D-D62A-48FF-AF84-072AE09610D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79D5-24FF-46E9-A459-27BED4020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984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83E6D-D62A-48FF-AF84-072AE09610D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779D5-24FF-46E9-A459-27BED4020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06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583E6D-D62A-48FF-AF84-072AE09610DD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8779D5-24FF-46E9-A459-27BED40201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551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A560E9B-84DE-D563-8725-1F95F9099348}"/>
              </a:ext>
            </a:extLst>
          </p:cNvPr>
          <p:cNvSpPr txBox="1"/>
          <p:nvPr/>
        </p:nvSpPr>
        <p:spPr>
          <a:xfrm>
            <a:off x="1781263" y="454497"/>
            <a:ext cx="5739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〇〇市町における農業の活性化に向けた施策の方向性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C46F15F-23F1-CE31-AD2B-6BCFFD3249F1}"/>
              </a:ext>
            </a:extLst>
          </p:cNvPr>
          <p:cNvSpPr txBox="1"/>
          <p:nvPr/>
        </p:nvSpPr>
        <p:spPr>
          <a:xfrm>
            <a:off x="280852" y="3498340"/>
            <a:ext cx="31626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２　市町の</a:t>
            </a:r>
            <a:r>
              <a:rPr kumimoji="1" lang="ja-JP" altLang="en-US" sz="1400" b="1"/>
              <a:t>農業振興方針・</a:t>
            </a:r>
            <a:r>
              <a:rPr kumimoji="1" lang="ja-JP" altLang="en-US" sz="1400" b="1" dirty="0"/>
              <a:t>将来像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5B14219-DDAC-CE00-F655-CCFFEC7217C2}"/>
              </a:ext>
            </a:extLst>
          </p:cNvPr>
          <p:cNvSpPr/>
          <p:nvPr/>
        </p:nvSpPr>
        <p:spPr>
          <a:xfrm>
            <a:off x="361311" y="3847245"/>
            <a:ext cx="3740422" cy="272109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DCBC4CE-82E0-BA40-B3F0-2804109FB48C}"/>
              </a:ext>
            </a:extLst>
          </p:cNvPr>
          <p:cNvSpPr txBox="1"/>
          <p:nvPr/>
        </p:nvSpPr>
        <p:spPr>
          <a:xfrm>
            <a:off x="4279908" y="1047233"/>
            <a:ext cx="27577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３　取組方針（たたき台）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32398C7-54D5-77D5-9DB2-ECA0C360AA16}"/>
              </a:ext>
            </a:extLst>
          </p:cNvPr>
          <p:cNvSpPr/>
          <p:nvPr/>
        </p:nvSpPr>
        <p:spPr>
          <a:xfrm>
            <a:off x="4406422" y="1398155"/>
            <a:ext cx="4488180" cy="517018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43E8920-0335-9D82-D91E-46C10DD4C4C2}"/>
              </a:ext>
            </a:extLst>
          </p:cNvPr>
          <p:cNvSpPr/>
          <p:nvPr/>
        </p:nvSpPr>
        <p:spPr>
          <a:xfrm>
            <a:off x="68579" y="372516"/>
            <a:ext cx="9006841" cy="63554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AEAC4481-B20E-E70F-FD03-FD44A59698A5}"/>
              </a:ext>
            </a:extLst>
          </p:cNvPr>
          <p:cNvSpPr/>
          <p:nvPr/>
        </p:nvSpPr>
        <p:spPr>
          <a:xfrm>
            <a:off x="328768" y="1413749"/>
            <a:ext cx="3772960" cy="175523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0C9CB47-0940-C5A8-31C0-598088D4B0FD}"/>
              </a:ext>
            </a:extLst>
          </p:cNvPr>
          <p:cNvSpPr txBox="1"/>
          <p:nvPr/>
        </p:nvSpPr>
        <p:spPr>
          <a:xfrm>
            <a:off x="253726" y="1065620"/>
            <a:ext cx="1951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１　現状と課題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805B0C8-2A44-60DC-41ED-AB9D561A80F1}"/>
              </a:ext>
            </a:extLst>
          </p:cNvPr>
          <p:cNvSpPr txBox="1"/>
          <p:nvPr/>
        </p:nvSpPr>
        <p:spPr>
          <a:xfrm>
            <a:off x="4406422" y="1433227"/>
            <a:ext cx="448817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ビジョン作成地域において、地域の実情や推進していきたいビジョンの方向性を踏まえ、地域での話し合いが円滑に進むように、地域農業の将来に向けた取組の方向性を複数提示する。</a:t>
            </a:r>
            <a:endParaRPr kumimoji="1" lang="en-US" altLang="ja-JP" sz="1400" dirty="0">
              <a:latin typeface="+mn-ea"/>
            </a:endParaRPr>
          </a:p>
          <a:p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（例）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・水田の集約化による担い手の生産性向上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・水田の畑作化と新品目の導入による産地の育成・強化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・新規就農者や地域外からの担い手の確保に向けた農地の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　確保・集約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・生産性向上に向けた基盤整備事業の検討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・他産業との連携による地域経済活性化　など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C36ED6A-2996-BD66-1A44-0C55D96F17DB}"/>
              </a:ext>
            </a:extLst>
          </p:cNvPr>
          <p:cNvSpPr txBox="1"/>
          <p:nvPr/>
        </p:nvSpPr>
        <p:spPr>
          <a:xfrm>
            <a:off x="328769" y="1436798"/>
            <a:ext cx="377295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地域農業の現状と課題を記載する。</a:t>
            </a:r>
            <a:endParaRPr kumimoji="1" lang="en-US" altLang="ja-JP" sz="1400" dirty="0">
              <a:latin typeface="+mn-ea"/>
            </a:endParaRPr>
          </a:p>
          <a:p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（例）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・耕作者の減少、高齢化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・耕作放棄地の増加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・水路の老朽化　など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680776E-C3BD-1941-93BD-C965A9DE7023}"/>
              </a:ext>
            </a:extLst>
          </p:cNvPr>
          <p:cNvSpPr txBox="1"/>
          <p:nvPr/>
        </p:nvSpPr>
        <p:spPr>
          <a:xfrm>
            <a:off x="394811" y="3875823"/>
            <a:ext cx="3706921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市町の</a:t>
            </a:r>
            <a:r>
              <a:rPr kumimoji="1" lang="ja-JP" altLang="en-US" sz="1400">
                <a:latin typeface="+mn-ea"/>
              </a:rPr>
              <a:t>農業振興方針等を</a:t>
            </a:r>
            <a:r>
              <a:rPr kumimoji="1" lang="ja-JP" altLang="en-US" sz="1400" dirty="0">
                <a:latin typeface="+mn-ea"/>
              </a:rPr>
              <a:t>記載する。</a:t>
            </a:r>
            <a:endParaRPr kumimoji="1" lang="en-US" altLang="ja-JP" sz="1400" dirty="0">
              <a:latin typeface="+mn-ea"/>
            </a:endParaRPr>
          </a:p>
          <a:p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（例）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＜将来像＞</a:t>
            </a:r>
            <a:endParaRPr kumimoji="1" lang="en-US" altLang="ja-JP" sz="12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・生産性の高い持続可能な〇〇町</a:t>
            </a:r>
            <a:endParaRPr lang="en-US" altLang="ja-JP" sz="1200" dirty="0">
              <a:latin typeface="+mn-ea"/>
            </a:endParaRPr>
          </a:p>
          <a:p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＜施策の方向性＞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・地域を守る担い手の育成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・生産性の高い営農基盤の整備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・地域特性を生かした高付加価値作物の生産振興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　　　　              　　　　　　　　　　　　　など</a:t>
            </a:r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B997D2D1-583C-1052-91F8-182FCD56880C}"/>
              </a:ext>
            </a:extLst>
          </p:cNvPr>
          <p:cNvCxnSpPr>
            <a:cxnSpLocks/>
          </p:cNvCxnSpPr>
          <p:nvPr/>
        </p:nvCxnSpPr>
        <p:spPr>
          <a:xfrm>
            <a:off x="3559401" y="3506491"/>
            <a:ext cx="72050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B7BE6774-2084-5621-6768-B6F3D1647C74}"/>
              </a:ext>
            </a:extLst>
          </p:cNvPr>
          <p:cNvCxnSpPr>
            <a:cxnSpLocks/>
          </p:cNvCxnSpPr>
          <p:nvPr/>
        </p:nvCxnSpPr>
        <p:spPr>
          <a:xfrm>
            <a:off x="3559401" y="3173173"/>
            <a:ext cx="0" cy="6750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AC03D7A-A30D-6174-7800-230A293FC0DC}"/>
              </a:ext>
            </a:extLst>
          </p:cNvPr>
          <p:cNvSpPr/>
          <p:nvPr/>
        </p:nvSpPr>
        <p:spPr>
          <a:xfrm>
            <a:off x="1865493" y="757458"/>
            <a:ext cx="5497244" cy="61809"/>
          </a:xfrm>
          <a:prstGeom prst="rect">
            <a:avLst/>
          </a:prstGeom>
          <a:solidFill>
            <a:srgbClr val="FFFF00">
              <a:alpha val="68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9CA7F8C-3C2F-D538-2000-8040F41EAFDA}"/>
              </a:ext>
            </a:extLst>
          </p:cNvPr>
          <p:cNvSpPr/>
          <p:nvPr/>
        </p:nvSpPr>
        <p:spPr>
          <a:xfrm>
            <a:off x="357868" y="1325220"/>
            <a:ext cx="1287031" cy="45719"/>
          </a:xfrm>
          <a:prstGeom prst="rect">
            <a:avLst/>
          </a:prstGeom>
          <a:solidFill>
            <a:srgbClr val="FFFF00">
              <a:alpha val="7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B3F260D-691E-7622-0254-6008B3E81913}"/>
              </a:ext>
            </a:extLst>
          </p:cNvPr>
          <p:cNvSpPr/>
          <p:nvPr/>
        </p:nvSpPr>
        <p:spPr>
          <a:xfrm flipV="1">
            <a:off x="4406422" y="1297512"/>
            <a:ext cx="2160745" cy="45719"/>
          </a:xfrm>
          <a:prstGeom prst="rect">
            <a:avLst/>
          </a:prstGeom>
          <a:solidFill>
            <a:srgbClr val="FFFF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F87FBA4-C71F-102B-5A5E-D19AB29B7824}"/>
              </a:ext>
            </a:extLst>
          </p:cNvPr>
          <p:cNvSpPr/>
          <p:nvPr/>
        </p:nvSpPr>
        <p:spPr>
          <a:xfrm flipV="1">
            <a:off x="366508" y="3738054"/>
            <a:ext cx="2744086" cy="45719"/>
          </a:xfrm>
          <a:prstGeom prst="rect">
            <a:avLst/>
          </a:prstGeom>
          <a:solidFill>
            <a:srgbClr val="FFFF0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D2AE754-77EA-E692-1F42-B8B9F38E5062}"/>
              </a:ext>
            </a:extLst>
          </p:cNvPr>
          <p:cNvSpPr txBox="1"/>
          <p:nvPr/>
        </p:nvSpPr>
        <p:spPr>
          <a:xfrm>
            <a:off x="68579" y="83502"/>
            <a:ext cx="37501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別紙参考資料：ディスカッション資料</a:t>
            </a:r>
          </a:p>
        </p:txBody>
      </p:sp>
    </p:spTree>
    <p:extLst>
      <p:ext uri="{BB962C8B-B14F-4D97-AF65-F5344CB8AC3E}">
        <p14:creationId xmlns:p14="http://schemas.microsoft.com/office/powerpoint/2010/main" val="3848342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560</TotalTime>
  <Words>233</Words>
  <Application>Microsoft Office PowerPoint</Application>
  <PresentationFormat>画面に合わせる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>Hiroshima Prefecture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隅 祐樹</dc:creator>
  <cp:lastModifiedBy>隅 祐樹</cp:lastModifiedBy>
  <cp:revision>36</cp:revision>
  <cp:lastPrinted>2026-03-31T04:43:13Z</cp:lastPrinted>
  <dcterms:created xsi:type="dcterms:W3CDTF">2026-03-11T07:03:52Z</dcterms:created>
  <dcterms:modified xsi:type="dcterms:W3CDTF">2026-04-30T04:12:46Z</dcterms:modified>
</cp:coreProperties>
</file>